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146847749" r:id="rId2"/>
    <p:sldId id="2146847740" r:id="rId3"/>
    <p:sldId id="1459" r:id="rId4"/>
    <p:sldId id="2147483359" r:id="rId5"/>
    <p:sldId id="2147483329" r:id="rId6"/>
    <p:sldId id="2147483318" r:id="rId7"/>
    <p:sldId id="1993219328" r:id="rId8"/>
    <p:sldId id="1993219323" r:id="rId9"/>
    <p:sldId id="2147483354" r:id="rId10"/>
    <p:sldId id="1993219319" r:id="rId11"/>
    <p:sldId id="1993219318" r:id="rId12"/>
    <p:sldId id="2147483323" r:id="rId13"/>
    <p:sldId id="2147483343" r:id="rId14"/>
    <p:sldId id="2147483344" r:id="rId15"/>
    <p:sldId id="2147483345" r:id="rId16"/>
    <p:sldId id="266" r:id="rId17"/>
    <p:sldId id="267" r:id="rId18"/>
    <p:sldId id="2147483324" r:id="rId19"/>
    <p:sldId id="2147376455" r:id="rId20"/>
    <p:sldId id="2147376456" r:id="rId21"/>
    <p:sldId id="1993219329" r:id="rId22"/>
    <p:sldId id="2146847777" r:id="rId23"/>
    <p:sldId id="1993219334" r:id="rId24"/>
    <p:sldId id="1993219324" r:id="rId25"/>
    <p:sldId id="2147483305" r:id="rId26"/>
    <p:sldId id="2147483306" r:id="rId27"/>
    <p:sldId id="2147483303" r:id="rId28"/>
    <p:sldId id="1460" r:id="rId29"/>
    <p:sldId id="1993219322" r:id="rId30"/>
    <p:sldId id="1993219325" r:id="rId31"/>
    <p:sldId id="1993219320" r:id="rId32"/>
    <p:sldId id="2147483335" r:id="rId33"/>
    <p:sldId id="2147483336" r:id="rId34"/>
    <p:sldId id="1993219327" r:id="rId35"/>
    <p:sldId id="2147483340" r:id="rId36"/>
    <p:sldId id="2147483341" r:id="rId37"/>
    <p:sldId id="2147483342" r:id="rId38"/>
    <p:sldId id="2147483337" r:id="rId39"/>
    <p:sldId id="2147483338" r:id="rId40"/>
    <p:sldId id="2147483339" r:id="rId41"/>
    <p:sldId id="2147483346" r:id="rId42"/>
    <p:sldId id="2147483347" r:id="rId43"/>
    <p:sldId id="1993219321" r:id="rId44"/>
    <p:sldId id="2147483355" r:id="rId45"/>
    <p:sldId id="1993219330" r:id="rId46"/>
    <p:sldId id="1993219331" r:id="rId47"/>
    <p:sldId id="1993219332" r:id="rId48"/>
    <p:sldId id="2147483328" r:id="rId49"/>
    <p:sldId id="2147483330" r:id="rId50"/>
    <p:sldId id="2147483316" r:id="rId51"/>
    <p:sldId id="1993219333" r:id="rId52"/>
    <p:sldId id="2147483307" r:id="rId53"/>
    <p:sldId id="2147483308" r:id="rId54"/>
    <p:sldId id="2147483309" r:id="rId55"/>
    <p:sldId id="2147483322" r:id="rId56"/>
    <p:sldId id="2147483356" r:id="rId57"/>
    <p:sldId id="2147483311" r:id="rId58"/>
    <p:sldId id="2147483319" r:id="rId59"/>
    <p:sldId id="2147483313" r:id="rId60"/>
    <p:sldId id="2147483312" r:id="rId6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.raffi@wanadoo.fr" initials="f" lastIdx="1" clrIdx="0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6600"/>
    <a:srgbClr val="4F81BD"/>
    <a:srgbClr val="C0504D"/>
    <a:srgbClr val="9FD6FF"/>
    <a:srgbClr val="73271F"/>
    <a:srgbClr val="008286"/>
    <a:srgbClr val="558ED5"/>
    <a:srgbClr val="FFCBA7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31" autoAdjust="0"/>
    <p:restoredTop sz="95147"/>
  </p:normalViewPr>
  <p:slideViewPr>
    <p:cSldViewPr snapToGrid="0" snapToObjects="1">
      <p:cViewPr varScale="1">
        <p:scale>
          <a:sx n="87" d="100"/>
          <a:sy n="87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19" d="100"/>
        <a:sy n="119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2971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1 previous HVL</c:v>
                </c:pt>
                <c:pt idx="1">
                  <c:v>2 previous HVL</c:v>
                </c:pt>
                <c:pt idx="2">
                  <c:v>3 previous HVL</c:v>
                </c:pt>
                <c:pt idx="3">
                  <c:v>≥4 previous HVL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78.7</c:v>
                </c:pt>
                <c:pt idx="1">
                  <c:v>72.099999999999994</c:v>
                </c:pt>
                <c:pt idx="2">
                  <c:v>58.2</c:v>
                </c:pt>
                <c:pt idx="3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3-5747-8CF6-8CED71F314B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1 previous HVL</c:v>
                </c:pt>
                <c:pt idx="1">
                  <c:v>2 previous HVL</c:v>
                </c:pt>
                <c:pt idx="2">
                  <c:v>3 previous HVL</c:v>
                </c:pt>
                <c:pt idx="3">
                  <c:v>≥4 previous HVL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13.6</c:v>
                </c:pt>
                <c:pt idx="1">
                  <c:v>22.9</c:v>
                </c:pt>
                <c:pt idx="2">
                  <c:v>36.799999999999997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93-5747-8CF6-8CED71F31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385695"/>
        <c:axId val="1874386655"/>
      </c:barChart>
      <c:catAx>
        <c:axId val="187438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4386655"/>
        <c:crosses val="autoZero"/>
        <c:auto val="1"/>
        <c:lblAlgn val="ctr"/>
        <c:lblOffset val="100"/>
        <c:noMultiLvlLbl val="0"/>
      </c:catAx>
      <c:valAx>
        <c:axId val="1874386655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43856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DOR/ISL (100/0.25 mg) N = 269</c:v>
                </c:pt>
              </c:strCache>
            </c:strRef>
          </c:tx>
          <c:spPr>
            <a:solidFill>
              <a:srgbClr val="118286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&lt; 50c/ml</c:v>
                </c:pt>
                <c:pt idx="1">
                  <c:v>HIV-1 RNA &gt; 50c/ml</c:v>
                </c:pt>
                <c:pt idx="2">
                  <c:v>No data in window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91.8</c:v>
                </c:pt>
                <c:pt idx="1">
                  <c:v>2.2000000000000002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D-7149-8266-31EBD39BAEA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BIC/FTC/TAF N = 267</c:v>
                </c:pt>
              </c:strCache>
            </c:strRef>
          </c:tx>
          <c:spPr>
            <a:solidFill>
              <a:srgbClr val="73271F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&lt; 50c/ml</c:v>
                </c:pt>
                <c:pt idx="1">
                  <c:v>HIV-1 RNA &gt; 50c/ml</c:v>
                </c:pt>
                <c:pt idx="2">
                  <c:v>No data in window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90.6</c:v>
                </c:pt>
                <c:pt idx="1">
                  <c:v>3.4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D-7149-8266-31EBD39B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205408"/>
        <c:axId val="2118216448"/>
      </c:barChart>
      <c:catAx>
        <c:axId val="21182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8216448"/>
        <c:crosses val="autoZero"/>
        <c:auto val="1"/>
        <c:lblAlgn val="ctr"/>
        <c:lblOffset val="100"/>
        <c:noMultiLvlLbl val="0"/>
      </c:catAx>
      <c:valAx>
        <c:axId val="211821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82054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465527653024047"/>
          <c:y val="8.6599180247681276E-2"/>
          <c:w val="0.46372095708445071"/>
          <c:h val="0.1660762197536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66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2-4740-A96E-CC8BA2122E58}"/>
              </c:ext>
            </c:extLst>
          </c:dPt>
          <c:dPt>
            <c:idx val="1"/>
            <c:bubble3D val="0"/>
            <c:spPr>
              <a:solidFill>
                <a:srgbClr val="01AB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2-4740-A96E-CC8BA2122E58}"/>
              </c:ext>
            </c:extLst>
          </c:dPt>
          <c:cat>
            <c:strRef>
              <c:f>Feuil1!$A$2:$A$3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11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2-4740-A96E-CC8BA2122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8282890099896"/>
          <c:y val="6.4738948886852526E-2"/>
          <c:w val="0.83984313673092403"/>
          <c:h val="0.69824394832528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CAB+RPV LA (n=129)</c:v>
                </c:pt>
              </c:strCache>
            </c:strRef>
          </c:tx>
          <c:spPr>
            <a:solidFill>
              <a:srgbClr val="00A779"/>
            </a:solidFill>
            <a:ln>
              <a:solidFill>
                <a:srgbClr val="00A779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88%</a:t>
                    </a:r>
                    <a:br>
                      <a:rPr lang="en-US"/>
                    </a:br>
                    <a:r>
                      <a:rPr lang="en-US"/>
                      <a:t>(n=113)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6E-2E47-AF80-CDE988CFAA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br>
                      <a:rPr lang="en-US"/>
                    </a:br>
                    <a:r>
                      <a:rPr lang="en-US"/>
                      <a:t>(n=6)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6E-2E47-AF80-CDE988CFA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  <a:br>
                      <a:rPr lang="en-US"/>
                    </a:br>
                    <a:r>
                      <a:rPr lang="en-US"/>
                      <a:t>(n=10)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6E-2E47-AF80-CDE988CFA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66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Sheet1!$C$5:$E$5</c:f>
              <c:strCache>
                <c:ptCount val="3"/>
                <c:pt idx="0">
                  <c:v>VL &lt; 50 c/mL</c:v>
                </c:pt>
                <c:pt idx="1">
                  <c:v>VL ≥ 50 c/mL </c:v>
                </c:pt>
                <c:pt idx="2">
                  <c:v>No virologic data
 in window</c:v>
                </c:pt>
              </c:strCache>
            </c:strRef>
          </c:cat>
          <c:val>
            <c:numRef>
              <c:f>Sheet1!$C$6:$E$6</c:f>
              <c:numCache>
                <c:formatCode>0.0</c:formatCode>
                <c:ptCount val="3"/>
                <c:pt idx="0" formatCode="0">
                  <c:v>87.6</c:v>
                </c:pt>
                <c:pt idx="1">
                  <c:v>4.7</c:v>
                </c:pt>
                <c:pt idx="2" formatCode="General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6E-2E47-AF80-CDE988CFA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6966144"/>
        <c:axId val="96967680"/>
      </c:barChart>
      <c:catAx>
        <c:axId val="969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rgbClr val="071D49"/>
            </a:solidFill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96967680"/>
        <c:crosses val="autoZero"/>
        <c:auto val="1"/>
        <c:lblAlgn val="ctr"/>
        <c:lblOffset val="100"/>
        <c:noMultiLvlLbl val="0"/>
      </c:catAx>
      <c:valAx>
        <c:axId val="96967680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9050" cap="sq">
            <a:solidFill>
              <a:srgbClr val="071D49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96966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825129617008119E-3"/>
                  <c:y val="1.73459488563723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71D4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baseline="0">
                        <a:latin typeface="Calibri" panose="020F0502020204030204" pitchFamily="34" charset="0"/>
                      </a:rPr>
                      <a:t>95%</a:t>
                    </a:r>
                  </a:p>
                  <a:p>
                    <a:pPr>
                      <a:defRPr sz="1400">
                        <a:solidFill>
                          <a:srgbClr val="071D49"/>
                        </a:solidFill>
                        <a:latin typeface="Calibri" panose="020F0502020204030204" pitchFamily="34" charset="0"/>
                      </a:defRPr>
                    </a:pPr>
                    <a:r>
                      <a:rPr lang="en-US" sz="1400" baseline="0">
                        <a:latin typeface="Calibri" panose="020F0502020204030204" pitchFamily="34" charset="0"/>
                      </a:rPr>
                      <a:t>(n=113)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71D49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2768199233714"/>
                      <c:h val="0.157569626713327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76B-A244-B8F2-6998000478A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71D4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baseline="0">
                        <a:solidFill>
                          <a:srgbClr val="071D49"/>
                        </a:solidFill>
                        <a:latin typeface="Calibri" panose="020F0502020204030204" pitchFamily="34" charset="0"/>
                      </a:rPr>
                      <a:t>5%</a:t>
                    </a:r>
                  </a:p>
                  <a:p>
                    <a:pPr>
                      <a:defRPr sz="1400">
                        <a:solidFill>
                          <a:srgbClr val="071D49"/>
                        </a:solidFill>
                        <a:latin typeface="Calibri" panose="020F0502020204030204" pitchFamily="34" charset="0"/>
                      </a:defRPr>
                    </a:pPr>
                    <a:r>
                      <a:rPr lang="en-US" sz="1400" baseline="0">
                        <a:solidFill>
                          <a:srgbClr val="071D49"/>
                        </a:solidFill>
                        <a:latin typeface="Calibri" panose="020F0502020204030204" pitchFamily="34" charset="0"/>
                      </a:rPr>
                      <a:t>(n=6)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71D49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6B-A244-B8F2-699800047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Sheet2!$B$1:$C$1</c:f>
              <c:strCache>
                <c:ptCount val="2"/>
                <c:pt idx="0">
                  <c:v>VL &lt; 50 c/mL</c:v>
                </c:pt>
                <c:pt idx="1">
                  <c:v>VL ≥ 50 c/mL</c:v>
                </c:pt>
              </c:strCache>
            </c:strRef>
          </c:cat>
          <c:val>
            <c:numRef>
              <c:f>Sheet2!$B$2:$C$2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B-A244-B8F2-699800047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61869392"/>
        <c:axId val="1761864592"/>
      </c:barChart>
      <c:catAx>
        <c:axId val="176186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71D4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761864592"/>
        <c:crosses val="autoZero"/>
        <c:auto val="1"/>
        <c:lblAlgn val="ctr"/>
        <c:lblOffset val="100"/>
        <c:noMultiLvlLbl val="0"/>
      </c:catAx>
      <c:valAx>
        <c:axId val="17618645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71D4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7618693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3216735794601E-2"/>
          <c:y val="5.0266144274274706E-2"/>
          <c:w val="0.91060743579857317"/>
          <c:h val="0.81544262118798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≥50 c/mL</c:v>
                </c:pt>
                <c:pt idx="1">
                  <c:v>HIV-1 RNA &lt;50 c/mL</c:v>
                </c:pt>
                <c:pt idx="2">
                  <c:v>No virologic data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1.3</c:v>
                </c:pt>
                <c:pt idx="1">
                  <c:v>93.5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D-C24B-B803-D3CF778F691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≥50 c/mL</c:v>
                </c:pt>
                <c:pt idx="1">
                  <c:v>HIV-1 RNA &lt;50 c/mL</c:v>
                </c:pt>
                <c:pt idx="2">
                  <c:v>No virologic data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</c:v>
                </c:pt>
                <c:pt idx="1">
                  <c:v>90.6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ED-C24B-B803-D3CF778F6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385695"/>
        <c:axId val="1874386655"/>
      </c:barChart>
      <c:catAx>
        <c:axId val="187438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4386655"/>
        <c:crosses val="autoZero"/>
        <c:auto val="1"/>
        <c:lblAlgn val="ctr"/>
        <c:lblOffset val="100"/>
        <c:noMultiLvlLbl val="0"/>
      </c:catAx>
      <c:valAx>
        <c:axId val="1874386655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43856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</c:v>
                </c:pt>
                <c:pt idx="1">
                  <c:v>wk 96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36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2-214B-9080-DB3CA50CA9A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Baseline</c:v>
                </c:pt>
                <c:pt idx="1">
                  <c:v>wk 96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36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2-214B-9080-DB3CA50CA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385695"/>
        <c:axId val="1874386655"/>
      </c:barChart>
      <c:catAx>
        <c:axId val="187438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4386655"/>
        <c:crosses val="autoZero"/>
        <c:auto val="1"/>
        <c:lblAlgn val="ctr"/>
        <c:lblOffset val="100"/>
        <c:noMultiLvlLbl val="0"/>
      </c:catAx>
      <c:valAx>
        <c:axId val="1874386655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43856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rgbClr val="000066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0.46699</cdr:x>
      <cdr:y>0.57701</cdr:y>
    </cdr:from>
    <cdr:to>
      <cdr:x>0.63418</cdr:x>
      <cdr:y>0.73362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C0F9B2F1-287C-EB45-C3D9-24DBAF5AB497}"/>
            </a:ext>
          </a:extLst>
        </cdr:cNvPr>
        <cdr:cNvSpPr txBox="1"/>
      </cdr:nvSpPr>
      <cdr:spPr>
        <a:xfrm xmlns:a="http://schemas.openxmlformats.org/drawingml/2006/main">
          <a:off x="1514283" y="1247359"/>
          <a:ext cx="542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r-FR" sz="1600" b="1" kern="1200">
              <a:solidFill>
                <a:schemeClr val="bg1"/>
              </a:solidFill>
            </a:rPr>
            <a:t>85%</a:t>
          </a:r>
        </a:p>
      </cdr:txBody>
    </cdr:sp>
  </cdr:relSizeAnchor>
  <cdr:relSizeAnchor xmlns:cdr="http://schemas.openxmlformats.org/drawingml/2006/chartDrawing">
    <cdr:from>
      <cdr:x>0.34825</cdr:x>
      <cdr:y>0.10505</cdr:y>
    </cdr:from>
    <cdr:to>
      <cdr:x>0.51544</cdr:x>
      <cdr:y>0.26166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EE284CAD-C7AD-A7AF-80B0-753FB73F6BC6}"/>
            </a:ext>
          </a:extLst>
        </cdr:cNvPr>
        <cdr:cNvSpPr txBox="1"/>
      </cdr:nvSpPr>
      <cdr:spPr>
        <a:xfrm xmlns:a="http://schemas.openxmlformats.org/drawingml/2006/main">
          <a:off x="1129251" y="227093"/>
          <a:ext cx="542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r-FR" sz="1600" b="1" kern="1200">
              <a:solidFill>
                <a:schemeClr val="bg1"/>
              </a:solidFill>
            </a:rPr>
            <a:t>15%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F1C6ED-6448-28D2-2336-F018B4AAC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CADD-6819-4AC3-86F1-1D2376B324CC}" type="datetimeFigureOut">
              <a:rPr lang="es-419" smtClean="0"/>
              <a:t>11/3/2026</a:t>
            </a:fld>
            <a:endParaRPr lang="es-419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5F2A92-FAF0-1141-7F6E-C7E0F39F28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D46FF6-49CD-525F-8A6B-D5F57FC72C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1096-7BC8-46EC-8C64-62CCC9801394}" type="slidenum">
              <a:rPr lang="es-419" smtClean="0"/>
              <a:t>‹N°›</a:t>
            </a:fld>
            <a:endParaRPr lang="es-419"/>
          </a:p>
        </p:txBody>
      </p:sp>
      <p:sp>
        <p:nvSpPr>
          <p:cNvPr id="6" name="Espace réservé de l'en-tête 1">
            <a:extLst>
              <a:ext uri="{FF2B5EF4-FFF2-40B4-BE49-F238E27FC236}">
                <a16:creationId xmlns:a16="http://schemas.microsoft.com/office/drawing/2014/main" id="{9C2767A4-5D46-28C0-F7A2-534299381C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9861943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74A68-D0CE-8849-B662-EC29CA9E5388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9C95-2E27-FA46-B570-B7029E4C6F9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Espace réservé de l'en-tête 1">
            <a:extLst>
              <a:ext uri="{FF2B5EF4-FFF2-40B4-BE49-F238E27FC236}">
                <a16:creationId xmlns:a16="http://schemas.microsoft.com/office/drawing/2014/main" id="{86DB2FD8-15F8-A908-F646-19BA39D48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6658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1A49060-54F3-2D73-9171-829D7C6F2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655BD81-0E2D-82FD-1D72-42F5A2005E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8621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39B417B-BFF1-5C73-91B2-96D9914939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054953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F830516-393F-04A1-57F2-162DEF2451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2467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71BA927-3768-F6F1-F916-63AC25BCD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615723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F11A338-893D-3E86-91E4-553D294CC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3020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4BA47B7-EA44-96A7-EA6B-9A3CB3869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107178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11334D3-EA5F-C97D-FF9E-5D0532647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84557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F329B39-8EC9-2A23-4C8A-64C5686A7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96879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19DEAB7-8893-601D-EB81-C6D22A14A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22355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FAA3FC5-6ED1-EB7D-A70F-FEDC25781C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8632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0FE1838D-45B7-E6C4-BE4E-C195489D80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3B86C5A-5A56-735F-7B02-7ECDF7AFA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697035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1595C26-1D21-7D80-EE03-3136F589F4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81593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4E16369-7ACA-ACEB-E19A-310AAD717E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286531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11334D3-EA5F-C97D-FF9E-5D0532647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60361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90DD2E6-DC32-5BD2-B893-EAF9D2D7B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72196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EEACACB-FBE3-B953-FF12-B2E6CAF3E7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18435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693680F-7E38-D9A1-81E6-3349956492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696044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3FEF3E7-7F50-B0B1-3F4E-CA8304572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308096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F563280-1227-DFF2-F2DD-686B809EDE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223396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2E1DF64-6A1A-0432-53CC-A192A65E56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75228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BD7C604-09F7-1AF8-4FC7-E42CA4BAD5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58653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256729E-93F5-80C9-1591-545EE934D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478660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D78D4FF-F107-82E5-17A7-B8C2A5679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40594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454BF95-3666-3DB6-12A4-360F0C936D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707716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6188F93-012A-CB22-13FC-1A5730AAE3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075463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E756DA7-6CB6-6206-170F-9D6CB5D592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19071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C7B6ABA-8745-0115-73AE-62ECC124C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28399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0BA2F8FC-7D06-2E1B-0528-38BA54F5B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68965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74F0491-6A84-FCBF-D5D3-EED64D9DB5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99847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6BC631F-2E82-B28B-9331-0F9C22A5E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4504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00D04E7-1B2C-70F6-5D87-40A4E04BF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2087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42574DC-A934-6A3A-AFB3-E9C817B7A0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5488581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09CEC2-AC45-6E8C-36E2-CDF8791C08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89989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B9FF56D-D9D7-1033-43F8-82115CECB1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87615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F794EEF-C077-5D9C-D7EF-3D0C5E1356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74326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4D40B5D-1689-FD69-3988-151317013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93214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CD6CC20-6F02-57A2-FA09-D67F1A780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0802099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9C4E70D-6AF7-4C72-BC3B-F453E3A9CB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99942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cTnT</a:t>
            </a:r>
            <a:r>
              <a:rPr lang="fr-FR" dirty="0"/>
              <a:t> : </a:t>
            </a:r>
            <a:r>
              <a:rPr lang="fr-FR" dirty="0" err="1"/>
              <a:t>cardiac</a:t>
            </a:r>
            <a:r>
              <a:rPr lang="fr-FR" dirty="0"/>
              <a:t> </a:t>
            </a:r>
            <a:r>
              <a:rPr lang="fr-FR" dirty="0" err="1"/>
              <a:t>troponin</a:t>
            </a:r>
            <a:r>
              <a:rPr lang="fr-FR" dirty="0"/>
              <a:t> 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0A0FA6A-B74A-45A3-2F5B-5FB464DA5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7258384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7D266A4-B43D-428B-BF24-82794CFC6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764267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F6C8EF0-5029-519A-805B-FB49486B46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13590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F1DC915-340F-CE12-03B6-F4CE8BA3AA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56105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99CC892-C8D6-C06F-2A4B-69D564B04A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553716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E136BFA-BCE2-521A-3E22-7CF8DF05F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71252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38DD1F2-0DA4-773B-4597-CCE5C4826C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046220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75C3121-A8DC-440C-D514-CF10819D2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650116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6164B7F-337D-3821-9B30-BA2734CADD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845793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D84A4F3-C5C3-6F8B-CAB6-C072792041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799533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0625767-478A-AC45-6708-95EF9C5DE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9996510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8ECA838-71CB-E37A-ABFB-35299DF4C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681422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37C8818-212E-8E66-11AA-D1174FFE8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572463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DD5B61B-5A51-EDC2-8276-5F9A0AD6E1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474252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98FE88E-1AAF-53C4-0C42-BA99CA989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47071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A77C062-892C-C2DA-5F2D-AF8FBA1B44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0785154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60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B45966E-F1B8-A7E8-0A1C-5832F2520F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4870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E04DFD4-6EC1-F122-854C-18E4509991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7462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8073FCB-094F-FA79-F5F4-15B70C4CA9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52355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D4018A9-5A25-8FA4-03E1-138F3EE28A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9018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47511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91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963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9230236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38917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35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2" r:id="rId2"/>
    <p:sldLayoutId id="2147483663" r:id="rId3"/>
    <p:sldLayoutId id="2147483712" r:id="rId4"/>
    <p:sldLayoutId id="214748371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2400" kern="1200">
          <a:solidFill>
            <a:srgbClr val="000066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2100" kern="1200">
          <a:solidFill>
            <a:srgbClr val="00006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800" kern="1200">
          <a:solidFill>
            <a:srgbClr val="00006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1500" kern="1200">
          <a:solidFill>
            <a:srgbClr val="000066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»"/>
        <a:defRPr sz="1500" kern="1200">
          <a:solidFill>
            <a:srgbClr val="00006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46" y="1838767"/>
            <a:ext cx="8549640" cy="1470025"/>
          </a:xfrm>
        </p:spPr>
        <p:txBody>
          <a:bodyPr>
            <a:no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E3C9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CROI 2026</a:t>
            </a:r>
            <a:br>
              <a:rPr lang="en-US" sz="4000" dirty="0">
                <a:solidFill>
                  <a:srgbClr val="1E3C91"/>
                </a:solidFill>
                <a:latin typeface="Calibri"/>
              </a:rPr>
            </a:br>
            <a:r>
              <a:rPr lang="en-US" sz="2800" b="0" cap="all" dirty="0"/>
              <a:t>33</a:t>
            </a:r>
            <a:r>
              <a:rPr lang="en-US" sz="2800" b="0" cap="all" baseline="30000" dirty="0"/>
              <a:t>rd</a:t>
            </a:r>
            <a:r>
              <a:rPr lang="en-US" sz="2800" b="0" cap="all" dirty="0"/>
              <a:t> Conference on Retroviruses </a:t>
            </a:r>
            <a:br>
              <a:rPr lang="en-US" sz="2800" b="0" cap="all" dirty="0"/>
            </a:br>
            <a:r>
              <a:rPr lang="en-US" sz="2800" b="0" cap="all" dirty="0"/>
              <a:t>and Opportunistic Infections</a:t>
            </a:r>
            <a:endParaRPr lang="fr-FR" sz="5400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82" y="3365104"/>
            <a:ext cx="7744968" cy="51291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Tuesday, March 3</a:t>
            </a:r>
            <a:r>
              <a:rPr lang="en-US" b="1" baseline="30000" dirty="0">
                <a:solidFill>
                  <a:srgbClr val="00B0F0"/>
                </a:solidFill>
              </a:rPr>
              <a:t>rd</a:t>
            </a:r>
            <a:r>
              <a:rPr lang="en-US" b="1" dirty="0">
                <a:solidFill>
                  <a:srgbClr val="00B0F0"/>
                </a:solidFill>
              </a:rPr>
              <a:t> &amp; Wednesday, March 4</a:t>
            </a:r>
            <a:r>
              <a:rPr lang="en-US" b="1" baseline="30000" dirty="0">
                <a:solidFill>
                  <a:srgbClr val="00B0F0"/>
                </a:solidFill>
              </a:rPr>
              <a:t>th</a:t>
            </a:r>
            <a:r>
              <a:rPr lang="en-US" b="1" dirty="0">
                <a:solidFill>
                  <a:srgbClr val="00B0F0"/>
                </a:solidFill>
              </a:rPr>
              <a:t> 2026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FA2340-AD81-DB18-6880-0F0BDD9DC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35" y="4085220"/>
            <a:ext cx="1513114" cy="1513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DD6E6-5503-898E-3B68-6EA3DF626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856" y="4085220"/>
            <a:ext cx="1513114" cy="1513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BD668-2BD0-7837-D590-30EF8E20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614" y="4085220"/>
            <a:ext cx="1513114" cy="1513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A07886-C13A-DB9F-AAC7-47F1F367D948}"/>
              </a:ext>
            </a:extLst>
          </p:cNvPr>
          <p:cNvSpPr txBox="1"/>
          <p:nvPr/>
        </p:nvSpPr>
        <p:spPr>
          <a:xfrm>
            <a:off x="2807865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(Argentina)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4659F3-DB67-350F-063C-CCA340915766}"/>
              </a:ext>
            </a:extLst>
          </p:cNvPr>
          <p:cNvSpPr txBox="1"/>
          <p:nvPr/>
        </p:nvSpPr>
        <p:spPr>
          <a:xfrm>
            <a:off x="5159531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Pozniak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(United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Kingdom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A28A6A-06C1-8611-8F8E-43117BD7A973}"/>
              </a:ext>
            </a:extLst>
          </p:cNvPr>
          <p:cNvSpPr txBox="1"/>
          <p:nvPr/>
        </p:nvSpPr>
        <p:spPr>
          <a:xfrm>
            <a:off x="7506107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(France)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E73538-EEEB-8246-FED6-BD9EF25FB2B5}"/>
              </a:ext>
            </a:extLst>
          </p:cNvPr>
          <p:cNvSpPr txBox="1"/>
          <p:nvPr/>
        </p:nvSpPr>
        <p:spPr>
          <a:xfrm>
            <a:off x="4952503" y="82764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1E3C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SESSION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D2E8AE-89B2-F42E-39E2-DEA7EC6E0329}"/>
              </a:ext>
            </a:extLst>
          </p:cNvPr>
          <p:cNvSpPr txBox="1"/>
          <p:nvPr/>
        </p:nvSpPr>
        <p:spPr>
          <a:xfrm>
            <a:off x="10135404" y="5072948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BA861F-B0B8-85B6-6E2E-996BC1779C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81" t="10824" r="16962"/>
          <a:stretch/>
        </p:blipFill>
        <p:spPr>
          <a:xfrm>
            <a:off x="10676212" y="5626946"/>
            <a:ext cx="853401" cy="8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E29B570-8984-61E9-B1DF-6C6B3339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0994572" cy="1481068"/>
          </a:xfrm>
        </p:spPr>
        <p:txBody>
          <a:bodyPr/>
          <a:lstStyle/>
          <a:p>
            <a:r>
              <a:rPr lang="en-US" noProof="0" dirty="0"/>
              <a:t>DTG/3TC vs DTG + TDF/XTC in Naïve PWH with high viral loads and low CD4: meta-analysis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68E5764-86AF-111E-5FB1-14C59E22B6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328" y="1882231"/>
            <a:ext cx="11325344" cy="123783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Meta-analysis across 4 randomized clinical trials (GEMINI-1, GEMINI-2, DOLCE, D2ARLING) comparing DTG/3TC and DTG + TDF/XTC in naïve individuals, and 1 open-label single-arm study (STAT) of first-line DTG/3TC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Primary endpoint: HIV RNA &lt; 50 c/ml at W48 per Snapshot algorithm, by HIV RNA and CD4 categories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8847465-A099-3C45-9AFD-1B2062697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39182"/>
              </p:ext>
            </p:extLst>
          </p:nvPr>
        </p:nvGraphicFramePr>
        <p:xfrm>
          <a:off x="257056" y="3820888"/>
          <a:ext cx="11677888" cy="228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79728">
                  <a:extLst>
                    <a:ext uri="{9D8B030D-6E8A-4147-A177-3AD203B41FA5}">
                      <a16:colId xmlns:a16="http://schemas.microsoft.com/office/drawing/2014/main" val="1804230815"/>
                    </a:ext>
                  </a:extLst>
                </a:gridCol>
                <a:gridCol w="1319424">
                  <a:extLst>
                    <a:ext uri="{9D8B030D-6E8A-4147-A177-3AD203B41FA5}">
                      <a16:colId xmlns:a16="http://schemas.microsoft.com/office/drawing/2014/main" val="731951940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val="611043073"/>
                    </a:ext>
                  </a:extLst>
                </a:gridCol>
                <a:gridCol w="1172095">
                  <a:extLst>
                    <a:ext uri="{9D8B030D-6E8A-4147-A177-3AD203B41FA5}">
                      <a16:colId xmlns:a16="http://schemas.microsoft.com/office/drawing/2014/main" val="1374801830"/>
                    </a:ext>
                  </a:extLst>
                </a:gridCol>
                <a:gridCol w="1022465">
                  <a:extLst>
                    <a:ext uri="{9D8B030D-6E8A-4147-A177-3AD203B41FA5}">
                      <a16:colId xmlns:a16="http://schemas.microsoft.com/office/drawing/2014/main" val="358331630"/>
                    </a:ext>
                  </a:extLst>
                </a:gridCol>
                <a:gridCol w="1321724">
                  <a:extLst>
                    <a:ext uri="{9D8B030D-6E8A-4147-A177-3AD203B41FA5}">
                      <a16:colId xmlns:a16="http://schemas.microsoft.com/office/drawing/2014/main" val="2506104192"/>
                    </a:ext>
                  </a:extLst>
                </a:gridCol>
                <a:gridCol w="1409027">
                  <a:extLst>
                    <a:ext uri="{9D8B030D-6E8A-4147-A177-3AD203B41FA5}">
                      <a16:colId xmlns:a16="http://schemas.microsoft.com/office/drawing/2014/main" val="1091382625"/>
                    </a:ext>
                  </a:extLst>
                </a:gridCol>
                <a:gridCol w="1113945">
                  <a:extLst>
                    <a:ext uri="{9D8B030D-6E8A-4147-A177-3AD203B41FA5}">
                      <a16:colId xmlns:a16="http://schemas.microsoft.com/office/drawing/2014/main" val="3032105623"/>
                    </a:ext>
                  </a:extLst>
                </a:gridCol>
                <a:gridCol w="1109691">
                  <a:extLst>
                    <a:ext uri="{9D8B030D-6E8A-4147-A177-3AD203B41FA5}">
                      <a16:colId xmlns:a16="http://schemas.microsoft.com/office/drawing/2014/main" val="1372029919"/>
                    </a:ext>
                  </a:extLst>
                </a:gridCol>
              </a:tblGrid>
              <a:tr h="31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DTG/3TC (N = 1036)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DTG/3TC (n = 1036)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DTG + TDF/XTC (N = 825)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4895392"/>
                  </a:ext>
                </a:extLst>
              </a:tr>
              <a:tr h="31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 RNA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&lt; 500 000 c/mL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960)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 RNA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≥ 500 000 c/mL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75)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CD4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&lt; 200/mm</a:t>
                      </a:r>
                      <a:r>
                        <a:rPr kumimoji="0" lang="en-US" sz="14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238)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CD4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≥ 200/mm</a:t>
                      </a:r>
                      <a:r>
                        <a:rPr kumimoji="0" lang="en-US" sz="14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797)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 RNA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&lt; 500 000 c/mL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786)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 RNA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≥ 500 000 c/mL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39)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CD4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&lt; 200/mm</a:t>
                      </a:r>
                      <a:r>
                        <a:rPr kumimoji="0" lang="en-US" sz="14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130)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CD4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≥ 200/mm</a:t>
                      </a:r>
                      <a:r>
                        <a:rPr kumimoji="0" lang="en-US" sz="14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(N = 692)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21253399"/>
                  </a:ext>
                </a:extLst>
              </a:tr>
              <a:tr h="295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Female (%)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16%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17%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726070184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Age (years), median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34,5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18094932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CD4 &lt; 200/mm</a:t>
                      </a:r>
                      <a:r>
                        <a:rPr kumimoji="0" lang="en-US" sz="14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09926747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 ≥ 500 000 c/mL,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889757516"/>
                  </a:ext>
                </a:extLst>
              </a:tr>
            </a:tbl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CE763242-6BB8-6822-74D3-0EA76CEDF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032" y="6444771"/>
            <a:ext cx="2224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>
                <a:solidFill>
                  <a:srgbClr val="0070C0"/>
                </a:solidFill>
              </a:rPr>
              <a:t>Cahn P, CROI 2026, Abs. 536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C42837-F3E3-47CB-1AF0-DE313BAD386D}"/>
              </a:ext>
            </a:extLst>
          </p:cNvPr>
          <p:cNvSpPr txBox="1"/>
          <p:nvPr/>
        </p:nvSpPr>
        <p:spPr>
          <a:xfrm>
            <a:off x="3318220" y="3289661"/>
            <a:ext cx="555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70C0"/>
                </a:solidFill>
              </a:rPr>
              <a:t>Baseline characteristics by HIV RNA and CD4 strata</a:t>
            </a:r>
          </a:p>
        </p:txBody>
      </p:sp>
    </p:spTree>
    <p:extLst>
      <p:ext uri="{BB962C8B-B14F-4D97-AF65-F5344CB8AC3E}">
        <p14:creationId xmlns:p14="http://schemas.microsoft.com/office/powerpoint/2010/main" val="32463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BD7E484-9430-2C4B-931B-03B5B62B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212287" cy="1481068"/>
          </a:xfrm>
        </p:spPr>
        <p:txBody>
          <a:bodyPr/>
          <a:lstStyle/>
          <a:p>
            <a:r>
              <a:rPr lang="en-US" noProof="0" dirty="0"/>
              <a:t>DTG/3TC vs DTG + TDF/XTC in Naïve PWH with high viral loads and low CD4: meta-analysis 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F33A15AD-2558-FBC8-9AB9-FE790F7F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032" y="6444771"/>
            <a:ext cx="2224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noProof="0">
                <a:solidFill>
                  <a:srgbClr val="0070C0"/>
                </a:solidFill>
              </a:rPr>
              <a:t>Cahn P, CROI 2026, Abs. 536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48E8B21-89E3-D6CB-C222-F41F2F6CE972}"/>
              </a:ext>
            </a:extLst>
          </p:cNvPr>
          <p:cNvGrpSpPr/>
          <p:nvPr/>
        </p:nvGrpSpPr>
        <p:grpSpPr>
          <a:xfrm>
            <a:off x="242551" y="1748303"/>
            <a:ext cx="5793284" cy="3384968"/>
            <a:chOff x="242551" y="1748303"/>
            <a:chExt cx="5793284" cy="3384968"/>
          </a:xfrm>
        </p:grpSpPr>
        <p:sp>
          <p:nvSpPr>
            <p:cNvPr id="2" name="Freeform 139">
              <a:extLst>
                <a:ext uri="{FF2B5EF4-FFF2-40B4-BE49-F238E27FC236}">
                  <a16:creationId xmlns:a16="http://schemas.microsoft.com/office/drawing/2014/main" id="{6D72D3B5-AD0A-5504-1F26-A8F13457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81" y="2256825"/>
              <a:ext cx="4156075" cy="2497138"/>
            </a:xfrm>
            <a:custGeom>
              <a:avLst/>
              <a:gdLst>
                <a:gd name="T0" fmla="*/ 1625 w 2618"/>
                <a:gd name="T1" fmla="*/ 250 h 1573"/>
                <a:gd name="T2" fmla="*/ 1602 w 2618"/>
                <a:gd name="T3" fmla="*/ 255 h 1573"/>
                <a:gd name="T4" fmla="*/ 1574 w 2618"/>
                <a:gd name="T5" fmla="*/ 259 h 1573"/>
                <a:gd name="T6" fmla="*/ 1540 w 2618"/>
                <a:gd name="T7" fmla="*/ 263 h 1573"/>
                <a:gd name="T8" fmla="*/ 1495 w 2618"/>
                <a:gd name="T9" fmla="*/ 268 h 1573"/>
                <a:gd name="T10" fmla="*/ 1432 w 2618"/>
                <a:gd name="T11" fmla="*/ 270 h 1573"/>
                <a:gd name="T12" fmla="*/ 1387 w 2618"/>
                <a:gd name="T13" fmla="*/ 270 h 1573"/>
                <a:gd name="T14" fmla="*/ 1318 w 2618"/>
                <a:gd name="T15" fmla="*/ 268 h 1573"/>
                <a:gd name="T16" fmla="*/ 1275 w 2618"/>
                <a:gd name="T17" fmla="*/ 265 h 1573"/>
                <a:gd name="T18" fmla="*/ 1239 w 2618"/>
                <a:gd name="T19" fmla="*/ 262 h 1573"/>
                <a:gd name="T20" fmla="*/ 1194 w 2618"/>
                <a:gd name="T21" fmla="*/ 258 h 1573"/>
                <a:gd name="T22" fmla="*/ 1116 w 2618"/>
                <a:gd name="T23" fmla="*/ 248 h 1573"/>
                <a:gd name="T24" fmla="*/ 1047 w 2618"/>
                <a:gd name="T25" fmla="*/ 237 h 1573"/>
                <a:gd name="T26" fmla="*/ 977 w 2618"/>
                <a:gd name="T27" fmla="*/ 224 h 1573"/>
                <a:gd name="T28" fmla="*/ 918 w 2618"/>
                <a:gd name="T29" fmla="*/ 213 h 1573"/>
                <a:gd name="T30" fmla="*/ 0 w 2618"/>
                <a:gd name="T31" fmla="*/ 596 h 1573"/>
                <a:gd name="T32" fmla="*/ 158 w 2618"/>
                <a:gd name="T33" fmla="*/ 583 h 1573"/>
                <a:gd name="T34" fmla="*/ 309 w 2618"/>
                <a:gd name="T35" fmla="*/ 573 h 1573"/>
                <a:gd name="T36" fmla="*/ 483 w 2618"/>
                <a:gd name="T37" fmla="*/ 563 h 1573"/>
                <a:gd name="T38" fmla="*/ 647 w 2618"/>
                <a:gd name="T39" fmla="*/ 555 h 1573"/>
                <a:gd name="T40" fmla="*/ 803 w 2618"/>
                <a:gd name="T41" fmla="*/ 550 h 1573"/>
                <a:gd name="T42" fmla="*/ 902 w 2618"/>
                <a:gd name="T43" fmla="*/ 548 h 1573"/>
                <a:gd name="T44" fmla="*/ 1007 w 2618"/>
                <a:gd name="T45" fmla="*/ 552 h 1573"/>
                <a:gd name="T46" fmla="*/ 1075 w 2618"/>
                <a:gd name="T47" fmla="*/ 558 h 1573"/>
                <a:gd name="T48" fmla="*/ 1158 w 2618"/>
                <a:gd name="T49" fmla="*/ 568 h 1573"/>
                <a:gd name="T50" fmla="*/ 1223 w 2618"/>
                <a:gd name="T51" fmla="*/ 578 h 1573"/>
                <a:gd name="T52" fmla="*/ 1302 w 2618"/>
                <a:gd name="T53" fmla="*/ 595 h 1573"/>
                <a:gd name="T54" fmla="*/ 1393 w 2618"/>
                <a:gd name="T55" fmla="*/ 619 h 1573"/>
                <a:gd name="T56" fmla="*/ 1451 w 2618"/>
                <a:gd name="T57" fmla="*/ 638 h 1573"/>
                <a:gd name="T58" fmla="*/ 1536 w 2618"/>
                <a:gd name="T59" fmla="*/ 670 h 1573"/>
                <a:gd name="T60" fmla="*/ 1591 w 2618"/>
                <a:gd name="T61" fmla="*/ 695 h 1573"/>
                <a:gd name="T62" fmla="*/ 1644 w 2618"/>
                <a:gd name="T63" fmla="*/ 722 h 1573"/>
                <a:gd name="T64" fmla="*/ 1695 w 2618"/>
                <a:gd name="T65" fmla="*/ 750 h 1573"/>
                <a:gd name="T66" fmla="*/ 1757 w 2618"/>
                <a:gd name="T67" fmla="*/ 789 h 1573"/>
                <a:gd name="T68" fmla="*/ 1817 w 2618"/>
                <a:gd name="T69" fmla="*/ 832 h 1573"/>
                <a:gd name="T70" fmla="*/ 1894 w 2618"/>
                <a:gd name="T71" fmla="*/ 891 h 1573"/>
                <a:gd name="T72" fmla="*/ 2025 w 2618"/>
                <a:gd name="T73" fmla="*/ 995 h 1573"/>
                <a:gd name="T74" fmla="*/ 2102 w 2618"/>
                <a:gd name="T75" fmla="*/ 1059 h 1573"/>
                <a:gd name="T76" fmla="*/ 2226 w 2618"/>
                <a:gd name="T77" fmla="*/ 1169 h 1573"/>
                <a:gd name="T78" fmla="*/ 2299 w 2618"/>
                <a:gd name="T79" fmla="*/ 1237 h 1573"/>
                <a:gd name="T80" fmla="*/ 2416 w 2618"/>
                <a:gd name="T81" fmla="*/ 1353 h 1573"/>
                <a:gd name="T82" fmla="*/ 2485 w 2618"/>
                <a:gd name="T83" fmla="*/ 1425 h 1573"/>
                <a:gd name="T84" fmla="*/ 2618 w 2618"/>
                <a:gd name="T85" fmla="*/ 1573 h 1573"/>
                <a:gd name="T86" fmla="*/ 2491 w 2618"/>
                <a:gd name="T87" fmla="*/ 42 h 1573"/>
                <a:gd name="T88" fmla="*/ 2303 w 2618"/>
                <a:gd name="T89" fmla="*/ 100 h 1573"/>
                <a:gd name="T90" fmla="*/ 2120 w 2618"/>
                <a:gd name="T91" fmla="*/ 150 h 1573"/>
                <a:gd name="T92" fmla="*/ 1939 w 2618"/>
                <a:gd name="T93" fmla="*/ 192 h 1573"/>
                <a:gd name="T94" fmla="*/ 1763 w 2618"/>
                <a:gd name="T95" fmla="*/ 227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18" h="1573">
                  <a:moveTo>
                    <a:pt x="1647" y="246"/>
                  </a:moveTo>
                  <a:lnTo>
                    <a:pt x="1630" y="249"/>
                  </a:lnTo>
                  <a:lnTo>
                    <a:pt x="1625" y="250"/>
                  </a:lnTo>
                  <a:lnTo>
                    <a:pt x="1620" y="251"/>
                  </a:lnTo>
                  <a:lnTo>
                    <a:pt x="1612" y="253"/>
                  </a:lnTo>
                  <a:lnTo>
                    <a:pt x="1602" y="255"/>
                  </a:lnTo>
                  <a:lnTo>
                    <a:pt x="1598" y="255"/>
                  </a:lnTo>
                  <a:lnTo>
                    <a:pt x="1593" y="256"/>
                  </a:lnTo>
                  <a:lnTo>
                    <a:pt x="1574" y="259"/>
                  </a:lnTo>
                  <a:lnTo>
                    <a:pt x="1555" y="262"/>
                  </a:lnTo>
                  <a:lnTo>
                    <a:pt x="1545" y="263"/>
                  </a:lnTo>
                  <a:lnTo>
                    <a:pt x="1540" y="263"/>
                  </a:lnTo>
                  <a:lnTo>
                    <a:pt x="1535" y="264"/>
                  </a:lnTo>
                  <a:lnTo>
                    <a:pt x="1515" y="266"/>
                  </a:lnTo>
                  <a:lnTo>
                    <a:pt x="1495" y="268"/>
                  </a:lnTo>
                  <a:lnTo>
                    <a:pt x="1474" y="269"/>
                  </a:lnTo>
                  <a:lnTo>
                    <a:pt x="1453" y="270"/>
                  </a:lnTo>
                  <a:lnTo>
                    <a:pt x="1432" y="270"/>
                  </a:lnTo>
                  <a:lnTo>
                    <a:pt x="1410" y="271"/>
                  </a:lnTo>
                  <a:lnTo>
                    <a:pt x="1398" y="270"/>
                  </a:lnTo>
                  <a:lnTo>
                    <a:pt x="1387" y="270"/>
                  </a:lnTo>
                  <a:lnTo>
                    <a:pt x="1365" y="270"/>
                  </a:lnTo>
                  <a:lnTo>
                    <a:pt x="1341" y="269"/>
                  </a:lnTo>
                  <a:lnTo>
                    <a:pt x="1318" y="268"/>
                  </a:lnTo>
                  <a:lnTo>
                    <a:pt x="1294" y="267"/>
                  </a:lnTo>
                  <a:lnTo>
                    <a:pt x="1282" y="266"/>
                  </a:lnTo>
                  <a:lnTo>
                    <a:pt x="1275" y="265"/>
                  </a:lnTo>
                  <a:lnTo>
                    <a:pt x="1270" y="265"/>
                  </a:lnTo>
                  <a:lnTo>
                    <a:pt x="1245" y="263"/>
                  </a:lnTo>
                  <a:lnTo>
                    <a:pt x="1239" y="262"/>
                  </a:lnTo>
                  <a:lnTo>
                    <a:pt x="1232" y="262"/>
                  </a:lnTo>
                  <a:lnTo>
                    <a:pt x="1220" y="261"/>
                  </a:lnTo>
                  <a:lnTo>
                    <a:pt x="1194" y="258"/>
                  </a:lnTo>
                  <a:lnTo>
                    <a:pt x="1169" y="255"/>
                  </a:lnTo>
                  <a:lnTo>
                    <a:pt x="1142" y="251"/>
                  </a:lnTo>
                  <a:lnTo>
                    <a:pt x="1116" y="248"/>
                  </a:lnTo>
                  <a:lnTo>
                    <a:pt x="1089" y="244"/>
                  </a:lnTo>
                  <a:lnTo>
                    <a:pt x="1061" y="239"/>
                  </a:lnTo>
                  <a:lnTo>
                    <a:pt x="1047" y="237"/>
                  </a:lnTo>
                  <a:lnTo>
                    <a:pt x="1034" y="235"/>
                  </a:lnTo>
                  <a:lnTo>
                    <a:pt x="1005" y="230"/>
                  </a:lnTo>
                  <a:lnTo>
                    <a:pt x="977" y="224"/>
                  </a:lnTo>
                  <a:lnTo>
                    <a:pt x="962" y="221"/>
                  </a:lnTo>
                  <a:lnTo>
                    <a:pt x="948" y="219"/>
                  </a:lnTo>
                  <a:lnTo>
                    <a:pt x="918" y="213"/>
                  </a:lnTo>
                  <a:lnTo>
                    <a:pt x="889" y="207"/>
                  </a:lnTo>
                  <a:lnTo>
                    <a:pt x="0" y="15"/>
                  </a:lnTo>
                  <a:lnTo>
                    <a:pt x="0" y="596"/>
                  </a:lnTo>
                  <a:lnTo>
                    <a:pt x="64" y="591"/>
                  </a:lnTo>
                  <a:lnTo>
                    <a:pt x="127" y="586"/>
                  </a:lnTo>
                  <a:lnTo>
                    <a:pt x="158" y="583"/>
                  </a:lnTo>
                  <a:lnTo>
                    <a:pt x="189" y="581"/>
                  </a:lnTo>
                  <a:lnTo>
                    <a:pt x="250" y="577"/>
                  </a:lnTo>
                  <a:lnTo>
                    <a:pt x="309" y="573"/>
                  </a:lnTo>
                  <a:lnTo>
                    <a:pt x="368" y="569"/>
                  </a:lnTo>
                  <a:lnTo>
                    <a:pt x="426" y="566"/>
                  </a:lnTo>
                  <a:lnTo>
                    <a:pt x="483" y="563"/>
                  </a:lnTo>
                  <a:lnTo>
                    <a:pt x="539" y="560"/>
                  </a:lnTo>
                  <a:lnTo>
                    <a:pt x="594" y="558"/>
                  </a:lnTo>
                  <a:lnTo>
                    <a:pt x="647" y="555"/>
                  </a:lnTo>
                  <a:lnTo>
                    <a:pt x="701" y="553"/>
                  </a:lnTo>
                  <a:lnTo>
                    <a:pt x="752" y="551"/>
                  </a:lnTo>
                  <a:lnTo>
                    <a:pt x="803" y="550"/>
                  </a:lnTo>
                  <a:lnTo>
                    <a:pt x="853" y="549"/>
                  </a:lnTo>
                  <a:lnTo>
                    <a:pt x="878" y="548"/>
                  </a:lnTo>
                  <a:lnTo>
                    <a:pt x="902" y="548"/>
                  </a:lnTo>
                  <a:lnTo>
                    <a:pt x="937" y="549"/>
                  </a:lnTo>
                  <a:lnTo>
                    <a:pt x="972" y="550"/>
                  </a:lnTo>
                  <a:lnTo>
                    <a:pt x="1007" y="552"/>
                  </a:lnTo>
                  <a:lnTo>
                    <a:pt x="1042" y="555"/>
                  </a:lnTo>
                  <a:lnTo>
                    <a:pt x="1058" y="556"/>
                  </a:lnTo>
                  <a:lnTo>
                    <a:pt x="1075" y="558"/>
                  </a:lnTo>
                  <a:lnTo>
                    <a:pt x="1109" y="561"/>
                  </a:lnTo>
                  <a:lnTo>
                    <a:pt x="1142" y="565"/>
                  </a:lnTo>
                  <a:lnTo>
                    <a:pt x="1158" y="568"/>
                  </a:lnTo>
                  <a:lnTo>
                    <a:pt x="1175" y="570"/>
                  </a:lnTo>
                  <a:lnTo>
                    <a:pt x="1207" y="576"/>
                  </a:lnTo>
                  <a:lnTo>
                    <a:pt x="1223" y="578"/>
                  </a:lnTo>
                  <a:lnTo>
                    <a:pt x="1239" y="581"/>
                  </a:lnTo>
                  <a:lnTo>
                    <a:pt x="1271" y="588"/>
                  </a:lnTo>
                  <a:lnTo>
                    <a:pt x="1302" y="595"/>
                  </a:lnTo>
                  <a:lnTo>
                    <a:pt x="1332" y="602"/>
                  </a:lnTo>
                  <a:lnTo>
                    <a:pt x="1363" y="610"/>
                  </a:lnTo>
                  <a:lnTo>
                    <a:pt x="1393" y="619"/>
                  </a:lnTo>
                  <a:lnTo>
                    <a:pt x="1407" y="623"/>
                  </a:lnTo>
                  <a:lnTo>
                    <a:pt x="1422" y="628"/>
                  </a:lnTo>
                  <a:lnTo>
                    <a:pt x="1451" y="638"/>
                  </a:lnTo>
                  <a:lnTo>
                    <a:pt x="1480" y="648"/>
                  </a:lnTo>
                  <a:lnTo>
                    <a:pt x="1508" y="659"/>
                  </a:lnTo>
                  <a:lnTo>
                    <a:pt x="1536" y="670"/>
                  </a:lnTo>
                  <a:lnTo>
                    <a:pt x="1550" y="676"/>
                  </a:lnTo>
                  <a:lnTo>
                    <a:pt x="1564" y="682"/>
                  </a:lnTo>
                  <a:lnTo>
                    <a:pt x="1591" y="695"/>
                  </a:lnTo>
                  <a:lnTo>
                    <a:pt x="1618" y="708"/>
                  </a:lnTo>
                  <a:lnTo>
                    <a:pt x="1631" y="714"/>
                  </a:lnTo>
                  <a:lnTo>
                    <a:pt x="1644" y="722"/>
                  </a:lnTo>
                  <a:lnTo>
                    <a:pt x="1670" y="736"/>
                  </a:lnTo>
                  <a:lnTo>
                    <a:pt x="1683" y="743"/>
                  </a:lnTo>
                  <a:lnTo>
                    <a:pt x="1695" y="750"/>
                  </a:lnTo>
                  <a:lnTo>
                    <a:pt x="1720" y="766"/>
                  </a:lnTo>
                  <a:lnTo>
                    <a:pt x="1745" y="782"/>
                  </a:lnTo>
                  <a:lnTo>
                    <a:pt x="1757" y="789"/>
                  </a:lnTo>
                  <a:lnTo>
                    <a:pt x="1770" y="798"/>
                  </a:lnTo>
                  <a:lnTo>
                    <a:pt x="1794" y="815"/>
                  </a:lnTo>
                  <a:lnTo>
                    <a:pt x="1817" y="832"/>
                  </a:lnTo>
                  <a:lnTo>
                    <a:pt x="1829" y="841"/>
                  </a:lnTo>
                  <a:lnTo>
                    <a:pt x="1841" y="851"/>
                  </a:lnTo>
                  <a:lnTo>
                    <a:pt x="1894" y="891"/>
                  </a:lnTo>
                  <a:lnTo>
                    <a:pt x="1947" y="932"/>
                  </a:lnTo>
                  <a:lnTo>
                    <a:pt x="1999" y="974"/>
                  </a:lnTo>
                  <a:lnTo>
                    <a:pt x="2025" y="995"/>
                  </a:lnTo>
                  <a:lnTo>
                    <a:pt x="2051" y="1016"/>
                  </a:lnTo>
                  <a:lnTo>
                    <a:pt x="2076" y="1037"/>
                  </a:lnTo>
                  <a:lnTo>
                    <a:pt x="2102" y="1059"/>
                  </a:lnTo>
                  <a:lnTo>
                    <a:pt x="2152" y="1103"/>
                  </a:lnTo>
                  <a:lnTo>
                    <a:pt x="2202" y="1147"/>
                  </a:lnTo>
                  <a:lnTo>
                    <a:pt x="2226" y="1169"/>
                  </a:lnTo>
                  <a:lnTo>
                    <a:pt x="2251" y="1192"/>
                  </a:lnTo>
                  <a:lnTo>
                    <a:pt x="2275" y="1214"/>
                  </a:lnTo>
                  <a:lnTo>
                    <a:pt x="2299" y="1237"/>
                  </a:lnTo>
                  <a:lnTo>
                    <a:pt x="2346" y="1283"/>
                  </a:lnTo>
                  <a:lnTo>
                    <a:pt x="2393" y="1330"/>
                  </a:lnTo>
                  <a:lnTo>
                    <a:pt x="2416" y="1353"/>
                  </a:lnTo>
                  <a:lnTo>
                    <a:pt x="2439" y="1377"/>
                  </a:lnTo>
                  <a:lnTo>
                    <a:pt x="2462" y="1401"/>
                  </a:lnTo>
                  <a:lnTo>
                    <a:pt x="2485" y="1425"/>
                  </a:lnTo>
                  <a:lnTo>
                    <a:pt x="2530" y="1474"/>
                  </a:lnTo>
                  <a:lnTo>
                    <a:pt x="2574" y="1523"/>
                  </a:lnTo>
                  <a:lnTo>
                    <a:pt x="2618" y="1573"/>
                  </a:lnTo>
                  <a:lnTo>
                    <a:pt x="2618" y="0"/>
                  </a:lnTo>
                  <a:lnTo>
                    <a:pt x="2554" y="21"/>
                  </a:lnTo>
                  <a:lnTo>
                    <a:pt x="2491" y="42"/>
                  </a:lnTo>
                  <a:lnTo>
                    <a:pt x="2428" y="62"/>
                  </a:lnTo>
                  <a:lnTo>
                    <a:pt x="2366" y="81"/>
                  </a:lnTo>
                  <a:lnTo>
                    <a:pt x="2303" y="100"/>
                  </a:lnTo>
                  <a:lnTo>
                    <a:pt x="2242" y="117"/>
                  </a:lnTo>
                  <a:lnTo>
                    <a:pt x="2180" y="134"/>
                  </a:lnTo>
                  <a:lnTo>
                    <a:pt x="2120" y="150"/>
                  </a:lnTo>
                  <a:lnTo>
                    <a:pt x="2059" y="165"/>
                  </a:lnTo>
                  <a:lnTo>
                    <a:pt x="1999" y="179"/>
                  </a:lnTo>
                  <a:lnTo>
                    <a:pt x="1939" y="192"/>
                  </a:lnTo>
                  <a:lnTo>
                    <a:pt x="1880" y="204"/>
                  </a:lnTo>
                  <a:lnTo>
                    <a:pt x="1821" y="216"/>
                  </a:lnTo>
                  <a:lnTo>
                    <a:pt x="1763" y="227"/>
                  </a:lnTo>
                  <a:lnTo>
                    <a:pt x="1705" y="237"/>
                  </a:lnTo>
                  <a:lnTo>
                    <a:pt x="1647" y="246"/>
                  </a:lnTo>
                  <a:close/>
                </a:path>
              </a:pathLst>
            </a:custGeom>
            <a:solidFill>
              <a:srgbClr val="FF660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01F6B685-7184-8E27-5A08-DD08BC2062B6}"/>
                </a:ext>
              </a:extLst>
            </p:cNvPr>
            <p:cNvGrpSpPr/>
            <p:nvPr/>
          </p:nvGrpSpPr>
          <p:grpSpPr>
            <a:xfrm>
              <a:off x="789993" y="1939324"/>
              <a:ext cx="4660900" cy="3021014"/>
              <a:chOff x="1063625" y="1822449"/>
              <a:chExt cx="4660900" cy="3021014"/>
            </a:xfrm>
          </p:grpSpPr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E50C425D-B750-0AD5-0309-C2B4F04AB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200183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3F6CFD4F-5FAE-5C3B-4EE4-FD6786256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226377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3" name="Line 70">
                <a:extLst>
                  <a:ext uri="{FF2B5EF4-FFF2-40B4-BE49-F238E27FC236}">
                    <a16:creationId xmlns:a16="http://schemas.microsoft.com/office/drawing/2014/main" id="{70F7617C-C8A3-C60C-12CA-41D5A16E3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252730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4" name="Line 72">
                <a:extLst>
                  <a:ext uri="{FF2B5EF4-FFF2-40B4-BE49-F238E27FC236}">
                    <a16:creationId xmlns:a16="http://schemas.microsoft.com/office/drawing/2014/main" id="{C631547A-A327-D7F2-5946-61CB8CACC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278923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5" name="Line 73">
                <a:extLst>
                  <a:ext uri="{FF2B5EF4-FFF2-40B4-BE49-F238E27FC236}">
                    <a16:creationId xmlns:a16="http://schemas.microsoft.com/office/drawing/2014/main" id="{0A8D09E4-63F2-AD3C-C0F8-BA62BCFA1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305117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6" name="Line 75">
                <a:extLst>
                  <a:ext uri="{FF2B5EF4-FFF2-40B4-BE49-F238E27FC236}">
                    <a16:creationId xmlns:a16="http://schemas.microsoft.com/office/drawing/2014/main" id="{8A1F6C82-B87D-81C1-E479-039A6BD67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331470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7" name="Line 78">
                <a:extLst>
                  <a:ext uri="{FF2B5EF4-FFF2-40B4-BE49-F238E27FC236}">
                    <a16:creationId xmlns:a16="http://schemas.microsoft.com/office/drawing/2014/main" id="{EDC9AC26-6565-771C-F578-3F7FFDE4A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5850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8" name="Line 79">
                <a:extLst>
                  <a:ext uri="{FF2B5EF4-FFF2-40B4-BE49-F238E27FC236}">
                    <a16:creationId xmlns:a16="http://schemas.microsoft.com/office/drawing/2014/main" id="{E6C1CDE3-F5CB-58D8-574E-B991B5204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738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79" name="Line 81">
                <a:extLst>
                  <a:ext uri="{FF2B5EF4-FFF2-40B4-BE49-F238E27FC236}">
                    <a16:creationId xmlns:a16="http://schemas.microsoft.com/office/drawing/2014/main" id="{D528EF47-808B-0F3A-7664-74A40192D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357663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0" name="Line 83">
                <a:extLst>
                  <a:ext uri="{FF2B5EF4-FFF2-40B4-BE49-F238E27FC236}">
                    <a16:creationId xmlns:a16="http://schemas.microsoft.com/office/drawing/2014/main" id="{67771DA3-9083-46D4-432D-12B630CDB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383857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1" name="Line 85">
                <a:extLst>
                  <a:ext uri="{FF2B5EF4-FFF2-40B4-BE49-F238E27FC236}">
                    <a16:creationId xmlns:a16="http://schemas.microsoft.com/office/drawing/2014/main" id="{73C0E501-0E34-6731-A98E-CDEC7491A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410210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2" name="Freeform 87">
                <a:extLst>
                  <a:ext uri="{FF2B5EF4-FFF2-40B4-BE49-F238E27FC236}">
                    <a16:creationId xmlns:a16="http://schemas.microsoft.com/office/drawing/2014/main" id="{0F5BA09E-C81C-1008-8629-0FF705F1B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900" y="1822449"/>
                <a:ext cx="4578351" cy="2984501"/>
              </a:xfrm>
              <a:custGeom>
                <a:avLst/>
                <a:gdLst>
                  <a:gd name="T0" fmla="*/ 0 w 131"/>
                  <a:gd name="T1" fmla="*/ 114 h 114"/>
                  <a:gd name="T2" fmla="*/ 131 w 131"/>
                  <a:gd name="T3" fmla="*/ 114 h 114"/>
                  <a:gd name="T4" fmla="*/ 131 w 131"/>
                  <a:gd name="T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114">
                    <a:moveTo>
                      <a:pt x="0" y="114"/>
                    </a:moveTo>
                    <a:lnTo>
                      <a:pt x="131" y="114"/>
                    </a:lnTo>
                    <a:lnTo>
                      <a:pt x="131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3" name="Line 88">
                <a:extLst>
                  <a:ext uri="{FF2B5EF4-FFF2-40B4-BE49-F238E27FC236}">
                    <a16:creationId xmlns:a16="http://schemas.microsoft.com/office/drawing/2014/main" id="{F10A25E0-CA3C-C866-9B54-9F4568C2A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462597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4" name="Line 89">
                <a:extLst>
                  <a:ext uri="{FF2B5EF4-FFF2-40B4-BE49-F238E27FC236}">
                    <a16:creationId xmlns:a16="http://schemas.microsoft.com/office/drawing/2014/main" id="{CFB48C51-9DDA-698F-5B7A-CC7B81319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5288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5" name="Line 90">
                <a:extLst>
                  <a:ext uri="{FF2B5EF4-FFF2-40B4-BE49-F238E27FC236}">
                    <a16:creationId xmlns:a16="http://schemas.microsoft.com/office/drawing/2014/main" id="{3E3E8E80-2871-B7BC-409C-2693CE122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250" y="436403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6" name="Line 92">
                <a:extLst>
                  <a:ext uri="{FF2B5EF4-FFF2-40B4-BE49-F238E27FC236}">
                    <a16:creationId xmlns:a16="http://schemas.microsoft.com/office/drawing/2014/main" id="{669E97D0-6EF0-6EB9-B864-30F0B28F4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125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7" name="Line 93">
                <a:extLst>
                  <a:ext uri="{FF2B5EF4-FFF2-40B4-BE49-F238E27FC236}">
                    <a16:creationId xmlns:a16="http://schemas.microsoft.com/office/drawing/2014/main" id="{BAA69A3A-E63D-4826-3BF0-6F4BAEF7E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8375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8" name="Line 99">
                <a:extLst>
                  <a:ext uri="{FF2B5EF4-FFF2-40B4-BE49-F238E27FC236}">
                    <a16:creationId xmlns:a16="http://schemas.microsoft.com/office/drawing/2014/main" id="{CF446617-7134-7AE7-0650-31DB7FD2C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3625" y="200660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89" name="Line 100">
                <a:extLst>
                  <a:ext uri="{FF2B5EF4-FFF2-40B4-BE49-F238E27FC236}">
                    <a16:creationId xmlns:a16="http://schemas.microsoft.com/office/drawing/2014/main" id="{B4A47822-6849-0610-CAE5-27560AECA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3625" y="2443163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90" name="Line 101">
                <a:extLst>
                  <a:ext uri="{FF2B5EF4-FFF2-40B4-BE49-F238E27FC236}">
                    <a16:creationId xmlns:a16="http://schemas.microsoft.com/office/drawing/2014/main" id="{F3DD6EA8-A0DB-308B-B921-1932319FB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3625" y="331787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91" name="Line 103">
                <a:extLst>
                  <a:ext uri="{FF2B5EF4-FFF2-40B4-BE49-F238E27FC236}">
                    <a16:creationId xmlns:a16="http://schemas.microsoft.com/office/drawing/2014/main" id="{66497B32-B230-72E3-708F-687F38842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3625" y="2881313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92" name="Line 106">
                <a:extLst>
                  <a:ext uri="{FF2B5EF4-FFF2-40B4-BE49-F238E27FC236}">
                    <a16:creationId xmlns:a16="http://schemas.microsoft.com/office/drawing/2014/main" id="{814CBEB2-79F3-A360-AFD8-449D124A3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3625" y="375602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93" name="Line 107">
                <a:extLst>
                  <a:ext uri="{FF2B5EF4-FFF2-40B4-BE49-F238E27FC236}">
                    <a16:creationId xmlns:a16="http://schemas.microsoft.com/office/drawing/2014/main" id="{7B3687EF-0629-6AF6-8C93-FDB620486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3625" y="419258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94" name="Freeform 109">
                <a:extLst>
                  <a:ext uri="{FF2B5EF4-FFF2-40B4-BE49-F238E27FC236}">
                    <a16:creationId xmlns:a16="http://schemas.microsoft.com/office/drawing/2014/main" id="{12E5570C-011B-FE1E-96E5-360BB8DAA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900" y="1860550"/>
                <a:ext cx="214313" cy="2946401"/>
              </a:xfrm>
              <a:custGeom>
                <a:avLst/>
                <a:gdLst>
                  <a:gd name="T0" fmla="*/ 135 w 135"/>
                  <a:gd name="T1" fmla="*/ 111 h 111"/>
                  <a:gd name="T2" fmla="*/ 0 w 135"/>
                  <a:gd name="T3" fmla="*/ 111 h 111"/>
                  <a:gd name="T4" fmla="*/ 0 w 135"/>
                  <a:gd name="T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111">
                    <a:moveTo>
                      <a:pt x="135" y="111"/>
                    </a:move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95" name="Line 110">
                <a:extLst>
                  <a:ext uri="{FF2B5EF4-FFF2-40B4-BE49-F238E27FC236}">
                    <a16:creationId xmlns:a16="http://schemas.microsoft.com/office/drawing/2014/main" id="{2F02199F-B97F-59E0-4605-D8587DCD8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3625" y="463073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96" name="Line 111">
                <a:extLst>
                  <a:ext uri="{FF2B5EF4-FFF2-40B4-BE49-F238E27FC236}">
                    <a16:creationId xmlns:a16="http://schemas.microsoft.com/office/drawing/2014/main" id="{0ECC1597-BE40-82BB-3BA5-E5712BA4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9213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  <p:sp>
          <p:nvSpPr>
            <p:cNvPr id="97" name="Rectangle 115">
              <a:extLst>
                <a:ext uri="{FF2B5EF4-FFF2-40B4-BE49-F238E27FC236}">
                  <a16:creationId xmlns:a16="http://schemas.microsoft.com/office/drawing/2014/main" id="{129A3690-AD78-9DFD-563D-E9C99954E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204409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116">
              <a:extLst>
                <a:ext uri="{FF2B5EF4-FFF2-40B4-BE49-F238E27FC236}">
                  <a16:creationId xmlns:a16="http://schemas.microsoft.com/office/drawing/2014/main" id="{6A7F2DFE-E263-25CB-00BE-8B8AC6F2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230603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90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117">
              <a:extLst>
                <a:ext uri="{FF2B5EF4-FFF2-40B4-BE49-F238E27FC236}">
                  <a16:creationId xmlns:a16="http://schemas.microsoft.com/office/drawing/2014/main" id="{1BA3C208-CA6A-36C3-26A2-7CEC63B5A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2567973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18">
              <a:extLst>
                <a:ext uri="{FF2B5EF4-FFF2-40B4-BE49-F238E27FC236}">
                  <a16:creationId xmlns:a16="http://schemas.microsoft.com/office/drawing/2014/main" id="{56550384-4EE1-77A7-D853-4864038F5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309343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19">
              <a:extLst>
                <a:ext uri="{FF2B5EF4-FFF2-40B4-BE49-F238E27FC236}">
                  <a16:creationId xmlns:a16="http://schemas.microsoft.com/office/drawing/2014/main" id="{7C185217-8E9F-71CD-1382-D8B80DDD3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2831498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20">
              <a:extLst>
                <a:ext uri="{FF2B5EF4-FFF2-40B4-BE49-F238E27FC236}">
                  <a16:creationId xmlns:a16="http://schemas.microsoft.com/office/drawing/2014/main" id="{6895EB8D-0907-5B81-6395-D51EF5C8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3356960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21">
              <a:extLst>
                <a:ext uri="{FF2B5EF4-FFF2-40B4-BE49-F238E27FC236}">
                  <a16:creationId xmlns:a16="http://schemas.microsoft.com/office/drawing/2014/main" id="{F583739C-2749-EB91-D7A5-F5E9B997F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3618898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22">
              <a:extLst>
                <a:ext uri="{FF2B5EF4-FFF2-40B4-BE49-F238E27FC236}">
                  <a16:creationId xmlns:a16="http://schemas.microsoft.com/office/drawing/2014/main" id="{F9A39B73-6B25-0480-6DD2-A0D5ACABF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388083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23">
              <a:extLst>
                <a:ext uri="{FF2B5EF4-FFF2-40B4-BE49-F238E27FC236}">
                  <a16:creationId xmlns:a16="http://schemas.microsoft.com/office/drawing/2014/main" id="{E438FEB8-54C2-8756-35DD-A80385696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4144360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24">
              <a:extLst>
                <a:ext uri="{FF2B5EF4-FFF2-40B4-BE49-F238E27FC236}">
                  <a16:creationId xmlns:a16="http://schemas.microsoft.com/office/drawing/2014/main" id="{018938EE-B6A2-5CE5-732C-C93D8123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4406298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25">
              <a:extLst>
                <a:ext uri="{FF2B5EF4-FFF2-40B4-BE49-F238E27FC236}">
                  <a16:creationId xmlns:a16="http://schemas.microsoft.com/office/drawing/2014/main" id="{FC65CE89-C6B1-02B1-68F1-D8441EAAD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401" y="4668235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26">
              <a:extLst>
                <a:ext uri="{FF2B5EF4-FFF2-40B4-BE49-F238E27FC236}">
                  <a16:creationId xmlns:a16="http://schemas.microsoft.com/office/drawing/2014/main" id="{EA2F653D-5BE4-13FF-3847-5F9391089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879" y="4979383"/>
              <a:ext cx="2917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1 000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27">
              <a:extLst>
                <a:ext uri="{FF2B5EF4-FFF2-40B4-BE49-F238E27FC236}">
                  <a16:creationId xmlns:a16="http://schemas.microsoft.com/office/drawing/2014/main" id="{7679EEBF-9A3D-09A2-179C-C478E0CD9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749" y="4979383"/>
              <a:ext cx="3574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10 000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28">
              <a:extLst>
                <a:ext uri="{FF2B5EF4-FFF2-40B4-BE49-F238E27FC236}">
                  <a16:creationId xmlns:a16="http://schemas.microsoft.com/office/drawing/2014/main" id="{FBF02D26-10C3-DD30-2F30-2FD943D0A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205" y="4979383"/>
              <a:ext cx="4231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100 000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29">
              <a:extLst>
                <a:ext uri="{FF2B5EF4-FFF2-40B4-BE49-F238E27FC236}">
                  <a16:creationId xmlns:a16="http://schemas.microsoft.com/office/drawing/2014/main" id="{8AED6655-B2A9-22CD-0CCF-D3E1E697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573" y="4979383"/>
              <a:ext cx="5177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1 000 000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30">
              <a:extLst>
                <a:ext uri="{FF2B5EF4-FFF2-40B4-BE49-F238E27FC236}">
                  <a16:creationId xmlns:a16="http://schemas.microsoft.com/office/drawing/2014/main" id="{CF242D63-0CD5-61BE-4A5F-F19907BDF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148" y="4979383"/>
              <a:ext cx="5177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1 000 000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31">
              <a:extLst>
                <a:ext uri="{FF2B5EF4-FFF2-40B4-BE49-F238E27FC236}">
                  <a16:creationId xmlns:a16="http://schemas.microsoft.com/office/drawing/2014/main" id="{F034529B-30ED-7C32-8E9F-16F6F4C43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805" y="4979383"/>
              <a:ext cx="4231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500 000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32">
              <a:extLst>
                <a:ext uri="{FF2B5EF4-FFF2-40B4-BE49-F238E27FC236}">
                  <a16:creationId xmlns:a16="http://schemas.microsoft.com/office/drawing/2014/main" id="{0DB3C7F6-FE37-DE49-DC91-7FE16A987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33" y="4668235"/>
              <a:ext cx="26129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-20%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33">
              <a:extLst>
                <a:ext uri="{FF2B5EF4-FFF2-40B4-BE49-F238E27FC236}">
                  <a16:creationId xmlns:a16="http://schemas.microsoft.com/office/drawing/2014/main" id="{2B5C2B49-2D34-961D-6F1D-C2468B9E2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33" y="4231673"/>
              <a:ext cx="26129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-15%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34">
              <a:extLst>
                <a:ext uri="{FF2B5EF4-FFF2-40B4-BE49-F238E27FC236}">
                  <a16:creationId xmlns:a16="http://schemas.microsoft.com/office/drawing/2014/main" id="{FA889ACB-0A65-B6A9-AB39-F89C6C85B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33" y="3795110"/>
              <a:ext cx="26129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-10%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35">
              <a:extLst>
                <a:ext uri="{FF2B5EF4-FFF2-40B4-BE49-F238E27FC236}">
                  <a16:creationId xmlns:a16="http://schemas.microsoft.com/office/drawing/2014/main" id="{0C2E09FE-CDC1-FA8D-24B2-18328818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957" y="3356960"/>
              <a:ext cx="195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-5%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36">
              <a:extLst>
                <a:ext uri="{FF2B5EF4-FFF2-40B4-BE49-F238E27FC236}">
                  <a16:creationId xmlns:a16="http://schemas.microsoft.com/office/drawing/2014/main" id="{AD1DF5D5-2057-FFBC-607F-E8199319F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28" y="2920398"/>
              <a:ext cx="1570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0%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37">
              <a:extLst>
                <a:ext uri="{FF2B5EF4-FFF2-40B4-BE49-F238E27FC236}">
                  <a16:creationId xmlns:a16="http://schemas.microsoft.com/office/drawing/2014/main" id="{3154E90C-EF38-7D76-3643-5E9AB7356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28" y="2482248"/>
              <a:ext cx="1570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5%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38">
              <a:extLst>
                <a:ext uri="{FF2B5EF4-FFF2-40B4-BE49-F238E27FC236}">
                  <a16:creationId xmlns:a16="http://schemas.microsoft.com/office/drawing/2014/main" id="{F1EEE4B4-1448-DE84-8493-7C28E5E34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05" y="2045685"/>
              <a:ext cx="22281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10%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140">
              <a:extLst>
                <a:ext uri="{FF2B5EF4-FFF2-40B4-BE49-F238E27FC236}">
                  <a16:creationId xmlns:a16="http://schemas.microsoft.com/office/drawing/2014/main" id="{DE02F2D4-AA46-AB09-092D-678CE971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81" y="2741013"/>
              <a:ext cx="4156075" cy="722313"/>
            </a:xfrm>
            <a:custGeom>
              <a:avLst/>
              <a:gdLst>
                <a:gd name="T0" fmla="*/ 2618 w 2618"/>
                <a:gd name="T1" fmla="*/ 455 h 455"/>
                <a:gd name="T2" fmla="*/ 2558 w 2618"/>
                <a:gd name="T3" fmla="*/ 433 h 455"/>
                <a:gd name="T4" fmla="*/ 2498 w 2618"/>
                <a:gd name="T5" fmla="*/ 413 h 455"/>
                <a:gd name="T6" fmla="*/ 2438 w 2618"/>
                <a:gd name="T7" fmla="*/ 393 h 455"/>
                <a:gd name="T8" fmla="*/ 2407 w 2618"/>
                <a:gd name="T9" fmla="*/ 383 h 455"/>
                <a:gd name="T10" fmla="*/ 2377 w 2618"/>
                <a:gd name="T11" fmla="*/ 374 h 455"/>
                <a:gd name="T12" fmla="*/ 2316 w 2618"/>
                <a:gd name="T13" fmla="*/ 355 h 455"/>
                <a:gd name="T14" fmla="*/ 2286 w 2618"/>
                <a:gd name="T15" fmla="*/ 345 h 455"/>
                <a:gd name="T16" fmla="*/ 2256 w 2618"/>
                <a:gd name="T17" fmla="*/ 336 h 455"/>
                <a:gd name="T18" fmla="*/ 2225 w 2618"/>
                <a:gd name="T19" fmla="*/ 327 h 455"/>
                <a:gd name="T20" fmla="*/ 2194 w 2618"/>
                <a:gd name="T21" fmla="*/ 319 h 455"/>
                <a:gd name="T22" fmla="*/ 2133 w 2618"/>
                <a:gd name="T23" fmla="*/ 302 h 455"/>
                <a:gd name="T24" fmla="*/ 2102 w 2618"/>
                <a:gd name="T25" fmla="*/ 293 h 455"/>
                <a:gd name="T26" fmla="*/ 2071 w 2618"/>
                <a:gd name="T27" fmla="*/ 285 h 455"/>
                <a:gd name="T28" fmla="*/ 2009 w 2618"/>
                <a:gd name="T29" fmla="*/ 269 h 455"/>
                <a:gd name="T30" fmla="*/ 1947 w 2618"/>
                <a:gd name="T31" fmla="*/ 253 h 455"/>
                <a:gd name="T32" fmla="*/ 1916 w 2618"/>
                <a:gd name="T33" fmla="*/ 246 h 455"/>
                <a:gd name="T34" fmla="*/ 1885 w 2618"/>
                <a:gd name="T35" fmla="*/ 239 h 455"/>
                <a:gd name="T36" fmla="*/ 1822 w 2618"/>
                <a:gd name="T37" fmla="*/ 224 h 455"/>
                <a:gd name="T38" fmla="*/ 1790 w 2618"/>
                <a:gd name="T39" fmla="*/ 217 h 455"/>
                <a:gd name="T40" fmla="*/ 1759 w 2618"/>
                <a:gd name="T41" fmla="*/ 210 h 455"/>
                <a:gd name="T42" fmla="*/ 1696 w 2618"/>
                <a:gd name="T43" fmla="*/ 197 h 455"/>
                <a:gd name="T44" fmla="*/ 1632 w 2618"/>
                <a:gd name="T45" fmla="*/ 184 h 455"/>
                <a:gd name="T46" fmla="*/ 1534 w 2618"/>
                <a:gd name="T47" fmla="*/ 165 h 455"/>
                <a:gd name="T48" fmla="*/ 1485 w 2618"/>
                <a:gd name="T49" fmla="*/ 156 h 455"/>
                <a:gd name="T50" fmla="*/ 1435 w 2618"/>
                <a:gd name="T51" fmla="*/ 148 h 455"/>
                <a:gd name="T52" fmla="*/ 1386 w 2618"/>
                <a:gd name="T53" fmla="*/ 139 h 455"/>
                <a:gd name="T54" fmla="*/ 1336 w 2618"/>
                <a:gd name="T55" fmla="*/ 131 h 455"/>
                <a:gd name="T56" fmla="*/ 1286 w 2618"/>
                <a:gd name="T57" fmla="*/ 123 h 455"/>
                <a:gd name="T58" fmla="*/ 1237 w 2618"/>
                <a:gd name="T59" fmla="*/ 115 h 455"/>
                <a:gd name="T60" fmla="*/ 1187 w 2618"/>
                <a:gd name="T61" fmla="*/ 107 h 455"/>
                <a:gd name="T62" fmla="*/ 1136 w 2618"/>
                <a:gd name="T63" fmla="*/ 100 h 455"/>
                <a:gd name="T64" fmla="*/ 1086 w 2618"/>
                <a:gd name="T65" fmla="*/ 93 h 455"/>
                <a:gd name="T66" fmla="*/ 1036 w 2618"/>
                <a:gd name="T67" fmla="*/ 86 h 455"/>
                <a:gd name="T68" fmla="*/ 985 w 2618"/>
                <a:gd name="T69" fmla="*/ 79 h 455"/>
                <a:gd name="T70" fmla="*/ 935 w 2618"/>
                <a:gd name="T71" fmla="*/ 73 h 455"/>
                <a:gd name="T72" fmla="*/ 884 w 2618"/>
                <a:gd name="T73" fmla="*/ 67 h 455"/>
                <a:gd name="T74" fmla="*/ 833 w 2618"/>
                <a:gd name="T75" fmla="*/ 61 h 455"/>
                <a:gd name="T76" fmla="*/ 782 w 2618"/>
                <a:gd name="T77" fmla="*/ 55 h 455"/>
                <a:gd name="T78" fmla="*/ 731 w 2618"/>
                <a:gd name="T79" fmla="*/ 50 h 455"/>
                <a:gd name="T80" fmla="*/ 679 w 2618"/>
                <a:gd name="T81" fmla="*/ 45 h 455"/>
                <a:gd name="T82" fmla="*/ 628 w 2618"/>
                <a:gd name="T83" fmla="*/ 40 h 455"/>
                <a:gd name="T84" fmla="*/ 524 w 2618"/>
                <a:gd name="T85" fmla="*/ 31 h 455"/>
                <a:gd name="T86" fmla="*/ 472 w 2618"/>
                <a:gd name="T87" fmla="*/ 27 h 455"/>
                <a:gd name="T88" fmla="*/ 421 w 2618"/>
                <a:gd name="T89" fmla="*/ 23 h 455"/>
                <a:gd name="T90" fmla="*/ 368 w 2618"/>
                <a:gd name="T91" fmla="*/ 19 h 455"/>
                <a:gd name="T92" fmla="*/ 316 w 2618"/>
                <a:gd name="T93" fmla="*/ 16 h 455"/>
                <a:gd name="T94" fmla="*/ 264 w 2618"/>
                <a:gd name="T95" fmla="*/ 13 h 455"/>
                <a:gd name="T96" fmla="*/ 211 w 2618"/>
                <a:gd name="T97" fmla="*/ 10 h 455"/>
                <a:gd name="T98" fmla="*/ 159 w 2618"/>
                <a:gd name="T99" fmla="*/ 7 h 455"/>
                <a:gd name="T100" fmla="*/ 106 w 2618"/>
                <a:gd name="T101" fmla="*/ 4 h 455"/>
                <a:gd name="T102" fmla="*/ 53 w 2618"/>
                <a:gd name="T103" fmla="*/ 2 h 455"/>
                <a:gd name="T104" fmla="*/ 0 w 2618"/>
                <a:gd name="T105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8" h="455">
                  <a:moveTo>
                    <a:pt x="2618" y="455"/>
                  </a:moveTo>
                  <a:lnTo>
                    <a:pt x="2558" y="433"/>
                  </a:lnTo>
                  <a:lnTo>
                    <a:pt x="2498" y="413"/>
                  </a:lnTo>
                  <a:lnTo>
                    <a:pt x="2438" y="393"/>
                  </a:lnTo>
                  <a:lnTo>
                    <a:pt x="2407" y="383"/>
                  </a:lnTo>
                  <a:lnTo>
                    <a:pt x="2377" y="374"/>
                  </a:lnTo>
                  <a:lnTo>
                    <a:pt x="2316" y="355"/>
                  </a:lnTo>
                  <a:lnTo>
                    <a:pt x="2286" y="345"/>
                  </a:lnTo>
                  <a:lnTo>
                    <a:pt x="2256" y="336"/>
                  </a:lnTo>
                  <a:lnTo>
                    <a:pt x="2225" y="327"/>
                  </a:lnTo>
                  <a:lnTo>
                    <a:pt x="2194" y="319"/>
                  </a:lnTo>
                  <a:lnTo>
                    <a:pt x="2133" y="302"/>
                  </a:lnTo>
                  <a:lnTo>
                    <a:pt x="2102" y="293"/>
                  </a:lnTo>
                  <a:lnTo>
                    <a:pt x="2071" y="285"/>
                  </a:lnTo>
                  <a:lnTo>
                    <a:pt x="2009" y="269"/>
                  </a:lnTo>
                  <a:lnTo>
                    <a:pt x="1947" y="253"/>
                  </a:lnTo>
                  <a:lnTo>
                    <a:pt x="1916" y="246"/>
                  </a:lnTo>
                  <a:lnTo>
                    <a:pt x="1885" y="239"/>
                  </a:lnTo>
                  <a:lnTo>
                    <a:pt x="1822" y="224"/>
                  </a:lnTo>
                  <a:lnTo>
                    <a:pt x="1790" y="217"/>
                  </a:lnTo>
                  <a:lnTo>
                    <a:pt x="1759" y="210"/>
                  </a:lnTo>
                  <a:lnTo>
                    <a:pt x="1696" y="197"/>
                  </a:lnTo>
                  <a:lnTo>
                    <a:pt x="1632" y="184"/>
                  </a:lnTo>
                  <a:lnTo>
                    <a:pt x="1534" y="165"/>
                  </a:lnTo>
                  <a:lnTo>
                    <a:pt x="1485" y="156"/>
                  </a:lnTo>
                  <a:lnTo>
                    <a:pt x="1435" y="148"/>
                  </a:lnTo>
                  <a:lnTo>
                    <a:pt x="1386" y="139"/>
                  </a:lnTo>
                  <a:lnTo>
                    <a:pt x="1336" y="131"/>
                  </a:lnTo>
                  <a:lnTo>
                    <a:pt x="1286" y="123"/>
                  </a:lnTo>
                  <a:lnTo>
                    <a:pt x="1237" y="115"/>
                  </a:lnTo>
                  <a:lnTo>
                    <a:pt x="1187" y="107"/>
                  </a:lnTo>
                  <a:lnTo>
                    <a:pt x="1136" y="100"/>
                  </a:lnTo>
                  <a:lnTo>
                    <a:pt x="1086" y="93"/>
                  </a:lnTo>
                  <a:lnTo>
                    <a:pt x="1036" y="86"/>
                  </a:lnTo>
                  <a:lnTo>
                    <a:pt x="985" y="79"/>
                  </a:lnTo>
                  <a:lnTo>
                    <a:pt x="935" y="73"/>
                  </a:lnTo>
                  <a:lnTo>
                    <a:pt x="884" y="67"/>
                  </a:lnTo>
                  <a:lnTo>
                    <a:pt x="833" y="61"/>
                  </a:lnTo>
                  <a:lnTo>
                    <a:pt x="782" y="55"/>
                  </a:lnTo>
                  <a:lnTo>
                    <a:pt x="731" y="50"/>
                  </a:lnTo>
                  <a:lnTo>
                    <a:pt x="679" y="45"/>
                  </a:lnTo>
                  <a:lnTo>
                    <a:pt x="628" y="40"/>
                  </a:lnTo>
                  <a:lnTo>
                    <a:pt x="524" y="31"/>
                  </a:lnTo>
                  <a:lnTo>
                    <a:pt x="472" y="27"/>
                  </a:lnTo>
                  <a:lnTo>
                    <a:pt x="421" y="23"/>
                  </a:lnTo>
                  <a:lnTo>
                    <a:pt x="368" y="19"/>
                  </a:lnTo>
                  <a:lnTo>
                    <a:pt x="316" y="16"/>
                  </a:lnTo>
                  <a:lnTo>
                    <a:pt x="264" y="13"/>
                  </a:lnTo>
                  <a:lnTo>
                    <a:pt x="211" y="10"/>
                  </a:lnTo>
                  <a:lnTo>
                    <a:pt x="159" y="7"/>
                  </a:lnTo>
                  <a:lnTo>
                    <a:pt x="106" y="4"/>
                  </a:lnTo>
                  <a:lnTo>
                    <a:pt x="53" y="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2" name="Freeform 141">
              <a:extLst>
                <a:ext uri="{FF2B5EF4-FFF2-40B4-BE49-F238E27FC236}">
                  <a16:creationId xmlns:a16="http://schemas.microsoft.com/office/drawing/2014/main" id="{D593E798-7093-4344-393C-390C1F99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81" y="2156813"/>
              <a:ext cx="4156075" cy="2597150"/>
            </a:xfrm>
            <a:custGeom>
              <a:avLst/>
              <a:gdLst>
                <a:gd name="T0" fmla="*/ 2572 w 2618"/>
                <a:gd name="T1" fmla="*/ 1636 h 1636"/>
                <a:gd name="T2" fmla="*/ 2526 w 2618"/>
                <a:gd name="T3" fmla="*/ 1635 h 1636"/>
                <a:gd name="T4" fmla="*/ 2482 w 2618"/>
                <a:gd name="T5" fmla="*/ 1633 h 1636"/>
                <a:gd name="T6" fmla="*/ 2438 w 2618"/>
                <a:gd name="T7" fmla="*/ 1630 h 1636"/>
                <a:gd name="T8" fmla="*/ 2394 w 2618"/>
                <a:gd name="T9" fmla="*/ 1627 h 1636"/>
                <a:gd name="T10" fmla="*/ 2310 w 2618"/>
                <a:gd name="T11" fmla="*/ 1617 h 1636"/>
                <a:gd name="T12" fmla="*/ 2268 w 2618"/>
                <a:gd name="T13" fmla="*/ 1611 h 1636"/>
                <a:gd name="T14" fmla="*/ 2227 w 2618"/>
                <a:gd name="T15" fmla="*/ 1604 h 1636"/>
                <a:gd name="T16" fmla="*/ 2147 w 2618"/>
                <a:gd name="T17" fmla="*/ 1588 h 1636"/>
                <a:gd name="T18" fmla="*/ 2109 w 2618"/>
                <a:gd name="T19" fmla="*/ 1579 h 1636"/>
                <a:gd name="T20" fmla="*/ 2070 w 2618"/>
                <a:gd name="T21" fmla="*/ 1569 h 1636"/>
                <a:gd name="T22" fmla="*/ 2033 w 2618"/>
                <a:gd name="T23" fmla="*/ 1558 h 1636"/>
                <a:gd name="T24" fmla="*/ 1996 w 2618"/>
                <a:gd name="T25" fmla="*/ 1546 h 1636"/>
                <a:gd name="T26" fmla="*/ 1934 w 2618"/>
                <a:gd name="T27" fmla="*/ 1524 h 1636"/>
                <a:gd name="T28" fmla="*/ 1885 w 2618"/>
                <a:gd name="T29" fmla="*/ 1504 h 1636"/>
                <a:gd name="T30" fmla="*/ 1837 w 2618"/>
                <a:gd name="T31" fmla="*/ 1482 h 1636"/>
                <a:gd name="T32" fmla="*/ 1791 w 2618"/>
                <a:gd name="T33" fmla="*/ 1459 h 1636"/>
                <a:gd name="T34" fmla="*/ 1746 w 2618"/>
                <a:gd name="T35" fmla="*/ 1435 h 1636"/>
                <a:gd name="T36" fmla="*/ 1702 w 2618"/>
                <a:gd name="T37" fmla="*/ 1408 h 1636"/>
                <a:gd name="T38" fmla="*/ 1659 w 2618"/>
                <a:gd name="T39" fmla="*/ 1380 h 1636"/>
                <a:gd name="T40" fmla="*/ 1618 w 2618"/>
                <a:gd name="T41" fmla="*/ 1351 h 1636"/>
                <a:gd name="T42" fmla="*/ 1578 w 2618"/>
                <a:gd name="T43" fmla="*/ 1320 h 1636"/>
                <a:gd name="T44" fmla="*/ 1538 w 2618"/>
                <a:gd name="T45" fmla="*/ 1287 h 1636"/>
                <a:gd name="T46" fmla="*/ 1500 w 2618"/>
                <a:gd name="T47" fmla="*/ 1253 h 1636"/>
                <a:gd name="T48" fmla="*/ 1464 w 2618"/>
                <a:gd name="T49" fmla="*/ 1217 h 1636"/>
                <a:gd name="T50" fmla="*/ 1429 w 2618"/>
                <a:gd name="T51" fmla="*/ 1179 h 1636"/>
                <a:gd name="T52" fmla="*/ 1394 w 2618"/>
                <a:gd name="T53" fmla="*/ 1140 h 1636"/>
                <a:gd name="T54" fmla="*/ 1361 w 2618"/>
                <a:gd name="T55" fmla="*/ 1099 h 1636"/>
                <a:gd name="T56" fmla="*/ 1330 w 2618"/>
                <a:gd name="T57" fmla="*/ 1057 h 1636"/>
                <a:gd name="T58" fmla="*/ 888 w 2618"/>
                <a:gd name="T59" fmla="*/ 530 h 1636"/>
                <a:gd name="T60" fmla="*/ 843 w 2618"/>
                <a:gd name="T61" fmla="*/ 473 h 1636"/>
                <a:gd name="T62" fmla="*/ 808 w 2618"/>
                <a:gd name="T63" fmla="*/ 432 h 1636"/>
                <a:gd name="T64" fmla="*/ 772 w 2618"/>
                <a:gd name="T65" fmla="*/ 393 h 1636"/>
                <a:gd name="T66" fmla="*/ 724 w 2618"/>
                <a:gd name="T67" fmla="*/ 345 h 1636"/>
                <a:gd name="T68" fmla="*/ 686 w 2618"/>
                <a:gd name="T69" fmla="*/ 310 h 1636"/>
                <a:gd name="T70" fmla="*/ 648 w 2618"/>
                <a:gd name="T71" fmla="*/ 277 h 1636"/>
                <a:gd name="T72" fmla="*/ 596 w 2618"/>
                <a:gd name="T73" fmla="*/ 236 h 1636"/>
                <a:gd name="T74" fmla="*/ 556 w 2618"/>
                <a:gd name="T75" fmla="*/ 208 h 1636"/>
                <a:gd name="T76" fmla="*/ 529 w 2618"/>
                <a:gd name="T77" fmla="*/ 190 h 1636"/>
                <a:gd name="T78" fmla="*/ 502 w 2618"/>
                <a:gd name="T79" fmla="*/ 172 h 1636"/>
                <a:gd name="T80" fmla="*/ 460 w 2618"/>
                <a:gd name="T81" fmla="*/ 148 h 1636"/>
                <a:gd name="T82" fmla="*/ 432 w 2618"/>
                <a:gd name="T83" fmla="*/ 132 h 1636"/>
                <a:gd name="T84" fmla="*/ 403 w 2618"/>
                <a:gd name="T85" fmla="*/ 118 h 1636"/>
                <a:gd name="T86" fmla="*/ 359 w 2618"/>
                <a:gd name="T87" fmla="*/ 97 h 1636"/>
                <a:gd name="T88" fmla="*/ 315 w 2618"/>
                <a:gd name="T89" fmla="*/ 79 h 1636"/>
                <a:gd name="T90" fmla="*/ 255 w 2618"/>
                <a:gd name="T91" fmla="*/ 57 h 1636"/>
                <a:gd name="T92" fmla="*/ 193 w 2618"/>
                <a:gd name="T93" fmla="*/ 38 h 1636"/>
                <a:gd name="T94" fmla="*/ 130 w 2618"/>
                <a:gd name="T95" fmla="*/ 22 h 1636"/>
                <a:gd name="T96" fmla="*/ 66 w 2618"/>
                <a:gd name="T97" fmla="*/ 9 h 1636"/>
                <a:gd name="T98" fmla="*/ 0 w 2618"/>
                <a:gd name="T99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18" h="1636">
                  <a:moveTo>
                    <a:pt x="2618" y="1636"/>
                  </a:moveTo>
                  <a:lnTo>
                    <a:pt x="2572" y="1636"/>
                  </a:lnTo>
                  <a:lnTo>
                    <a:pt x="2549" y="1635"/>
                  </a:lnTo>
                  <a:lnTo>
                    <a:pt x="2526" y="1635"/>
                  </a:lnTo>
                  <a:lnTo>
                    <a:pt x="2504" y="1634"/>
                  </a:lnTo>
                  <a:lnTo>
                    <a:pt x="2482" y="1633"/>
                  </a:lnTo>
                  <a:lnTo>
                    <a:pt x="2459" y="1632"/>
                  </a:lnTo>
                  <a:lnTo>
                    <a:pt x="2438" y="1630"/>
                  </a:lnTo>
                  <a:lnTo>
                    <a:pt x="2416" y="1628"/>
                  </a:lnTo>
                  <a:lnTo>
                    <a:pt x="2394" y="1627"/>
                  </a:lnTo>
                  <a:lnTo>
                    <a:pt x="2352" y="1622"/>
                  </a:lnTo>
                  <a:lnTo>
                    <a:pt x="2310" y="1617"/>
                  </a:lnTo>
                  <a:lnTo>
                    <a:pt x="2289" y="1614"/>
                  </a:lnTo>
                  <a:lnTo>
                    <a:pt x="2268" y="1611"/>
                  </a:lnTo>
                  <a:lnTo>
                    <a:pt x="2247" y="1608"/>
                  </a:lnTo>
                  <a:lnTo>
                    <a:pt x="2227" y="1604"/>
                  </a:lnTo>
                  <a:lnTo>
                    <a:pt x="2187" y="1597"/>
                  </a:lnTo>
                  <a:lnTo>
                    <a:pt x="2147" y="1588"/>
                  </a:lnTo>
                  <a:lnTo>
                    <a:pt x="2128" y="1583"/>
                  </a:lnTo>
                  <a:lnTo>
                    <a:pt x="2109" y="1579"/>
                  </a:lnTo>
                  <a:lnTo>
                    <a:pt x="2089" y="1574"/>
                  </a:lnTo>
                  <a:lnTo>
                    <a:pt x="2070" y="1569"/>
                  </a:lnTo>
                  <a:lnTo>
                    <a:pt x="2051" y="1563"/>
                  </a:lnTo>
                  <a:lnTo>
                    <a:pt x="2033" y="1558"/>
                  </a:lnTo>
                  <a:lnTo>
                    <a:pt x="2014" y="1552"/>
                  </a:lnTo>
                  <a:lnTo>
                    <a:pt x="1996" y="1546"/>
                  </a:lnTo>
                  <a:lnTo>
                    <a:pt x="1959" y="1533"/>
                  </a:lnTo>
                  <a:lnTo>
                    <a:pt x="1934" y="1524"/>
                  </a:lnTo>
                  <a:lnTo>
                    <a:pt x="1910" y="1514"/>
                  </a:lnTo>
                  <a:lnTo>
                    <a:pt x="1885" y="1504"/>
                  </a:lnTo>
                  <a:lnTo>
                    <a:pt x="1861" y="1493"/>
                  </a:lnTo>
                  <a:lnTo>
                    <a:pt x="1837" y="1482"/>
                  </a:lnTo>
                  <a:lnTo>
                    <a:pt x="1814" y="1471"/>
                  </a:lnTo>
                  <a:lnTo>
                    <a:pt x="1791" y="1459"/>
                  </a:lnTo>
                  <a:lnTo>
                    <a:pt x="1769" y="1447"/>
                  </a:lnTo>
                  <a:lnTo>
                    <a:pt x="1746" y="1435"/>
                  </a:lnTo>
                  <a:lnTo>
                    <a:pt x="1724" y="1422"/>
                  </a:lnTo>
                  <a:lnTo>
                    <a:pt x="1702" y="1408"/>
                  </a:lnTo>
                  <a:lnTo>
                    <a:pt x="1681" y="1395"/>
                  </a:lnTo>
                  <a:lnTo>
                    <a:pt x="1659" y="1380"/>
                  </a:lnTo>
                  <a:lnTo>
                    <a:pt x="1638" y="1366"/>
                  </a:lnTo>
                  <a:lnTo>
                    <a:pt x="1618" y="1351"/>
                  </a:lnTo>
                  <a:lnTo>
                    <a:pt x="1598" y="1336"/>
                  </a:lnTo>
                  <a:lnTo>
                    <a:pt x="1578" y="1320"/>
                  </a:lnTo>
                  <a:lnTo>
                    <a:pt x="1558" y="1304"/>
                  </a:lnTo>
                  <a:lnTo>
                    <a:pt x="1538" y="1287"/>
                  </a:lnTo>
                  <a:lnTo>
                    <a:pt x="1519" y="1270"/>
                  </a:lnTo>
                  <a:lnTo>
                    <a:pt x="1500" y="1253"/>
                  </a:lnTo>
                  <a:lnTo>
                    <a:pt x="1482" y="1235"/>
                  </a:lnTo>
                  <a:lnTo>
                    <a:pt x="1464" y="1217"/>
                  </a:lnTo>
                  <a:lnTo>
                    <a:pt x="1446" y="1198"/>
                  </a:lnTo>
                  <a:lnTo>
                    <a:pt x="1429" y="1179"/>
                  </a:lnTo>
                  <a:lnTo>
                    <a:pt x="1411" y="1160"/>
                  </a:lnTo>
                  <a:lnTo>
                    <a:pt x="1394" y="1140"/>
                  </a:lnTo>
                  <a:lnTo>
                    <a:pt x="1378" y="1120"/>
                  </a:lnTo>
                  <a:lnTo>
                    <a:pt x="1361" y="1099"/>
                  </a:lnTo>
                  <a:lnTo>
                    <a:pt x="1346" y="1078"/>
                  </a:lnTo>
                  <a:lnTo>
                    <a:pt x="1330" y="1057"/>
                  </a:lnTo>
                  <a:lnTo>
                    <a:pt x="1315" y="1036"/>
                  </a:lnTo>
                  <a:lnTo>
                    <a:pt x="888" y="530"/>
                  </a:lnTo>
                  <a:lnTo>
                    <a:pt x="865" y="501"/>
                  </a:lnTo>
                  <a:lnTo>
                    <a:pt x="843" y="473"/>
                  </a:lnTo>
                  <a:lnTo>
                    <a:pt x="820" y="445"/>
                  </a:lnTo>
                  <a:lnTo>
                    <a:pt x="808" y="432"/>
                  </a:lnTo>
                  <a:lnTo>
                    <a:pt x="796" y="419"/>
                  </a:lnTo>
                  <a:lnTo>
                    <a:pt x="772" y="393"/>
                  </a:lnTo>
                  <a:lnTo>
                    <a:pt x="748" y="369"/>
                  </a:lnTo>
                  <a:lnTo>
                    <a:pt x="724" y="345"/>
                  </a:lnTo>
                  <a:lnTo>
                    <a:pt x="699" y="322"/>
                  </a:lnTo>
                  <a:lnTo>
                    <a:pt x="686" y="310"/>
                  </a:lnTo>
                  <a:lnTo>
                    <a:pt x="674" y="299"/>
                  </a:lnTo>
                  <a:lnTo>
                    <a:pt x="648" y="277"/>
                  </a:lnTo>
                  <a:lnTo>
                    <a:pt x="622" y="256"/>
                  </a:lnTo>
                  <a:lnTo>
                    <a:pt x="596" y="236"/>
                  </a:lnTo>
                  <a:lnTo>
                    <a:pt x="570" y="217"/>
                  </a:lnTo>
                  <a:lnTo>
                    <a:pt x="556" y="208"/>
                  </a:lnTo>
                  <a:lnTo>
                    <a:pt x="543" y="199"/>
                  </a:lnTo>
                  <a:lnTo>
                    <a:pt x="529" y="190"/>
                  </a:lnTo>
                  <a:lnTo>
                    <a:pt x="515" y="181"/>
                  </a:lnTo>
                  <a:lnTo>
                    <a:pt x="502" y="172"/>
                  </a:lnTo>
                  <a:lnTo>
                    <a:pt x="488" y="164"/>
                  </a:lnTo>
                  <a:lnTo>
                    <a:pt x="460" y="148"/>
                  </a:lnTo>
                  <a:lnTo>
                    <a:pt x="446" y="140"/>
                  </a:lnTo>
                  <a:lnTo>
                    <a:pt x="432" y="132"/>
                  </a:lnTo>
                  <a:lnTo>
                    <a:pt x="417" y="125"/>
                  </a:lnTo>
                  <a:lnTo>
                    <a:pt x="403" y="118"/>
                  </a:lnTo>
                  <a:lnTo>
                    <a:pt x="374" y="104"/>
                  </a:lnTo>
                  <a:lnTo>
                    <a:pt x="359" y="97"/>
                  </a:lnTo>
                  <a:lnTo>
                    <a:pt x="345" y="91"/>
                  </a:lnTo>
                  <a:lnTo>
                    <a:pt x="315" y="79"/>
                  </a:lnTo>
                  <a:lnTo>
                    <a:pt x="285" y="67"/>
                  </a:lnTo>
                  <a:lnTo>
                    <a:pt x="255" y="57"/>
                  </a:lnTo>
                  <a:lnTo>
                    <a:pt x="224" y="47"/>
                  </a:lnTo>
                  <a:lnTo>
                    <a:pt x="193" y="38"/>
                  </a:lnTo>
                  <a:lnTo>
                    <a:pt x="162" y="29"/>
                  </a:lnTo>
                  <a:lnTo>
                    <a:pt x="130" y="22"/>
                  </a:lnTo>
                  <a:lnTo>
                    <a:pt x="98" y="15"/>
                  </a:lnTo>
                  <a:lnTo>
                    <a:pt x="66" y="9"/>
                  </a:lnTo>
                  <a:lnTo>
                    <a:pt x="33" y="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99CC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5" name="Line 175">
              <a:extLst>
                <a:ext uri="{FF2B5EF4-FFF2-40B4-BE49-F238E27FC236}">
                  <a16:creationId xmlns:a16="http://schemas.microsoft.com/office/drawing/2014/main" id="{60B26AA6-920F-183D-C8E7-A375B92A2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1656" y="1952025"/>
              <a:ext cx="0" cy="1046163"/>
            </a:xfrm>
            <a:prstGeom prst="line">
              <a:avLst/>
            </a:prstGeom>
            <a:noFill/>
            <a:ln w="15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6" name="Line 178">
              <a:extLst>
                <a:ext uri="{FF2B5EF4-FFF2-40B4-BE49-F238E27FC236}">
                  <a16:creationId xmlns:a16="http://schemas.microsoft.com/office/drawing/2014/main" id="{A2F5119C-0CC3-3FEE-6286-D952ACE7D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1656" y="2998188"/>
              <a:ext cx="0" cy="1925638"/>
            </a:xfrm>
            <a:prstGeom prst="line">
              <a:avLst/>
            </a:prstGeom>
            <a:noFill/>
            <a:ln w="1588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7" name="Line 179">
              <a:extLst>
                <a:ext uri="{FF2B5EF4-FFF2-40B4-BE49-F238E27FC236}">
                  <a16:creationId xmlns:a16="http://schemas.microsoft.com/office/drawing/2014/main" id="{2076BF4C-131D-35E3-99B2-2F4755BC1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493" y="1952025"/>
              <a:ext cx="0" cy="297180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8" name="Line 180">
              <a:extLst>
                <a:ext uri="{FF2B5EF4-FFF2-40B4-BE49-F238E27FC236}">
                  <a16:creationId xmlns:a16="http://schemas.microsoft.com/office/drawing/2014/main" id="{8AC15F86-9B76-CDEC-1F34-BA5144565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268" y="2998188"/>
              <a:ext cx="457835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1" name="TextBox 17">
              <a:extLst>
                <a:ext uri="{FF2B5EF4-FFF2-40B4-BE49-F238E27FC236}">
                  <a16:creationId xmlns:a16="http://schemas.microsoft.com/office/drawing/2014/main" id="{787C556E-C622-FD47-35F6-CC1C04B22860}"/>
                </a:ext>
              </a:extLst>
            </p:cNvPr>
            <p:cNvSpPr txBox="1"/>
            <p:nvPr/>
          </p:nvSpPr>
          <p:spPr>
            <a:xfrm>
              <a:off x="950246" y="1748303"/>
              <a:ext cx="551245" cy="131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800" noProof="0">
                  <a:solidFill>
                    <a:srgbClr val="000066"/>
                  </a:solidFill>
                  <a:latin typeface="+mn-lt"/>
                </a:rPr>
                <a:t> 99% had </a:t>
              </a:r>
              <a:br>
                <a:rPr lang="en-US" sz="800" noProof="0">
                  <a:solidFill>
                    <a:srgbClr val="000066"/>
                  </a:solidFill>
                  <a:latin typeface="+mn-lt"/>
                </a:rPr>
              </a:br>
              <a:r>
                <a:rPr lang="en-US" sz="800" noProof="0">
                  <a:solidFill>
                    <a:srgbClr val="000066"/>
                  </a:solidFill>
                  <a:latin typeface="+mn-lt"/>
                </a:rPr>
                <a:t>BL VL &gt;1000 c/mL </a:t>
              </a:r>
            </a:p>
          </p:txBody>
        </p:sp>
        <p:cxnSp>
          <p:nvCxnSpPr>
            <p:cNvPr id="162" name="Straight Arrow Connector 18">
              <a:extLst>
                <a:ext uri="{FF2B5EF4-FFF2-40B4-BE49-F238E27FC236}">
                  <a16:creationId xmlns:a16="http://schemas.microsoft.com/office/drawing/2014/main" id="{BD0BE88C-201A-10CE-6BF8-CC04B3BE02A1}"/>
                </a:ext>
              </a:extLst>
            </p:cNvPr>
            <p:cNvCxnSpPr/>
            <p:nvPr/>
          </p:nvCxnSpPr>
          <p:spPr>
            <a:xfrm>
              <a:off x="1081471" y="1999851"/>
              <a:ext cx="0" cy="1551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28">
              <a:extLst>
                <a:ext uri="{FF2B5EF4-FFF2-40B4-BE49-F238E27FC236}">
                  <a16:creationId xmlns:a16="http://schemas.microsoft.com/office/drawing/2014/main" id="{6BEE8ED8-5F63-5E08-88A6-572BD0F83C65}"/>
                </a:ext>
              </a:extLst>
            </p:cNvPr>
            <p:cNvSpPr txBox="1"/>
            <p:nvPr/>
          </p:nvSpPr>
          <p:spPr>
            <a:xfrm>
              <a:off x="2992424" y="3356960"/>
              <a:ext cx="551245" cy="1318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800" noProof="0" dirty="0">
                  <a:solidFill>
                    <a:srgbClr val="000066"/>
                  </a:solidFill>
                  <a:latin typeface="+mn-lt"/>
                </a:rPr>
                <a:t>30% had </a:t>
              </a:r>
              <a:br>
                <a:rPr lang="en-US" sz="800" noProof="0" dirty="0">
                  <a:solidFill>
                    <a:srgbClr val="000066"/>
                  </a:solidFill>
                  <a:latin typeface="+mn-lt"/>
                </a:rPr>
              </a:br>
              <a:r>
                <a:rPr lang="en-US" sz="800" noProof="0" dirty="0">
                  <a:solidFill>
                    <a:srgbClr val="000066"/>
                  </a:solidFill>
                  <a:latin typeface="+mn-lt"/>
                </a:rPr>
                <a:t>BL VL &gt;100,000 c/mL </a:t>
              </a:r>
            </a:p>
          </p:txBody>
        </p:sp>
        <p:cxnSp>
          <p:nvCxnSpPr>
            <p:cNvPr id="164" name="Straight Arrow Connector 129">
              <a:extLst>
                <a:ext uri="{FF2B5EF4-FFF2-40B4-BE49-F238E27FC236}">
                  <a16:creationId xmlns:a16="http://schemas.microsoft.com/office/drawing/2014/main" id="{76DCE417-A817-D093-5E9C-BD94545D5893}"/>
                </a:ext>
              </a:extLst>
            </p:cNvPr>
            <p:cNvCxnSpPr/>
            <p:nvPr/>
          </p:nvCxnSpPr>
          <p:spPr>
            <a:xfrm>
              <a:off x="3187419" y="3628425"/>
              <a:ext cx="0" cy="1551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Arrow: Down 139">
              <a:extLst>
                <a:ext uri="{FF2B5EF4-FFF2-40B4-BE49-F238E27FC236}">
                  <a16:creationId xmlns:a16="http://schemas.microsoft.com/office/drawing/2014/main" id="{D2E5E19E-DE34-80AE-1641-3759E40249C6}"/>
                </a:ext>
              </a:extLst>
            </p:cNvPr>
            <p:cNvSpPr/>
            <p:nvPr/>
          </p:nvSpPr>
          <p:spPr>
            <a:xfrm>
              <a:off x="813230" y="3030552"/>
              <a:ext cx="347641" cy="982259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Favors 2DR</a:t>
              </a:r>
            </a:p>
          </p:txBody>
        </p:sp>
        <p:sp>
          <p:nvSpPr>
            <p:cNvPr id="166" name="Arrow: Down 140">
              <a:extLst>
                <a:ext uri="{FF2B5EF4-FFF2-40B4-BE49-F238E27FC236}">
                  <a16:creationId xmlns:a16="http://schemas.microsoft.com/office/drawing/2014/main" id="{1D0AFFCE-6C74-FBFC-1F31-AC2CD310A3C1}"/>
                </a:ext>
              </a:extLst>
            </p:cNvPr>
            <p:cNvSpPr/>
            <p:nvPr/>
          </p:nvSpPr>
          <p:spPr>
            <a:xfrm flipV="1">
              <a:off x="796295" y="2077438"/>
              <a:ext cx="393692" cy="87750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ctr" anchorCtr="0"/>
            <a:lstStyle/>
            <a:p>
              <a:pPr algn="ctr"/>
              <a:r>
                <a:rPr lang="en-US" sz="1200" b="1" noProof="0" dirty="0"/>
                <a:t>Favors 3DR</a:t>
              </a:r>
            </a:p>
          </p:txBody>
        </p:sp>
        <p:sp>
          <p:nvSpPr>
            <p:cNvPr id="167" name="TextBox 62">
              <a:extLst>
                <a:ext uri="{FF2B5EF4-FFF2-40B4-BE49-F238E27FC236}">
                  <a16:creationId xmlns:a16="http://schemas.microsoft.com/office/drawing/2014/main" id="{F438E40B-160E-70A5-1827-EF59B2B5EEEE}"/>
                </a:ext>
              </a:extLst>
            </p:cNvPr>
            <p:cNvSpPr txBox="1"/>
            <p:nvPr/>
          </p:nvSpPr>
          <p:spPr>
            <a:xfrm>
              <a:off x="3620502" y="2825738"/>
              <a:ext cx="675746" cy="2044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800" b="1" noProof="0">
                  <a:solidFill>
                    <a:srgbClr val="000066"/>
                  </a:solidFill>
                  <a:latin typeface="+mn-lt"/>
                </a:rPr>
                <a:t>No treatment difference</a:t>
              </a:r>
            </a:p>
          </p:txBody>
        </p:sp>
        <p:sp>
          <p:nvSpPr>
            <p:cNvPr id="175" name="Rectangle 127">
              <a:extLst>
                <a:ext uri="{FF2B5EF4-FFF2-40B4-BE49-F238E27FC236}">
                  <a16:creationId xmlns:a16="http://schemas.microsoft.com/office/drawing/2014/main" id="{290E45B5-7CD0-E280-A91B-0ED7DB1B7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858" y="4655764"/>
              <a:ext cx="1355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Baseline viral load</a:t>
              </a:r>
              <a:endParaRPr kumimoji="0" lang="en-US" sz="36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7" name="Rectangle 127">
              <a:extLst>
                <a:ext uri="{FF2B5EF4-FFF2-40B4-BE49-F238E27FC236}">
                  <a16:creationId xmlns:a16="http://schemas.microsoft.com/office/drawing/2014/main" id="{31B0CB3F-D858-F8B7-64B8-FC52CC031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29987" y="3377526"/>
              <a:ext cx="9297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1200" b="1" noProof="0">
                  <a:solidFill>
                    <a:srgbClr val="FF6600"/>
                  </a:solidFill>
                  <a:latin typeface="Calibri" panose="020F0502020204030204" pitchFamily="34" charset="0"/>
                </a:rPr>
                <a:t>Mean (95% CI)</a:t>
              </a:r>
              <a:endParaRPr lang="en-US" sz="3200" b="1" noProof="0">
                <a:solidFill>
                  <a:srgbClr val="FF6600"/>
                </a:solidFill>
              </a:endParaRPr>
            </a:p>
          </p:txBody>
        </p:sp>
        <p:sp>
          <p:nvSpPr>
            <p:cNvPr id="179" name="Rectangle 127">
              <a:extLst>
                <a:ext uri="{FF2B5EF4-FFF2-40B4-BE49-F238E27FC236}">
                  <a16:creationId xmlns:a16="http://schemas.microsoft.com/office/drawing/2014/main" id="{6A4FC4A4-5128-5CBA-07A8-88CFCD5429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72820" y="3359051"/>
              <a:ext cx="31566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1200" b="1" noProof="0">
                  <a:solidFill>
                    <a:srgbClr val="0099CC"/>
                  </a:solidFill>
                  <a:latin typeface="Calibri" panose="020F0502020204030204" pitchFamily="34" charset="0"/>
                </a:rPr>
                <a:t>Cumulative % of people with Baseline HIV-1 RNA </a:t>
              </a:r>
              <a:br>
                <a:rPr lang="en-US" sz="1200" b="1" noProof="0">
                  <a:solidFill>
                    <a:srgbClr val="0099CC"/>
                  </a:solidFill>
                  <a:latin typeface="Calibri" panose="020F0502020204030204" pitchFamily="34" charset="0"/>
                </a:rPr>
              </a:br>
              <a:r>
                <a:rPr lang="en-US" sz="1200" b="1" noProof="0">
                  <a:solidFill>
                    <a:srgbClr val="0099CC"/>
                  </a:solidFill>
                  <a:latin typeface="Calibri" panose="020F0502020204030204" pitchFamily="34" charset="0"/>
                </a:rPr>
                <a:t>above the respective value on the x-axis</a:t>
              </a:r>
              <a:endParaRPr lang="en-US" sz="3200" b="1" noProof="0">
                <a:solidFill>
                  <a:srgbClr val="0099CC"/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CFC7CE2-BD58-3DFC-307C-1043A927B483}"/>
              </a:ext>
            </a:extLst>
          </p:cNvPr>
          <p:cNvGrpSpPr/>
          <p:nvPr/>
        </p:nvGrpSpPr>
        <p:grpSpPr>
          <a:xfrm>
            <a:off x="6257602" y="1855280"/>
            <a:ext cx="5706661" cy="3277991"/>
            <a:chOff x="6257602" y="1855280"/>
            <a:chExt cx="5706661" cy="3277991"/>
          </a:xfrm>
        </p:grpSpPr>
        <p:sp>
          <p:nvSpPr>
            <p:cNvPr id="32" name="Freeform 172">
              <a:extLst>
                <a:ext uri="{FF2B5EF4-FFF2-40B4-BE49-F238E27FC236}">
                  <a16:creationId xmlns:a16="http://schemas.microsoft.com/office/drawing/2014/main" id="{751EDE98-E76A-0D4B-3B78-CEFEB32B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244" y="2077438"/>
              <a:ext cx="4164013" cy="2711450"/>
            </a:xfrm>
            <a:custGeom>
              <a:avLst/>
              <a:gdLst>
                <a:gd name="T0" fmla="*/ 1239 w 2623"/>
                <a:gd name="T1" fmla="*/ 774 h 1708"/>
                <a:gd name="T2" fmla="*/ 1161 w 2623"/>
                <a:gd name="T3" fmla="*/ 774 h 1708"/>
                <a:gd name="T4" fmla="*/ 1087 w 2623"/>
                <a:gd name="T5" fmla="*/ 773 h 1708"/>
                <a:gd name="T6" fmla="*/ 1016 w 2623"/>
                <a:gd name="T7" fmla="*/ 772 h 1708"/>
                <a:gd name="T8" fmla="*/ 949 w 2623"/>
                <a:gd name="T9" fmla="*/ 770 h 1708"/>
                <a:gd name="T10" fmla="*/ 885 w 2623"/>
                <a:gd name="T11" fmla="*/ 768 h 1708"/>
                <a:gd name="T12" fmla="*/ 797 w 2623"/>
                <a:gd name="T13" fmla="*/ 763 h 1708"/>
                <a:gd name="T14" fmla="*/ 742 w 2623"/>
                <a:gd name="T15" fmla="*/ 759 h 1708"/>
                <a:gd name="T16" fmla="*/ 691 w 2623"/>
                <a:gd name="T17" fmla="*/ 755 h 1708"/>
                <a:gd name="T18" fmla="*/ 643 w 2623"/>
                <a:gd name="T19" fmla="*/ 750 h 1708"/>
                <a:gd name="T20" fmla="*/ 579 w 2623"/>
                <a:gd name="T21" fmla="*/ 742 h 1708"/>
                <a:gd name="T22" fmla="*/ 522 w 2623"/>
                <a:gd name="T23" fmla="*/ 733 h 1708"/>
                <a:gd name="T24" fmla="*/ 489 w 2623"/>
                <a:gd name="T25" fmla="*/ 726 h 1708"/>
                <a:gd name="T26" fmla="*/ 452 w 2623"/>
                <a:gd name="T27" fmla="*/ 717 h 1708"/>
                <a:gd name="T28" fmla="*/ 433 w 2623"/>
                <a:gd name="T29" fmla="*/ 711 h 1708"/>
                <a:gd name="T30" fmla="*/ 380 w 2623"/>
                <a:gd name="T31" fmla="*/ 690 h 1708"/>
                <a:gd name="T32" fmla="*/ 341 w 2623"/>
                <a:gd name="T33" fmla="*/ 670 h 1708"/>
                <a:gd name="T34" fmla="*/ 286 w 2623"/>
                <a:gd name="T35" fmla="*/ 633 h 1708"/>
                <a:gd name="T36" fmla="*/ 235 w 2623"/>
                <a:gd name="T37" fmla="*/ 587 h 1708"/>
                <a:gd name="T38" fmla="*/ 189 w 2623"/>
                <a:gd name="T39" fmla="*/ 533 h 1708"/>
                <a:gd name="T40" fmla="*/ 147 w 2623"/>
                <a:gd name="T41" fmla="*/ 471 h 1708"/>
                <a:gd name="T42" fmla="*/ 110 w 2623"/>
                <a:gd name="T43" fmla="*/ 401 h 1708"/>
                <a:gd name="T44" fmla="*/ 77 w 2623"/>
                <a:gd name="T45" fmla="*/ 322 h 1708"/>
                <a:gd name="T46" fmla="*/ 49 w 2623"/>
                <a:gd name="T47" fmla="*/ 235 h 1708"/>
                <a:gd name="T48" fmla="*/ 25 w 2623"/>
                <a:gd name="T49" fmla="*/ 140 h 1708"/>
                <a:gd name="T50" fmla="*/ 5 w 2623"/>
                <a:gd name="T51" fmla="*/ 36 h 1708"/>
                <a:gd name="T52" fmla="*/ 6 w 2623"/>
                <a:gd name="T53" fmla="*/ 1110 h 1708"/>
                <a:gd name="T54" fmla="*/ 21 w 2623"/>
                <a:gd name="T55" fmla="*/ 1095 h 1708"/>
                <a:gd name="T56" fmla="*/ 48 w 2623"/>
                <a:gd name="T57" fmla="*/ 1079 h 1708"/>
                <a:gd name="T58" fmla="*/ 70 w 2623"/>
                <a:gd name="T59" fmla="*/ 1071 h 1708"/>
                <a:gd name="T60" fmla="*/ 95 w 2623"/>
                <a:gd name="T61" fmla="*/ 1066 h 1708"/>
                <a:gd name="T62" fmla="*/ 122 w 2623"/>
                <a:gd name="T63" fmla="*/ 1064 h 1708"/>
                <a:gd name="T64" fmla="*/ 168 w 2623"/>
                <a:gd name="T65" fmla="*/ 1065 h 1708"/>
                <a:gd name="T66" fmla="*/ 221 w 2623"/>
                <a:gd name="T67" fmla="*/ 1073 h 1708"/>
                <a:gd name="T68" fmla="*/ 280 w 2623"/>
                <a:gd name="T69" fmla="*/ 1086 h 1708"/>
                <a:gd name="T70" fmla="*/ 323 w 2623"/>
                <a:gd name="T71" fmla="*/ 1099 h 1708"/>
                <a:gd name="T72" fmla="*/ 369 w 2623"/>
                <a:gd name="T73" fmla="*/ 1114 h 1708"/>
                <a:gd name="T74" fmla="*/ 430 w 2623"/>
                <a:gd name="T75" fmla="*/ 1136 h 1708"/>
                <a:gd name="T76" fmla="*/ 496 w 2623"/>
                <a:gd name="T77" fmla="*/ 1163 h 1708"/>
                <a:gd name="T78" fmla="*/ 552 w 2623"/>
                <a:gd name="T79" fmla="*/ 1188 h 1708"/>
                <a:gd name="T80" fmla="*/ 657 w 2623"/>
                <a:gd name="T81" fmla="*/ 1232 h 1708"/>
                <a:gd name="T82" fmla="*/ 771 w 2623"/>
                <a:gd name="T83" fmla="*/ 1275 h 1708"/>
                <a:gd name="T84" fmla="*/ 894 w 2623"/>
                <a:gd name="T85" fmla="*/ 1319 h 1708"/>
                <a:gd name="T86" fmla="*/ 1027 w 2623"/>
                <a:gd name="T87" fmla="*/ 1364 h 1708"/>
                <a:gd name="T88" fmla="*/ 1170 w 2623"/>
                <a:gd name="T89" fmla="*/ 1408 h 1708"/>
                <a:gd name="T90" fmla="*/ 1385 w 2623"/>
                <a:gd name="T91" fmla="*/ 1464 h 1708"/>
                <a:gd name="T92" fmla="*/ 1554 w 2623"/>
                <a:gd name="T93" fmla="*/ 1504 h 1708"/>
                <a:gd name="T94" fmla="*/ 1682 w 2623"/>
                <a:gd name="T95" fmla="*/ 1532 h 1708"/>
                <a:gd name="T96" fmla="*/ 1812 w 2623"/>
                <a:gd name="T97" fmla="*/ 1560 h 1708"/>
                <a:gd name="T98" fmla="*/ 2032 w 2623"/>
                <a:gd name="T99" fmla="*/ 1604 h 1708"/>
                <a:gd name="T100" fmla="*/ 2211 w 2623"/>
                <a:gd name="T101" fmla="*/ 1638 h 1708"/>
                <a:gd name="T102" fmla="*/ 2438 w 2623"/>
                <a:gd name="T103" fmla="*/ 1678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23" h="1708">
                  <a:moveTo>
                    <a:pt x="2623" y="1708"/>
                  </a:moveTo>
                  <a:lnTo>
                    <a:pt x="2623" y="774"/>
                  </a:lnTo>
                  <a:lnTo>
                    <a:pt x="1239" y="774"/>
                  </a:lnTo>
                  <a:lnTo>
                    <a:pt x="1219" y="774"/>
                  </a:lnTo>
                  <a:lnTo>
                    <a:pt x="1199" y="774"/>
                  </a:lnTo>
                  <a:lnTo>
                    <a:pt x="1161" y="774"/>
                  </a:lnTo>
                  <a:lnTo>
                    <a:pt x="1123" y="773"/>
                  </a:lnTo>
                  <a:lnTo>
                    <a:pt x="1105" y="773"/>
                  </a:lnTo>
                  <a:lnTo>
                    <a:pt x="1087" y="773"/>
                  </a:lnTo>
                  <a:lnTo>
                    <a:pt x="1069" y="773"/>
                  </a:lnTo>
                  <a:lnTo>
                    <a:pt x="1051" y="772"/>
                  </a:lnTo>
                  <a:lnTo>
                    <a:pt x="1016" y="772"/>
                  </a:lnTo>
                  <a:lnTo>
                    <a:pt x="982" y="771"/>
                  </a:lnTo>
                  <a:lnTo>
                    <a:pt x="965" y="770"/>
                  </a:lnTo>
                  <a:lnTo>
                    <a:pt x="949" y="770"/>
                  </a:lnTo>
                  <a:lnTo>
                    <a:pt x="916" y="769"/>
                  </a:lnTo>
                  <a:lnTo>
                    <a:pt x="901" y="768"/>
                  </a:lnTo>
                  <a:lnTo>
                    <a:pt x="885" y="768"/>
                  </a:lnTo>
                  <a:lnTo>
                    <a:pt x="855" y="766"/>
                  </a:lnTo>
                  <a:lnTo>
                    <a:pt x="826" y="765"/>
                  </a:lnTo>
                  <a:lnTo>
                    <a:pt x="797" y="763"/>
                  </a:lnTo>
                  <a:lnTo>
                    <a:pt x="783" y="762"/>
                  </a:lnTo>
                  <a:lnTo>
                    <a:pt x="769" y="761"/>
                  </a:lnTo>
                  <a:lnTo>
                    <a:pt x="742" y="759"/>
                  </a:lnTo>
                  <a:lnTo>
                    <a:pt x="729" y="758"/>
                  </a:lnTo>
                  <a:lnTo>
                    <a:pt x="716" y="758"/>
                  </a:lnTo>
                  <a:lnTo>
                    <a:pt x="691" y="755"/>
                  </a:lnTo>
                  <a:lnTo>
                    <a:pt x="679" y="754"/>
                  </a:lnTo>
                  <a:lnTo>
                    <a:pt x="667" y="753"/>
                  </a:lnTo>
                  <a:lnTo>
                    <a:pt x="643" y="750"/>
                  </a:lnTo>
                  <a:lnTo>
                    <a:pt x="621" y="748"/>
                  </a:lnTo>
                  <a:lnTo>
                    <a:pt x="599" y="745"/>
                  </a:lnTo>
                  <a:lnTo>
                    <a:pt x="579" y="742"/>
                  </a:lnTo>
                  <a:lnTo>
                    <a:pt x="559" y="739"/>
                  </a:lnTo>
                  <a:lnTo>
                    <a:pt x="540" y="736"/>
                  </a:lnTo>
                  <a:lnTo>
                    <a:pt x="522" y="733"/>
                  </a:lnTo>
                  <a:lnTo>
                    <a:pt x="505" y="730"/>
                  </a:lnTo>
                  <a:lnTo>
                    <a:pt x="497" y="728"/>
                  </a:lnTo>
                  <a:lnTo>
                    <a:pt x="489" y="726"/>
                  </a:lnTo>
                  <a:lnTo>
                    <a:pt x="474" y="723"/>
                  </a:lnTo>
                  <a:lnTo>
                    <a:pt x="459" y="719"/>
                  </a:lnTo>
                  <a:lnTo>
                    <a:pt x="452" y="717"/>
                  </a:lnTo>
                  <a:lnTo>
                    <a:pt x="446" y="715"/>
                  </a:lnTo>
                  <a:lnTo>
                    <a:pt x="439" y="713"/>
                  </a:lnTo>
                  <a:lnTo>
                    <a:pt x="433" y="711"/>
                  </a:lnTo>
                  <a:lnTo>
                    <a:pt x="422" y="707"/>
                  </a:lnTo>
                  <a:lnTo>
                    <a:pt x="401" y="699"/>
                  </a:lnTo>
                  <a:lnTo>
                    <a:pt x="380" y="690"/>
                  </a:lnTo>
                  <a:lnTo>
                    <a:pt x="360" y="680"/>
                  </a:lnTo>
                  <a:lnTo>
                    <a:pt x="351" y="675"/>
                  </a:lnTo>
                  <a:lnTo>
                    <a:pt x="341" y="670"/>
                  </a:lnTo>
                  <a:lnTo>
                    <a:pt x="322" y="658"/>
                  </a:lnTo>
                  <a:lnTo>
                    <a:pt x="304" y="646"/>
                  </a:lnTo>
                  <a:lnTo>
                    <a:pt x="286" y="633"/>
                  </a:lnTo>
                  <a:lnTo>
                    <a:pt x="269" y="619"/>
                  </a:lnTo>
                  <a:lnTo>
                    <a:pt x="252" y="603"/>
                  </a:lnTo>
                  <a:lnTo>
                    <a:pt x="235" y="587"/>
                  </a:lnTo>
                  <a:lnTo>
                    <a:pt x="219" y="570"/>
                  </a:lnTo>
                  <a:lnTo>
                    <a:pt x="204" y="552"/>
                  </a:lnTo>
                  <a:lnTo>
                    <a:pt x="189" y="533"/>
                  </a:lnTo>
                  <a:lnTo>
                    <a:pt x="175" y="514"/>
                  </a:lnTo>
                  <a:lnTo>
                    <a:pt x="161" y="493"/>
                  </a:lnTo>
                  <a:lnTo>
                    <a:pt x="147" y="471"/>
                  </a:lnTo>
                  <a:lnTo>
                    <a:pt x="134" y="449"/>
                  </a:lnTo>
                  <a:lnTo>
                    <a:pt x="122" y="425"/>
                  </a:lnTo>
                  <a:lnTo>
                    <a:pt x="110" y="401"/>
                  </a:lnTo>
                  <a:lnTo>
                    <a:pt x="99" y="376"/>
                  </a:lnTo>
                  <a:lnTo>
                    <a:pt x="88" y="349"/>
                  </a:lnTo>
                  <a:lnTo>
                    <a:pt x="77" y="322"/>
                  </a:lnTo>
                  <a:lnTo>
                    <a:pt x="67" y="294"/>
                  </a:lnTo>
                  <a:lnTo>
                    <a:pt x="58" y="265"/>
                  </a:lnTo>
                  <a:lnTo>
                    <a:pt x="49" y="235"/>
                  </a:lnTo>
                  <a:lnTo>
                    <a:pt x="40" y="204"/>
                  </a:lnTo>
                  <a:lnTo>
                    <a:pt x="32" y="173"/>
                  </a:lnTo>
                  <a:lnTo>
                    <a:pt x="25" y="140"/>
                  </a:lnTo>
                  <a:lnTo>
                    <a:pt x="18" y="106"/>
                  </a:lnTo>
                  <a:lnTo>
                    <a:pt x="11" y="72"/>
                  </a:lnTo>
                  <a:lnTo>
                    <a:pt x="5" y="36"/>
                  </a:lnTo>
                  <a:lnTo>
                    <a:pt x="0" y="0"/>
                  </a:lnTo>
                  <a:lnTo>
                    <a:pt x="0" y="1118"/>
                  </a:lnTo>
                  <a:lnTo>
                    <a:pt x="6" y="1110"/>
                  </a:lnTo>
                  <a:lnTo>
                    <a:pt x="9" y="1106"/>
                  </a:lnTo>
                  <a:lnTo>
                    <a:pt x="13" y="1102"/>
                  </a:lnTo>
                  <a:lnTo>
                    <a:pt x="21" y="1095"/>
                  </a:lnTo>
                  <a:lnTo>
                    <a:pt x="29" y="1089"/>
                  </a:lnTo>
                  <a:lnTo>
                    <a:pt x="38" y="1084"/>
                  </a:lnTo>
                  <a:lnTo>
                    <a:pt x="48" y="1079"/>
                  </a:lnTo>
                  <a:lnTo>
                    <a:pt x="59" y="1075"/>
                  </a:lnTo>
                  <a:lnTo>
                    <a:pt x="64" y="1073"/>
                  </a:lnTo>
                  <a:lnTo>
                    <a:pt x="70" y="1071"/>
                  </a:lnTo>
                  <a:lnTo>
                    <a:pt x="76" y="1069"/>
                  </a:lnTo>
                  <a:lnTo>
                    <a:pt x="82" y="1068"/>
                  </a:lnTo>
                  <a:lnTo>
                    <a:pt x="95" y="1066"/>
                  </a:lnTo>
                  <a:lnTo>
                    <a:pt x="101" y="1065"/>
                  </a:lnTo>
                  <a:lnTo>
                    <a:pt x="108" y="1065"/>
                  </a:lnTo>
                  <a:lnTo>
                    <a:pt x="122" y="1064"/>
                  </a:lnTo>
                  <a:lnTo>
                    <a:pt x="137" y="1064"/>
                  </a:lnTo>
                  <a:lnTo>
                    <a:pt x="152" y="1064"/>
                  </a:lnTo>
                  <a:lnTo>
                    <a:pt x="168" y="1065"/>
                  </a:lnTo>
                  <a:lnTo>
                    <a:pt x="185" y="1067"/>
                  </a:lnTo>
                  <a:lnTo>
                    <a:pt x="203" y="1069"/>
                  </a:lnTo>
                  <a:lnTo>
                    <a:pt x="221" y="1073"/>
                  </a:lnTo>
                  <a:lnTo>
                    <a:pt x="240" y="1076"/>
                  </a:lnTo>
                  <a:lnTo>
                    <a:pt x="260" y="1081"/>
                  </a:lnTo>
                  <a:lnTo>
                    <a:pt x="280" y="1086"/>
                  </a:lnTo>
                  <a:lnTo>
                    <a:pt x="291" y="1089"/>
                  </a:lnTo>
                  <a:lnTo>
                    <a:pt x="301" y="1092"/>
                  </a:lnTo>
                  <a:lnTo>
                    <a:pt x="323" y="1099"/>
                  </a:lnTo>
                  <a:lnTo>
                    <a:pt x="334" y="1102"/>
                  </a:lnTo>
                  <a:lnTo>
                    <a:pt x="346" y="1106"/>
                  </a:lnTo>
                  <a:lnTo>
                    <a:pt x="369" y="1114"/>
                  </a:lnTo>
                  <a:lnTo>
                    <a:pt x="393" y="1122"/>
                  </a:lnTo>
                  <a:lnTo>
                    <a:pt x="418" y="1131"/>
                  </a:lnTo>
                  <a:lnTo>
                    <a:pt x="430" y="1136"/>
                  </a:lnTo>
                  <a:lnTo>
                    <a:pt x="443" y="1141"/>
                  </a:lnTo>
                  <a:lnTo>
                    <a:pt x="469" y="1152"/>
                  </a:lnTo>
                  <a:lnTo>
                    <a:pt x="496" y="1163"/>
                  </a:lnTo>
                  <a:lnTo>
                    <a:pt x="510" y="1169"/>
                  </a:lnTo>
                  <a:lnTo>
                    <a:pt x="524" y="1175"/>
                  </a:lnTo>
                  <a:lnTo>
                    <a:pt x="552" y="1188"/>
                  </a:lnTo>
                  <a:lnTo>
                    <a:pt x="586" y="1202"/>
                  </a:lnTo>
                  <a:lnTo>
                    <a:pt x="621" y="1217"/>
                  </a:lnTo>
                  <a:lnTo>
                    <a:pt x="657" y="1232"/>
                  </a:lnTo>
                  <a:lnTo>
                    <a:pt x="693" y="1246"/>
                  </a:lnTo>
                  <a:lnTo>
                    <a:pt x="731" y="1261"/>
                  </a:lnTo>
                  <a:lnTo>
                    <a:pt x="771" y="1275"/>
                  </a:lnTo>
                  <a:lnTo>
                    <a:pt x="811" y="1290"/>
                  </a:lnTo>
                  <a:lnTo>
                    <a:pt x="852" y="1305"/>
                  </a:lnTo>
                  <a:lnTo>
                    <a:pt x="894" y="1319"/>
                  </a:lnTo>
                  <a:lnTo>
                    <a:pt x="937" y="1334"/>
                  </a:lnTo>
                  <a:lnTo>
                    <a:pt x="982" y="1349"/>
                  </a:lnTo>
                  <a:lnTo>
                    <a:pt x="1027" y="1364"/>
                  </a:lnTo>
                  <a:lnTo>
                    <a:pt x="1073" y="1378"/>
                  </a:lnTo>
                  <a:lnTo>
                    <a:pt x="1121" y="1393"/>
                  </a:lnTo>
                  <a:lnTo>
                    <a:pt x="1170" y="1408"/>
                  </a:lnTo>
                  <a:lnTo>
                    <a:pt x="1219" y="1423"/>
                  </a:lnTo>
                  <a:lnTo>
                    <a:pt x="1302" y="1443"/>
                  </a:lnTo>
                  <a:lnTo>
                    <a:pt x="1385" y="1464"/>
                  </a:lnTo>
                  <a:lnTo>
                    <a:pt x="1469" y="1484"/>
                  </a:lnTo>
                  <a:lnTo>
                    <a:pt x="1512" y="1494"/>
                  </a:lnTo>
                  <a:lnTo>
                    <a:pt x="1554" y="1504"/>
                  </a:lnTo>
                  <a:lnTo>
                    <a:pt x="1597" y="1513"/>
                  </a:lnTo>
                  <a:lnTo>
                    <a:pt x="1639" y="1523"/>
                  </a:lnTo>
                  <a:lnTo>
                    <a:pt x="1682" y="1532"/>
                  </a:lnTo>
                  <a:lnTo>
                    <a:pt x="1726" y="1542"/>
                  </a:lnTo>
                  <a:lnTo>
                    <a:pt x="1769" y="1551"/>
                  </a:lnTo>
                  <a:lnTo>
                    <a:pt x="1812" y="1560"/>
                  </a:lnTo>
                  <a:lnTo>
                    <a:pt x="1900" y="1578"/>
                  </a:lnTo>
                  <a:lnTo>
                    <a:pt x="1988" y="1596"/>
                  </a:lnTo>
                  <a:lnTo>
                    <a:pt x="2032" y="1604"/>
                  </a:lnTo>
                  <a:lnTo>
                    <a:pt x="2076" y="1613"/>
                  </a:lnTo>
                  <a:lnTo>
                    <a:pt x="2166" y="1630"/>
                  </a:lnTo>
                  <a:lnTo>
                    <a:pt x="2211" y="1638"/>
                  </a:lnTo>
                  <a:lnTo>
                    <a:pt x="2256" y="1646"/>
                  </a:lnTo>
                  <a:lnTo>
                    <a:pt x="2347" y="1662"/>
                  </a:lnTo>
                  <a:lnTo>
                    <a:pt x="2438" y="1678"/>
                  </a:lnTo>
                  <a:lnTo>
                    <a:pt x="2530" y="1693"/>
                  </a:lnTo>
                  <a:lnTo>
                    <a:pt x="2623" y="1708"/>
                  </a:lnTo>
                  <a:close/>
                </a:path>
              </a:pathLst>
            </a:custGeom>
            <a:solidFill>
              <a:srgbClr val="FF660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3" name="TextBox 83">
              <a:extLst>
                <a:ext uri="{FF2B5EF4-FFF2-40B4-BE49-F238E27FC236}">
                  <a16:creationId xmlns:a16="http://schemas.microsoft.com/office/drawing/2014/main" id="{A5AE10FA-B96F-7976-A070-8B4A15DB5C81}"/>
                </a:ext>
              </a:extLst>
            </p:cNvPr>
            <p:cNvSpPr txBox="1"/>
            <p:nvPr/>
          </p:nvSpPr>
          <p:spPr>
            <a:xfrm>
              <a:off x="7405391" y="4270627"/>
              <a:ext cx="717109" cy="69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800" noProof="0">
                  <a:solidFill>
                    <a:srgbClr val="000066"/>
                  </a:solidFill>
                  <a:latin typeface="+mj-lt"/>
                </a:rPr>
                <a:t>10% had BL CD4+ cell count &lt;100 cells/mm</a:t>
              </a:r>
              <a:r>
                <a:rPr lang="en-US" sz="800" baseline="30000" noProof="0">
                  <a:solidFill>
                    <a:srgbClr val="000066"/>
                  </a:solidFill>
                  <a:latin typeface="+mj-lt"/>
                </a:rPr>
                <a:t>3</a:t>
              </a:r>
              <a:r>
                <a:rPr lang="en-US" sz="800" noProof="0">
                  <a:solidFill>
                    <a:srgbClr val="000066"/>
                  </a:solidFill>
                  <a:latin typeface="+mj-lt"/>
                </a:rPr>
                <a:t> </a:t>
              </a:r>
            </a:p>
          </p:txBody>
        </p:sp>
        <p:sp>
          <p:nvSpPr>
            <p:cNvPr id="34" name="TextBox 79">
              <a:extLst>
                <a:ext uri="{FF2B5EF4-FFF2-40B4-BE49-F238E27FC236}">
                  <a16:creationId xmlns:a16="http://schemas.microsoft.com/office/drawing/2014/main" id="{B30C7932-7790-1730-9D34-BCA1779E1C86}"/>
                </a:ext>
              </a:extLst>
            </p:cNvPr>
            <p:cNvSpPr txBox="1"/>
            <p:nvPr/>
          </p:nvSpPr>
          <p:spPr>
            <a:xfrm>
              <a:off x="7728008" y="4033398"/>
              <a:ext cx="717109" cy="758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800" noProof="0">
                  <a:solidFill>
                    <a:srgbClr val="000066"/>
                  </a:solidFill>
                  <a:latin typeface="+mj-lt"/>
                </a:rPr>
                <a:t>20% had BL CD4+ cell count &lt;200 cells/mm</a:t>
              </a:r>
              <a:r>
                <a:rPr lang="en-US" sz="800" baseline="30000" noProof="0">
                  <a:solidFill>
                    <a:srgbClr val="000066"/>
                  </a:solidFill>
                  <a:latin typeface="+mj-lt"/>
                </a:rPr>
                <a:t>3</a:t>
              </a:r>
              <a:r>
                <a:rPr lang="en-US" sz="800" noProof="0">
                  <a:solidFill>
                    <a:srgbClr val="000066"/>
                  </a:solidFill>
                  <a:latin typeface="+mj-lt"/>
                </a:rPr>
                <a:t>  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BB6E9ABE-4999-1B0B-3F80-EA9E31230497}"/>
                </a:ext>
              </a:extLst>
            </p:cNvPr>
            <p:cNvGrpSpPr/>
            <p:nvPr/>
          </p:nvGrpSpPr>
          <p:grpSpPr>
            <a:xfrm>
              <a:off x="6684119" y="1939324"/>
              <a:ext cx="4660900" cy="3021014"/>
              <a:chOff x="6503988" y="1822449"/>
              <a:chExt cx="4660900" cy="3021014"/>
            </a:xfrm>
          </p:grpSpPr>
          <p:sp>
            <p:nvSpPr>
              <p:cNvPr id="38" name="Line 5">
                <a:extLst>
                  <a:ext uri="{FF2B5EF4-FFF2-40B4-BE49-F238E27FC236}">
                    <a16:creationId xmlns:a16="http://schemas.microsoft.com/office/drawing/2014/main" id="{69BD3E72-6798-EA7A-EA20-5B1F58182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252412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39" name="Line 7">
                <a:extLst>
                  <a:ext uri="{FF2B5EF4-FFF2-40B4-BE49-F238E27FC236}">
                    <a16:creationId xmlns:a16="http://schemas.microsoft.com/office/drawing/2014/main" id="{F4AD372C-806B-7244-F5BC-3EBB4B92B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23613" y="2316163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EEC4ADB0-61BC-612A-F870-07D9AA616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23613" y="273208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C27F06BD-D89B-DAB7-16EC-9F327F129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23613" y="294005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2" name="Line 11">
                <a:extLst>
                  <a:ext uri="{FF2B5EF4-FFF2-40B4-BE49-F238E27FC236}">
                    <a16:creationId xmlns:a16="http://schemas.microsoft.com/office/drawing/2014/main" id="{1E8B7B56-DC3B-6BA1-08D2-24821E581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335597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53D75CA6-3D1B-C4B6-3D45-08E6C819A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3148013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52FB14FB-BA1F-0D1D-2228-FDD814B36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356393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5" name="Line 19">
                <a:extLst>
                  <a:ext uri="{FF2B5EF4-FFF2-40B4-BE49-F238E27FC236}">
                    <a16:creationId xmlns:a16="http://schemas.microsoft.com/office/drawing/2014/main" id="{F00B0337-062F-29E0-28E6-81CEF37E8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377190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6" name="Line 21">
                <a:extLst>
                  <a:ext uri="{FF2B5EF4-FFF2-40B4-BE49-F238E27FC236}">
                    <a16:creationId xmlns:a16="http://schemas.microsoft.com/office/drawing/2014/main" id="{AD49A872-E34E-F696-666F-4E362A3C1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3979863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7" name="Line 23">
                <a:extLst>
                  <a:ext uri="{FF2B5EF4-FFF2-40B4-BE49-F238E27FC236}">
                    <a16:creationId xmlns:a16="http://schemas.microsoft.com/office/drawing/2014/main" id="{9226BE4C-E2DE-0A63-EC6E-05A37A67D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4186238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C4A2DBC6-0BC1-C756-257D-C09C7DCDA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4013" y="1860550"/>
                <a:ext cx="609600" cy="2946400"/>
              </a:xfrm>
              <a:custGeom>
                <a:avLst/>
                <a:gdLst>
                  <a:gd name="T0" fmla="*/ 308 w 308"/>
                  <a:gd name="T1" fmla="*/ 0 h 260"/>
                  <a:gd name="T2" fmla="*/ 308 w 308"/>
                  <a:gd name="T3" fmla="*/ 260 h 260"/>
                  <a:gd name="T4" fmla="*/ 0 w 308"/>
                  <a:gd name="T5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8" h="260">
                    <a:moveTo>
                      <a:pt x="308" y="0"/>
                    </a:moveTo>
                    <a:lnTo>
                      <a:pt x="308" y="260"/>
                    </a:lnTo>
                    <a:lnTo>
                      <a:pt x="0" y="26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49" name="Line 25">
                <a:extLst>
                  <a:ext uri="{FF2B5EF4-FFF2-40B4-BE49-F238E27FC236}">
                    <a16:creationId xmlns:a16="http://schemas.microsoft.com/office/drawing/2014/main" id="{08D0BC6A-50CC-7624-EA11-E1F63B283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3613" y="439420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9D047CB6-5F0D-7A75-749A-0DDD2253E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03988" y="231775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noProof="0"/>
              </a:p>
            </p:txBody>
          </p:sp>
          <p:sp>
            <p:nvSpPr>
              <p:cNvPr id="51" name="Line 29">
                <a:extLst>
                  <a:ext uri="{FF2B5EF4-FFF2-40B4-BE49-F238E27FC236}">
                    <a16:creationId xmlns:a16="http://schemas.microsoft.com/office/drawing/2014/main" id="{09F4BFD4-1086-AC48-BBF5-47BDDEFFA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03988" y="291147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noProof="0"/>
              </a:p>
            </p:txBody>
          </p:sp>
          <p:sp>
            <p:nvSpPr>
              <p:cNvPr id="52" name="Line 31">
                <a:extLst>
                  <a:ext uri="{FF2B5EF4-FFF2-40B4-BE49-F238E27FC236}">
                    <a16:creationId xmlns:a16="http://schemas.microsoft.com/office/drawing/2014/main" id="{A510DB90-BA84-85B7-7BDB-8CBB65B13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50520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noProof="0"/>
              </a:p>
            </p:txBody>
          </p:sp>
          <p:sp>
            <p:nvSpPr>
              <p:cNvPr id="53" name="Line 34">
                <a:extLst>
                  <a:ext uri="{FF2B5EF4-FFF2-40B4-BE49-F238E27FC236}">
                    <a16:creationId xmlns:a16="http://schemas.microsoft.com/office/drawing/2014/main" id="{F89136D9-63D5-8F6E-EBFA-0593E458A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9188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7C1BA37C-DE60-8F94-3F44-7479F7A99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3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55" name="Line 37">
                <a:extLst>
                  <a:ext uri="{FF2B5EF4-FFF2-40B4-BE49-F238E27FC236}">
                    <a16:creationId xmlns:a16="http://schemas.microsoft.com/office/drawing/2014/main" id="{0B50CFB1-F06F-F214-F2DB-8798E262C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5450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56" name="Line 39">
                <a:extLst>
                  <a:ext uri="{FF2B5EF4-FFF2-40B4-BE49-F238E27FC236}">
                    <a16:creationId xmlns:a16="http://schemas.microsoft.com/office/drawing/2014/main" id="{B3492351-5CDD-A0EB-2F7B-02AD6B5A3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32788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57" name="Line 41">
                <a:extLst>
                  <a:ext uri="{FF2B5EF4-FFF2-40B4-BE49-F238E27FC236}">
                    <a16:creationId xmlns:a16="http://schemas.microsoft.com/office/drawing/2014/main" id="{16ACB3B7-DBBB-19B7-596D-D55098A87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03988" y="4098925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noProof="0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FEE89C00-B87D-5A20-F706-F018E7AEC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262" y="1822449"/>
                <a:ext cx="4360859" cy="2984501"/>
              </a:xfrm>
              <a:custGeom>
                <a:avLst/>
                <a:gdLst>
                  <a:gd name="T0" fmla="*/ 0 w 220"/>
                  <a:gd name="T1" fmla="*/ 0 h 72"/>
                  <a:gd name="T2" fmla="*/ 0 w 220"/>
                  <a:gd name="T3" fmla="*/ 72 h 72"/>
                  <a:gd name="T4" fmla="*/ 220 w 220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72">
                    <a:moveTo>
                      <a:pt x="0" y="0"/>
                    </a:moveTo>
                    <a:lnTo>
                      <a:pt x="0" y="72"/>
                    </a:lnTo>
                    <a:lnTo>
                      <a:pt x="220" y="72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59" name="Line 43">
                <a:extLst>
                  <a:ext uri="{FF2B5EF4-FFF2-40B4-BE49-F238E27FC236}">
                    <a16:creationId xmlns:a16="http://schemas.microsoft.com/office/drawing/2014/main" id="{86C5BAA1-C238-096C-AE85-DC10A5F12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03988" y="4692650"/>
                <a:ext cx="4127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noProof="0"/>
              </a:p>
            </p:txBody>
          </p:sp>
          <p:sp>
            <p:nvSpPr>
              <p:cNvPr id="60" name="Line 44">
                <a:extLst>
                  <a:ext uri="{FF2B5EF4-FFF2-40B4-BE49-F238E27FC236}">
                    <a16:creationId xmlns:a16="http://schemas.microsoft.com/office/drawing/2014/main" id="{224F4E3D-47C4-FAA6-BF9D-C91060C5D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513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1" name="Line 46">
                <a:extLst>
                  <a:ext uri="{FF2B5EF4-FFF2-40B4-BE49-F238E27FC236}">
                    <a16:creationId xmlns:a16="http://schemas.microsoft.com/office/drawing/2014/main" id="{A406DD13-743A-C203-B916-2E46FDFB3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1850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2" name="Line 49">
                <a:extLst>
                  <a:ext uri="{FF2B5EF4-FFF2-40B4-BE49-F238E27FC236}">
                    <a16:creationId xmlns:a16="http://schemas.microsoft.com/office/drawing/2014/main" id="{C458256C-AF52-68E4-0E05-8AAF18FEA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71063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3" name="Line 51">
                <a:extLst>
                  <a:ext uri="{FF2B5EF4-FFF2-40B4-BE49-F238E27FC236}">
                    <a16:creationId xmlns:a16="http://schemas.microsoft.com/office/drawing/2014/main" id="{688FDE94-5478-9F7B-B306-6E3447F75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58400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4" name="Line 52">
                <a:extLst>
                  <a:ext uri="{FF2B5EF4-FFF2-40B4-BE49-F238E27FC236}">
                    <a16:creationId xmlns:a16="http://schemas.microsoft.com/office/drawing/2014/main" id="{F967F548-385E-B789-CE6A-2EA3DD092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47325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5" name="Line 54">
                <a:extLst>
                  <a:ext uri="{FF2B5EF4-FFF2-40B4-BE49-F238E27FC236}">
                    <a16:creationId xmlns:a16="http://schemas.microsoft.com/office/drawing/2014/main" id="{74E72F1C-A8D6-F2D6-709F-0BF7F8F14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34663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6" name="Line 56">
                <a:extLst>
                  <a:ext uri="{FF2B5EF4-FFF2-40B4-BE49-F238E27FC236}">
                    <a16:creationId xmlns:a16="http://schemas.microsoft.com/office/drawing/2014/main" id="{18F221E9-DBC9-2FE6-537D-CB5168DE8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0125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7" name="Line 58">
                <a:extLst>
                  <a:ext uri="{FF2B5EF4-FFF2-40B4-BE49-F238E27FC236}">
                    <a16:creationId xmlns:a16="http://schemas.microsoft.com/office/drawing/2014/main" id="{844F365F-C999-A4C7-C533-E5B974A41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7463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8" name="Line 59">
                <a:extLst>
                  <a:ext uri="{FF2B5EF4-FFF2-40B4-BE49-F238E27FC236}">
                    <a16:creationId xmlns:a16="http://schemas.microsoft.com/office/drawing/2014/main" id="{E8848FCA-3EFE-C0A9-0670-6356B8818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83725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9" name="Line 61">
                <a:extLst>
                  <a:ext uri="{FF2B5EF4-FFF2-40B4-BE49-F238E27FC236}">
                    <a16:creationId xmlns:a16="http://schemas.microsoft.com/office/drawing/2014/main" id="{98B37016-FB6D-968D-2FB1-15E9223B8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96388" y="4806950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  <p:sp>
          <p:nvSpPr>
            <p:cNvPr id="123" name="Rectangle 142">
              <a:extLst>
                <a:ext uri="{FF2B5EF4-FFF2-40B4-BE49-F238E27FC236}">
                  <a16:creationId xmlns:a16="http://schemas.microsoft.com/office/drawing/2014/main" id="{506AD60E-55E5-DD9A-1492-32F0494E5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2366363"/>
              <a:ext cx="22383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43">
              <a:extLst>
                <a:ext uri="{FF2B5EF4-FFF2-40B4-BE49-F238E27FC236}">
                  <a16:creationId xmlns:a16="http://schemas.microsoft.com/office/drawing/2014/main" id="{53EC0211-C28A-A3F3-4EAD-CBB96F5B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2574325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90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44">
              <a:extLst>
                <a:ext uri="{FF2B5EF4-FFF2-40B4-BE49-F238E27FC236}">
                  <a16:creationId xmlns:a16="http://schemas.microsoft.com/office/drawing/2014/main" id="{7C1AE91E-E7D4-DE0D-E1D3-78905494B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2782288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45">
              <a:extLst>
                <a:ext uri="{FF2B5EF4-FFF2-40B4-BE49-F238E27FC236}">
                  <a16:creationId xmlns:a16="http://schemas.microsoft.com/office/drawing/2014/main" id="{D2362220-80F7-5F9F-2690-072010F5A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3198213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46">
              <a:extLst>
                <a:ext uri="{FF2B5EF4-FFF2-40B4-BE49-F238E27FC236}">
                  <a16:creationId xmlns:a16="http://schemas.microsoft.com/office/drawing/2014/main" id="{9D260F51-14F1-B6BF-AFE5-52DB25AB1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2990250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47">
              <a:extLst>
                <a:ext uri="{FF2B5EF4-FFF2-40B4-BE49-F238E27FC236}">
                  <a16:creationId xmlns:a16="http://schemas.microsoft.com/office/drawing/2014/main" id="{E05CD1CA-BA18-B25D-6B3A-76FE62430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3406175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48">
              <a:extLst>
                <a:ext uri="{FF2B5EF4-FFF2-40B4-BE49-F238E27FC236}">
                  <a16:creationId xmlns:a16="http://schemas.microsoft.com/office/drawing/2014/main" id="{D08B4887-669C-78B1-77DC-FB6B3E39B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3614138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49">
              <a:extLst>
                <a:ext uri="{FF2B5EF4-FFF2-40B4-BE49-F238E27FC236}">
                  <a16:creationId xmlns:a16="http://schemas.microsoft.com/office/drawing/2014/main" id="{71C18579-B368-E7A7-B8F6-1809FC420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3822100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50">
              <a:extLst>
                <a:ext uri="{FF2B5EF4-FFF2-40B4-BE49-F238E27FC236}">
                  <a16:creationId xmlns:a16="http://schemas.microsoft.com/office/drawing/2014/main" id="{873B8436-FDC1-F72C-3368-16C729E28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4028475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51">
              <a:extLst>
                <a:ext uri="{FF2B5EF4-FFF2-40B4-BE49-F238E27FC236}">
                  <a16:creationId xmlns:a16="http://schemas.microsoft.com/office/drawing/2014/main" id="{498B4FA4-9D3D-E034-DBA7-6413614B3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4236438"/>
              <a:ext cx="1682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52">
              <a:extLst>
                <a:ext uri="{FF2B5EF4-FFF2-40B4-BE49-F238E27FC236}">
                  <a16:creationId xmlns:a16="http://schemas.microsoft.com/office/drawing/2014/main" id="{276610EE-ACC0-BFF0-5442-E5CDFAC6A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694" y="4444400"/>
              <a:ext cx="11271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53">
              <a:extLst>
                <a:ext uri="{FF2B5EF4-FFF2-40B4-BE49-F238E27FC236}">
                  <a16:creationId xmlns:a16="http://schemas.microsoft.com/office/drawing/2014/main" id="{82DF0EE6-78A8-E0EC-B8C5-750DA324A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621" y="4746025"/>
              <a:ext cx="23243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-10%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54">
              <a:extLst>
                <a:ext uri="{FF2B5EF4-FFF2-40B4-BE49-F238E27FC236}">
                  <a16:creationId xmlns:a16="http://schemas.microsoft.com/office/drawing/2014/main" id="{8665A4EF-D698-02BB-B9B0-0B93C9646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329" y="4152300"/>
              <a:ext cx="17472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-5%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55">
              <a:extLst>
                <a:ext uri="{FF2B5EF4-FFF2-40B4-BE49-F238E27FC236}">
                  <a16:creationId xmlns:a16="http://schemas.microsoft.com/office/drawing/2014/main" id="{0A2FD711-F5B7-4CD9-6572-5070986A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2595" y="3556988"/>
              <a:ext cx="13946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0%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56">
              <a:extLst>
                <a:ext uri="{FF2B5EF4-FFF2-40B4-BE49-F238E27FC236}">
                  <a16:creationId xmlns:a16="http://schemas.microsoft.com/office/drawing/2014/main" id="{30D6FAFF-A514-5413-6602-567C3947C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2595" y="2961675"/>
              <a:ext cx="13946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5%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57">
              <a:extLst>
                <a:ext uri="{FF2B5EF4-FFF2-40B4-BE49-F238E27FC236}">
                  <a16:creationId xmlns:a16="http://schemas.microsoft.com/office/drawing/2014/main" id="{C95D2AF1-2355-EE25-49FA-D47A8D39F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87" y="2366363"/>
              <a:ext cx="19717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10%</a:t>
              </a:r>
              <a:endPara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58">
              <a:extLst>
                <a:ext uri="{FF2B5EF4-FFF2-40B4-BE49-F238E27FC236}">
                  <a16:creationId xmlns:a16="http://schemas.microsoft.com/office/drawing/2014/main" id="{3DBF4DC4-F3D5-42F8-E297-7C965A7BB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436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59">
              <a:extLst>
                <a:ext uri="{FF2B5EF4-FFF2-40B4-BE49-F238E27FC236}">
                  <a16:creationId xmlns:a16="http://schemas.microsoft.com/office/drawing/2014/main" id="{3210608C-A726-5090-7E4D-3D759BC54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774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60">
              <a:extLst>
                <a:ext uri="{FF2B5EF4-FFF2-40B4-BE49-F238E27FC236}">
                  <a16:creationId xmlns:a16="http://schemas.microsoft.com/office/drawing/2014/main" id="{8E152087-248F-5486-F787-4B0DA8EA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111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300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61">
              <a:extLst>
                <a:ext uri="{FF2B5EF4-FFF2-40B4-BE49-F238E27FC236}">
                  <a16:creationId xmlns:a16="http://schemas.microsoft.com/office/drawing/2014/main" id="{A1B13E97-4A9A-11E8-2961-53A05BC1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036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400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62">
              <a:extLst>
                <a:ext uri="{FF2B5EF4-FFF2-40B4-BE49-F238E27FC236}">
                  <a16:creationId xmlns:a16="http://schemas.microsoft.com/office/drawing/2014/main" id="{F637A12F-53E4-AE1D-55AA-B61FD1AA9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4049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700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63">
              <a:extLst>
                <a:ext uri="{FF2B5EF4-FFF2-40B4-BE49-F238E27FC236}">
                  <a16:creationId xmlns:a16="http://schemas.microsoft.com/office/drawing/2014/main" id="{D1F1685E-5772-B394-05EA-5F39958CD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374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64">
              <a:extLst>
                <a:ext uri="{FF2B5EF4-FFF2-40B4-BE49-F238E27FC236}">
                  <a16:creationId xmlns:a16="http://schemas.microsoft.com/office/drawing/2014/main" id="{DF574A26-0452-7B3F-F1C2-E639242A7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6711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600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65">
              <a:extLst>
                <a:ext uri="{FF2B5EF4-FFF2-40B4-BE49-F238E27FC236}">
                  <a16:creationId xmlns:a16="http://schemas.microsoft.com/office/drawing/2014/main" id="{2EC16AC6-A94D-323E-067C-A2FAF4BAA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1386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800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66">
              <a:extLst>
                <a:ext uri="{FF2B5EF4-FFF2-40B4-BE49-F238E27FC236}">
                  <a16:creationId xmlns:a16="http://schemas.microsoft.com/office/drawing/2014/main" id="{BAF7232B-343E-3B40-ED00-5A960B05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5581" y="4979383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67">
              <a:extLst>
                <a:ext uri="{FF2B5EF4-FFF2-40B4-BE49-F238E27FC236}">
                  <a16:creationId xmlns:a16="http://schemas.microsoft.com/office/drawing/2014/main" id="{C25E6A5B-01ED-F5BE-2BE0-6739F753D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0311" y="497938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900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68">
              <a:extLst>
                <a:ext uri="{FF2B5EF4-FFF2-40B4-BE49-F238E27FC236}">
                  <a16:creationId xmlns:a16="http://schemas.microsoft.com/office/drawing/2014/main" id="{99484EEA-1EE1-015E-F90C-9CA0D3EE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2919" y="4979383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1100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69">
              <a:extLst>
                <a:ext uri="{FF2B5EF4-FFF2-40B4-BE49-F238E27FC236}">
                  <a16:creationId xmlns:a16="http://schemas.microsoft.com/office/drawing/2014/main" id="{1F9BF580-530C-E59F-5905-139FCF126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0256" y="4979383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1200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70">
              <a:extLst>
                <a:ext uri="{FF2B5EF4-FFF2-40B4-BE49-F238E27FC236}">
                  <a16:creationId xmlns:a16="http://schemas.microsoft.com/office/drawing/2014/main" id="{A97DF89D-F015-5ECF-2C20-58A2429F0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594" y="4979383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1300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71">
              <a:extLst>
                <a:ext uri="{FF2B5EF4-FFF2-40B4-BE49-F238E27FC236}">
                  <a16:creationId xmlns:a16="http://schemas.microsoft.com/office/drawing/2014/main" id="{053739A1-9453-6E78-9028-88879CE3C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519" y="4979383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1400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Freeform 173">
              <a:extLst>
                <a:ext uri="{FF2B5EF4-FFF2-40B4-BE49-F238E27FC236}">
                  <a16:creationId xmlns:a16="http://schemas.microsoft.com/office/drawing/2014/main" id="{B50136AD-FA4B-B28C-E06A-A6309F6B2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244" y="2937863"/>
              <a:ext cx="4164013" cy="1025525"/>
            </a:xfrm>
            <a:custGeom>
              <a:avLst/>
              <a:gdLst>
                <a:gd name="T0" fmla="*/ 2351 w 2623"/>
                <a:gd name="T1" fmla="*/ 633 h 646"/>
                <a:gd name="T2" fmla="*/ 2235 w 2623"/>
                <a:gd name="T3" fmla="*/ 627 h 646"/>
                <a:gd name="T4" fmla="*/ 2121 w 2623"/>
                <a:gd name="T5" fmla="*/ 621 h 646"/>
                <a:gd name="T6" fmla="*/ 2008 w 2623"/>
                <a:gd name="T7" fmla="*/ 614 h 646"/>
                <a:gd name="T8" fmla="*/ 1896 w 2623"/>
                <a:gd name="T9" fmla="*/ 606 h 646"/>
                <a:gd name="T10" fmla="*/ 1786 w 2623"/>
                <a:gd name="T11" fmla="*/ 598 h 646"/>
                <a:gd name="T12" fmla="*/ 1678 w 2623"/>
                <a:gd name="T13" fmla="*/ 589 h 646"/>
                <a:gd name="T14" fmla="*/ 1571 w 2623"/>
                <a:gd name="T15" fmla="*/ 579 h 646"/>
                <a:gd name="T16" fmla="*/ 1466 w 2623"/>
                <a:gd name="T17" fmla="*/ 568 h 646"/>
                <a:gd name="T18" fmla="*/ 1362 w 2623"/>
                <a:gd name="T19" fmla="*/ 556 h 646"/>
                <a:gd name="T20" fmla="*/ 1260 w 2623"/>
                <a:gd name="T21" fmla="*/ 544 h 646"/>
                <a:gd name="T22" fmla="*/ 1160 w 2623"/>
                <a:gd name="T23" fmla="*/ 531 h 646"/>
                <a:gd name="T24" fmla="*/ 1061 w 2623"/>
                <a:gd name="T25" fmla="*/ 517 h 646"/>
                <a:gd name="T26" fmla="*/ 963 w 2623"/>
                <a:gd name="T27" fmla="*/ 502 h 646"/>
                <a:gd name="T28" fmla="*/ 867 w 2623"/>
                <a:gd name="T29" fmla="*/ 487 h 646"/>
                <a:gd name="T30" fmla="*/ 773 w 2623"/>
                <a:gd name="T31" fmla="*/ 471 h 646"/>
                <a:gd name="T32" fmla="*/ 680 w 2623"/>
                <a:gd name="T33" fmla="*/ 454 h 646"/>
                <a:gd name="T34" fmla="*/ 627 w 2623"/>
                <a:gd name="T35" fmla="*/ 442 h 646"/>
                <a:gd name="T36" fmla="*/ 577 w 2623"/>
                <a:gd name="T37" fmla="*/ 430 h 646"/>
                <a:gd name="T38" fmla="*/ 544 w 2623"/>
                <a:gd name="T39" fmla="*/ 421 h 646"/>
                <a:gd name="T40" fmla="*/ 512 w 2623"/>
                <a:gd name="T41" fmla="*/ 411 h 646"/>
                <a:gd name="T42" fmla="*/ 482 w 2623"/>
                <a:gd name="T43" fmla="*/ 402 h 646"/>
                <a:gd name="T44" fmla="*/ 452 w 2623"/>
                <a:gd name="T45" fmla="*/ 392 h 646"/>
                <a:gd name="T46" fmla="*/ 423 w 2623"/>
                <a:gd name="T47" fmla="*/ 381 h 646"/>
                <a:gd name="T48" fmla="*/ 381 w 2623"/>
                <a:gd name="T49" fmla="*/ 364 h 646"/>
                <a:gd name="T50" fmla="*/ 341 w 2623"/>
                <a:gd name="T51" fmla="*/ 346 h 646"/>
                <a:gd name="T52" fmla="*/ 316 w 2623"/>
                <a:gd name="T53" fmla="*/ 334 h 646"/>
                <a:gd name="T54" fmla="*/ 268 w 2623"/>
                <a:gd name="T55" fmla="*/ 308 h 646"/>
                <a:gd name="T56" fmla="*/ 245 w 2623"/>
                <a:gd name="T57" fmla="*/ 295 h 646"/>
                <a:gd name="T58" fmla="*/ 213 w 2623"/>
                <a:gd name="T59" fmla="*/ 273 h 646"/>
                <a:gd name="T60" fmla="*/ 183 w 2623"/>
                <a:gd name="T61" fmla="*/ 251 h 646"/>
                <a:gd name="T62" fmla="*/ 155 w 2623"/>
                <a:gd name="T63" fmla="*/ 228 h 646"/>
                <a:gd name="T64" fmla="*/ 129 w 2623"/>
                <a:gd name="T65" fmla="*/ 204 h 646"/>
                <a:gd name="T66" fmla="*/ 112 w 2623"/>
                <a:gd name="T67" fmla="*/ 188 h 646"/>
                <a:gd name="T68" fmla="*/ 97 w 2623"/>
                <a:gd name="T69" fmla="*/ 171 h 646"/>
                <a:gd name="T70" fmla="*/ 83 w 2623"/>
                <a:gd name="T71" fmla="*/ 154 h 646"/>
                <a:gd name="T72" fmla="*/ 69 w 2623"/>
                <a:gd name="T73" fmla="*/ 136 h 646"/>
                <a:gd name="T74" fmla="*/ 50 w 2623"/>
                <a:gd name="T75" fmla="*/ 108 h 646"/>
                <a:gd name="T76" fmla="*/ 34 w 2623"/>
                <a:gd name="T77" fmla="*/ 80 h 646"/>
                <a:gd name="T78" fmla="*/ 19 w 2623"/>
                <a:gd name="T79" fmla="*/ 50 h 646"/>
                <a:gd name="T80" fmla="*/ 7 w 2623"/>
                <a:gd name="T81" fmla="*/ 20 h 646"/>
                <a:gd name="T82" fmla="*/ 0 w 2623"/>
                <a:gd name="T8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3" h="646">
                  <a:moveTo>
                    <a:pt x="2623" y="646"/>
                  </a:moveTo>
                  <a:lnTo>
                    <a:pt x="2351" y="633"/>
                  </a:lnTo>
                  <a:lnTo>
                    <a:pt x="2293" y="630"/>
                  </a:lnTo>
                  <a:lnTo>
                    <a:pt x="2235" y="627"/>
                  </a:lnTo>
                  <a:lnTo>
                    <a:pt x="2178" y="624"/>
                  </a:lnTo>
                  <a:lnTo>
                    <a:pt x="2121" y="621"/>
                  </a:lnTo>
                  <a:lnTo>
                    <a:pt x="2064" y="618"/>
                  </a:lnTo>
                  <a:lnTo>
                    <a:pt x="2008" y="614"/>
                  </a:lnTo>
                  <a:lnTo>
                    <a:pt x="1952" y="610"/>
                  </a:lnTo>
                  <a:lnTo>
                    <a:pt x="1896" y="606"/>
                  </a:lnTo>
                  <a:lnTo>
                    <a:pt x="1841" y="602"/>
                  </a:lnTo>
                  <a:lnTo>
                    <a:pt x="1786" y="598"/>
                  </a:lnTo>
                  <a:lnTo>
                    <a:pt x="1732" y="593"/>
                  </a:lnTo>
                  <a:lnTo>
                    <a:pt x="1678" y="589"/>
                  </a:lnTo>
                  <a:lnTo>
                    <a:pt x="1624" y="584"/>
                  </a:lnTo>
                  <a:lnTo>
                    <a:pt x="1571" y="579"/>
                  </a:lnTo>
                  <a:lnTo>
                    <a:pt x="1518" y="573"/>
                  </a:lnTo>
                  <a:lnTo>
                    <a:pt x="1466" y="568"/>
                  </a:lnTo>
                  <a:lnTo>
                    <a:pt x="1414" y="562"/>
                  </a:lnTo>
                  <a:lnTo>
                    <a:pt x="1362" y="556"/>
                  </a:lnTo>
                  <a:lnTo>
                    <a:pt x="1311" y="550"/>
                  </a:lnTo>
                  <a:lnTo>
                    <a:pt x="1260" y="544"/>
                  </a:lnTo>
                  <a:lnTo>
                    <a:pt x="1210" y="537"/>
                  </a:lnTo>
                  <a:lnTo>
                    <a:pt x="1160" y="531"/>
                  </a:lnTo>
                  <a:lnTo>
                    <a:pt x="1110" y="524"/>
                  </a:lnTo>
                  <a:lnTo>
                    <a:pt x="1061" y="517"/>
                  </a:lnTo>
                  <a:lnTo>
                    <a:pt x="1012" y="510"/>
                  </a:lnTo>
                  <a:lnTo>
                    <a:pt x="963" y="502"/>
                  </a:lnTo>
                  <a:lnTo>
                    <a:pt x="915" y="495"/>
                  </a:lnTo>
                  <a:lnTo>
                    <a:pt x="867" y="487"/>
                  </a:lnTo>
                  <a:lnTo>
                    <a:pt x="820" y="479"/>
                  </a:lnTo>
                  <a:lnTo>
                    <a:pt x="773" y="471"/>
                  </a:lnTo>
                  <a:lnTo>
                    <a:pt x="727" y="463"/>
                  </a:lnTo>
                  <a:lnTo>
                    <a:pt x="680" y="454"/>
                  </a:lnTo>
                  <a:lnTo>
                    <a:pt x="645" y="446"/>
                  </a:lnTo>
                  <a:lnTo>
                    <a:pt x="627" y="442"/>
                  </a:lnTo>
                  <a:lnTo>
                    <a:pt x="610" y="438"/>
                  </a:lnTo>
                  <a:lnTo>
                    <a:pt x="577" y="430"/>
                  </a:lnTo>
                  <a:lnTo>
                    <a:pt x="560" y="425"/>
                  </a:lnTo>
                  <a:lnTo>
                    <a:pt x="544" y="421"/>
                  </a:lnTo>
                  <a:lnTo>
                    <a:pt x="528" y="416"/>
                  </a:lnTo>
                  <a:lnTo>
                    <a:pt x="512" y="411"/>
                  </a:lnTo>
                  <a:lnTo>
                    <a:pt x="497" y="406"/>
                  </a:lnTo>
                  <a:lnTo>
                    <a:pt x="482" y="402"/>
                  </a:lnTo>
                  <a:lnTo>
                    <a:pt x="466" y="396"/>
                  </a:lnTo>
                  <a:lnTo>
                    <a:pt x="452" y="392"/>
                  </a:lnTo>
                  <a:lnTo>
                    <a:pt x="437" y="386"/>
                  </a:lnTo>
                  <a:lnTo>
                    <a:pt x="423" y="381"/>
                  </a:lnTo>
                  <a:lnTo>
                    <a:pt x="395" y="370"/>
                  </a:lnTo>
                  <a:lnTo>
                    <a:pt x="381" y="364"/>
                  </a:lnTo>
                  <a:lnTo>
                    <a:pt x="368" y="358"/>
                  </a:lnTo>
                  <a:lnTo>
                    <a:pt x="341" y="346"/>
                  </a:lnTo>
                  <a:lnTo>
                    <a:pt x="328" y="340"/>
                  </a:lnTo>
                  <a:lnTo>
                    <a:pt x="316" y="334"/>
                  </a:lnTo>
                  <a:lnTo>
                    <a:pt x="291" y="321"/>
                  </a:lnTo>
                  <a:lnTo>
                    <a:pt x="268" y="308"/>
                  </a:lnTo>
                  <a:lnTo>
                    <a:pt x="256" y="301"/>
                  </a:lnTo>
                  <a:lnTo>
                    <a:pt x="245" y="295"/>
                  </a:lnTo>
                  <a:lnTo>
                    <a:pt x="224" y="281"/>
                  </a:lnTo>
                  <a:lnTo>
                    <a:pt x="213" y="273"/>
                  </a:lnTo>
                  <a:lnTo>
                    <a:pt x="203" y="266"/>
                  </a:lnTo>
                  <a:lnTo>
                    <a:pt x="183" y="251"/>
                  </a:lnTo>
                  <a:lnTo>
                    <a:pt x="164" y="236"/>
                  </a:lnTo>
                  <a:lnTo>
                    <a:pt x="155" y="228"/>
                  </a:lnTo>
                  <a:lnTo>
                    <a:pt x="146" y="221"/>
                  </a:lnTo>
                  <a:lnTo>
                    <a:pt x="129" y="204"/>
                  </a:lnTo>
                  <a:lnTo>
                    <a:pt x="120" y="196"/>
                  </a:lnTo>
                  <a:lnTo>
                    <a:pt x="112" y="188"/>
                  </a:lnTo>
                  <a:lnTo>
                    <a:pt x="105" y="179"/>
                  </a:lnTo>
                  <a:lnTo>
                    <a:pt x="97" y="171"/>
                  </a:lnTo>
                  <a:lnTo>
                    <a:pt x="90" y="162"/>
                  </a:lnTo>
                  <a:lnTo>
                    <a:pt x="83" y="154"/>
                  </a:lnTo>
                  <a:lnTo>
                    <a:pt x="76" y="145"/>
                  </a:lnTo>
                  <a:lnTo>
                    <a:pt x="69" y="136"/>
                  </a:lnTo>
                  <a:lnTo>
                    <a:pt x="57" y="117"/>
                  </a:lnTo>
                  <a:lnTo>
                    <a:pt x="50" y="108"/>
                  </a:lnTo>
                  <a:lnTo>
                    <a:pt x="45" y="99"/>
                  </a:lnTo>
                  <a:lnTo>
                    <a:pt x="34" y="80"/>
                  </a:lnTo>
                  <a:lnTo>
                    <a:pt x="24" y="60"/>
                  </a:lnTo>
                  <a:lnTo>
                    <a:pt x="19" y="50"/>
                  </a:lnTo>
                  <a:lnTo>
                    <a:pt x="15" y="41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4" name="Freeform 174">
              <a:extLst>
                <a:ext uri="{FF2B5EF4-FFF2-40B4-BE49-F238E27FC236}">
                  <a16:creationId xmlns:a16="http://schemas.microsoft.com/office/drawing/2014/main" id="{2C6D8B0A-FECB-8C8B-843C-13B0A3E6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244" y="2431450"/>
              <a:ext cx="4164013" cy="1993900"/>
            </a:xfrm>
            <a:custGeom>
              <a:avLst/>
              <a:gdLst>
                <a:gd name="T0" fmla="*/ 2548 w 2623"/>
                <a:gd name="T1" fmla="*/ 0 h 1256"/>
                <a:gd name="T2" fmla="*/ 2404 w 2623"/>
                <a:gd name="T3" fmla="*/ 0 h 1256"/>
                <a:gd name="T4" fmla="*/ 2269 w 2623"/>
                <a:gd name="T5" fmla="*/ 2 h 1256"/>
                <a:gd name="T6" fmla="*/ 2172 w 2623"/>
                <a:gd name="T7" fmla="*/ 4 h 1256"/>
                <a:gd name="T8" fmla="*/ 2079 w 2623"/>
                <a:gd name="T9" fmla="*/ 6 h 1256"/>
                <a:gd name="T10" fmla="*/ 1991 w 2623"/>
                <a:gd name="T11" fmla="*/ 9 h 1256"/>
                <a:gd name="T12" fmla="*/ 1880 w 2623"/>
                <a:gd name="T13" fmla="*/ 14 h 1256"/>
                <a:gd name="T14" fmla="*/ 1802 w 2623"/>
                <a:gd name="T15" fmla="*/ 19 h 1256"/>
                <a:gd name="T16" fmla="*/ 1705 w 2623"/>
                <a:gd name="T17" fmla="*/ 26 h 1256"/>
                <a:gd name="T18" fmla="*/ 1615 w 2623"/>
                <a:gd name="T19" fmla="*/ 35 h 1256"/>
                <a:gd name="T20" fmla="*/ 1533 w 2623"/>
                <a:gd name="T21" fmla="*/ 44 h 1256"/>
                <a:gd name="T22" fmla="*/ 1477 w 2623"/>
                <a:gd name="T23" fmla="*/ 52 h 1256"/>
                <a:gd name="T24" fmla="*/ 1425 w 2623"/>
                <a:gd name="T25" fmla="*/ 61 h 1256"/>
                <a:gd name="T26" fmla="*/ 1377 w 2623"/>
                <a:gd name="T27" fmla="*/ 70 h 1256"/>
                <a:gd name="T28" fmla="*/ 1334 w 2623"/>
                <a:gd name="T29" fmla="*/ 80 h 1256"/>
                <a:gd name="T30" fmla="*/ 1295 w 2623"/>
                <a:gd name="T31" fmla="*/ 91 h 1256"/>
                <a:gd name="T32" fmla="*/ 1239 w 2623"/>
                <a:gd name="T33" fmla="*/ 110 h 1256"/>
                <a:gd name="T34" fmla="*/ 1204 w 2623"/>
                <a:gd name="T35" fmla="*/ 127 h 1256"/>
                <a:gd name="T36" fmla="*/ 1168 w 2623"/>
                <a:gd name="T37" fmla="*/ 145 h 1256"/>
                <a:gd name="T38" fmla="*/ 1125 w 2623"/>
                <a:gd name="T39" fmla="*/ 167 h 1256"/>
                <a:gd name="T40" fmla="*/ 1062 w 2623"/>
                <a:gd name="T41" fmla="*/ 205 h 1256"/>
                <a:gd name="T42" fmla="*/ 999 w 2623"/>
                <a:gd name="T43" fmla="*/ 249 h 1256"/>
                <a:gd name="T44" fmla="*/ 935 w 2623"/>
                <a:gd name="T45" fmla="*/ 301 h 1256"/>
                <a:gd name="T46" fmla="*/ 871 w 2623"/>
                <a:gd name="T47" fmla="*/ 359 h 1256"/>
                <a:gd name="T48" fmla="*/ 806 w 2623"/>
                <a:gd name="T49" fmla="*/ 424 h 1256"/>
                <a:gd name="T50" fmla="*/ 763 w 2623"/>
                <a:gd name="T51" fmla="*/ 471 h 1256"/>
                <a:gd name="T52" fmla="*/ 698 w 2623"/>
                <a:gd name="T53" fmla="*/ 547 h 1256"/>
                <a:gd name="T54" fmla="*/ 655 w 2623"/>
                <a:gd name="T55" fmla="*/ 602 h 1256"/>
                <a:gd name="T56" fmla="*/ 611 w 2623"/>
                <a:gd name="T57" fmla="*/ 659 h 1256"/>
                <a:gd name="T58" fmla="*/ 546 w 2623"/>
                <a:gd name="T59" fmla="*/ 751 h 1256"/>
                <a:gd name="T60" fmla="*/ 502 w 2623"/>
                <a:gd name="T61" fmla="*/ 817 h 1256"/>
                <a:gd name="T62" fmla="*/ 467 w 2623"/>
                <a:gd name="T63" fmla="*/ 864 h 1256"/>
                <a:gd name="T64" fmla="*/ 429 w 2623"/>
                <a:gd name="T65" fmla="*/ 911 h 1256"/>
                <a:gd name="T66" fmla="*/ 402 w 2623"/>
                <a:gd name="T67" fmla="*/ 941 h 1256"/>
                <a:gd name="T68" fmla="*/ 361 w 2623"/>
                <a:gd name="T69" fmla="*/ 985 h 1256"/>
                <a:gd name="T70" fmla="*/ 317 w 2623"/>
                <a:gd name="T71" fmla="*/ 1028 h 1256"/>
                <a:gd name="T72" fmla="*/ 270 w 2623"/>
                <a:gd name="T73" fmla="*/ 1069 h 1256"/>
                <a:gd name="T74" fmla="*/ 254 w 2623"/>
                <a:gd name="T75" fmla="*/ 1083 h 1256"/>
                <a:gd name="T76" fmla="*/ 204 w 2623"/>
                <a:gd name="T77" fmla="*/ 1122 h 1256"/>
                <a:gd name="T78" fmla="*/ 152 w 2623"/>
                <a:gd name="T79" fmla="*/ 1161 h 1256"/>
                <a:gd name="T80" fmla="*/ 106 w 2623"/>
                <a:gd name="T81" fmla="*/ 1191 h 1256"/>
                <a:gd name="T82" fmla="*/ 78 w 2623"/>
                <a:gd name="T83" fmla="*/ 1210 h 1256"/>
                <a:gd name="T84" fmla="*/ 20 w 2623"/>
                <a:gd name="T85" fmla="*/ 1245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3" h="1256">
                  <a:moveTo>
                    <a:pt x="2623" y="1"/>
                  </a:moveTo>
                  <a:lnTo>
                    <a:pt x="2585" y="0"/>
                  </a:lnTo>
                  <a:lnTo>
                    <a:pt x="2548" y="0"/>
                  </a:lnTo>
                  <a:lnTo>
                    <a:pt x="2475" y="0"/>
                  </a:lnTo>
                  <a:lnTo>
                    <a:pt x="2440" y="0"/>
                  </a:lnTo>
                  <a:lnTo>
                    <a:pt x="2404" y="0"/>
                  </a:lnTo>
                  <a:lnTo>
                    <a:pt x="2336" y="1"/>
                  </a:lnTo>
                  <a:lnTo>
                    <a:pt x="2302" y="1"/>
                  </a:lnTo>
                  <a:lnTo>
                    <a:pt x="2269" y="2"/>
                  </a:lnTo>
                  <a:lnTo>
                    <a:pt x="2236" y="2"/>
                  </a:lnTo>
                  <a:lnTo>
                    <a:pt x="2204" y="3"/>
                  </a:lnTo>
                  <a:lnTo>
                    <a:pt x="2172" y="4"/>
                  </a:lnTo>
                  <a:lnTo>
                    <a:pt x="2141" y="4"/>
                  </a:lnTo>
                  <a:lnTo>
                    <a:pt x="2110" y="5"/>
                  </a:lnTo>
                  <a:lnTo>
                    <a:pt x="2079" y="6"/>
                  </a:lnTo>
                  <a:lnTo>
                    <a:pt x="2049" y="7"/>
                  </a:lnTo>
                  <a:lnTo>
                    <a:pt x="2020" y="8"/>
                  </a:lnTo>
                  <a:lnTo>
                    <a:pt x="1991" y="9"/>
                  </a:lnTo>
                  <a:lnTo>
                    <a:pt x="1963" y="10"/>
                  </a:lnTo>
                  <a:lnTo>
                    <a:pt x="1907" y="13"/>
                  </a:lnTo>
                  <a:lnTo>
                    <a:pt x="1880" y="14"/>
                  </a:lnTo>
                  <a:lnTo>
                    <a:pt x="1854" y="16"/>
                  </a:lnTo>
                  <a:lnTo>
                    <a:pt x="1828" y="17"/>
                  </a:lnTo>
                  <a:lnTo>
                    <a:pt x="1802" y="19"/>
                  </a:lnTo>
                  <a:lnTo>
                    <a:pt x="1753" y="23"/>
                  </a:lnTo>
                  <a:lnTo>
                    <a:pt x="1728" y="24"/>
                  </a:lnTo>
                  <a:lnTo>
                    <a:pt x="1705" y="26"/>
                  </a:lnTo>
                  <a:lnTo>
                    <a:pt x="1682" y="28"/>
                  </a:lnTo>
                  <a:lnTo>
                    <a:pt x="1660" y="30"/>
                  </a:lnTo>
                  <a:lnTo>
                    <a:pt x="1615" y="35"/>
                  </a:lnTo>
                  <a:lnTo>
                    <a:pt x="1594" y="37"/>
                  </a:lnTo>
                  <a:lnTo>
                    <a:pt x="1574" y="39"/>
                  </a:lnTo>
                  <a:lnTo>
                    <a:pt x="1533" y="44"/>
                  </a:lnTo>
                  <a:lnTo>
                    <a:pt x="1514" y="46"/>
                  </a:lnTo>
                  <a:lnTo>
                    <a:pt x="1496" y="49"/>
                  </a:lnTo>
                  <a:lnTo>
                    <a:pt x="1477" y="52"/>
                  </a:lnTo>
                  <a:lnTo>
                    <a:pt x="1459" y="55"/>
                  </a:lnTo>
                  <a:lnTo>
                    <a:pt x="1442" y="58"/>
                  </a:lnTo>
                  <a:lnTo>
                    <a:pt x="1425" y="61"/>
                  </a:lnTo>
                  <a:lnTo>
                    <a:pt x="1409" y="64"/>
                  </a:lnTo>
                  <a:lnTo>
                    <a:pt x="1393" y="67"/>
                  </a:lnTo>
                  <a:lnTo>
                    <a:pt x="1377" y="70"/>
                  </a:lnTo>
                  <a:lnTo>
                    <a:pt x="1362" y="74"/>
                  </a:lnTo>
                  <a:lnTo>
                    <a:pt x="1348" y="77"/>
                  </a:lnTo>
                  <a:lnTo>
                    <a:pt x="1334" y="80"/>
                  </a:lnTo>
                  <a:lnTo>
                    <a:pt x="1320" y="83"/>
                  </a:lnTo>
                  <a:lnTo>
                    <a:pt x="1307" y="87"/>
                  </a:lnTo>
                  <a:lnTo>
                    <a:pt x="1295" y="91"/>
                  </a:lnTo>
                  <a:lnTo>
                    <a:pt x="1283" y="94"/>
                  </a:lnTo>
                  <a:lnTo>
                    <a:pt x="1260" y="102"/>
                  </a:lnTo>
                  <a:lnTo>
                    <a:pt x="1239" y="110"/>
                  </a:lnTo>
                  <a:lnTo>
                    <a:pt x="1230" y="114"/>
                  </a:lnTo>
                  <a:lnTo>
                    <a:pt x="1221" y="118"/>
                  </a:lnTo>
                  <a:lnTo>
                    <a:pt x="1204" y="127"/>
                  </a:lnTo>
                  <a:lnTo>
                    <a:pt x="1196" y="131"/>
                  </a:lnTo>
                  <a:lnTo>
                    <a:pt x="1189" y="136"/>
                  </a:lnTo>
                  <a:lnTo>
                    <a:pt x="1168" y="145"/>
                  </a:lnTo>
                  <a:lnTo>
                    <a:pt x="1157" y="150"/>
                  </a:lnTo>
                  <a:lnTo>
                    <a:pt x="1147" y="155"/>
                  </a:lnTo>
                  <a:lnTo>
                    <a:pt x="1125" y="167"/>
                  </a:lnTo>
                  <a:lnTo>
                    <a:pt x="1105" y="179"/>
                  </a:lnTo>
                  <a:lnTo>
                    <a:pt x="1084" y="191"/>
                  </a:lnTo>
                  <a:lnTo>
                    <a:pt x="1062" y="205"/>
                  </a:lnTo>
                  <a:lnTo>
                    <a:pt x="1041" y="219"/>
                  </a:lnTo>
                  <a:lnTo>
                    <a:pt x="1020" y="234"/>
                  </a:lnTo>
                  <a:lnTo>
                    <a:pt x="999" y="249"/>
                  </a:lnTo>
                  <a:lnTo>
                    <a:pt x="978" y="266"/>
                  </a:lnTo>
                  <a:lnTo>
                    <a:pt x="956" y="283"/>
                  </a:lnTo>
                  <a:lnTo>
                    <a:pt x="935" y="301"/>
                  </a:lnTo>
                  <a:lnTo>
                    <a:pt x="914" y="319"/>
                  </a:lnTo>
                  <a:lnTo>
                    <a:pt x="892" y="339"/>
                  </a:lnTo>
                  <a:lnTo>
                    <a:pt x="871" y="359"/>
                  </a:lnTo>
                  <a:lnTo>
                    <a:pt x="850" y="380"/>
                  </a:lnTo>
                  <a:lnTo>
                    <a:pt x="828" y="401"/>
                  </a:lnTo>
                  <a:lnTo>
                    <a:pt x="806" y="424"/>
                  </a:lnTo>
                  <a:lnTo>
                    <a:pt x="785" y="447"/>
                  </a:lnTo>
                  <a:lnTo>
                    <a:pt x="774" y="459"/>
                  </a:lnTo>
                  <a:lnTo>
                    <a:pt x="763" y="471"/>
                  </a:lnTo>
                  <a:lnTo>
                    <a:pt x="742" y="495"/>
                  </a:lnTo>
                  <a:lnTo>
                    <a:pt x="720" y="521"/>
                  </a:lnTo>
                  <a:lnTo>
                    <a:pt x="698" y="547"/>
                  </a:lnTo>
                  <a:lnTo>
                    <a:pt x="687" y="560"/>
                  </a:lnTo>
                  <a:lnTo>
                    <a:pt x="677" y="574"/>
                  </a:lnTo>
                  <a:lnTo>
                    <a:pt x="655" y="602"/>
                  </a:lnTo>
                  <a:lnTo>
                    <a:pt x="633" y="630"/>
                  </a:lnTo>
                  <a:lnTo>
                    <a:pt x="622" y="644"/>
                  </a:lnTo>
                  <a:lnTo>
                    <a:pt x="611" y="659"/>
                  </a:lnTo>
                  <a:lnTo>
                    <a:pt x="590" y="689"/>
                  </a:lnTo>
                  <a:lnTo>
                    <a:pt x="567" y="720"/>
                  </a:lnTo>
                  <a:lnTo>
                    <a:pt x="546" y="751"/>
                  </a:lnTo>
                  <a:lnTo>
                    <a:pt x="535" y="767"/>
                  </a:lnTo>
                  <a:lnTo>
                    <a:pt x="524" y="784"/>
                  </a:lnTo>
                  <a:lnTo>
                    <a:pt x="502" y="817"/>
                  </a:lnTo>
                  <a:lnTo>
                    <a:pt x="490" y="832"/>
                  </a:lnTo>
                  <a:lnTo>
                    <a:pt x="479" y="848"/>
                  </a:lnTo>
                  <a:lnTo>
                    <a:pt x="467" y="864"/>
                  </a:lnTo>
                  <a:lnTo>
                    <a:pt x="454" y="880"/>
                  </a:lnTo>
                  <a:lnTo>
                    <a:pt x="442" y="895"/>
                  </a:lnTo>
                  <a:lnTo>
                    <a:pt x="429" y="911"/>
                  </a:lnTo>
                  <a:lnTo>
                    <a:pt x="422" y="918"/>
                  </a:lnTo>
                  <a:lnTo>
                    <a:pt x="416" y="926"/>
                  </a:lnTo>
                  <a:lnTo>
                    <a:pt x="402" y="941"/>
                  </a:lnTo>
                  <a:lnTo>
                    <a:pt x="389" y="956"/>
                  </a:lnTo>
                  <a:lnTo>
                    <a:pt x="375" y="970"/>
                  </a:lnTo>
                  <a:lnTo>
                    <a:pt x="361" y="985"/>
                  </a:lnTo>
                  <a:lnTo>
                    <a:pt x="346" y="999"/>
                  </a:lnTo>
                  <a:lnTo>
                    <a:pt x="332" y="1013"/>
                  </a:lnTo>
                  <a:lnTo>
                    <a:pt x="317" y="1028"/>
                  </a:lnTo>
                  <a:lnTo>
                    <a:pt x="301" y="1042"/>
                  </a:lnTo>
                  <a:lnTo>
                    <a:pt x="286" y="1056"/>
                  </a:lnTo>
                  <a:lnTo>
                    <a:pt x="270" y="1069"/>
                  </a:lnTo>
                  <a:lnTo>
                    <a:pt x="266" y="1072"/>
                  </a:lnTo>
                  <a:lnTo>
                    <a:pt x="262" y="1076"/>
                  </a:lnTo>
                  <a:lnTo>
                    <a:pt x="254" y="1083"/>
                  </a:lnTo>
                  <a:lnTo>
                    <a:pt x="237" y="1096"/>
                  </a:lnTo>
                  <a:lnTo>
                    <a:pt x="221" y="1109"/>
                  </a:lnTo>
                  <a:lnTo>
                    <a:pt x="204" y="1122"/>
                  </a:lnTo>
                  <a:lnTo>
                    <a:pt x="187" y="1135"/>
                  </a:lnTo>
                  <a:lnTo>
                    <a:pt x="169" y="1148"/>
                  </a:lnTo>
                  <a:lnTo>
                    <a:pt x="152" y="1161"/>
                  </a:lnTo>
                  <a:lnTo>
                    <a:pt x="133" y="1173"/>
                  </a:lnTo>
                  <a:lnTo>
                    <a:pt x="115" y="1185"/>
                  </a:lnTo>
                  <a:lnTo>
                    <a:pt x="106" y="1191"/>
                  </a:lnTo>
                  <a:lnTo>
                    <a:pt x="101" y="1194"/>
                  </a:lnTo>
                  <a:lnTo>
                    <a:pt x="97" y="1197"/>
                  </a:lnTo>
                  <a:lnTo>
                    <a:pt x="78" y="1210"/>
                  </a:lnTo>
                  <a:lnTo>
                    <a:pt x="59" y="1221"/>
                  </a:lnTo>
                  <a:lnTo>
                    <a:pt x="40" y="1233"/>
                  </a:lnTo>
                  <a:lnTo>
                    <a:pt x="20" y="1245"/>
                  </a:lnTo>
                  <a:lnTo>
                    <a:pt x="0" y="1256"/>
                  </a:lnTo>
                </a:path>
              </a:pathLst>
            </a:custGeom>
            <a:noFill/>
            <a:ln w="19050">
              <a:solidFill>
                <a:srgbClr val="0099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9" name="Line 183">
              <a:extLst>
                <a:ext uri="{FF2B5EF4-FFF2-40B4-BE49-F238E27FC236}">
                  <a16:creationId xmlns:a16="http://schemas.microsoft.com/office/drawing/2014/main" id="{9C209AA5-90A2-8DEB-280F-BE27A38DB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1981" y="1977425"/>
              <a:ext cx="0" cy="294640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0" name="Line 185">
              <a:extLst>
                <a:ext uri="{FF2B5EF4-FFF2-40B4-BE49-F238E27FC236}">
                  <a16:creationId xmlns:a16="http://schemas.microsoft.com/office/drawing/2014/main" id="{C16A7E96-FF1B-1E4E-9172-669EBDEE6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5394" y="3622075"/>
              <a:ext cx="457835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8" name="Arrow: Down 139">
              <a:extLst>
                <a:ext uri="{FF2B5EF4-FFF2-40B4-BE49-F238E27FC236}">
                  <a16:creationId xmlns:a16="http://schemas.microsoft.com/office/drawing/2014/main" id="{3F26AA9A-42C7-1723-42D4-060F26DABF60}"/>
                </a:ext>
              </a:extLst>
            </p:cNvPr>
            <p:cNvSpPr/>
            <p:nvPr/>
          </p:nvSpPr>
          <p:spPr>
            <a:xfrm>
              <a:off x="6692056" y="3661930"/>
              <a:ext cx="338450" cy="1146003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Favors 2DR</a:t>
              </a:r>
            </a:p>
          </p:txBody>
        </p:sp>
        <p:sp>
          <p:nvSpPr>
            <p:cNvPr id="169" name="Arrow: Down 140">
              <a:extLst>
                <a:ext uri="{FF2B5EF4-FFF2-40B4-BE49-F238E27FC236}">
                  <a16:creationId xmlns:a16="http://schemas.microsoft.com/office/drawing/2014/main" id="{36587ED3-769A-27B0-B517-7D2ECF1670B2}"/>
                </a:ext>
              </a:extLst>
            </p:cNvPr>
            <p:cNvSpPr/>
            <p:nvPr/>
          </p:nvSpPr>
          <p:spPr>
            <a:xfrm flipV="1">
              <a:off x="6692056" y="2498126"/>
              <a:ext cx="338448" cy="10881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ctr" anchorCtr="0"/>
            <a:lstStyle/>
            <a:p>
              <a:pPr algn="ctr"/>
              <a:r>
                <a:rPr lang="en-US" sz="1200" b="1" noProof="0" dirty="0"/>
                <a:t>Favors 3DR</a:t>
              </a:r>
            </a:p>
          </p:txBody>
        </p:sp>
        <p:sp>
          <p:nvSpPr>
            <p:cNvPr id="170" name="TextBox 62">
              <a:extLst>
                <a:ext uri="{FF2B5EF4-FFF2-40B4-BE49-F238E27FC236}">
                  <a16:creationId xmlns:a16="http://schemas.microsoft.com/office/drawing/2014/main" id="{44B2C96D-3A22-050F-3C70-308698E0DA4F}"/>
                </a:ext>
              </a:extLst>
            </p:cNvPr>
            <p:cNvSpPr txBox="1"/>
            <p:nvPr/>
          </p:nvSpPr>
          <p:spPr>
            <a:xfrm>
              <a:off x="6973629" y="3664903"/>
              <a:ext cx="675746" cy="2044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800" b="1" noProof="0">
                  <a:solidFill>
                    <a:srgbClr val="000066"/>
                  </a:solidFill>
                  <a:latin typeface="+mn-lt"/>
                </a:rPr>
                <a:t>No treatment difference</a:t>
              </a:r>
            </a:p>
          </p:txBody>
        </p:sp>
        <p:sp>
          <p:nvSpPr>
            <p:cNvPr id="171" name="TextBox 17">
              <a:extLst>
                <a:ext uri="{FF2B5EF4-FFF2-40B4-BE49-F238E27FC236}">
                  <a16:creationId xmlns:a16="http://schemas.microsoft.com/office/drawing/2014/main" id="{3DD9F27B-EF06-F29A-26AD-24B6841926F9}"/>
                </a:ext>
              </a:extLst>
            </p:cNvPr>
            <p:cNvSpPr txBox="1"/>
            <p:nvPr/>
          </p:nvSpPr>
          <p:spPr>
            <a:xfrm>
              <a:off x="7461605" y="2813137"/>
              <a:ext cx="551245" cy="131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800" noProof="0">
                  <a:solidFill>
                    <a:srgbClr val="000066"/>
                  </a:solidFill>
                  <a:latin typeface="+mn-lt"/>
                </a:rPr>
                <a:t>50% had </a:t>
              </a:r>
              <a:br>
                <a:rPr lang="en-US" sz="800" noProof="0">
                  <a:solidFill>
                    <a:srgbClr val="000066"/>
                  </a:solidFill>
                  <a:latin typeface="+mn-lt"/>
                </a:rPr>
              </a:br>
              <a:r>
                <a:rPr lang="en-US" sz="800" noProof="0">
                  <a:solidFill>
                    <a:srgbClr val="000066"/>
                  </a:solidFill>
                  <a:latin typeface="+mn-lt"/>
                </a:rPr>
                <a:t>BL CD4+ cell count</a:t>
              </a:r>
              <a:br>
                <a:rPr lang="en-US" sz="800" noProof="0">
                  <a:solidFill>
                    <a:srgbClr val="000066"/>
                  </a:solidFill>
                  <a:latin typeface="+mn-lt"/>
                </a:rPr>
              </a:br>
              <a:r>
                <a:rPr lang="en-US" sz="800" noProof="0">
                  <a:solidFill>
                    <a:srgbClr val="000066"/>
                  </a:solidFill>
                  <a:latin typeface="+mn-lt"/>
                </a:rPr>
                <a:t>&lt;350 cells/mm3 </a:t>
              </a:r>
            </a:p>
          </p:txBody>
        </p:sp>
        <p:cxnSp>
          <p:nvCxnSpPr>
            <p:cNvPr id="172" name="Straight Arrow Connector 18">
              <a:extLst>
                <a:ext uri="{FF2B5EF4-FFF2-40B4-BE49-F238E27FC236}">
                  <a16:creationId xmlns:a16="http://schemas.microsoft.com/office/drawing/2014/main" id="{252FB395-7693-7076-2B9F-3925C7950FC3}"/>
                </a:ext>
              </a:extLst>
            </p:cNvPr>
            <p:cNvCxnSpPr/>
            <p:nvPr/>
          </p:nvCxnSpPr>
          <p:spPr>
            <a:xfrm>
              <a:off x="7919600" y="3189411"/>
              <a:ext cx="0" cy="1551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8">
              <a:extLst>
                <a:ext uri="{FF2B5EF4-FFF2-40B4-BE49-F238E27FC236}">
                  <a16:creationId xmlns:a16="http://schemas.microsoft.com/office/drawing/2014/main" id="{BE20EC87-4C97-D569-67C6-9F9D8AC49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8456" y="4317400"/>
              <a:ext cx="194505" cy="5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8">
              <a:extLst>
                <a:ext uri="{FF2B5EF4-FFF2-40B4-BE49-F238E27FC236}">
                  <a16:creationId xmlns:a16="http://schemas.microsoft.com/office/drawing/2014/main" id="{4CD07E58-DCB4-38F7-BBAA-2A72687B7C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8773" y="4087110"/>
              <a:ext cx="194505" cy="5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64">
              <a:extLst>
                <a:ext uri="{FF2B5EF4-FFF2-40B4-BE49-F238E27FC236}">
                  <a16:creationId xmlns:a16="http://schemas.microsoft.com/office/drawing/2014/main" id="{BE72A6BA-C5E8-E407-7966-D295F5C6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611" y="4678832"/>
              <a:ext cx="18152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1400" b="1" noProof="0">
                  <a:solidFill>
                    <a:srgbClr val="000066"/>
                  </a:solidFill>
                  <a:latin typeface="Calibri" panose="020F0502020204030204" pitchFamily="34" charset="0"/>
                </a:rPr>
                <a:t>Baseline CD4+ cell count</a:t>
              </a:r>
              <a:endParaRPr lang="en-US" sz="3600" b="1" noProof="0"/>
            </a:p>
          </p:txBody>
        </p:sp>
        <p:sp>
          <p:nvSpPr>
            <p:cNvPr id="178" name="Rectangle 164">
              <a:extLst>
                <a:ext uri="{FF2B5EF4-FFF2-40B4-BE49-F238E27FC236}">
                  <a16:creationId xmlns:a16="http://schemas.microsoft.com/office/drawing/2014/main" id="{31F4EC18-148E-9C84-0A8D-480D5332C5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85064" y="3377526"/>
              <a:ext cx="9297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1200" b="1" noProof="0">
                  <a:solidFill>
                    <a:srgbClr val="FF6600"/>
                  </a:solidFill>
                  <a:latin typeface="Calibri" panose="020F0502020204030204" pitchFamily="34" charset="0"/>
                </a:rPr>
                <a:t>Mean (95% CI)</a:t>
              </a:r>
              <a:endParaRPr lang="en-US" sz="3200" b="1" noProof="0">
                <a:solidFill>
                  <a:srgbClr val="FF6600"/>
                </a:solidFill>
              </a:endParaRPr>
            </a:p>
          </p:txBody>
        </p:sp>
        <p:sp>
          <p:nvSpPr>
            <p:cNvPr id="180" name="Rectangle 164">
              <a:extLst>
                <a:ext uri="{FF2B5EF4-FFF2-40B4-BE49-F238E27FC236}">
                  <a16:creationId xmlns:a16="http://schemas.microsoft.com/office/drawing/2014/main" id="{EFA1B932-45B4-4E88-F042-1F93EE9841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224972" y="3225239"/>
              <a:ext cx="31092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1200" b="1" noProof="0">
                  <a:solidFill>
                    <a:srgbClr val="0099CC"/>
                  </a:solidFill>
                  <a:latin typeface="Calibri" panose="020F0502020204030204" pitchFamily="34" charset="0"/>
                </a:rPr>
                <a:t>Cum. % of people with Baseline CD4+ cell count </a:t>
              </a:r>
              <a:br>
                <a:rPr lang="en-US" sz="1200" b="1" noProof="0">
                  <a:solidFill>
                    <a:srgbClr val="0099CC"/>
                  </a:solidFill>
                  <a:latin typeface="Calibri" panose="020F0502020204030204" pitchFamily="34" charset="0"/>
                </a:rPr>
              </a:br>
              <a:r>
                <a:rPr lang="en-US" sz="1200" b="1" noProof="0">
                  <a:solidFill>
                    <a:srgbClr val="0099CC"/>
                  </a:solidFill>
                  <a:latin typeface="Calibri" panose="020F0502020204030204" pitchFamily="34" charset="0"/>
                </a:rPr>
                <a:t>above the respective value on the x-axis</a:t>
              </a:r>
              <a:endParaRPr lang="en-US" sz="3200" b="1" noProof="0">
                <a:solidFill>
                  <a:srgbClr val="0099CC"/>
                </a:solidFill>
              </a:endParaRPr>
            </a:p>
          </p:txBody>
        </p:sp>
      </p:grpSp>
      <p:sp>
        <p:nvSpPr>
          <p:cNvPr id="181" name="ZoneTexte 180">
            <a:extLst>
              <a:ext uri="{FF2B5EF4-FFF2-40B4-BE49-F238E27FC236}">
                <a16:creationId xmlns:a16="http://schemas.microsoft.com/office/drawing/2014/main" id="{5FF04E86-CFD0-FD64-DEA4-F7877D20C50D}"/>
              </a:ext>
            </a:extLst>
          </p:cNvPr>
          <p:cNvSpPr txBox="1"/>
          <p:nvPr/>
        </p:nvSpPr>
        <p:spPr>
          <a:xfrm>
            <a:off x="6201882" y="5179286"/>
            <a:ext cx="610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rgbClr val="0070C0"/>
                </a:solidFill>
              </a:rPr>
              <a:t>R</a:t>
            </a:r>
            <a:r>
              <a:rPr lang="en-US" sz="1400" b="1" noProof="0" err="1">
                <a:solidFill>
                  <a:srgbClr val="0070C0"/>
                </a:solidFill>
              </a:rPr>
              <a:t>isk</a:t>
            </a:r>
            <a:r>
              <a:rPr lang="en-US" sz="1400" b="1" noProof="0">
                <a:solidFill>
                  <a:srgbClr val="0070C0"/>
                </a:solidFill>
              </a:rPr>
              <a:t> difference of HIV RNA at W48 DTG + TDF/XTC – DTG/3TC by baseline CD4</a:t>
            </a:r>
            <a:endParaRPr lang="en-US" sz="1400" noProof="0">
              <a:solidFill>
                <a:srgbClr val="0070C0"/>
              </a:solidFill>
            </a:endParaRP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740A3A5A-235D-ACA7-9B58-4C0995663F15}"/>
              </a:ext>
            </a:extLst>
          </p:cNvPr>
          <p:cNvSpPr txBox="1"/>
          <p:nvPr/>
        </p:nvSpPr>
        <p:spPr>
          <a:xfrm>
            <a:off x="242551" y="1358349"/>
            <a:ext cx="8873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rgbClr val="0070C0"/>
                </a:solidFill>
                <a:effectLst/>
              </a:rPr>
              <a:t>Mean Risk Difference in HIV-1 </a:t>
            </a:r>
            <a:r>
              <a:rPr lang="en-US" b="1" noProof="0" dirty="0">
                <a:solidFill>
                  <a:srgbClr val="0070C0"/>
                </a:solidFill>
              </a:rPr>
              <a:t>RNA &lt; 50 c/mL (FDA Snapshot) at W48 B</a:t>
            </a:r>
            <a:r>
              <a:rPr lang="en-US" b="1" noProof="0" dirty="0">
                <a:solidFill>
                  <a:srgbClr val="0070C0"/>
                </a:solidFill>
                <a:effectLst/>
              </a:rPr>
              <a:t>etween Treatments</a:t>
            </a:r>
            <a:endParaRPr lang="en-US" noProof="0" dirty="0">
              <a:solidFill>
                <a:srgbClr val="0070C0"/>
              </a:solidFill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FB2F25A0-1FEB-FB13-5FD4-97FFF17324B4}"/>
              </a:ext>
            </a:extLst>
          </p:cNvPr>
          <p:cNvSpPr txBox="1"/>
          <p:nvPr/>
        </p:nvSpPr>
        <p:spPr>
          <a:xfrm>
            <a:off x="87239" y="5179286"/>
            <a:ext cx="610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rgbClr val="0070C0"/>
                </a:solidFill>
              </a:rPr>
              <a:t>R</a:t>
            </a:r>
            <a:r>
              <a:rPr lang="en-US" sz="1400" b="1" noProof="0" err="1">
                <a:solidFill>
                  <a:srgbClr val="0070C0"/>
                </a:solidFill>
              </a:rPr>
              <a:t>isk</a:t>
            </a:r>
            <a:r>
              <a:rPr lang="en-US" sz="1400" b="1" noProof="0">
                <a:solidFill>
                  <a:srgbClr val="0070C0"/>
                </a:solidFill>
              </a:rPr>
              <a:t> difference of HIV RNA at W48 DTG + TDF/XTC – DTG/3TC by baseline VL</a:t>
            </a:r>
            <a:endParaRPr lang="en-US" sz="1400" noProof="0">
              <a:solidFill>
                <a:srgbClr val="0070C0"/>
              </a:solidFill>
            </a:endParaRPr>
          </a:p>
        </p:txBody>
      </p:sp>
      <p:grpSp>
        <p:nvGrpSpPr>
          <p:cNvPr id="274" name="Groupe 273">
            <a:extLst>
              <a:ext uri="{FF2B5EF4-FFF2-40B4-BE49-F238E27FC236}">
                <a16:creationId xmlns:a16="http://schemas.microsoft.com/office/drawing/2014/main" id="{AEC6B619-1603-D7BE-25A3-3914372E65E3}"/>
              </a:ext>
            </a:extLst>
          </p:cNvPr>
          <p:cNvGrpSpPr/>
          <p:nvPr/>
        </p:nvGrpSpPr>
        <p:grpSpPr>
          <a:xfrm>
            <a:off x="225801" y="5439227"/>
            <a:ext cx="5481103" cy="1156803"/>
            <a:chOff x="225801" y="5193386"/>
            <a:chExt cx="5481103" cy="1156803"/>
          </a:xfrm>
        </p:grpSpPr>
        <p:sp>
          <p:nvSpPr>
            <p:cNvPr id="189" name="Flèche : droite 11">
              <a:extLst>
                <a:ext uri="{FF2B5EF4-FFF2-40B4-BE49-F238E27FC236}">
                  <a16:creationId xmlns:a16="http://schemas.microsoft.com/office/drawing/2014/main" id="{6134763C-EB22-2617-7C05-64D99DB3205A}"/>
                </a:ext>
              </a:extLst>
            </p:cNvPr>
            <p:cNvSpPr/>
            <p:nvPr/>
          </p:nvSpPr>
          <p:spPr>
            <a:xfrm>
              <a:off x="3021773" y="5193386"/>
              <a:ext cx="1165792" cy="401883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noProof="0">
                  <a:solidFill>
                    <a:prstClr val="white"/>
                  </a:solidFill>
                  <a:latin typeface="Arial" panose="020B0604020202020204"/>
                </a:rPr>
                <a:t>Favors 3DR</a:t>
              </a:r>
            </a:p>
          </p:txBody>
        </p:sp>
        <p:sp>
          <p:nvSpPr>
            <p:cNvPr id="190" name="Flèche : droite 12">
              <a:extLst>
                <a:ext uri="{FF2B5EF4-FFF2-40B4-BE49-F238E27FC236}">
                  <a16:creationId xmlns:a16="http://schemas.microsoft.com/office/drawing/2014/main" id="{CBD8E11C-9855-1B9D-EF34-754CBDE37317}"/>
                </a:ext>
              </a:extLst>
            </p:cNvPr>
            <p:cNvSpPr/>
            <p:nvPr/>
          </p:nvSpPr>
          <p:spPr>
            <a:xfrm flipH="1">
              <a:off x="1940921" y="5193386"/>
              <a:ext cx="1096884" cy="40188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Favors 2DR</a:t>
              </a:r>
            </a:p>
          </p:txBody>
        </p: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B8D376A0-FA03-A60A-8679-150A02732775}"/>
                </a:ext>
              </a:extLst>
            </p:cNvPr>
            <p:cNvGrpSpPr/>
            <p:nvPr/>
          </p:nvGrpSpPr>
          <p:grpSpPr>
            <a:xfrm>
              <a:off x="1151962" y="5618484"/>
              <a:ext cx="2886638" cy="118552"/>
              <a:chOff x="6235689" y="3403773"/>
              <a:chExt cx="386472" cy="55862"/>
            </a:xfrm>
          </p:grpSpPr>
          <p:sp>
            <p:nvSpPr>
              <p:cNvPr id="192" name="Line 6">
                <a:extLst>
                  <a:ext uri="{FF2B5EF4-FFF2-40B4-BE49-F238E27FC236}">
                    <a16:creationId xmlns:a16="http://schemas.microsoft.com/office/drawing/2014/main" id="{F7DAF234-7EFB-6F60-72B8-11D85976C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2161" y="3403773"/>
                <a:ext cx="0" cy="558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93" name="Line 7">
                <a:extLst>
                  <a:ext uri="{FF2B5EF4-FFF2-40B4-BE49-F238E27FC236}">
                    <a16:creationId xmlns:a16="http://schemas.microsoft.com/office/drawing/2014/main" id="{19CFBF37-166D-036C-7A01-0AC68B057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5689" y="3403773"/>
                <a:ext cx="0" cy="558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" name="Line 8">
                <a:extLst>
                  <a:ext uri="{FF2B5EF4-FFF2-40B4-BE49-F238E27FC236}">
                    <a16:creationId xmlns:a16="http://schemas.microsoft.com/office/drawing/2014/main" id="{56B2D6BD-FAD8-7E6D-C13E-67419E078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530" y="3431704"/>
                <a:ext cx="385631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FFBB70A8-B181-2F76-4F7C-D11D1972C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359" y="5638968"/>
              <a:ext cx="82709" cy="81295"/>
            </a:xfrm>
            <a:custGeom>
              <a:avLst/>
              <a:gdLst>
                <a:gd name="T0" fmla="*/ 28 w 55"/>
                <a:gd name="T1" fmla="*/ 56 h 56"/>
                <a:gd name="T2" fmla="*/ 0 w 55"/>
                <a:gd name="T3" fmla="*/ 28 h 56"/>
                <a:gd name="T4" fmla="*/ 28 w 55"/>
                <a:gd name="T5" fmla="*/ 0 h 56"/>
                <a:gd name="T6" fmla="*/ 55 w 55"/>
                <a:gd name="T7" fmla="*/ 28 h 56"/>
                <a:gd name="T8" fmla="*/ 28 w 5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5" y="28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6" name="Line 13">
              <a:extLst>
                <a:ext uri="{FF2B5EF4-FFF2-40B4-BE49-F238E27FC236}">
                  <a16:creationId xmlns:a16="http://schemas.microsoft.com/office/drawing/2014/main" id="{A87BBDFC-1B28-D630-D5E8-C13E49865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7013" y="5319712"/>
              <a:ext cx="0" cy="6945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97" name="Groupe 196">
              <a:extLst>
                <a:ext uri="{FF2B5EF4-FFF2-40B4-BE49-F238E27FC236}">
                  <a16:creationId xmlns:a16="http://schemas.microsoft.com/office/drawing/2014/main" id="{FF276E43-8671-E4D0-3A4A-33F882976714}"/>
                </a:ext>
              </a:extLst>
            </p:cNvPr>
            <p:cNvGrpSpPr/>
            <p:nvPr/>
          </p:nvGrpSpPr>
          <p:grpSpPr>
            <a:xfrm>
              <a:off x="2771775" y="5789934"/>
              <a:ext cx="1157288" cy="118552"/>
              <a:chOff x="6235689" y="3403773"/>
              <a:chExt cx="386472" cy="55862"/>
            </a:xfrm>
          </p:grpSpPr>
          <p:sp>
            <p:nvSpPr>
              <p:cNvPr id="198" name="Line 6">
                <a:extLst>
                  <a:ext uri="{FF2B5EF4-FFF2-40B4-BE49-F238E27FC236}">
                    <a16:creationId xmlns:a16="http://schemas.microsoft.com/office/drawing/2014/main" id="{EC47C80D-D171-00B0-9DB3-71FA18499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2161" y="3403773"/>
                <a:ext cx="0" cy="558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99" name="Line 7">
                <a:extLst>
                  <a:ext uri="{FF2B5EF4-FFF2-40B4-BE49-F238E27FC236}">
                    <a16:creationId xmlns:a16="http://schemas.microsoft.com/office/drawing/2014/main" id="{325AD22A-9B89-4814-1AFD-4B18B30CB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5689" y="3403773"/>
                <a:ext cx="0" cy="558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0" name="Line 8">
                <a:extLst>
                  <a:ext uri="{FF2B5EF4-FFF2-40B4-BE49-F238E27FC236}">
                    <a16:creationId xmlns:a16="http://schemas.microsoft.com/office/drawing/2014/main" id="{BF226D26-0199-5D81-E37D-0D4DE343D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7961" y="3431704"/>
                <a:ext cx="3842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01" name="Freeform 5">
              <a:extLst>
                <a:ext uri="{FF2B5EF4-FFF2-40B4-BE49-F238E27FC236}">
                  <a16:creationId xmlns:a16="http://schemas.microsoft.com/office/drawing/2014/main" id="{22301599-43BC-35CF-69F6-D82F67CC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310" y="5810418"/>
              <a:ext cx="82709" cy="81295"/>
            </a:xfrm>
            <a:custGeom>
              <a:avLst/>
              <a:gdLst>
                <a:gd name="T0" fmla="*/ 28 w 55"/>
                <a:gd name="T1" fmla="*/ 56 h 56"/>
                <a:gd name="T2" fmla="*/ 0 w 55"/>
                <a:gd name="T3" fmla="*/ 28 h 56"/>
                <a:gd name="T4" fmla="*/ 28 w 55"/>
                <a:gd name="T5" fmla="*/ 0 h 56"/>
                <a:gd name="T6" fmla="*/ 55 w 55"/>
                <a:gd name="T7" fmla="*/ 28 h 56"/>
                <a:gd name="T8" fmla="*/ 28 w 5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5" y="28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02" name="Groupe 201">
              <a:extLst>
                <a:ext uri="{FF2B5EF4-FFF2-40B4-BE49-F238E27FC236}">
                  <a16:creationId xmlns:a16="http://schemas.microsoft.com/office/drawing/2014/main" id="{24FA1FB9-FAB4-2A61-FF28-9F59E8DB8315}"/>
                </a:ext>
              </a:extLst>
            </p:cNvPr>
            <p:cNvGrpSpPr/>
            <p:nvPr/>
          </p:nvGrpSpPr>
          <p:grpSpPr>
            <a:xfrm>
              <a:off x="4447891" y="6031424"/>
              <a:ext cx="144838" cy="318765"/>
              <a:chOff x="2746801" y="5296450"/>
              <a:chExt cx="144838" cy="318765"/>
            </a:xfrm>
          </p:grpSpPr>
          <p:sp>
            <p:nvSpPr>
              <p:cNvPr id="203" name="Line 19">
                <a:extLst>
                  <a:ext uri="{FF2B5EF4-FFF2-40B4-BE49-F238E27FC236}">
                    <a16:creationId xmlns:a16="http://schemas.microsoft.com/office/drawing/2014/main" id="{19CA584E-6AC6-5A2C-740D-BBC7C30B2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Rectangle 49">
                <a:extLst>
                  <a:ext uri="{FF2B5EF4-FFF2-40B4-BE49-F238E27FC236}">
                    <a16:creationId xmlns:a16="http://schemas.microsoft.com/office/drawing/2014/main" id="{27841113-19BA-9A4B-D6C4-28AC6BE9A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801" y="5373235"/>
                <a:ext cx="144838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381CDF36-55CA-72E0-FF97-85BEE03E74CD}"/>
                </a:ext>
              </a:extLst>
            </p:cNvPr>
            <p:cNvGrpSpPr/>
            <p:nvPr/>
          </p:nvGrpSpPr>
          <p:grpSpPr>
            <a:xfrm>
              <a:off x="3717324" y="6031424"/>
              <a:ext cx="144838" cy="318765"/>
              <a:chOff x="2746801" y="5296450"/>
              <a:chExt cx="144838" cy="318765"/>
            </a:xfrm>
          </p:grpSpPr>
          <p:sp>
            <p:nvSpPr>
              <p:cNvPr id="206" name="Line 19">
                <a:extLst>
                  <a:ext uri="{FF2B5EF4-FFF2-40B4-BE49-F238E27FC236}">
                    <a16:creationId xmlns:a16="http://schemas.microsoft.com/office/drawing/2014/main" id="{31D314C9-583D-5B4B-88BF-FA2AF6CCC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Rectangle 49">
                <a:extLst>
                  <a:ext uri="{FF2B5EF4-FFF2-40B4-BE49-F238E27FC236}">
                    <a16:creationId xmlns:a16="http://schemas.microsoft.com/office/drawing/2014/main" id="{24F686CA-912D-4A21-50CA-0C99C07CF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801" y="5373235"/>
                <a:ext cx="144838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08" name="Groupe 207">
              <a:extLst>
                <a:ext uri="{FF2B5EF4-FFF2-40B4-BE49-F238E27FC236}">
                  <a16:creationId xmlns:a16="http://schemas.microsoft.com/office/drawing/2014/main" id="{90FBEAE7-4C21-838D-80AC-E923E71AC73B}"/>
                </a:ext>
              </a:extLst>
            </p:cNvPr>
            <p:cNvGrpSpPr/>
            <p:nvPr/>
          </p:nvGrpSpPr>
          <p:grpSpPr>
            <a:xfrm>
              <a:off x="2977294" y="6031424"/>
              <a:ext cx="144838" cy="318765"/>
              <a:chOff x="2746801" y="5296450"/>
              <a:chExt cx="144838" cy="318765"/>
            </a:xfrm>
          </p:grpSpPr>
          <p:sp>
            <p:nvSpPr>
              <p:cNvPr id="209" name="Line 19">
                <a:extLst>
                  <a:ext uri="{FF2B5EF4-FFF2-40B4-BE49-F238E27FC236}">
                    <a16:creationId xmlns:a16="http://schemas.microsoft.com/office/drawing/2014/main" id="{30C0030B-0C12-3954-26CB-2524CDD89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0" name="Rectangle 49">
                <a:extLst>
                  <a:ext uri="{FF2B5EF4-FFF2-40B4-BE49-F238E27FC236}">
                    <a16:creationId xmlns:a16="http://schemas.microsoft.com/office/drawing/2014/main" id="{F2344D55-9AAF-6915-4B05-DF0F1BBFD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801" y="5373235"/>
                <a:ext cx="144838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11" name="Groupe 210">
              <a:extLst>
                <a:ext uri="{FF2B5EF4-FFF2-40B4-BE49-F238E27FC236}">
                  <a16:creationId xmlns:a16="http://schemas.microsoft.com/office/drawing/2014/main" id="{3C9B16E9-7A9A-802B-57E4-799755533B06}"/>
                </a:ext>
              </a:extLst>
            </p:cNvPr>
            <p:cNvGrpSpPr/>
            <p:nvPr/>
          </p:nvGrpSpPr>
          <p:grpSpPr>
            <a:xfrm>
              <a:off x="2195825" y="6031424"/>
              <a:ext cx="188120" cy="318765"/>
              <a:chOff x="2703519" y="5296450"/>
              <a:chExt cx="188120" cy="318765"/>
            </a:xfrm>
          </p:grpSpPr>
          <p:sp>
            <p:nvSpPr>
              <p:cNvPr id="212" name="Line 19">
                <a:extLst>
                  <a:ext uri="{FF2B5EF4-FFF2-40B4-BE49-F238E27FC236}">
                    <a16:creationId xmlns:a16="http://schemas.microsoft.com/office/drawing/2014/main" id="{6D7004C5-F0D2-30FE-4441-FA1048B20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Rectangle 49">
                <a:extLst>
                  <a:ext uri="{FF2B5EF4-FFF2-40B4-BE49-F238E27FC236}">
                    <a16:creationId xmlns:a16="http://schemas.microsoft.com/office/drawing/2014/main" id="{662C9AEC-8287-42C1-BBAA-AB28E7AE9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19" y="53732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-4</a:t>
                </a:r>
              </a:p>
            </p:txBody>
          </p:sp>
        </p:grp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F78EAF7B-BA26-0FCD-553D-C1039A5FE542}"/>
                </a:ext>
              </a:extLst>
            </p:cNvPr>
            <p:cNvGrpSpPr/>
            <p:nvPr/>
          </p:nvGrpSpPr>
          <p:grpSpPr>
            <a:xfrm>
              <a:off x="1458910" y="6031424"/>
              <a:ext cx="188120" cy="318765"/>
              <a:chOff x="2703519" y="5296450"/>
              <a:chExt cx="188120" cy="318765"/>
            </a:xfrm>
          </p:grpSpPr>
          <p:sp>
            <p:nvSpPr>
              <p:cNvPr id="215" name="Line 19">
                <a:extLst>
                  <a:ext uri="{FF2B5EF4-FFF2-40B4-BE49-F238E27FC236}">
                    <a16:creationId xmlns:a16="http://schemas.microsoft.com/office/drawing/2014/main" id="{343F3C32-8187-06E2-7D53-0032D6750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Rectangle 49">
                <a:extLst>
                  <a:ext uri="{FF2B5EF4-FFF2-40B4-BE49-F238E27FC236}">
                    <a16:creationId xmlns:a16="http://schemas.microsoft.com/office/drawing/2014/main" id="{2A057EA5-5F27-E218-3ACF-42671582D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19" y="53732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-8</a:t>
                </a:r>
              </a:p>
            </p:txBody>
          </p:sp>
        </p:grp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BCE527C7-50F8-9CF8-07C5-DB6EA3FF84F1}"/>
                </a:ext>
              </a:extLst>
            </p:cNvPr>
            <p:cNvGrpSpPr/>
            <p:nvPr/>
          </p:nvGrpSpPr>
          <p:grpSpPr>
            <a:xfrm>
              <a:off x="650157" y="6031424"/>
              <a:ext cx="260255" cy="318765"/>
              <a:chOff x="2631384" y="5296450"/>
              <a:chExt cx="260255" cy="318765"/>
            </a:xfrm>
          </p:grpSpPr>
          <p:sp>
            <p:nvSpPr>
              <p:cNvPr id="218" name="Line 19">
                <a:extLst>
                  <a:ext uri="{FF2B5EF4-FFF2-40B4-BE49-F238E27FC236}">
                    <a16:creationId xmlns:a16="http://schemas.microsoft.com/office/drawing/2014/main" id="{DC26F91A-CF0B-EE98-58FE-46DD43F73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Rectangle 49">
                <a:extLst>
                  <a:ext uri="{FF2B5EF4-FFF2-40B4-BE49-F238E27FC236}">
                    <a16:creationId xmlns:a16="http://schemas.microsoft.com/office/drawing/2014/main" id="{FD158092-5B59-8413-5549-541FDE67D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384" y="5373235"/>
                <a:ext cx="260255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-12</a:t>
                </a:r>
              </a:p>
            </p:txBody>
          </p:sp>
        </p:grpSp>
        <p:sp>
          <p:nvSpPr>
            <p:cNvPr id="220" name="Line 19">
              <a:extLst>
                <a:ext uri="{FF2B5EF4-FFF2-40B4-BE49-F238E27FC236}">
                  <a16:creationId xmlns:a16="http://schemas.microsoft.com/office/drawing/2014/main" id="{5CCAE876-8300-6860-7D6B-A6149E6617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670175" y="4196836"/>
              <a:ext cx="0" cy="36766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BCCA02C-B473-AE57-626C-09420509F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979" y="5533999"/>
              <a:ext cx="12589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-2.3% (-10.2%, 5.4%)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B83D03F-D1E6-8890-BB04-7A8FA8F3E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795" y="5289006"/>
              <a:ext cx="124129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Mean (2.5%, 97.5%)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2BE8C84F-7F1E-9D04-BA10-E4AA894E1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687" y="5730330"/>
              <a:ext cx="114350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1.7% (-1.5%, 4.8%)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F06766A-49B2-782E-223A-82389F8D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29" y="5536317"/>
              <a:ext cx="6113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u="sng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lang="en-US" sz="11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500,000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DD91F620-B2AD-DD03-7AEF-C729454E4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01" y="5291324"/>
              <a:ext cx="749170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BL VL, c/mL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C4BB15E0-9014-9E28-602D-6F8585D87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27" y="5732648"/>
              <a:ext cx="6113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&lt;500,000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88545D1-31F1-E614-BF73-2A99E10CDC36}"/>
              </a:ext>
            </a:extLst>
          </p:cNvPr>
          <p:cNvGrpSpPr/>
          <p:nvPr/>
        </p:nvGrpSpPr>
        <p:grpSpPr>
          <a:xfrm>
            <a:off x="6364033" y="5417321"/>
            <a:ext cx="5612611" cy="1123530"/>
            <a:chOff x="6364033" y="5417321"/>
            <a:chExt cx="5612611" cy="112353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1DCAB9F-E7C1-5B27-5B3C-775A0ED33DEC}"/>
                </a:ext>
              </a:extLst>
            </p:cNvPr>
            <p:cNvGrpSpPr/>
            <p:nvPr/>
          </p:nvGrpSpPr>
          <p:grpSpPr>
            <a:xfrm>
              <a:off x="6364033" y="5510374"/>
              <a:ext cx="5612611" cy="1030477"/>
              <a:chOff x="6364033" y="5510374"/>
              <a:chExt cx="5612611" cy="1030477"/>
            </a:xfrm>
          </p:grpSpPr>
          <p:grpSp>
            <p:nvGrpSpPr>
              <p:cNvPr id="228" name="Groupe 227">
                <a:extLst>
                  <a:ext uri="{FF2B5EF4-FFF2-40B4-BE49-F238E27FC236}">
                    <a16:creationId xmlns:a16="http://schemas.microsoft.com/office/drawing/2014/main" id="{39818F25-3245-C16B-CF3C-52ACB3F2446E}"/>
                  </a:ext>
                </a:extLst>
              </p:cNvPr>
              <p:cNvGrpSpPr/>
              <p:nvPr/>
            </p:nvGrpSpPr>
            <p:grpSpPr>
              <a:xfrm>
                <a:off x="8086725" y="5874073"/>
                <a:ext cx="1119188" cy="118552"/>
                <a:chOff x="6235689" y="3403773"/>
                <a:chExt cx="386472" cy="55862"/>
              </a:xfrm>
            </p:grpSpPr>
            <p:sp>
              <p:nvSpPr>
                <p:cNvPr id="229" name="Line 6">
                  <a:extLst>
                    <a:ext uri="{FF2B5EF4-FFF2-40B4-BE49-F238E27FC236}">
                      <a16:creationId xmlns:a16="http://schemas.microsoft.com/office/drawing/2014/main" id="{2CA77C8F-B4E9-AFA9-BEBF-FCA90CE93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2161" y="3403773"/>
                  <a:ext cx="0" cy="55862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0" name="Line 7">
                  <a:extLst>
                    <a:ext uri="{FF2B5EF4-FFF2-40B4-BE49-F238E27FC236}">
                      <a16:creationId xmlns:a16="http://schemas.microsoft.com/office/drawing/2014/main" id="{201E5AE5-EB78-9FA8-B589-6B176AF99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35689" y="3403773"/>
                  <a:ext cx="0" cy="55862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1" name="Line 8">
                  <a:extLst>
                    <a:ext uri="{FF2B5EF4-FFF2-40B4-BE49-F238E27FC236}">
                      <a16:creationId xmlns:a16="http://schemas.microsoft.com/office/drawing/2014/main" id="{961977D2-AC24-D7C0-0E9A-1D14B7F16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37961" y="3431704"/>
                  <a:ext cx="3842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32" name="Freeform 5">
                <a:extLst>
                  <a:ext uri="{FF2B5EF4-FFF2-40B4-BE49-F238E27FC236}">
                    <a16:creationId xmlns:a16="http://schemas.microsoft.com/office/drawing/2014/main" id="{E8C045F3-1D69-2B61-AF98-054C76A32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0942" y="5889797"/>
                <a:ext cx="82709" cy="81295"/>
              </a:xfrm>
              <a:custGeom>
                <a:avLst/>
                <a:gdLst>
                  <a:gd name="T0" fmla="*/ 28 w 55"/>
                  <a:gd name="T1" fmla="*/ 56 h 56"/>
                  <a:gd name="T2" fmla="*/ 0 w 55"/>
                  <a:gd name="T3" fmla="*/ 28 h 56"/>
                  <a:gd name="T4" fmla="*/ 28 w 55"/>
                  <a:gd name="T5" fmla="*/ 0 h 56"/>
                  <a:gd name="T6" fmla="*/ 55 w 55"/>
                  <a:gd name="T7" fmla="*/ 28 h 56"/>
                  <a:gd name="T8" fmla="*/ 28 w 55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28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5" y="28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3" name="Line 13">
                <a:extLst>
                  <a:ext uri="{FF2B5EF4-FFF2-40B4-BE49-F238E27FC236}">
                    <a16:creationId xmlns:a16="http://schemas.microsoft.com/office/drawing/2014/main" id="{7C1F277F-808E-1EE4-1E1C-A84561EEE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83546" y="5510374"/>
                <a:ext cx="0" cy="6945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234" name="Groupe 233">
                <a:extLst>
                  <a:ext uri="{FF2B5EF4-FFF2-40B4-BE49-F238E27FC236}">
                    <a16:creationId xmlns:a16="http://schemas.microsoft.com/office/drawing/2014/main" id="{D49B297A-04C6-FA20-6D26-39BE2BB0506C}"/>
                  </a:ext>
                </a:extLst>
              </p:cNvPr>
              <p:cNvGrpSpPr/>
              <p:nvPr/>
            </p:nvGrpSpPr>
            <p:grpSpPr>
              <a:xfrm>
                <a:off x="8470701" y="6064575"/>
                <a:ext cx="1730574" cy="118552"/>
                <a:chOff x="6235689" y="3403773"/>
                <a:chExt cx="386472" cy="55862"/>
              </a:xfrm>
            </p:grpSpPr>
            <p:sp>
              <p:nvSpPr>
                <p:cNvPr id="235" name="Line 6">
                  <a:extLst>
                    <a:ext uri="{FF2B5EF4-FFF2-40B4-BE49-F238E27FC236}">
                      <a16:creationId xmlns:a16="http://schemas.microsoft.com/office/drawing/2014/main" id="{1549B328-3D7F-F7B7-77B5-25A2A4FE7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2161" y="3403773"/>
                  <a:ext cx="0" cy="55862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6" name="Line 7">
                  <a:extLst>
                    <a:ext uri="{FF2B5EF4-FFF2-40B4-BE49-F238E27FC236}">
                      <a16:creationId xmlns:a16="http://schemas.microsoft.com/office/drawing/2014/main" id="{A3A943B4-B8FD-A74E-51FB-73D925944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35689" y="3403773"/>
                  <a:ext cx="0" cy="55862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7" name="Line 8">
                  <a:extLst>
                    <a:ext uri="{FF2B5EF4-FFF2-40B4-BE49-F238E27FC236}">
                      <a16:creationId xmlns:a16="http://schemas.microsoft.com/office/drawing/2014/main" id="{993CDD3C-FC02-06B0-A630-3D948109C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37961" y="3431704"/>
                  <a:ext cx="3842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38" name="Freeform 5">
                <a:extLst>
                  <a:ext uri="{FF2B5EF4-FFF2-40B4-BE49-F238E27FC236}">
                    <a16:creationId xmlns:a16="http://schemas.microsoft.com/office/drawing/2014/main" id="{38DB6186-5984-BCA2-6B04-2C2608CDC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806" y="6085059"/>
                <a:ext cx="82709" cy="81295"/>
              </a:xfrm>
              <a:custGeom>
                <a:avLst/>
                <a:gdLst>
                  <a:gd name="T0" fmla="*/ 28 w 55"/>
                  <a:gd name="T1" fmla="*/ 56 h 56"/>
                  <a:gd name="T2" fmla="*/ 0 w 55"/>
                  <a:gd name="T3" fmla="*/ 28 h 56"/>
                  <a:gd name="T4" fmla="*/ 28 w 55"/>
                  <a:gd name="T5" fmla="*/ 0 h 56"/>
                  <a:gd name="T6" fmla="*/ 55 w 55"/>
                  <a:gd name="T7" fmla="*/ 28 h 56"/>
                  <a:gd name="T8" fmla="*/ 28 w 55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28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5" y="28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239" name="Groupe 238">
                <a:extLst>
                  <a:ext uri="{FF2B5EF4-FFF2-40B4-BE49-F238E27FC236}">
                    <a16:creationId xmlns:a16="http://schemas.microsoft.com/office/drawing/2014/main" id="{ABD8AD3A-2C67-8159-C807-2D5AA233E792}"/>
                  </a:ext>
                </a:extLst>
              </p:cNvPr>
              <p:cNvGrpSpPr/>
              <p:nvPr/>
            </p:nvGrpSpPr>
            <p:grpSpPr>
              <a:xfrm>
                <a:off x="10298513" y="6222086"/>
                <a:ext cx="216974" cy="318765"/>
                <a:chOff x="2674665" y="5296450"/>
                <a:chExt cx="216974" cy="318765"/>
              </a:xfrm>
            </p:grpSpPr>
            <p:sp>
              <p:nvSpPr>
                <p:cNvPr id="240" name="Line 19">
                  <a:extLst>
                    <a:ext uri="{FF2B5EF4-FFF2-40B4-BE49-F238E27FC236}">
                      <a16:creationId xmlns:a16="http://schemas.microsoft.com/office/drawing/2014/main" id="{3150F9A2-448B-6BF7-8188-D9134918B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Rectangle 49">
                  <a:extLst>
                    <a:ext uri="{FF2B5EF4-FFF2-40B4-BE49-F238E27FC236}">
                      <a16:creationId xmlns:a16="http://schemas.microsoft.com/office/drawing/2014/main" id="{25784B19-DDC9-DD47-C149-8961ECA00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4665" y="5373235"/>
                  <a:ext cx="216974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42" name="Groupe 241">
                <a:extLst>
                  <a:ext uri="{FF2B5EF4-FFF2-40B4-BE49-F238E27FC236}">
                    <a16:creationId xmlns:a16="http://schemas.microsoft.com/office/drawing/2014/main" id="{D3161A6F-393B-2037-1962-35C56099AC3A}"/>
                  </a:ext>
                </a:extLst>
              </p:cNvPr>
              <p:cNvGrpSpPr/>
              <p:nvPr/>
            </p:nvGrpSpPr>
            <p:grpSpPr>
              <a:xfrm>
                <a:off x="9678182" y="6222086"/>
                <a:ext cx="144838" cy="318765"/>
                <a:chOff x="2746801" y="5296450"/>
                <a:chExt cx="144838" cy="318765"/>
              </a:xfrm>
            </p:grpSpPr>
            <p:sp>
              <p:nvSpPr>
                <p:cNvPr id="243" name="Line 19">
                  <a:extLst>
                    <a:ext uri="{FF2B5EF4-FFF2-40B4-BE49-F238E27FC236}">
                      <a16:creationId xmlns:a16="http://schemas.microsoft.com/office/drawing/2014/main" id="{95030D8D-CDAF-C1FF-DEB6-8D3559D7D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Rectangle 49">
                  <a:extLst>
                    <a:ext uri="{FF2B5EF4-FFF2-40B4-BE49-F238E27FC236}">
                      <a16:creationId xmlns:a16="http://schemas.microsoft.com/office/drawing/2014/main" id="{BB75A172-AFB2-2255-3D40-4D37CBA2F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6801" y="5373235"/>
                  <a:ext cx="144838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245" name="Groupe 244">
                <a:extLst>
                  <a:ext uri="{FF2B5EF4-FFF2-40B4-BE49-F238E27FC236}">
                    <a16:creationId xmlns:a16="http://schemas.microsoft.com/office/drawing/2014/main" id="{51C995A2-1DD1-47E8-B758-ABB9B7BB5A8A}"/>
                  </a:ext>
                </a:extLst>
              </p:cNvPr>
              <p:cNvGrpSpPr/>
              <p:nvPr/>
            </p:nvGrpSpPr>
            <p:grpSpPr>
              <a:xfrm>
                <a:off x="8623827" y="6222086"/>
                <a:ext cx="144838" cy="318765"/>
                <a:chOff x="2746801" y="5296450"/>
                <a:chExt cx="144838" cy="318765"/>
              </a:xfrm>
            </p:grpSpPr>
            <p:sp>
              <p:nvSpPr>
                <p:cNvPr id="246" name="Line 19">
                  <a:extLst>
                    <a:ext uri="{FF2B5EF4-FFF2-40B4-BE49-F238E27FC236}">
                      <a16:creationId xmlns:a16="http://schemas.microsoft.com/office/drawing/2014/main" id="{50A0FCE6-326A-B60B-8E1B-58E5492A7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Rectangle 49">
                  <a:extLst>
                    <a:ext uri="{FF2B5EF4-FFF2-40B4-BE49-F238E27FC236}">
                      <a16:creationId xmlns:a16="http://schemas.microsoft.com/office/drawing/2014/main" id="{B40271F7-D1D2-EDE2-5BC1-EFAB9CA85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6801" y="5373235"/>
                  <a:ext cx="144838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</p:grpSp>
          <p:sp>
            <p:nvSpPr>
              <p:cNvPr id="248" name="Line 19">
                <a:extLst>
                  <a:ext uri="{FF2B5EF4-FFF2-40B4-BE49-F238E27FC236}">
                    <a16:creationId xmlns:a16="http://schemas.microsoft.com/office/drawing/2014/main" id="{0F1CFFE0-37DC-AB84-3A02-41D15C172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8704450" y="4488913"/>
                <a:ext cx="0" cy="34738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BF52391A-ED1E-FB81-C2B5-A0F315607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2602" y="5808640"/>
                <a:ext cx="1186791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-0.2% (-3.5%, 2.9%)</a:t>
                </a: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F530540-849E-EF2F-E231-AE84045B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5351" y="5563647"/>
                <a:ext cx="1241293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Mean (2.5%, 97.5%)</a:t>
                </a: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0CF800D1-9258-6533-9451-A0E7D9DA4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4243" y="6004971"/>
                <a:ext cx="114350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3.7% (-1.3%, 8.6%)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113DD8F9-3941-2007-443F-DB5CA07A6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3260" y="5810958"/>
                <a:ext cx="359641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u="sng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&gt;</a:t>
                </a:r>
                <a:r>
                  <a:rPr lang="en-US" sz="11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200</a:t>
                </a: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7CAF963-C6FF-6720-FCD6-A2B435835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4033" y="5565965"/>
                <a:ext cx="81810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b="1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BL CD4/mm</a:t>
                </a:r>
                <a:r>
                  <a:rPr lang="en-US" sz="1100" b="1" kern="0" baseline="3000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95AE667C-DCC5-DB5C-E8F5-8FD703542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3258" y="6007289"/>
                <a:ext cx="359641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&lt;200</a:t>
                </a:r>
              </a:p>
            </p:txBody>
          </p:sp>
          <p:grpSp>
            <p:nvGrpSpPr>
              <p:cNvPr id="256" name="Groupe 255">
                <a:extLst>
                  <a:ext uri="{FF2B5EF4-FFF2-40B4-BE49-F238E27FC236}">
                    <a16:creationId xmlns:a16="http://schemas.microsoft.com/office/drawing/2014/main" id="{286E49C3-C8FB-EFDF-1EB6-9C01D817E79A}"/>
                  </a:ext>
                </a:extLst>
              </p:cNvPr>
              <p:cNvGrpSpPr/>
              <p:nvPr/>
            </p:nvGrpSpPr>
            <p:grpSpPr>
              <a:xfrm>
                <a:off x="8974133" y="6222086"/>
                <a:ext cx="144838" cy="318765"/>
                <a:chOff x="2746801" y="5296450"/>
                <a:chExt cx="144838" cy="318765"/>
              </a:xfrm>
            </p:grpSpPr>
            <p:sp>
              <p:nvSpPr>
                <p:cNvPr id="257" name="Line 19">
                  <a:extLst>
                    <a:ext uri="{FF2B5EF4-FFF2-40B4-BE49-F238E27FC236}">
                      <a16:creationId xmlns:a16="http://schemas.microsoft.com/office/drawing/2014/main" id="{99A9D2F2-4A8C-41EA-8C21-C1224D3FA5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Rectangle 49">
                  <a:extLst>
                    <a:ext uri="{FF2B5EF4-FFF2-40B4-BE49-F238E27FC236}">
                      <a16:creationId xmlns:a16="http://schemas.microsoft.com/office/drawing/2014/main" id="{B6515EF3-270F-9F61-F99D-AD06AE6D1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6801" y="5373235"/>
                  <a:ext cx="144838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259" name="Groupe 258">
                <a:extLst>
                  <a:ext uri="{FF2B5EF4-FFF2-40B4-BE49-F238E27FC236}">
                    <a16:creationId xmlns:a16="http://schemas.microsoft.com/office/drawing/2014/main" id="{A1A5991D-C8A8-1098-4764-133C87D1D08B}"/>
                  </a:ext>
                </a:extLst>
              </p:cNvPr>
              <p:cNvGrpSpPr/>
              <p:nvPr/>
            </p:nvGrpSpPr>
            <p:grpSpPr>
              <a:xfrm>
                <a:off x="8617555" y="6222086"/>
                <a:ext cx="144838" cy="318765"/>
                <a:chOff x="2746801" y="5296450"/>
                <a:chExt cx="144838" cy="318765"/>
              </a:xfrm>
            </p:grpSpPr>
            <p:sp>
              <p:nvSpPr>
                <p:cNvPr id="260" name="Line 19">
                  <a:extLst>
                    <a:ext uri="{FF2B5EF4-FFF2-40B4-BE49-F238E27FC236}">
                      <a16:creationId xmlns:a16="http://schemas.microsoft.com/office/drawing/2014/main" id="{D2E37C6B-7B17-DAAD-F010-6582EA0EC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1" name="Rectangle 49">
                  <a:extLst>
                    <a:ext uri="{FF2B5EF4-FFF2-40B4-BE49-F238E27FC236}">
                      <a16:creationId xmlns:a16="http://schemas.microsoft.com/office/drawing/2014/main" id="{505CB25A-CE1F-CB1D-D81D-89D83F763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6801" y="5373235"/>
                  <a:ext cx="144838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262" name="Groupe 261">
                <a:extLst>
                  <a:ext uri="{FF2B5EF4-FFF2-40B4-BE49-F238E27FC236}">
                    <a16:creationId xmlns:a16="http://schemas.microsoft.com/office/drawing/2014/main" id="{1CFCC799-1925-B790-873F-D990758ABF4B}"/>
                  </a:ext>
                </a:extLst>
              </p:cNvPr>
              <p:cNvGrpSpPr/>
              <p:nvPr/>
            </p:nvGrpSpPr>
            <p:grpSpPr>
              <a:xfrm>
                <a:off x="6826540" y="6222086"/>
                <a:ext cx="260255" cy="318765"/>
                <a:chOff x="2679014" y="5296450"/>
                <a:chExt cx="260255" cy="318765"/>
              </a:xfrm>
            </p:grpSpPr>
            <p:sp>
              <p:nvSpPr>
                <p:cNvPr id="263" name="Line 19">
                  <a:extLst>
                    <a:ext uri="{FF2B5EF4-FFF2-40B4-BE49-F238E27FC236}">
                      <a16:creationId xmlns:a16="http://schemas.microsoft.com/office/drawing/2014/main" id="{2E5ED6E6-3287-4C52-3351-43151D57F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4" name="Rectangle 49">
                  <a:extLst>
                    <a:ext uri="{FF2B5EF4-FFF2-40B4-BE49-F238E27FC236}">
                      <a16:creationId xmlns:a16="http://schemas.microsoft.com/office/drawing/2014/main" id="{D7C54C39-3159-B3DF-ED74-F25077629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9014" y="5373235"/>
                  <a:ext cx="260255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-10</a:t>
                  </a:r>
                </a:p>
              </p:txBody>
            </p:sp>
          </p:grpSp>
          <p:grpSp>
            <p:nvGrpSpPr>
              <p:cNvPr id="265" name="Groupe 264">
                <a:extLst>
                  <a:ext uri="{FF2B5EF4-FFF2-40B4-BE49-F238E27FC236}">
                    <a16:creationId xmlns:a16="http://schemas.microsoft.com/office/drawing/2014/main" id="{8F2EE597-2FDB-C1B0-6EFF-E1E4153439C9}"/>
                  </a:ext>
                </a:extLst>
              </p:cNvPr>
              <p:cNvGrpSpPr/>
              <p:nvPr/>
            </p:nvGrpSpPr>
            <p:grpSpPr>
              <a:xfrm>
                <a:off x="7568108" y="6222086"/>
                <a:ext cx="188120" cy="318765"/>
                <a:chOff x="2722571" y="5296450"/>
                <a:chExt cx="188120" cy="318765"/>
              </a:xfrm>
            </p:grpSpPr>
            <p:sp>
              <p:nvSpPr>
                <p:cNvPr id="266" name="Line 19">
                  <a:extLst>
                    <a:ext uri="{FF2B5EF4-FFF2-40B4-BE49-F238E27FC236}">
                      <a16:creationId xmlns:a16="http://schemas.microsoft.com/office/drawing/2014/main" id="{7802E81A-5505-0C81-C75C-EEBBC34DE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7" name="Rectangle 49">
                  <a:extLst>
                    <a:ext uri="{FF2B5EF4-FFF2-40B4-BE49-F238E27FC236}">
                      <a16:creationId xmlns:a16="http://schemas.microsoft.com/office/drawing/2014/main" id="{A6C53655-E34D-9F99-2F72-C344750A4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2571" y="5373235"/>
                  <a:ext cx="188120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-6</a:t>
                  </a:r>
                </a:p>
              </p:txBody>
            </p:sp>
          </p:grpSp>
          <p:grpSp>
            <p:nvGrpSpPr>
              <p:cNvPr id="268" name="Groupe 267">
                <a:extLst>
                  <a:ext uri="{FF2B5EF4-FFF2-40B4-BE49-F238E27FC236}">
                    <a16:creationId xmlns:a16="http://schemas.microsoft.com/office/drawing/2014/main" id="{F071E5AA-7F98-9A55-6C51-CA85A0E81263}"/>
                  </a:ext>
                </a:extLst>
              </p:cNvPr>
              <p:cNvGrpSpPr/>
              <p:nvPr/>
            </p:nvGrpSpPr>
            <p:grpSpPr>
              <a:xfrm>
                <a:off x="8261404" y="6222086"/>
                <a:ext cx="188120" cy="318765"/>
                <a:chOff x="2725160" y="5296450"/>
                <a:chExt cx="188120" cy="318765"/>
              </a:xfrm>
            </p:grpSpPr>
            <p:sp>
              <p:nvSpPr>
                <p:cNvPr id="269" name="Line 19">
                  <a:extLst>
                    <a:ext uri="{FF2B5EF4-FFF2-40B4-BE49-F238E27FC236}">
                      <a16:creationId xmlns:a16="http://schemas.microsoft.com/office/drawing/2014/main" id="{44E3DE2E-EFC4-98C3-9CD4-AE5A46191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0" name="Rectangle 49">
                  <a:extLst>
                    <a:ext uri="{FF2B5EF4-FFF2-40B4-BE49-F238E27FC236}">
                      <a16:creationId xmlns:a16="http://schemas.microsoft.com/office/drawing/2014/main" id="{A06DB588-015F-A4F7-26DC-FD862EDF8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5160" y="5373235"/>
                  <a:ext cx="188120" cy="24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-2</a:t>
                  </a:r>
                </a:p>
              </p:txBody>
            </p:sp>
          </p:grpSp>
        </p:grpSp>
        <p:sp>
          <p:nvSpPr>
            <p:cNvPr id="271" name="Flèche : droite 113">
              <a:extLst>
                <a:ext uri="{FF2B5EF4-FFF2-40B4-BE49-F238E27FC236}">
                  <a16:creationId xmlns:a16="http://schemas.microsoft.com/office/drawing/2014/main" id="{7A31ABA5-417E-AA09-8BF5-FD1C4117D9BE}"/>
                </a:ext>
              </a:extLst>
            </p:cNvPr>
            <p:cNvSpPr/>
            <p:nvPr/>
          </p:nvSpPr>
          <p:spPr>
            <a:xfrm>
              <a:off x="8673319" y="5417321"/>
              <a:ext cx="1165792" cy="401883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noProof="0">
                  <a:solidFill>
                    <a:prstClr val="white"/>
                  </a:solidFill>
                  <a:latin typeface="Arial" panose="020B0604020202020204"/>
                </a:rPr>
                <a:t>Favors 3DR</a:t>
              </a:r>
            </a:p>
          </p:txBody>
        </p:sp>
        <p:sp>
          <p:nvSpPr>
            <p:cNvPr id="272" name="Flèche : droite 114">
              <a:extLst>
                <a:ext uri="{FF2B5EF4-FFF2-40B4-BE49-F238E27FC236}">
                  <a16:creationId xmlns:a16="http://schemas.microsoft.com/office/drawing/2014/main" id="{1B62F43A-8059-EB27-3CAB-185F065D411D}"/>
                </a:ext>
              </a:extLst>
            </p:cNvPr>
            <p:cNvSpPr/>
            <p:nvPr/>
          </p:nvSpPr>
          <p:spPr>
            <a:xfrm flipH="1">
              <a:off x="7592467" y="5417321"/>
              <a:ext cx="1096884" cy="40188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Favors 2DR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7031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F531A-99D0-286B-30EE-86C15F9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DTG/3TC vs DTG + 2 NRTI in children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796D37-EAF6-1A40-35F0-163452D53B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39030"/>
            <a:ext cx="4375072" cy="497328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Open-label randomized (1:1) study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386 children 2-15 years, VL &lt; 50 c/mL on first-line ART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Switch to DTG/3TC vs DTG + 2 NRTI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Median age: 8.3 years, 54% female, 84% already on DTG ≥ 1 month at study entry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noProof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Serious adverse events: 15 in DTG/3TC vs 12 in DTG + 2 NRTI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Grade ≥ 3 clinical events: 24 vs 15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No ART-related SAE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noProof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noProof="0" dirty="0"/>
              <a:t>INSTI-R emergence at confirmed </a:t>
            </a:r>
            <a:br>
              <a:rPr lang="en-US" sz="2000" noProof="0" dirty="0"/>
            </a:br>
            <a:r>
              <a:rPr lang="en-US" sz="2000" noProof="0" dirty="0"/>
              <a:t>VL ≥ 50 c/mL: 2/11 vs 2/13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3797E57-4670-C2FD-3F21-7A9F532B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916" y="6444771"/>
            <a:ext cx="24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Turkova</a:t>
            </a:r>
            <a:r>
              <a:rPr lang="fr-FR" sz="1400" i="1" dirty="0">
                <a:solidFill>
                  <a:srgbClr val="0070C0"/>
                </a:solidFill>
              </a:rPr>
              <a:t> A, CROI 2026, Abs. 154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7CD17B-6D4F-BAF9-EF40-516061746CEF}"/>
              </a:ext>
            </a:extLst>
          </p:cNvPr>
          <p:cNvSpPr txBox="1"/>
          <p:nvPr/>
        </p:nvSpPr>
        <p:spPr>
          <a:xfrm>
            <a:off x="5282975" y="1837840"/>
            <a:ext cx="668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Confirmed VL ≥ 50 c/mL at W96 (difference DTG/3TC – DTG + 2 NRTI)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5836629-C9E5-B1BB-801C-EA1E8796D381}"/>
              </a:ext>
            </a:extLst>
          </p:cNvPr>
          <p:cNvGrpSpPr/>
          <p:nvPr/>
        </p:nvGrpSpPr>
        <p:grpSpPr>
          <a:xfrm>
            <a:off x="5018500" y="2324269"/>
            <a:ext cx="7008210" cy="3987570"/>
            <a:chOff x="1085828" y="1923371"/>
            <a:chExt cx="8349639" cy="3987570"/>
          </a:xfrm>
        </p:grpSpPr>
        <p:sp>
          <p:nvSpPr>
            <p:cNvPr id="8" name="Line 19">
              <a:extLst>
                <a:ext uri="{FF2B5EF4-FFF2-40B4-BE49-F238E27FC236}">
                  <a16:creationId xmlns:a16="http://schemas.microsoft.com/office/drawing/2014/main" id="{C68A7885-F523-DB12-D34C-6ADEB83CF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8883" y="2125980"/>
              <a:ext cx="0" cy="2985184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19">
              <a:extLst>
                <a:ext uri="{FF2B5EF4-FFF2-40B4-BE49-F238E27FC236}">
                  <a16:creationId xmlns:a16="http://schemas.microsoft.com/office/drawing/2014/main" id="{5321BF70-E4FB-5233-D40E-8DD126558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0571" y="2204720"/>
              <a:ext cx="0" cy="711200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0280891-CD82-D061-B708-F6B61B92F3A3}"/>
                </a:ext>
              </a:extLst>
            </p:cNvPr>
            <p:cNvGrpSpPr/>
            <p:nvPr/>
          </p:nvGrpSpPr>
          <p:grpSpPr>
            <a:xfrm rot="5400000">
              <a:off x="4896740" y="2381185"/>
              <a:ext cx="196583" cy="2074789"/>
              <a:chOff x="2084388" y="2281238"/>
              <a:chExt cx="127000" cy="720725"/>
            </a:xfrm>
            <a:noFill/>
          </p:grpSpPr>
          <p:sp>
            <p:nvSpPr>
              <p:cNvPr id="64" name="Line 113">
                <a:extLst>
                  <a:ext uri="{FF2B5EF4-FFF2-40B4-BE49-F238E27FC236}">
                    <a16:creationId xmlns:a16="http://schemas.microsoft.com/office/drawing/2014/main" id="{2BE7222E-9430-EBFD-D745-B64200767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grpFill/>
              <a:ln w="2857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2060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5" name="Line 120">
                <a:extLst>
                  <a:ext uri="{FF2B5EF4-FFF2-40B4-BE49-F238E27FC236}">
                    <a16:creationId xmlns:a16="http://schemas.microsoft.com/office/drawing/2014/main" id="{A11A0B25-4CBE-B5B4-B23B-41AAB5A77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grpFill/>
              <a:ln w="2857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2060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Line 113">
                <a:extLst>
                  <a:ext uri="{FF2B5EF4-FFF2-40B4-BE49-F238E27FC236}">
                    <a16:creationId xmlns:a16="http://schemas.microsoft.com/office/drawing/2014/main" id="{07D8DDB5-9BE6-FDDD-BEE7-AAFF2D074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grpFill/>
              <a:ln w="2857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2060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Losange 10">
              <a:extLst>
                <a:ext uri="{FF2B5EF4-FFF2-40B4-BE49-F238E27FC236}">
                  <a16:creationId xmlns:a16="http://schemas.microsoft.com/office/drawing/2014/main" id="{997DEE45-7E2A-2503-11BD-5918980991EF}"/>
                </a:ext>
              </a:extLst>
            </p:cNvPr>
            <p:cNvSpPr/>
            <p:nvPr/>
          </p:nvSpPr>
          <p:spPr>
            <a:xfrm>
              <a:off x="4898661" y="3330286"/>
              <a:ext cx="189641" cy="189641"/>
            </a:xfrm>
            <a:prstGeom prst="diamond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B6C3020-85D7-E485-2D69-605585D07D68}"/>
                </a:ext>
              </a:extLst>
            </p:cNvPr>
            <p:cNvGrpSpPr/>
            <p:nvPr/>
          </p:nvGrpSpPr>
          <p:grpSpPr>
            <a:xfrm rot="5400000">
              <a:off x="4590389" y="3501923"/>
              <a:ext cx="196583" cy="1928814"/>
              <a:chOff x="2084388" y="2281238"/>
              <a:chExt cx="127000" cy="720725"/>
            </a:xfrm>
            <a:noFill/>
          </p:grpSpPr>
          <p:sp>
            <p:nvSpPr>
              <p:cNvPr id="61" name="Line 113">
                <a:extLst>
                  <a:ext uri="{FF2B5EF4-FFF2-40B4-BE49-F238E27FC236}">
                    <a16:creationId xmlns:a16="http://schemas.microsoft.com/office/drawing/2014/main" id="{9235533A-45C1-AC2A-56C8-C085D04AB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2060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2" name="Line 120">
                <a:extLst>
                  <a:ext uri="{FF2B5EF4-FFF2-40B4-BE49-F238E27FC236}">
                    <a16:creationId xmlns:a16="http://schemas.microsoft.com/office/drawing/2014/main" id="{8530854D-BAE4-BD4E-043B-FE12C2A4B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2060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3" name="Line 113">
                <a:extLst>
                  <a:ext uri="{FF2B5EF4-FFF2-40B4-BE49-F238E27FC236}">
                    <a16:creationId xmlns:a16="http://schemas.microsoft.com/office/drawing/2014/main" id="{56EBC219-F94B-03D5-1D95-07DC697E4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2060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3" name="Losange 12">
              <a:extLst>
                <a:ext uri="{FF2B5EF4-FFF2-40B4-BE49-F238E27FC236}">
                  <a16:creationId xmlns:a16="http://schemas.microsoft.com/office/drawing/2014/main" id="{96F65245-5FF4-C684-8512-316902B30F90}"/>
                </a:ext>
              </a:extLst>
            </p:cNvPr>
            <p:cNvSpPr/>
            <p:nvPr/>
          </p:nvSpPr>
          <p:spPr>
            <a:xfrm>
              <a:off x="4631961" y="4378036"/>
              <a:ext cx="189641" cy="189641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40E0E38-A444-5731-43F5-4D9985AB4EC0}"/>
                </a:ext>
              </a:extLst>
            </p:cNvPr>
            <p:cNvSpPr txBox="1"/>
            <p:nvPr/>
          </p:nvSpPr>
          <p:spPr>
            <a:xfrm>
              <a:off x="1085828" y="2976343"/>
              <a:ext cx="22401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>
                  <a:solidFill>
                    <a:srgbClr val="0099CC"/>
                  </a:solidFill>
                </a:rPr>
                <a:t>Primary Analysis (ITT)</a:t>
              </a:r>
              <a:endParaRPr lang="en-US" sz="1200" noProof="0">
                <a:solidFill>
                  <a:srgbClr val="0099CC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FABB52D-03AE-294F-4FC7-276B23F18CAD}"/>
                </a:ext>
              </a:extLst>
            </p:cNvPr>
            <p:cNvSpPr txBox="1"/>
            <p:nvPr/>
          </p:nvSpPr>
          <p:spPr>
            <a:xfrm>
              <a:off x="1140288" y="4052014"/>
              <a:ext cx="114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>
                  <a:solidFill>
                    <a:srgbClr val="C00000"/>
                  </a:solidFill>
                </a:rPr>
                <a:t>PP Analysis</a:t>
              </a:r>
              <a:endParaRPr lang="en-US" sz="1200" noProof="0">
                <a:solidFill>
                  <a:srgbClr val="C00000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D63A451-2BE0-60FE-71F5-2CE87D52E72D}"/>
                </a:ext>
              </a:extLst>
            </p:cNvPr>
            <p:cNvSpPr txBox="1"/>
            <p:nvPr/>
          </p:nvSpPr>
          <p:spPr>
            <a:xfrm>
              <a:off x="3026348" y="4036098"/>
              <a:ext cx="3220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>
                  <a:solidFill>
                    <a:srgbClr val="C00000"/>
                  </a:solidFill>
                </a:rPr>
                <a:t>-2.48% (99% CI: -8.6, 3.2) ; P = 0.290</a:t>
              </a:r>
              <a:endParaRPr lang="en-US" sz="1200" noProof="0">
                <a:solidFill>
                  <a:srgbClr val="C00000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FC46CEA-C1F4-015E-69F4-32A9407EDBBD}"/>
                </a:ext>
              </a:extLst>
            </p:cNvPr>
            <p:cNvSpPr txBox="1"/>
            <p:nvPr/>
          </p:nvSpPr>
          <p:spPr>
            <a:xfrm>
              <a:off x="3209775" y="2995967"/>
              <a:ext cx="3220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99CC"/>
                  </a:solidFill>
                </a:rPr>
                <a:t>-0.75% (99% CI: -7.2, 5.6) ; P = 0.762</a:t>
              </a:r>
              <a:endParaRPr lang="en-US" sz="1200" noProof="0" dirty="0">
                <a:solidFill>
                  <a:srgbClr val="0099CC"/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BB69E7C-3B4A-4FFF-B976-216B8A62F7E5}"/>
                </a:ext>
              </a:extLst>
            </p:cNvPr>
            <p:cNvSpPr txBox="1"/>
            <p:nvPr/>
          </p:nvSpPr>
          <p:spPr>
            <a:xfrm>
              <a:off x="3466984" y="5572387"/>
              <a:ext cx="15070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>
                  <a:solidFill>
                    <a:srgbClr val="000066"/>
                  </a:solidFill>
                </a:rPr>
                <a:t>DTG/3TC better</a:t>
              </a:r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C87F6CD-7642-96AC-25E4-6A2101222C72}"/>
                </a:ext>
              </a:extLst>
            </p:cNvPr>
            <p:cNvSpPr txBox="1"/>
            <p:nvPr/>
          </p:nvSpPr>
          <p:spPr>
            <a:xfrm>
              <a:off x="5337193" y="5572387"/>
              <a:ext cx="15211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>
                  <a:solidFill>
                    <a:srgbClr val="000066"/>
                  </a:solidFill>
                </a:rPr>
                <a:t>DTG-3DR better</a:t>
              </a:r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CFE1B4F-64E8-06F8-97E5-A05BD4A10EB5}"/>
                </a:ext>
              </a:extLst>
            </p:cNvPr>
            <p:cNvSpPr txBox="1"/>
            <p:nvPr/>
          </p:nvSpPr>
          <p:spPr>
            <a:xfrm>
              <a:off x="7394225" y="4247826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C00000"/>
                  </a:solidFill>
                </a:rPr>
                <a:t>8 (4.3%)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B29A633-A99E-C042-B4C6-2B8F3C60EDD6}"/>
                </a:ext>
              </a:extLst>
            </p:cNvPr>
            <p:cNvSpPr txBox="1"/>
            <p:nvPr/>
          </p:nvSpPr>
          <p:spPr>
            <a:xfrm>
              <a:off x="7348540" y="3152060"/>
              <a:ext cx="881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99CC"/>
                  </a:solidFill>
                </a:rPr>
                <a:t>11 (5.9%)</a:t>
              </a:r>
              <a:endParaRPr lang="en-US" sz="1100" noProof="0">
                <a:solidFill>
                  <a:srgbClr val="0099CC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9414A5C-054B-377D-B750-DFBC82B7BF47}"/>
                </a:ext>
              </a:extLst>
            </p:cNvPr>
            <p:cNvSpPr txBox="1"/>
            <p:nvPr/>
          </p:nvSpPr>
          <p:spPr>
            <a:xfrm>
              <a:off x="7321387" y="2684046"/>
              <a:ext cx="936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>
                  <a:solidFill>
                    <a:srgbClr val="000066"/>
                  </a:solidFill>
                </a:rPr>
                <a:t>DTG/3TC</a:t>
              </a:r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5CFD0B1-1F20-77FA-732E-D44FC737A5E3}"/>
                </a:ext>
              </a:extLst>
            </p:cNvPr>
            <p:cNvSpPr txBox="1"/>
            <p:nvPr/>
          </p:nvSpPr>
          <p:spPr>
            <a:xfrm>
              <a:off x="8478982" y="4247826"/>
              <a:ext cx="881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C00000"/>
                  </a:solidFill>
                </a:rPr>
                <a:t>13 (6.8%)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55077D5-6C1F-9BB2-4E12-F52EBD3AD9A1}"/>
                </a:ext>
              </a:extLst>
            </p:cNvPr>
            <p:cNvSpPr txBox="1"/>
            <p:nvPr/>
          </p:nvSpPr>
          <p:spPr>
            <a:xfrm>
              <a:off x="8478982" y="3152060"/>
              <a:ext cx="881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99CC"/>
                  </a:solidFill>
                </a:rPr>
                <a:t>13 (6.6%)</a:t>
              </a:r>
              <a:endParaRPr lang="en-US" sz="1100" noProof="0">
                <a:solidFill>
                  <a:srgbClr val="0099CC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D2DE57B-4EA0-5BC0-A795-CDFC1BF45106}"/>
                </a:ext>
              </a:extLst>
            </p:cNvPr>
            <p:cNvSpPr txBox="1"/>
            <p:nvPr/>
          </p:nvSpPr>
          <p:spPr>
            <a:xfrm>
              <a:off x="8444777" y="2684046"/>
              <a:ext cx="950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>
                  <a:solidFill>
                    <a:srgbClr val="000066"/>
                  </a:solidFill>
                </a:rPr>
                <a:t>DTG-3DR</a:t>
              </a:r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42F6384-BBD0-E436-11AB-378CCB57A305}"/>
                </a:ext>
              </a:extLst>
            </p:cNvPr>
            <p:cNvSpPr txBox="1"/>
            <p:nvPr/>
          </p:nvSpPr>
          <p:spPr>
            <a:xfrm>
              <a:off x="7266987" y="2356155"/>
              <a:ext cx="216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>
                  <a:solidFill>
                    <a:srgbClr val="000066"/>
                  </a:solidFill>
                </a:rPr>
                <a:t>Number of children (%)</a:t>
              </a:r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2784781-886F-7819-E8E0-34E7167872FD}"/>
                </a:ext>
              </a:extLst>
            </p:cNvPr>
            <p:cNvSpPr txBox="1"/>
            <p:nvPr/>
          </p:nvSpPr>
          <p:spPr>
            <a:xfrm rot="16200000">
              <a:off x="6080128" y="2483524"/>
              <a:ext cx="14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NI margin (9.5%)</a:t>
              </a:r>
              <a:endParaRPr lang="en-US" sz="1100" noProof="0">
                <a:solidFill>
                  <a:srgbClr val="000066"/>
                </a:solidFill>
              </a:endParaRP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1D5C749-CD8C-3546-B0EB-3DAC973AB54E}"/>
                </a:ext>
              </a:extLst>
            </p:cNvPr>
            <p:cNvGrpSpPr/>
            <p:nvPr/>
          </p:nvGrpSpPr>
          <p:grpSpPr>
            <a:xfrm>
              <a:off x="5831880" y="5104324"/>
              <a:ext cx="189723" cy="372627"/>
              <a:chOff x="2714740" y="5296450"/>
              <a:chExt cx="189723" cy="372627"/>
            </a:xfrm>
          </p:grpSpPr>
          <p:sp>
            <p:nvSpPr>
              <p:cNvPr id="59" name="Line 19">
                <a:extLst>
                  <a:ext uri="{FF2B5EF4-FFF2-40B4-BE49-F238E27FC236}">
                    <a16:creationId xmlns:a16="http://schemas.microsoft.com/office/drawing/2014/main" id="{1F728176-FB59-92F7-9616-AE840F99E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49">
                <a:extLst>
                  <a:ext uri="{FF2B5EF4-FFF2-40B4-BE49-F238E27FC236}">
                    <a16:creationId xmlns:a16="http://schemas.microsoft.com/office/drawing/2014/main" id="{950578BE-6D6E-EEF3-F85A-31888324D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740" y="5319375"/>
                <a:ext cx="189723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8B98ED95-AFE1-2A14-351C-59410DFF16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5591175" y="1294886"/>
              <a:ext cx="0" cy="7626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88416F62-DBB9-A813-4ED0-4E2070A5FBA0}"/>
                </a:ext>
              </a:extLst>
            </p:cNvPr>
            <p:cNvGrpSpPr/>
            <p:nvPr/>
          </p:nvGrpSpPr>
          <p:grpSpPr>
            <a:xfrm>
              <a:off x="6577221" y="5104324"/>
              <a:ext cx="306743" cy="372627"/>
              <a:chOff x="2656230" y="5296450"/>
              <a:chExt cx="306743" cy="372627"/>
            </a:xfrm>
          </p:grpSpPr>
          <p:sp>
            <p:nvSpPr>
              <p:cNvPr id="57" name="Line 19">
                <a:extLst>
                  <a:ext uri="{FF2B5EF4-FFF2-40B4-BE49-F238E27FC236}">
                    <a16:creationId xmlns:a16="http://schemas.microsoft.com/office/drawing/2014/main" id="{74CCA890-E29F-F8B1-1ECA-9C7C745ED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49">
                <a:extLst>
                  <a:ext uri="{FF2B5EF4-FFF2-40B4-BE49-F238E27FC236}">
                    <a16:creationId xmlns:a16="http://schemas.microsoft.com/office/drawing/2014/main" id="{CD8C7E25-98F2-ACBD-C901-F68B2A159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230" y="5319375"/>
                <a:ext cx="306743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EEC9BCC8-98CB-134A-4DA7-0FBC032839D1}"/>
                </a:ext>
              </a:extLst>
            </p:cNvPr>
            <p:cNvGrpSpPr/>
            <p:nvPr/>
          </p:nvGrpSpPr>
          <p:grpSpPr>
            <a:xfrm>
              <a:off x="7390955" y="5104324"/>
              <a:ext cx="306743" cy="372627"/>
              <a:chOff x="2656230" y="5296450"/>
              <a:chExt cx="306743" cy="372627"/>
            </a:xfrm>
          </p:grpSpPr>
          <p:sp>
            <p:nvSpPr>
              <p:cNvPr id="55" name="Line 19">
                <a:extLst>
                  <a:ext uri="{FF2B5EF4-FFF2-40B4-BE49-F238E27FC236}">
                    <a16:creationId xmlns:a16="http://schemas.microsoft.com/office/drawing/2014/main" id="{7FC71481-1BC7-8936-F8B9-B668C8085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7354F2B6-3F20-1E44-211C-1C467D5AC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230" y="5319375"/>
                <a:ext cx="306743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15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5454B5F5-2578-253F-EC5A-7023445D6010}"/>
                </a:ext>
              </a:extLst>
            </p:cNvPr>
            <p:cNvGrpSpPr/>
            <p:nvPr/>
          </p:nvGrpSpPr>
          <p:grpSpPr>
            <a:xfrm>
              <a:off x="8194806" y="5104324"/>
              <a:ext cx="306743" cy="372627"/>
              <a:chOff x="2656230" y="5296450"/>
              <a:chExt cx="306743" cy="372627"/>
            </a:xfrm>
          </p:grpSpPr>
          <p:sp>
            <p:nvSpPr>
              <p:cNvPr id="53" name="Line 19">
                <a:extLst>
                  <a:ext uri="{FF2B5EF4-FFF2-40B4-BE49-F238E27FC236}">
                    <a16:creationId xmlns:a16="http://schemas.microsoft.com/office/drawing/2014/main" id="{24778C36-8345-9C6E-7F63-6CD1DA477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49">
                <a:extLst>
                  <a:ext uri="{FF2B5EF4-FFF2-40B4-BE49-F238E27FC236}">
                    <a16:creationId xmlns:a16="http://schemas.microsoft.com/office/drawing/2014/main" id="{20DA73A2-3324-A9F1-6098-F6E9D3BB8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230" y="5319375"/>
                <a:ext cx="306743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3CE3500-9E70-635E-2482-B87DE32BC32C}"/>
                </a:ext>
              </a:extLst>
            </p:cNvPr>
            <p:cNvGrpSpPr/>
            <p:nvPr/>
          </p:nvGrpSpPr>
          <p:grpSpPr>
            <a:xfrm>
              <a:off x="2518655" y="5104324"/>
              <a:ext cx="377275" cy="372627"/>
              <a:chOff x="2620965" y="5296450"/>
              <a:chExt cx="377275" cy="372627"/>
            </a:xfrm>
          </p:grpSpPr>
          <p:sp>
            <p:nvSpPr>
              <p:cNvPr id="51" name="Line 19">
                <a:extLst>
                  <a:ext uri="{FF2B5EF4-FFF2-40B4-BE49-F238E27FC236}">
                    <a16:creationId xmlns:a16="http://schemas.microsoft.com/office/drawing/2014/main" id="{5CC2706F-B2B4-4EE5-BEE9-9079C939E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49">
                <a:extLst>
                  <a:ext uri="{FF2B5EF4-FFF2-40B4-BE49-F238E27FC236}">
                    <a16:creationId xmlns:a16="http://schemas.microsoft.com/office/drawing/2014/main" id="{9168864D-1FD5-B1E2-E1A6-08EAD7D8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5" y="5319375"/>
                <a:ext cx="377275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-15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2E0B0C44-0C01-4E98-965A-42E6B0CD1196}"/>
                </a:ext>
              </a:extLst>
            </p:cNvPr>
            <p:cNvGrpSpPr/>
            <p:nvPr/>
          </p:nvGrpSpPr>
          <p:grpSpPr>
            <a:xfrm>
              <a:off x="3322506" y="5104324"/>
              <a:ext cx="377275" cy="372627"/>
              <a:chOff x="2620965" y="5296450"/>
              <a:chExt cx="377275" cy="372627"/>
            </a:xfrm>
          </p:grpSpPr>
          <p:sp>
            <p:nvSpPr>
              <p:cNvPr id="49" name="Line 19">
                <a:extLst>
                  <a:ext uri="{FF2B5EF4-FFF2-40B4-BE49-F238E27FC236}">
                    <a16:creationId xmlns:a16="http://schemas.microsoft.com/office/drawing/2014/main" id="{F14E300D-077D-054F-8D0B-7B5E6383B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ADADAE4-28E2-06B5-0991-4466E8A3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5" y="5319375"/>
                <a:ext cx="377275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-10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FD8AFEE-E61A-21DE-1226-8F2B0424AE3E}"/>
                </a:ext>
              </a:extLst>
            </p:cNvPr>
            <p:cNvGrpSpPr/>
            <p:nvPr/>
          </p:nvGrpSpPr>
          <p:grpSpPr>
            <a:xfrm>
              <a:off x="4179509" y="5104324"/>
              <a:ext cx="260255" cy="372627"/>
              <a:chOff x="2679474" y="5296450"/>
              <a:chExt cx="260255" cy="372627"/>
            </a:xfrm>
          </p:grpSpPr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1C2F23DF-75F6-A62D-B1D9-6230414E7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596D10D-CFA6-B78D-2E6E-232BC9966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474" y="5319375"/>
                <a:ext cx="260255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-5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3F60192-398E-F797-6EB9-8D51BF9478EF}"/>
                </a:ext>
              </a:extLst>
            </p:cNvPr>
            <p:cNvGrpSpPr/>
            <p:nvPr/>
          </p:nvGrpSpPr>
          <p:grpSpPr>
            <a:xfrm>
              <a:off x="5018626" y="5104324"/>
              <a:ext cx="189723" cy="372627"/>
              <a:chOff x="2722360" y="5296450"/>
              <a:chExt cx="189723" cy="372627"/>
            </a:xfrm>
          </p:grpSpPr>
          <p:sp>
            <p:nvSpPr>
              <p:cNvPr id="45" name="Line 19">
                <a:extLst>
                  <a:ext uri="{FF2B5EF4-FFF2-40B4-BE49-F238E27FC236}">
                    <a16:creationId xmlns:a16="http://schemas.microsoft.com/office/drawing/2014/main" id="{E6CB15AC-03B7-FA95-6EC3-A814B1226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9">
                <a:extLst>
                  <a:ext uri="{FF2B5EF4-FFF2-40B4-BE49-F238E27FC236}">
                    <a16:creationId xmlns:a16="http://schemas.microsoft.com/office/drawing/2014/main" id="{54AE9D33-FA0E-254F-D17A-294EC7FC6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2360" y="5319375"/>
                <a:ext cx="189723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70F45B31-4986-1C69-D404-B7A7A2AB609B}"/>
                </a:ext>
              </a:extLst>
            </p:cNvPr>
            <p:cNvGrpSpPr/>
            <p:nvPr/>
          </p:nvGrpSpPr>
          <p:grpSpPr>
            <a:xfrm>
              <a:off x="1697191" y="5104324"/>
              <a:ext cx="377275" cy="372627"/>
              <a:chOff x="2620965" y="5296450"/>
              <a:chExt cx="377275" cy="372627"/>
            </a:xfrm>
          </p:grpSpPr>
          <p:sp>
            <p:nvSpPr>
              <p:cNvPr id="43" name="Line 19">
                <a:extLst>
                  <a:ext uri="{FF2B5EF4-FFF2-40B4-BE49-F238E27FC236}">
                    <a16:creationId xmlns:a16="http://schemas.microsoft.com/office/drawing/2014/main" id="{4D00A82B-6E59-2626-3963-7952F0A7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:a16="http://schemas.microsoft.com/office/drawing/2014/main" id="{8E0EC714-D46D-2645-744B-1645C4E83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5" y="5319375"/>
                <a:ext cx="377275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-20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B75E9FE2-77BD-90E5-3012-0548B3AE29B2}"/>
                </a:ext>
              </a:extLst>
            </p:cNvPr>
            <p:cNvGrpSpPr/>
            <p:nvPr/>
          </p:nvGrpSpPr>
          <p:grpSpPr>
            <a:xfrm>
              <a:off x="9008065" y="5104324"/>
              <a:ext cx="306743" cy="372627"/>
              <a:chOff x="2656230" y="5296450"/>
              <a:chExt cx="306743" cy="372627"/>
            </a:xfrm>
          </p:grpSpPr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678DF272-104D-1215-F7C3-141C55E06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9">
                <a:extLst>
                  <a:ext uri="{FF2B5EF4-FFF2-40B4-BE49-F238E27FC236}">
                    <a16:creationId xmlns:a16="http://schemas.microsoft.com/office/drawing/2014/main" id="{35D2FDD7-B5ED-7054-FF6C-905E5A439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230" y="5319375"/>
                <a:ext cx="306743" cy="349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25</a:t>
                </a:r>
              </a:p>
            </p:txBody>
          </p:sp>
        </p:grp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9D34A729-EF85-2740-7B48-044A90C16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0571" y="3516872"/>
              <a:ext cx="0" cy="526808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19">
              <a:extLst>
                <a:ext uri="{FF2B5EF4-FFF2-40B4-BE49-F238E27FC236}">
                  <a16:creationId xmlns:a16="http://schemas.microsoft.com/office/drawing/2014/main" id="{3E2F69FF-6E99-46B2-0D30-44C4FC022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0571" y="4564622"/>
              <a:ext cx="0" cy="526808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80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8D79A-FC86-DE2A-F837-AA1E44D4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DOR/ISL vs B/F/TAF in first-line ART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FF6AD19-A5E1-C837-2CE3-4A013AE2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277" y="6450472"/>
            <a:ext cx="6831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Rockstroh JR,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177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Rockstroh JR. Lancet HIV Online 25 Feb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6BE71E-4CC6-EBB7-F905-9A33DE716955}"/>
              </a:ext>
            </a:extLst>
          </p:cNvPr>
          <p:cNvSpPr txBox="1"/>
          <p:nvPr/>
        </p:nvSpPr>
        <p:spPr>
          <a:xfrm>
            <a:off x="694794" y="5690301"/>
            <a:ext cx="1095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Median age: 32 years, 25% female, median CD4: 370/mm</a:t>
            </a:r>
            <a:r>
              <a:rPr lang="en-US" baseline="30000" noProof="0" dirty="0">
                <a:solidFill>
                  <a:srgbClr val="000066"/>
                </a:solidFill>
              </a:rPr>
              <a:t>3</a:t>
            </a:r>
            <a:r>
              <a:rPr lang="en-US" noProof="0" dirty="0">
                <a:solidFill>
                  <a:srgbClr val="000066"/>
                </a:solidFill>
              </a:rPr>
              <a:t> (&lt; 200/mm</a:t>
            </a:r>
            <a:r>
              <a:rPr lang="en-US" baseline="30000" noProof="0" dirty="0">
                <a:solidFill>
                  <a:srgbClr val="000066"/>
                </a:solidFill>
              </a:rPr>
              <a:t>3</a:t>
            </a:r>
            <a:r>
              <a:rPr lang="en-US" noProof="0" dirty="0">
                <a:solidFill>
                  <a:srgbClr val="000066"/>
                </a:solidFill>
              </a:rPr>
              <a:t> = 17.2%), </a:t>
            </a:r>
            <a:br>
              <a:rPr lang="en-US" noProof="0" dirty="0">
                <a:solidFill>
                  <a:srgbClr val="000066"/>
                </a:solidFill>
              </a:rPr>
            </a:br>
            <a:r>
              <a:rPr lang="en-US" noProof="0" dirty="0">
                <a:solidFill>
                  <a:srgbClr val="000066"/>
                </a:solidFill>
              </a:rPr>
              <a:t>median HIV RNA: 55 000 c/mL (&gt; 100 000 c/mL = 36.8%)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51A56B-04B3-9CB3-27D4-2DCB8C00E9C2}"/>
              </a:ext>
            </a:extLst>
          </p:cNvPr>
          <p:cNvGrpSpPr/>
          <p:nvPr/>
        </p:nvGrpSpPr>
        <p:grpSpPr>
          <a:xfrm>
            <a:off x="419102" y="1952086"/>
            <a:ext cx="11165353" cy="3428056"/>
            <a:chOff x="419102" y="1952086"/>
            <a:chExt cx="11165353" cy="3428056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E25E39E-CDD9-FF37-64C8-124DE015CF2D}"/>
                </a:ext>
              </a:extLst>
            </p:cNvPr>
            <p:cNvSpPr/>
            <p:nvPr/>
          </p:nvSpPr>
          <p:spPr>
            <a:xfrm>
              <a:off x="5201315" y="1952086"/>
              <a:ext cx="6117772" cy="965200"/>
            </a:xfrm>
            <a:prstGeom prst="roundRect">
              <a:avLst/>
            </a:prstGeom>
            <a:solidFill>
              <a:srgbClr val="0082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DOR/ISL (100/0.25 mg) and placebo to BIC/FTC/TAF</a:t>
              </a:r>
            </a:p>
            <a:p>
              <a:r>
                <a:rPr lang="fr-FR" dirty="0" err="1"/>
                <a:t>taken</a:t>
              </a:r>
              <a:r>
                <a:rPr lang="fr-FR" dirty="0"/>
                <a:t> once </a:t>
              </a:r>
              <a:r>
                <a:rPr lang="fr-FR" dirty="0" err="1"/>
                <a:t>daily</a:t>
              </a:r>
              <a:endParaRPr lang="fr-FR" dirty="0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06896CE2-3F35-D783-669E-5DE2704AD978}"/>
                </a:ext>
              </a:extLst>
            </p:cNvPr>
            <p:cNvSpPr/>
            <p:nvPr/>
          </p:nvSpPr>
          <p:spPr>
            <a:xfrm>
              <a:off x="5201315" y="3040657"/>
              <a:ext cx="6117772" cy="965200"/>
            </a:xfrm>
            <a:prstGeom prst="roundRect">
              <a:avLst/>
            </a:prstGeom>
            <a:solidFill>
              <a:srgbClr val="763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BIC/FTC/TAF and placebo to DOR/ISL </a:t>
              </a:r>
              <a:r>
                <a:rPr lang="fr-FR" dirty="0" err="1"/>
                <a:t>taken</a:t>
              </a:r>
              <a:r>
                <a:rPr lang="fr-FR" dirty="0"/>
                <a:t> once </a:t>
              </a:r>
              <a:r>
                <a:rPr lang="fr-FR" dirty="0" err="1"/>
                <a:t>daily</a:t>
              </a:r>
              <a:endParaRPr lang="fr-FR" dirty="0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4805453-334C-5086-6EB2-51036A4D9159}"/>
                </a:ext>
              </a:extLst>
            </p:cNvPr>
            <p:cNvSpPr/>
            <p:nvPr/>
          </p:nvSpPr>
          <p:spPr>
            <a:xfrm>
              <a:off x="419102" y="1992000"/>
              <a:ext cx="3127585" cy="2034911"/>
            </a:xfrm>
            <a:prstGeom prst="roundRect">
              <a:avLst>
                <a:gd name="adj" fmla="val 11818"/>
              </a:avLst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noProof="0" dirty="0">
                  <a:solidFill>
                    <a:srgbClr val="000066"/>
                  </a:solidFill>
                </a:rPr>
                <a:t>Population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Adults with plasma HIV-1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RNA ≥500 c/mL at screening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﻿﻿Treatment-naïve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﻿﻿No documented or known resistance to study intervention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﻿﻿No active hepatitis B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78D368D-BE54-43C4-96EF-904F4F92E287}"/>
                </a:ext>
              </a:extLst>
            </p:cNvPr>
            <p:cNvSpPr txBox="1"/>
            <p:nvPr/>
          </p:nvSpPr>
          <p:spPr>
            <a:xfrm>
              <a:off x="4433155" y="2167438"/>
              <a:ext cx="77938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600" dirty="0">
                  <a:solidFill>
                    <a:srgbClr val="000066"/>
                  </a:solidFill>
                </a:rPr>
                <a:t>N</a:t>
              </a:r>
              <a:r>
                <a:rPr lang="fr-FR" sz="1600" dirty="0">
                  <a:solidFill>
                    <a:srgbClr val="000066"/>
                  </a:solidFill>
                  <a:effectLst/>
                </a:rPr>
                <a:t>=250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F5E3FC6-5E24-84F4-A7F9-9356398700F4}"/>
                </a:ext>
              </a:extLst>
            </p:cNvPr>
            <p:cNvSpPr txBox="1"/>
            <p:nvPr/>
          </p:nvSpPr>
          <p:spPr>
            <a:xfrm>
              <a:off x="4433155" y="3523257"/>
              <a:ext cx="77938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600" dirty="0">
                  <a:solidFill>
                    <a:srgbClr val="000066"/>
                  </a:solidFill>
                </a:rPr>
                <a:t>N</a:t>
              </a:r>
              <a:r>
                <a:rPr lang="fr-FR" sz="1600" dirty="0">
                  <a:solidFill>
                    <a:srgbClr val="000066"/>
                  </a:solidFill>
                  <a:effectLst/>
                </a:rPr>
                <a:t>=250 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C68660BC-BBD1-400B-ABE9-B83035DF9C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30122" y="4127090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ZoneTexte 13">
              <a:extLst>
                <a:ext uri="{FF2B5EF4-FFF2-40B4-BE49-F238E27FC236}">
                  <a16:creationId xmlns:a16="http://schemas.microsoft.com/office/drawing/2014/main" id="{9935AB2E-96D1-0F1A-A132-A405DA9A85B7}"/>
                </a:ext>
              </a:extLst>
            </p:cNvPr>
            <p:cNvSpPr txBox="1"/>
            <p:nvPr/>
          </p:nvSpPr>
          <p:spPr>
            <a:xfrm>
              <a:off x="3892114" y="4263862"/>
              <a:ext cx="676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Screen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4C151D8-C104-422B-E0E2-94D3FF554CE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58754" y="4127090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ZoneTexte 15">
              <a:extLst>
                <a:ext uri="{FF2B5EF4-FFF2-40B4-BE49-F238E27FC236}">
                  <a16:creationId xmlns:a16="http://schemas.microsoft.com/office/drawing/2014/main" id="{6C0BD222-B521-027D-A4A1-5AD9879A9318}"/>
                </a:ext>
              </a:extLst>
            </p:cNvPr>
            <p:cNvSpPr txBox="1"/>
            <p:nvPr/>
          </p:nvSpPr>
          <p:spPr>
            <a:xfrm>
              <a:off x="4760249" y="4263862"/>
              <a:ext cx="797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D1</a:t>
              </a:r>
              <a:b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</a:b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Baseline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ADF7E06-C1BA-BEDC-4921-E1DE76BF105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72777" y="4127090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ZoneTexte 18">
              <a:extLst>
                <a:ext uri="{FF2B5EF4-FFF2-40B4-BE49-F238E27FC236}">
                  <a16:creationId xmlns:a16="http://schemas.microsoft.com/office/drawing/2014/main" id="{864AEE8C-CF26-CF3D-1A6B-DA7BF4E5B7B1}"/>
                </a:ext>
              </a:extLst>
            </p:cNvPr>
            <p:cNvSpPr txBox="1"/>
            <p:nvPr/>
          </p:nvSpPr>
          <p:spPr>
            <a:xfrm>
              <a:off x="6894481" y="4263862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W48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8E6977E-E694-7AA2-B797-642C3B7757E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86801" y="4127090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ZoneTexte 20">
              <a:extLst>
                <a:ext uri="{FF2B5EF4-FFF2-40B4-BE49-F238E27FC236}">
                  <a16:creationId xmlns:a16="http://schemas.microsoft.com/office/drawing/2014/main" id="{618AFD44-B06C-FB12-8BC9-EE5F050C7799}"/>
                </a:ext>
              </a:extLst>
            </p:cNvPr>
            <p:cNvSpPr txBox="1"/>
            <p:nvPr/>
          </p:nvSpPr>
          <p:spPr>
            <a:xfrm>
              <a:off x="9004361" y="4263862"/>
              <a:ext cx="527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W96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817D4E3B-ECFC-8ACA-8EAC-B95C840D37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96681" y="4127090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ZoneTexte 22">
              <a:extLst>
                <a:ext uri="{FF2B5EF4-FFF2-40B4-BE49-F238E27FC236}">
                  <a16:creationId xmlns:a16="http://schemas.microsoft.com/office/drawing/2014/main" id="{68EA391F-EBE0-9FE6-0C71-8B7F9B061445}"/>
                </a:ext>
              </a:extLst>
            </p:cNvPr>
            <p:cNvSpPr txBox="1"/>
            <p:nvPr/>
          </p:nvSpPr>
          <p:spPr>
            <a:xfrm>
              <a:off x="10965375" y="4263862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W144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BC6109A-EA55-413A-C46B-01C9291BF7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303380" y="4127090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Flèche vers le bas 24">
              <a:extLst>
                <a:ext uri="{FF2B5EF4-FFF2-40B4-BE49-F238E27FC236}">
                  <a16:creationId xmlns:a16="http://schemas.microsoft.com/office/drawing/2014/main" id="{04320238-55FA-AA14-27CF-459A348B851B}"/>
                </a:ext>
              </a:extLst>
            </p:cNvPr>
            <p:cNvSpPr/>
            <p:nvPr/>
          </p:nvSpPr>
          <p:spPr>
            <a:xfrm flipV="1">
              <a:off x="7022918" y="4555382"/>
              <a:ext cx="296883" cy="307772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C73E0E69-73C8-DCCF-6971-A130991C57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30122" y="4127090"/>
              <a:ext cx="707325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ZoneTexte 30">
              <a:extLst>
                <a:ext uri="{FF2B5EF4-FFF2-40B4-BE49-F238E27FC236}">
                  <a16:creationId xmlns:a16="http://schemas.microsoft.com/office/drawing/2014/main" id="{196F55B6-EB20-D267-7A45-0A57AE85AA95}"/>
                </a:ext>
              </a:extLst>
            </p:cNvPr>
            <p:cNvSpPr txBox="1"/>
            <p:nvPr/>
          </p:nvSpPr>
          <p:spPr>
            <a:xfrm>
              <a:off x="3546687" y="2517751"/>
              <a:ext cx="172034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0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noProof="0" dirty="0">
                  <a:solidFill>
                    <a:srgbClr val="000066"/>
                  </a:solidFill>
                  <a:latin typeface="+mn-lt"/>
                </a:rPr>
                <a:t>Randomized 1:1 </a:t>
              </a:r>
              <a:br>
                <a:rPr lang="en-US" noProof="0" dirty="0">
                  <a:solidFill>
                    <a:srgbClr val="000066"/>
                  </a:solidFill>
                  <a:latin typeface="+mn-lt"/>
                </a:rPr>
              </a:br>
              <a:r>
                <a:rPr lang="en-US" noProof="0" dirty="0">
                  <a:solidFill>
                    <a:srgbClr val="000066"/>
                  </a:solidFill>
                  <a:latin typeface="+mn-lt"/>
                </a:rPr>
                <a:t>(stratified by</a:t>
              </a:r>
            </a:p>
            <a:p>
              <a:r>
                <a:rPr lang="en-US" noProof="0" dirty="0">
                  <a:solidFill>
                    <a:srgbClr val="000066"/>
                  </a:solidFill>
                  <a:latin typeface="+mn-lt"/>
                </a:rPr>
                <a:t>screening HIV-1 RNA </a:t>
              </a:r>
              <a:br>
                <a:rPr lang="en-US" noProof="0" dirty="0">
                  <a:solidFill>
                    <a:srgbClr val="000066"/>
                  </a:solidFill>
                  <a:latin typeface="+mn-lt"/>
                </a:rPr>
              </a:br>
              <a:r>
                <a:rPr lang="en-US" noProof="0" dirty="0">
                  <a:solidFill>
                    <a:srgbClr val="000066"/>
                  </a:solidFill>
                  <a:latin typeface="+mn-lt"/>
                </a:rPr>
                <a:t>&amp; CD4)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F888667-5DCA-C2D6-530A-8F6854E009F8}"/>
                </a:ext>
              </a:extLst>
            </p:cNvPr>
            <p:cNvSpPr txBox="1"/>
            <p:nvPr/>
          </p:nvSpPr>
          <p:spPr>
            <a:xfrm>
              <a:off x="6134936" y="4856922"/>
              <a:ext cx="4701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Primary Efficacy Endpoint: HIV RNA &lt; 50 c/mL (FDA snapshot),</a:t>
              </a:r>
            </a:p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Non-inferiority margin – 10 %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6263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5B9C0BE-04B9-2354-4A3C-3A9FDDC6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277" y="6450472"/>
            <a:ext cx="6831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Rockstroh JR,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177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Rockstroh JR. Lancet HIV Online 25 Feb 2026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AF6AE10-095B-9418-61BC-20773C2C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fr-FR"/>
              <a:t>DOR/ISL vs B/F/TAF in first-line ART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902446-7887-0B92-9D6F-2DA7B3E331F4}"/>
              </a:ext>
            </a:extLst>
          </p:cNvPr>
          <p:cNvSpPr txBox="1"/>
          <p:nvPr/>
        </p:nvSpPr>
        <p:spPr>
          <a:xfrm>
            <a:off x="8159262" y="3553779"/>
            <a:ext cx="37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Emergence of resistance in 2 individuals</a:t>
            </a: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in the DOR/ISL group with mutations conferring high-level R to DOR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3456AF7-5131-215A-A5BE-EA3DA5E72EE2}"/>
              </a:ext>
            </a:extLst>
          </p:cNvPr>
          <p:cNvGrpSpPr/>
          <p:nvPr/>
        </p:nvGrpSpPr>
        <p:grpSpPr>
          <a:xfrm>
            <a:off x="1433934" y="1619611"/>
            <a:ext cx="6287721" cy="4750832"/>
            <a:chOff x="1433934" y="1619611"/>
            <a:chExt cx="6287721" cy="4750832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D989CBF-E2EF-3E58-DD77-750BDAC9ADD1}"/>
                </a:ext>
              </a:extLst>
            </p:cNvPr>
            <p:cNvGrpSpPr/>
            <p:nvPr/>
          </p:nvGrpSpPr>
          <p:grpSpPr>
            <a:xfrm>
              <a:off x="1433934" y="1619611"/>
              <a:ext cx="6287721" cy="4750832"/>
              <a:chOff x="1429769" y="1732214"/>
              <a:chExt cx="6287721" cy="4750832"/>
            </a:xfrm>
          </p:grpSpPr>
          <p:graphicFrame>
            <p:nvGraphicFramePr>
              <p:cNvPr id="7" name="Graphique 6">
                <a:extLst>
                  <a:ext uri="{FF2B5EF4-FFF2-40B4-BE49-F238E27FC236}">
                    <a16:creationId xmlns:a16="http://schemas.microsoft.com/office/drawing/2014/main" id="{CE91E834-B371-A23C-9348-D079E1F712F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16135479"/>
                  </p:ext>
                </p:extLst>
              </p:nvPr>
            </p:nvGraphicFramePr>
            <p:xfrm>
              <a:off x="1429769" y="2357342"/>
              <a:ext cx="6287721" cy="40785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AE0B9C2-F84A-8285-1DAE-7325D7484BB1}"/>
                  </a:ext>
                </a:extLst>
              </p:cNvPr>
              <p:cNvSpPr txBox="1"/>
              <p:nvPr/>
            </p:nvSpPr>
            <p:spPr>
              <a:xfrm>
                <a:off x="6076217" y="5898577"/>
                <a:ext cx="652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noProof="0" dirty="0">
                    <a:solidFill>
                      <a:srgbClr val="000066"/>
                    </a:solidFill>
                  </a:rPr>
                  <a:t>N = 16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751AD81-9E7E-DB94-325D-E6281D7A5C40}"/>
                  </a:ext>
                </a:extLst>
              </p:cNvPr>
              <p:cNvSpPr txBox="1"/>
              <p:nvPr/>
            </p:nvSpPr>
            <p:spPr>
              <a:xfrm>
                <a:off x="6602541" y="5898577"/>
                <a:ext cx="652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noProof="0" dirty="0">
                    <a:solidFill>
                      <a:srgbClr val="000066"/>
                    </a:solidFill>
                  </a:rPr>
                  <a:t>N = 16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CE9CD1E-E792-362F-E565-8AF88F24B76C}"/>
                  </a:ext>
                </a:extLst>
              </p:cNvPr>
              <p:cNvSpPr txBox="1"/>
              <p:nvPr/>
            </p:nvSpPr>
            <p:spPr>
              <a:xfrm>
                <a:off x="4206868" y="5898577"/>
                <a:ext cx="561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noProof="0" dirty="0">
                    <a:solidFill>
                      <a:srgbClr val="000066"/>
                    </a:solidFill>
                  </a:rPr>
                  <a:t>N = 6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B5EB122-0987-EDB1-7A23-56A5B413175C}"/>
                  </a:ext>
                </a:extLst>
              </p:cNvPr>
              <p:cNvSpPr txBox="1"/>
              <p:nvPr/>
            </p:nvSpPr>
            <p:spPr>
              <a:xfrm>
                <a:off x="4733192" y="5898577"/>
                <a:ext cx="561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noProof="0" dirty="0">
                    <a:solidFill>
                      <a:srgbClr val="000066"/>
                    </a:solidFill>
                  </a:rPr>
                  <a:t>N = 9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105ADF4-2493-B9A9-C406-40273B9A1BC6}"/>
                  </a:ext>
                </a:extLst>
              </p:cNvPr>
              <p:cNvSpPr txBox="1"/>
              <p:nvPr/>
            </p:nvSpPr>
            <p:spPr>
              <a:xfrm>
                <a:off x="2289895" y="5898577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noProof="0" dirty="0">
                    <a:solidFill>
                      <a:srgbClr val="000066"/>
                    </a:solidFill>
                  </a:rPr>
                  <a:t>N = 247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F07AE09-CC92-D5EB-CBB8-C581868032A5}"/>
                  </a:ext>
                </a:extLst>
              </p:cNvPr>
              <p:cNvSpPr txBox="1"/>
              <p:nvPr/>
            </p:nvSpPr>
            <p:spPr>
              <a:xfrm>
                <a:off x="2863844" y="5898577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noProof="0" dirty="0">
                    <a:solidFill>
                      <a:srgbClr val="000066"/>
                    </a:solidFill>
                  </a:rPr>
                  <a:t>N = 242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F388269-CCA7-6ED9-80F1-8BC3AF98521C}"/>
                  </a:ext>
                </a:extLst>
              </p:cNvPr>
              <p:cNvSpPr txBox="1"/>
              <p:nvPr/>
            </p:nvSpPr>
            <p:spPr>
              <a:xfrm>
                <a:off x="2057226" y="6144492"/>
                <a:ext cx="19490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HIV-1 RNA &lt; 50 c/mL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09AAA2B-34A8-4522-9B3E-60ED44890C34}"/>
                  </a:ext>
                </a:extLst>
              </p:cNvPr>
              <p:cNvSpPr txBox="1"/>
              <p:nvPr/>
            </p:nvSpPr>
            <p:spPr>
              <a:xfrm>
                <a:off x="3942826" y="6144492"/>
                <a:ext cx="19137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noProof="0" dirty="0">
                    <a:solidFill>
                      <a:srgbClr val="000066"/>
                    </a:solidFill>
                  </a:rPr>
                  <a:t>HIV-1 RNA </a:t>
                </a:r>
                <a:r>
                  <a:rPr lang="en-US" sz="1600" u="sng" noProof="0" dirty="0">
                    <a:solidFill>
                      <a:srgbClr val="000066"/>
                    </a:solidFill>
                  </a:rPr>
                  <a:t>&gt;</a:t>
                </a:r>
                <a:r>
                  <a:rPr lang="en-US" sz="1600" noProof="0" dirty="0">
                    <a:solidFill>
                      <a:srgbClr val="000066"/>
                    </a:solidFill>
                  </a:rPr>
                  <a:t> 50 c/mL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9EC0A6A-D9E0-F054-EE6C-2A3E346E74E0}"/>
                  </a:ext>
                </a:extLst>
              </p:cNvPr>
              <p:cNvSpPr txBox="1"/>
              <p:nvPr/>
            </p:nvSpPr>
            <p:spPr>
              <a:xfrm>
                <a:off x="5894927" y="6144492"/>
                <a:ext cx="17519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noProof="0" dirty="0">
                    <a:solidFill>
                      <a:srgbClr val="000066"/>
                    </a:solidFill>
                  </a:rPr>
                  <a:t>No data in window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A5EAAD4-C613-C6F1-A32A-2377C3F75484}"/>
                  </a:ext>
                </a:extLst>
              </p:cNvPr>
              <p:cNvSpPr txBox="1"/>
              <p:nvPr/>
            </p:nvSpPr>
            <p:spPr>
              <a:xfrm>
                <a:off x="3993908" y="4439669"/>
                <a:ext cx="1687834" cy="107721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noProof="0" dirty="0">
                    <a:solidFill>
                      <a:srgbClr val="000066"/>
                    </a:solidFill>
                  </a:rPr>
                  <a:t>Discontinued due </a:t>
                </a:r>
                <a:br>
                  <a:rPr lang="en-US" sz="1600" noProof="0" dirty="0">
                    <a:solidFill>
                      <a:srgbClr val="000066"/>
                    </a:solidFill>
                  </a:rPr>
                </a:br>
                <a:r>
                  <a:rPr lang="en-US" sz="1600" noProof="0" dirty="0">
                    <a:solidFill>
                      <a:srgbClr val="000066"/>
                    </a:solidFill>
                  </a:rPr>
                  <a:t>to lack of efficacy</a:t>
                </a:r>
              </a:p>
              <a:p>
                <a:pPr marL="285750" indent="-285750" algn="l"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sz="1600" noProof="0" dirty="0">
                    <a:solidFill>
                      <a:srgbClr val="000066"/>
                    </a:solidFill>
                  </a:rPr>
                  <a:t> 4 DOR/ISL</a:t>
                </a:r>
              </a:p>
              <a:p>
                <a:pPr marL="285750" indent="-285750" algn="l"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sz="1600" noProof="0" dirty="0">
                    <a:solidFill>
                      <a:srgbClr val="000066"/>
                    </a:solidFill>
                  </a:rPr>
                  <a:t>2 BIC/FTC/TAF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AB11BF8-B082-2E04-9947-53B0E5836E11}"/>
                  </a:ext>
                </a:extLst>
              </p:cNvPr>
              <p:cNvSpPr txBox="1"/>
              <p:nvPr/>
            </p:nvSpPr>
            <p:spPr>
              <a:xfrm>
                <a:off x="2057226" y="1732214"/>
                <a:ext cx="4422621" cy="83099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Treatment difference 1.2 (95% CI -3.7 ; 6.2)</a:t>
                </a:r>
                <a:br>
                  <a:rPr lang="en-US" sz="1600" noProof="0" dirty="0">
                    <a:solidFill>
                      <a:srgbClr val="000066"/>
                    </a:solidFill>
                  </a:rPr>
                </a:br>
                <a:r>
                  <a:rPr lang="en-US" sz="1600" noProof="0" dirty="0">
                    <a:solidFill>
                      <a:srgbClr val="000066"/>
                    </a:solidFill>
                  </a:rPr>
                  <a:t>(non-inferiority margin: lower bound </a:t>
                </a:r>
                <a:br>
                  <a:rPr lang="en-US" sz="1600" noProof="0" dirty="0">
                    <a:solidFill>
                      <a:srgbClr val="000066"/>
                    </a:solidFill>
                  </a:rPr>
                </a:br>
                <a:r>
                  <a:rPr lang="en-US" sz="1600" noProof="0" dirty="0">
                    <a:solidFill>
                      <a:srgbClr val="000066"/>
                    </a:solidFill>
                  </a:rPr>
                  <a:t>of the 2-sided 95% CI greater than -10%, P &lt; 0.001)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D54863F-FF3D-AED4-5900-D38299B1C7C7}"/>
                  </a:ext>
                </a:extLst>
              </p:cNvPr>
              <p:cNvSpPr txBox="1"/>
              <p:nvPr/>
            </p:nvSpPr>
            <p:spPr>
              <a:xfrm>
                <a:off x="6164382" y="5417296"/>
                <a:ext cx="44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5.9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D2C7838-1516-40FD-92E1-52306C7B65F9}"/>
                  </a:ext>
                </a:extLst>
              </p:cNvPr>
              <p:cNvSpPr txBox="1"/>
              <p:nvPr/>
            </p:nvSpPr>
            <p:spPr>
              <a:xfrm>
                <a:off x="6699256" y="5392287"/>
                <a:ext cx="44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6.0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1FAB3C09-C0A1-BD7A-C5A5-BC0EC736D471}"/>
                  </a:ext>
                </a:extLst>
              </p:cNvPr>
              <p:cNvSpPr txBox="1"/>
              <p:nvPr/>
            </p:nvSpPr>
            <p:spPr>
              <a:xfrm>
                <a:off x="4857624" y="5484373"/>
                <a:ext cx="44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3.4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1DB8B82-6488-9962-039A-502F908B1B54}"/>
                  </a:ext>
                </a:extLst>
              </p:cNvPr>
              <p:cNvSpPr txBox="1"/>
              <p:nvPr/>
            </p:nvSpPr>
            <p:spPr>
              <a:xfrm>
                <a:off x="4322507" y="5506656"/>
                <a:ext cx="44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2.2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77C9A650-02A3-73E0-673F-A11353DEBAAF}"/>
                  </a:ext>
                </a:extLst>
              </p:cNvPr>
              <p:cNvSpPr txBox="1"/>
              <p:nvPr/>
            </p:nvSpPr>
            <p:spPr>
              <a:xfrm>
                <a:off x="2957065" y="2570876"/>
                <a:ext cx="551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90.6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9847C33-B7D3-E3D9-43E2-D68EC68E158D}"/>
                  </a:ext>
                </a:extLst>
              </p:cNvPr>
              <p:cNvSpPr txBox="1"/>
              <p:nvPr/>
            </p:nvSpPr>
            <p:spPr>
              <a:xfrm>
                <a:off x="2382166" y="2535784"/>
                <a:ext cx="551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 dirty="0">
                    <a:solidFill>
                      <a:srgbClr val="000066"/>
                    </a:solidFill>
                  </a:rPr>
                  <a:t>91.8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EEB1060-2144-826E-59A0-918D2D81B9DF}"/>
                </a:ext>
              </a:extLst>
            </p:cNvPr>
            <p:cNvSpPr txBox="1"/>
            <p:nvPr/>
          </p:nvSpPr>
          <p:spPr>
            <a:xfrm>
              <a:off x="1591210" y="1898582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3984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4FC88E1-B2F3-6DAE-34DE-E7586961B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277" y="6450472"/>
            <a:ext cx="6831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Rockstroh JR,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177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Rockstroh JR. Lancet HIV Online 25 Feb 2026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5B1662E-9DDA-F8D1-76DF-E147FAD78170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DOR/ISL vs B/F/TAF in first-line ART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97C8067-7D68-E9FD-20D0-BC1176C0F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63610"/>
              </p:ext>
            </p:extLst>
          </p:nvPr>
        </p:nvGraphicFramePr>
        <p:xfrm>
          <a:off x="1453661" y="2164474"/>
          <a:ext cx="9475176" cy="2407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38917">
                  <a:extLst>
                    <a:ext uri="{9D8B030D-6E8A-4147-A177-3AD203B41FA5}">
                      <a16:colId xmlns:a16="http://schemas.microsoft.com/office/drawing/2014/main" val="3418093329"/>
                    </a:ext>
                  </a:extLst>
                </a:gridCol>
                <a:gridCol w="2384077">
                  <a:extLst>
                    <a:ext uri="{9D8B030D-6E8A-4147-A177-3AD203B41FA5}">
                      <a16:colId xmlns:a16="http://schemas.microsoft.com/office/drawing/2014/main" val="2687373376"/>
                    </a:ext>
                  </a:extLst>
                </a:gridCol>
                <a:gridCol w="2352182">
                  <a:extLst>
                    <a:ext uri="{9D8B030D-6E8A-4147-A177-3AD203B41FA5}">
                      <a16:colId xmlns:a16="http://schemas.microsoft.com/office/drawing/2014/main" val="515768514"/>
                    </a:ext>
                  </a:extLst>
                </a:gridCol>
              </a:tblGrid>
              <a:tr h="476659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DOR/ISL</a:t>
                      </a:r>
                    </a:p>
                    <a:p>
                      <a:pPr algn="ctr"/>
                      <a:r>
                        <a:rPr lang="en-US" sz="1600" noProof="0" dirty="0"/>
                        <a:t>N = 269</a:t>
                      </a:r>
                    </a:p>
                  </a:txBody>
                  <a:tcPr anchor="ctr">
                    <a:solidFill>
                      <a:srgbClr val="0082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BIC/FTC/TAF</a:t>
                      </a:r>
                    </a:p>
                    <a:p>
                      <a:pPr algn="ctr"/>
                      <a:r>
                        <a:rPr lang="en-US" sz="1600" noProof="0" dirty="0"/>
                        <a:t>N = 267</a:t>
                      </a:r>
                    </a:p>
                  </a:txBody>
                  <a:tcPr anchor="ctr">
                    <a:solidFill>
                      <a:srgbClr val="732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40943"/>
                  </a:ext>
                </a:extLst>
              </a:tr>
              <a:tr h="294994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≥ 1 adverse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84.8 %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88.0 %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6002877"/>
                  </a:ext>
                </a:extLst>
              </a:tr>
              <a:tr h="294994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Drug-related adverse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14.1 %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18.0 %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738333"/>
                  </a:ext>
                </a:extLst>
              </a:tr>
              <a:tr h="294994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Drug-related grade 3-4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3 (1.1 %)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4 (1.5 %)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676461"/>
                  </a:ext>
                </a:extLst>
              </a:tr>
              <a:tr h="294994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Drug-related serious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 (0.7 %)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DRESS = 1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DILI =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53960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B816F93-E783-28B9-E604-236FC8A2C853}"/>
              </a:ext>
            </a:extLst>
          </p:cNvPr>
          <p:cNvSpPr txBox="1"/>
          <p:nvPr/>
        </p:nvSpPr>
        <p:spPr>
          <a:xfrm>
            <a:off x="5029586" y="1585965"/>
            <a:ext cx="213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noProof="0" dirty="0">
                <a:solidFill>
                  <a:srgbClr val="0070C0"/>
                </a:solidFill>
              </a:rPr>
              <a:t>Adverse events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FA0F53-8719-D454-216E-6B09FE6EA905}"/>
              </a:ext>
            </a:extLst>
          </p:cNvPr>
          <p:cNvSpPr txBox="1"/>
          <p:nvPr/>
        </p:nvSpPr>
        <p:spPr>
          <a:xfrm>
            <a:off x="1334331" y="4685301"/>
            <a:ext cx="6322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Mean change in weight at W48: DOR/ISL = 3.6 kg vs BIC/FTC/TAF = 3.9 kg </a:t>
            </a:r>
          </a:p>
        </p:txBody>
      </p:sp>
    </p:spTree>
    <p:extLst>
      <p:ext uri="{BB962C8B-B14F-4D97-AF65-F5344CB8AC3E}">
        <p14:creationId xmlns:p14="http://schemas.microsoft.com/office/powerpoint/2010/main" val="40030491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D268693D-8815-6760-70DE-3A0B993370AE}"/>
              </a:ext>
            </a:extLst>
          </p:cNvPr>
          <p:cNvSpPr txBox="1"/>
          <p:nvPr/>
        </p:nvSpPr>
        <p:spPr>
          <a:xfrm>
            <a:off x="847603" y="5622292"/>
            <a:ext cx="8912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kern="0" noProof="0" dirty="0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Day of Choice Visit:</a:t>
            </a:r>
          </a:p>
          <a:p>
            <a:pPr>
              <a:buNone/>
            </a:pPr>
            <a:r>
              <a:rPr lang="en-US" kern="0" noProof="0" dirty="0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151 participants eligible for switch to CAB + RPV LA or continuation of DTG/3TC after achieving HIV-1 RNA &lt; 50 c/mL (anytime between W4 and W16)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A1C2B4A-AB2B-9156-0CB4-4B8A87BD322B}"/>
              </a:ext>
            </a:extLst>
          </p:cNvPr>
          <p:cNvGrpSpPr/>
          <p:nvPr/>
        </p:nvGrpSpPr>
        <p:grpSpPr>
          <a:xfrm>
            <a:off x="326001" y="1932892"/>
            <a:ext cx="9861549" cy="3401937"/>
            <a:chOff x="326001" y="1932892"/>
            <a:chExt cx="9861549" cy="3401937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81C31A26-14DC-2F80-BF3C-20ABBF2A56A9}"/>
                </a:ext>
              </a:extLst>
            </p:cNvPr>
            <p:cNvSpPr/>
            <p:nvPr/>
          </p:nvSpPr>
          <p:spPr>
            <a:xfrm>
              <a:off x="6609365" y="2597938"/>
              <a:ext cx="3016469" cy="535906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noProof="0"/>
                <a:t>DTG/3TC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3D78B76-88A9-E67E-D2E1-0177ECB467AD}"/>
                </a:ext>
              </a:extLst>
            </p:cNvPr>
            <p:cNvSpPr/>
            <p:nvPr/>
          </p:nvSpPr>
          <p:spPr>
            <a:xfrm>
              <a:off x="6609365" y="3340708"/>
              <a:ext cx="3016469" cy="473915"/>
            </a:xfrm>
            <a:prstGeom prst="round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noProof="0"/>
                <a:t>CAB + RPV LA Q2M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776D7BF-999D-91D6-32D5-DDB46774CA9A}"/>
                </a:ext>
              </a:extLst>
            </p:cNvPr>
            <p:cNvSpPr/>
            <p:nvPr/>
          </p:nvSpPr>
          <p:spPr>
            <a:xfrm>
              <a:off x="326001" y="2382527"/>
              <a:ext cx="2568778" cy="2104698"/>
            </a:xfrm>
            <a:prstGeom prst="roundRect">
              <a:avLst>
                <a:gd name="adj" fmla="val 9580"/>
              </a:avLst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noProof="0">
                  <a:solidFill>
                    <a:srgbClr val="000066"/>
                  </a:solidFill>
                </a:rPr>
                <a:t>Eligibility criteria: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﻿﻿ART-naive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﻿﻿HIV-1 RNA </a:t>
              </a:r>
              <a:r>
                <a:rPr lang="en-US" sz="1600">
                  <a:solidFill>
                    <a:srgbClr val="000066"/>
                  </a:solidFill>
                </a:rPr>
                <a:t>&gt; 1</a:t>
              </a:r>
              <a:r>
                <a:rPr lang="en-US" sz="1600" noProof="0">
                  <a:solidFill>
                    <a:srgbClr val="000066"/>
                  </a:solidFill>
                </a:rPr>
                <a:t>000 c/mL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﻿﻿Any CD4+ cell count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﻿﻿No known major RAMs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﻿﻿No HBV infection or need for HCV therapy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1A47635-F0F4-1B3E-BB3E-A4A719255A18}"/>
                </a:ext>
              </a:extLst>
            </p:cNvPr>
            <p:cNvSpPr/>
            <p:nvPr/>
          </p:nvSpPr>
          <p:spPr>
            <a:xfrm>
              <a:off x="4027993" y="2505339"/>
              <a:ext cx="2408683" cy="1368254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noProof="0"/>
                <a:t>DTG/3TC (N = 171)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EF0C835-D28F-0059-9596-3255F26BDBAB}"/>
                </a:ext>
              </a:extLst>
            </p:cNvPr>
            <p:cNvSpPr txBox="1"/>
            <p:nvPr/>
          </p:nvSpPr>
          <p:spPr>
            <a:xfrm>
              <a:off x="6181991" y="4152354"/>
              <a:ext cx="212864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1600" noProof="0"/>
                <a:t>W16: Day of Choice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1B50F25-0FB3-FDE5-9BD8-C2ED64469EFE}"/>
                </a:ext>
              </a:extLst>
            </p:cNvPr>
            <p:cNvCxnSpPr>
              <a:cxnSpLocks/>
            </p:cNvCxnSpPr>
            <p:nvPr/>
          </p:nvCxnSpPr>
          <p:spPr>
            <a:xfrm>
              <a:off x="6430154" y="4029684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9CD028A-4C4F-4002-2456-FBB8D2C14E0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888" y="4029684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C738A32-4803-8FA6-6799-8D3BE9543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911" y="4029904"/>
              <a:ext cx="5553462" cy="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0BFCEC1-2976-16F2-4FB8-3B9C4C8CA2AE}"/>
                </a:ext>
              </a:extLst>
            </p:cNvPr>
            <p:cNvSpPr txBox="1"/>
            <p:nvPr/>
          </p:nvSpPr>
          <p:spPr>
            <a:xfrm>
              <a:off x="9125735" y="4152354"/>
              <a:ext cx="8528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1600" noProof="0">
                  <a:solidFill>
                    <a:srgbClr val="FF0000"/>
                  </a:solidFill>
                </a:rPr>
                <a:t>M11/12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1437C80-7D18-0441-3704-214CCB6E5D4E}"/>
                </a:ext>
              </a:extLst>
            </p:cNvPr>
            <p:cNvCxnSpPr>
              <a:cxnSpLocks/>
            </p:cNvCxnSpPr>
            <p:nvPr/>
          </p:nvCxnSpPr>
          <p:spPr>
            <a:xfrm>
              <a:off x="9570090" y="4029684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Signalisation droite 20">
              <a:extLst>
                <a:ext uri="{FF2B5EF4-FFF2-40B4-BE49-F238E27FC236}">
                  <a16:creationId xmlns:a16="http://schemas.microsoft.com/office/drawing/2014/main" id="{3187D4AB-5369-587A-3D70-9934E711470F}"/>
                </a:ext>
              </a:extLst>
            </p:cNvPr>
            <p:cNvSpPr/>
            <p:nvPr/>
          </p:nvSpPr>
          <p:spPr>
            <a:xfrm>
              <a:off x="2928221" y="1950092"/>
              <a:ext cx="1272217" cy="4843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noProof="0"/>
                <a:t>Screening</a:t>
              </a:r>
            </a:p>
          </p:txBody>
        </p:sp>
        <p:sp>
          <p:nvSpPr>
            <p:cNvPr id="22" name="Signalisation droite 21">
              <a:extLst>
                <a:ext uri="{FF2B5EF4-FFF2-40B4-BE49-F238E27FC236}">
                  <a16:creationId xmlns:a16="http://schemas.microsoft.com/office/drawing/2014/main" id="{8D05328B-17C2-72BF-057D-6A68C5AD7E5B}"/>
                </a:ext>
              </a:extLst>
            </p:cNvPr>
            <p:cNvSpPr/>
            <p:nvPr/>
          </p:nvSpPr>
          <p:spPr>
            <a:xfrm>
              <a:off x="4200439" y="1932892"/>
              <a:ext cx="2206564" cy="4843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noProof="0"/>
                <a:t>Suppression</a:t>
              </a:r>
            </a:p>
          </p:txBody>
        </p:sp>
        <p:sp>
          <p:nvSpPr>
            <p:cNvPr id="23" name="Signalisation droite 22">
              <a:extLst>
                <a:ext uri="{FF2B5EF4-FFF2-40B4-BE49-F238E27FC236}">
                  <a16:creationId xmlns:a16="http://schemas.microsoft.com/office/drawing/2014/main" id="{8CC27BC0-1B12-DE86-7EC1-C3D2B020E448}"/>
                </a:ext>
              </a:extLst>
            </p:cNvPr>
            <p:cNvSpPr/>
            <p:nvPr/>
          </p:nvSpPr>
          <p:spPr>
            <a:xfrm>
              <a:off x="6606904" y="1932892"/>
              <a:ext cx="3016469" cy="4843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noProof="0"/>
                <a:t>Maintenance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09C7A76-028E-24EA-86AE-01D3A5A6D1A6}"/>
                </a:ext>
              </a:extLst>
            </p:cNvPr>
            <p:cNvSpPr txBox="1"/>
            <p:nvPr/>
          </p:nvSpPr>
          <p:spPr>
            <a:xfrm>
              <a:off x="5790985" y="4688498"/>
              <a:ext cx="1272281" cy="64633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400">
                  <a:effectLst/>
                  <a:latin typeface="+mj-lt"/>
                </a:defRPr>
              </a:lvl1pPr>
            </a:lstStyle>
            <a:p>
              <a:pPr algn="ctr"/>
              <a:r>
                <a:rPr lang="en-US" sz="1800" kern="0" noProof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Interim</a:t>
              </a:r>
              <a:r>
                <a:rPr lang="en-US" sz="1800" noProof="0"/>
                <a:t> </a:t>
              </a:r>
              <a:br>
                <a:rPr lang="en-US" sz="1800" noProof="0"/>
              </a:br>
              <a:r>
                <a:rPr lang="en-US" sz="1800" kern="0" noProof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C563BBC-BD9D-631F-0FEB-0C07E2247CB2}"/>
                </a:ext>
              </a:extLst>
            </p:cNvPr>
            <p:cNvSpPr txBox="1"/>
            <p:nvPr/>
          </p:nvSpPr>
          <p:spPr>
            <a:xfrm>
              <a:off x="8957297" y="4688498"/>
              <a:ext cx="1230253" cy="64633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400">
                  <a:effectLst/>
                  <a:latin typeface="+mj-lt"/>
                </a:defRPr>
              </a:lvl1pPr>
            </a:lstStyle>
            <a:p>
              <a:pPr algn="ctr"/>
              <a:r>
                <a:rPr lang="en-US" sz="1800" kern="0" noProof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Primary</a:t>
              </a:r>
              <a:r>
                <a:rPr lang="en-US" sz="1800" noProof="0"/>
                <a:t> </a:t>
              </a:r>
              <a:br>
                <a:rPr lang="en-US" sz="1800" noProof="0"/>
              </a:br>
              <a:r>
                <a:rPr lang="en-US" sz="1800" kern="0" noProof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EB468564-6019-0FF4-8C34-2335A939E272}"/>
                </a:ext>
              </a:extLst>
            </p:cNvPr>
            <p:cNvCxnSpPr/>
            <p:nvPr/>
          </p:nvCxnSpPr>
          <p:spPr>
            <a:xfrm flipV="1">
              <a:off x="6436685" y="4429353"/>
              <a:ext cx="0" cy="26161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73C8E045-C0F5-0084-2593-77D98443397F}"/>
                </a:ext>
              </a:extLst>
            </p:cNvPr>
            <p:cNvCxnSpPr/>
            <p:nvPr/>
          </p:nvCxnSpPr>
          <p:spPr>
            <a:xfrm flipV="1">
              <a:off x="9582285" y="4429353"/>
              <a:ext cx="0" cy="26161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21C0FEC-31FE-20D0-E339-6B17E35C95D8}"/>
                </a:ext>
              </a:extLst>
            </p:cNvPr>
            <p:cNvSpPr txBox="1"/>
            <p:nvPr/>
          </p:nvSpPr>
          <p:spPr>
            <a:xfrm>
              <a:off x="3575810" y="4152354"/>
              <a:ext cx="9802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n-US" sz="1600" noProof="0"/>
                <a:t>Baseline</a:t>
              </a: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C4F8F07B-9184-4B78-0C64-F512FD8A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Open-label choice: continue DTG/3TC </a:t>
            </a:r>
            <a:br>
              <a:rPr lang="en-US" noProof="0"/>
            </a:br>
            <a:r>
              <a:rPr lang="en-US" noProof="0"/>
              <a:t>or switch to CAB + RPV LA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0C0466-0EB8-BF3B-6C27-62109CDF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6446"/>
            <a:ext cx="10972800" cy="588647"/>
          </a:xfrm>
        </p:spPr>
        <p:txBody>
          <a:bodyPr>
            <a:normAutofit/>
          </a:bodyPr>
          <a:lstStyle/>
          <a:p>
            <a:r>
              <a:rPr lang="en-US" sz="2000" noProof="0" dirty="0"/>
              <a:t>Phase 3b, open-label, non-randomized study (VOLITION)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C5188EF-FA68-4377-C310-A702DBE3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2835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Rolle CP, CROI 2026, Abs</a:t>
            </a:r>
            <a:r>
              <a:rPr lang="en-US" sz="1400" i="1" dirty="0">
                <a:solidFill>
                  <a:srgbClr val="0070C0"/>
                </a:solidFill>
                <a:cs typeface="Arial" charset="0"/>
              </a:rPr>
              <a:t>. </a:t>
            </a: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525</a:t>
            </a:r>
          </a:p>
        </p:txBody>
      </p:sp>
    </p:spTree>
    <p:extLst>
      <p:ext uri="{BB962C8B-B14F-4D97-AF65-F5344CB8AC3E}">
        <p14:creationId xmlns:p14="http://schemas.microsoft.com/office/powerpoint/2010/main" val="2192668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5338682-A7DD-9D27-E834-D9592D4F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2835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Rolle CP, CROI 2026, Abs</a:t>
            </a:r>
            <a:r>
              <a:rPr lang="en-US" sz="1400" i="1" dirty="0">
                <a:solidFill>
                  <a:srgbClr val="0070C0"/>
                </a:solidFill>
                <a:cs typeface="Arial" charset="0"/>
              </a:rPr>
              <a:t>. </a:t>
            </a: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525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46C6897-D268-250C-4F49-FBD6B59B9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4" y="1569469"/>
            <a:ext cx="37784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Proportion of participants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who chose to switch to CAB + RPV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or continue DTG/3TC (N = 151)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43214A9-BFFA-21DC-37E7-703FE031ABFE}"/>
              </a:ext>
            </a:extLst>
          </p:cNvPr>
          <p:cNvGrpSpPr/>
          <p:nvPr/>
        </p:nvGrpSpPr>
        <p:grpSpPr>
          <a:xfrm>
            <a:off x="203062" y="2725775"/>
            <a:ext cx="3242644" cy="2690619"/>
            <a:chOff x="1051129" y="2535585"/>
            <a:chExt cx="3242644" cy="2690619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4B491FA7-80FC-9FC8-A7E2-86DD8BAA8F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0777293"/>
                </p:ext>
              </p:extLst>
            </p:nvPr>
          </p:nvGraphicFramePr>
          <p:xfrm>
            <a:off x="1051129" y="3064441"/>
            <a:ext cx="3242644" cy="2161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Google Shape;194;p19">
              <a:extLst>
                <a:ext uri="{FF2B5EF4-FFF2-40B4-BE49-F238E27FC236}">
                  <a16:creationId xmlns:a16="http://schemas.microsoft.com/office/drawing/2014/main" id="{3922ABA4-2975-CD04-71F8-745A69BBDB1F}"/>
                </a:ext>
              </a:extLst>
            </p:cNvPr>
            <p:cNvSpPr txBox="1"/>
            <p:nvPr/>
          </p:nvSpPr>
          <p:spPr>
            <a:xfrm>
              <a:off x="2207951" y="2535585"/>
              <a:ext cx="118561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CAB + RPV LA</a:t>
              </a:r>
            </a:p>
          </p:txBody>
        </p:sp>
        <p:sp>
          <p:nvSpPr>
            <p:cNvPr id="12" name="Google Shape;195;p19">
              <a:extLst>
                <a:ext uri="{FF2B5EF4-FFF2-40B4-BE49-F238E27FC236}">
                  <a16:creationId xmlns:a16="http://schemas.microsoft.com/office/drawing/2014/main" id="{FF8673A2-3C62-F4D9-BDA8-DE935043B0C8}"/>
                </a:ext>
              </a:extLst>
            </p:cNvPr>
            <p:cNvSpPr txBox="1"/>
            <p:nvPr/>
          </p:nvSpPr>
          <p:spPr>
            <a:xfrm>
              <a:off x="2207951" y="2758445"/>
              <a:ext cx="84000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DTG/3TC</a:t>
              </a:r>
            </a:p>
          </p:txBody>
        </p:sp>
        <p:sp>
          <p:nvSpPr>
            <p:cNvPr id="15" name="Rectangle 117">
              <a:extLst>
                <a:ext uri="{FF2B5EF4-FFF2-40B4-BE49-F238E27FC236}">
                  <a16:creationId xmlns:a16="http://schemas.microsoft.com/office/drawing/2014/main" id="{36F3F37F-D076-B487-15B2-F1870A792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547" y="2853427"/>
              <a:ext cx="114300" cy="112713"/>
            </a:xfrm>
            <a:prstGeom prst="rect">
              <a:avLst/>
            </a:prstGeom>
            <a:solidFill>
              <a:srgbClr val="1F497D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>
                <a:solidFill>
                  <a:srgbClr val="000066"/>
                </a:solidFill>
              </a:endParaRPr>
            </a:p>
          </p:txBody>
        </p:sp>
        <p:sp>
          <p:nvSpPr>
            <p:cNvPr id="16" name="Rectangle 118">
              <a:extLst>
                <a:ext uri="{FF2B5EF4-FFF2-40B4-BE49-F238E27FC236}">
                  <a16:creationId xmlns:a16="http://schemas.microsoft.com/office/drawing/2014/main" id="{FE097CC0-3C74-E684-FBE0-B3B73920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547" y="2616690"/>
              <a:ext cx="114300" cy="112713"/>
            </a:xfrm>
            <a:prstGeom prst="rect">
              <a:avLst/>
            </a:prstGeom>
            <a:solidFill>
              <a:srgbClr val="01AB75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>
                <a:solidFill>
                  <a:srgbClr val="000066"/>
                </a:solidFill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129E0808-8F38-2F91-0D41-F81D25B7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/>
          <a:p>
            <a:r>
              <a:rPr lang="en-US" noProof="0"/>
              <a:t>Open-label choice: continue DTG/3TC </a:t>
            </a:r>
            <a:br>
              <a:rPr lang="en-US" noProof="0"/>
            </a:br>
            <a:r>
              <a:rPr lang="en-US" noProof="0"/>
              <a:t>or switch to CAB + RPV LA (VOLITION)</a:t>
            </a:r>
          </a:p>
        </p:txBody>
      </p:sp>
      <p:graphicFrame>
        <p:nvGraphicFramePr>
          <p:cNvPr id="29" name="Chart 64">
            <a:extLst>
              <a:ext uri="{FF2B5EF4-FFF2-40B4-BE49-F238E27FC236}">
                <a16:creationId xmlns:a16="http://schemas.microsoft.com/office/drawing/2014/main" id="{6C95586A-AE57-0ACA-365E-E40B5F736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554297"/>
              </p:ext>
            </p:extLst>
          </p:nvPr>
        </p:nvGraphicFramePr>
        <p:xfrm>
          <a:off x="3817620" y="2566134"/>
          <a:ext cx="4057187" cy="346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54">
            <a:extLst>
              <a:ext uri="{FF2B5EF4-FFF2-40B4-BE49-F238E27FC236}">
                <a16:creationId xmlns:a16="http://schemas.microsoft.com/office/drawing/2014/main" id="{2ED6C72F-5B9B-D141-7D88-7218EFB7D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960715"/>
              </p:ext>
            </p:extLst>
          </p:nvPr>
        </p:nvGraphicFramePr>
        <p:xfrm>
          <a:off x="7996862" y="2355393"/>
          <a:ext cx="2999371" cy="357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E85161ED-4114-63DA-E58D-9C5626447ABD}"/>
              </a:ext>
            </a:extLst>
          </p:cNvPr>
          <p:cNvSpPr txBox="1"/>
          <p:nvPr/>
        </p:nvSpPr>
        <p:spPr>
          <a:xfrm>
            <a:off x="4842323" y="2159241"/>
            <a:ext cx="324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Modified ITT snapshot (N = 129)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F075D49-4E83-B93A-259C-0B1785EB5F05}"/>
              </a:ext>
            </a:extLst>
          </p:cNvPr>
          <p:cNvSpPr txBox="1"/>
          <p:nvPr/>
        </p:nvSpPr>
        <p:spPr>
          <a:xfrm>
            <a:off x="8527371" y="2139056"/>
            <a:ext cx="25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Observed data (N = 119)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6B35FA-C7D7-335F-4CD1-FB9008C7A919}"/>
              </a:ext>
            </a:extLst>
          </p:cNvPr>
          <p:cNvSpPr txBox="1"/>
          <p:nvPr/>
        </p:nvSpPr>
        <p:spPr>
          <a:xfrm>
            <a:off x="6451129" y="1760024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Virologic outcomes at Month 11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8447C-D878-8AF8-3A88-FFEA56F6186E}"/>
              </a:ext>
            </a:extLst>
          </p:cNvPr>
          <p:cNvSpPr txBox="1"/>
          <p:nvPr/>
        </p:nvSpPr>
        <p:spPr>
          <a:xfrm>
            <a:off x="525780" y="5361503"/>
            <a:ext cx="308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No adverse event leading to withdrawal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1B94F36-6366-8110-71E6-D12D815F42F0}"/>
              </a:ext>
            </a:extLst>
          </p:cNvPr>
          <p:cNvSpPr txBox="1"/>
          <p:nvPr/>
        </p:nvSpPr>
        <p:spPr>
          <a:xfrm>
            <a:off x="4263391" y="5928855"/>
            <a:ext cx="673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One participant (BMI ≥ 30) with confirmed virologic failure (285 c/mL / 1213 c/mL) at M9 with R emergence : NNRTI M230L, INSTI E138K, Q148K</a:t>
            </a:r>
          </a:p>
        </p:txBody>
      </p:sp>
    </p:spTree>
    <p:extLst>
      <p:ext uri="{BB962C8B-B14F-4D97-AF65-F5344CB8AC3E}">
        <p14:creationId xmlns:p14="http://schemas.microsoft.com/office/powerpoint/2010/main" val="20271431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F531A-99D0-286B-30EE-86C15F9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CAB + RPV LA in adolescents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CDF9FF2-54BE-E79B-1E16-68EABDA740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91539"/>
            <a:ext cx="10972800" cy="16007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IMPAACT 2017: 144 adolescents with virologic suppression on oral ART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Median age: 15 y (12 to 17), 51% female, 92% acquired HIV vertically, median weight 48 kg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Same dosing regimen as in adults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VL &lt; 50 c/mL maintained in 94.4% at W96, no tolerability issues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61A5407-912E-1950-DBE3-9DF658A7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025" y="6444771"/>
            <a:ext cx="224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>
                <a:solidFill>
                  <a:srgbClr val="0070C0"/>
                </a:solidFill>
              </a:rPr>
              <a:t>Gaur A, CROI 2026, Abs. 155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63BD09-5792-1EBB-6676-58BB0AAC1ABD}"/>
              </a:ext>
            </a:extLst>
          </p:cNvPr>
          <p:cNvSpPr txBox="1"/>
          <p:nvPr/>
        </p:nvSpPr>
        <p:spPr>
          <a:xfrm>
            <a:off x="5148086" y="2770232"/>
            <a:ext cx="2068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70C0"/>
                </a:solidFill>
              </a:rPr>
              <a:t>Pharmacokinetics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177AC5-62BF-B411-0BA4-FBF3C6A51A92}"/>
              </a:ext>
            </a:extLst>
          </p:cNvPr>
          <p:cNvSpPr txBox="1"/>
          <p:nvPr/>
        </p:nvSpPr>
        <p:spPr>
          <a:xfrm>
            <a:off x="3225338" y="6229379"/>
            <a:ext cx="2261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At W96: CAB at steady state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DAB941-3045-B955-A98F-5C939EB4E04A}"/>
              </a:ext>
            </a:extLst>
          </p:cNvPr>
          <p:cNvSpPr txBox="1"/>
          <p:nvPr/>
        </p:nvSpPr>
        <p:spPr>
          <a:xfrm>
            <a:off x="8860682" y="6119304"/>
            <a:ext cx="247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At W96: RPV still accumulating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3E82A9C-563C-321E-B183-7AB104CEF82D}"/>
              </a:ext>
            </a:extLst>
          </p:cNvPr>
          <p:cNvGrpSpPr/>
          <p:nvPr/>
        </p:nvGrpSpPr>
        <p:grpSpPr>
          <a:xfrm>
            <a:off x="1197558" y="3180800"/>
            <a:ext cx="4672476" cy="3038383"/>
            <a:chOff x="1197558" y="3180800"/>
            <a:chExt cx="4672476" cy="303838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EB5D8C8-322F-824E-F760-076BE8004A0C}"/>
                </a:ext>
              </a:extLst>
            </p:cNvPr>
            <p:cNvGrpSpPr/>
            <p:nvPr/>
          </p:nvGrpSpPr>
          <p:grpSpPr>
            <a:xfrm>
              <a:off x="1197558" y="3320369"/>
              <a:ext cx="392828" cy="288147"/>
              <a:chOff x="1710542" y="1546878"/>
              <a:chExt cx="392828" cy="288147"/>
            </a:xfrm>
          </p:grpSpPr>
          <p:sp>
            <p:nvSpPr>
              <p:cNvPr id="156" name="Line 17">
                <a:extLst>
                  <a:ext uri="{FF2B5EF4-FFF2-40B4-BE49-F238E27FC236}">
                    <a16:creationId xmlns:a16="http://schemas.microsoft.com/office/drawing/2014/main" id="{5441C24E-3D16-A97A-95F6-A2E4976F9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tangle 48">
                <a:extLst>
                  <a:ext uri="{FF2B5EF4-FFF2-40B4-BE49-F238E27FC236}">
                    <a16:creationId xmlns:a16="http://schemas.microsoft.com/office/drawing/2014/main" id="{74E252F8-8942-F5F9-107B-9C7FFF300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sp>
          <p:nvSpPr>
            <p:cNvPr id="11" name="Forme libre : forme 7">
              <a:extLst>
                <a:ext uri="{FF2B5EF4-FFF2-40B4-BE49-F238E27FC236}">
                  <a16:creationId xmlns:a16="http://schemas.microsoft.com/office/drawing/2014/main" id="{241F7D4C-6FB6-90A7-A094-52EF0171FFE0}"/>
                </a:ext>
              </a:extLst>
            </p:cNvPr>
            <p:cNvSpPr/>
            <p:nvPr/>
          </p:nvSpPr>
          <p:spPr>
            <a:xfrm>
              <a:off x="1591899" y="3436309"/>
              <a:ext cx="3178434" cy="2139950"/>
            </a:xfrm>
            <a:custGeom>
              <a:avLst/>
              <a:gdLst>
                <a:gd name="csX0" fmla="*/ 0 w 3155950"/>
                <a:gd name="csY0" fmla="*/ 0 h 2286000"/>
                <a:gd name="csX1" fmla="*/ 0 w 3155950"/>
                <a:gd name="csY1" fmla="*/ 2286000 h 2286000"/>
                <a:gd name="csX2" fmla="*/ 3155950 w 3155950"/>
                <a:gd name="csY2" fmla="*/ 2286000 h 2286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155950" h="2286000">
                  <a:moveTo>
                    <a:pt x="0" y="0"/>
                  </a:moveTo>
                  <a:lnTo>
                    <a:pt x="0" y="2286000"/>
                  </a:lnTo>
                  <a:lnTo>
                    <a:pt x="3155950" y="228600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37CB2AF5-F33B-5011-A9D1-D1B3A7DAE07C}"/>
                </a:ext>
              </a:extLst>
            </p:cNvPr>
            <p:cNvGrpSpPr/>
            <p:nvPr/>
          </p:nvGrpSpPr>
          <p:grpSpPr>
            <a:xfrm>
              <a:off x="1197558" y="3847419"/>
              <a:ext cx="392828" cy="288147"/>
              <a:chOff x="1710542" y="1546878"/>
              <a:chExt cx="392828" cy="288147"/>
            </a:xfrm>
          </p:grpSpPr>
          <p:sp>
            <p:nvSpPr>
              <p:cNvPr id="154" name="Line 17">
                <a:extLst>
                  <a:ext uri="{FF2B5EF4-FFF2-40B4-BE49-F238E27FC236}">
                    <a16:creationId xmlns:a16="http://schemas.microsoft.com/office/drawing/2014/main" id="{0207B411-FAD8-BF8D-717B-3279A0552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tangle 48">
                <a:extLst>
                  <a:ext uri="{FF2B5EF4-FFF2-40B4-BE49-F238E27FC236}">
                    <a16:creationId xmlns:a16="http://schemas.microsoft.com/office/drawing/2014/main" id="{86E0D5FB-0CC3-1D8A-F339-F25FC5354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DC30681-3CD2-A7C8-195B-E4D85C564A30}"/>
                </a:ext>
              </a:extLst>
            </p:cNvPr>
            <p:cNvGrpSpPr/>
            <p:nvPr/>
          </p:nvGrpSpPr>
          <p:grpSpPr>
            <a:xfrm>
              <a:off x="1197558" y="4374469"/>
              <a:ext cx="392828" cy="288147"/>
              <a:chOff x="1710542" y="1546878"/>
              <a:chExt cx="392828" cy="288147"/>
            </a:xfrm>
          </p:grpSpPr>
          <p:sp>
            <p:nvSpPr>
              <p:cNvPr id="152" name="Line 17">
                <a:extLst>
                  <a:ext uri="{FF2B5EF4-FFF2-40B4-BE49-F238E27FC236}">
                    <a16:creationId xmlns:a16="http://schemas.microsoft.com/office/drawing/2014/main" id="{4FC6F9CE-0858-6626-0E3B-32A1F7295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Rectangle 48">
                <a:extLst>
                  <a:ext uri="{FF2B5EF4-FFF2-40B4-BE49-F238E27FC236}">
                    <a16:creationId xmlns:a16="http://schemas.microsoft.com/office/drawing/2014/main" id="{B20A2568-0BB3-D77E-5829-B0892665F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0FF47B7-72F9-CA20-1482-315A15BA5FF9}"/>
                </a:ext>
              </a:extLst>
            </p:cNvPr>
            <p:cNvGrpSpPr/>
            <p:nvPr/>
          </p:nvGrpSpPr>
          <p:grpSpPr>
            <a:xfrm>
              <a:off x="1197558" y="4901519"/>
              <a:ext cx="392828" cy="288147"/>
              <a:chOff x="1710542" y="1546878"/>
              <a:chExt cx="392828" cy="288147"/>
            </a:xfrm>
          </p:grpSpPr>
          <p:sp>
            <p:nvSpPr>
              <p:cNvPr id="150" name="Line 17">
                <a:extLst>
                  <a:ext uri="{FF2B5EF4-FFF2-40B4-BE49-F238E27FC236}">
                    <a16:creationId xmlns:a16="http://schemas.microsoft.com/office/drawing/2014/main" id="{8C20625E-18D0-3DA4-83AB-41A5BE1A6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Rectangle 48">
                <a:extLst>
                  <a:ext uri="{FF2B5EF4-FFF2-40B4-BE49-F238E27FC236}">
                    <a16:creationId xmlns:a16="http://schemas.microsoft.com/office/drawing/2014/main" id="{9E8C87FB-E2AD-5380-26BE-A9A411C7B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E2EA8F5E-E3BC-FA4A-0EF3-9B74D1CDB085}"/>
                </a:ext>
              </a:extLst>
            </p:cNvPr>
            <p:cNvGrpSpPr/>
            <p:nvPr/>
          </p:nvGrpSpPr>
          <p:grpSpPr>
            <a:xfrm>
              <a:off x="1197558" y="5433956"/>
              <a:ext cx="392828" cy="288147"/>
              <a:chOff x="1710542" y="1546878"/>
              <a:chExt cx="392828" cy="288147"/>
            </a:xfrm>
          </p:grpSpPr>
          <p:sp>
            <p:nvSpPr>
              <p:cNvPr id="148" name="Line 17">
                <a:extLst>
                  <a:ext uri="{FF2B5EF4-FFF2-40B4-BE49-F238E27FC236}">
                    <a16:creationId xmlns:a16="http://schemas.microsoft.com/office/drawing/2014/main" id="{29A5FADB-31FB-964D-E82E-86274F831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Rectangle 48">
                <a:extLst>
                  <a:ext uri="{FF2B5EF4-FFF2-40B4-BE49-F238E27FC236}">
                    <a16:creationId xmlns:a16="http://schemas.microsoft.com/office/drawing/2014/main" id="{73F6C6F2-F945-EEEA-1508-1FB65D8CD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364FF35-FF94-9802-94C8-D0214BFB7BA4}"/>
                </a:ext>
              </a:extLst>
            </p:cNvPr>
            <p:cNvGrpSpPr/>
            <p:nvPr/>
          </p:nvGrpSpPr>
          <p:grpSpPr>
            <a:xfrm>
              <a:off x="1441733" y="5579950"/>
              <a:ext cx="300331" cy="366183"/>
              <a:chOff x="1904359" y="5250304"/>
              <a:chExt cx="300331" cy="366183"/>
            </a:xfrm>
          </p:grpSpPr>
          <p:sp>
            <p:nvSpPr>
              <p:cNvPr id="146" name="Line 17">
                <a:extLst>
                  <a:ext uri="{FF2B5EF4-FFF2-40B4-BE49-F238E27FC236}">
                    <a16:creationId xmlns:a16="http://schemas.microsoft.com/office/drawing/2014/main" id="{63153942-C149-B8CD-B5D0-94647E3B8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tangle 48">
                <a:extLst>
                  <a:ext uri="{FF2B5EF4-FFF2-40B4-BE49-F238E27FC236}">
                    <a16:creationId xmlns:a16="http://schemas.microsoft.com/office/drawing/2014/main" id="{7E3A6551-CE63-67EF-AB13-0EE2A7FCA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BF1516C-1DDC-A567-0424-BEABCB8E7000}"/>
                </a:ext>
              </a:extLst>
            </p:cNvPr>
            <p:cNvGrpSpPr/>
            <p:nvPr/>
          </p:nvGrpSpPr>
          <p:grpSpPr>
            <a:xfrm>
              <a:off x="1729364" y="5579950"/>
              <a:ext cx="300331" cy="366183"/>
              <a:chOff x="1904359" y="5250304"/>
              <a:chExt cx="300331" cy="366183"/>
            </a:xfrm>
          </p:grpSpPr>
          <p:sp>
            <p:nvSpPr>
              <p:cNvPr id="144" name="Line 17">
                <a:extLst>
                  <a:ext uri="{FF2B5EF4-FFF2-40B4-BE49-F238E27FC236}">
                    <a16:creationId xmlns:a16="http://schemas.microsoft.com/office/drawing/2014/main" id="{FE4C972E-308C-0A0A-9AA5-2D419AC4A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Rectangle 48">
                <a:extLst>
                  <a:ext uri="{FF2B5EF4-FFF2-40B4-BE49-F238E27FC236}">
                    <a16:creationId xmlns:a16="http://schemas.microsoft.com/office/drawing/2014/main" id="{A3289467-30C1-DEC5-2857-1816FCD70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F4F9396-E04E-6FC7-098B-1DBE63EB0C01}"/>
                </a:ext>
              </a:extLst>
            </p:cNvPr>
            <p:cNvGrpSpPr/>
            <p:nvPr/>
          </p:nvGrpSpPr>
          <p:grpSpPr>
            <a:xfrm>
              <a:off x="2016995" y="5579950"/>
              <a:ext cx="300331" cy="366183"/>
              <a:chOff x="1904359" y="5250304"/>
              <a:chExt cx="300331" cy="366183"/>
            </a:xfrm>
          </p:grpSpPr>
          <p:sp>
            <p:nvSpPr>
              <p:cNvPr id="142" name="Line 17">
                <a:extLst>
                  <a:ext uri="{FF2B5EF4-FFF2-40B4-BE49-F238E27FC236}">
                    <a16:creationId xmlns:a16="http://schemas.microsoft.com/office/drawing/2014/main" id="{C4CBCAC9-981A-7ED5-53E4-53A2E163C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Rectangle 48">
                <a:extLst>
                  <a:ext uri="{FF2B5EF4-FFF2-40B4-BE49-F238E27FC236}">
                    <a16:creationId xmlns:a16="http://schemas.microsoft.com/office/drawing/2014/main" id="{5F27C5CF-94B5-2467-03FF-1BA5524A3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24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C6B9488-3ED1-B1FE-3EA6-228789561A83}"/>
                </a:ext>
              </a:extLst>
            </p:cNvPr>
            <p:cNvGrpSpPr/>
            <p:nvPr/>
          </p:nvGrpSpPr>
          <p:grpSpPr>
            <a:xfrm>
              <a:off x="2304626" y="5579950"/>
              <a:ext cx="300331" cy="366183"/>
              <a:chOff x="1904359" y="5250304"/>
              <a:chExt cx="300331" cy="366183"/>
            </a:xfrm>
          </p:grpSpPr>
          <p:sp>
            <p:nvSpPr>
              <p:cNvPr id="140" name="Line 17">
                <a:extLst>
                  <a:ext uri="{FF2B5EF4-FFF2-40B4-BE49-F238E27FC236}">
                    <a16:creationId xmlns:a16="http://schemas.microsoft.com/office/drawing/2014/main" id="{E3B92319-0E5B-9F36-2BC8-23EAD43BE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Rectangle 48">
                <a:extLst>
                  <a:ext uri="{FF2B5EF4-FFF2-40B4-BE49-F238E27FC236}">
                    <a16:creationId xmlns:a16="http://schemas.microsoft.com/office/drawing/2014/main" id="{BA8266CE-C1D4-C9F7-8224-097EAD577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32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9757ACDC-A0B7-8FDB-4F8C-17DF6965A73C}"/>
                </a:ext>
              </a:extLst>
            </p:cNvPr>
            <p:cNvGrpSpPr/>
            <p:nvPr/>
          </p:nvGrpSpPr>
          <p:grpSpPr>
            <a:xfrm>
              <a:off x="2581558" y="5579950"/>
              <a:ext cx="300331" cy="366183"/>
              <a:chOff x="1904359" y="5250304"/>
              <a:chExt cx="300331" cy="366183"/>
            </a:xfrm>
          </p:grpSpPr>
          <p:sp>
            <p:nvSpPr>
              <p:cNvPr id="138" name="Line 17">
                <a:extLst>
                  <a:ext uri="{FF2B5EF4-FFF2-40B4-BE49-F238E27FC236}">
                    <a16:creationId xmlns:a16="http://schemas.microsoft.com/office/drawing/2014/main" id="{332CCC51-0167-5C88-D150-7363C01C4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48">
                <a:extLst>
                  <a:ext uri="{FF2B5EF4-FFF2-40B4-BE49-F238E27FC236}">
                    <a16:creationId xmlns:a16="http://schemas.microsoft.com/office/drawing/2014/main" id="{A6A052F7-40C8-1234-37C3-D5CA52AB5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40</a:t>
                </a: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19C0CA3-4361-AB9A-3639-4E989B83DA55}"/>
                </a:ext>
              </a:extLst>
            </p:cNvPr>
            <p:cNvGrpSpPr/>
            <p:nvPr/>
          </p:nvGrpSpPr>
          <p:grpSpPr>
            <a:xfrm>
              <a:off x="2869189" y="5579950"/>
              <a:ext cx="300331" cy="366183"/>
              <a:chOff x="1904359" y="5250304"/>
              <a:chExt cx="300331" cy="366183"/>
            </a:xfrm>
          </p:grpSpPr>
          <p:sp>
            <p:nvSpPr>
              <p:cNvPr id="136" name="Line 17">
                <a:extLst>
                  <a:ext uri="{FF2B5EF4-FFF2-40B4-BE49-F238E27FC236}">
                    <a16:creationId xmlns:a16="http://schemas.microsoft.com/office/drawing/2014/main" id="{45D44DF5-F78B-9BF0-6CAF-1F4C8DA44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48">
                <a:extLst>
                  <a:ext uri="{FF2B5EF4-FFF2-40B4-BE49-F238E27FC236}">
                    <a16:creationId xmlns:a16="http://schemas.microsoft.com/office/drawing/2014/main" id="{FFB28929-773F-8D74-117D-178ADCE1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48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40988CEA-6432-ED56-D697-D0409A825FBC}"/>
                </a:ext>
              </a:extLst>
            </p:cNvPr>
            <p:cNvGrpSpPr/>
            <p:nvPr/>
          </p:nvGrpSpPr>
          <p:grpSpPr>
            <a:xfrm>
              <a:off x="3156820" y="5579950"/>
              <a:ext cx="300331" cy="366183"/>
              <a:chOff x="1904359" y="5250304"/>
              <a:chExt cx="300331" cy="366183"/>
            </a:xfrm>
          </p:grpSpPr>
          <p:sp>
            <p:nvSpPr>
              <p:cNvPr id="134" name="Line 17">
                <a:extLst>
                  <a:ext uri="{FF2B5EF4-FFF2-40B4-BE49-F238E27FC236}">
                    <a16:creationId xmlns:a16="http://schemas.microsoft.com/office/drawing/2014/main" id="{CB11170B-6CBA-FA6C-BFD3-18469EF7B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48">
                <a:extLst>
                  <a:ext uri="{FF2B5EF4-FFF2-40B4-BE49-F238E27FC236}">
                    <a16:creationId xmlns:a16="http://schemas.microsoft.com/office/drawing/2014/main" id="{EC8F9393-2FD3-7957-58C3-5DC655299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56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AAC0FBC-F41C-6564-AA19-375E32995D60}"/>
                </a:ext>
              </a:extLst>
            </p:cNvPr>
            <p:cNvGrpSpPr/>
            <p:nvPr/>
          </p:nvGrpSpPr>
          <p:grpSpPr>
            <a:xfrm>
              <a:off x="3444451" y="5579950"/>
              <a:ext cx="300331" cy="366183"/>
              <a:chOff x="1904359" y="5250304"/>
              <a:chExt cx="300331" cy="366183"/>
            </a:xfrm>
          </p:grpSpPr>
          <p:sp>
            <p:nvSpPr>
              <p:cNvPr id="132" name="Line 17">
                <a:extLst>
                  <a:ext uri="{FF2B5EF4-FFF2-40B4-BE49-F238E27FC236}">
                    <a16:creationId xmlns:a16="http://schemas.microsoft.com/office/drawing/2014/main" id="{4C58A309-A7D1-90A4-6682-3F9034E1C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Rectangle 48">
                <a:extLst>
                  <a:ext uri="{FF2B5EF4-FFF2-40B4-BE49-F238E27FC236}">
                    <a16:creationId xmlns:a16="http://schemas.microsoft.com/office/drawing/2014/main" id="{ADCB4EC8-FC5C-D7A7-DDA0-BAAE9A8FE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64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2D349E2C-5D27-36C9-B131-F595258664F2}"/>
                </a:ext>
              </a:extLst>
            </p:cNvPr>
            <p:cNvGrpSpPr/>
            <p:nvPr/>
          </p:nvGrpSpPr>
          <p:grpSpPr>
            <a:xfrm>
              <a:off x="3744782" y="5579950"/>
              <a:ext cx="300331" cy="366183"/>
              <a:chOff x="1904359" y="5250304"/>
              <a:chExt cx="300331" cy="366183"/>
            </a:xfrm>
          </p:grpSpPr>
          <p:sp>
            <p:nvSpPr>
              <p:cNvPr id="130" name="Line 17">
                <a:extLst>
                  <a:ext uri="{FF2B5EF4-FFF2-40B4-BE49-F238E27FC236}">
                    <a16:creationId xmlns:a16="http://schemas.microsoft.com/office/drawing/2014/main" id="{3A2718A7-5E8B-3DDC-5840-48D80FFA7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tangle 48">
                <a:extLst>
                  <a:ext uri="{FF2B5EF4-FFF2-40B4-BE49-F238E27FC236}">
                    <a16:creationId xmlns:a16="http://schemas.microsoft.com/office/drawing/2014/main" id="{757CE252-8AFB-B327-D3CE-B72B182B2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72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F22EFB67-65ED-F51A-DAF2-87A650A6B169}"/>
                </a:ext>
              </a:extLst>
            </p:cNvPr>
            <p:cNvGrpSpPr/>
            <p:nvPr/>
          </p:nvGrpSpPr>
          <p:grpSpPr>
            <a:xfrm>
              <a:off x="4032413" y="5579950"/>
              <a:ext cx="300331" cy="366183"/>
              <a:chOff x="1904359" y="5250304"/>
              <a:chExt cx="300331" cy="366183"/>
            </a:xfrm>
          </p:grpSpPr>
          <p:sp>
            <p:nvSpPr>
              <p:cNvPr id="128" name="Line 17">
                <a:extLst>
                  <a:ext uri="{FF2B5EF4-FFF2-40B4-BE49-F238E27FC236}">
                    <a16:creationId xmlns:a16="http://schemas.microsoft.com/office/drawing/2014/main" id="{E3036BEA-AFFD-4811-228F-EF61736E7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48">
                <a:extLst>
                  <a:ext uri="{FF2B5EF4-FFF2-40B4-BE49-F238E27FC236}">
                    <a16:creationId xmlns:a16="http://schemas.microsoft.com/office/drawing/2014/main" id="{EEDE681A-2352-38F2-84C3-3D534A15E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80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0FE50C33-49E6-3436-7864-5038EA177558}"/>
                </a:ext>
              </a:extLst>
            </p:cNvPr>
            <p:cNvGrpSpPr/>
            <p:nvPr/>
          </p:nvGrpSpPr>
          <p:grpSpPr>
            <a:xfrm>
              <a:off x="4320044" y="5579950"/>
              <a:ext cx="300331" cy="366183"/>
              <a:chOff x="1904359" y="5250304"/>
              <a:chExt cx="300331" cy="366183"/>
            </a:xfrm>
          </p:grpSpPr>
          <p:sp>
            <p:nvSpPr>
              <p:cNvPr id="126" name="Line 17">
                <a:extLst>
                  <a:ext uri="{FF2B5EF4-FFF2-40B4-BE49-F238E27FC236}">
                    <a16:creationId xmlns:a16="http://schemas.microsoft.com/office/drawing/2014/main" id="{B9C4DBDB-E934-DAA2-8E9C-33F7A4EBD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48">
                <a:extLst>
                  <a:ext uri="{FF2B5EF4-FFF2-40B4-BE49-F238E27FC236}">
                    <a16:creationId xmlns:a16="http://schemas.microsoft.com/office/drawing/2014/main" id="{6A70E637-83D7-EF8E-561E-99BE099A5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88</a:t>
                </a: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F556C85-7D9F-BDED-36E3-1FA6B5CAE487}"/>
                </a:ext>
              </a:extLst>
            </p:cNvPr>
            <p:cNvGrpSpPr/>
            <p:nvPr/>
          </p:nvGrpSpPr>
          <p:grpSpPr>
            <a:xfrm>
              <a:off x="4607675" y="5579950"/>
              <a:ext cx="300331" cy="366183"/>
              <a:chOff x="1904359" y="5250304"/>
              <a:chExt cx="300331" cy="366183"/>
            </a:xfrm>
          </p:grpSpPr>
          <p:sp>
            <p:nvSpPr>
              <p:cNvPr id="124" name="Line 17">
                <a:extLst>
                  <a:ext uri="{FF2B5EF4-FFF2-40B4-BE49-F238E27FC236}">
                    <a16:creationId xmlns:a16="http://schemas.microsoft.com/office/drawing/2014/main" id="{339F45CE-DBEB-EFBF-C0DF-EF1619F59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48">
                <a:extLst>
                  <a:ext uri="{FF2B5EF4-FFF2-40B4-BE49-F238E27FC236}">
                    <a16:creationId xmlns:a16="http://schemas.microsoft.com/office/drawing/2014/main" id="{32393490-140F-0C52-421D-56B070E21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96</a:t>
                </a:r>
              </a:p>
            </p:txBody>
          </p:sp>
        </p:grpSp>
        <p:sp>
          <p:nvSpPr>
            <p:cNvPr id="28" name="Rectangle 48">
              <a:extLst>
                <a:ext uri="{FF2B5EF4-FFF2-40B4-BE49-F238E27FC236}">
                  <a16:creationId xmlns:a16="http://schemas.microsoft.com/office/drawing/2014/main" id="{949DB0DA-B651-0436-18C1-6FA3E30C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308" y="5348590"/>
              <a:ext cx="57284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PA IC</a:t>
              </a:r>
              <a:r>
                <a:rPr lang="en-US" sz="1400" kern="0" baseline="-2500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9" name="Rectangle 48">
              <a:extLst>
                <a:ext uri="{FF2B5EF4-FFF2-40B4-BE49-F238E27FC236}">
                  <a16:creationId xmlns:a16="http://schemas.microsoft.com/office/drawing/2014/main" id="{3D7D30E4-670A-6972-256C-71C065FF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280" y="5931036"/>
              <a:ext cx="93672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b="1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Study week</a:t>
              </a:r>
            </a:p>
          </p:txBody>
        </p:sp>
        <p:sp>
          <p:nvSpPr>
            <p:cNvPr id="30" name="Rectangle 48">
              <a:extLst>
                <a:ext uri="{FF2B5EF4-FFF2-40B4-BE49-F238E27FC236}">
                  <a16:creationId xmlns:a16="http://schemas.microsoft.com/office/drawing/2014/main" id="{0B2A0DE3-BC65-AB26-1BAF-7F8E0450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308" y="5118354"/>
              <a:ext cx="44780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5th%</a:t>
              </a:r>
              <a:endParaRPr lang="en-US" sz="1400" kern="0" baseline="-2500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48">
              <a:extLst>
                <a:ext uri="{FF2B5EF4-FFF2-40B4-BE49-F238E27FC236}">
                  <a16:creationId xmlns:a16="http://schemas.microsoft.com/office/drawing/2014/main" id="{DB887241-FC27-912E-B15E-452CE9A87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308" y="4917836"/>
              <a:ext cx="104572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50th% Adults</a:t>
              </a:r>
              <a:endParaRPr lang="en-US" sz="1400" kern="0" baseline="-2500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8">
              <a:extLst>
                <a:ext uri="{FF2B5EF4-FFF2-40B4-BE49-F238E27FC236}">
                  <a16:creationId xmlns:a16="http://schemas.microsoft.com/office/drawing/2014/main" id="{0AB78DFA-D335-2A87-996B-3C4A0DA12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308" y="4613037"/>
              <a:ext cx="53917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50th%</a:t>
              </a:r>
              <a:endParaRPr lang="en-US" sz="1400" kern="0" baseline="-2500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48">
              <a:extLst>
                <a:ext uri="{FF2B5EF4-FFF2-40B4-BE49-F238E27FC236}">
                  <a16:creationId xmlns:a16="http://schemas.microsoft.com/office/drawing/2014/main" id="{935EAA10-16CF-2F8E-52F0-12633CBC3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308" y="3986730"/>
              <a:ext cx="53917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95th%</a:t>
              </a:r>
              <a:endParaRPr lang="en-US" sz="1400" kern="0" baseline="-25000" noProof="0" dirty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8">
              <a:extLst>
                <a:ext uri="{FF2B5EF4-FFF2-40B4-BE49-F238E27FC236}">
                  <a16:creationId xmlns:a16="http://schemas.microsoft.com/office/drawing/2014/main" id="{EA5BBE41-9F7D-63E2-3AC2-F3EDB5B65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882" y="3180800"/>
              <a:ext cx="3145660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600" b="1" kern="0" noProof="0" dirty="0">
                  <a:solidFill>
                    <a:srgbClr val="0070C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CAB through Concentration (µg/mL)</a:t>
              </a:r>
            </a:p>
          </p:txBody>
        </p:sp>
        <p:sp>
          <p:nvSpPr>
            <p:cNvPr id="35" name="Forme libre : forme 79">
              <a:extLst>
                <a:ext uri="{FF2B5EF4-FFF2-40B4-BE49-F238E27FC236}">
                  <a16:creationId xmlns:a16="http://schemas.microsoft.com/office/drawing/2014/main" id="{23BC7973-E193-364C-C0D7-272D56C82FFD}"/>
                </a:ext>
              </a:extLst>
            </p:cNvPr>
            <p:cNvSpPr/>
            <p:nvPr/>
          </p:nvSpPr>
          <p:spPr>
            <a:xfrm>
              <a:off x="1650637" y="4033209"/>
              <a:ext cx="3093243" cy="440531"/>
            </a:xfrm>
            <a:custGeom>
              <a:avLst/>
              <a:gdLst>
                <a:gd name="csX0" fmla="*/ 0 w 3093243"/>
                <a:gd name="csY0" fmla="*/ 183356 h 440531"/>
                <a:gd name="csX1" fmla="*/ 188118 w 3093243"/>
                <a:gd name="csY1" fmla="*/ 228600 h 440531"/>
                <a:gd name="csX2" fmla="*/ 247650 w 3093243"/>
                <a:gd name="csY2" fmla="*/ 250031 h 440531"/>
                <a:gd name="csX3" fmla="*/ 504825 w 3093243"/>
                <a:gd name="csY3" fmla="*/ 440531 h 440531"/>
                <a:gd name="csX4" fmla="*/ 800100 w 3093243"/>
                <a:gd name="csY4" fmla="*/ 214313 h 440531"/>
                <a:gd name="csX5" fmla="*/ 1416843 w 3093243"/>
                <a:gd name="csY5" fmla="*/ 78581 h 440531"/>
                <a:gd name="csX6" fmla="*/ 1943100 w 3093243"/>
                <a:gd name="csY6" fmla="*/ 0 h 440531"/>
                <a:gd name="csX7" fmla="*/ 2219325 w 3093243"/>
                <a:gd name="csY7" fmla="*/ 57150 h 440531"/>
                <a:gd name="csX8" fmla="*/ 2536031 w 3093243"/>
                <a:gd name="csY8" fmla="*/ 126206 h 440531"/>
                <a:gd name="csX9" fmla="*/ 2821781 w 3093243"/>
                <a:gd name="csY9" fmla="*/ 69056 h 440531"/>
                <a:gd name="csX10" fmla="*/ 3093243 w 3093243"/>
                <a:gd name="csY10" fmla="*/ 83344 h 440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093243" h="440531">
                  <a:moveTo>
                    <a:pt x="0" y="183356"/>
                  </a:moveTo>
                  <a:lnTo>
                    <a:pt x="188118" y="228600"/>
                  </a:lnTo>
                  <a:lnTo>
                    <a:pt x="247650" y="250031"/>
                  </a:lnTo>
                  <a:lnTo>
                    <a:pt x="504825" y="440531"/>
                  </a:lnTo>
                  <a:lnTo>
                    <a:pt x="800100" y="214313"/>
                  </a:lnTo>
                  <a:lnTo>
                    <a:pt x="1416843" y="78581"/>
                  </a:lnTo>
                  <a:lnTo>
                    <a:pt x="1943100" y="0"/>
                  </a:lnTo>
                  <a:lnTo>
                    <a:pt x="2219325" y="57150"/>
                  </a:lnTo>
                  <a:lnTo>
                    <a:pt x="2536031" y="126206"/>
                  </a:lnTo>
                  <a:lnTo>
                    <a:pt x="2821781" y="69056"/>
                  </a:lnTo>
                  <a:lnTo>
                    <a:pt x="3093243" y="83344"/>
                  </a:lnTo>
                </a:path>
              </a:pathLst>
            </a:custGeom>
            <a:noFill/>
            <a:ln w="19050">
              <a:solidFill>
                <a:srgbClr val="00206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6" name="Forme libre : forme 80">
              <a:extLst>
                <a:ext uri="{FF2B5EF4-FFF2-40B4-BE49-F238E27FC236}">
                  <a16:creationId xmlns:a16="http://schemas.microsoft.com/office/drawing/2014/main" id="{DAA88439-35A4-C0E4-A427-21438F25EB97}"/>
                </a:ext>
              </a:extLst>
            </p:cNvPr>
            <p:cNvSpPr/>
            <p:nvPr/>
          </p:nvSpPr>
          <p:spPr>
            <a:xfrm>
              <a:off x="1648255" y="5197640"/>
              <a:ext cx="3071813" cy="178594"/>
            </a:xfrm>
            <a:custGeom>
              <a:avLst/>
              <a:gdLst>
                <a:gd name="csX0" fmla="*/ 0 w 3071813"/>
                <a:gd name="csY0" fmla="*/ 178594 h 178594"/>
                <a:gd name="csX1" fmla="*/ 257175 w 3071813"/>
                <a:gd name="csY1" fmla="*/ 116682 h 178594"/>
                <a:gd name="csX2" fmla="*/ 438150 w 3071813"/>
                <a:gd name="csY2" fmla="*/ 92869 h 178594"/>
                <a:gd name="csX3" fmla="*/ 504825 w 3071813"/>
                <a:gd name="csY3" fmla="*/ 85725 h 178594"/>
                <a:gd name="csX4" fmla="*/ 564357 w 3071813"/>
                <a:gd name="csY4" fmla="*/ 85725 h 178594"/>
                <a:gd name="csX5" fmla="*/ 757238 w 3071813"/>
                <a:gd name="csY5" fmla="*/ 95250 h 178594"/>
                <a:gd name="csX6" fmla="*/ 835819 w 3071813"/>
                <a:gd name="csY6" fmla="*/ 100013 h 178594"/>
                <a:gd name="csX7" fmla="*/ 1071563 w 3071813"/>
                <a:gd name="csY7" fmla="*/ 133350 h 178594"/>
                <a:gd name="csX8" fmla="*/ 1376363 w 3071813"/>
                <a:gd name="csY8" fmla="*/ 50007 h 178594"/>
                <a:gd name="csX9" fmla="*/ 2038350 w 3071813"/>
                <a:gd name="csY9" fmla="*/ 23813 h 178594"/>
                <a:gd name="csX10" fmla="*/ 2133600 w 3071813"/>
                <a:gd name="csY10" fmla="*/ 19050 h 178594"/>
                <a:gd name="csX11" fmla="*/ 2324100 w 3071813"/>
                <a:gd name="csY11" fmla="*/ 11907 h 178594"/>
                <a:gd name="csX12" fmla="*/ 2512219 w 3071813"/>
                <a:gd name="csY12" fmla="*/ 0 h 178594"/>
                <a:gd name="csX13" fmla="*/ 2697957 w 3071813"/>
                <a:gd name="csY13" fmla="*/ 28575 h 178594"/>
                <a:gd name="csX14" fmla="*/ 2819400 w 3071813"/>
                <a:gd name="csY14" fmla="*/ 45244 h 178594"/>
                <a:gd name="csX15" fmla="*/ 3071813 w 3071813"/>
                <a:gd name="csY15" fmla="*/ 11907 h 17859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3071813" h="178594">
                  <a:moveTo>
                    <a:pt x="0" y="178594"/>
                  </a:moveTo>
                  <a:lnTo>
                    <a:pt x="257175" y="116682"/>
                  </a:lnTo>
                  <a:lnTo>
                    <a:pt x="438150" y="92869"/>
                  </a:lnTo>
                  <a:lnTo>
                    <a:pt x="504825" y="85725"/>
                  </a:lnTo>
                  <a:lnTo>
                    <a:pt x="564357" y="85725"/>
                  </a:lnTo>
                  <a:lnTo>
                    <a:pt x="757238" y="95250"/>
                  </a:lnTo>
                  <a:lnTo>
                    <a:pt x="835819" y="100013"/>
                  </a:lnTo>
                  <a:lnTo>
                    <a:pt x="1071563" y="133350"/>
                  </a:lnTo>
                  <a:lnTo>
                    <a:pt x="1376363" y="50007"/>
                  </a:lnTo>
                  <a:lnTo>
                    <a:pt x="2038350" y="23813"/>
                  </a:lnTo>
                  <a:lnTo>
                    <a:pt x="2133600" y="19050"/>
                  </a:lnTo>
                  <a:lnTo>
                    <a:pt x="2324100" y="11907"/>
                  </a:lnTo>
                  <a:lnTo>
                    <a:pt x="2512219" y="0"/>
                  </a:lnTo>
                  <a:lnTo>
                    <a:pt x="2697957" y="28575"/>
                  </a:lnTo>
                  <a:lnTo>
                    <a:pt x="2819400" y="45244"/>
                  </a:lnTo>
                  <a:lnTo>
                    <a:pt x="3071813" y="11907"/>
                  </a:lnTo>
                </a:path>
              </a:pathLst>
            </a:custGeom>
            <a:noFill/>
            <a:ln w="19050">
              <a:solidFill>
                <a:srgbClr val="00206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484DD006-EF57-81A7-5654-F7F2E91966AE}"/>
                </a:ext>
              </a:extLst>
            </p:cNvPr>
            <p:cNvSpPr/>
            <p:nvPr/>
          </p:nvSpPr>
          <p:spPr>
            <a:xfrm>
              <a:off x="1553005" y="4976184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F894325-8EAE-71EB-DF2F-D1B17780D907}"/>
                </a:ext>
              </a:extLst>
            </p:cNvPr>
            <p:cNvSpPr/>
            <p:nvPr/>
          </p:nvSpPr>
          <p:spPr>
            <a:xfrm>
              <a:off x="1836374" y="4892841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8ABBCD39-CBFC-FAFE-FDF5-6F90FEEB99AB}"/>
                </a:ext>
              </a:extLst>
            </p:cNvPr>
            <p:cNvSpPr/>
            <p:nvPr/>
          </p:nvSpPr>
          <p:spPr>
            <a:xfrm>
              <a:off x="2124505" y="4916654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25171054-878F-C17B-DF41-E16877595668}"/>
                </a:ext>
              </a:extLst>
            </p:cNvPr>
            <p:cNvSpPr/>
            <p:nvPr/>
          </p:nvSpPr>
          <p:spPr>
            <a:xfrm>
              <a:off x="2407874" y="4907129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3A83F562-34C7-C7B4-2C15-D8A8E04F7111}"/>
                </a:ext>
              </a:extLst>
            </p:cNvPr>
            <p:cNvSpPr/>
            <p:nvPr/>
          </p:nvSpPr>
          <p:spPr>
            <a:xfrm>
              <a:off x="2696005" y="4828548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532AB74C-C784-27DD-FE78-CBDB9DFC040D}"/>
                </a:ext>
              </a:extLst>
            </p:cNvPr>
            <p:cNvSpPr/>
            <p:nvPr/>
          </p:nvSpPr>
          <p:spPr>
            <a:xfrm>
              <a:off x="2986517" y="4802354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6F9A6461-5221-E284-80A9-8FAFE5CDFEDB}"/>
                </a:ext>
              </a:extLst>
            </p:cNvPr>
            <p:cNvSpPr/>
            <p:nvPr/>
          </p:nvSpPr>
          <p:spPr>
            <a:xfrm>
              <a:off x="3562779" y="4785685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9990FD13-1389-168A-FAAD-BFC99B9F882F}"/>
                </a:ext>
              </a:extLst>
            </p:cNvPr>
            <p:cNvSpPr/>
            <p:nvPr/>
          </p:nvSpPr>
          <p:spPr>
            <a:xfrm>
              <a:off x="4139041" y="4776160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DE7360F4-5045-9FF8-614C-4D32CFF67EAD}"/>
                </a:ext>
              </a:extLst>
            </p:cNvPr>
            <p:cNvSpPr/>
            <p:nvPr/>
          </p:nvSpPr>
          <p:spPr>
            <a:xfrm>
              <a:off x="4417648" y="4757110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0C1C465-1001-1C3F-B0BE-B19E59919B78}"/>
                </a:ext>
              </a:extLst>
            </p:cNvPr>
            <p:cNvSpPr/>
            <p:nvPr/>
          </p:nvSpPr>
          <p:spPr>
            <a:xfrm>
              <a:off x="4710541" y="4749966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7" name="Forme libre : forme 91">
              <a:extLst>
                <a:ext uri="{FF2B5EF4-FFF2-40B4-BE49-F238E27FC236}">
                  <a16:creationId xmlns:a16="http://schemas.microsoft.com/office/drawing/2014/main" id="{66E6C9A1-DF07-5841-CAF7-F2E1E9B5FF20}"/>
                </a:ext>
              </a:extLst>
            </p:cNvPr>
            <p:cNvSpPr/>
            <p:nvPr/>
          </p:nvSpPr>
          <p:spPr>
            <a:xfrm>
              <a:off x="1595868" y="4790447"/>
              <a:ext cx="3159919" cy="233362"/>
            </a:xfrm>
            <a:custGeom>
              <a:avLst/>
              <a:gdLst>
                <a:gd name="csX0" fmla="*/ 0 w 3159919"/>
                <a:gd name="csY0" fmla="*/ 233362 h 233362"/>
                <a:gd name="csX1" fmla="*/ 280987 w 3159919"/>
                <a:gd name="csY1" fmla="*/ 142875 h 233362"/>
                <a:gd name="csX2" fmla="*/ 571500 w 3159919"/>
                <a:gd name="csY2" fmla="*/ 169068 h 233362"/>
                <a:gd name="csX3" fmla="*/ 854869 w 3159919"/>
                <a:gd name="csY3" fmla="*/ 159543 h 233362"/>
                <a:gd name="csX4" fmla="*/ 1138237 w 3159919"/>
                <a:gd name="csY4" fmla="*/ 80962 h 233362"/>
                <a:gd name="csX5" fmla="*/ 1431131 w 3159919"/>
                <a:gd name="csY5" fmla="*/ 52387 h 233362"/>
                <a:gd name="csX6" fmla="*/ 2007394 w 3159919"/>
                <a:gd name="csY6" fmla="*/ 35718 h 233362"/>
                <a:gd name="csX7" fmla="*/ 2583656 w 3159919"/>
                <a:gd name="csY7" fmla="*/ 30956 h 233362"/>
                <a:gd name="csX8" fmla="*/ 2869406 w 3159919"/>
                <a:gd name="csY8" fmla="*/ 7143 h 233362"/>
                <a:gd name="csX9" fmla="*/ 3159919 w 3159919"/>
                <a:gd name="csY9" fmla="*/ 0 h 2333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159919" h="233362">
                  <a:moveTo>
                    <a:pt x="0" y="233362"/>
                  </a:moveTo>
                  <a:lnTo>
                    <a:pt x="280987" y="142875"/>
                  </a:lnTo>
                  <a:lnTo>
                    <a:pt x="571500" y="169068"/>
                  </a:lnTo>
                  <a:lnTo>
                    <a:pt x="854869" y="159543"/>
                  </a:lnTo>
                  <a:lnTo>
                    <a:pt x="1138237" y="80962"/>
                  </a:lnTo>
                  <a:lnTo>
                    <a:pt x="1431131" y="52387"/>
                  </a:lnTo>
                  <a:lnTo>
                    <a:pt x="2007394" y="35718"/>
                  </a:lnTo>
                  <a:lnTo>
                    <a:pt x="2583656" y="30956"/>
                  </a:lnTo>
                  <a:lnTo>
                    <a:pt x="2869406" y="7143"/>
                  </a:lnTo>
                  <a:lnTo>
                    <a:pt x="3159919" y="0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8" name="Forme libre : forme 92">
              <a:extLst>
                <a:ext uri="{FF2B5EF4-FFF2-40B4-BE49-F238E27FC236}">
                  <a16:creationId xmlns:a16="http://schemas.microsoft.com/office/drawing/2014/main" id="{3345D0FA-7039-D721-557A-4517E29917D3}"/>
                </a:ext>
              </a:extLst>
            </p:cNvPr>
            <p:cNvSpPr/>
            <p:nvPr/>
          </p:nvSpPr>
          <p:spPr>
            <a:xfrm>
              <a:off x="1598249" y="5066672"/>
              <a:ext cx="3095625" cy="76200"/>
            </a:xfrm>
            <a:custGeom>
              <a:avLst/>
              <a:gdLst>
                <a:gd name="csX0" fmla="*/ 0 w 3095625"/>
                <a:gd name="csY0" fmla="*/ 0 h 76200"/>
                <a:gd name="csX1" fmla="*/ 916781 w 3095625"/>
                <a:gd name="csY1" fmla="*/ 38100 h 76200"/>
                <a:gd name="csX2" fmla="*/ 1281113 w 3095625"/>
                <a:gd name="csY2" fmla="*/ 54768 h 76200"/>
                <a:gd name="csX3" fmla="*/ 1552575 w 3095625"/>
                <a:gd name="csY3" fmla="*/ 61912 h 76200"/>
                <a:gd name="csX4" fmla="*/ 1926431 w 3095625"/>
                <a:gd name="csY4" fmla="*/ 66675 h 76200"/>
                <a:gd name="csX5" fmla="*/ 3095625 w 3095625"/>
                <a:gd name="csY5" fmla="*/ 76200 h 76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095625" h="76200">
                  <a:moveTo>
                    <a:pt x="0" y="0"/>
                  </a:moveTo>
                  <a:lnTo>
                    <a:pt x="916781" y="38100"/>
                  </a:lnTo>
                  <a:lnTo>
                    <a:pt x="1281113" y="54768"/>
                  </a:lnTo>
                  <a:lnTo>
                    <a:pt x="1552575" y="61912"/>
                  </a:lnTo>
                  <a:lnTo>
                    <a:pt x="1926431" y="66675"/>
                  </a:lnTo>
                  <a:lnTo>
                    <a:pt x="3095625" y="76200"/>
                  </a:lnTo>
                </a:path>
              </a:pathLst>
            </a:custGeom>
            <a:noFill/>
            <a:ln w="28575">
              <a:solidFill>
                <a:srgbClr val="0099CC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9" name="Forme libre : forme 93">
              <a:extLst>
                <a:ext uri="{FF2B5EF4-FFF2-40B4-BE49-F238E27FC236}">
                  <a16:creationId xmlns:a16="http://schemas.microsoft.com/office/drawing/2014/main" id="{F2D9B692-297B-1C76-A48F-64607E1B5CAA}"/>
                </a:ext>
              </a:extLst>
            </p:cNvPr>
            <p:cNvSpPr/>
            <p:nvPr/>
          </p:nvSpPr>
          <p:spPr>
            <a:xfrm>
              <a:off x="1588724" y="5528634"/>
              <a:ext cx="3098006" cy="2381"/>
            </a:xfrm>
            <a:custGeom>
              <a:avLst/>
              <a:gdLst>
                <a:gd name="csX0" fmla="*/ 0 w 3098006"/>
                <a:gd name="csY0" fmla="*/ 0 h 2381"/>
                <a:gd name="csX1" fmla="*/ 1107281 w 3098006"/>
                <a:gd name="csY1" fmla="*/ 2381 h 2381"/>
                <a:gd name="csX2" fmla="*/ 3098006 w 3098006"/>
                <a:gd name="csY2" fmla="*/ 0 h 23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98006" h="2381">
                  <a:moveTo>
                    <a:pt x="0" y="0"/>
                  </a:moveTo>
                  <a:lnTo>
                    <a:pt x="1107281" y="2381"/>
                  </a:lnTo>
                  <a:lnTo>
                    <a:pt x="3098006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</p:grpSp>
      <p:sp>
        <p:nvSpPr>
          <p:cNvPr id="69" name="Rectangle 48">
            <a:extLst>
              <a:ext uri="{FF2B5EF4-FFF2-40B4-BE49-F238E27FC236}">
                <a16:creationId xmlns:a16="http://schemas.microsoft.com/office/drawing/2014/main" id="{51381498-7F79-5C73-D3C4-B0CFCA4A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758" y="5931036"/>
            <a:ext cx="93672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en-US" sz="1400" b="1" kern="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Study week</a:t>
            </a:r>
          </a:p>
        </p:txBody>
      </p:sp>
      <p:sp>
        <p:nvSpPr>
          <p:cNvPr id="74" name="Rectangle 48">
            <a:extLst>
              <a:ext uri="{FF2B5EF4-FFF2-40B4-BE49-F238E27FC236}">
                <a16:creationId xmlns:a16="http://schemas.microsoft.com/office/drawing/2014/main" id="{0D0E67DC-282E-2D9E-A3AB-4C19D8911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180" y="3180800"/>
            <a:ext cx="3137646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en-US" sz="1600" b="1" kern="0" noProof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RPV through Concentration (ng/mL)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D5592ED-B4D8-61E4-D25C-CC5489AFCA7C}"/>
              </a:ext>
            </a:extLst>
          </p:cNvPr>
          <p:cNvGrpSpPr/>
          <p:nvPr/>
        </p:nvGrpSpPr>
        <p:grpSpPr>
          <a:xfrm>
            <a:off x="6397036" y="3329894"/>
            <a:ext cx="4672476" cy="2616239"/>
            <a:chOff x="6397036" y="3329894"/>
            <a:chExt cx="4672476" cy="2616239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4E017779-3BEF-8C0C-3A02-E5B1CFB72C23}"/>
                </a:ext>
              </a:extLst>
            </p:cNvPr>
            <p:cNvGrpSpPr/>
            <p:nvPr/>
          </p:nvGrpSpPr>
          <p:grpSpPr>
            <a:xfrm>
              <a:off x="6397036" y="3329894"/>
              <a:ext cx="392828" cy="288147"/>
              <a:chOff x="1710542" y="1546878"/>
              <a:chExt cx="392828" cy="288147"/>
            </a:xfrm>
          </p:grpSpPr>
          <p:sp>
            <p:nvSpPr>
              <p:cNvPr id="122" name="Line 17">
                <a:extLst>
                  <a:ext uri="{FF2B5EF4-FFF2-40B4-BE49-F238E27FC236}">
                    <a16:creationId xmlns:a16="http://schemas.microsoft.com/office/drawing/2014/main" id="{BB905860-94E2-EA89-DC26-7303B0C8B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3" name="Rectangle 48">
                <a:extLst>
                  <a:ext uri="{FF2B5EF4-FFF2-40B4-BE49-F238E27FC236}">
                    <a16:creationId xmlns:a16="http://schemas.microsoft.com/office/drawing/2014/main" id="{7B49304F-5DCE-D229-3F5F-F89F8EA0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200</a:t>
                </a:r>
              </a:p>
            </p:txBody>
          </p:sp>
        </p:grpSp>
        <p:sp>
          <p:nvSpPr>
            <p:cNvPr id="51" name="Forme libre : forme 97">
              <a:extLst>
                <a:ext uri="{FF2B5EF4-FFF2-40B4-BE49-F238E27FC236}">
                  <a16:creationId xmlns:a16="http://schemas.microsoft.com/office/drawing/2014/main" id="{A847DC0F-F474-FD7A-734E-D0630FCE57CC}"/>
                </a:ext>
              </a:extLst>
            </p:cNvPr>
            <p:cNvSpPr/>
            <p:nvPr/>
          </p:nvSpPr>
          <p:spPr>
            <a:xfrm>
              <a:off x="6791377" y="3436309"/>
              <a:ext cx="3155950" cy="2139950"/>
            </a:xfrm>
            <a:custGeom>
              <a:avLst/>
              <a:gdLst>
                <a:gd name="csX0" fmla="*/ 0 w 3155950"/>
                <a:gd name="csY0" fmla="*/ 0 h 2286000"/>
                <a:gd name="csX1" fmla="*/ 0 w 3155950"/>
                <a:gd name="csY1" fmla="*/ 2286000 h 2286000"/>
                <a:gd name="csX2" fmla="*/ 3155950 w 3155950"/>
                <a:gd name="csY2" fmla="*/ 2286000 h 2286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155950" h="2286000">
                  <a:moveTo>
                    <a:pt x="0" y="0"/>
                  </a:moveTo>
                  <a:lnTo>
                    <a:pt x="0" y="2286000"/>
                  </a:lnTo>
                  <a:lnTo>
                    <a:pt x="3155950" y="228600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90EEE3B6-5F32-597E-E821-800AE65BFEBB}"/>
                </a:ext>
              </a:extLst>
            </p:cNvPr>
            <p:cNvGrpSpPr/>
            <p:nvPr/>
          </p:nvGrpSpPr>
          <p:grpSpPr>
            <a:xfrm>
              <a:off x="6397036" y="3860119"/>
              <a:ext cx="392828" cy="288147"/>
              <a:chOff x="1710542" y="1546878"/>
              <a:chExt cx="392828" cy="288147"/>
            </a:xfrm>
          </p:grpSpPr>
          <p:sp>
            <p:nvSpPr>
              <p:cNvPr id="120" name="Line 17">
                <a:extLst>
                  <a:ext uri="{FF2B5EF4-FFF2-40B4-BE49-F238E27FC236}">
                    <a16:creationId xmlns:a16="http://schemas.microsoft.com/office/drawing/2014/main" id="{4ACD4A00-F3C2-2069-4944-CE087DF41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48">
                <a:extLst>
                  <a:ext uri="{FF2B5EF4-FFF2-40B4-BE49-F238E27FC236}">
                    <a16:creationId xmlns:a16="http://schemas.microsoft.com/office/drawing/2014/main" id="{19D1FFD1-004E-4829-3459-D88E1EB83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150</a:t>
                </a: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0EA0CCAF-98DA-66E0-458C-8F8CB233B8D8}"/>
                </a:ext>
              </a:extLst>
            </p:cNvPr>
            <p:cNvGrpSpPr/>
            <p:nvPr/>
          </p:nvGrpSpPr>
          <p:grpSpPr>
            <a:xfrm>
              <a:off x="6397036" y="4383994"/>
              <a:ext cx="392828" cy="288147"/>
              <a:chOff x="1710542" y="1546878"/>
              <a:chExt cx="392828" cy="288147"/>
            </a:xfrm>
          </p:grpSpPr>
          <p:sp>
            <p:nvSpPr>
              <p:cNvPr id="118" name="Line 17">
                <a:extLst>
                  <a:ext uri="{FF2B5EF4-FFF2-40B4-BE49-F238E27FC236}">
                    <a16:creationId xmlns:a16="http://schemas.microsoft.com/office/drawing/2014/main" id="{2E71CA1D-F864-0D32-34BE-D4525DCD5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48">
                <a:extLst>
                  <a:ext uri="{FF2B5EF4-FFF2-40B4-BE49-F238E27FC236}">
                    <a16:creationId xmlns:a16="http://schemas.microsoft.com/office/drawing/2014/main" id="{0EC2495D-20DC-922D-4BF3-FCA8257A7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89C0A7E7-616B-C131-DD7F-71C9258AB17D}"/>
                </a:ext>
              </a:extLst>
            </p:cNvPr>
            <p:cNvGrpSpPr/>
            <p:nvPr/>
          </p:nvGrpSpPr>
          <p:grpSpPr>
            <a:xfrm>
              <a:off x="6397036" y="4907869"/>
              <a:ext cx="392828" cy="288147"/>
              <a:chOff x="1710542" y="1546878"/>
              <a:chExt cx="392828" cy="288147"/>
            </a:xfrm>
          </p:grpSpPr>
          <p:sp>
            <p:nvSpPr>
              <p:cNvPr id="116" name="Line 17">
                <a:extLst>
                  <a:ext uri="{FF2B5EF4-FFF2-40B4-BE49-F238E27FC236}">
                    <a16:creationId xmlns:a16="http://schemas.microsoft.com/office/drawing/2014/main" id="{E970C7B8-6230-5362-4569-CDE738399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48">
                <a:extLst>
                  <a:ext uri="{FF2B5EF4-FFF2-40B4-BE49-F238E27FC236}">
                    <a16:creationId xmlns:a16="http://schemas.microsoft.com/office/drawing/2014/main" id="{4EACC588-88D5-70AE-2F29-000E847C2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50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CD462031-9309-022E-A57D-D989F50187E8}"/>
                </a:ext>
              </a:extLst>
            </p:cNvPr>
            <p:cNvGrpSpPr/>
            <p:nvPr/>
          </p:nvGrpSpPr>
          <p:grpSpPr>
            <a:xfrm>
              <a:off x="6397036" y="5433956"/>
              <a:ext cx="392828" cy="288147"/>
              <a:chOff x="1710542" y="1546878"/>
              <a:chExt cx="392828" cy="288147"/>
            </a:xfrm>
          </p:grpSpPr>
          <p:sp>
            <p:nvSpPr>
              <p:cNvPr id="114" name="Line 17">
                <a:extLst>
                  <a:ext uri="{FF2B5EF4-FFF2-40B4-BE49-F238E27FC236}">
                    <a16:creationId xmlns:a16="http://schemas.microsoft.com/office/drawing/2014/main" id="{A88F47E0-6B55-D765-B63F-602094A55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48">
                <a:extLst>
                  <a:ext uri="{FF2B5EF4-FFF2-40B4-BE49-F238E27FC236}">
                    <a16:creationId xmlns:a16="http://schemas.microsoft.com/office/drawing/2014/main" id="{5C63CD76-18F8-1406-A244-934A6C78A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0A2B0B8-B764-25E4-5B2A-CBA86D49625A}"/>
                </a:ext>
              </a:extLst>
            </p:cNvPr>
            <p:cNvGrpSpPr/>
            <p:nvPr/>
          </p:nvGrpSpPr>
          <p:grpSpPr>
            <a:xfrm>
              <a:off x="6641211" y="5579950"/>
              <a:ext cx="300331" cy="366183"/>
              <a:chOff x="1904359" y="5250304"/>
              <a:chExt cx="300331" cy="366183"/>
            </a:xfrm>
          </p:grpSpPr>
          <p:sp>
            <p:nvSpPr>
              <p:cNvPr id="112" name="Line 17">
                <a:extLst>
                  <a:ext uri="{FF2B5EF4-FFF2-40B4-BE49-F238E27FC236}">
                    <a16:creationId xmlns:a16="http://schemas.microsoft.com/office/drawing/2014/main" id="{D74742C8-E0EA-ACD8-BFF8-CB95D5FBE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:a16="http://schemas.microsoft.com/office/drawing/2014/main" id="{46D14387-D85D-2907-2279-1A9147EC4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F1FBA041-C85B-925C-1A68-EDD781DFD9CD}"/>
                </a:ext>
              </a:extLst>
            </p:cNvPr>
            <p:cNvGrpSpPr/>
            <p:nvPr/>
          </p:nvGrpSpPr>
          <p:grpSpPr>
            <a:xfrm>
              <a:off x="6928842" y="5579950"/>
              <a:ext cx="300331" cy="366183"/>
              <a:chOff x="1904359" y="5250304"/>
              <a:chExt cx="300331" cy="366183"/>
            </a:xfrm>
          </p:grpSpPr>
          <p:sp>
            <p:nvSpPr>
              <p:cNvPr id="110" name="Line 17">
                <a:extLst>
                  <a:ext uri="{FF2B5EF4-FFF2-40B4-BE49-F238E27FC236}">
                    <a16:creationId xmlns:a16="http://schemas.microsoft.com/office/drawing/2014/main" id="{303904AA-1928-A52F-C1AC-6C995C819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48">
                <a:extLst>
                  <a:ext uri="{FF2B5EF4-FFF2-40B4-BE49-F238E27FC236}">
                    <a16:creationId xmlns:a16="http://schemas.microsoft.com/office/drawing/2014/main" id="{1527845A-5017-726B-B217-67F579907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BAF5927B-392D-159F-ECAA-EA90B2AEDFBC}"/>
                </a:ext>
              </a:extLst>
            </p:cNvPr>
            <p:cNvGrpSpPr/>
            <p:nvPr/>
          </p:nvGrpSpPr>
          <p:grpSpPr>
            <a:xfrm>
              <a:off x="7216473" y="5579950"/>
              <a:ext cx="300331" cy="366183"/>
              <a:chOff x="1904359" y="5250304"/>
              <a:chExt cx="300331" cy="366183"/>
            </a:xfrm>
          </p:grpSpPr>
          <p:sp>
            <p:nvSpPr>
              <p:cNvPr id="108" name="Line 17">
                <a:extLst>
                  <a:ext uri="{FF2B5EF4-FFF2-40B4-BE49-F238E27FC236}">
                    <a16:creationId xmlns:a16="http://schemas.microsoft.com/office/drawing/2014/main" id="{FB74E4F9-3E5C-12B7-9C08-48AF9A8DB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48">
                <a:extLst>
                  <a:ext uri="{FF2B5EF4-FFF2-40B4-BE49-F238E27FC236}">
                    <a16:creationId xmlns:a16="http://schemas.microsoft.com/office/drawing/2014/main" id="{FC3CCC83-0826-DC80-1FE8-D3D79A67F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24</a:t>
                </a: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ECF34241-052C-F6B6-1510-4F5A55DCB578}"/>
                </a:ext>
              </a:extLst>
            </p:cNvPr>
            <p:cNvGrpSpPr/>
            <p:nvPr/>
          </p:nvGrpSpPr>
          <p:grpSpPr>
            <a:xfrm>
              <a:off x="7504104" y="5579950"/>
              <a:ext cx="300331" cy="366183"/>
              <a:chOff x="1904359" y="5250304"/>
              <a:chExt cx="300331" cy="366183"/>
            </a:xfrm>
          </p:grpSpPr>
          <p:sp>
            <p:nvSpPr>
              <p:cNvPr id="106" name="Line 17">
                <a:extLst>
                  <a:ext uri="{FF2B5EF4-FFF2-40B4-BE49-F238E27FC236}">
                    <a16:creationId xmlns:a16="http://schemas.microsoft.com/office/drawing/2014/main" id="{6D373345-F971-3BED-4B1E-7E7E621E4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48">
                <a:extLst>
                  <a:ext uri="{FF2B5EF4-FFF2-40B4-BE49-F238E27FC236}">
                    <a16:creationId xmlns:a16="http://schemas.microsoft.com/office/drawing/2014/main" id="{7C45F211-FEE0-0917-E2C1-6E08BDF3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32</a:t>
                </a:r>
              </a:p>
            </p:txBody>
          </p: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CE077554-BEF6-7D1B-D9EA-CF8FDB415323}"/>
                </a:ext>
              </a:extLst>
            </p:cNvPr>
            <p:cNvGrpSpPr/>
            <p:nvPr/>
          </p:nvGrpSpPr>
          <p:grpSpPr>
            <a:xfrm>
              <a:off x="7781036" y="5579950"/>
              <a:ext cx="300331" cy="366183"/>
              <a:chOff x="1904359" y="5250304"/>
              <a:chExt cx="300331" cy="366183"/>
            </a:xfrm>
          </p:grpSpPr>
          <p:sp>
            <p:nvSpPr>
              <p:cNvPr id="104" name="Line 17">
                <a:extLst>
                  <a:ext uri="{FF2B5EF4-FFF2-40B4-BE49-F238E27FC236}">
                    <a16:creationId xmlns:a16="http://schemas.microsoft.com/office/drawing/2014/main" id="{607503DF-C69E-F812-A718-97485843E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48">
                <a:extLst>
                  <a:ext uri="{FF2B5EF4-FFF2-40B4-BE49-F238E27FC236}">
                    <a16:creationId xmlns:a16="http://schemas.microsoft.com/office/drawing/2014/main" id="{C0ACA71A-9A6E-9852-D05A-DDE9D6A46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40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86CE66C3-8E3C-C83C-42B4-9A36946FFC83}"/>
                </a:ext>
              </a:extLst>
            </p:cNvPr>
            <p:cNvGrpSpPr/>
            <p:nvPr/>
          </p:nvGrpSpPr>
          <p:grpSpPr>
            <a:xfrm>
              <a:off x="8068667" y="5579950"/>
              <a:ext cx="300331" cy="366183"/>
              <a:chOff x="1904359" y="5250304"/>
              <a:chExt cx="300331" cy="366183"/>
            </a:xfrm>
          </p:grpSpPr>
          <p:sp>
            <p:nvSpPr>
              <p:cNvPr id="102" name="Line 17">
                <a:extLst>
                  <a:ext uri="{FF2B5EF4-FFF2-40B4-BE49-F238E27FC236}">
                    <a16:creationId xmlns:a16="http://schemas.microsoft.com/office/drawing/2014/main" id="{E62997F5-3BA2-7B37-575F-1DC1C698E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48">
                <a:extLst>
                  <a:ext uri="{FF2B5EF4-FFF2-40B4-BE49-F238E27FC236}">
                    <a16:creationId xmlns:a16="http://schemas.microsoft.com/office/drawing/2014/main" id="{3ABB7E1D-57D0-AA00-F0FF-221B56978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48</a:t>
                </a: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B00FB873-0A5F-9095-782A-59CCB46B4469}"/>
                </a:ext>
              </a:extLst>
            </p:cNvPr>
            <p:cNvGrpSpPr/>
            <p:nvPr/>
          </p:nvGrpSpPr>
          <p:grpSpPr>
            <a:xfrm>
              <a:off x="8356298" y="5579950"/>
              <a:ext cx="300331" cy="366183"/>
              <a:chOff x="1904359" y="5250304"/>
              <a:chExt cx="300331" cy="366183"/>
            </a:xfrm>
          </p:grpSpPr>
          <p:sp>
            <p:nvSpPr>
              <p:cNvPr id="100" name="Line 17">
                <a:extLst>
                  <a:ext uri="{FF2B5EF4-FFF2-40B4-BE49-F238E27FC236}">
                    <a16:creationId xmlns:a16="http://schemas.microsoft.com/office/drawing/2014/main" id="{A0531754-3AB0-B4A4-09BE-AEE24D361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48">
                <a:extLst>
                  <a:ext uri="{FF2B5EF4-FFF2-40B4-BE49-F238E27FC236}">
                    <a16:creationId xmlns:a16="http://schemas.microsoft.com/office/drawing/2014/main" id="{4D299E45-A210-5E38-333F-41D2FECCB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56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D66AC635-9CAB-529F-9907-FF054129DB24}"/>
                </a:ext>
              </a:extLst>
            </p:cNvPr>
            <p:cNvGrpSpPr/>
            <p:nvPr/>
          </p:nvGrpSpPr>
          <p:grpSpPr>
            <a:xfrm>
              <a:off x="8643929" y="5579950"/>
              <a:ext cx="300331" cy="366183"/>
              <a:chOff x="1904359" y="5250304"/>
              <a:chExt cx="300331" cy="366183"/>
            </a:xfrm>
          </p:grpSpPr>
          <p:sp>
            <p:nvSpPr>
              <p:cNvPr id="98" name="Line 17">
                <a:extLst>
                  <a:ext uri="{FF2B5EF4-FFF2-40B4-BE49-F238E27FC236}">
                    <a16:creationId xmlns:a16="http://schemas.microsoft.com/office/drawing/2014/main" id="{E687581A-2624-7728-F73C-D467FEE51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48">
                <a:extLst>
                  <a:ext uri="{FF2B5EF4-FFF2-40B4-BE49-F238E27FC236}">
                    <a16:creationId xmlns:a16="http://schemas.microsoft.com/office/drawing/2014/main" id="{E61C6C76-009E-05F9-BE63-3067B870E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64</a:t>
                </a: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384FAEF1-6956-9DBE-BEE0-9E639E090374}"/>
                </a:ext>
              </a:extLst>
            </p:cNvPr>
            <p:cNvGrpSpPr/>
            <p:nvPr/>
          </p:nvGrpSpPr>
          <p:grpSpPr>
            <a:xfrm>
              <a:off x="8944260" y="5579950"/>
              <a:ext cx="300331" cy="366183"/>
              <a:chOff x="1904359" y="5250304"/>
              <a:chExt cx="300331" cy="366183"/>
            </a:xfrm>
          </p:grpSpPr>
          <p:sp>
            <p:nvSpPr>
              <p:cNvPr id="96" name="Line 17">
                <a:extLst>
                  <a:ext uri="{FF2B5EF4-FFF2-40B4-BE49-F238E27FC236}">
                    <a16:creationId xmlns:a16="http://schemas.microsoft.com/office/drawing/2014/main" id="{D8F11A24-98B5-3061-4BA9-E055023AE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48">
                <a:extLst>
                  <a:ext uri="{FF2B5EF4-FFF2-40B4-BE49-F238E27FC236}">
                    <a16:creationId xmlns:a16="http://schemas.microsoft.com/office/drawing/2014/main" id="{7E64A0E8-C98F-7FD3-13AD-A02B7004A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72</a:t>
                </a: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1FB0340F-A97C-B0D6-E152-863D4BC23217}"/>
                </a:ext>
              </a:extLst>
            </p:cNvPr>
            <p:cNvGrpSpPr/>
            <p:nvPr/>
          </p:nvGrpSpPr>
          <p:grpSpPr>
            <a:xfrm>
              <a:off x="9231891" y="5579950"/>
              <a:ext cx="300331" cy="366183"/>
              <a:chOff x="1904359" y="5250304"/>
              <a:chExt cx="300331" cy="366183"/>
            </a:xfrm>
          </p:grpSpPr>
          <p:sp>
            <p:nvSpPr>
              <p:cNvPr id="94" name="Line 17">
                <a:extLst>
                  <a:ext uri="{FF2B5EF4-FFF2-40B4-BE49-F238E27FC236}">
                    <a16:creationId xmlns:a16="http://schemas.microsoft.com/office/drawing/2014/main" id="{F8DE544C-5DA7-D5BA-FBB4-11CE97777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48">
                <a:extLst>
                  <a:ext uri="{FF2B5EF4-FFF2-40B4-BE49-F238E27FC236}">
                    <a16:creationId xmlns:a16="http://schemas.microsoft.com/office/drawing/2014/main" id="{3E519141-F13C-AC63-332F-E66ED4271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80</a:t>
                </a: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ADCC4B49-847F-49E2-0E4D-464B223BCB01}"/>
                </a:ext>
              </a:extLst>
            </p:cNvPr>
            <p:cNvGrpSpPr/>
            <p:nvPr/>
          </p:nvGrpSpPr>
          <p:grpSpPr>
            <a:xfrm>
              <a:off x="9519522" y="5579950"/>
              <a:ext cx="300331" cy="366183"/>
              <a:chOff x="1904359" y="5250304"/>
              <a:chExt cx="300331" cy="366183"/>
            </a:xfrm>
          </p:grpSpPr>
          <p:sp>
            <p:nvSpPr>
              <p:cNvPr id="92" name="Line 17">
                <a:extLst>
                  <a:ext uri="{FF2B5EF4-FFF2-40B4-BE49-F238E27FC236}">
                    <a16:creationId xmlns:a16="http://schemas.microsoft.com/office/drawing/2014/main" id="{6EC9CBB3-27DE-347E-A4DA-434D71011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48">
                <a:extLst>
                  <a:ext uri="{FF2B5EF4-FFF2-40B4-BE49-F238E27FC236}">
                    <a16:creationId xmlns:a16="http://schemas.microsoft.com/office/drawing/2014/main" id="{C15B60C7-B817-5F84-2510-807D4996B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88</a:t>
                </a: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A70DFBD3-84F5-4827-B8B1-EE6C3F8314DA}"/>
                </a:ext>
              </a:extLst>
            </p:cNvPr>
            <p:cNvGrpSpPr/>
            <p:nvPr/>
          </p:nvGrpSpPr>
          <p:grpSpPr>
            <a:xfrm>
              <a:off x="9807153" y="5579950"/>
              <a:ext cx="300331" cy="366183"/>
              <a:chOff x="1904359" y="5250304"/>
              <a:chExt cx="300331" cy="366183"/>
            </a:xfrm>
          </p:grpSpPr>
          <p:sp>
            <p:nvSpPr>
              <p:cNvPr id="90" name="Line 17">
                <a:extLst>
                  <a:ext uri="{FF2B5EF4-FFF2-40B4-BE49-F238E27FC236}">
                    <a16:creationId xmlns:a16="http://schemas.microsoft.com/office/drawing/2014/main" id="{C8C3B346-76A2-8578-4DCF-F8008AE15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016491" y="5288338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48">
                <a:extLst>
                  <a:ext uri="{FF2B5EF4-FFF2-40B4-BE49-F238E27FC236}">
                    <a16:creationId xmlns:a16="http://schemas.microsoft.com/office/drawing/2014/main" id="{974DF70D-A1EA-39AD-4BCE-9705E9976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59" y="5328340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ctr">
                  <a:defRPr/>
                </a:pPr>
                <a:r>
                  <a:rPr lang="en-US" sz="1400" kern="0" noProof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96</a:t>
                </a:r>
              </a:p>
            </p:txBody>
          </p:sp>
        </p:grpSp>
        <p:sp>
          <p:nvSpPr>
            <p:cNvPr id="68" name="Rectangle 48">
              <a:extLst>
                <a:ext uri="{FF2B5EF4-FFF2-40B4-BE49-F238E27FC236}">
                  <a16:creationId xmlns:a16="http://schemas.microsoft.com/office/drawing/2014/main" id="{230C4099-3925-7344-D8F9-A58B345CD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786" y="5307315"/>
              <a:ext cx="57284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PA IC</a:t>
              </a:r>
              <a:r>
                <a:rPr lang="en-US" sz="1400" kern="0" baseline="-2500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8F843B43-0E59-2353-9808-E8FBC415D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786" y="4864996"/>
              <a:ext cx="44780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5th%</a:t>
              </a:r>
              <a:endParaRPr lang="en-US" sz="1400" kern="0" baseline="-2500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48">
              <a:extLst>
                <a:ext uri="{FF2B5EF4-FFF2-40B4-BE49-F238E27FC236}">
                  <a16:creationId xmlns:a16="http://schemas.microsoft.com/office/drawing/2014/main" id="{8169155D-C761-6BE3-70E3-7063038AA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786" y="4304607"/>
              <a:ext cx="104572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50th% Adults</a:t>
              </a:r>
              <a:endParaRPr lang="en-US" sz="1400" kern="0" baseline="-2500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48">
              <a:extLst>
                <a:ext uri="{FF2B5EF4-FFF2-40B4-BE49-F238E27FC236}">
                  <a16:creationId xmlns:a16="http://schemas.microsoft.com/office/drawing/2014/main" id="{02C85372-1184-9689-EB4A-9B9FCEA3B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786" y="4507895"/>
              <a:ext cx="53917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50th%</a:t>
              </a:r>
              <a:endParaRPr lang="en-US" sz="1400" kern="0" baseline="-2500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48">
              <a:extLst>
                <a:ext uri="{FF2B5EF4-FFF2-40B4-BE49-F238E27FC236}">
                  <a16:creationId xmlns:a16="http://schemas.microsoft.com/office/drawing/2014/main" id="{84EDD601-A7C8-5A37-DE8F-EF7E6ED7A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786" y="3837036"/>
              <a:ext cx="53917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kern="0" noProof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95th%</a:t>
              </a:r>
              <a:endParaRPr lang="en-US" sz="1400" kern="0" baseline="-25000" noProof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5" name="Forme libre : forme 153">
              <a:extLst>
                <a:ext uri="{FF2B5EF4-FFF2-40B4-BE49-F238E27FC236}">
                  <a16:creationId xmlns:a16="http://schemas.microsoft.com/office/drawing/2014/main" id="{C6C2137B-6215-8CD0-F83E-2D59FF89B3F6}"/>
                </a:ext>
              </a:extLst>
            </p:cNvPr>
            <p:cNvSpPr/>
            <p:nvPr/>
          </p:nvSpPr>
          <p:spPr>
            <a:xfrm>
              <a:off x="6875515" y="3835565"/>
              <a:ext cx="3055143" cy="984250"/>
            </a:xfrm>
            <a:custGeom>
              <a:avLst/>
              <a:gdLst>
                <a:gd name="csX0" fmla="*/ 0 w 3093243"/>
                <a:gd name="csY0" fmla="*/ 183356 h 440531"/>
                <a:gd name="csX1" fmla="*/ 188118 w 3093243"/>
                <a:gd name="csY1" fmla="*/ 228600 h 440531"/>
                <a:gd name="csX2" fmla="*/ 247650 w 3093243"/>
                <a:gd name="csY2" fmla="*/ 250031 h 440531"/>
                <a:gd name="csX3" fmla="*/ 504825 w 3093243"/>
                <a:gd name="csY3" fmla="*/ 440531 h 440531"/>
                <a:gd name="csX4" fmla="*/ 800100 w 3093243"/>
                <a:gd name="csY4" fmla="*/ 214313 h 440531"/>
                <a:gd name="csX5" fmla="*/ 1416843 w 3093243"/>
                <a:gd name="csY5" fmla="*/ 78581 h 440531"/>
                <a:gd name="csX6" fmla="*/ 1943100 w 3093243"/>
                <a:gd name="csY6" fmla="*/ 0 h 440531"/>
                <a:gd name="csX7" fmla="*/ 2219325 w 3093243"/>
                <a:gd name="csY7" fmla="*/ 57150 h 440531"/>
                <a:gd name="csX8" fmla="*/ 2536031 w 3093243"/>
                <a:gd name="csY8" fmla="*/ 126206 h 440531"/>
                <a:gd name="csX9" fmla="*/ 2821781 w 3093243"/>
                <a:gd name="csY9" fmla="*/ 69056 h 440531"/>
                <a:gd name="csX10" fmla="*/ 3093243 w 3093243"/>
                <a:gd name="csY10" fmla="*/ 83344 h 440531"/>
                <a:gd name="csX0" fmla="*/ 0 w 3067843"/>
                <a:gd name="csY0" fmla="*/ 786606 h 786606"/>
                <a:gd name="csX1" fmla="*/ 162718 w 3067843"/>
                <a:gd name="csY1" fmla="*/ 228600 h 786606"/>
                <a:gd name="csX2" fmla="*/ 222250 w 3067843"/>
                <a:gd name="csY2" fmla="*/ 250031 h 786606"/>
                <a:gd name="csX3" fmla="*/ 479425 w 3067843"/>
                <a:gd name="csY3" fmla="*/ 440531 h 786606"/>
                <a:gd name="csX4" fmla="*/ 774700 w 3067843"/>
                <a:gd name="csY4" fmla="*/ 214313 h 786606"/>
                <a:gd name="csX5" fmla="*/ 1391443 w 3067843"/>
                <a:gd name="csY5" fmla="*/ 78581 h 786606"/>
                <a:gd name="csX6" fmla="*/ 1917700 w 3067843"/>
                <a:gd name="csY6" fmla="*/ 0 h 786606"/>
                <a:gd name="csX7" fmla="*/ 2193925 w 3067843"/>
                <a:gd name="csY7" fmla="*/ 57150 h 786606"/>
                <a:gd name="csX8" fmla="*/ 2510631 w 3067843"/>
                <a:gd name="csY8" fmla="*/ 126206 h 786606"/>
                <a:gd name="csX9" fmla="*/ 2796381 w 3067843"/>
                <a:gd name="csY9" fmla="*/ 69056 h 786606"/>
                <a:gd name="csX10" fmla="*/ 3067843 w 3067843"/>
                <a:gd name="csY10" fmla="*/ 83344 h 786606"/>
                <a:gd name="csX0" fmla="*/ 0 w 3067843"/>
                <a:gd name="csY0" fmla="*/ 786606 h 786606"/>
                <a:gd name="csX1" fmla="*/ 251618 w 3067843"/>
                <a:gd name="csY1" fmla="*/ 730250 h 786606"/>
                <a:gd name="csX2" fmla="*/ 222250 w 3067843"/>
                <a:gd name="csY2" fmla="*/ 250031 h 786606"/>
                <a:gd name="csX3" fmla="*/ 479425 w 3067843"/>
                <a:gd name="csY3" fmla="*/ 440531 h 786606"/>
                <a:gd name="csX4" fmla="*/ 774700 w 3067843"/>
                <a:gd name="csY4" fmla="*/ 214313 h 786606"/>
                <a:gd name="csX5" fmla="*/ 1391443 w 3067843"/>
                <a:gd name="csY5" fmla="*/ 78581 h 786606"/>
                <a:gd name="csX6" fmla="*/ 1917700 w 3067843"/>
                <a:gd name="csY6" fmla="*/ 0 h 786606"/>
                <a:gd name="csX7" fmla="*/ 2193925 w 3067843"/>
                <a:gd name="csY7" fmla="*/ 57150 h 786606"/>
                <a:gd name="csX8" fmla="*/ 2510631 w 3067843"/>
                <a:gd name="csY8" fmla="*/ 126206 h 786606"/>
                <a:gd name="csX9" fmla="*/ 2796381 w 3067843"/>
                <a:gd name="csY9" fmla="*/ 69056 h 786606"/>
                <a:gd name="csX10" fmla="*/ 3067843 w 3067843"/>
                <a:gd name="csY10" fmla="*/ 83344 h 786606"/>
                <a:gd name="csX0" fmla="*/ 0 w 3067843"/>
                <a:gd name="csY0" fmla="*/ 786606 h 786606"/>
                <a:gd name="csX1" fmla="*/ 251618 w 3067843"/>
                <a:gd name="csY1" fmla="*/ 730250 h 786606"/>
                <a:gd name="csX2" fmla="*/ 438150 w 3067843"/>
                <a:gd name="csY2" fmla="*/ 729456 h 786606"/>
                <a:gd name="csX3" fmla="*/ 479425 w 3067843"/>
                <a:gd name="csY3" fmla="*/ 440531 h 786606"/>
                <a:gd name="csX4" fmla="*/ 774700 w 3067843"/>
                <a:gd name="csY4" fmla="*/ 214313 h 786606"/>
                <a:gd name="csX5" fmla="*/ 1391443 w 3067843"/>
                <a:gd name="csY5" fmla="*/ 78581 h 786606"/>
                <a:gd name="csX6" fmla="*/ 1917700 w 3067843"/>
                <a:gd name="csY6" fmla="*/ 0 h 786606"/>
                <a:gd name="csX7" fmla="*/ 2193925 w 3067843"/>
                <a:gd name="csY7" fmla="*/ 57150 h 786606"/>
                <a:gd name="csX8" fmla="*/ 2510631 w 3067843"/>
                <a:gd name="csY8" fmla="*/ 126206 h 786606"/>
                <a:gd name="csX9" fmla="*/ 2796381 w 3067843"/>
                <a:gd name="csY9" fmla="*/ 69056 h 786606"/>
                <a:gd name="csX10" fmla="*/ 3067843 w 3067843"/>
                <a:gd name="csY10" fmla="*/ 83344 h 786606"/>
                <a:gd name="csX0" fmla="*/ 0 w 3067843"/>
                <a:gd name="csY0" fmla="*/ 786606 h 786606"/>
                <a:gd name="csX1" fmla="*/ 251618 w 3067843"/>
                <a:gd name="csY1" fmla="*/ 730250 h 786606"/>
                <a:gd name="csX2" fmla="*/ 438150 w 3067843"/>
                <a:gd name="csY2" fmla="*/ 729456 h 786606"/>
                <a:gd name="csX3" fmla="*/ 619125 w 3067843"/>
                <a:gd name="csY3" fmla="*/ 704056 h 786606"/>
                <a:gd name="csX4" fmla="*/ 774700 w 3067843"/>
                <a:gd name="csY4" fmla="*/ 214313 h 786606"/>
                <a:gd name="csX5" fmla="*/ 1391443 w 3067843"/>
                <a:gd name="csY5" fmla="*/ 78581 h 786606"/>
                <a:gd name="csX6" fmla="*/ 1917700 w 3067843"/>
                <a:gd name="csY6" fmla="*/ 0 h 786606"/>
                <a:gd name="csX7" fmla="*/ 2193925 w 3067843"/>
                <a:gd name="csY7" fmla="*/ 57150 h 786606"/>
                <a:gd name="csX8" fmla="*/ 2510631 w 3067843"/>
                <a:gd name="csY8" fmla="*/ 126206 h 786606"/>
                <a:gd name="csX9" fmla="*/ 2796381 w 3067843"/>
                <a:gd name="csY9" fmla="*/ 69056 h 786606"/>
                <a:gd name="csX10" fmla="*/ 3067843 w 3067843"/>
                <a:gd name="csY10" fmla="*/ 83344 h 786606"/>
                <a:gd name="csX0" fmla="*/ 0 w 3067843"/>
                <a:gd name="csY0" fmla="*/ 786606 h 786606"/>
                <a:gd name="csX1" fmla="*/ 251618 w 3067843"/>
                <a:gd name="csY1" fmla="*/ 730250 h 786606"/>
                <a:gd name="csX2" fmla="*/ 438150 w 3067843"/>
                <a:gd name="csY2" fmla="*/ 729456 h 786606"/>
                <a:gd name="csX3" fmla="*/ 619125 w 3067843"/>
                <a:gd name="csY3" fmla="*/ 704056 h 786606"/>
                <a:gd name="csX4" fmla="*/ 828675 w 3067843"/>
                <a:gd name="csY4" fmla="*/ 636588 h 786606"/>
                <a:gd name="csX5" fmla="*/ 1391443 w 3067843"/>
                <a:gd name="csY5" fmla="*/ 78581 h 786606"/>
                <a:gd name="csX6" fmla="*/ 1917700 w 3067843"/>
                <a:gd name="csY6" fmla="*/ 0 h 786606"/>
                <a:gd name="csX7" fmla="*/ 2193925 w 3067843"/>
                <a:gd name="csY7" fmla="*/ 57150 h 786606"/>
                <a:gd name="csX8" fmla="*/ 2510631 w 3067843"/>
                <a:gd name="csY8" fmla="*/ 126206 h 786606"/>
                <a:gd name="csX9" fmla="*/ 2796381 w 3067843"/>
                <a:gd name="csY9" fmla="*/ 69056 h 786606"/>
                <a:gd name="csX10" fmla="*/ 3067843 w 3067843"/>
                <a:gd name="csY10" fmla="*/ 83344 h 786606"/>
                <a:gd name="csX0" fmla="*/ 0 w 3067843"/>
                <a:gd name="csY0" fmla="*/ 786606 h 786606"/>
                <a:gd name="csX1" fmla="*/ 251618 w 3067843"/>
                <a:gd name="csY1" fmla="*/ 730250 h 786606"/>
                <a:gd name="csX2" fmla="*/ 438150 w 3067843"/>
                <a:gd name="csY2" fmla="*/ 729456 h 786606"/>
                <a:gd name="csX3" fmla="*/ 619125 w 3067843"/>
                <a:gd name="csY3" fmla="*/ 704056 h 786606"/>
                <a:gd name="csX4" fmla="*/ 828675 w 3067843"/>
                <a:gd name="csY4" fmla="*/ 636588 h 786606"/>
                <a:gd name="csX5" fmla="*/ 1362868 w 3067843"/>
                <a:gd name="csY5" fmla="*/ 389731 h 786606"/>
                <a:gd name="csX6" fmla="*/ 1917700 w 3067843"/>
                <a:gd name="csY6" fmla="*/ 0 h 786606"/>
                <a:gd name="csX7" fmla="*/ 2193925 w 3067843"/>
                <a:gd name="csY7" fmla="*/ 57150 h 786606"/>
                <a:gd name="csX8" fmla="*/ 2510631 w 3067843"/>
                <a:gd name="csY8" fmla="*/ 126206 h 786606"/>
                <a:gd name="csX9" fmla="*/ 2796381 w 3067843"/>
                <a:gd name="csY9" fmla="*/ 69056 h 786606"/>
                <a:gd name="csX10" fmla="*/ 3067843 w 3067843"/>
                <a:gd name="csY10" fmla="*/ 83344 h 786606"/>
                <a:gd name="csX0" fmla="*/ 0 w 3067843"/>
                <a:gd name="csY0" fmla="*/ 729456 h 729456"/>
                <a:gd name="csX1" fmla="*/ 251618 w 3067843"/>
                <a:gd name="csY1" fmla="*/ 673100 h 729456"/>
                <a:gd name="csX2" fmla="*/ 438150 w 3067843"/>
                <a:gd name="csY2" fmla="*/ 672306 h 729456"/>
                <a:gd name="csX3" fmla="*/ 619125 w 3067843"/>
                <a:gd name="csY3" fmla="*/ 646906 h 729456"/>
                <a:gd name="csX4" fmla="*/ 828675 w 3067843"/>
                <a:gd name="csY4" fmla="*/ 579438 h 729456"/>
                <a:gd name="csX5" fmla="*/ 1362868 w 3067843"/>
                <a:gd name="csY5" fmla="*/ 332581 h 729456"/>
                <a:gd name="csX6" fmla="*/ 1955800 w 3067843"/>
                <a:gd name="csY6" fmla="*/ 320675 h 729456"/>
                <a:gd name="csX7" fmla="*/ 2193925 w 3067843"/>
                <a:gd name="csY7" fmla="*/ 0 h 729456"/>
                <a:gd name="csX8" fmla="*/ 2510631 w 3067843"/>
                <a:gd name="csY8" fmla="*/ 69056 h 729456"/>
                <a:gd name="csX9" fmla="*/ 2796381 w 3067843"/>
                <a:gd name="csY9" fmla="*/ 11906 h 729456"/>
                <a:gd name="csX10" fmla="*/ 3067843 w 3067843"/>
                <a:gd name="csY10" fmla="*/ 26194 h 729456"/>
                <a:gd name="csX0" fmla="*/ 0 w 3055143"/>
                <a:gd name="csY0" fmla="*/ 865187 h 865187"/>
                <a:gd name="csX1" fmla="*/ 251618 w 3055143"/>
                <a:gd name="csY1" fmla="*/ 808831 h 865187"/>
                <a:gd name="csX2" fmla="*/ 438150 w 3055143"/>
                <a:gd name="csY2" fmla="*/ 808037 h 865187"/>
                <a:gd name="csX3" fmla="*/ 619125 w 3055143"/>
                <a:gd name="csY3" fmla="*/ 782637 h 865187"/>
                <a:gd name="csX4" fmla="*/ 828675 w 3055143"/>
                <a:gd name="csY4" fmla="*/ 715169 h 865187"/>
                <a:gd name="csX5" fmla="*/ 1362868 w 3055143"/>
                <a:gd name="csY5" fmla="*/ 468312 h 865187"/>
                <a:gd name="csX6" fmla="*/ 1955800 w 3055143"/>
                <a:gd name="csY6" fmla="*/ 456406 h 865187"/>
                <a:gd name="csX7" fmla="*/ 2193925 w 3055143"/>
                <a:gd name="csY7" fmla="*/ 135731 h 865187"/>
                <a:gd name="csX8" fmla="*/ 2510631 w 3055143"/>
                <a:gd name="csY8" fmla="*/ 204787 h 865187"/>
                <a:gd name="csX9" fmla="*/ 2796381 w 3055143"/>
                <a:gd name="csY9" fmla="*/ 147637 h 865187"/>
                <a:gd name="csX10" fmla="*/ 3055143 w 3055143"/>
                <a:gd name="csY10" fmla="*/ 0 h 865187"/>
                <a:gd name="csX0" fmla="*/ 0 w 3055143"/>
                <a:gd name="csY0" fmla="*/ 977900 h 977900"/>
                <a:gd name="csX1" fmla="*/ 251618 w 3055143"/>
                <a:gd name="csY1" fmla="*/ 921544 h 977900"/>
                <a:gd name="csX2" fmla="*/ 438150 w 3055143"/>
                <a:gd name="csY2" fmla="*/ 920750 h 977900"/>
                <a:gd name="csX3" fmla="*/ 619125 w 3055143"/>
                <a:gd name="csY3" fmla="*/ 895350 h 977900"/>
                <a:gd name="csX4" fmla="*/ 828675 w 3055143"/>
                <a:gd name="csY4" fmla="*/ 827882 h 977900"/>
                <a:gd name="csX5" fmla="*/ 1362868 w 3055143"/>
                <a:gd name="csY5" fmla="*/ 581025 h 977900"/>
                <a:gd name="csX6" fmla="*/ 1955800 w 3055143"/>
                <a:gd name="csY6" fmla="*/ 569119 h 977900"/>
                <a:gd name="csX7" fmla="*/ 2193925 w 3055143"/>
                <a:gd name="csY7" fmla="*/ 248444 h 977900"/>
                <a:gd name="csX8" fmla="*/ 2510631 w 3055143"/>
                <a:gd name="csY8" fmla="*/ 317500 h 977900"/>
                <a:gd name="csX9" fmla="*/ 2812256 w 3055143"/>
                <a:gd name="csY9" fmla="*/ 0 h 977900"/>
                <a:gd name="csX10" fmla="*/ 3055143 w 3055143"/>
                <a:gd name="csY10" fmla="*/ 112713 h 977900"/>
                <a:gd name="csX0" fmla="*/ 0 w 3055143"/>
                <a:gd name="csY0" fmla="*/ 977900 h 977900"/>
                <a:gd name="csX1" fmla="*/ 251618 w 3055143"/>
                <a:gd name="csY1" fmla="*/ 921544 h 977900"/>
                <a:gd name="csX2" fmla="*/ 438150 w 3055143"/>
                <a:gd name="csY2" fmla="*/ 920750 h 977900"/>
                <a:gd name="csX3" fmla="*/ 619125 w 3055143"/>
                <a:gd name="csY3" fmla="*/ 895350 h 977900"/>
                <a:gd name="csX4" fmla="*/ 828675 w 3055143"/>
                <a:gd name="csY4" fmla="*/ 827882 h 977900"/>
                <a:gd name="csX5" fmla="*/ 1362868 w 3055143"/>
                <a:gd name="csY5" fmla="*/ 581025 h 977900"/>
                <a:gd name="csX6" fmla="*/ 1955800 w 3055143"/>
                <a:gd name="csY6" fmla="*/ 569119 h 977900"/>
                <a:gd name="csX7" fmla="*/ 2193925 w 3055143"/>
                <a:gd name="csY7" fmla="*/ 248444 h 977900"/>
                <a:gd name="csX8" fmla="*/ 2510631 w 3055143"/>
                <a:gd name="csY8" fmla="*/ 317500 h 977900"/>
                <a:gd name="csX9" fmla="*/ 2812256 w 3055143"/>
                <a:gd name="csY9" fmla="*/ 0 h 977900"/>
                <a:gd name="csX10" fmla="*/ 3055143 w 3055143"/>
                <a:gd name="csY10" fmla="*/ 125413 h 977900"/>
                <a:gd name="csX0" fmla="*/ 0 w 3055143"/>
                <a:gd name="csY0" fmla="*/ 977900 h 977900"/>
                <a:gd name="csX1" fmla="*/ 251618 w 3055143"/>
                <a:gd name="csY1" fmla="*/ 921544 h 977900"/>
                <a:gd name="csX2" fmla="*/ 438150 w 3055143"/>
                <a:gd name="csY2" fmla="*/ 920750 h 977900"/>
                <a:gd name="csX3" fmla="*/ 619125 w 3055143"/>
                <a:gd name="csY3" fmla="*/ 895350 h 977900"/>
                <a:gd name="csX4" fmla="*/ 828675 w 3055143"/>
                <a:gd name="csY4" fmla="*/ 827882 h 977900"/>
                <a:gd name="csX5" fmla="*/ 1362868 w 3055143"/>
                <a:gd name="csY5" fmla="*/ 581025 h 977900"/>
                <a:gd name="csX6" fmla="*/ 1955800 w 3055143"/>
                <a:gd name="csY6" fmla="*/ 569119 h 977900"/>
                <a:gd name="csX7" fmla="*/ 2193925 w 3055143"/>
                <a:gd name="csY7" fmla="*/ 248444 h 977900"/>
                <a:gd name="csX8" fmla="*/ 2685256 w 3055143"/>
                <a:gd name="csY8" fmla="*/ 117475 h 977900"/>
                <a:gd name="csX9" fmla="*/ 2812256 w 3055143"/>
                <a:gd name="csY9" fmla="*/ 0 h 977900"/>
                <a:gd name="csX10" fmla="*/ 3055143 w 3055143"/>
                <a:gd name="csY10" fmla="*/ 125413 h 977900"/>
                <a:gd name="csX0" fmla="*/ 0 w 3055143"/>
                <a:gd name="csY0" fmla="*/ 977900 h 977900"/>
                <a:gd name="csX1" fmla="*/ 251618 w 3055143"/>
                <a:gd name="csY1" fmla="*/ 921544 h 977900"/>
                <a:gd name="csX2" fmla="*/ 438150 w 3055143"/>
                <a:gd name="csY2" fmla="*/ 920750 h 977900"/>
                <a:gd name="csX3" fmla="*/ 619125 w 3055143"/>
                <a:gd name="csY3" fmla="*/ 895350 h 977900"/>
                <a:gd name="csX4" fmla="*/ 828675 w 3055143"/>
                <a:gd name="csY4" fmla="*/ 827882 h 977900"/>
                <a:gd name="csX5" fmla="*/ 1362868 w 3055143"/>
                <a:gd name="csY5" fmla="*/ 581025 h 977900"/>
                <a:gd name="csX6" fmla="*/ 1955800 w 3055143"/>
                <a:gd name="csY6" fmla="*/ 569119 h 977900"/>
                <a:gd name="csX7" fmla="*/ 2349500 w 3055143"/>
                <a:gd name="csY7" fmla="*/ 369094 h 977900"/>
                <a:gd name="csX8" fmla="*/ 2685256 w 3055143"/>
                <a:gd name="csY8" fmla="*/ 117475 h 977900"/>
                <a:gd name="csX9" fmla="*/ 2812256 w 3055143"/>
                <a:gd name="csY9" fmla="*/ 0 h 977900"/>
                <a:gd name="csX10" fmla="*/ 3055143 w 3055143"/>
                <a:gd name="csY10" fmla="*/ 125413 h 977900"/>
                <a:gd name="csX0" fmla="*/ 0 w 3055143"/>
                <a:gd name="csY0" fmla="*/ 977900 h 977900"/>
                <a:gd name="csX1" fmla="*/ 251618 w 3055143"/>
                <a:gd name="csY1" fmla="*/ 921544 h 977900"/>
                <a:gd name="csX2" fmla="*/ 438150 w 3055143"/>
                <a:gd name="csY2" fmla="*/ 920750 h 977900"/>
                <a:gd name="csX3" fmla="*/ 619125 w 3055143"/>
                <a:gd name="csY3" fmla="*/ 895350 h 977900"/>
                <a:gd name="csX4" fmla="*/ 828675 w 3055143"/>
                <a:gd name="csY4" fmla="*/ 827882 h 977900"/>
                <a:gd name="csX5" fmla="*/ 1362868 w 3055143"/>
                <a:gd name="csY5" fmla="*/ 581025 h 977900"/>
                <a:gd name="csX6" fmla="*/ 1955800 w 3055143"/>
                <a:gd name="csY6" fmla="*/ 569119 h 977900"/>
                <a:gd name="csX7" fmla="*/ 2349500 w 3055143"/>
                <a:gd name="csY7" fmla="*/ 369094 h 977900"/>
                <a:gd name="csX8" fmla="*/ 2519828 w 3055143"/>
                <a:gd name="csY8" fmla="*/ 235744 h 977900"/>
                <a:gd name="csX9" fmla="*/ 2685256 w 3055143"/>
                <a:gd name="csY9" fmla="*/ 117475 h 977900"/>
                <a:gd name="csX10" fmla="*/ 2812256 w 3055143"/>
                <a:gd name="csY10" fmla="*/ 0 h 977900"/>
                <a:gd name="csX11" fmla="*/ 3055143 w 3055143"/>
                <a:gd name="csY11" fmla="*/ 125413 h 977900"/>
                <a:gd name="csX0" fmla="*/ 0 w 3055143"/>
                <a:gd name="csY0" fmla="*/ 977900 h 977900"/>
                <a:gd name="csX1" fmla="*/ 251618 w 3055143"/>
                <a:gd name="csY1" fmla="*/ 921544 h 977900"/>
                <a:gd name="csX2" fmla="*/ 438150 w 3055143"/>
                <a:gd name="csY2" fmla="*/ 920750 h 977900"/>
                <a:gd name="csX3" fmla="*/ 619125 w 3055143"/>
                <a:gd name="csY3" fmla="*/ 895350 h 977900"/>
                <a:gd name="csX4" fmla="*/ 828675 w 3055143"/>
                <a:gd name="csY4" fmla="*/ 827882 h 977900"/>
                <a:gd name="csX5" fmla="*/ 1362868 w 3055143"/>
                <a:gd name="csY5" fmla="*/ 581025 h 977900"/>
                <a:gd name="csX6" fmla="*/ 1955800 w 3055143"/>
                <a:gd name="csY6" fmla="*/ 569119 h 977900"/>
                <a:gd name="csX7" fmla="*/ 2349500 w 3055143"/>
                <a:gd name="csY7" fmla="*/ 369094 h 977900"/>
                <a:gd name="csX8" fmla="*/ 2532528 w 3055143"/>
                <a:gd name="csY8" fmla="*/ 267494 h 977900"/>
                <a:gd name="csX9" fmla="*/ 2685256 w 3055143"/>
                <a:gd name="csY9" fmla="*/ 117475 h 977900"/>
                <a:gd name="csX10" fmla="*/ 2812256 w 3055143"/>
                <a:gd name="csY10" fmla="*/ 0 h 977900"/>
                <a:gd name="csX11" fmla="*/ 3055143 w 3055143"/>
                <a:gd name="csY11" fmla="*/ 125413 h 977900"/>
                <a:gd name="csX0" fmla="*/ 0 w 3055143"/>
                <a:gd name="csY0" fmla="*/ 977900 h 977900"/>
                <a:gd name="csX1" fmla="*/ 251618 w 3055143"/>
                <a:gd name="csY1" fmla="*/ 921544 h 977900"/>
                <a:gd name="csX2" fmla="*/ 438150 w 3055143"/>
                <a:gd name="csY2" fmla="*/ 920750 h 977900"/>
                <a:gd name="csX3" fmla="*/ 619125 w 3055143"/>
                <a:gd name="csY3" fmla="*/ 895350 h 977900"/>
                <a:gd name="csX4" fmla="*/ 828675 w 3055143"/>
                <a:gd name="csY4" fmla="*/ 827882 h 977900"/>
                <a:gd name="csX5" fmla="*/ 1362868 w 3055143"/>
                <a:gd name="csY5" fmla="*/ 581025 h 977900"/>
                <a:gd name="csX6" fmla="*/ 1955800 w 3055143"/>
                <a:gd name="csY6" fmla="*/ 569119 h 977900"/>
                <a:gd name="csX7" fmla="*/ 2349500 w 3055143"/>
                <a:gd name="csY7" fmla="*/ 369094 h 977900"/>
                <a:gd name="csX8" fmla="*/ 2532528 w 3055143"/>
                <a:gd name="csY8" fmla="*/ 267494 h 977900"/>
                <a:gd name="csX9" fmla="*/ 2675731 w 3055143"/>
                <a:gd name="csY9" fmla="*/ 117475 h 977900"/>
                <a:gd name="csX10" fmla="*/ 2812256 w 3055143"/>
                <a:gd name="csY10" fmla="*/ 0 h 977900"/>
                <a:gd name="csX11" fmla="*/ 3055143 w 3055143"/>
                <a:gd name="csY11" fmla="*/ 125413 h 977900"/>
                <a:gd name="csX0" fmla="*/ 0 w 3055143"/>
                <a:gd name="csY0" fmla="*/ 984250 h 984250"/>
                <a:gd name="csX1" fmla="*/ 251618 w 3055143"/>
                <a:gd name="csY1" fmla="*/ 927894 h 984250"/>
                <a:gd name="csX2" fmla="*/ 438150 w 3055143"/>
                <a:gd name="csY2" fmla="*/ 927100 h 984250"/>
                <a:gd name="csX3" fmla="*/ 619125 w 3055143"/>
                <a:gd name="csY3" fmla="*/ 901700 h 984250"/>
                <a:gd name="csX4" fmla="*/ 828675 w 3055143"/>
                <a:gd name="csY4" fmla="*/ 834232 h 984250"/>
                <a:gd name="csX5" fmla="*/ 1362868 w 3055143"/>
                <a:gd name="csY5" fmla="*/ 587375 h 984250"/>
                <a:gd name="csX6" fmla="*/ 1955800 w 3055143"/>
                <a:gd name="csY6" fmla="*/ 575469 h 984250"/>
                <a:gd name="csX7" fmla="*/ 2349500 w 3055143"/>
                <a:gd name="csY7" fmla="*/ 375444 h 984250"/>
                <a:gd name="csX8" fmla="*/ 2532528 w 3055143"/>
                <a:gd name="csY8" fmla="*/ 273844 h 984250"/>
                <a:gd name="csX9" fmla="*/ 2675731 w 3055143"/>
                <a:gd name="csY9" fmla="*/ 123825 h 984250"/>
                <a:gd name="csX10" fmla="*/ 2790031 w 3055143"/>
                <a:gd name="csY10" fmla="*/ 0 h 984250"/>
                <a:gd name="csX11" fmla="*/ 3055143 w 3055143"/>
                <a:gd name="csY11" fmla="*/ 131763 h 9842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3055143" h="984250">
                  <a:moveTo>
                    <a:pt x="0" y="984250"/>
                  </a:moveTo>
                  <a:lnTo>
                    <a:pt x="251618" y="927894"/>
                  </a:lnTo>
                  <a:lnTo>
                    <a:pt x="438150" y="927100"/>
                  </a:lnTo>
                  <a:lnTo>
                    <a:pt x="619125" y="901700"/>
                  </a:lnTo>
                  <a:lnTo>
                    <a:pt x="828675" y="834232"/>
                  </a:lnTo>
                  <a:lnTo>
                    <a:pt x="1362868" y="587375"/>
                  </a:lnTo>
                  <a:lnTo>
                    <a:pt x="1955800" y="575469"/>
                  </a:lnTo>
                  <a:lnTo>
                    <a:pt x="2349500" y="375444"/>
                  </a:lnTo>
                  <a:lnTo>
                    <a:pt x="2532528" y="273844"/>
                  </a:lnTo>
                  <a:lnTo>
                    <a:pt x="2675731" y="123825"/>
                  </a:lnTo>
                  <a:lnTo>
                    <a:pt x="2790031" y="0"/>
                  </a:lnTo>
                  <a:lnTo>
                    <a:pt x="3055143" y="131763"/>
                  </a:lnTo>
                </a:path>
              </a:pathLst>
            </a:custGeom>
            <a:noFill/>
            <a:ln w="19050">
              <a:solidFill>
                <a:srgbClr val="00206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6" name="Forme libre : forme 154">
              <a:extLst>
                <a:ext uri="{FF2B5EF4-FFF2-40B4-BE49-F238E27FC236}">
                  <a16:creationId xmlns:a16="http://schemas.microsoft.com/office/drawing/2014/main" id="{A250EE45-F0D2-6CCC-40F5-CE6343941D43}"/>
                </a:ext>
              </a:extLst>
            </p:cNvPr>
            <p:cNvSpPr/>
            <p:nvPr/>
          </p:nvSpPr>
          <p:spPr>
            <a:xfrm>
              <a:off x="6847733" y="5015872"/>
              <a:ext cx="3071813" cy="385762"/>
            </a:xfrm>
            <a:custGeom>
              <a:avLst/>
              <a:gdLst>
                <a:gd name="csX0" fmla="*/ 0 w 3071813"/>
                <a:gd name="csY0" fmla="*/ 178594 h 178594"/>
                <a:gd name="csX1" fmla="*/ 257175 w 3071813"/>
                <a:gd name="csY1" fmla="*/ 116682 h 178594"/>
                <a:gd name="csX2" fmla="*/ 438150 w 3071813"/>
                <a:gd name="csY2" fmla="*/ 92869 h 178594"/>
                <a:gd name="csX3" fmla="*/ 504825 w 3071813"/>
                <a:gd name="csY3" fmla="*/ 85725 h 178594"/>
                <a:gd name="csX4" fmla="*/ 564357 w 3071813"/>
                <a:gd name="csY4" fmla="*/ 85725 h 178594"/>
                <a:gd name="csX5" fmla="*/ 757238 w 3071813"/>
                <a:gd name="csY5" fmla="*/ 95250 h 178594"/>
                <a:gd name="csX6" fmla="*/ 835819 w 3071813"/>
                <a:gd name="csY6" fmla="*/ 100013 h 178594"/>
                <a:gd name="csX7" fmla="*/ 1071563 w 3071813"/>
                <a:gd name="csY7" fmla="*/ 133350 h 178594"/>
                <a:gd name="csX8" fmla="*/ 1376363 w 3071813"/>
                <a:gd name="csY8" fmla="*/ 50007 h 178594"/>
                <a:gd name="csX9" fmla="*/ 2038350 w 3071813"/>
                <a:gd name="csY9" fmla="*/ 23813 h 178594"/>
                <a:gd name="csX10" fmla="*/ 2133600 w 3071813"/>
                <a:gd name="csY10" fmla="*/ 19050 h 178594"/>
                <a:gd name="csX11" fmla="*/ 2324100 w 3071813"/>
                <a:gd name="csY11" fmla="*/ 11907 h 178594"/>
                <a:gd name="csX12" fmla="*/ 2512219 w 3071813"/>
                <a:gd name="csY12" fmla="*/ 0 h 178594"/>
                <a:gd name="csX13" fmla="*/ 2697957 w 3071813"/>
                <a:gd name="csY13" fmla="*/ 28575 h 178594"/>
                <a:gd name="csX14" fmla="*/ 2819400 w 3071813"/>
                <a:gd name="csY14" fmla="*/ 45244 h 178594"/>
                <a:gd name="csX15" fmla="*/ 3071813 w 3071813"/>
                <a:gd name="csY15" fmla="*/ 11907 h 178594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324100 w 3071813"/>
                <a:gd name="csY11" fmla="*/ 219075 h 385762"/>
                <a:gd name="csX12" fmla="*/ 2512219 w 3071813"/>
                <a:gd name="csY12" fmla="*/ 207168 h 385762"/>
                <a:gd name="csX13" fmla="*/ 2697957 w 3071813"/>
                <a:gd name="csY13" fmla="*/ 235743 h 385762"/>
                <a:gd name="csX14" fmla="*/ 2819400 w 3071813"/>
                <a:gd name="csY14" fmla="*/ 252412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324100 w 3071813"/>
                <a:gd name="csY11" fmla="*/ 219075 h 385762"/>
                <a:gd name="csX12" fmla="*/ 2512219 w 3071813"/>
                <a:gd name="csY12" fmla="*/ 207168 h 385762"/>
                <a:gd name="csX13" fmla="*/ 2697957 w 3071813"/>
                <a:gd name="csY13" fmla="*/ 235743 h 385762"/>
                <a:gd name="csX14" fmla="*/ 2819400 w 3071813"/>
                <a:gd name="csY14" fmla="*/ 252412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324100 w 3071813"/>
                <a:gd name="csY11" fmla="*/ 219075 h 385762"/>
                <a:gd name="csX12" fmla="*/ 2512219 w 3071813"/>
                <a:gd name="csY12" fmla="*/ 207168 h 385762"/>
                <a:gd name="csX13" fmla="*/ 2697957 w 3071813"/>
                <a:gd name="csY13" fmla="*/ 23574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324100 w 3071813"/>
                <a:gd name="csY11" fmla="*/ 219075 h 385762"/>
                <a:gd name="csX12" fmla="*/ 2512219 w 3071813"/>
                <a:gd name="csY12" fmla="*/ 207168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324100 w 3071813"/>
                <a:gd name="csY11" fmla="*/ 21907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127250 w 3071813"/>
                <a:gd name="csY11" fmla="*/ 6032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127250 w 3071813"/>
                <a:gd name="csY11" fmla="*/ 6032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2133600 w 3071813"/>
                <a:gd name="csY10" fmla="*/ 226218 h 385762"/>
                <a:gd name="csX11" fmla="*/ 2133600 w 3071813"/>
                <a:gd name="csY11" fmla="*/ 4127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2038350 w 3071813"/>
                <a:gd name="csY9" fmla="*/ 230981 h 385762"/>
                <a:gd name="csX10" fmla="*/ 1927225 w 3071813"/>
                <a:gd name="csY10" fmla="*/ 73818 h 385762"/>
                <a:gd name="csX11" fmla="*/ 2133600 w 3071813"/>
                <a:gd name="csY11" fmla="*/ 4127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6363 w 3071813"/>
                <a:gd name="csY8" fmla="*/ 257175 h 385762"/>
                <a:gd name="csX9" fmla="*/ 1597025 w 3071813"/>
                <a:gd name="csY9" fmla="*/ 123031 h 385762"/>
                <a:gd name="csX10" fmla="*/ 1927225 w 3071813"/>
                <a:gd name="csY10" fmla="*/ 73818 h 385762"/>
                <a:gd name="csX11" fmla="*/ 2133600 w 3071813"/>
                <a:gd name="csY11" fmla="*/ 4127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340518 h 385762"/>
                <a:gd name="csX8" fmla="*/ 1373188 w 3071813"/>
                <a:gd name="csY8" fmla="*/ 161925 h 385762"/>
                <a:gd name="csX9" fmla="*/ 1597025 w 3071813"/>
                <a:gd name="csY9" fmla="*/ 123031 h 385762"/>
                <a:gd name="csX10" fmla="*/ 1927225 w 3071813"/>
                <a:gd name="csY10" fmla="*/ 73818 h 385762"/>
                <a:gd name="csX11" fmla="*/ 2133600 w 3071813"/>
                <a:gd name="csY11" fmla="*/ 4127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307181 h 385762"/>
                <a:gd name="csX7" fmla="*/ 1071563 w 3071813"/>
                <a:gd name="csY7" fmla="*/ 238918 h 385762"/>
                <a:gd name="csX8" fmla="*/ 1373188 w 3071813"/>
                <a:gd name="csY8" fmla="*/ 161925 h 385762"/>
                <a:gd name="csX9" fmla="*/ 1597025 w 3071813"/>
                <a:gd name="csY9" fmla="*/ 123031 h 385762"/>
                <a:gd name="csX10" fmla="*/ 1927225 w 3071813"/>
                <a:gd name="csY10" fmla="*/ 73818 h 385762"/>
                <a:gd name="csX11" fmla="*/ 2133600 w 3071813"/>
                <a:gd name="csY11" fmla="*/ 4127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757238 w 3071813"/>
                <a:gd name="csY5" fmla="*/ 302418 h 385762"/>
                <a:gd name="csX6" fmla="*/ 835819 w 3071813"/>
                <a:gd name="csY6" fmla="*/ 275431 h 385762"/>
                <a:gd name="csX7" fmla="*/ 1071563 w 3071813"/>
                <a:gd name="csY7" fmla="*/ 238918 h 385762"/>
                <a:gd name="csX8" fmla="*/ 1373188 w 3071813"/>
                <a:gd name="csY8" fmla="*/ 161925 h 385762"/>
                <a:gd name="csX9" fmla="*/ 1597025 w 3071813"/>
                <a:gd name="csY9" fmla="*/ 123031 h 385762"/>
                <a:gd name="csX10" fmla="*/ 1927225 w 3071813"/>
                <a:gd name="csY10" fmla="*/ 73818 h 385762"/>
                <a:gd name="csX11" fmla="*/ 2133600 w 3071813"/>
                <a:gd name="csY11" fmla="*/ 41275 h 385762"/>
                <a:gd name="csX12" fmla="*/ 2324894 w 3071813"/>
                <a:gd name="csY12" fmla="*/ 26193 h 385762"/>
                <a:gd name="csX13" fmla="*/ 2586832 w 3071813"/>
                <a:gd name="csY13" fmla="*/ 13493 h 385762"/>
                <a:gd name="csX14" fmla="*/ 2809875 w 3071813"/>
                <a:gd name="csY14" fmla="*/ 14287 h 385762"/>
                <a:gd name="csX15" fmla="*/ 3071813 w 3071813"/>
                <a:gd name="csY15" fmla="*/ 0 h 385762"/>
                <a:gd name="csX0" fmla="*/ 0 w 3071813"/>
                <a:gd name="csY0" fmla="*/ 385762 h 385762"/>
                <a:gd name="csX1" fmla="*/ 257175 w 3071813"/>
                <a:gd name="csY1" fmla="*/ 323850 h 385762"/>
                <a:gd name="csX2" fmla="*/ 438150 w 3071813"/>
                <a:gd name="csY2" fmla="*/ 300037 h 385762"/>
                <a:gd name="csX3" fmla="*/ 504825 w 3071813"/>
                <a:gd name="csY3" fmla="*/ 292893 h 385762"/>
                <a:gd name="csX4" fmla="*/ 564357 w 3071813"/>
                <a:gd name="csY4" fmla="*/ 292893 h 385762"/>
                <a:gd name="csX5" fmla="*/ 835819 w 3071813"/>
                <a:gd name="csY5" fmla="*/ 275431 h 385762"/>
                <a:gd name="csX6" fmla="*/ 1071563 w 3071813"/>
                <a:gd name="csY6" fmla="*/ 238918 h 385762"/>
                <a:gd name="csX7" fmla="*/ 1373188 w 3071813"/>
                <a:gd name="csY7" fmla="*/ 161925 h 385762"/>
                <a:gd name="csX8" fmla="*/ 1597025 w 3071813"/>
                <a:gd name="csY8" fmla="*/ 123031 h 385762"/>
                <a:gd name="csX9" fmla="*/ 1927225 w 3071813"/>
                <a:gd name="csY9" fmla="*/ 73818 h 385762"/>
                <a:gd name="csX10" fmla="*/ 2133600 w 3071813"/>
                <a:gd name="csY10" fmla="*/ 41275 h 385762"/>
                <a:gd name="csX11" fmla="*/ 2324894 w 3071813"/>
                <a:gd name="csY11" fmla="*/ 26193 h 385762"/>
                <a:gd name="csX12" fmla="*/ 2586832 w 3071813"/>
                <a:gd name="csY12" fmla="*/ 13493 h 385762"/>
                <a:gd name="csX13" fmla="*/ 2809875 w 3071813"/>
                <a:gd name="csY13" fmla="*/ 14287 h 385762"/>
                <a:gd name="csX14" fmla="*/ 3071813 w 3071813"/>
                <a:gd name="csY14" fmla="*/ 0 h 3857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3071813" h="385762">
                  <a:moveTo>
                    <a:pt x="0" y="385762"/>
                  </a:moveTo>
                  <a:lnTo>
                    <a:pt x="257175" y="323850"/>
                  </a:lnTo>
                  <a:lnTo>
                    <a:pt x="438150" y="300037"/>
                  </a:lnTo>
                  <a:lnTo>
                    <a:pt x="504825" y="292893"/>
                  </a:lnTo>
                  <a:lnTo>
                    <a:pt x="564357" y="292893"/>
                  </a:lnTo>
                  <a:lnTo>
                    <a:pt x="835819" y="275431"/>
                  </a:lnTo>
                  <a:lnTo>
                    <a:pt x="1071563" y="238918"/>
                  </a:lnTo>
                  <a:lnTo>
                    <a:pt x="1373188" y="161925"/>
                  </a:lnTo>
                  <a:lnTo>
                    <a:pt x="1597025" y="123031"/>
                  </a:lnTo>
                  <a:lnTo>
                    <a:pt x="1927225" y="73818"/>
                  </a:lnTo>
                  <a:lnTo>
                    <a:pt x="2133600" y="41275"/>
                  </a:lnTo>
                  <a:lnTo>
                    <a:pt x="2324894" y="26193"/>
                  </a:lnTo>
                  <a:lnTo>
                    <a:pt x="2586832" y="13493"/>
                  </a:lnTo>
                  <a:lnTo>
                    <a:pt x="2809875" y="14287"/>
                  </a:lnTo>
                  <a:lnTo>
                    <a:pt x="3071813" y="0"/>
                  </a:lnTo>
                </a:path>
              </a:pathLst>
            </a:custGeom>
            <a:noFill/>
            <a:ln w="19050">
              <a:solidFill>
                <a:srgbClr val="00206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CDDA5A0D-2D7D-CA38-F028-72B123BFB9F4}"/>
                </a:ext>
              </a:extLst>
            </p:cNvPr>
            <p:cNvSpPr/>
            <p:nvPr/>
          </p:nvSpPr>
          <p:spPr>
            <a:xfrm>
              <a:off x="6762008" y="5159130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2512EFC1-47E5-3432-AE63-9292DA446AE6}"/>
                </a:ext>
              </a:extLst>
            </p:cNvPr>
            <p:cNvSpPr/>
            <p:nvPr/>
          </p:nvSpPr>
          <p:spPr>
            <a:xfrm>
              <a:off x="7058077" y="5127791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3ACF4B78-460A-67C7-8F50-AA6560AC4705}"/>
                </a:ext>
              </a:extLst>
            </p:cNvPr>
            <p:cNvSpPr/>
            <p:nvPr/>
          </p:nvSpPr>
          <p:spPr>
            <a:xfrm>
              <a:off x="7339858" y="5021429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DE66319-D12F-DC07-3FAA-832C81DE230F}"/>
                </a:ext>
              </a:extLst>
            </p:cNvPr>
            <p:cNvSpPr/>
            <p:nvPr/>
          </p:nvSpPr>
          <p:spPr>
            <a:xfrm>
              <a:off x="7629577" y="4986504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04C50B4A-D235-DE1E-7A3F-4E0E4B5886AD}"/>
                </a:ext>
              </a:extLst>
            </p:cNvPr>
            <p:cNvSpPr/>
            <p:nvPr/>
          </p:nvSpPr>
          <p:spPr>
            <a:xfrm>
              <a:off x="7914533" y="4914273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D1199A77-50CA-0FB3-2CA8-3EB7C3CEAD1C}"/>
                </a:ext>
              </a:extLst>
            </p:cNvPr>
            <p:cNvSpPr/>
            <p:nvPr/>
          </p:nvSpPr>
          <p:spPr>
            <a:xfrm>
              <a:off x="8198695" y="4827754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EB2254E9-43B0-0982-4D46-3459BB2E3D69}"/>
                </a:ext>
              </a:extLst>
            </p:cNvPr>
            <p:cNvSpPr/>
            <p:nvPr/>
          </p:nvSpPr>
          <p:spPr>
            <a:xfrm>
              <a:off x="8774957" y="4734885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A5E151E6-0FD1-2397-4858-3E200BE7A3FC}"/>
                </a:ext>
              </a:extLst>
            </p:cNvPr>
            <p:cNvSpPr/>
            <p:nvPr/>
          </p:nvSpPr>
          <p:spPr>
            <a:xfrm>
              <a:off x="9335344" y="4677735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8ACBAA5B-F537-DF46-362F-01A53586AC5E}"/>
                </a:ext>
              </a:extLst>
            </p:cNvPr>
            <p:cNvSpPr/>
            <p:nvPr/>
          </p:nvSpPr>
          <p:spPr>
            <a:xfrm>
              <a:off x="9626651" y="4668210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4390B375-70B1-EE55-5CC8-6E83AB650536}"/>
                </a:ext>
              </a:extLst>
            </p:cNvPr>
            <p:cNvSpPr/>
            <p:nvPr/>
          </p:nvSpPr>
          <p:spPr>
            <a:xfrm>
              <a:off x="9925894" y="4597566"/>
              <a:ext cx="85725" cy="857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87" name="Forme libre : forme 165">
              <a:extLst>
                <a:ext uri="{FF2B5EF4-FFF2-40B4-BE49-F238E27FC236}">
                  <a16:creationId xmlns:a16="http://schemas.microsoft.com/office/drawing/2014/main" id="{04D2A27D-E4D4-30BF-F15D-36C3AFEB019D}"/>
                </a:ext>
              </a:extLst>
            </p:cNvPr>
            <p:cNvSpPr/>
            <p:nvPr/>
          </p:nvSpPr>
          <p:spPr>
            <a:xfrm>
              <a:off x="6811222" y="4638049"/>
              <a:ext cx="3150394" cy="569912"/>
            </a:xfrm>
            <a:custGeom>
              <a:avLst/>
              <a:gdLst>
                <a:gd name="csX0" fmla="*/ 0 w 3159919"/>
                <a:gd name="csY0" fmla="*/ 233362 h 233362"/>
                <a:gd name="csX1" fmla="*/ 280987 w 3159919"/>
                <a:gd name="csY1" fmla="*/ 142875 h 233362"/>
                <a:gd name="csX2" fmla="*/ 571500 w 3159919"/>
                <a:gd name="csY2" fmla="*/ 169068 h 233362"/>
                <a:gd name="csX3" fmla="*/ 854869 w 3159919"/>
                <a:gd name="csY3" fmla="*/ 159543 h 233362"/>
                <a:gd name="csX4" fmla="*/ 1138237 w 3159919"/>
                <a:gd name="csY4" fmla="*/ 80962 h 233362"/>
                <a:gd name="csX5" fmla="*/ 1431131 w 3159919"/>
                <a:gd name="csY5" fmla="*/ 52387 h 233362"/>
                <a:gd name="csX6" fmla="*/ 2007394 w 3159919"/>
                <a:gd name="csY6" fmla="*/ 35718 h 233362"/>
                <a:gd name="csX7" fmla="*/ 2583656 w 3159919"/>
                <a:gd name="csY7" fmla="*/ 30956 h 233362"/>
                <a:gd name="csX8" fmla="*/ 2869406 w 3159919"/>
                <a:gd name="csY8" fmla="*/ 7143 h 233362"/>
                <a:gd name="csX9" fmla="*/ 3159919 w 3159919"/>
                <a:gd name="csY9" fmla="*/ 0 h 233362"/>
                <a:gd name="csX0" fmla="*/ 0 w 3166269"/>
                <a:gd name="csY0" fmla="*/ 385762 h 385762"/>
                <a:gd name="csX1" fmla="*/ 280987 w 3166269"/>
                <a:gd name="csY1" fmla="*/ 295275 h 385762"/>
                <a:gd name="csX2" fmla="*/ 571500 w 3166269"/>
                <a:gd name="csY2" fmla="*/ 321468 h 385762"/>
                <a:gd name="csX3" fmla="*/ 854869 w 3166269"/>
                <a:gd name="csY3" fmla="*/ 311943 h 385762"/>
                <a:gd name="csX4" fmla="*/ 1138237 w 3166269"/>
                <a:gd name="csY4" fmla="*/ 233362 h 385762"/>
                <a:gd name="csX5" fmla="*/ 1431131 w 3166269"/>
                <a:gd name="csY5" fmla="*/ 204787 h 385762"/>
                <a:gd name="csX6" fmla="*/ 2007394 w 3166269"/>
                <a:gd name="csY6" fmla="*/ 188118 h 385762"/>
                <a:gd name="csX7" fmla="*/ 2583656 w 3166269"/>
                <a:gd name="csY7" fmla="*/ 183356 h 385762"/>
                <a:gd name="csX8" fmla="*/ 2869406 w 3166269"/>
                <a:gd name="csY8" fmla="*/ 159543 h 385762"/>
                <a:gd name="csX9" fmla="*/ 3166269 w 3166269"/>
                <a:gd name="csY9" fmla="*/ 0 h 385762"/>
                <a:gd name="csX0" fmla="*/ 0 w 3166269"/>
                <a:gd name="csY0" fmla="*/ 385762 h 385762"/>
                <a:gd name="csX1" fmla="*/ 280987 w 3166269"/>
                <a:gd name="csY1" fmla="*/ 295275 h 385762"/>
                <a:gd name="csX2" fmla="*/ 571500 w 3166269"/>
                <a:gd name="csY2" fmla="*/ 321468 h 385762"/>
                <a:gd name="csX3" fmla="*/ 854869 w 3166269"/>
                <a:gd name="csY3" fmla="*/ 311943 h 385762"/>
                <a:gd name="csX4" fmla="*/ 1138237 w 3166269"/>
                <a:gd name="csY4" fmla="*/ 233362 h 385762"/>
                <a:gd name="csX5" fmla="*/ 1431131 w 3166269"/>
                <a:gd name="csY5" fmla="*/ 204787 h 385762"/>
                <a:gd name="csX6" fmla="*/ 2007394 w 3166269"/>
                <a:gd name="csY6" fmla="*/ 188118 h 385762"/>
                <a:gd name="csX7" fmla="*/ 2583656 w 3166269"/>
                <a:gd name="csY7" fmla="*/ 183356 h 385762"/>
                <a:gd name="csX8" fmla="*/ 2869406 w 3166269"/>
                <a:gd name="csY8" fmla="*/ 159543 h 385762"/>
                <a:gd name="csX9" fmla="*/ 3166269 w 3166269"/>
                <a:gd name="csY9" fmla="*/ 0 h 385762"/>
                <a:gd name="csX0" fmla="*/ 0 w 3166269"/>
                <a:gd name="csY0" fmla="*/ 385762 h 385762"/>
                <a:gd name="csX1" fmla="*/ 280987 w 3166269"/>
                <a:gd name="csY1" fmla="*/ 295275 h 385762"/>
                <a:gd name="csX2" fmla="*/ 571500 w 3166269"/>
                <a:gd name="csY2" fmla="*/ 321468 h 385762"/>
                <a:gd name="csX3" fmla="*/ 854869 w 3166269"/>
                <a:gd name="csY3" fmla="*/ 311943 h 385762"/>
                <a:gd name="csX4" fmla="*/ 1138237 w 3166269"/>
                <a:gd name="csY4" fmla="*/ 233362 h 385762"/>
                <a:gd name="csX5" fmla="*/ 1431131 w 3166269"/>
                <a:gd name="csY5" fmla="*/ 204787 h 385762"/>
                <a:gd name="csX6" fmla="*/ 2007394 w 3166269"/>
                <a:gd name="csY6" fmla="*/ 188118 h 385762"/>
                <a:gd name="csX7" fmla="*/ 2583656 w 3166269"/>
                <a:gd name="csY7" fmla="*/ 183356 h 385762"/>
                <a:gd name="csX8" fmla="*/ 2888456 w 3166269"/>
                <a:gd name="csY8" fmla="*/ 67468 h 385762"/>
                <a:gd name="csX9" fmla="*/ 3166269 w 3166269"/>
                <a:gd name="csY9" fmla="*/ 0 h 385762"/>
                <a:gd name="csX0" fmla="*/ 0 w 3166269"/>
                <a:gd name="csY0" fmla="*/ 385762 h 385762"/>
                <a:gd name="csX1" fmla="*/ 280987 w 3166269"/>
                <a:gd name="csY1" fmla="*/ 295275 h 385762"/>
                <a:gd name="csX2" fmla="*/ 571500 w 3166269"/>
                <a:gd name="csY2" fmla="*/ 321468 h 385762"/>
                <a:gd name="csX3" fmla="*/ 854869 w 3166269"/>
                <a:gd name="csY3" fmla="*/ 311943 h 385762"/>
                <a:gd name="csX4" fmla="*/ 1138237 w 3166269"/>
                <a:gd name="csY4" fmla="*/ 233362 h 385762"/>
                <a:gd name="csX5" fmla="*/ 1431131 w 3166269"/>
                <a:gd name="csY5" fmla="*/ 204787 h 385762"/>
                <a:gd name="csX6" fmla="*/ 2007394 w 3166269"/>
                <a:gd name="csY6" fmla="*/ 188118 h 385762"/>
                <a:gd name="csX7" fmla="*/ 2590006 w 3166269"/>
                <a:gd name="csY7" fmla="*/ 81756 h 385762"/>
                <a:gd name="csX8" fmla="*/ 2888456 w 3166269"/>
                <a:gd name="csY8" fmla="*/ 67468 h 385762"/>
                <a:gd name="csX9" fmla="*/ 3166269 w 3166269"/>
                <a:gd name="csY9" fmla="*/ 0 h 385762"/>
                <a:gd name="csX0" fmla="*/ 0 w 3166269"/>
                <a:gd name="csY0" fmla="*/ 385762 h 385762"/>
                <a:gd name="csX1" fmla="*/ 280987 w 3166269"/>
                <a:gd name="csY1" fmla="*/ 295275 h 385762"/>
                <a:gd name="csX2" fmla="*/ 571500 w 3166269"/>
                <a:gd name="csY2" fmla="*/ 321468 h 385762"/>
                <a:gd name="csX3" fmla="*/ 854869 w 3166269"/>
                <a:gd name="csY3" fmla="*/ 311943 h 385762"/>
                <a:gd name="csX4" fmla="*/ 1138237 w 3166269"/>
                <a:gd name="csY4" fmla="*/ 233362 h 385762"/>
                <a:gd name="csX5" fmla="*/ 1431131 w 3166269"/>
                <a:gd name="csY5" fmla="*/ 204787 h 385762"/>
                <a:gd name="csX6" fmla="*/ 2020094 w 3166269"/>
                <a:gd name="csY6" fmla="*/ 146843 h 385762"/>
                <a:gd name="csX7" fmla="*/ 2590006 w 3166269"/>
                <a:gd name="csY7" fmla="*/ 81756 h 385762"/>
                <a:gd name="csX8" fmla="*/ 2888456 w 3166269"/>
                <a:gd name="csY8" fmla="*/ 67468 h 385762"/>
                <a:gd name="csX9" fmla="*/ 3166269 w 3166269"/>
                <a:gd name="csY9" fmla="*/ 0 h 385762"/>
                <a:gd name="csX0" fmla="*/ 0 w 3166269"/>
                <a:gd name="csY0" fmla="*/ 385762 h 385762"/>
                <a:gd name="csX1" fmla="*/ 280987 w 3166269"/>
                <a:gd name="csY1" fmla="*/ 295275 h 385762"/>
                <a:gd name="csX2" fmla="*/ 571500 w 3166269"/>
                <a:gd name="csY2" fmla="*/ 321468 h 385762"/>
                <a:gd name="csX3" fmla="*/ 854869 w 3166269"/>
                <a:gd name="csY3" fmla="*/ 311943 h 385762"/>
                <a:gd name="csX4" fmla="*/ 1138237 w 3166269"/>
                <a:gd name="csY4" fmla="*/ 233362 h 385762"/>
                <a:gd name="csX5" fmla="*/ 1447006 w 3166269"/>
                <a:gd name="csY5" fmla="*/ 236537 h 385762"/>
                <a:gd name="csX6" fmla="*/ 2020094 w 3166269"/>
                <a:gd name="csY6" fmla="*/ 146843 h 385762"/>
                <a:gd name="csX7" fmla="*/ 2590006 w 3166269"/>
                <a:gd name="csY7" fmla="*/ 81756 h 385762"/>
                <a:gd name="csX8" fmla="*/ 2888456 w 3166269"/>
                <a:gd name="csY8" fmla="*/ 67468 h 385762"/>
                <a:gd name="csX9" fmla="*/ 3166269 w 3166269"/>
                <a:gd name="csY9" fmla="*/ 0 h 385762"/>
                <a:gd name="csX0" fmla="*/ 0 w 3166269"/>
                <a:gd name="csY0" fmla="*/ 385762 h 385762"/>
                <a:gd name="csX1" fmla="*/ 280987 w 3166269"/>
                <a:gd name="csY1" fmla="*/ 295275 h 385762"/>
                <a:gd name="csX2" fmla="*/ 571500 w 3166269"/>
                <a:gd name="csY2" fmla="*/ 321468 h 385762"/>
                <a:gd name="csX3" fmla="*/ 854869 w 3166269"/>
                <a:gd name="csY3" fmla="*/ 311943 h 385762"/>
                <a:gd name="csX4" fmla="*/ 1163637 w 3166269"/>
                <a:gd name="csY4" fmla="*/ 322262 h 385762"/>
                <a:gd name="csX5" fmla="*/ 1447006 w 3166269"/>
                <a:gd name="csY5" fmla="*/ 236537 h 385762"/>
                <a:gd name="csX6" fmla="*/ 2020094 w 3166269"/>
                <a:gd name="csY6" fmla="*/ 146843 h 385762"/>
                <a:gd name="csX7" fmla="*/ 2590006 w 3166269"/>
                <a:gd name="csY7" fmla="*/ 81756 h 385762"/>
                <a:gd name="csX8" fmla="*/ 2888456 w 3166269"/>
                <a:gd name="csY8" fmla="*/ 67468 h 385762"/>
                <a:gd name="csX9" fmla="*/ 3166269 w 3166269"/>
                <a:gd name="csY9" fmla="*/ 0 h 385762"/>
                <a:gd name="csX0" fmla="*/ 0 w 3166269"/>
                <a:gd name="csY0" fmla="*/ 385762 h 388143"/>
                <a:gd name="csX1" fmla="*/ 280987 w 3166269"/>
                <a:gd name="csY1" fmla="*/ 295275 h 388143"/>
                <a:gd name="csX2" fmla="*/ 571500 w 3166269"/>
                <a:gd name="csY2" fmla="*/ 321468 h 388143"/>
                <a:gd name="csX3" fmla="*/ 873919 w 3166269"/>
                <a:gd name="csY3" fmla="*/ 388143 h 388143"/>
                <a:gd name="csX4" fmla="*/ 1163637 w 3166269"/>
                <a:gd name="csY4" fmla="*/ 322262 h 388143"/>
                <a:gd name="csX5" fmla="*/ 1447006 w 3166269"/>
                <a:gd name="csY5" fmla="*/ 236537 h 388143"/>
                <a:gd name="csX6" fmla="*/ 2020094 w 3166269"/>
                <a:gd name="csY6" fmla="*/ 146843 h 388143"/>
                <a:gd name="csX7" fmla="*/ 2590006 w 3166269"/>
                <a:gd name="csY7" fmla="*/ 81756 h 388143"/>
                <a:gd name="csX8" fmla="*/ 2888456 w 3166269"/>
                <a:gd name="csY8" fmla="*/ 67468 h 388143"/>
                <a:gd name="csX9" fmla="*/ 3166269 w 3166269"/>
                <a:gd name="csY9" fmla="*/ 0 h 388143"/>
                <a:gd name="csX0" fmla="*/ 0 w 3166269"/>
                <a:gd name="csY0" fmla="*/ 385762 h 423068"/>
                <a:gd name="csX1" fmla="*/ 280987 w 3166269"/>
                <a:gd name="csY1" fmla="*/ 295275 h 423068"/>
                <a:gd name="csX2" fmla="*/ 590550 w 3166269"/>
                <a:gd name="csY2" fmla="*/ 423068 h 423068"/>
                <a:gd name="csX3" fmla="*/ 873919 w 3166269"/>
                <a:gd name="csY3" fmla="*/ 388143 h 423068"/>
                <a:gd name="csX4" fmla="*/ 1163637 w 3166269"/>
                <a:gd name="csY4" fmla="*/ 322262 h 423068"/>
                <a:gd name="csX5" fmla="*/ 1447006 w 3166269"/>
                <a:gd name="csY5" fmla="*/ 236537 h 423068"/>
                <a:gd name="csX6" fmla="*/ 2020094 w 3166269"/>
                <a:gd name="csY6" fmla="*/ 146843 h 423068"/>
                <a:gd name="csX7" fmla="*/ 2590006 w 3166269"/>
                <a:gd name="csY7" fmla="*/ 81756 h 423068"/>
                <a:gd name="csX8" fmla="*/ 2888456 w 3166269"/>
                <a:gd name="csY8" fmla="*/ 67468 h 423068"/>
                <a:gd name="csX9" fmla="*/ 3166269 w 3166269"/>
                <a:gd name="csY9" fmla="*/ 0 h 423068"/>
                <a:gd name="csX0" fmla="*/ 0 w 3166269"/>
                <a:gd name="csY0" fmla="*/ 385762 h 530225"/>
                <a:gd name="csX1" fmla="*/ 303212 w 3166269"/>
                <a:gd name="csY1" fmla="*/ 530225 h 530225"/>
                <a:gd name="csX2" fmla="*/ 590550 w 3166269"/>
                <a:gd name="csY2" fmla="*/ 423068 h 530225"/>
                <a:gd name="csX3" fmla="*/ 873919 w 3166269"/>
                <a:gd name="csY3" fmla="*/ 388143 h 530225"/>
                <a:gd name="csX4" fmla="*/ 1163637 w 3166269"/>
                <a:gd name="csY4" fmla="*/ 322262 h 530225"/>
                <a:gd name="csX5" fmla="*/ 1447006 w 3166269"/>
                <a:gd name="csY5" fmla="*/ 236537 h 530225"/>
                <a:gd name="csX6" fmla="*/ 2020094 w 3166269"/>
                <a:gd name="csY6" fmla="*/ 146843 h 530225"/>
                <a:gd name="csX7" fmla="*/ 2590006 w 3166269"/>
                <a:gd name="csY7" fmla="*/ 81756 h 530225"/>
                <a:gd name="csX8" fmla="*/ 2888456 w 3166269"/>
                <a:gd name="csY8" fmla="*/ 67468 h 530225"/>
                <a:gd name="csX9" fmla="*/ 3166269 w 3166269"/>
                <a:gd name="csY9" fmla="*/ 0 h 530225"/>
                <a:gd name="csX0" fmla="*/ 0 w 3150394"/>
                <a:gd name="csY0" fmla="*/ 569912 h 569912"/>
                <a:gd name="csX1" fmla="*/ 287337 w 3150394"/>
                <a:gd name="csY1" fmla="*/ 530225 h 569912"/>
                <a:gd name="csX2" fmla="*/ 574675 w 3150394"/>
                <a:gd name="csY2" fmla="*/ 423068 h 569912"/>
                <a:gd name="csX3" fmla="*/ 858044 w 3150394"/>
                <a:gd name="csY3" fmla="*/ 388143 h 569912"/>
                <a:gd name="csX4" fmla="*/ 1147762 w 3150394"/>
                <a:gd name="csY4" fmla="*/ 322262 h 569912"/>
                <a:gd name="csX5" fmla="*/ 1431131 w 3150394"/>
                <a:gd name="csY5" fmla="*/ 236537 h 569912"/>
                <a:gd name="csX6" fmla="*/ 2004219 w 3150394"/>
                <a:gd name="csY6" fmla="*/ 146843 h 569912"/>
                <a:gd name="csX7" fmla="*/ 2574131 w 3150394"/>
                <a:gd name="csY7" fmla="*/ 81756 h 569912"/>
                <a:gd name="csX8" fmla="*/ 2872581 w 3150394"/>
                <a:gd name="csY8" fmla="*/ 67468 h 569912"/>
                <a:gd name="csX9" fmla="*/ 3150394 w 3150394"/>
                <a:gd name="csY9" fmla="*/ 0 h 5699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150394" h="569912">
                  <a:moveTo>
                    <a:pt x="0" y="569912"/>
                  </a:moveTo>
                  <a:lnTo>
                    <a:pt x="287337" y="530225"/>
                  </a:lnTo>
                  <a:lnTo>
                    <a:pt x="574675" y="423068"/>
                  </a:lnTo>
                  <a:lnTo>
                    <a:pt x="858044" y="388143"/>
                  </a:lnTo>
                  <a:lnTo>
                    <a:pt x="1147762" y="322262"/>
                  </a:lnTo>
                  <a:lnTo>
                    <a:pt x="1431131" y="236537"/>
                  </a:lnTo>
                  <a:lnTo>
                    <a:pt x="2004219" y="146843"/>
                  </a:lnTo>
                  <a:lnTo>
                    <a:pt x="2574131" y="81756"/>
                  </a:lnTo>
                  <a:lnTo>
                    <a:pt x="2872581" y="67468"/>
                  </a:lnTo>
                  <a:lnTo>
                    <a:pt x="3150394" y="0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8" name="Forme libre : forme 166">
              <a:extLst>
                <a:ext uri="{FF2B5EF4-FFF2-40B4-BE49-F238E27FC236}">
                  <a16:creationId xmlns:a16="http://schemas.microsoft.com/office/drawing/2014/main" id="{C4EA7A01-6B37-6F34-CF14-476796E0259C}"/>
                </a:ext>
              </a:extLst>
            </p:cNvPr>
            <p:cNvSpPr/>
            <p:nvPr/>
          </p:nvSpPr>
          <p:spPr>
            <a:xfrm>
              <a:off x="6797728" y="4599945"/>
              <a:ext cx="3155950" cy="393700"/>
            </a:xfrm>
            <a:custGeom>
              <a:avLst/>
              <a:gdLst>
                <a:gd name="csX0" fmla="*/ 0 w 3095625"/>
                <a:gd name="csY0" fmla="*/ 0 h 76200"/>
                <a:gd name="csX1" fmla="*/ 916781 w 3095625"/>
                <a:gd name="csY1" fmla="*/ 38100 h 76200"/>
                <a:gd name="csX2" fmla="*/ 1281113 w 3095625"/>
                <a:gd name="csY2" fmla="*/ 54768 h 76200"/>
                <a:gd name="csX3" fmla="*/ 1552575 w 3095625"/>
                <a:gd name="csY3" fmla="*/ 61912 h 76200"/>
                <a:gd name="csX4" fmla="*/ 1926431 w 3095625"/>
                <a:gd name="csY4" fmla="*/ 66675 h 76200"/>
                <a:gd name="csX5" fmla="*/ 3095625 w 3095625"/>
                <a:gd name="csY5" fmla="*/ 76200 h 76200"/>
                <a:gd name="csX0" fmla="*/ 0 w 3095625"/>
                <a:gd name="csY0" fmla="*/ 73025 h 149225"/>
                <a:gd name="csX1" fmla="*/ 554831 w 3095625"/>
                <a:gd name="csY1" fmla="*/ 0 h 149225"/>
                <a:gd name="csX2" fmla="*/ 1281113 w 3095625"/>
                <a:gd name="csY2" fmla="*/ 127793 h 149225"/>
                <a:gd name="csX3" fmla="*/ 1552575 w 3095625"/>
                <a:gd name="csY3" fmla="*/ 134937 h 149225"/>
                <a:gd name="csX4" fmla="*/ 1926431 w 3095625"/>
                <a:gd name="csY4" fmla="*/ 139700 h 149225"/>
                <a:gd name="csX5" fmla="*/ 3095625 w 3095625"/>
                <a:gd name="csY5" fmla="*/ 149225 h 149225"/>
                <a:gd name="csX0" fmla="*/ 0 w 3095625"/>
                <a:gd name="csY0" fmla="*/ 173832 h 250032"/>
                <a:gd name="csX1" fmla="*/ 554831 w 3095625"/>
                <a:gd name="csY1" fmla="*/ 100807 h 250032"/>
                <a:gd name="csX2" fmla="*/ 1303338 w 3095625"/>
                <a:gd name="csY2" fmla="*/ 0 h 250032"/>
                <a:gd name="csX3" fmla="*/ 1552575 w 3095625"/>
                <a:gd name="csY3" fmla="*/ 235744 h 250032"/>
                <a:gd name="csX4" fmla="*/ 1926431 w 3095625"/>
                <a:gd name="csY4" fmla="*/ 240507 h 250032"/>
                <a:gd name="csX5" fmla="*/ 3095625 w 3095625"/>
                <a:gd name="csY5" fmla="*/ 250032 h 250032"/>
                <a:gd name="csX0" fmla="*/ 0 w 3095625"/>
                <a:gd name="csY0" fmla="*/ 239713 h 315913"/>
                <a:gd name="csX1" fmla="*/ 554831 w 3095625"/>
                <a:gd name="csY1" fmla="*/ 166688 h 315913"/>
                <a:gd name="csX2" fmla="*/ 1303338 w 3095625"/>
                <a:gd name="csY2" fmla="*/ 65881 h 315913"/>
                <a:gd name="csX3" fmla="*/ 1866900 w 3095625"/>
                <a:gd name="csY3" fmla="*/ 0 h 315913"/>
                <a:gd name="csX4" fmla="*/ 1926431 w 3095625"/>
                <a:gd name="csY4" fmla="*/ 306388 h 315913"/>
                <a:gd name="csX5" fmla="*/ 3095625 w 3095625"/>
                <a:gd name="csY5" fmla="*/ 315913 h 315913"/>
                <a:gd name="csX0" fmla="*/ 0 w 3095625"/>
                <a:gd name="csY0" fmla="*/ 298450 h 374650"/>
                <a:gd name="csX1" fmla="*/ 554831 w 3095625"/>
                <a:gd name="csY1" fmla="*/ 225425 h 374650"/>
                <a:gd name="csX2" fmla="*/ 1303338 w 3095625"/>
                <a:gd name="csY2" fmla="*/ 124618 h 374650"/>
                <a:gd name="csX3" fmla="*/ 1866900 w 3095625"/>
                <a:gd name="csY3" fmla="*/ 58737 h 374650"/>
                <a:gd name="csX4" fmla="*/ 2361406 w 3095625"/>
                <a:gd name="csY4" fmla="*/ 0 h 374650"/>
                <a:gd name="csX5" fmla="*/ 3095625 w 3095625"/>
                <a:gd name="csY5" fmla="*/ 374650 h 374650"/>
                <a:gd name="csX0" fmla="*/ 0 w 3155950"/>
                <a:gd name="csY0" fmla="*/ 393700 h 393700"/>
                <a:gd name="csX1" fmla="*/ 554831 w 3155950"/>
                <a:gd name="csY1" fmla="*/ 320675 h 393700"/>
                <a:gd name="csX2" fmla="*/ 1303338 w 3155950"/>
                <a:gd name="csY2" fmla="*/ 219868 h 393700"/>
                <a:gd name="csX3" fmla="*/ 1866900 w 3155950"/>
                <a:gd name="csY3" fmla="*/ 153987 h 393700"/>
                <a:gd name="csX4" fmla="*/ 2361406 w 3155950"/>
                <a:gd name="csY4" fmla="*/ 95250 h 393700"/>
                <a:gd name="csX5" fmla="*/ 3155950 w 3155950"/>
                <a:gd name="csY5" fmla="*/ 0 h 393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155950" h="393700">
                  <a:moveTo>
                    <a:pt x="0" y="393700"/>
                  </a:moveTo>
                  <a:lnTo>
                    <a:pt x="554831" y="320675"/>
                  </a:lnTo>
                  <a:lnTo>
                    <a:pt x="1303338" y="219868"/>
                  </a:lnTo>
                  <a:lnTo>
                    <a:pt x="1866900" y="153987"/>
                  </a:lnTo>
                  <a:lnTo>
                    <a:pt x="2361406" y="95250"/>
                  </a:lnTo>
                  <a:lnTo>
                    <a:pt x="3155950" y="0"/>
                  </a:lnTo>
                </a:path>
              </a:pathLst>
            </a:custGeom>
            <a:noFill/>
            <a:ln w="28575">
              <a:solidFill>
                <a:srgbClr val="0099CC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89" name="Forme libre : forme 167">
              <a:extLst>
                <a:ext uri="{FF2B5EF4-FFF2-40B4-BE49-F238E27FC236}">
                  <a16:creationId xmlns:a16="http://schemas.microsoft.com/office/drawing/2014/main" id="{AFDBEB49-C53C-9B56-4249-4F18BD09D0E2}"/>
                </a:ext>
              </a:extLst>
            </p:cNvPr>
            <p:cNvSpPr/>
            <p:nvPr/>
          </p:nvSpPr>
          <p:spPr>
            <a:xfrm>
              <a:off x="6788202" y="5449259"/>
              <a:ext cx="3098006" cy="2381"/>
            </a:xfrm>
            <a:custGeom>
              <a:avLst/>
              <a:gdLst>
                <a:gd name="csX0" fmla="*/ 0 w 3098006"/>
                <a:gd name="csY0" fmla="*/ 0 h 2381"/>
                <a:gd name="csX1" fmla="*/ 1107281 w 3098006"/>
                <a:gd name="csY1" fmla="*/ 2381 h 2381"/>
                <a:gd name="csX2" fmla="*/ 3098006 w 3098006"/>
                <a:gd name="csY2" fmla="*/ 0 h 23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98006" h="2381">
                  <a:moveTo>
                    <a:pt x="0" y="0"/>
                  </a:moveTo>
                  <a:lnTo>
                    <a:pt x="1107281" y="2381"/>
                  </a:lnTo>
                  <a:lnTo>
                    <a:pt x="3098006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59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Rectangle : coins arrondis 926">
            <a:extLst>
              <a:ext uri="{FF2B5EF4-FFF2-40B4-BE49-F238E27FC236}">
                <a16:creationId xmlns:a16="http://schemas.microsoft.com/office/drawing/2014/main" id="{0A5B2783-7A75-F1E3-11B2-18A6A05F2115}"/>
              </a:ext>
            </a:extLst>
          </p:cNvPr>
          <p:cNvSpPr/>
          <p:nvPr/>
        </p:nvSpPr>
        <p:spPr>
          <a:xfrm>
            <a:off x="9225710" y="1848688"/>
            <a:ext cx="2694486" cy="1354574"/>
          </a:xfrm>
          <a:prstGeom prst="roundRect">
            <a:avLst>
              <a:gd name="adj" fmla="val 5271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92075" indent="-92075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No </a:t>
            </a:r>
            <a:r>
              <a:rPr lang="en-US" sz="1400" dirty="0">
                <a:solidFill>
                  <a:srgbClr val="000066"/>
                </a:solidFill>
              </a:rPr>
              <a:t>R </a:t>
            </a:r>
            <a:r>
              <a:rPr lang="en-US" sz="1400" noProof="0" dirty="0">
                <a:solidFill>
                  <a:srgbClr val="000066"/>
                </a:solidFill>
              </a:rPr>
              <a:t>emergence in B/F/TAF</a:t>
            </a:r>
          </a:p>
          <a:p>
            <a:pPr marL="92075" indent="-92075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1 participant on DOR/ISL with R emergence: VL &gt;200 c/mL at W24 (genotype: H221Y, M230L, L234I), VL &lt; 200 c/mL at W27.5, then withdrew consent</a:t>
            </a:r>
            <a:endParaRPr lang="en-US" sz="1400" noProof="0" dirty="0">
              <a:solidFill>
                <a:srgbClr val="000066"/>
              </a:solidFill>
            </a:endParaRPr>
          </a:p>
        </p:txBody>
      </p:sp>
      <p:sp>
        <p:nvSpPr>
          <p:cNvPr id="930" name="Rectangle 272">
            <a:extLst>
              <a:ext uri="{FF2B5EF4-FFF2-40B4-BE49-F238E27FC236}">
                <a16:creationId xmlns:a16="http://schemas.microsoft.com/office/drawing/2014/main" id="{CC662E13-0286-6AB2-A673-BCD37881B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62" y="4170195"/>
            <a:ext cx="2558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Mean % change from baseline</a:t>
            </a:r>
            <a:endParaRPr kumimoji="0" lang="en-US" sz="48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896" name="Groupe 895">
            <a:extLst>
              <a:ext uri="{FF2B5EF4-FFF2-40B4-BE49-F238E27FC236}">
                <a16:creationId xmlns:a16="http://schemas.microsoft.com/office/drawing/2014/main" id="{B72303D5-8783-F2D9-A8DE-4E417573FD78}"/>
              </a:ext>
            </a:extLst>
          </p:cNvPr>
          <p:cNvGrpSpPr/>
          <p:nvPr/>
        </p:nvGrpSpPr>
        <p:grpSpPr>
          <a:xfrm>
            <a:off x="148973" y="3166101"/>
            <a:ext cx="5504555" cy="2148920"/>
            <a:chOff x="148973" y="3166101"/>
            <a:chExt cx="5504555" cy="2148920"/>
          </a:xfrm>
        </p:grpSpPr>
        <p:sp>
          <p:nvSpPr>
            <p:cNvPr id="735" name="Ellipse 734">
              <a:extLst>
                <a:ext uri="{FF2B5EF4-FFF2-40B4-BE49-F238E27FC236}">
                  <a16:creationId xmlns:a16="http://schemas.microsoft.com/office/drawing/2014/main" id="{5AC84C59-C0B0-9BA3-8CA2-98264C1D0720}"/>
                </a:ext>
              </a:extLst>
            </p:cNvPr>
            <p:cNvSpPr/>
            <p:nvPr/>
          </p:nvSpPr>
          <p:spPr>
            <a:xfrm>
              <a:off x="190675" y="3166101"/>
              <a:ext cx="1136963" cy="1146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4" name="Rectangle : coins arrondis 933">
              <a:extLst>
                <a:ext uri="{FF2B5EF4-FFF2-40B4-BE49-F238E27FC236}">
                  <a16:creationId xmlns:a16="http://schemas.microsoft.com/office/drawing/2014/main" id="{C422B539-D66F-33E5-C57F-3B0E70E05753}"/>
                </a:ext>
              </a:extLst>
            </p:cNvPr>
            <p:cNvSpPr/>
            <p:nvPr/>
          </p:nvSpPr>
          <p:spPr>
            <a:xfrm>
              <a:off x="1802926" y="3182325"/>
              <a:ext cx="3633395" cy="589575"/>
            </a:xfrm>
            <a:prstGeom prst="roundRect">
              <a:avLst>
                <a:gd name="adj" fmla="val 13436"/>
              </a:avLst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0" dirty="0"/>
                <a:t>DOR/ISL (100/0.25 mg) and Placebo to BIC/FTC/TAF</a:t>
              </a:r>
              <a:br>
                <a:rPr lang="en-US" sz="1200" noProof="0" dirty="0"/>
              </a:br>
              <a:r>
                <a:rPr lang="en-US" sz="1200" i="1" noProof="0" dirty="0"/>
                <a:t>taken once daily</a:t>
              </a:r>
            </a:p>
          </p:txBody>
        </p:sp>
        <p:sp>
          <p:nvSpPr>
            <p:cNvPr id="948" name="Rectangle : coins arrondis 947">
              <a:extLst>
                <a:ext uri="{FF2B5EF4-FFF2-40B4-BE49-F238E27FC236}">
                  <a16:creationId xmlns:a16="http://schemas.microsoft.com/office/drawing/2014/main" id="{547E72FE-7936-4DD8-502F-02D0A01C70E9}"/>
                </a:ext>
              </a:extLst>
            </p:cNvPr>
            <p:cNvSpPr/>
            <p:nvPr/>
          </p:nvSpPr>
          <p:spPr>
            <a:xfrm>
              <a:off x="1802926" y="3866130"/>
              <a:ext cx="3633395" cy="589575"/>
            </a:xfrm>
            <a:prstGeom prst="roundRect">
              <a:avLst>
                <a:gd name="adj" fmla="val 13436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0"/>
                <a:t>BIC/FTC/TAF and Placebo to DOR/ISL (100/0.25 mg)</a:t>
              </a:r>
              <a:br>
                <a:rPr lang="en-US" sz="1200" noProof="0"/>
              </a:br>
              <a:r>
                <a:rPr lang="en-US" sz="1200" i="1" noProof="0"/>
                <a:t>taken once daily</a:t>
              </a:r>
            </a:p>
          </p:txBody>
        </p:sp>
        <p:sp>
          <p:nvSpPr>
            <p:cNvPr id="932" name="Ellipse 931">
              <a:extLst>
                <a:ext uri="{FF2B5EF4-FFF2-40B4-BE49-F238E27FC236}">
                  <a16:creationId xmlns:a16="http://schemas.microsoft.com/office/drawing/2014/main" id="{3BCF2398-CDC5-0FD5-CBE0-C00F34444815}"/>
                </a:ext>
              </a:extLst>
            </p:cNvPr>
            <p:cNvSpPr/>
            <p:nvPr/>
          </p:nvSpPr>
          <p:spPr>
            <a:xfrm>
              <a:off x="148973" y="3166733"/>
              <a:ext cx="1205655" cy="11460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Double-blind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R</a:t>
              </a:r>
              <a:br>
                <a:rPr lang="en-US" sz="1400" noProof="0">
                  <a:solidFill>
                    <a:srgbClr val="000066"/>
                  </a:solidFill>
                </a:rPr>
              </a:br>
              <a:r>
                <a:rPr lang="en-US" sz="1400" b="1" noProof="0">
                  <a:solidFill>
                    <a:srgbClr val="000066"/>
                  </a:solidFill>
                </a:rPr>
                <a:t>2:1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5383D67-C1A9-EB64-447C-897D44BBCF58}"/>
                </a:ext>
              </a:extLst>
            </p:cNvPr>
            <p:cNvGrpSpPr/>
            <p:nvPr/>
          </p:nvGrpSpPr>
          <p:grpSpPr>
            <a:xfrm>
              <a:off x="1354627" y="3477113"/>
              <a:ext cx="448301" cy="544105"/>
              <a:chOff x="1070193" y="3477113"/>
              <a:chExt cx="732736" cy="544105"/>
            </a:xfrm>
          </p:grpSpPr>
          <p:cxnSp>
            <p:nvCxnSpPr>
              <p:cNvPr id="937" name="Connecteur : en angle 936">
                <a:extLst>
                  <a:ext uri="{FF2B5EF4-FFF2-40B4-BE49-F238E27FC236}">
                    <a16:creationId xmlns:a16="http://schemas.microsoft.com/office/drawing/2014/main" id="{3C6E7249-0C16-FE5E-5C4C-345992CDD6F4}"/>
                  </a:ext>
                </a:extLst>
              </p:cNvPr>
              <p:cNvCxnSpPr>
                <a:cxnSpLocks/>
                <a:stCxn id="932" idx="6"/>
                <a:endCxn id="934" idx="1"/>
              </p:cNvCxnSpPr>
              <p:nvPr/>
            </p:nvCxnSpPr>
            <p:spPr>
              <a:xfrm flipV="1">
                <a:off x="1070193" y="3477113"/>
                <a:ext cx="732731" cy="262638"/>
              </a:xfrm>
              <a:prstGeom prst="bentConnector3">
                <a:avLst/>
              </a:prstGeom>
              <a:ln w="28575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Connecteur : en angle 937">
                <a:extLst>
                  <a:ext uri="{FF2B5EF4-FFF2-40B4-BE49-F238E27FC236}">
                    <a16:creationId xmlns:a16="http://schemas.microsoft.com/office/drawing/2014/main" id="{3B7154DC-0CDE-0C1E-EE6C-37C19DA95B4F}"/>
                  </a:ext>
                </a:extLst>
              </p:cNvPr>
              <p:cNvCxnSpPr>
                <a:cxnSpLocks/>
                <a:stCxn id="932" idx="6"/>
              </p:cNvCxnSpPr>
              <p:nvPr/>
            </p:nvCxnSpPr>
            <p:spPr>
              <a:xfrm>
                <a:off x="1070195" y="3739751"/>
                <a:ext cx="732734" cy="281467"/>
              </a:xfrm>
              <a:prstGeom prst="bentConnector3">
                <a:avLst/>
              </a:prstGeom>
              <a:ln w="28575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9" name="Connecteur droit avec flèche 938">
              <a:extLst>
                <a:ext uri="{FF2B5EF4-FFF2-40B4-BE49-F238E27FC236}">
                  <a16:creationId xmlns:a16="http://schemas.microsoft.com/office/drawing/2014/main" id="{EA76EDC2-6162-5363-144C-C9CB99289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2927" y="45810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Connecteur droit avec flèche 939">
              <a:extLst>
                <a:ext uri="{FF2B5EF4-FFF2-40B4-BE49-F238E27FC236}">
                  <a16:creationId xmlns:a16="http://schemas.microsoft.com/office/drawing/2014/main" id="{290E8588-8575-3853-3669-89CAD5B4DC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473" y="45810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Connecteur droit avec flèche 940">
              <a:extLst>
                <a:ext uri="{FF2B5EF4-FFF2-40B4-BE49-F238E27FC236}">
                  <a16:creationId xmlns:a16="http://schemas.microsoft.com/office/drawing/2014/main" id="{61B99FFA-C227-DBC8-079B-974AEA246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8397" y="45810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Connecteur droit avec flèche 941">
              <a:extLst>
                <a:ext uri="{FF2B5EF4-FFF2-40B4-BE49-F238E27FC236}">
                  <a16:creationId xmlns:a16="http://schemas.microsoft.com/office/drawing/2014/main" id="{D2967EE0-2F9D-1B8D-CDD4-28A929AE2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321" y="45810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3" name="Rectangle 191">
              <a:extLst>
                <a:ext uri="{FF2B5EF4-FFF2-40B4-BE49-F238E27FC236}">
                  <a16:creationId xmlns:a16="http://schemas.microsoft.com/office/drawing/2014/main" id="{8D5D3B8E-C599-9C90-ECA9-975E46A4B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853" y="4884134"/>
              <a:ext cx="7181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Day 1</a:t>
              </a:r>
              <a:b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(baseline)</a:t>
              </a:r>
              <a:endParaRPr kumimoji="0" lang="en-US" sz="44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44" name="Rectangle 191">
              <a:extLst>
                <a:ext uri="{FF2B5EF4-FFF2-40B4-BE49-F238E27FC236}">
                  <a16:creationId xmlns:a16="http://schemas.microsoft.com/office/drawing/2014/main" id="{179DC918-9974-7598-56EF-63CC406D8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951" y="4889087"/>
              <a:ext cx="3430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W48</a:t>
              </a:r>
              <a:endParaRPr kumimoji="0" lang="en-US" sz="440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45" name="Rectangle 191">
              <a:extLst>
                <a:ext uri="{FF2B5EF4-FFF2-40B4-BE49-F238E27FC236}">
                  <a16:creationId xmlns:a16="http://schemas.microsoft.com/office/drawing/2014/main" id="{66B6BAF5-935B-5E06-6326-B397402C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273" y="4896611"/>
              <a:ext cx="3462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W96</a:t>
              </a:r>
              <a:endParaRPr kumimoji="0" lang="en-US" sz="4400" b="1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46" name="Rectangle 191">
              <a:extLst>
                <a:ext uri="{FF2B5EF4-FFF2-40B4-BE49-F238E27FC236}">
                  <a16:creationId xmlns:a16="http://schemas.microsoft.com/office/drawing/2014/main" id="{0C10FABA-DF72-2129-C190-AE173BE9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114" y="4911089"/>
              <a:ext cx="434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W144</a:t>
              </a:r>
              <a:endParaRPr kumimoji="0" lang="en-US" sz="44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C6B94BC4-DDB6-820E-98A2-15A89B22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68854" cy="1491539"/>
          </a:xfrm>
        </p:spPr>
        <p:txBody>
          <a:bodyPr>
            <a:normAutofit/>
          </a:bodyPr>
          <a:lstStyle/>
          <a:p>
            <a:r>
              <a:rPr lang="fr-FR" sz="3200" dirty="0"/>
              <a:t>Switch to DOR/ISL (100/0.25 mg) QD from B/F/TAF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721A7407-1CFF-3820-8DC5-09B8EF5897E9}"/>
              </a:ext>
            </a:extLst>
          </p:cNvPr>
          <p:cNvSpPr txBox="1">
            <a:spLocks/>
          </p:cNvSpPr>
          <p:nvPr/>
        </p:nvSpPr>
        <p:spPr>
          <a:xfrm>
            <a:off x="729762" y="1459078"/>
            <a:ext cx="5019285" cy="163830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HIV RNA &lt; 50 c/mL ≥ 3 months on B/F/TAF</a:t>
            </a: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CD4 ≥ 50/mm</a:t>
            </a:r>
            <a:r>
              <a:rPr lang="en-US" sz="1800" baseline="30000" noProof="0" dirty="0">
                <a:solidFill>
                  <a:srgbClr val="000066"/>
                </a:solidFill>
              </a:rPr>
              <a:t>3</a:t>
            </a:r>
            <a:r>
              <a:rPr lang="en-US" sz="1800" noProof="0" dirty="0">
                <a:solidFill>
                  <a:srgbClr val="000066"/>
                </a:solidFill>
              </a:rPr>
              <a:t> and lymphocyte ≥ 650/mm</a:t>
            </a:r>
            <a:r>
              <a:rPr lang="en-US" sz="1800" baseline="30000" noProof="0" dirty="0">
                <a:solidFill>
                  <a:srgbClr val="000066"/>
                </a:solidFill>
              </a:rPr>
              <a:t>3</a:t>
            </a: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No history of VF</a:t>
            </a: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No known resistance to DOR</a:t>
            </a: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800" noProof="0" dirty="0">
                <a:solidFill>
                  <a:srgbClr val="000066"/>
                </a:solidFill>
              </a:rPr>
              <a:t>No active HBV infection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3F56B66-8CCD-0D9F-0DC8-B9F605B4D96C}"/>
              </a:ext>
            </a:extLst>
          </p:cNvPr>
          <p:cNvGrpSpPr/>
          <p:nvPr/>
        </p:nvGrpSpPr>
        <p:grpSpPr>
          <a:xfrm>
            <a:off x="5947111" y="1853568"/>
            <a:ext cx="4592957" cy="2160605"/>
            <a:chOff x="5947111" y="1853568"/>
            <a:chExt cx="4592957" cy="2160605"/>
          </a:xfrm>
        </p:grpSpPr>
        <p:sp>
          <p:nvSpPr>
            <p:cNvPr id="695" name="Rectangle 229">
              <a:extLst>
                <a:ext uri="{FF2B5EF4-FFF2-40B4-BE49-F238E27FC236}">
                  <a16:creationId xmlns:a16="http://schemas.microsoft.com/office/drawing/2014/main" id="{F7E19F18-2EFF-10E6-BA7A-9ED45641C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1231" y="2346755"/>
              <a:ext cx="482600" cy="13145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96" name="Rectangle 230">
              <a:extLst>
                <a:ext uri="{FF2B5EF4-FFF2-40B4-BE49-F238E27FC236}">
                  <a16:creationId xmlns:a16="http://schemas.microsoft.com/office/drawing/2014/main" id="{0BD7027F-C62E-DDDA-C3F0-20A0C91EF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368" y="2384555"/>
              <a:ext cx="484187" cy="1276787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97" name="Rectangle 231">
              <a:extLst>
                <a:ext uri="{FF2B5EF4-FFF2-40B4-BE49-F238E27FC236}">
                  <a16:creationId xmlns:a16="http://schemas.microsoft.com/office/drawing/2014/main" id="{2FF11C46-595A-2466-9B86-153B3164A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2318" y="3639783"/>
              <a:ext cx="484187" cy="215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98" name="Rectangle 232">
              <a:extLst>
                <a:ext uri="{FF2B5EF4-FFF2-40B4-BE49-F238E27FC236}">
                  <a16:creationId xmlns:a16="http://schemas.microsoft.com/office/drawing/2014/main" id="{2988B30A-0B05-E96A-6D72-9465B275E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456" y="3628284"/>
              <a:ext cx="484187" cy="33059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99" name="Freeform 233">
              <a:extLst>
                <a:ext uri="{FF2B5EF4-FFF2-40B4-BE49-F238E27FC236}">
                  <a16:creationId xmlns:a16="http://schemas.microsoft.com/office/drawing/2014/main" id="{9107D760-4978-6A4D-D345-1423AFD8E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343" y="3414125"/>
              <a:ext cx="549275" cy="43119"/>
            </a:xfrm>
            <a:custGeom>
              <a:avLst/>
              <a:gdLst>
                <a:gd name="T0" fmla="*/ 0 w 346"/>
                <a:gd name="T1" fmla="*/ 30 h 30"/>
                <a:gd name="T2" fmla="*/ 0 w 346"/>
                <a:gd name="T3" fmla="*/ 0 h 30"/>
                <a:gd name="T4" fmla="*/ 346 w 346"/>
                <a:gd name="T5" fmla="*/ 0 h 30"/>
                <a:gd name="T6" fmla="*/ 346 w 34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0">
                  <a:moveTo>
                    <a:pt x="0" y="30"/>
                  </a:moveTo>
                  <a:lnTo>
                    <a:pt x="0" y="0"/>
                  </a:lnTo>
                  <a:lnTo>
                    <a:pt x="346" y="0"/>
                  </a:lnTo>
                  <a:lnTo>
                    <a:pt x="346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00" name="Freeform 234">
              <a:extLst>
                <a:ext uri="{FF2B5EF4-FFF2-40B4-BE49-F238E27FC236}">
                  <a16:creationId xmlns:a16="http://schemas.microsoft.com/office/drawing/2014/main" id="{494C2A0F-ABFF-B351-19C0-F50853A5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668" y="2094676"/>
              <a:ext cx="550862" cy="43119"/>
            </a:xfrm>
            <a:custGeom>
              <a:avLst/>
              <a:gdLst>
                <a:gd name="T0" fmla="*/ 0 w 347"/>
                <a:gd name="T1" fmla="*/ 30 h 30"/>
                <a:gd name="T2" fmla="*/ 0 w 347"/>
                <a:gd name="T3" fmla="*/ 0 h 30"/>
                <a:gd name="T4" fmla="*/ 347 w 347"/>
                <a:gd name="T5" fmla="*/ 0 h 30"/>
                <a:gd name="T6" fmla="*/ 347 w 347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30">
                  <a:moveTo>
                    <a:pt x="0" y="30"/>
                  </a:moveTo>
                  <a:lnTo>
                    <a:pt x="0" y="0"/>
                  </a:lnTo>
                  <a:lnTo>
                    <a:pt x="347" y="0"/>
                  </a:lnTo>
                  <a:lnTo>
                    <a:pt x="347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701" name="Groupe 700">
              <a:extLst>
                <a:ext uri="{FF2B5EF4-FFF2-40B4-BE49-F238E27FC236}">
                  <a16:creationId xmlns:a16="http://schemas.microsoft.com/office/drawing/2014/main" id="{54263A52-9780-9A75-EED6-981AE4E61828}"/>
                </a:ext>
              </a:extLst>
            </p:cNvPr>
            <p:cNvGrpSpPr/>
            <p:nvPr/>
          </p:nvGrpSpPr>
          <p:grpSpPr>
            <a:xfrm>
              <a:off x="6169681" y="2241282"/>
              <a:ext cx="4370387" cy="1420060"/>
              <a:chOff x="12928600" y="2436813"/>
              <a:chExt cx="4370387" cy="1568450"/>
            </a:xfrm>
          </p:grpSpPr>
          <p:sp>
            <p:nvSpPr>
              <p:cNvPr id="915" name="Line 236">
                <a:extLst>
                  <a:ext uri="{FF2B5EF4-FFF2-40B4-BE49-F238E27FC236}">
                    <a16:creationId xmlns:a16="http://schemas.microsoft.com/office/drawing/2014/main" id="{4C6F9901-ABCA-4ED9-052B-0B85A84F6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28600" y="3063876"/>
                <a:ext cx="349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16" name="Freeform 237">
                <a:extLst>
                  <a:ext uri="{FF2B5EF4-FFF2-40B4-BE49-F238E27FC236}">
                    <a16:creationId xmlns:a16="http://schemas.microsoft.com/office/drawing/2014/main" id="{5B1167C5-C9E5-96B7-1781-BF434DC8F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3525" y="2436813"/>
                <a:ext cx="4335462" cy="1568450"/>
              </a:xfrm>
              <a:custGeom>
                <a:avLst/>
                <a:gdLst>
                  <a:gd name="T0" fmla="*/ 0 w 2731"/>
                  <a:gd name="T1" fmla="*/ 0 h 988"/>
                  <a:gd name="T2" fmla="*/ 0 w 2731"/>
                  <a:gd name="T3" fmla="*/ 197 h 988"/>
                  <a:gd name="T4" fmla="*/ 0 w 2731"/>
                  <a:gd name="T5" fmla="*/ 395 h 988"/>
                  <a:gd name="T6" fmla="*/ 0 w 2731"/>
                  <a:gd name="T7" fmla="*/ 592 h 988"/>
                  <a:gd name="T8" fmla="*/ 0 w 2731"/>
                  <a:gd name="T9" fmla="*/ 790 h 988"/>
                  <a:gd name="T10" fmla="*/ 0 w 2731"/>
                  <a:gd name="T11" fmla="*/ 988 h 988"/>
                  <a:gd name="T12" fmla="*/ 2731 w 2731"/>
                  <a:gd name="T13" fmla="*/ 988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1" h="988">
                    <a:moveTo>
                      <a:pt x="0" y="0"/>
                    </a:moveTo>
                    <a:lnTo>
                      <a:pt x="0" y="197"/>
                    </a:lnTo>
                    <a:lnTo>
                      <a:pt x="0" y="395"/>
                    </a:lnTo>
                    <a:lnTo>
                      <a:pt x="0" y="592"/>
                    </a:lnTo>
                    <a:lnTo>
                      <a:pt x="0" y="790"/>
                    </a:lnTo>
                    <a:lnTo>
                      <a:pt x="0" y="988"/>
                    </a:lnTo>
                    <a:lnTo>
                      <a:pt x="2731" y="98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17" name="Line 238">
                <a:extLst>
                  <a:ext uri="{FF2B5EF4-FFF2-40B4-BE49-F238E27FC236}">
                    <a16:creationId xmlns:a16="http://schemas.microsoft.com/office/drawing/2014/main" id="{41433453-FC54-3E86-2FB1-5315212DA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28600" y="2749551"/>
                <a:ext cx="349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18" name="Line 239">
                <a:extLst>
                  <a:ext uri="{FF2B5EF4-FFF2-40B4-BE49-F238E27FC236}">
                    <a16:creationId xmlns:a16="http://schemas.microsoft.com/office/drawing/2014/main" id="{AA335D76-BC69-2643-8C5A-1FA861CB1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28600" y="3690938"/>
                <a:ext cx="349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19" name="Line 240">
                <a:extLst>
                  <a:ext uri="{FF2B5EF4-FFF2-40B4-BE49-F238E27FC236}">
                    <a16:creationId xmlns:a16="http://schemas.microsoft.com/office/drawing/2014/main" id="{86B7FCD6-96B7-272A-B663-BDB74F76F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28600" y="3376613"/>
                <a:ext cx="349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20" name="Line 241">
                <a:extLst>
                  <a:ext uri="{FF2B5EF4-FFF2-40B4-BE49-F238E27FC236}">
                    <a16:creationId xmlns:a16="http://schemas.microsoft.com/office/drawing/2014/main" id="{B2FB3C8A-18CF-7208-4AF1-B4F64A309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28600" y="4005263"/>
                <a:ext cx="349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21" name="Line 242">
                <a:extLst>
                  <a:ext uri="{FF2B5EF4-FFF2-40B4-BE49-F238E27FC236}">
                    <a16:creationId xmlns:a16="http://schemas.microsoft.com/office/drawing/2014/main" id="{306D2711-0DF1-5F22-7715-D930ACE7C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28600" y="2436813"/>
                <a:ext cx="349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02" name="Rectangle 243">
              <a:extLst>
                <a:ext uri="{FF2B5EF4-FFF2-40B4-BE49-F238E27FC236}">
                  <a16:creationId xmlns:a16="http://schemas.microsoft.com/office/drawing/2014/main" id="{1A4095F9-CCAF-B014-4807-7532EFDE6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111" y="2174448"/>
              <a:ext cx="19716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US" sz="28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03" name="Rectangle 244">
              <a:extLst>
                <a:ext uri="{FF2B5EF4-FFF2-40B4-BE49-F238E27FC236}">
                  <a16:creationId xmlns:a16="http://schemas.microsoft.com/office/drawing/2014/main" id="{44854445-FA25-DFF4-C647-8682C5F7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834" y="245903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US" sz="28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04" name="Rectangle 245">
              <a:extLst>
                <a:ext uri="{FF2B5EF4-FFF2-40B4-BE49-F238E27FC236}">
                  <a16:creationId xmlns:a16="http://schemas.microsoft.com/office/drawing/2014/main" id="{D1A03116-9766-E256-951F-C196AAC18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834" y="274218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US" sz="28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05" name="Rectangle 246">
              <a:extLst>
                <a:ext uri="{FF2B5EF4-FFF2-40B4-BE49-F238E27FC236}">
                  <a16:creationId xmlns:a16="http://schemas.microsoft.com/office/drawing/2014/main" id="{762A2919-2F0F-F45F-92C9-5A9593FBC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834" y="3026772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US" sz="28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06" name="Rectangle 247">
              <a:extLst>
                <a:ext uri="{FF2B5EF4-FFF2-40B4-BE49-F238E27FC236}">
                  <a16:creationId xmlns:a16="http://schemas.microsoft.com/office/drawing/2014/main" id="{75E861E3-2B25-51B4-21C9-2AD9C7070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834" y="3309922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US" sz="28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07" name="Rectangle 248">
              <a:extLst>
                <a:ext uri="{FF2B5EF4-FFF2-40B4-BE49-F238E27FC236}">
                  <a16:creationId xmlns:a16="http://schemas.microsoft.com/office/drawing/2014/main" id="{0EEFB78D-4CD6-D09B-3F92-C353023DC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969" y="3594509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28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08" name="Rectangle 426">
              <a:extLst>
                <a:ext uri="{FF2B5EF4-FFF2-40B4-BE49-F238E27FC236}">
                  <a16:creationId xmlns:a16="http://schemas.microsoft.com/office/drawing/2014/main" id="{82E7DDAC-B358-F9AC-7EBD-BB98F17CA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9281" y="3553544"/>
              <a:ext cx="482600" cy="107799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09" name="Rectangle 427">
              <a:extLst>
                <a:ext uri="{FF2B5EF4-FFF2-40B4-BE49-F238E27FC236}">
                  <a16:creationId xmlns:a16="http://schemas.microsoft.com/office/drawing/2014/main" id="{BB44BD05-99F0-4664-F9C0-73C7791E3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8556" y="3573666"/>
              <a:ext cx="484187" cy="8767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10" name="Rectangle 428">
              <a:extLst>
                <a:ext uri="{FF2B5EF4-FFF2-40B4-BE49-F238E27FC236}">
                  <a16:creationId xmlns:a16="http://schemas.microsoft.com/office/drawing/2014/main" id="{AE4A6FAE-88B0-C1EA-4287-0DDEBA238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7153" y="3669966"/>
              <a:ext cx="2789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66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US" sz="10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=</a:t>
              </a:r>
              <a:r>
                <a:rPr lang="en-US" sz="1000" dirty="0">
                  <a:solidFill>
                    <a:srgbClr val="000066"/>
                  </a:solidFill>
                  <a:latin typeface="Calibri" panose="020F0502020204030204" pitchFamily="34" charset="0"/>
                </a:rPr>
                <a:t>33</a:t>
              </a:r>
              <a:endPara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1" name="Rectangle 429">
              <a:extLst>
                <a:ext uri="{FF2B5EF4-FFF2-40B4-BE49-F238E27FC236}">
                  <a16:creationId xmlns:a16="http://schemas.microsoft.com/office/drawing/2014/main" id="{35808660-B4F5-924A-262C-DD9EA41BF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8016" y="3669966"/>
              <a:ext cx="2789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66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US" sz="10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=15</a:t>
              </a:r>
              <a:endPara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2" name="Rectangle 430">
              <a:extLst>
                <a:ext uri="{FF2B5EF4-FFF2-40B4-BE49-F238E27FC236}">
                  <a16:creationId xmlns:a16="http://schemas.microsoft.com/office/drawing/2014/main" id="{51383703-9D2D-83F1-E67B-286EBD1F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096" y="3829507"/>
              <a:ext cx="12150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No data in window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3" name="Rectangle 431">
              <a:extLst>
                <a:ext uri="{FF2B5EF4-FFF2-40B4-BE49-F238E27FC236}">
                  <a16:creationId xmlns:a16="http://schemas.microsoft.com/office/drawing/2014/main" id="{D34ECF26-8C01-9A36-47FB-82E056EC4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2785" y="3376755"/>
              <a:ext cx="1987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>
                  <a:solidFill>
                    <a:srgbClr val="000066"/>
                  </a:solidFill>
                  <a:latin typeface="Calibri" panose="020F0502020204030204" pitchFamily="34" charset="0"/>
                </a:rPr>
                <a:t>9.6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4" name="Rectangle 432">
              <a:extLst>
                <a:ext uri="{FF2B5EF4-FFF2-40B4-BE49-F238E27FC236}">
                  <a16:creationId xmlns:a16="http://schemas.microsoft.com/office/drawing/2014/main" id="{766E4553-EF75-9FDA-844A-775A30828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060" y="3396877"/>
              <a:ext cx="1987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>
                  <a:solidFill>
                    <a:srgbClr val="000066"/>
                  </a:solidFill>
                  <a:latin typeface="Calibri" panose="020F0502020204030204" pitchFamily="34" charset="0"/>
                </a:rPr>
                <a:t>8.8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5" name="Rectangle 433">
              <a:extLst>
                <a:ext uri="{FF2B5EF4-FFF2-40B4-BE49-F238E27FC236}">
                  <a16:creationId xmlns:a16="http://schemas.microsoft.com/office/drawing/2014/main" id="{92E7D68F-7FA2-ABB7-4E86-7C982E18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586" y="3669966"/>
              <a:ext cx="3446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66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US" sz="10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=304</a:t>
              </a:r>
              <a:endPara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6" name="Rectangle 434">
              <a:extLst>
                <a:ext uri="{FF2B5EF4-FFF2-40B4-BE49-F238E27FC236}">
                  <a16:creationId xmlns:a16="http://schemas.microsoft.com/office/drawing/2014/main" id="{2509D815-3F71-9AA8-EDA7-1B41BB8E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449" y="3669966"/>
              <a:ext cx="3446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66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US" sz="10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=154</a:t>
              </a:r>
              <a:endPara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7" name="Rectangle 435">
              <a:extLst>
                <a:ext uri="{FF2B5EF4-FFF2-40B4-BE49-F238E27FC236}">
                  <a16:creationId xmlns:a16="http://schemas.microsoft.com/office/drawing/2014/main" id="{2A86857D-97F2-A47D-231A-3C340F031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1270" y="3829507"/>
              <a:ext cx="14116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HIV-1 RNA &lt;50 c/mL</a:t>
              </a:r>
              <a:endParaRPr kumimoji="0" lang="en-US" sz="12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8" name="Rectangle 436">
              <a:extLst>
                <a:ext uri="{FF2B5EF4-FFF2-40B4-BE49-F238E27FC236}">
                  <a16:creationId xmlns:a16="http://schemas.microsoft.com/office/drawing/2014/main" id="{07B32764-E6F6-4090-68E7-BE56A1741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600" y="2189604"/>
              <a:ext cx="2773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88.9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19" name="Rectangle 437">
              <a:extLst>
                <a:ext uri="{FF2B5EF4-FFF2-40B4-BE49-F238E27FC236}">
                  <a16:creationId xmlns:a16="http://schemas.microsoft.com/office/drawing/2014/main" id="{828573BD-28FD-A1FA-5E06-E34A25C4B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5463" y="2149359"/>
              <a:ext cx="2773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90.1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20" name="Rectangle 438">
              <a:extLst>
                <a:ext uri="{FF2B5EF4-FFF2-40B4-BE49-F238E27FC236}">
                  <a16:creationId xmlns:a16="http://schemas.microsoft.com/office/drawing/2014/main" id="{B39A97A9-2E6D-8BAB-1EE8-D5190BEA5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984" y="3669966"/>
              <a:ext cx="2132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66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US" sz="10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=5</a:t>
              </a:r>
              <a:endPara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21" name="Rectangle 439">
              <a:extLst>
                <a:ext uri="{FF2B5EF4-FFF2-40B4-BE49-F238E27FC236}">
                  <a16:creationId xmlns:a16="http://schemas.microsoft.com/office/drawing/2014/main" id="{467556FC-36EF-6F55-3632-0822005C1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259" y="3669966"/>
              <a:ext cx="2132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66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US" sz="10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=2</a:t>
              </a:r>
              <a:endParaRPr kumimoji="0" lang="en-US" sz="10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22" name="Rectangle 440">
              <a:extLst>
                <a:ext uri="{FF2B5EF4-FFF2-40B4-BE49-F238E27FC236}">
                  <a16:creationId xmlns:a16="http://schemas.microsoft.com/office/drawing/2014/main" id="{9D2CDD9D-2F63-5A58-060A-32E44E052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606" y="3829507"/>
              <a:ext cx="13585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HIV-1 RNA ≥50 </a:t>
              </a:r>
              <a:r>
                <a:rPr lang="en-US" sz="1200" b="1" noProof="0">
                  <a:solidFill>
                    <a:srgbClr val="000066"/>
                  </a:solidFill>
                  <a:latin typeface="Calibri" panose="020F0502020204030204" pitchFamily="34" charset="0"/>
                </a:rPr>
                <a:t>c</a:t>
              </a: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/mL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23" name="Rectangle 441">
              <a:extLst>
                <a:ext uri="{FF2B5EF4-FFF2-40B4-BE49-F238E27FC236}">
                  <a16:creationId xmlns:a16="http://schemas.microsoft.com/office/drawing/2014/main" id="{70F74092-6FB0-C18B-D23D-B68517CAC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548" y="3451495"/>
              <a:ext cx="1987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1.5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24" name="Rectangle 442">
              <a:extLst>
                <a:ext uri="{FF2B5EF4-FFF2-40B4-BE49-F238E27FC236}">
                  <a16:creationId xmlns:a16="http://schemas.microsoft.com/office/drawing/2014/main" id="{E460ADCC-CDBD-C236-12EA-4D6F9856B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5823" y="3462993"/>
              <a:ext cx="1987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>
                  <a:solidFill>
                    <a:srgbClr val="000066"/>
                  </a:solidFill>
                  <a:latin typeface="Calibri" panose="020F0502020204030204" pitchFamily="34" charset="0"/>
                </a:rPr>
                <a:t>1</a:t>
              </a: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.2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725" name="Rectangle 443">
              <a:extLst>
                <a:ext uri="{FF2B5EF4-FFF2-40B4-BE49-F238E27FC236}">
                  <a16:creationId xmlns:a16="http://schemas.microsoft.com/office/drawing/2014/main" id="{ACE18F07-8599-81F4-6BA4-EEEABD2E2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9175" y="1890614"/>
              <a:ext cx="9730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-1.2%</a:t>
              </a:r>
              <a:r>
                <a:rPr lang="en-US" sz="1200" b="1">
                  <a:solidFill>
                    <a:srgbClr val="000066"/>
                  </a:solidFill>
                  <a:latin typeface="Calibri" panose="020F0502020204030204" pitchFamily="34" charset="0"/>
                </a:rPr>
                <a:t> (-6.5</a:t>
              </a: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,5.0)</a:t>
              </a:r>
              <a:endParaRPr kumimoji="0" lang="en-US" sz="3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22" name="Rectangle 190">
              <a:extLst>
                <a:ext uri="{FF2B5EF4-FFF2-40B4-BE49-F238E27FC236}">
                  <a16:creationId xmlns:a16="http://schemas.microsoft.com/office/drawing/2014/main" id="{6B7EF69E-781A-04CE-4570-297ECFE74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661" y="2180184"/>
              <a:ext cx="10740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DOR/ISL </a:t>
              </a: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(N=342)</a:t>
              </a:r>
              <a:endParaRPr kumimoji="0" lang="en-US" sz="40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23" name="Rectangle 191">
              <a:extLst>
                <a:ext uri="{FF2B5EF4-FFF2-40B4-BE49-F238E27FC236}">
                  <a16:creationId xmlns:a16="http://schemas.microsoft.com/office/drawing/2014/main" id="{58E1A287-D2FC-1161-2F19-45ECA024B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661" y="2364468"/>
              <a:ext cx="13358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BIC/FTC/TAF </a:t>
              </a: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(N=171)</a:t>
              </a:r>
              <a:endParaRPr kumimoji="0" lang="en-US" sz="40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24" name="Rectangle 192">
              <a:extLst>
                <a:ext uri="{FF2B5EF4-FFF2-40B4-BE49-F238E27FC236}">
                  <a16:creationId xmlns:a16="http://schemas.microsoft.com/office/drawing/2014/main" id="{50EB164A-D251-72E4-845B-610C903F0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610" y="2394651"/>
              <a:ext cx="118908" cy="10951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925" name="Rectangle 193">
              <a:extLst>
                <a:ext uri="{FF2B5EF4-FFF2-40B4-BE49-F238E27FC236}">
                  <a16:creationId xmlns:a16="http://schemas.microsoft.com/office/drawing/2014/main" id="{0D009A95-6225-FD74-E631-5B58DB39E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610" y="2211803"/>
              <a:ext cx="118908" cy="10765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926" name="Rectangle : coins arrondis 925">
              <a:extLst>
                <a:ext uri="{FF2B5EF4-FFF2-40B4-BE49-F238E27FC236}">
                  <a16:creationId xmlns:a16="http://schemas.microsoft.com/office/drawing/2014/main" id="{2C95A360-DAB9-9787-CCF6-2BFC599FE4C7}"/>
                </a:ext>
              </a:extLst>
            </p:cNvPr>
            <p:cNvSpPr/>
            <p:nvPr/>
          </p:nvSpPr>
          <p:spPr>
            <a:xfrm>
              <a:off x="6290421" y="3008518"/>
              <a:ext cx="1433072" cy="379521"/>
            </a:xfrm>
            <a:prstGeom prst="roundRect">
              <a:avLst/>
            </a:prstGeom>
            <a:solidFill>
              <a:srgbClr val="9FD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Treatment difference 0.3</a:t>
              </a:r>
              <a:br>
                <a:rPr lang="en-US" sz="1000" noProof="0" dirty="0">
                  <a:solidFill>
                    <a:srgbClr val="000066"/>
                  </a:solidFill>
                </a:rPr>
              </a:br>
              <a:r>
                <a:rPr lang="en-US" sz="1000" noProof="0" dirty="0">
                  <a:solidFill>
                    <a:srgbClr val="000066"/>
                  </a:solidFill>
                </a:rPr>
                <a:t>(95% CI: -</a:t>
              </a:r>
              <a:r>
                <a:rPr lang="en-US" sz="1000" dirty="0">
                  <a:solidFill>
                    <a:srgbClr val="000066"/>
                  </a:solidFill>
                </a:rPr>
                <a:t>2.8</a:t>
              </a:r>
              <a:r>
                <a:rPr lang="en-US" sz="1000" noProof="0" dirty="0">
                  <a:solidFill>
                    <a:srgbClr val="000066"/>
                  </a:solidFill>
                </a:rPr>
                <a:t>, 2.4)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F28F245-4F00-36A6-B0EE-3FDEE711801B}"/>
                </a:ext>
              </a:extLst>
            </p:cNvPr>
            <p:cNvSpPr txBox="1"/>
            <p:nvPr/>
          </p:nvSpPr>
          <p:spPr>
            <a:xfrm>
              <a:off x="5997328" y="1853568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%</a:t>
              </a:r>
            </a:p>
          </p:txBody>
        </p:sp>
      </p:grpSp>
      <p:sp>
        <p:nvSpPr>
          <p:cNvPr id="21" name="Rectangle 272">
            <a:extLst>
              <a:ext uri="{FF2B5EF4-FFF2-40B4-BE49-F238E27FC236}">
                <a16:creationId xmlns:a16="http://schemas.microsoft.com/office/drawing/2014/main" id="{4AADC797-ECE0-A666-FCA0-636CDEB0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631" y="1374884"/>
            <a:ext cx="22056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Virologic outcome at W96</a:t>
            </a:r>
            <a:endParaRPr kumimoji="0" lang="en-US" sz="48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1492927-BB67-5689-E2E3-EB771B12F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380" y="6443334"/>
            <a:ext cx="24536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 err="1">
                <a:solidFill>
                  <a:srgbClr val="0070C0"/>
                </a:solidFill>
                <a:latin typeface="Calibri"/>
              </a:rPr>
              <a:t>Colson</a:t>
            </a:r>
            <a:r>
              <a:rPr lang="fr-FR" sz="1400" i="1" dirty="0">
                <a:solidFill>
                  <a:srgbClr val="0070C0"/>
                </a:solidFill>
                <a:latin typeface="Calibri"/>
              </a:rPr>
              <a:t> AE. CROI 2026, Abs. 514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03">
            <a:extLst>
              <a:ext uri="{FF2B5EF4-FFF2-40B4-BE49-F238E27FC236}">
                <a16:creationId xmlns:a16="http://schemas.microsoft.com/office/drawing/2014/main" id="{A82443B7-7064-1E8C-E3BD-E9E0A5B3F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191" y="4520370"/>
            <a:ext cx="174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Total lymphocyte count</a:t>
            </a:r>
            <a:endParaRPr kumimoji="0" lang="en-US" sz="36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12717220-636A-98A5-165C-6F2B8CE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014" y="4520370"/>
            <a:ext cx="763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CD4 count</a:t>
            </a:r>
            <a:endParaRPr kumimoji="0" lang="en-US" sz="36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2D9604-7A68-1D7F-3AD7-E27D2852A441}"/>
              </a:ext>
            </a:extLst>
          </p:cNvPr>
          <p:cNvGrpSpPr/>
          <p:nvPr/>
        </p:nvGrpSpPr>
        <p:grpSpPr>
          <a:xfrm>
            <a:off x="6343589" y="4704077"/>
            <a:ext cx="5458946" cy="1759210"/>
            <a:chOff x="6343589" y="4704077"/>
            <a:chExt cx="5458946" cy="1759210"/>
          </a:xfrm>
        </p:grpSpPr>
        <p:sp>
          <p:nvSpPr>
            <p:cNvPr id="9" name="Rectangle 52">
              <a:extLst>
                <a:ext uri="{FF2B5EF4-FFF2-40B4-BE49-F238E27FC236}">
                  <a16:creationId xmlns:a16="http://schemas.microsoft.com/office/drawing/2014/main" id="{12DF0E2F-DF76-0236-F78D-C36259869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817" y="6076497"/>
              <a:ext cx="65724" cy="15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2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Line 57">
              <a:extLst>
                <a:ext uri="{FF2B5EF4-FFF2-40B4-BE49-F238E27FC236}">
                  <a16:creationId xmlns:a16="http://schemas.microsoft.com/office/drawing/2014/main" id="{75DBE766-EB02-0F00-3782-008C76BC4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28063" y="54517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57FA9AA6-80B0-248B-1AF2-F86716BE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5707381"/>
              <a:ext cx="44450" cy="0"/>
            </a:xfrm>
            <a:custGeom>
              <a:avLst/>
              <a:gdLst>
                <a:gd name="T0" fmla="*/ 28 w 28"/>
                <a:gd name="T1" fmla="*/ 14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Line 59">
              <a:extLst>
                <a:ext uri="{FF2B5EF4-FFF2-40B4-BE49-F238E27FC236}">
                  <a16:creationId xmlns:a16="http://schemas.microsoft.com/office/drawing/2014/main" id="{82EC9EBA-E4B9-E258-34BC-0D8699B80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50288" y="5451793"/>
              <a:ext cx="0" cy="2555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" name="Line 60">
              <a:extLst>
                <a:ext uri="{FF2B5EF4-FFF2-40B4-BE49-F238E27FC236}">
                  <a16:creationId xmlns:a16="http://schemas.microsoft.com/office/drawing/2014/main" id="{21A86AAC-A81C-0921-25D5-734AFF160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50288" y="54517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" name="Line 61">
              <a:extLst>
                <a:ext uri="{FF2B5EF4-FFF2-40B4-BE49-F238E27FC236}">
                  <a16:creationId xmlns:a16="http://schemas.microsoft.com/office/drawing/2014/main" id="{16C23228-5140-0532-D255-650F2758C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3875" y="5316856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" name="Line 62">
              <a:extLst>
                <a:ext uri="{FF2B5EF4-FFF2-40B4-BE49-F238E27FC236}">
                  <a16:creationId xmlns:a16="http://schemas.microsoft.com/office/drawing/2014/main" id="{47F077E2-4960-22E3-2C90-8E2B8C159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21650" y="5316856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Line 63">
              <a:extLst>
                <a:ext uri="{FF2B5EF4-FFF2-40B4-BE49-F238E27FC236}">
                  <a16:creationId xmlns:a16="http://schemas.microsoft.com/office/drawing/2014/main" id="{45170F32-7B7B-14C8-8975-1E4CFBD0E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3875" y="5316856"/>
              <a:ext cx="0" cy="2746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E4EE6806-9833-473F-6944-D92C2DA60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0" y="5591493"/>
              <a:ext cx="44450" cy="0"/>
            </a:xfrm>
            <a:custGeom>
              <a:avLst/>
              <a:gdLst>
                <a:gd name="T0" fmla="*/ 28 w 28"/>
                <a:gd name="T1" fmla="*/ 14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65">
              <a:extLst>
                <a:ext uri="{FF2B5EF4-FFF2-40B4-BE49-F238E27FC236}">
                  <a16:creationId xmlns:a16="http://schemas.microsoft.com/office/drawing/2014/main" id="{1684E3F7-9186-8E2E-A828-AA7812891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8888" y="5396231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8A7D4D8-4E5E-0A35-8E43-C8306E99B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653406"/>
              <a:ext cx="44450" cy="0"/>
            </a:xfrm>
            <a:custGeom>
              <a:avLst/>
              <a:gdLst>
                <a:gd name="T0" fmla="*/ 28 w 28"/>
                <a:gd name="T1" fmla="*/ 14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Line 67">
              <a:extLst>
                <a:ext uri="{FF2B5EF4-FFF2-40B4-BE49-F238E27FC236}">
                  <a16:creationId xmlns:a16="http://schemas.microsoft.com/office/drawing/2014/main" id="{F4824382-A636-014C-1A7E-43E941173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31113" y="5396231"/>
              <a:ext cx="0" cy="25717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Line 68">
              <a:extLst>
                <a:ext uri="{FF2B5EF4-FFF2-40B4-BE49-F238E27FC236}">
                  <a16:creationId xmlns:a16="http://schemas.microsoft.com/office/drawing/2014/main" id="{4E1219C2-8B79-0237-963B-A25B65A3F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31113" y="5396231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Line 69">
              <a:extLst>
                <a:ext uri="{FF2B5EF4-FFF2-40B4-BE49-F238E27FC236}">
                  <a16:creationId xmlns:a16="http://schemas.microsoft.com/office/drawing/2014/main" id="{45B50F5A-E1FE-1589-1428-96C15BA6A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6125" y="5400993"/>
              <a:ext cx="20638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Line 70">
              <a:extLst>
                <a:ext uri="{FF2B5EF4-FFF2-40B4-BE49-F238E27FC236}">
                  <a16:creationId xmlns:a16="http://schemas.microsoft.com/office/drawing/2014/main" id="{B4797421-26C1-DDBB-15A6-33235AE17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6763" y="5653406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7" name="Line 71">
              <a:extLst>
                <a:ext uri="{FF2B5EF4-FFF2-40B4-BE49-F238E27FC236}">
                  <a16:creationId xmlns:a16="http://schemas.microsoft.com/office/drawing/2014/main" id="{FE484BE8-7E94-9274-7E70-BE1BE099D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6125" y="5653406"/>
              <a:ext cx="20638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8" name="Line 72">
              <a:extLst>
                <a:ext uri="{FF2B5EF4-FFF2-40B4-BE49-F238E27FC236}">
                  <a16:creationId xmlns:a16="http://schemas.microsoft.com/office/drawing/2014/main" id="{91A685D7-C2A5-6AD3-D80A-465D89E37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6763" y="5400993"/>
              <a:ext cx="0" cy="2524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9" name="Line 73">
              <a:extLst>
                <a:ext uri="{FF2B5EF4-FFF2-40B4-BE49-F238E27FC236}">
                  <a16:creationId xmlns:a16="http://schemas.microsoft.com/office/drawing/2014/main" id="{2C1B609C-76E8-7DD7-9788-69FCE8F43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6763" y="54009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0" name="Freeform 74">
              <a:extLst>
                <a:ext uri="{FF2B5EF4-FFF2-40B4-BE49-F238E27FC236}">
                  <a16:creationId xmlns:a16="http://schemas.microsoft.com/office/drawing/2014/main" id="{D3FFBD13-DF29-8D01-74FA-44232D7EE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0" y="5453381"/>
              <a:ext cx="2033588" cy="260350"/>
            </a:xfrm>
            <a:custGeom>
              <a:avLst/>
              <a:gdLst>
                <a:gd name="T0" fmla="*/ 1281 w 1281"/>
                <a:gd name="T1" fmla="*/ 79 h 164"/>
                <a:gd name="T2" fmla="*/ 962 w 1281"/>
                <a:gd name="T3" fmla="*/ 0 h 164"/>
                <a:gd name="T4" fmla="*/ 639 w 1281"/>
                <a:gd name="T5" fmla="*/ 45 h 164"/>
                <a:gd name="T6" fmla="*/ 315 w 1281"/>
                <a:gd name="T7" fmla="*/ 46 h 164"/>
                <a:gd name="T8" fmla="*/ 0 w 1281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164">
                  <a:moveTo>
                    <a:pt x="1281" y="79"/>
                  </a:moveTo>
                  <a:lnTo>
                    <a:pt x="962" y="0"/>
                  </a:lnTo>
                  <a:lnTo>
                    <a:pt x="639" y="45"/>
                  </a:lnTo>
                  <a:lnTo>
                    <a:pt x="315" y="46"/>
                  </a:lnTo>
                  <a:lnTo>
                    <a:pt x="0" y="164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1" name="Line 75">
              <a:extLst>
                <a:ext uri="{FF2B5EF4-FFF2-40B4-BE49-F238E27FC236}">
                  <a16:creationId xmlns:a16="http://schemas.microsoft.com/office/drawing/2014/main" id="{BC10D2B3-4D55-FE34-6A7E-8F577E80E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7550" y="5497831"/>
              <a:ext cx="206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2" name="Freeform 76">
              <a:extLst>
                <a:ext uri="{FF2B5EF4-FFF2-40B4-BE49-F238E27FC236}">
                  <a16:creationId xmlns:a16="http://schemas.microsoft.com/office/drawing/2014/main" id="{DF3938D5-EFE8-07D7-3148-97C9874F9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5677218"/>
              <a:ext cx="44450" cy="0"/>
            </a:xfrm>
            <a:custGeom>
              <a:avLst/>
              <a:gdLst>
                <a:gd name="T0" fmla="*/ 28 w 28"/>
                <a:gd name="T1" fmla="*/ 13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3" name="Line 77">
              <a:extLst>
                <a:ext uri="{FF2B5EF4-FFF2-40B4-BE49-F238E27FC236}">
                  <a16:creationId xmlns:a16="http://schemas.microsoft.com/office/drawing/2014/main" id="{EAAFE88B-7B83-DEE5-69AE-96458D0B2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8188" y="5497831"/>
              <a:ext cx="0" cy="1793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4" name="Line 78">
              <a:extLst>
                <a:ext uri="{FF2B5EF4-FFF2-40B4-BE49-F238E27FC236}">
                  <a16:creationId xmlns:a16="http://schemas.microsoft.com/office/drawing/2014/main" id="{ECCD3E34-1458-10C8-DE72-A96716FB4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8188" y="5497831"/>
              <a:ext cx="23813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5" name="Line 79">
              <a:extLst>
                <a:ext uri="{FF2B5EF4-FFF2-40B4-BE49-F238E27FC236}">
                  <a16:creationId xmlns:a16="http://schemas.microsoft.com/office/drawing/2014/main" id="{B63BDE09-66CE-4363-4914-B815A1F8F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0313" y="543274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6" name="Line 80">
              <a:extLst>
                <a:ext uri="{FF2B5EF4-FFF2-40B4-BE49-F238E27FC236}">
                  <a16:creationId xmlns:a16="http://schemas.microsoft.com/office/drawing/2014/main" id="{EB052258-FC64-9BED-AA79-DBD3BB0AA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0313" y="5631181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Line 81">
              <a:extLst>
                <a:ext uri="{FF2B5EF4-FFF2-40B4-BE49-F238E27FC236}">
                  <a16:creationId xmlns:a16="http://schemas.microsoft.com/office/drawing/2014/main" id="{DA3D5635-006C-4508-08AE-411AE0226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2538" y="5631181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Line 82">
              <a:extLst>
                <a:ext uri="{FF2B5EF4-FFF2-40B4-BE49-F238E27FC236}">
                  <a16:creationId xmlns:a16="http://schemas.microsoft.com/office/drawing/2014/main" id="{5769192A-09BE-D78F-3D42-A438D6D80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2538" y="5432743"/>
              <a:ext cx="0" cy="1984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9" name="Line 83">
              <a:extLst>
                <a:ext uri="{FF2B5EF4-FFF2-40B4-BE49-F238E27FC236}">
                  <a16:creationId xmlns:a16="http://schemas.microsoft.com/office/drawing/2014/main" id="{B3C06F84-04E7-1B31-AC55-83063BB50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2538" y="543274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0" name="Line 84">
              <a:extLst>
                <a:ext uri="{FF2B5EF4-FFF2-40B4-BE49-F238E27FC236}">
                  <a16:creationId xmlns:a16="http://schemas.microsoft.com/office/drawing/2014/main" id="{52734EAE-4910-2BE0-8778-444E7FE46D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3075" y="5499418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1" name="Line 85">
              <a:extLst>
                <a:ext uri="{FF2B5EF4-FFF2-40B4-BE49-F238E27FC236}">
                  <a16:creationId xmlns:a16="http://schemas.microsoft.com/office/drawing/2014/main" id="{4584BCB6-9FF8-C631-F569-7A68187AE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3075" y="5678806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2" name="Line 86">
              <a:extLst>
                <a:ext uri="{FF2B5EF4-FFF2-40B4-BE49-F238E27FC236}">
                  <a16:creationId xmlns:a16="http://schemas.microsoft.com/office/drawing/2014/main" id="{B1A1FB9E-B832-DE40-F024-ABD367852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15300" y="5678806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3" name="Line 87">
              <a:extLst>
                <a:ext uri="{FF2B5EF4-FFF2-40B4-BE49-F238E27FC236}">
                  <a16:creationId xmlns:a16="http://schemas.microsoft.com/office/drawing/2014/main" id="{87578A52-3A1D-EC54-70EF-EC6346B04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5300" y="5499418"/>
              <a:ext cx="0" cy="1793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4" name="Line 88">
              <a:extLst>
                <a:ext uri="{FF2B5EF4-FFF2-40B4-BE49-F238E27FC236}">
                  <a16:creationId xmlns:a16="http://schemas.microsoft.com/office/drawing/2014/main" id="{183F89DD-D218-B309-8C05-252FCD4D3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15300" y="5499418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5" name="Line 89">
              <a:extLst>
                <a:ext uri="{FF2B5EF4-FFF2-40B4-BE49-F238E27FC236}">
                  <a16:creationId xmlns:a16="http://schemas.microsoft.com/office/drawing/2014/main" id="{538F10F3-3E40-6175-EE15-7D3E7863B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99488" y="5550218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6" name="Line 90">
              <a:extLst>
                <a:ext uri="{FF2B5EF4-FFF2-40B4-BE49-F238E27FC236}">
                  <a16:creationId xmlns:a16="http://schemas.microsoft.com/office/drawing/2014/main" id="{8DEFA65F-7060-12A2-7699-9F70A1360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99488" y="573119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7" name="Line 91">
              <a:extLst>
                <a:ext uri="{FF2B5EF4-FFF2-40B4-BE49-F238E27FC236}">
                  <a16:creationId xmlns:a16="http://schemas.microsoft.com/office/drawing/2014/main" id="{67C067FA-71AD-C350-2722-2E48924F8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21713" y="573119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8" name="Line 92">
              <a:extLst>
                <a:ext uri="{FF2B5EF4-FFF2-40B4-BE49-F238E27FC236}">
                  <a16:creationId xmlns:a16="http://schemas.microsoft.com/office/drawing/2014/main" id="{EBE94A6E-4FCD-5F9C-B1B7-0999F694E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1713" y="5550218"/>
              <a:ext cx="0" cy="18097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9" name="Line 93">
              <a:extLst>
                <a:ext uri="{FF2B5EF4-FFF2-40B4-BE49-F238E27FC236}">
                  <a16:creationId xmlns:a16="http://schemas.microsoft.com/office/drawing/2014/main" id="{CAE0D248-B756-048F-1067-4DB6B6AEB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21713" y="5550218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0" name="Freeform 94">
              <a:extLst>
                <a:ext uri="{FF2B5EF4-FFF2-40B4-BE49-F238E27FC236}">
                  <a16:creationId xmlns:a16="http://schemas.microsoft.com/office/drawing/2014/main" id="{A41CED06-F842-EAD3-E97B-C853D086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5531168"/>
              <a:ext cx="2028825" cy="182563"/>
            </a:xfrm>
            <a:custGeom>
              <a:avLst/>
              <a:gdLst>
                <a:gd name="T0" fmla="*/ 1278 w 1278"/>
                <a:gd name="T1" fmla="*/ 69 h 115"/>
                <a:gd name="T2" fmla="*/ 963 w 1278"/>
                <a:gd name="T3" fmla="*/ 38 h 115"/>
                <a:gd name="T4" fmla="*/ 636 w 1278"/>
                <a:gd name="T5" fmla="*/ 0 h 115"/>
                <a:gd name="T6" fmla="*/ 312 w 1278"/>
                <a:gd name="T7" fmla="*/ 35 h 115"/>
                <a:gd name="T8" fmla="*/ 0 w 127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8" h="115">
                  <a:moveTo>
                    <a:pt x="1278" y="69"/>
                  </a:moveTo>
                  <a:lnTo>
                    <a:pt x="963" y="38"/>
                  </a:lnTo>
                  <a:lnTo>
                    <a:pt x="636" y="0"/>
                  </a:lnTo>
                  <a:lnTo>
                    <a:pt x="312" y="35"/>
                  </a:lnTo>
                  <a:lnTo>
                    <a:pt x="0" y="115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1" name="Line 107">
              <a:extLst>
                <a:ext uri="{FF2B5EF4-FFF2-40B4-BE49-F238E27FC236}">
                  <a16:creationId xmlns:a16="http://schemas.microsoft.com/office/drawing/2014/main" id="{F1D20EEE-DFD9-2F60-5082-DD5FA6117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85060" y="52104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A4EB4A47-21AE-86FA-BB97-BAFD02AE8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5060" y="5537518"/>
              <a:ext cx="44450" cy="0"/>
            </a:xfrm>
            <a:custGeom>
              <a:avLst/>
              <a:gdLst>
                <a:gd name="T0" fmla="*/ 28 w 28"/>
                <a:gd name="T1" fmla="*/ 14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3" name="Line 109">
              <a:extLst>
                <a:ext uri="{FF2B5EF4-FFF2-40B4-BE49-F238E27FC236}">
                  <a16:creationId xmlns:a16="http://schemas.microsoft.com/office/drawing/2014/main" id="{A33449FE-6FF4-F7EC-ABAE-7B50D82DD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7285" y="5210493"/>
              <a:ext cx="0" cy="3270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4" name="Line 110">
              <a:extLst>
                <a:ext uri="{FF2B5EF4-FFF2-40B4-BE49-F238E27FC236}">
                  <a16:creationId xmlns:a16="http://schemas.microsoft.com/office/drawing/2014/main" id="{CAE66692-145E-EEF6-FAF0-3E9CA55F0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07285" y="52104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5" name="Line 111">
              <a:extLst>
                <a:ext uri="{FF2B5EF4-FFF2-40B4-BE49-F238E27FC236}">
                  <a16:creationId xmlns:a16="http://schemas.microsoft.com/office/drawing/2014/main" id="{61056CA5-C663-5478-9B25-A54E01481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78648" y="524224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6" name="Line 112">
              <a:extLst>
                <a:ext uri="{FF2B5EF4-FFF2-40B4-BE49-F238E27FC236}">
                  <a16:creationId xmlns:a16="http://schemas.microsoft.com/office/drawing/2014/main" id="{82D42A12-BB74-343F-2DBD-B33AC3D9F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0873" y="5242243"/>
              <a:ext cx="0" cy="28257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7" name="Freeform 113">
              <a:extLst>
                <a:ext uri="{FF2B5EF4-FFF2-40B4-BE49-F238E27FC236}">
                  <a16:creationId xmlns:a16="http://schemas.microsoft.com/office/drawing/2014/main" id="{0FAFB12D-FE0E-D43D-9CF0-5F00D0FAB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8648" y="5524818"/>
              <a:ext cx="44450" cy="0"/>
            </a:xfrm>
            <a:custGeom>
              <a:avLst/>
              <a:gdLst>
                <a:gd name="T0" fmla="*/ 28 w 28"/>
                <a:gd name="T1" fmla="*/ 14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8" name="Line 114">
              <a:extLst>
                <a:ext uri="{FF2B5EF4-FFF2-40B4-BE49-F238E27FC236}">
                  <a16:creationId xmlns:a16="http://schemas.microsoft.com/office/drawing/2014/main" id="{05E6D6CD-4EB7-72B0-21CC-74C168040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00873" y="524224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9" name="Line 115">
              <a:extLst>
                <a:ext uri="{FF2B5EF4-FFF2-40B4-BE49-F238E27FC236}">
                  <a16:creationId xmlns:a16="http://schemas.microsoft.com/office/drawing/2014/main" id="{7410AF9E-9D77-C628-32E8-88AFBFBDA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5885" y="51850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0" name="Freeform 116">
              <a:extLst>
                <a:ext uri="{FF2B5EF4-FFF2-40B4-BE49-F238E27FC236}">
                  <a16:creationId xmlns:a16="http://schemas.microsoft.com/office/drawing/2014/main" id="{8571F345-D877-0D12-3039-83C9AF98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5885" y="5520056"/>
              <a:ext cx="44450" cy="0"/>
            </a:xfrm>
            <a:custGeom>
              <a:avLst/>
              <a:gdLst>
                <a:gd name="T0" fmla="*/ 28 w 28"/>
                <a:gd name="T1" fmla="*/ 14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1" name="Line 117">
              <a:extLst>
                <a:ext uri="{FF2B5EF4-FFF2-40B4-BE49-F238E27FC236}">
                  <a16:creationId xmlns:a16="http://schemas.microsoft.com/office/drawing/2014/main" id="{42D03D49-9AB0-F12B-C9AF-4974C66A5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88110" y="5185093"/>
              <a:ext cx="0" cy="3349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2" name="Line 118">
              <a:extLst>
                <a:ext uri="{FF2B5EF4-FFF2-40B4-BE49-F238E27FC236}">
                  <a16:creationId xmlns:a16="http://schemas.microsoft.com/office/drawing/2014/main" id="{0B2662B8-728E-DD9C-197A-95D8165C42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88110" y="51850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3" name="Line 119">
              <a:extLst>
                <a:ext uri="{FF2B5EF4-FFF2-40B4-BE49-F238E27FC236}">
                  <a16:creationId xmlns:a16="http://schemas.microsoft.com/office/drawing/2014/main" id="{EE9F5B4C-9F28-AA0C-3A6D-A7E94BFC7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3123" y="53755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3" name="Line 120">
              <a:extLst>
                <a:ext uri="{FF2B5EF4-FFF2-40B4-BE49-F238E27FC236}">
                  <a16:creationId xmlns:a16="http://schemas.microsoft.com/office/drawing/2014/main" id="{66952D87-D8D0-BA5B-9ABD-A4B02865E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3123" y="5628006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1" name="Line 121">
              <a:extLst>
                <a:ext uri="{FF2B5EF4-FFF2-40B4-BE49-F238E27FC236}">
                  <a16:creationId xmlns:a16="http://schemas.microsoft.com/office/drawing/2014/main" id="{75893F2A-8D6A-20FF-17D4-F13BC3322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75348" y="5628006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3" name="Line 122">
              <a:extLst>
                <a:ext uri="{FF2B5EF4-FFF2-40B4-BE49-F238E27FC236}">
                  <a16:creationId xmlns:a16="http://schemas.microsoft.com/office/drawing/2014/main" id="{16C5B801-2E76-E433-04A0-5604D657E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75348" y="5375593"/>
              <a:ext cx="0" cy="2524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5" name="Line 123">
              <a:extLst>
                <a:ext uri="{FF2B5EF4-FFF2-40B4-BE49-F238E27FC236}">
                  <a16:creationId xmlns:a16="http://schemas.microsoft.com/office/drawing/2014/main" id="{6D579867-FBF6-095C-3995-89D9B0087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75348" y="5375593"/>
              <a:ext cx="22225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6" name="Line 124">
              <a:extLst>
                <a:ext uri="{FF2B5EF4-FFF2-40B4-BE49-F238E27FC236}">
                  <a16:creationId xmlns:a16="http://schemas.microsoft.com/office/drawing/2014/main" id="{024C84EA-2234-1DAF-7AE1-82A72DB51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4548" y="5501006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7" name="Freeform 125">
              <a:extLst>
                <a:ext uri="{FF2B5EF4-FFF2-40B4-BE49-F238E27FC236}">
                  <a16:creationId xmlns:a16="http://schemas.microsoft.com/office/drawing/2014/main" id="{C78EFE83-D3CA-A7C9-60B8-3D7B31ED8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4548" y="5680393"/>
              <a:ext cx="44450" cy="0"/>
            </a:xfrm>
            <a:custGeom>
              <a:avLst/>
              <a:gdLst>
                <a:gd name="T0" fmla="*/ 28 w 28"/>
                <a:gd name="T1" fmla="*/ 14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9" name="Line 126">
              <a:extLst>
                <a:ext uri="{FF2B5EF4-FFF2-40B4-BE49-F238E27FC236}">
                  <a16:creationId xmlns:a16="http://schemas.microsoft.com/office/drawing/2014/main" id="{4680873B-5FDD-C152-4442-A44EA97A6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6773" y="5501006"/>
              <a:ext cx="0" cy="1793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0" name="Line 127">
              <a:extLst>
                <a:ext uri="{FF2B5EF4-FFF2-40B4-BE49-F238E27FC236}">
                  <a16:creationId xmlns:a16="http://schemas.microsoft.com/office/drawing/2014/main" id="{FB2424CB-E4AE-822C-EE82-00C2EA98C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46773" y="5501006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1" name="Line 128">
              <a:extLst>
                <a:ext uri="{FF2B5EF4-FFF2-40B4-BE49-F238E27FC236}">
                  <a16:creationId xmlns:a16="http://schemas.microsoft.com/office/drawing/2014/main" id="{7F825828-DD9E-E064-243B-E52A7474C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8898" y="5381943"/>
              <a:ext cx="206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2" name="Line 129">
              <a:extLst>
                <a:ext uri="{FF2B5EF4-FFF2-40B4-BE49-F238E27FC236}">
                  <a16:creationId xmlns:a16="http://schemas.microsoft.com/office/drawing/2014/main" id="{3F1C22FC-4351-543A-A973-80762DE08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59535" y="5580381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3" name="Line 130">
              <a:extLst>
                <a:ext uri="{FF2B5EF4-FFF2-40B4-BE49-F238E27FC236}">
                  <a16:creationId xmlns:a16="http://schemas.microsoft.com/office/drawing/2014/main" id="{B02CDA03-1FBB-6B6B-7B58-13E240E86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8898" y="5580381"/>
              <a:ext cx="206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4" name="Line 131">
              <a:extLst>
                <a:ext uri="{FF2B5EF4-FFF2-40B4-BE49-F238E27FC236}">
                  <a16:creationId xmlns:a16="http://schemas.microsoft.com/office/drawing/2014/main" id="{9B5CBCE1-10A8-F4B8-2884-2E9E052F7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9535" y="5381943"/>
              <a:ext cx="0" cy="1984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5" name="Line 132">
              <a:extLst>
                <a:ext uri="{FF2B5EF4-FFF2-40B4-BE49-F238E27FC236}">
                  <a16:creationId xmlns:a16="http://schemas.microsoft.com/office/drawing/2014/main" id="{D8861B9F-A23E-FAF1-4DC4-8E06BEA76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59535" y="538194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6" name="Line 133">
              <a:extLst>
                <a:ext uri="{FF2B5EF4-FFF2-40B4-BE49-F238E27FC236}">
                  <a16:creationId xmlns:a16="http://schemas.microsoft.com/office/drawing/2014/main" id="{38839DEB-1795-8ABB-F199-B2DE03B6C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0073" y="543909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7" name="Line 134">
              <a:extLst>
                <a:ext uri="{FF2B5EF4-FFF2-40B4-BE49-F238E27FC236}">
                  <a16:creationId xmlns:a16="http://schemas.microsoft.com/office/drawing/2014/main" id="{B2BBD58E-E1BE-3FD7-CB2A-BAAA3CC3E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72298" y="564864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8" name="Line 135">
              <a:extLst>
                <a:ext uri="{FF2B5EF4-FFF2-40B4-BE49-F238E27FC236}">
                  <a16:creationId xmlns:a16="http://schemas.microsoft.com/office/drawing/2014/main" id="{C54E4E6D-EB08-C433-4ADC-F740285D7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0073" y="564864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9" name="Line 136">
              <a:extLst>
                <a:ext uri="{FF2B5EF4-FFF2-40B4-BE49-F238E27FC236}">
                  <a16:creationId xmlns:a16="http://schemas.microsoft.com/office/drawing/2014/main" id="{E17772DA-3BDE-98C4-8BCC-9AE93EC35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72298" y="5439093"/>
              <a:ext cx="0" cy="20955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0" name="Line 137">
              <a:extLst>
                <a:ext uri="{FF2B5EF4-FFF2-40B4-BE49-F238E27FC236}">
                  <a16:creationId xmlns:a16="http://schemas.microsoft.com/office/drawing/2014/main" id="{2CC2FE6B-AD90-34AF-9B9F-3DE4B5F5D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72298" y="5439093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1" name="Line 138">
              <a:extLst>
                <a:ext uri="{FF2B5EF4-FFF2-40B4-BE49-F238E27FC236}">
                  <a16:creationId xmlns:a16="http://schemas.microsoft.com/office/drawing/2014/main" id="{3858C7EF-6851-883C-A767-29ABFADA1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56485" y="5377181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2" name="Line 139">
              <a:extLst>
                <a:ext uri="{FF2B5EF4-FFF2-40B4-BE49-F238E27FC236}">
                  <a16:creationId xmlns:a16="http://schemas.microsoft.com/office/drawing/2014/main" id="{761122AE-79A5-8011-414F-4578A2E7E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78710" y="5581968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3" name="Line 140">
              <a:extLst>
                <a:ext uri="{FF2B5EF4-FFF2-40B4-BE49-F238E27FC236}">
                  <a16:creationId xmlns:a16="http://schemas.microsoft.com/office/drawing/2014/main" id="{F7F08E2E-6049-4E53-2727-B82FFABCC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56485" y="5581968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4" name="Line 141">
              <a:extLst>
                <a:ext uri="{FF2B5EF4-FFF2-40B4-BE49-F238E27FC236}">
                  <a16:creationId xmlns:a16="http://schemas.microsoft.com/office/drawing/2014/main" id="{D7AB2BAF-529F-E47A-F16B-93C15CD9F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8710" y="5377181"/>
              <a:ext cx="0" cy="2047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5" name="Line 142">
              <a:extLst>
                <a:ext uri="{FF2B5EF4-FFF2-40B4-BE49-F238E27FC236}">
                  <a16:creationId xmlns:a16="http://schemas.microsoft.com/office/drawing/2014/main" id="{20182139-5207-6A20-830C-7C74008AE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78710" y="5377181"/>
              <a:ext cx="222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6" name="Freeform 145">
              <a:extLst>
                <a:ext uri="{FF2B5EF4-FFF2-40B4-BE49-F238E27FC236}">
                  <a16:creationId xmlns:a16="http://schemas.microsoft.com/office/drawing/2014/main" id="{8F4904E0-32BF-6A01-7AAB-1EB6F2D4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048" y="5361306"/>
              <a:ext cx="2027238" cy="352425"/>
            </a:xfrm>
            <a:custGeom>
              <a:avLst/>
              <a:gdLst>
                <a:gd name="T0" fmla="*/ 1277 w 1277"/>
                <a:gd name="T1" fmla="*/ 7 h 222"/>
                <a:gd name="T2" fmla="*/ 958 w 1277"/>
                <a:gd name="T3" fmla="*/ 14 h 222"/>
                <a:gd name="T4" fmla="*/ 635 w 1277"/>
                <a:gd name="T5" fmla="*/ 0 h 222"/>
                <a:gd name="T6" fmla="*/ 312 w 1277"/>
                <a:gd name="T7" fmla="*/ 88 h 222"/>
                <a:gd name="T8" fmla="*/ 0 w 1277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222">
                  <a:moveTo>
                    <a:pt x="1277" y="7"/>
                  </a:moveTo>
                  <a:lnTo>
                    <a:pt x="958" y="14"/>
                  </a:lnTo>
                  <a:lnTo>
                    <a:pt x="635" y="0"/>
                  </a:lnTo>
                  <a:lnTo>
                    <a:pt x="312" y="88"/>
                  </a:lnTo>
                  <a:lnTo>
                    <a:pt x="0" y="222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7" name="Freeform 146">
              <a:extLst>
                <a:ext uri="{FF2B5EF4-FFF2-40B4-BE49-F238E27FC236}">
                  <a16:creationId xmlns:a16="http://schemas.microsoft.com/office/drawing/2014/main" id="{7BC0CF09-6DFC-A4E9-563E-F36879A0C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885" y="5480368"/>
              <a:ext cx="2028825" cy="233363"/>
            </a:xfrm>
            <a:custGeom>
              <a:avLst/>
              <a:gdLst>
                <a:gd name="T0" fmla="*/ 1278 w 1278"/>
                <a:gd name="T1" fmla="*/ 0 h 147"/>
                <a:gd name="T2" fmla="*/ 959 w 1278"/>
                <a:gd name="T3" fmla="*/ 40 h 147"/>
                <a:gd name="T4" fmla="*/ 636 w 1278"/>
                <a:gd name="T5" fmla="*/ 0 h 147"/>
                <a:gd name="T6" fmla="*/ 313 w 1278"/>
                <a:gd name="T7" fmla="*/ 70 h 147"/>
                <a:gd name="T8" fmla="*/ 0 w 1278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8" h="147">
                  <a:moveTo>
                    <a:pt x="1278" y="0"/>
                  </a:moveTo>
                  <a:lnTo>
                    <a:pt x="959" y="40"/>
                  </a:lnTo>
                  <a:lnTo>
                    <a:pt x="636" y="0"/>
                  </a:lnTo>
                  <a:lnTo>
                    <a:pt x="313" y="70"/>
                  </a:lnTo>
                  <a:lnTo>
                    <a:pt x="0" y="147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grpSp>
          <p:nvGrpSpPr>
            <p:cNvPr id="648" name="Groupe 647">
              <a:extLst>
                <a:ext uri="{FF2B5EF4-FFF2-40B4-BE49-F238E27FC236}">
                  <a16:creationId xmlns:a16="http://schemas.microsoft.com/office/drawing/2014/main" id="{A4AC6B88-7063-F152-8E4D-1759E85BE991}"/>
                </a:ext>
              </a:extLst>
            </p:cNvPr>
            <p:cNvGrpSpPr/>
            <p:nvPr/>
          </p:nvGrpSpPr>
          <p:grpSpPr>
            <a:xfrm>
              <a:off x="6343589" y="4704077"/>
              <a:ext cx="2400362" cy="1527847"/>
              <a:chOff x="6343589" y="4825997"/>
              <a:chExt cx="2400362" cy="1527847"/>
            </a:xfrm>
          </p:grpSpPr>
          <p:grpSp>
            <p:nvGrpSpPr>
              <p:cNvPr id="649" name="Groupe 648">
                <a:extLst>
                  <a:ext uri="{FF2B5EF4-FFF2-40B4-BE49-F238E27FC236}">
                    <a16:creationId xmlns:a16="http://schemas.microsoft.com/office/drawing/2014/main" id="{A8D3B746-E366-F650-634E-B1C012361FED}"/>
                  </a:ext>
                </a:extLst>
              </p:cNvPr>
              <p:cNvGrpSpPr/>
              <p:nvPr/>
            </p:nvGrpSpPr>
            <p:grpSpPr>
              <a:xfrm>
                <a:off x="6542087" y="4900612"/>
                <a:ext cx="2201864" cy="1285876"/>
                <a:chOff x="6542087" y="4900612"/>
                <a:chExt cx="2201864" cy="1285876"/>
              </a:xfrm>
            </p:grpSpPr>
            <p:sp>
              <p:nvSpPr>
                <p:cNvPr id="663" name="Line 6">
                  <a:extLst>
                    <a:ext uri="{FF2B5EF4-FFF2-40B4-BE49-F238E27FC236}">
                      <a16:creationId xmlns:a16="http://schemas.microsoft.com/office/drawing/2014/main" id="{CD9D609E-4D97-A2C0-E994-E03310A46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92888" y="5835651"/>
                  <a:ext cx="2151063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64" name="Freeform 23">
                  <a:extLst>
                    <a:ext uri="{FF2B5EF4-FFF2-40B4-BE49-F238E27FC236}">
                      <a16:creationId xmlns:a16="http://schemas.microsoft.com/office/drawing/2014/main" id="{F399C35A-7F29-26FF-2D71-474F74CE0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4900613"/>
                  <a:ext cx="50800" cy="312738"/>
                </a:xfrm>
                <a:custGeom>
                  <a:avLst/>
                  <a:gdLst>
                    <a:gd name="T0" fmla="*/ 32 w 32"/>
                    <a:gd name="T1" fmla="*/ 197 h 197"/>
                    <a:gd name="T2" fmla="*/ 32 w 32"/>
                    <a:gd name="T3" fmla="*/ 0 h 197"/>
                    <a:gd name="T4" fmla="*/ 0 w 32"/>
                    <a:gd name="T5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197">
                      <a:moveTo>
                        <a:pt x="32" y="197"/>
                      </a:moveTo>
                      <a:lnTo>
                        <a:pt x="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65" name="Line 24">
                  <a:extLst>
                    <a:ext uri="{FF2B5EF4-FFF2-40B4-BE49-F238E27FC236}">
                      <a16:creationId xmlns:a16="http://schemas.microsoft.com/office/drawing/2014/main" id="{31B70E9B-6525-FC60-A085-9BD41EAA4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42088" y="5213351"/>
                  <a:ext cx="508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66" name="Line 25">
                  <a:extLst>
                    <a:ext uri="{FF2B5EF4-FFF2-40B4-BE49-F238E27FC236}">
                      <a16:creationId xmlns:a16="http://schemas.microsoft.com/office/drawing/2014/main" id="{6471C0CF-0706-92D2-6358-26373921D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42088" y="5524501"/>
                  <a:ext cx="508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67" name="Line 27">
                  <a:extLst>
                    <a:ext uri="{FF2B5EF4-FFF2-40B4-BE49-F238E27FC236}">
                      <a16:creationId xmlns:a16="http://schemas.microsoft.com/office/drawing/2014/main" id="{4EB06EB6-A78D-521F-F319-518B2EC9F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2088" y="5835651"/>
                  <a:ext cx="508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68" name="Line 29">
                  <a:extLst>
                    <a:ext uri="{FF2B5EF4-FFF2-40B4-BE49-F238E27FC236}">
                      <a16:creationId xmlns:a16="http://schemas.microsoft.com/office/drawing/2014/main" id="{41D14137-0747-B229-6463-3D289A885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10475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69" name="Line 30">
                  <a:extLst>
                    <a:ext uri="{FF2B5EF4-FFF2-40B4-BE49-F238E27FC236}">
                      <a16:creationId xmlns:a16="http://schemas.microsoft.com/office/drawing/2014/main" id="{18FDA662-1482-BF3D-8FC1-CB7AF22A4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00888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70" name="Line 32">
                  <a:extLst>
                    <a:ext uri="{FF2B5EF4-FFF2-40B4-BE49-F238E27FC236}">
                      <a16:creationId xmlns:a16="http://schemas.microsoft.com/office/drawing/2014/main" id="{A47FB13F-1DE3-7D0B-90B5-B538004EE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92888" y="4900612"/>
                  <a:ext cx="0" cy="1285875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71" name="Line 33">
                  <a:extLst>
                    <a:ext uri="{FF2B5EF4-FFF2-40B4-BE49-F238E27FC236}">
                      <a16:creationId xmlns:a16="http://schemas.microsoft.com/office/drawing/2014/main" id="{04468C31-D108-100B-6AD6-427AD7F88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42087" y="6148388"/>
                  <a:ext cx="2201863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72" name="Line 38">
                  <a:extLst>
                    <a:ext uri="{FF2B5EF4-FFF2-40B4-BE49-F238E27FC236}">
                      <a16:creationId xmlns:a16="http://schemas.microsoft.com/office/drawing/2014/main" id="{A30C973F-723D-B1C5-3286-3B76DEB3C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28063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73" name="Line 39">
                  <a:extLst>
                    <a:ext uri="{FF2B5EF4-FFF2-40B4-BE49-F238E27FC236}">
                      <a16:creationId xmlns:a16="http://schemas.microsoft.com/office/drawing/2014/main" id="{6660C30A-ACED-C797-A33C-E73435C0D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18475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</p:grpSp>
          <p:sp>
            <p:nvSpPr>
              <p:cNvPr id="650" name="Line 43">
                <a:extLst>
                  <a:ext uri="{FF2B5EF4-FFF2-40B4-BE49-F238E27FC236}">
                    <a16:creationId xmlns:a16="http://schemas.microsoft.com/office/drawing/2014/main" id="{AE17A104-94C4-A935-7A2F-80AA0A530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92" y="5011741"/>
                <a:ext cx="134938" cy="0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51" name="Line 46">
                <a:extLst>
                  <a:ext uri="{FF2B5EF4-FFF2-40B4-BE49-F238E27FC236}">
                    <a16:creationId xmlns:a16="http://schemas.microsoft.com/office/drawing/2014/main" id="{3D1E09AB-929D-778C-002A-DA934F219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92" y="5209116"/>
                <a:ext cx="13493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52" name="Rectangle 47">
                <a:extLst>
                  <a:ext uri="{FF2B5EF4-FFF2-40B4-BE49-F238E27FC236}">
                    <a16:creationId xmlns:a16="http://schemas.microsoft.com/office/drawing/2014/main" id="{068E3B17-5F4B-5CDD-C308-721744387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061" y="4825997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48">
                <a:extLst>
                  <a:ext uri="{FF2B5EF4-FFF2-40B4-BE49-F238E27FC236}">
                    <a16:creationId xmlns:a16="http://schemas.microsoft.com/office/drawing/2014/main" id="{37FC846F-29A6-6A56-FDE5-92CC96755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061" y="5137147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49">
                <a:extLst>
                  <a:ext uri="{FF2B5EF4-FFF2-40B4-BE49-F238E27FC236}">
                    <a16:creationId xmlns:a16="http://schemas.microsoft.com/office/drawing/2014/main" id="{D664F49A-F068-98BB-5E72-F7F9B1775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061" y="544988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" name="Rectangle 50">
                <a:extLst>
                  <a:ext uri="{FF2B5EF4-FFF2-40B4-BE49-F238E27FC236}">
                    <a16:creationId xmlns:a16="http://schemas.microsoft.com/office/drawing/2014/main" id="{BA2FAFDE-440E-47AE-5A9B-C21D65577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783" y="5761035"/>
                <a:ext cx="6572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51">
                <a:extLst>
                  <a:ext uri="{FF2B5EF4-FFF2-40B4-BE49-F238E27FC236}">
                    <a16:creationId xmlns:a16="http://schemas.microsoft.com/office/drawing/2014/main" id="{B1E21A0A-B517-59F4-AA1B-7199DB2A4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589" y="6073772"/>
                <a:ext cx="169918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-10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53">
                <a:extLst>
                  <a:ext uri="{FF2B5EF4-FFF2-40B4-BE49-F238E27FC236}">
                    <a16:creationId xmlns:a16="http://schemas.microsoft.com/office/drawing/2014/main" id="{FD14863D-F8DD-F32D-131A-8F1000A12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6749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24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54">
                <a:extLst>
                  <a:ext uri="{FF2B5EF4-FFF2-40B4-BE49-F238E27FC236}">
                    <a16:creationId xmlns:a16="http://schemas.microsoft.com/office/drawing/2014/main" id="{85373767-2D23-4B01-BA27-D650F7577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6337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48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55">
                <a:extLst>
                  <a:ext uri="{FF2B5EF4-FFF2-40B4-BE49-F238E27FC236}">
                    <a16:creationId xmlns:a16="http://schemas.microsoft.com/office/drawing/2014/main" id="{27EDF273-001C-8FAC-F9BD-B70155B85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337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72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56">
                <a:extLst>
                  <a:ext uri="{FF2B5EF4-FFF2-40B4-BE49-F238E27FC236}">
                    <a16:creationId xmlns:a16="http://schemas.microsoft.com/office/drawing/2014/main" id="{DCE4A2CF-8202-D980-ADFA-CF918E57D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3924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96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95">
                <a:extLst>
                  <a:ext uri="{FF2B5EF4-FFF2-40B4-BE49-F238E27FC236}">
                    <a16:creationId xmlns:a16="http://schemas.microsoft.com/office/drawing/2014/main" id="{7475116F-1651-A5B6-FE9F-8D34261E5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7538" y="4909231"/>
                <a:ext cx="53380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DOR/ISL</a:t>
                </a:r>
                <a:endParaRPr kumimoji="0" lang="en-US" sz="1200" b="1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62" name="Rectangle 96">
                <a:extLst>
                  <a:ext uri="{FF2B5EF4-FFF2-40B4-BE49-F238E27FC236}">
                    <a16:creationId xmlns:a16="http://schemas.microsoft.com/office/drawing/2014/main" id="{EA56E12B-EC02-070F-C2FA-24290309D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7538" y="5105018"/>
                <a:ext cx="79560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BIC/FTC/TAF</a:t>
                </a:r>
                <a:endParaRPr kumimoji="0" lang="en-US" sz="1200" b="1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674" name="Groupe 673">
              <a:extLst>
                <a:ext uri="{FF2B5EF4-FFF2-40B4-BE49-F238E27FC236}">
                  <a16:creationId xmlns:a16="http://schemas.microsoft.com/office/drawing/2014/main" id="{7165D87A-A3CA-2C46-AA71-E83C4585DFB3}"/>
                </a:ext>
              </a:extLst>
            </p:cNvPr>
            <p:cNvGrpSpPr/>
            <p:nvPr/>
          </p:nvGrpSpPr>
          <p:grpSpPr>
            <a:xfrm>
              <a:off x="9402173" y="4704077"/>
              <a:ext cx="2400362" cy="1527847"/>
              <a:chOff x="6343589" y="4825997"/>
              <a:chExt cx="2400362" cy="1527847"/>
            </a:xfrm>
          </p:grpSpPr>
          <p:grpSp>
            <p:nvGrpSpPr>
              <p:cNvPr id="675" name="Groupe 674">
                <a:extLst>
                  <a:ext uri="{FF2B5EF4-FFF2-40B4-BE49-F238E27FC236}">
                    <a16:creationId xmlns:a16="http://schemas.microsoft.com/office/drawing/2014/main" id="{5FB2F116-ECBE-B4A3-891D-2F8B2047BDD5}"/>
                  </a:ext>
                </a:extLst>
              </p:cNvPr>
              <p:cNvGrpSpPr/>
              <p:nvPr/>
            </p:nvGrpSpPr>
            <p:grpSpPr>
              <a:xfrm>
                <a:off x="6542087" y="4900612"/>
                <a:ext cx="2201864" cy="1285876"/>
                <a:chOff x="6542087" y="4900612"/>
                <a:chExt cx="2201864" cy="1285876"/>
              </a:xfrm>
            </p:grpSpPr>
            <p:sp>
              <p:nvSpPr>
                <p:cNvPr id="689" name="Line 6">
                  <a:extLst>
                    <a:ext uri="{FF2B5EF4-FFF2-40B4-BE49-F238E27FC236}">
                      <a16:creationId xmlns:a16="http://schemas.microsoft.com/office/drawing/2014/main" id="{66BB4DB2-8CF7-CF3D-4BD5-388D68FC8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92888" y="5835651"/>
                  <a:ext cx="2151063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90" name="Freeform 23">
                  <a:extLst>
                    <a:ext uri="{FF2B5EF4-FFF2-40B4-BE49-F238E27FC236}">
                      <a16:creationId xmlns:a16="http://schemas.microsoft.com/office/drawing/2014/main" id="{81EC232B-83CE-FE76-8688-3818D0B22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4900613"/>
                  <a:ext cx="50800" cy="312738"/>
                </a:xfrm>
                <a:custGeom>
                  <a:avLst/>
                  <a:gdLst>
                    <a:gd name="T0" fmla="*/ 32 w 32"/>
                    <a:gd name="T1" fmla="*/ 197 h 197"/>
                    <a:gd name="T2" fmla="*/ 32 w 32"/>
                    <a:gd name="T3" fmla="*/ 0 h 197"/>
                    <a:gd name="T4" fmla="*/ 0 w 32"/>
                    <a:gd name="T5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197">
                      <a:moveTo>
                        <a:pt x="32" y="197"/>
                      </a:moveTo>
                      <a:lnTo>
                        <a:pt x="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91" name="Line 24">
                  <a:extLst>
                    <a:ext uri="{FF2B5EF4-FFF2-40B4-BE49-F238E27FC236}">
                      <a16:creationId xmlns:a16="http://schemas.microsoft.com/office/drawing/2014/main" id="{EAA21C03-D019-9253-CFB2-C6CD6249F2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42088" y="5213351"/>
                  <a:ext cx="508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92" name="Line 25">
                  <a:extLst>
                    <a:ext uri="{FF2B5EF4-FFF2-40B4-BE49-F238E27FC236}">
                      <a16:creationId xmlns:a16="http://schemas.microsoft.com/office/drawing/2014/main" id="{1ECF538E-1A40-EBD1-DD85-DE53638BF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42088" y="5524501"/>
                  <a:ext cx="508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93" name="Line 27">
                  <a:extLst>
                    <a:ext uri="{FF2B5EF4-FFF2-40B4-BE49-F238E27FC236}">
                      <a16:creationId xmlns:a16="http://schemas.microsoft.com/office/drawing/2014/main" id="{0E095735-2FA1-CE24-A857-EEDC39D71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2088" y="5835651"/>
                  <a:ext cx="508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94" name="Line 29">
                  <a:extLst>
                    <a:ext uri="{FF2B5EF4-FFF2-40B4-BE49-F238E27FC236}">
                      <a16:creationId xmlns:a16="http://schemas.microsoft.com/office/drawing/2014/main" id="{5E47630E-61F1-ADB9-6C5D-18B891633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10475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726" name="Line 30">
                  <a:extLst>
                    <a:ext uri="{FF2B5EF4-FFF2-40B4-BE49-F238E27FC236}">
                      <a16:creationId xmlns:a16="http://schemas.microsoft.com/office/drawing/2014/main" id="{9CFCC1B4-FB56-F265-9C68-A98F1FC37F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00888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727" name="Line 32">
                  <a:extLst>
                    <a:ext uri="{FF2B5EF4-FFF2-40B4-BE49-F238E27FC236}">
                      <a16:creationId xmlns:a16="http://schemas.microsoft.com/office/drawing/2014/main" id="{8000FD68-1166-5C72-E2C3-DF62BBB8F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92888" y="4900612"/>
                  <a:ext cx="0" cy="1285875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728" name="Line 33">
                  <a:extLst>
                    <a:ext uri="{FF2B5EF4-FFF2-40B4-BE49-F238E27FC236}">
                      <a16:creationId xmlns:a16="http://schemas.microsoft.com/office/drawing/2014/main" id="{C14D68A3-5A43-FBA6-BAC0-EEE0F2775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42087" y="6148388"/>
                  <a:ext cx="2201863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729" name="Line 38">
                  <a:extLst>
                    <a:ext uri="{FF2B5EF4-FFF2-40B4-BE49-F238E27FC236}">
                      <a16:creationId xmlns:a16="http://schemas.microsoft.com/office/drawing/2014/main" id="{5EF464A2-6298-DB4A-733D-9AAF8928F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28063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732" name="Line 39">
                  <a:extLst>
                    <a:ext uri="{FF2B5EF4-FFF2-40B4-BE49-F238E27FC236}">
                      <a16:creationId xmlns:a16="http://schemas.microsoft.com/office/drawing/2014/main" id="{DA826EB6-8B07-C15D-23C7-F955069C7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18475" y="6148388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</p:grpSp>
          <p:sp>
            <p:nvSpPr>
              <p:cNvPr id="676" name="Line 43">
                <a:extLst>
                  <a:ext uri="{FF2B5EF4-FFF2-40B4-BE49-F238E27FC236}">
                    <a16:creationId xmlns:a16="http://schemas.microsoft.com/office/drawing/2014/main" id="{32205268-869F-80E1-9C7D-181F24E23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92" y="5011741"/>
                <a:ext cx="134938" cy="0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77" name="Line 46">
                <a:extLst>
                  <a:ext uri="{FF2B5EF4-FFF2-40B4-BE49-F238E27FC236}">
                    <a16:creationId xmlns:a16="http://schemas.microsoft.com/office/drawing/2014/main" id="{67B8F54C-69C9-1E2F-74CB-E823DAC20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92" y="5209116"/>
                <a:ext cx="134938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678" name="Rectangle 47">
                <a:extLst>
                  <a:ext uri="{FF2B5EF4-FFF2-40B4-BE49-F238E27FC236}">
                    <a16:creationId xmlns:a16="http://schemas.microsoft.com/office/drawing/2014/main" id="{D6DE0AB6-EA1F-62C9-C828-6BB8A2F57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061" y="4825997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48">
                <a:extLst>
                  <a:ext uri="{FF2B5EF4-FFF2-40B4-BE49-F238E27FC236}">
                    <a16:creationId xmlns:a16="http://schemas.microsoft.com/office/drawing/2014/main" id="{9802ACC6-0D24-4344-1C12-88BC290E1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061" y="5137147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49">
                <a:extLst>
                  <a:ext uri="{FF2B5EF4-FFF2-40B4-BE49-F238E27FC236}">
                    <a16:creationId xmlns:a16="http://schemas.microsoft.com/office/drawing/2014/main" id="{8C8C417E-9EBE-4229-F6E7-800BAA21F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061" y="544988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50">
                <a:extLst>
                  <a:ext uri="{FF2B5EF4-FFF2-40B4-BE49-F238E27FC236}">
                    <a16:creationId xmlns:a16="http://schemas.microsoft.com/office/drawing/2014/main" id="{48533E53-EF76-1C7B-8060-F62567D2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783" y="5761035"/>
                <a:ext cx="6572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51">
                <a:extLst>
                  <a:ext uri="{FF2B5EF4-FFF2-40B4-BE49-F238E27FC236}">
                    <a16:creationId xmlns:a16="http://schemas.microsoft.com/office/drawing/2014/main" id="{0EF8D65E-9106-06DD-900E-E7347CD60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589" y="6073772"/>
                <a:ext cx="169918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-10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53">
                <a:extLst>
                  <a:ext uri="{FF2B5EF4-FFF2-40B4-BE49-F238E27FC236}">
                    <a16:creationId xmlns:a16="http://schemas.microsoft.com/office/drawing/2014/main" id="{B75BD87A-60C4-39FE-A609-10AD0C267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6749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24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54">
                <a:extLst>
                  <a:ext uri="{FF2B5EF4-FFF2-40B4-BE49-F238E27FC236}">
                    <a16:creationId xmlns:a16="http://schemas.microsoft.com/office/drawing/2014/main" id="{2D6612D8-A6F8-07C8-D118-72A6970C4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6337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48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5" name="Rectangle 55">
                <a:extLst>
                  <a:ext uri="{FF2B5EF4-FFF2-40B4-BE49-F238E27FC236}">
                    <a16:creationId xmlns:a16="http://schemas.microsoft.com/office/drawing/2014/main" id="{3576B679-2C02-377E-9894-FC1F5EA8C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337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72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56">
                <a:extLst>
                  <a:ext uri="{FF2B5EF4-FFF2-40B4-BE49-F238E27FC236}">
                    <a16:creationId xmlns:a16="http://schemas.microsoft.com/office/drawing/2014/main" id="{939AFD08-31E2-8ED9-256B-34E5F029C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3924" y="6198417"/>
                <a:ext cx="131447" cy="155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96</a:t>
                </a:r>
                <a:endParaRPr kumimoji="0" lang="en-US" sz="28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95">
                <a:extLst>
                  <a:ext uri="{FF2B5EF4-FFF2-40B4-BE49-F238E27FC236}">
                    <a16:creationId xmlns:a16="http://schemas.microsoft.com/office/drawing/2014/main" id="{450DF8D2-B6A7-9A07-C139-25926E772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7538" y="4899065"/>
                <a:ext cx="53380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DOR/ISL</a:t>
                </a:r>
                <a:endParaRPr kumimoji="0" lang="en-US" sz="1200" b="1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88" name="Rectangle 96">
                <a:extLst>
                  <a:ext uri="{FF2B5EF4-FFF2-40B4-BE49-F238E27FC236}">
                    <a16:creationId xmlns:a16="http://schemas.microsoft.com/office/drawing/2014/main" id="{209A2A45-4643-034A-EC71-D818F5DD4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7538" y="5094852"/>
                <a:ext cx="79560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BIC/FTC/TAF</a:t>
                </a:r>
                <a:endParaRPr kumimoji="0" lang="en-US" sz="1200" b="1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33" name="Rectangle 54">
              <a:extLst>
                <a:ext uri="{FF2B5EF4-FFF2-40B4-BE49-F238E27FC236}">
                  <a16:creationId xmlns:a16="http://schemas.microsoft.com/office/drawing/2014/main" id="{2774C90B-FDEF-5A9C-A3EA-DB143C06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1121" y="6246496"/>
              <a:ext cx="4212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Weeks</a:t>
              </a:r>
              <a:endParaRPr kumimoji="0" lang="en-US" sz="40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4" name="Rectangle 54">
              <a:extLst>
                <a:ext uri="{FF2B5EF4-FFF2-40B4-BE49-F238E27FC236}">
                  <a16:creationId xmlns:a16="http://schemas.microsoft.com/office/drawing/2014/main" id="{7493D67F-3171-A2A3-1603-D15903D2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59" y="6278621"/>
              <a:ext cx="4212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Weeks</a:t>
              </a:r>
              <a:endParaRPr kumimoji="0" lang="en-US" sz="40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4325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Faculty Disclosures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3A7802A-B22F-4BA2-F360-D2DC7DB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0700"/>
            <a:ext cx="10972800" cy="43354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0066"/>
                </a:solidFill>
              </a:rPr>
              <a:t>Pedro Cahn </a:t>
            </a:r>
            <a:r>
              <a:rPr lang="en-US" dirty="0">
                <a:solidFill>
                  <a:srgbClr val="000066"/>
                </a:solidFill>
              </a:rPr>
              <a:t>has received research support for research grants: </a:t>
            </a:r>
            <a:r>
              <a:rPr lang="en-US" dirty="0" err="1">
                <a:solidFill>
                  <a:srgbClr val="000066"/>
                </a:solidFill>
              </a:rPr>
              <a:t>ViiV</a:t>
            </a:r>
            <a:r>
              <a:rPr lang="en-US" dirty="0">
                <a:solidFill>
                  <a:srgbClr val="000066"/>
                </a:solidFill>
              </a:rPr>
              <a:t> Healthcare, Merck, CanSino and for ad. boards: </a:t>
            </a:r>
            <a:r>
              <a:rPr lang="en-US" dirty="0" err="1">
                <a:solidFill>
                  <a:srgbClr val="000066"/>
                </a:solidFill>
              </a:rPr>
              <a:t>ViiV</a:t>
            </a:r>
            <a:r>
              <a:rPr lang="en-US" dirty="0">
                <a:solidFill>
                  <a:srgbClr val="000066"/>
                </a:solidFill>
              </a:rPr>
              <a:t> Healthcare, Merck and Gilead</a:t>
            </a:r>
            <a:br>
              <a:rPr lang="en-US" dirty="0">
                <a:solidFill>
                  <a:srgbClr val="000066"/>
                </a:solidFill>
              </a:rPr>
            </a:b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66"/>
                </a:solidFill>
              </a:rPr>
              <a:t>Anton Pozniak</a:t>
            </a:r>
            <a:r>
              <a:rPr lang="en-US" dirty="0">
                <a:solidFill>
                  <a:srgbClr val="000066"/>
                </a:solidFill>
              </a:rPr>
              <a:t> has received research support and/or honoraria for consulting </a:t>
            </a:r>
            <a:br>
              <a:rPr lang="en-US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and/or advisory boards from ViiV Healthcare, Merck, Gilead, Janssen</a:t>
            </a:r>
            <a:br>
              <a:rPr lang="en-US" dirty="0">
                <a:solidFill>
                  <a:srgbClr val="000066"/>
                </a:solidFill>
              </a:rPr>
            </a:b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66"/>
                </a:solidFill>
              </a:rPr>
              <a:t>François Raffi</a:t>
            </a:r>
            <a:r>
              <a:rPr lang="en-US" dirty="0">
                <a:solidFill>
                  <a:srgbClr val="000066"/>
                </a:solidFill>
              </a:rPr>
              <a:t> has received research support and/or honoraria for consulting and/or advisory boards from Gilead Sciences, MSD, and </a:t>
            </a:r>
            <a:r>
              <a:rPr lang="en-US" dirty="0" err="1">
                <a:solidFill>
                  <a:srgbClr val="000066"/>
                </a:solidFill>
              </a:rPr>
              <a:t>ViiV</a:t>
            </a:r>
            <a:r>
              <a:rPr lang="en-US" dirty="0">
                <a:solidFill>
                  <a:srgbClr val="000066"/>
                </a:solidFill>
              </a:rPr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31139079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AE2F276-EA31-5EEB-3DA7-4FBCD1DF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4171" y="6455036"/>
            <a:ext cx="22676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err="1">
                <a:solidFill>
                  <a:srgbClr val="0070C0"/>
                </a:solidFill>
                <a:latin typeface="Calibri"/>
              </a:rPr>
              <a:t>Orkin</a:t>
            </a:r>
            <a:r>
              <a:rPr lang="fr-FR" sz="1400" i="1">
                <a:solidFill>
                  <a:srgbClr val="0070C0"/>
                </a:solidFill>
                <a:latin typeface="Calibri"/>
              </a:rPr>
              <a:t> C. CROI 2026, Abs. 515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2A3C00C-9A35-5C95-E191-4FEB1CA73FFC}"/>
              </a:ext>
            </a:extLst>
          </p:cNvPr>
          <p:cNvGrpSpPr/>
          <p:nvPr/>
        </p:nvGrpSpPr>
        <p:grpSpPr>
          <a:xfrm>
            <a:off x="5909172" y="1807251"/>
            <a:ext cx="2910296" cy="1908800"/>
            <a:chOff x="5909172" y="1807251"/>
            <a:chExt cx="2910296" cy="1908800"/>
          </a:xfrm>
        </p:grpSpPr>
        <p:sp>
          <p:nvSpPr>
            <p:cNvPr id="652" name="Rectangle 6">
              <a:extLst>
                <a:ext uri="{FF2B5EF4-FFF2-40B4-BE49-F238E27FC236}">
                  <a16:creationId xmlns:a16="http://schemas.microsoft.com/office/drawing/2014/main" id="{EEA51371-71CF-4614-E38A-282944F1F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501" y="1984040"/>
              <a:ext cx="484187" cy="135538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653" name="Rectangle 7">
              <a:extLst>
                <a:ext uri="{FF2B5EF4-FFF2-40B4-BE49-F238E27FC236}">
                  <a16:creationId xmlns:a16="http://schemas.microsoft.com/office/drawing/2014/main" id="{FDB0D7DC-E767-32C3-3572-1D4A0A60A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990" y="3319298"/>
              <a:ext cx="484187" cy="2012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grpSp>
          <p:nvGrpSpPr>
            <p:cNvPr id="657" name="Groupe 656">
              <a:extLst>
                <a:ext uri="{FF2B5EF4-FFF2-40B4-BE49-F238E27FC236}">
                  <a16:creationId xmlns:a16="http://schemas.microsoft.com/office/drawing/2014/main" id="{287107D7-493B-00E1-F782-10CE0D8E292F}"/>
                </a:ext>
              </a:extLst>
            </p:cNvPr>
            <p:cNvGrpSpPr/>
            <p:nvPr/>
          </p:nvGrpSpPr>
          <p:grpSpPr>
            <a:xfrm>
              <a:off x="6168627" y="1919361"/>
              <a:ext cx="2650841" cy="1420060"/>
              <a:chOff x="18388012" y="2436813"/>
              <a:chExt cx="4371975" cy="1568450"/>
            </a:xfrm>
          </p:grpSpPr>
          <p:sp>
            <p:nvSpPr>
              <p:cNvPr id="872" name="Line 14">
                <a:extLst>
                  <a:ext uri="{FF2B5EF4-FFF2-40B4-BE49-F238E27FC236}">
                    <a16:creationId xmlns:a16="http://schemas.microsoft.com/office/drawing/2014/main" id="{C74D9C2E-13AB-D8F1-BD96-DCEC91F27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88012" y="3063876"/>
                <a:ext cx="365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3" name="Line 15">
                <a:extLst>
                  <a:ext uri="{FF2B5EF4-FFF2-40B4-BE49-F238E27FC236}">
                    <a16:creationId xmlns:a16="http://schemas.microsoft.com/office/drawing/2014/main" id="{32AF19BC-C126-317B-AB31-2CD9D08FB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88012" y="2749551"/>
                <a:ext cx="365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4" name="Freeform 16">
                <a:extLst>
                  <a:ext uri="{FF2B5EF4-FFF2-40B4-BE49-F238E27FC236}">
                    <a16:creationId xmlns:a16="http://schemas.microsoft.com/office/drawing/2014/main" id="{CF7BB5E3-2EB3-80B5-27A2-04D3C3367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4525" y="2436813"/>
                <a:ext cx="4335462" cy="1568450"/>
              </a:xfrm>
              <a:custGeom>
                <a:avLst/>
                <a:gdLst>
                  <a:gd name="T0" fmla="*/ 2731 w 2731"/>
                  <a:gd name="T1" fmla="*/ 988 h 988"/>
                  <a:gd name="T2" fmla="*/ 0 w 2731"/>
                  <a:gd name="T3" fmla="*/ 988 h 988"/>
                  <a:gd name="T4" fmla="*/ 0 w 2731"/>
                  <a:gd name="T5" fmla="*/ 790 h 988"/>
                  <a:gd name="T6" fmla="*/ 0 w 2731"/>
                  <a:gd name="T7" fmla="*/ 592 h 988"/>
                  <a:gd name="T8" fmla="*/ 0 w 2731"/>
                  <a:gd name="T9" fmla="*/ 395 h 988"/>
                  <a:gd name="T10" fmla="*/ 0 w 2731"/>
                  <a:gd name="T11" fmla="*/ 197 h 988"/>
                  <a:gd name="T12" fmla="*/ 0 w 2731"/>
                  <a:gd name="T13" fmla="*/ 0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1" h="988">
                    <a:moveTo>
                      <a:pt x="2731" y="988"/>
                    </a:moveTo>
                    <a:lnTo>
                      <a:pt x="0" y="988"/>
                    </a:lnTo>
                    <a:lnTo>
                      <a:pt x="0" y="790"/>
                    </a:lnTo>
                    <a:lnTo>
                      <a:pt x="0" y="592"/>
                    </a:lnTo>
                    <a:lnTo>
                      <a:pt x="0" y="395"/>
                    </a:lnTo>
                    <a:lnTo>
                      <a:pt x="0" y="19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5" name="Line 17">
                <a:extLst>
                  <a:ext uri="{FF2B5EF4-FFF2-40B4-BE49-F238E27FC236}">
                    <a16:creationId xmlns:a16="http://schemas.microsoft.com/office/drawing/2014/main" id="{788E58B3-F40E-5127-C9C4-BB0FB181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88012" y="3690938"/>
                <a:ext cx="365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6" name="Line 18">
                <a:extLst>
                  <a:ext uri="{FF2B5EF4-FFF2-40B4-BE49-F238E27FC236}">
                    <a16:creationId xmlns:a16="http://schemas.microsoft.com/office/drawing/2014/main" id="{9B041753-6E5B-6A87-B71F-22CD6006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88012" y="3376613"/>
                <a:ext cx="365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7" name="Line 19">
                <a:extLst>
                  <a:ext uri="{FF2B5EF4-FFF2-40B4-BE49-F238E27FC236}">
                    <a16:creationId xmlns:a16="http://schemas.microsoft.com/office/drawing/2014/main" id="{301949E3-967A-D809-027E-C55B80A3A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88012" y="4005263"/>
                <a:ext cx="365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8" name="Line 20">
                <a:extLst>
                  <a:ext uri="{FF2B5EF4-FFF2-40B4-BE49-F238E27FC236}">
                    <a16:creationId xmlns:a16="http://schemas.microsoft.com/office/drawing/2014/main" id="{B9C9D74D-A488-8EB9-A2F1-2B640E4F1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88012" y="2436813"/>
                <a:ext cx="365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58" name="Rectangle 21">
              <a:extLst>
                <a:ext uri="{FF2B5EF4-FFF2-40B4-BE49-F238E27FC236}">
                  <a16:creationId xmlns:a16="http://schemas.microsoft.com/office/drawing/2014/main" id="{5CB8ADBA-1325-52DE-227E-4B9497BCB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172" y="1852527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100</a:t>
              </a:r>
            </a:p>
          </p:txBody>
        </p:sp>
        <p:sp>
          <p:nvSpPr>
            <p:cNvPr id="659" name="Rectangle 22">
              <a:extLst>
                <a:ext uri="{FF2B5EF4-FFF2-40B4-BE49-F238E27FC236}">
                  <a16:creationId xmlns:a16="http://schemas.microsoft.com/office/drawing/2014/main" id="{BD2D8B67-6856-74C1-68A9-2F0D5A748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720" y="213711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80</a:t>
              </a:r>
            </a:p>
          </p:txBody>
        </p:sp>
        <p:sp>
          <p:nvSpPr>
            <p:cNvPr id="660" name="Rectangle 23">
              <a:extLst>
                <a:ext uri="{FF2B5EF4-FFF2-40B4-BE49-F238E27FC236}">
                  <a16:creationId xmlns:a16="http://schemas.microsoft.com/office/drawing/2014/main" id="{1100F149-7571-F331-AA79-4F0B7022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720" y="242026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60</a:t>
              </a:r>
            </a:p>
          </p:txBody>
        </p:sp>
        <p:sp>
          <p:nvSpPr>
            <p:cNvPr id="661" name="Rectangle 24">
              <a:extLst>
                <a:ext uri="{FF2B5EF4-FFF2-40B4-BE49-F238E27FC236}">
                  <a16:creationId xmlns:a16="http://schemas.microsoft.com/office/drawing/2014/main" id="{0F18469E-432D-AF66-F97D-2603DBEF4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720" y="270485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40</a:t>
              </a:r>
            </a:p>
          </p:txBody>
        </p:sp>
        <p:sp>
          <p:nvSpPr>
            <p:cNvPr id="662" name="Rectangle 25">
              <a:extLst>
                <a:ext uri="{FF2B5EF4-FFF2-40B4-BE49-F238E27FC236}">
                  <a16:creationId xmlns:a16="http://schemas.microsoft.com/office/drawing/2014/main" id="{45E06892-CEFE-70C4-2B7A-7728019C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720" y="298800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20</a:t>
              </a:r>
            </a:p>
          </p:txBody>
        </p:sp>
        <p:sp>
          <p:nvSpPr>
            <p:cNvPr id="663" name="Rectangle 26">
              <a:extLst>
                <a:ext uri="{FF2B5EF4-FFF2-40B4-BE49-F238E27FC236}">
                  <a16:creationId xmlns:a16="http://schemas.microsoft.com/office/drawing/2014/main" id="{4F880F42-FBBF-3A26-436E-8C1B6155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79" y="32725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664" name="Rectangle 172">
              <a:extLst>
                <a:ext uri="{FF2B5EF4-FFF2-40B4-BE49-F238E27FC236}">
                  <a16:creationId xmlns:a16="http://schemas.microsoft.com/office/drawing/2014/main" id="{101D8C86-3AC5-6575-6F1D-DDD4A6E9D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690" y="3299176"/>
              <a:ext cx="484187" cy="4024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668" name="Rectangle 176">
              <a:extLst>
                <a:ext uri="{FF2B5EF4-FFF2-40B4-BE49-F238E27FC236}">
                  <a16:creationId xmlns:a16="http://schemas.microsoft.com/office/drawing/2014/main" id="{0D1FBAE6-A1D2-BABD-69EB-3386667D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462" y="3346719"/>
              <a:ext cx="711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No data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 in window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669" name="Rectangle 177">
              <a:extLst>
                <a:ext uri="{FF2B5EF4-FFF2-40B4-BE49-F238E27FC236}">
                  <a16:creationId xmlns:a16="http://schemas.microsoft.com/office/drawing/2014/main" id="{1D8C6861-ED37-1CC1-5FDE-6EE1E646E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1782" y="3122388"/>
              <a:ext cx="1987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>
                  <a:solidFill>
                    <a:srgbClr val="000066"/>
                  </a:solidFill>
                  <a:latin typeface="+mn-lt"/>
                </a:rPr>
                <a:t>5.5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673" name="Rectangle 181">
              <a:extLst>
                <a:ext uri="{FF2B5EF4-FFF2-40B4-BE49-F238E27FC236}">
                  <a16:creationId xmlns:a16="http://schemas.microsoft.com/office/drawing/2014/main" id="{104569D9-075C-D29F-715F-B0E5A4F71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930" y="3346719"/>
              <a:ext cx="700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HIV-1 RNA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&lt;50 c/mL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674" name="Rectangle 182">
              <a:extLst>
                <a:ext uri="{FF2B5EF4-FFF2-40B4-BE49-F238E27FC236}">
                  <a16:creationId xmlns:a16="http://schemas.microsoft.com/office/drawing/2014/main" id="{A81DA9AD-871D-659C-D11C-CF5CEBC03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732" y="1807251"/>
              <a:ext cx="2773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92.6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678" name="Rectangle 186">
              <a:extLst>
                <a:ext uri="{FF2B5EF4-FFF2-40B4-BE49-F238E27FC236}">
                  <a16:creationId xmlns:a16="http://schemas.microsoft.com/office/drawing/2014/main" id="{7990FCB3-9660-1366-38A0-7FC6EFFBF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072" y="3346719"/>
              <a:ext cx="700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HIV-1 RNA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≥50 c/mL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  <p:sp>
          <p:nvSpPr>
            <p:cNvPr id="679" name="Rectangle 187">
              <a:extLst>
                <a:ext uri="{FF2B5EF4-FFF2-40B4-BE49-F238E27FC236}">
                  <a16:creationId xmlns:a16="http://schemas.microsoft.com/office/drawing/2014/main" id="{86570057-FC26-EB89-5016-54654033C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081" y="3142510"/>
              <a:ext cx="1987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1.9</a:t>
              </a:r>
              <a:endParaRPr kumimoji="0" lang="en-US" sz="1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  <a:latin typeface="+mn-lt"/>
              </a:endParaRPr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1601266A-81B1-89E4-0296-EDA10703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8" y="0"/>
            <a:ext cx="11255985" cy="1491539"/>
          </a:xfrm>
        </p:spPr>
        <p:txBody>
          <a:bodyPr>
            <a:normAutofit/>
          </a:bodyPr>
          <a:lstStyle/>
          <a:p>
            <a:r>
              <a:rPr lang="en-US" sz="3200" noProof="0" dirty="0"/>
              <a:t>Switch to DOR/ISL (100/0.25 mg) QD from </a:t>
            </a:r>
            <a:r>
              <a:rPr lang="en-US" sz="3200" noProof="0" dirty="0" err="1"/>
              <a:t>cART</a:t>
            </a:r>
            <a:endParaRPr lang="en-US" sz="3200" noProof="0" dirty="0"/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1A1169BA-39D5-48FD-F00B-6F5119D7F1F2}"/>
              </a:ext>
            </a:extLst>
          </p:cNvPr>
          <p:cNvSpPr txBox="1">
            <a:spLocks/>
          </p:cNvSpPr>
          <p:nvPr/>
        </p:nvSpPr>
        <p:spPr>
          <a:xfrm>
            <a:off x="577069" y="1368120"/>
            <a:ext cx="4669571" cy="1312639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600" noProof="0" dirty="0">
                <a:solidFill>
                  <a:srgbClr val="000066"/>
                </a:solidFill>
              </a:rPr>
              <a:t>HIV RNA &lt; 50 c/mL ≥ 3 months on stable oral </a:t>
            </a:r>
            <a:r>
              <a:rPr lang="en-US" sz="1600" noProof="0" dirty="0" err="1">
                <a:solidFill>
                  <a:srgbClr val="000066"/>
                </a:solidFill>
              </a:rPr>
              <a:t>cART</a:t>
            </a:r>
            <a:endParaRPr lang="en-US" sz="1600" noProof="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600" noProof="0" dirty="0">
                <a:solidFill>
                  <a:srgbClr val="000066"/>
                </a:solidFill>
              </a:rPr>
              <a:t>CD4 ≥ 50/mm</a:t>
            </a:r>
            <a:r>
              <a:rPr lang="en-US" sz="1600" baseline="30000" noProof="0" dirty="0">
                <a:solidFill>
                  <a:srgbClr val="000066"/>
                </a:solidFill>
              </a:rPr>
              <a:t>3</a:t>
            </a:r>
            <a:r>
              <a:rPr lang="en-US" sz="1600" noProof="0" dirty="0">
                <a:solidFill>
                  <a:srgbClr val="000066"/>
                </a:solidFill>
              </a:rPr>
              <a:t> and lymphocyte ≥ 650/mm</a:t>
            </a:r>
            <a:r>
              <a:rPr lang="en-US" sz="1600" baseline="30000" noProof="0" dirty="0">
                <a:solidFill>
                  <a:srgbClr val="000066"/>
                </a:solidFill>
              </a:rPr>
              <a:t>3</a:t>
            </a: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600" noProof="0" dirty="0">
                <a:solidFill>
                  <a:srgbClr val="000066"/>
                </a:solidFill>
              </a:rPr>
              <a:t>No history of VF</a:t>
            </a: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600" noProof="0" dirty="0">
                <a:solidFill>
                  <a:srgbClr val="000066"/>
                </a:solidFill>
              </a:rPr>
              <a:t>No known resistance to DOR</a:t>
            </a:r>
          </a:p>
          <a:p>
            <a:pPr>
              <a:spcBef>
                <a:spcPts val="0"/>
              </a:spcBef>
              <a:buClr>
                <a:srgbClr val="FF6600"/>
              </a:buClr>
            </a:pPr>
            <a:r>
              <a:rPr lang="en-US" sz="1600" noProof="0" dirty="0">
                <a:solidFill>
                  <a:srgbClr val="000066"/>
                </a:solidFill>
              </a:rPr>
              <a:t>No active HBV infection</a:t>
            </a:r>
          </a:p>
        </p:txBody>
      </p:sp>
      <p:sp>
        <p:nvSpPr>
          <p:cNvPr id="17" name="Rectangle 272">
            <a:extLst>
              <a:ext uri="{FF2B5EF4-FFF2-40B4-BE49-F238E27FC236}">
                <a16:creationId xmlns:a16="http://schemas.microsoft.com/office/drawing/2014/main" id="{F8748773-66C9-04D5-1213-FF7FDF8F2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22" y="3931994"/>
            <a:ext cx="2558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Mean % change from baseline</a:t>
            </a:r>
            <a:endParaRPr kumimoji="0" lang="en-US" sz="48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1F91547-35CD-51B8-AE68-89D3DA24FC63}"/>
              </a:ext>
            </a:extLst>
          </p:cNvPr>
          <p:cNvSpPr txBox="1"/>
          <p:nvPr/>
        </p:nvSpPr>
        <p:spPr>
          <a:xfrm>
            <a:off x="6019937" y="1539441"/>
            <a:ext cx="31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noProof="0">
                <a:solidFill>
                  <a:srgbClr val="000066"/>
                </a:solidFill>
              </a:rPr>
              <a:t>%</a:t>
            </a:r>
          </a:p>
        </p:txBody>
      </p:sp>
      <p:sp>
        <p:nvSpPr>
          <p:cNvPr id="19" name="Rectangle 272">
            <a:extLst>
              <a:ext uri="{FF2B5EF4-FFF2-40B4-BE49-F238E27FC236}">
                <a16:creationId xmlns:a16="http://schemas.microsoft.com/office/drawing/2014/main" id="{8E8E2EAA-DFA8-3611-6533-1B39E441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463" y="1113509"/>
            <a:ext cx="26889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Virologic outcome at W96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Group on DOR/ISL for 96 weeks</a:t>
            </a:r>
            <a:endParaRPr kumimoji="0" lang="en-US" sz="48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0A4B2F-0AE7-8E25-6232-901FF7E892AD}"/>
              </a:ext>
            </a:extLst>
          </p:cNvPr>
          <p:cNvSpPr txBox="1"/>
          <p:nvPr/>
        </p:nvSpPr>
        <p:spPr>
          <a:xfrm>
            <a:off x="8583784" y="2458806"/>
            <a:ext cx="3465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No emergence of R mutations to DOR or ISL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657694D-7C7E-C6E9-13DA-6267693EBF9D}"/>
              </a:ext>
            </a:extLst>
          </p:cNvPr>
          <p:cNvGrpSpPr/>
          <p:nvPr/>
        </p:nvGrpSpPr>
        <p:grpSpPr>
          <a:xfrm>
            <a:off x="107325" y="3131525"/>
            <a:ext cx="5326284" cy="2132696"/>
            <a:chOff x="107325" y="3131525"/>
            <a:chExt cx="5326284" cy="2132696"/>
          </a:xfrm>
        </p:grpSpPr>
        <p:sp>
          <p:nvSpPr>
            <p:cNvPr id="885" name="Rectangle 191">
              <a:extLst>
                <a:ext uri="{FF2B5EF4-FFF2-40B4-BE49-F238E27FC236}">
                  <a16:creationId xmlns:a16="http://schemas.microsoft.com/office/drawing/2014/main" id="{00CF0436-BE1D-51E2-147A-D68549351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25" y="4499186"/>
              <a:ext cx="12698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Stratified by baseline ART: PI, </a:t>
              </a:r>
              <a:r>
                <a:rPr kumimoji="0" lang="en-US" sz="1400" b="0" i="0" u="none" strike="noStrike" cap="none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InSTI</a:t>
              </a:r>
              <a:r>
                <a:rPr kumimoji="0" lang="en-US" sz="1400" b="0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 or NNRTI</a:t>
              </a:r>
              <a:endParaRPr kumimoji="0" lang="en-US" sz="4400" b="0" i="0" u="none" strike="noStrike" cap="none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886" name="Rectangle : coins arrondis 885">
              <a:extLst>
                <a:ext uri="{FF2B5EF4-FFF2-40B4-BE49-F238E27FC236}">
                  <a16:creationId xmlns:a16="http://schemas.microsoft.com/office/drawing/2014/main" id="{906BF156-8B33-B110-5F73-4758F582171E}"/>
                </a:ext>
              </a:extLst>
            </p:cNvPr>
            <p:cNvSpPr/>
            <p:nvPr/>
          </p:nvSpPr>
          <p:spPr>
            <a:xfrm>
              <a:off x="1802927" y="3131525"/>
              <a:ext cx="3443714" cy="589575"/>
            </a:xfrm>
            <a:prstGeom prst="roundRect">
              <a:avLst>
                <a:gd name="adj" fmla="val 13436"/>
              </a:avLst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0"/>
                <a:t>Open-label DOR/ISL </a:t>
              </a:r>
              <a:br>
                <a:rPr lang="en-US" sz="1200" b="1" noProof="0"/>
              </a:br>
              <a:r>
                <a:rPr lang="en-US" sz="1200" b="1" noProof="0"/>
                <a:t>(100/0.25 mg) </a:t>
              </a:r>
              <a:r>
                <a:rPr lang="en-US" sz="1200" i="1" noProof="0"/>
                <a:t>taken once daily</a:t>
              </a:r>
            </a:p>
          </p:txBody>
        </p:sp>
        <p:sp>
          <p:nvSpPr>
            <p:cNvPr id="887" name="Rectangle : coins arrondis 886">
              <a:extLst>
                <a:ext uri="{FF2B5EF4-FFF2-40B4-BE49-F238E27FC236}">
                  <a16:creationId xmlns:a16="http://schemas.microsoft.com/office/drawing/2014/main" id="{768D1E87-1153-2237-140E-AF56CDC57CCC}"/>
                </a:ext>
              </a:extLst>
            </p:cNvPr>
            <p:cNvSpPr/>
            <p:nvPr/>
          </p:nvSpPr>
          <p:spPr>
            <a:xfrm>
              <a:off x="3080473" y="3815330"/>
              <a:ext cx="2232862" cy="589575"/>
            </a:xfrm>
            <a:prstGeom prst="roundRect">
              <a:avLst>
                <a:gd name="adj" fmla="val 13436"/>
              </a:avLst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0"/>
                <a:t>Open-label DOR/ISL </a:t>
              </a:r>
              <a:br>
                <a:rPr lang="en-US" sz="1200" b="1" noProof="0"/>
              </a:br>
              <a:r>
                <a:rPr lang="en-US" sz="1200" b="1" noProof="0"/>
                <a:t>(100/0.25 mg) </a:t>
              </a:r>
              <a:r>
                <a:rPr lang="en-US" sz="1200" i="1" noProof="0"/>
                <a:t>taken once daily</a:t>
              </a:r>
            </a:p>
          </p:txBody>
        </p:sp>
        <p:sp>
          <p:nvSpPr>
            <p:cNvPr id="888" name="Rectangle : coins arrondis 887">
              <a:extLst>
                <a:ext uri="{FF2B5EF4-FFF2-40B4-BE49-F238E27FC236}">
                  <a16:creationId xmlns:a16="http://schemas.microsoft.com/office/drawing/2014/main" id="{69587100-23E7-A328-C3CD-EB9A2CA5EEF0}"/>
                </a:ext>
              </a:extLst>
            </p:cNvPr>
            <p:cNvSpPr/>
            <p:nvPr/>
          </p:nvSpPr>
          <p:spPr>
            <a:xfrm>
              <a:off x="1802927" y="3815330"/>
              <a:ext cx="1277546" cy="589575"/>
            </a:xfrm>
            <a:prstGeom prst="roundRect">
              <a:avLst>
                <a:gd name="adj" fmla="val 13436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0"/>
                <a:t>Baseline ART</a:t>
              </a:r>
              <a:br>
                <a:rPr lang="en-US" sz="1200" b="1" noProof="0"/>
              </a:br>
              <a:r>
                <a:rPr lang="en-US" sz="1200" i="1" noProof="0"/>
                <a:t>taken per label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8CB691-87AE-B6A8-7A35-87E5FD5F528B}"/>
                </a:ext>
              </a:extLst>
            </p:cNvPr>
            <p:cNvGrpSpPr/>
            <p:nvPr/>
          </p:nvGrpSpPr>
          <p:grpSpPr>
            <a:xfrm>
              <a:off x="1290564" y="3426313"/>
              <a:ext cx="512363" cy="683805"/>
              <a:chOff x="1178783" y="3134213"/>
              <a:chExt cx="624144" cy="683805"/>
            </a:xfrm>
          </p:grpSpPr>
          <p:cxnSp>
            <p:nvCxnSpPr>
              <p:cNvPr id="890" name="Connecteur : en angle 889">
                <a:extLst>
                  <a:ext uri="{FF2B5EF4-FFF2-40B4-BE49-F238E27FC236}">
                    <a16:creationId xmlns:a16="http://schemas.microsoft.com/office/drawing/2014/main" id="{31482EC2-9FB4-E963-51A1-3CA9847BBAE5}"/>
                  </a:ext>
                </a:extLst>
              </p:cNvPr>
              <p:cNvCxnSpPr>
                <a:cxnSpLocks/>
                <a:stCxn id="884" idx="6"/>
                <a:endCxn id="886" idx="1"/>
              </p:cNvCxnSpPr>
              <p:nvPr/>
            </p:nvCxnSpPr>
            <p:spPr>
              <a:xfrm flipV="1">
                <a:off x="1178783" y="3134213"/>
                <a:ext cx="624144" cy="320777"/>
              </a:xfrm>
              <a:prstGeom prst="bentConnector3">
                <a:avLst/>
              </a:prstGeom>
              <a:ln w="28575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Connecteur : en angle 890">
                <a:extLst>
                  <a:ext uri="{FF2B5EF4-FFF2-40B4-BE49-F238E27FC236}">
                    <a16:creationId xmlns:a16="http://schemas.microsoft.com/office/drawing/2014/main" id="{AED92A02-A3FD-FD2E-6C7C-216E7EA39DB4}"/>
                  </a:ext>
                </a:extLst>
              </p:cNvPr>
              <p:cNvCxnSpPr>
                <a:cxnSpLocks/>
                <a:stCxn id="884" idx="6"/>
                <a:endCxn id="888" idx="1"/>
              </p:cNvCxnSpPr>
              <p:nvPr/>
            </p:nvCxnSpPr>
            <p:spPr>
              <a:xfrm>
                <a:off x="1178783" y="3454990"/>
                <a:ext cx="624144" cy="363028"/>
              </a:xfrm>
              <a:prstGeom prst="bentConnector3">
                <a:avLst/>
              </a:prstGeom>
              <a:ln w="28575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6" name="Connecteur droit avec flèche 895">
              <a:extLst>
                <a:ext uri="{FF2B5EF4-FFF2-40B4-BE49-F238E27FC236}">
                  <a16:creationId xmlns:a16="http://schemas.microsoft.com/office/drawing/2014/main" id="{C5B0F222-3955-C4DB-E60D-EAB16197C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2927" y="45302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Connecteur droit avec flèche 896">
              <a:extLst>
                <a:ext uri="{FF2B5EF4-FFF2-40B4-BE49-F238E27FC236}">
                  <a16:creationId xmlns:a16="http://schemas.microsoft.com/office/drawing/2014/main" id="{5312E7FD-71CC-C623-EAE6-1F156DBBA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473" y="45302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Connecteur droit avec flèche 897">
              <a:extLst>
                <a:ext uri="{FF2B5EF4-FFF2-40B4-BE49-F238E27FC236}">
                  <a16:creationId xmlns:a16="http://schemas.microsoft.com/office/drawing/2014/main" id="{C3E253DE-6FC6-8DD3-DB08-84366F3A4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8397" y="45302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Connecteur droit avec flèche 898">
              <a:extLst>
                <a:ext uri="{FF2B5EF4-FFF2-40B4-BE49-F238E27FC236}">
                  <a16:creationId xmlns:a16="http://schemas.microsoft.com/office/drawing/2014/main" id="{35DD524C-1066-F1F6-E5DF-56EA97D16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1126" y="4530253"/>
              <a:ext cx="0" cy="26244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0" name="Rectangle 191">
              <a:extLst>
                <a:ext uri="{FF2B5EF4-FFF2-40B4-BE49-F238E27FC236}">
                  <a16:creationId xmlns:a16="http://schemas.microsoft.com/office/drawing/2014/main" id="{2E4A9FBD-32CF-F859-8CCA-B84CED7A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853" y="4833334"/>
              <a:ext cx="7181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Day 1</a:t>
              </a:r>
              <a:b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(baseline)</a:t>
              </a:r>
              <a:endParaRPr kumimoji="0" lang="en-US" sz="44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02" name="Rectangle 191">
              <a:extLst>
                <a:ext uri="{FF2B5EF4-FFF2-40B4-BE49-F238E27FC236}">
                  <a16:creationId xmlns:a16="http://schemas.microsoft.com/office/drawing/2014/main" id="{956C6828-BB65-5CE6-68E0-9D4F563D1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951" y="4838287"/>
              <a:ext cx="3430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W48</a:t>
              </a:r>
              <a:endParaRPr kumimoji="0" lang="en-US" sz="440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03" name="Rectangle 191">
              <a:extLst>
                <a:ext uri="{FF2B5EF4-FFF2-40B4-BE49-F238E27FC236}">
                  <a16:creationId xmlns:a16="http://schemas.microsoft.com/office/drawing/2014/main" id="{44695A92-23EA-0A88-690E-1D76128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273" y="4845811"/>
              <a:ext cx="3462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W96</a:t>
              </a:r>
              <a:endParaRPr kumimoji="0" lang="en-US" sz="4400" b="1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904" name="Rectangle 191">
              <a:extLst>
                <a:ext uri="{FF2B5EF4-FFF2-40B4-BE49-F238E27FC236}">
                  <a16:creationId xmlns:a16="http://schemas.microsoft.com/office/drawing/2014/main" id="{A0072E45-FE5E-BB7E-E85F-4BF0158C6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195" y="4860289"/>
              <a:ext cx="434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W144</a:t>
              </a:r>
              <a:endParaRPr kumimoji="0" lang="en-US" sz="44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884" name="Ellipse 883">
              <a:extLst>
                <a:ext uri="{FF2B5EF4-FFF2-40B4-BE49-F238E27FC236}">
                  <a16:creationId xmlns:a16="http://schemas.microsoft.com/office/drawing/2014/main" id="{68FB079F-A335-76A3-6710-8349F1F663CE}"/>
                </a:ext>
              </a:extLst>
            </p:cNvPr>
            <p:cNvSpPr/>
            <p:nvPr/>
          </p:nvSpPr>
          <p:spPr>
            <a:xfrm>
              <a:off x="193431" y="3232240"/>
              <a:ext cx="1097133" cy="102969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Open-label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R</a:t>
              </a:r>
              <a:br>
                <a:rPr lang="en-US" sz="1400" noProof="0">
                  <a:solidFill>
                    <a:srgbClr val="000066"/>
                  </a:solidFill>
                </a:rPr>
              </a:br>
              <a:r>
                <a:rPr lang="en-US" sz="1400" b="1" noProof="0">
                  <a:solidFill>
                    <a:srgbClr val="000066"/>
                  </a:solidFill>
                </a:rPr>
                <a:t>2:1</a:t>
              </a:r>
            </a:p>
          </p:txBody>
        </p:sp>
      </p:grpSp>
      <p:sp>
        <p:nvSpPr>
          <p:cNvPr id="2" name="Rectangle 81">
            <a:extLst>
              <a:ext uri="{FF2B5EF4-FFF2-40B4-BE49-F238E27FC236}">
                <a16:creationId xmlns:a16="http://schemas.microsoft.com/office/drawing/2014/main" id="{7A0F1A6F-A416-C9FE-40A2-0CF6C142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068" y="4208638"/>
            <a:ext cx="174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Total lymphocyte count</a:t>
            </a:r>
            <a:endParaRPr kumimoji="0" lang="en-US" sz="3600" b="1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Rectangle 136">
            <a:extLst>
              <a:ext uri="{FF2B5EF4-FFF2-40B4-BE49-F238E27FC236}">
                <a16:creationId xmlns:a16="http://schemas.microsoft.com/office/drawing/2014/main" id="{CAD5EAAB-8589-1294-D30C-E643FF883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953" y="4208638"/>
            <a:ext cx="763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CD4 count</a:t>
            </a:r>
            <a:endParaRPr kumimoji="0" lang="en-US" sz="3600" b="1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582366A-F082-DEEC-30C6-2DC884B32FDE}"/>
              </a:ext>
            </a:extLst>
          </p:cNvPr>
          <p:cNvGrpSpPr/>
          <p:nvPr/>
        </p:nvGrpSpPr>
        <p:grpSpPr>
          <a:xfrm>
            <a:off x="5856290" y="4498978"/>
            <a:ext cx="2933518" cy="1846777"/>
            <a:chOff x="5856290" y="4498978"/>
            <a:chExt cx="2933518" cy="184677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A4511AFD-6873-471B-7C50-A131CE18C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6938" y="4598989"/>
              <a:ext cx="125413" cy="0"/>
            </a:xfrm>
            <a:prstGeom prst="line">
              <a:avLst/>
            </a:prstGeom>
            <a:noFill/>
            <a:ln w="22225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29BC5B76-C323-D518-B037-D3FEC3795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6938" y="4878389"/>
              <a:ext cx="125413" cy="0"/>
            </a:xfrm>
            <a:prstGeom prst="line">
              <a:avLst/>
            </a:prstGeom>
            <a:noFill/>
            <a:ln w="222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C4A35FF0-95C2-5C19-ECEB-35E8FF777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6938" y="4738689"/>
              <a:ext cx="125413" cy="0"/>
            </a:xfrm>
            <a:prstGeom prst="line">
              <a:avLst/>
            </a:prstGeom>
            <a:noFill/>
            <a:ln w="22225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79FFA4C-8E13-45CD-6B73-CEBE5D5849B6}"/>
                </a:ext>
              </a:extLst>
            </p:cNvPr>
            <p:cNvGrpSpPr/>
            <p:nvPr/>
          </p:nvGrpSpPr>
          <p:grpSpPr>
            <a:xfrm>
              <a:off x="5856290" y="4498978"/>
              <a:ext cx="2695573" cy="1846777"/>
              <a:chOff x="5856290" y="4600578"/>
              <a:chExt cx="2695573" cy="1846777"/>
            </a:xfrm>
          </p:grpSpPr>
          <p:sp>
            <p:nvSpPr>
              <p:cNvPr id="23" name="Line 9">
                <a:extLst>
                  <a:ext uri="{FF2B5EF4-FFF2-40B4-BE49-F238E27FC236}">
                    <a16:creationId xmlns:a16="http://schemas.microsoft.com/office/drawing/2014/main" id="{53F11A96-FBA1-BABC-59E5-F744B90A1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2350" y="5597526"/>
                <a:ext cx="2328863" cy="0"/>
              </a:xfrm>
              <a:prstGeom prst="line">
                <a:avLst/>
              </a:prstGeom>
              <a:noFill/>
              <a:ln w="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E4A66EAE-5F58-8B1C-0BDF-C639607A4493}"/>
                  </a:ext>
                </a:extLst>
              </p:cNvPr>
              <p:cNvGrpSpPr/>
              <p:nvPr/>
            </p:nvGrpSpPr>
            <p:grpSpPr>
              <a:xfrm>
                <a:off x="6056313" y="4675189"/>
                <a:ext cx="2495550" cy="1422400"/>
                <a:chOff x="6056313" y="4675189"/>
                <a:chExt cx="2495550" cy="1422400"/>
              </a:xfrm>
            </p:grpSpPr>
            <p:sp>
              <p:nvSpPr>
                <p:cNvPr id="40" name="Freeform 10">
                  <a:extLst>
                    <a:ext uri="{FF2B5EF4-FFF2-40B4-BE49-F238E27FC236}">
                      <a16:creationId xmlns:a16="http://schemas.microsoft.com/office/drawing/2014/main" id="{5C0F5167-6E06-BBD8-52D2-32404911B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6313" y="4675189"/>
                  <a:ext cx="46038" cy="460375"/>
                </a:xfrm>
                <a:custGeom>
                  <a:avLst/>
                  <a:gdLst>
                    <a:gd name="T0" fmla="*/ 29 w 29"/>
                    <a:gd name="T1" fmla="*/ 290 h 290"/>
                    <a:gd name="T2" fmla="*/ 29 w 29"/>
                    <a:gd name="T3" fmla="*/ 0 h 290"/>
                    <a:gd name="T4" fmla="*/ 0 w 29"/>
                    <a:gd name="T5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290">
                      <a:moveTo>
                        <a:pt x="29" y="290"/>
                      </a:moveTo>
                      <a:lnTo>
                        <a:pt x="2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1" name="Line 11">
                  <a:extLst>
                    <a:ext uri="{FF2B5EF4-FFF2-40B4-BE49-F238E27FC236}">
                      <a16:creationId xmlns:a16="http://schemas.microsoft.com/office/drawing/2014/main" id="{E3B67BF1-2731-43B4-3930-7ECAA9042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56313" y="5597526"/>
                  <a:ext cx="4603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2" name="Line 13">
                  <a:extLst>
                    <a:ext uri="{FF2B5EF4-FFF2-40B4-BE49-F238E27FC236}">
                      <a16:creationId xmlns:a16="http://schemas.microsoft.com/office/drawing/2014/main" id="{C2039AFA-3AEF-61DE-508A-F3694ABEE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81888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3" name="Line 15">
                  <a:extLst>
                    <a:ext uri="{FF2B5EF4-FFF2-40B4-BE49-F238E27FC236}">
                      <a16:creationId xmlns:a16="http://schemas.microsoft.com/office/drawing/2014/main" id="{CBB08F3C-C735-A542-9528-EEB470E2C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566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4" name="Line 16">
                  <a:extLst>
                    <a:ext uri="{FF2B5EF4-FFF2-40B4-BE49-F238E27FC236}">
                      <a16:creationId xmlns:a16="http://schemas.microsoft.com/office/drawing/2014/main" id="{9C5B6C5C-E853-A652-74FE-926377ABE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29438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5" name="Line 18">
                  <a:extLst>
                    <a:ext uri="{FF2B5EF4-FFF2-40B4-BE49-F238E27FC236}">
                      <a16:creationId xmlns:a16="http://schemas.microsoft.com/office/drawing/2014/main" id="{B44CC773-4E54-8648-3F0D-B65D869B3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54800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6" name="Line 20">
                  <a:extLst>
                    <a:ext uri="{FF2B5EF4-FFF2-40B4-BE49-F238E27FC236}">
                      <a16:creationId xmlns:a16="http://schemas.microsoft.com/office/drawing/2014/main" id="{26D633C6-33F2-43BB-4D51-D0CD05A622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78575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7" name="Line 21">
                  <a:extLst>
                    <a:ext uri="{FF2B5EF4-FFF2-40B4-BE49-F238E27FC236}">
                      <a16:creationId xmlns:a16="http://schemas.microsoft.com/office/drawing/2014/main" id="{282CA34D-DCB5-738F-253D-B980025A1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9601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8" name="Line 23">
                  <a:extLst>
                    <a:ext uri="{FF2B5EF4-FFF2-40B4-BE49-F238E27FC236}">
                      <a16:creationId xmlns:a16="http://schemas.microsoft.com/office/drawing/2014/main" id="{78323BB2-3D1E-5ACA-2B4C-EA251FC01F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02350" y="4675189"/>
                  <a:ext cx="0" cy="14224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9" name="Line 24">
                  <a:extLst>
                    <a:ext uri="{FF2B5EF4-FFF2-40B4-BE49-F238E27FC236}">
                      <a16:creationId xmlns:a16="http://schemas.microsoft.com/office/drawing/2014/main" id="{DD877DCA-E953-D577-6E3D-4AE1CC69F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56313" y="6059489"/>
                  <a:ext cx="249555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0" name="Line 27">
                  <a:extLst>
                    <a:ext uri="{FF2B5EF4-FFF2-40B4-BE49-F238E27FC236}">
                      <a16:creationId xmlns:a16="http://schemas.microsoft.com/office/drawing/2014/main" id="{88D49097-DEA4-6D8F-1B1A-C20D58B09F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1056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DC182224-E54C-A412-3374-B91D13CD0D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4338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2" name="Line 30">
                  <a:extLst>
                    <a:ext uri="{FF2B5EF4-FFF2-40B4-BE49-F238E27FC236}">
                      <a16:creationId xmlns:a16="http://schemas.microsoft.com/office/drawing/2014/main" id="{370DED3A-2246-FA10-D693-6D9C92B9A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5811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3" name="Line 33">
                  <a:extLst>
                    <a:ext uri="{FF2B5EF4-FFF2-40B4-BE49-F238E27FC236}">
                      <a16:creationId xmlns:a16="http://schemas.microsoft.com/office/drawing/2014/main" id="{80178647-2C6D-63F3-4E8F-214347272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56313" y="5135564"/>
                  <a:ext cx="4603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</p:grp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9467F5FA-34E9-48E8-B579-BC8657CDB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5978" y="4600578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13C5181B-2CFD-5E7F-CE05-5DC81714C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5978" y="5060953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E640454B-235F-D269-8ED9-49A05A7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4240" y="5522916"/>
                <a:ext cx="6572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54525BBC-38A9-A5A5-B41A-AAA365F6B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6290" y="5984878"/>
                <a:ext cx="169918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-10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1B36E201-62A3-6047-0676-373A325B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7105" y="6091236"/>
                <a:ext cx="6572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9EF69A2A-0899-EDAA-72FB-55AA37D26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26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FE9024BD-2CEC-6926-5F2D-D79117DEB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748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24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EFE35C1C-F18D-22AC-5C28-F12BCA578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371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36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208BBCD6-710E-1B5C-2EFF-EFB90A815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993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48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9578F8DE-A26F-EA1A-1021-414E042C0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16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60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AAED3F77-E033-45E6-67E8-02BADDF16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238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72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53DBDE6B-F159-5D2B-DF2E-9A4087615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861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84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0ECAAD4F-D4A5-DFB9-D7A3-1267F8448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483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96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308218A7-E418-A313-AF2E-A35B259F7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355" y="6091236"/>
                <a:ext cx="6572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58034A80-DF4C-A775-DE3E-9DA487ABA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4104" y="6262689"/>
                <a:ext cx="130471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Weeks on treatment</a:t>
                </a:r>
                <a:endParaRPr kumimoji="0" lang="en-US" sz="20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2D6B81DB-D246-06BE-A5B6-81244AE07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8075" y="503872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84040D64-B37A-ED7E-D331-0810C3DAC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1888" y="5338764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EC9C6D38-B69F-3626-9D30-156679CD4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8075" y="5338764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CB896390-DB6B-688E-B608-C99629D7A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1888" y="5038726"/>
              <a:ext cx="0" cy="300038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4F494DD8-BB31-45F0-23A1-F7AFAA32A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1888" y="5038726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B69962DE-8ECD-D3D5-CB3A-3186550D7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2150" y="5173664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615C57B4-2BE4-478A-170B-6742F339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5497514"/>
              <a:ext cx="49213" cy="0"/>
            </a:xfrm>
            <a:custGeom>
              <a:avLst/>
              <a:gdLst>
                <a:gd name="T0" fmla="*/ 31 w 31"/>
                <a:gd name="T1" fmla="*/ 15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7A7C1F0A-5BFA-FE83-C721-F582C17AD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2150" y="5173664"/>
              <a:ext cx="0" cy="32385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2400A5C7-46A7-0462-5C44-F9ACE85BA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8338" y="5173664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66EA9D67-1AE4-4383-8E3C-9044BCD00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13700" y="539432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1" name="Line 61">
              <a:extLst>
                <a:ext uri="{FF2B5EF4-FFF2-40B4-BE49-F238E27FC236}">
                  <a16:creationId xmlns:a16="http://schemas.microsoft.com/office/drawing/2014/main" id="{BFC83C4B-5E7B-A78C-E680-F36AF96DB9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37513" y="5097464"/>
              <a:ext cx="0" cy="296863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5" name="Line 62">
              <a:extLst>
                <a:ext uri="{FF2B5EF4-FFF2-40B4-BE49-F238E27FC236}">
                  <a16:creationId xmlns:a16="http://schemas.microsoft.com/office/drawing/2014/main" id="{FBEBBB87-6138-FE57-D778-27F227ED3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7513" y="539432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6" name="Line 63">
              <a:extLst>
                <a:ext uri="{FF2B5EF4-FFF2-40B4-BE49-F238E27FC236}">
                  <a16:creationId xmlns:a16="http://schemas.microsoft.com/office/drawing/2014/main" id="{24AFC1DC-8A1B-1B88-8DD4-909A7A803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7513" y="5097464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7" name="Line 64">
              <a:extLst>
                <a:ext uri="{FF2B5EF4-FFF2-40B4-BE49-F238E27FC236}">
                  <a16:creationId xmlns:a16="http://schemas.microsoft.com/office/drawing/2014/main" id="{9547D409-C6B2-C25A-F5B3-508AC72CA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13700" y="5097464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8" name="Line 65">
              <a:extLst>
                <a:ext uri="{FF2B5EF4-FFF2-40B4-BE49-F238E27FC236}">
                  <a16:creationId xmlns:a16="http://schemas.microsoft.com/office/drawing/2014/main" id="{3183731F-6511-D26D-4664-261D0B612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9700" y="5097464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9" name="Line 66">
              <a:extLst>
                <a:ext uri="{FF2B5EF4-FFF2-40B4-BE49-F238E27FC236}">
                  <a16:creationId xmlns:a16="http://schemas.microsoft.com/office/drawing/2014/main" id="{8760495C-A181-28CC-A35F-C5E83C1D8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35888" y="540067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0" name="Line 67">
              <a:extLst>
                <a:ext uri="{FF2B5EF4-FFF2-40B4-BE49-F238E27FC236}">
                  <a16:creationId xmlns:a16="http://schemas.microsoft.com/office/drawing/2014/main" id="{75C1B7AE-B395-01EC-6114-0C414DCCB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9700" y="540067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1" name="Line 68">
              <a:extLst>
                <a:ext uri="{FF2B5EF4-FFF2-40B4-BE49-F238E27FC236}">
                  <a16:creationId xmlns:a16="http://schemas.microsoft.com/office/drawing/2014/main" id="{72FCCBBB-D890-5327-3B75-4326503EB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9700" y="5097464"/>
              <a:ext cx="0" cy="303213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2" name="Line 69">
              <a:extLst>
                <a:ext uri="{FF2B5EF4-FFF2-40B4-BE49-F238E27FC236}">
                  <a16:creationId xmlns:a16="http://schemas.microsoft.com/office/drawing/2014/main" id="{28A42174-BD56-4DEB-632F-7CC4E644D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35888" y="5097464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3" name="Line 70">
              <a:extLst>
                <a:ext uri="{FF2B5EF4-FFF2-40B4-BE49-F238E27FC236}">
                  <a16:creationId xmlns:a16="http://schemas.microsoft.com/office/drawing/2014/main" id="{E1680C34-CE88-7B17-19E1-B55F9BC2F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1413" y="5265739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4" name="Line 71">
              <a:extLst>
                <a:ext uri="{FF2B5EF4-FFF2-40B4-BE49-F238E27FC236}">
                  <a16:creationId xmlns:a16="http://schemas.microsoft.com/office/drawing/2014/main" id="{BD61F0C2-F3EA-BD48-B5CD-581A14435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5225" y="5265739"/>
              <a:ext cx="0" cy="300038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5" name="Line 72">
              <a:extLst>
                <a:ext uri="{FF2B5EF4-FFF2-40B4-BE49-F238E27FC236}">
                  <a16:creationId xmlns:a16="http://schemas.microsoft.com/office/drawing/2014/main" id="{6E77D306-4E31-1853-C82A-075D133AF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225" y="5265739"/>
              <a:ext cx="25400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6" name="Freeform 73">
              <a:extLst>
                <a:ext uri="{FF2B5EF4-FFF2-40B4-BE49-F238E27FC236}">
                  <a16:creationId xmlns:a16="http://schemas.microsoft.com/office/drawing/2014/main" id="{564E898B-398C-9CA7-5DB6-8C73BAFB5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5565776"/>
              <a:ext cx="49213" cy="0"/>
            </a:xfrm>
            <a:custGeom>
              <a:avLst/>
              <a:gdLst>
                <a:gd name="T0" fmla="*/ 0 w 31"/>
                <a:gd name="T1" fmla="*/ 15 w 31"/>
                <a:gd name="T2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7" name="Line 74">
              <a:extLst>
                <a:ext uri="{FF2B5EF4-FFF2-40B4-BE49-F238E27FC236}">
                  <a16:creationId xmlns:a16="http://schemas.microsoft.com/office/drawing/2014/main" id="{B14DC462-6D2D-AD58-FB71-A43FB9D32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7150" y="5310189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8" name="Freeform 75">
              <a:extLst>
                <a:ext uri="{FF2B5EF4-FFF2-40B4-BE49-F238E27FC236}">
                  <a16:creationId xmlns:a16="http://schemas.microsoft.com/office/drawing/2014/main" id="{4351C977-CC99-D2C3-D67C-9C974F45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5637214"/>
              <a:ext cx="47625" cy="0"/>
            </a:xfrm>
            <a:custGeom>
              <a:avLst/>
              <a:gdLst>
                <a:gd name="T0" fmla="*/ 30 w 30"/>
                <a:gd name="T1" fmla="*/ 15 w 30"/>
                <a:gd name="T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9" name="Line 76">
              <a:extLst>
                <a:ext uri="{FF2B5EF4-FFF2-40B4-BE49-F238E27FC236}">
                  <a16:creationId xmlns:a16="http://schemas.microsoft.com/office/drawing/2014/main" id="{FA443341-0F31-D013-2A66-1B34A8D04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0963" y="5310189"/>
              <a:ext cx="0" cy="327025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0" name="Line 77">
              <a:extLst>
                <a:ext uri="{FF2B5EF4-FFF2-40B4-BE49-F238E27FC236}">
                  <a16:creationId xmlns:a16="http://schemas.microsoft.com/office/drawing/2014/main" id="{C2043FFB-3BCD-60F1-33C5-B55F5D12D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0963" y="5310189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1" name="Freeform 78">
              <a:extLst>
                <a:ext uri="{FF2B5EF4-FFF2-40B4-BE49-F238E27FC236}">
                  <a16:creationId xmlns:a16="http://schemas.microsoft.com/office/drawing/2014/main" id="{BEE74BFA-5BF4-EC82-9967-1B29C0D76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5529264"/>
              <a:ext cx="49213" cy="0"/>
            </a:xfrm>
            <a:custGeom>
              <a:avLst/>
              <a:gdLst>
                <a:gd name="T0" fmla="*/ 31 w 31"/>
                <a:gd name="T1" fmla="*/ 15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2" name="Line 79">
              <a:extLst>
                <a:ext uri="{FF2B5EF4-FFF2-40B4-BE49-F238E27FC236}">
                  <a16:creationId xmlns:a16="http://schemas.microsoft.com/office/drawing/2014/main" id="{2A10C635-5DA4-9188-02B5-483BDD913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0363" y="5175251"/>
              <a:ext cx="0" cy="354013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3" name="Line 80">
              <a:extLst>
                <a:ext uri="{FF2B5EF4-FFF2-40B4-BE49-F238E27FC236}">
                  <a16:creationId xmlns:a16="http://schemas.microsoft.com/office/drawing/2014/main" id="{063A0816-9698-3CF9-38E2-226E978F7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6550" y="5175251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4" name="Line 81">
              <a:extLst>
                <a:ext uri="{FF2B5EF4-FFF2-40B4-BE49-F238E27FC236}">
                  <a16:creationId xmlns:a16="http://schemas.microsoft.com/office/drawing/2014/main" id="{1526EBCA-569E-C6C4-7271-11B22E9F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0363" y="5175251"/>
              <a:ext cx="25400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5" name="Line 82">
              <a:extLst>
                <a:ext uri="{FF2B5EF4-FFF2-40B4-BE49-F238E27FC236}">
                  <a16:creationId xmlns:a16="http://schemas.microsoft.com/office/drawing/2014/main" id="{E6B320DB-1DE0-E9E7-82A2-424506E53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1188" y="5494339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6" name="Line 83">
              <a:extLst>
                <a:ext uri="{FF2B5EF4-FFF2-40B4-BE49-F238E27FC236}">
                  <a16:creationId xmlns:a16="http://schemas.microsoft.com/office/drawing/2014/main" id="{9B2C0E05-0B04-03CA-B825-2C5767B04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5000" y="5135564"/>
              <a:ext cx="0" cy="358775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7" name="Line 84">
              <a:extLst>
                <a:ext uri="{FF2B5EF4-FFF2-40B4-BE49-F238E27FC236}">
                  <a16:creationId xmlns:a16="http://schemas.microsoft.com/office/drawing/2014/main" id="{0052FBE8-4D9A-2098-406A-EDA05A0D7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5000" y="5135564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8" name="Line 85">
              <a:extLst>
                <a:ext uri="{FF2B5EF4-FFF2-40B4-BE49-F238E27FC236}">
                  <a16:creationId xmlns:a16="http://schemas.microsoft.com/office/drawing/2014/main" id="{77FF2897-ACDF-A881-D2D0-498496A77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1188" y="5135564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9" name="Line 86">
              <a:extLst>
                <a:ext uri="{FF2B5EF4-FFF2-40B4-BE49-F238E27FC236}">
                  <a16:creationId xmlns:a16="http://schemas.microsoft.com/office/drawing/2014/main" id="{D1F57F66-70E5-AA0D-69D3-306ACB416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5000" y="5494339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0" name="Line 87">
              <a:extLst>
                <a:ext uri="{FF2B5EF4-FFF2-40B4-BE49-F238E27FC236}">
                  <a16:creationId xmlns:a16="http://schemas.microsoft.com/office/drawing/2014/main" id="{219EBDCD-C2AB-1BB0-E280-11238BF1A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2813" y="5322889"/>
              <a:ext cx="25400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1" name="Freeform 88">
              <a:extLst>
                <a:ext uri="{FF2B5EF4-FFF2-40B4-BE49-F238E27FC236}">
                  <a16:creationId xmlns:a16="http://schemas.microsoft.com/office/drawing/2014/main" id="{6C6E652E-27D2-D7DB-3CCC-9F8FDDE5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5640389"/>
              <a:ext cx="49213" cy="0"/>
            </a:xfrm>
            <a:custGeom>
              <a:avLst/>
              <a:gdLst>
                <a:gd name="T0" fmla="*/ 0 w 31"/>
                <a:gd name="T1" fmla="*/ 15 w 31"/>
                <a:gd name="T2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2" name="Line 89">
              <a:extLst>
                <a:ext uri="{FF2B5EF4-FFF2-40B4-BE49-F238E27FC236}">
                  <a16:creationId xmlns:a16="http://schemas.microsoft.com/office/drawing/2014/main" id="{48DFC422-072B-40EB-C2B8-D4B7B64B3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2813" y="5322889"/>
              <a:ext cx="0" cy="31750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3" name="Line 90">
              <a:extLst>
                <a:ext uri="{FF2B5EF4-FFF2-40B4-BE49-F238E27FC236}">
                  <a16:creationId xmlns:a16="http://schemas.microsoft.com/office/drawing/2014/main" id="{7490D5E0-9E39-CAD9-0985-AE1E5507F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5322889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4" name="Freeform 91">
              <a:extLst>
                <a:ext uri="{FF2B5EF4-FFF2-40B4-BE49-F238E27FC236}">
                  <a16:creationId xmlns:a16="http://schemas.microsoft.com/office/drawing/2014/main" id="{DE6BFC92-E115-4D5F-17F0-1895BD33D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225" y="5314951"/>
              <a:ext cx="1017588" cy="166688"/>
            </a:xfrm>
            <a:custGeom>
              <a:avLst/>
              <a:gdLst>
                <a:gd name="T0" fmla="*/ 0 w 641"/>
                <a:gd name="T1" fmla="*/ 64 h 105"/>
                <a:gd name="T2" fmla="*/ 117 w 641"/>
                <a:gd name="T3" fmla="*/ 100 h 105"/>
                <a:gd name="T4" fmla="*/ 293 w 641"/>
                <a:gd name="T5" fmla="*/ 24 h 105"/>
                <a:gd name="T6" fmla="*/ 466 w 641"/>
                <a:gd name="T7" fmla="*/ 0 h 105"/>
                <a:gd name="T8" fmla="*/ 641 w 64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105">
                  <a:moveTo>
                    <a:pt x="0" y="64"/>
                  </a:moveTo>
                  <a:lnTo>
                    <a:pt x="117" y="100"/>
                  </a:lnTo>
                  <a:lnTo>
                    <a:pt x="293" y="24"/>
                  </a:lnTo>
                  <a:lnTo>
                    <a:pt x="466" y="0"/>
                  </a:lnTo>
                  <a:lnTo>
                    <a:pt x="641" y="105"/>
                  </a:lnTo>
                </a:path>
              </a:pathLst>
            </a:custGeom>
            <a:noFill/>
            <a:ln w="1746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5" name="Freeform 92">
              <a:extLst>
                <a:ext uri="{FF2B5EF4-FFF2-40B4-BE49-F238E27FC236}">
                  <a16:creationId xmlns:a16="http://schemas.microsoft.com/office/drawing/2014/main" id="{5BF71457-F2E4-FAC2-2A58-D0159F67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5391151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6" name="Freeform 93">
              <a:extLst>
                <a:ext uri="{FF2B5EF4-FFF2-40B4-BE49-F238E27FC236}">
                  <a16:creationId xmlns:a16="http://schemas.microsoft.com/office/drawing/2014/main" id="{4615FDCB-3C34-9CA7-D99D-B15C34CA3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5448301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7" name="Freeform 94">
              <a:extLst>
                <a:ext uri="{FF2B5EF4-FFF2-40B4-BE49-F238E27FC236}">
                  <a16:creationId xmlns:a16="http://schemas.microsoft.com/office/drawing/2014/main" id="{98132042-2FBD-A4DE-9A53-F4B37A686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5327651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8" name="Freeform 95">
              <a:extLst>
                <a:ext uri="{FF2B5EF4-FFF2-40B4-BE49-F238E27FC236}">
                  <a16:creationId xmlns:a16="http://schemas.microsoft.com/office/drawing/2014/main" id="{A23862CC-EF66-B35A-DF42-8FEB9222B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5289551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9" name="Freeform 96">
              <a:extLst>
                <a:ext uri="{FF2B5EF4-FFF2-40B4-BE49-F238E27FC236}">
                  <a16:creationId xmlns:a16="http://schemas.microsoft.com/office/drawing/2014/main" id="{37605A7C-9755-8C73-3B15-51D62884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25" y="5456239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0" name="Freeform 97">
              <a:extLst>
                <a:ext uri="{FF2B5EF4-FFF2-40B4-BE49-F238E27FC236}">
                  <a16:creationId xmlns:a16="http://schemas.microsoft.com/office/drawing/2014/main" id="{61FCC1BF-5582-0873-1CF2-61783FC4B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5421314"/>
              <a:ext cx="49213" cy="0"/>
            </a:xfrm>
            <a:custGeom>
              <a:avLst/>
              <a:gdLst>
                <a:gd name="T0" fmla="*/ 31 w 31"/>
                <a:gd name="T1" fmla="*/ 16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1" name="Line 98">
              <a:extLst>
                <a:ext uri="{FF2B5EF4-FFF2-40B4-BE49-F238E27FC236}">
                  <a16:creationId xmlns:a16="http://schemas.microsoft.com/office/drawing/2014/main" id="{EFF1B15D-C5A2-5E6D-2FE5-A9AF6642E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0425" y="5089526"/>
              <a:ext cx="25400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2" name="Line 99">
              <a:extLst>
                <a:ext uri="{FF2B5EF4-FFF2-40B4-BE49-F238E27FC236}">
                  <a16:creationId xmlns:a16="http://schemas.microsoft.com/office/drawing/2014/main" id="{80709948-64C6-EC13-A02D-59563E218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5825" y="5089526"/>
              <a:ext cx="0" cy="331788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3" name="Line 100">
              <a:extLst>
                <a:ext uri="{FF2B5EF4-FFF2-40B4-BE49-F238E27FC236}">
                  <a16:creationId xmlns:a16="http://schemas.microsoft.com/office/drawing/2014/main" id="{704D7146-11C9-4D67-5297-CFD027362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5825" y="5089526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4" name="Line 101">
              <a:extLst>
                <a:ext uri="{FF2B5EF4-FFF2-40B4-BE49-F238E27FC236}">
                  <a16:creationId xmlns:a16="http://schemas.microsoft.com/office/drawing/2014/main" id="{E4199DF4-2B9C-CE77-BD55-4985AD77C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2613" y="4972051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5" name="Freeform 102">
              <a:extLst>
                <a:ext uri="{FF2B5EF4-FFF2-40B4-BE49-F238E27FC236}">
                  <a16:creationId xmlns:a16="http://schemas.microsoft.com/office/drawing/2014/main" id="{E0E41BE4-DBC1-077C-4D77-9F12FB15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613" y="5329239"/>
              <a:ext cx="49213" cy="0"/>
            </a:xfrm>
            <a:custGeom>
              <a:avLst/>
              <a:gdLst>
                <a:gd name="T0" fmla="*/ 31 w 31"/>
                <a:gd name="T1" fmla="*/ 15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6" name="Line 103">
              <a:extLst>
                <a:ext uri="{FF2B5EF4-FFF2-40B4-BE49-F238E27FC236}">
                  <a16:creationId xmlns:a16="http://schemas.microsoft.com/office/drawing/2014/main" id="{76BA2426-EDD0-CE3F-7C38-83D9DE5CD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6425" y="4972051"/>
              <a:ext cx="0" cy="357188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7" name="Line 104">
              <a:extLst>
                <a:ext uri="{FF2B5EF4-FFF2-40B4-BE49-F238E27FC236}">
                  <a16:creationId xmlns:a16="http://schemas.microsoft.com/office/drawing/2014/main" id="{3B5CA519-FD48-1F54-1F5B-1E159D611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6425" y="4972051"/>
              <a:ext cx="25400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8" name="Freeform 105">
              <a:extLst>
                <a:ext uri="{FF2B5EF4-FFF2-40B4-BE49-F238E27FC236}">
                  <a16:creationId xmlns:a16="http://schemas.microsoft.com/office/drawing/2014/main" id="{FF7F0E8A-720F-0BAA-D081-74870E329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5453064"/>
              <a:ext cx="47625" cy="0"/>
            </a:xfrm>
            <a:custGeom>
              <a:avLst/>
              <a:gdLst>
                <a:gd name="T0" fmla="*/ 30 w 30"/>
                <a:gd name="T1" fmla="*/ 15 w 30"/>
                <a:gd name="T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9" name="Line 106">
              <a:extLst>
                <a:ext uri="{FF2B5EF4-FFF2-40B4-BE49-F238E27FC236}">
                  <a16:creationId xmlns:a16="http://schemas.microsoft.com/office/drawing/2014/main" id="{7930083C-3EE0-126A-A381-01EC64B37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9563" y="5148264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0" name="Line 107">
              <a:extLst>
                <a:ext uri="{FF2B5EF4-FFF2-40B4-BE49-F238E27FC236}">
                  <a16:creationId xmlns:a16="http://schemas.microsoft.com/office/drawing/2014/main" id="{3F5D0888-B2B9-12B1-8DEE-8DB3E8F5D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3375" y="5148264"/>
              <a:ext cx="0" cy="30480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1" name="Line 108">
              <a:extLst>
                <a:ext uri="{FF2B5EF4-FFF2-40B4-BE49-F238E27FC236}">
                  <a16:creationId xmlns:a16="http://schemas.microsoft.com/office/drawing/2014/main" id="{9FE80D78-7458-97CF-C281-A7F76EE8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5" y="5148264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2" name="Line 109">
              <a:extLst>
                <a:ext uri="{FF2B5EF4-FFF2-40B4-BE49-F238E27FC236}">
                  <a16:creationId xmlns:a16="http://schemas.microsoft.com/office/drawing/2014/main" id="{4694BCD5-DD09-5562-B588-E4D988C41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2388" y="5175251"/>
              <a:ext cx="0" cy="284163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3" name="Line 110">
              <a:extLst>
                <a:ext uri="{FF2B5EF4-FFF2-40B4-BE49-F238E27FC236}">
                  <a16:creationId xmlns:a16="http://schemas.microsoft.com/office/drawing/2014/main" id="{49108383-DD95-B3C0-36F9-A33AD8244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2388" y="5175251"/>
              <a:ext cx="25400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4" name="Freeform 111">
              <a:extLst>
                <a:ext uri="{FF2B5EF4-FFF2-40B4-BE49-F238E27FC236}">
                  <a16:creationId xmlns:a16="http://schemas.microsoft.com/office/drawing/2014/main" id="{0FF1DF1D-7B7E-626E-F434-5788205F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5" y="5459414"/>
              <a:ext cx="49213" cy="0"/>
            </a:xfrm>
            <a:custGeom>
              <a:avLst/>
              <a:gdLst>
                <a:gd name="T0" fmla="*/ 0 w 31"/>
                <a:gd name="T1" fmla="*/ 15 w 31"/>
                <a:gd name="T2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5" name="Line 112">
              <a:extLst>
                <a:ext uri="{FF2B5EF4-FFF2-40B4-BE49-F238E27FC236}">
                  <a16:creationId xmlns:a16="http://schemas.microsoft.com/office/drawing/2014/main" id="{68485C1A-E8BC-18BC-90DF-288773C84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575" y="5175251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6" name="Freeform 113">
              <a:extLst>
                <a:ext uri="{FF2B5EF4-FFF2-40B4-BE49-F238E27FC236}">
                  <a16:creationId xmlns:a16="http://schemas.microsoft.com/office/drawing/2014/main" id="{F2F5DE90-01EF-EFE5-BD26-5CDF419F5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5" y="5364164"/>
              <a:ext cx="47625" cy="0"/>
            </a:xfrm>
            <a:custGeom>
              <a:avLst/>
              <a:gdLst>
                <a:gd name="T0" fmla="*/ 30 w 30"/>
                <a:gd name="T1" fmla="*/ 15 w 30"/>
                <a:gd name="T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7" name="Line 114">
              <a:extLst>
                <a:ext uri="{FF2B5EF4-FFF2-40B4-BE49-F238E27FC236}">
                  <a16:creationId xmlns:a16="http://schemas.microsoft.com/office/drawing/2014/main" id="{3CE78E8A-BD44-A467-DE0F-8D0E31D7D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4425" y="5080001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8" name="Line 115">
              <a:extLst>
                <a:ext uri="{FF2B5EF4-FFF2-40B4-BE49-F238E27FC236}">
                  <a16:creationId xmlns:a16="http://schemas.microsoft.com/office/drawing/2014/main" id="{653D4C88-37FA-11C2-1D0D-11214460C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8238" y="5080001"/>
              <a:ext cx="0" cy="284163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9" name="Line 116">
              <a:extLst>
                <a:ext uri="{FF2B5EF4-FFF2-40B4-BE49-F238E27FC236}">
                  <a16:creationId xmlns:a16="http://schemas.microsoft.com/office/drawing/2014/main" id="{80DFE32F-C672-CDDB-CCF5-8FD8309BA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18238" y="5080001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0" name="Freeform 117">
              <a:extLst>
                <a:ext uri="{FF2B5EF4-FFF2-40B4-BE49-F238E27FC236}">
                  <a16:creationId xmlns:a16="http://schemas.microsoft.com/office/drawing/2014/main" id="{42614679-A448-17AB-3220-AC40F830D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5151439"/>
              <a:ext cx="1104900" cy="344488"/>
            </a:xfrm>
            <a:custGeom>
              <a:avLst/>
              <a:gdLst>
                <a:gd name="T0" fmla="*/ 0 w 696"/>
                <a:gd name="T1" fmla="*/ 217 h 217"/>
                <a:gd name="T2" fmla="*/ 55 w 696"/>
                <a:gd name="T3" fmla="*/ 45 h 217"/>
                <a:gd name="T4" fmla="*/ 174 w 696"/>
                <a:gd name="T5" fmla="*/ 100 h 217"/>
                <a:gd name="T6" fmla="*/ 348 w 696"/>
                <a:gd name="T7" fmla="*/ 94 h 217"/>
                <a:gd name="T8" fmla="*/ 520 w 696"/>
                <a:gd name="T9" fmla="*/ 0 h 217"/>
                <a:gd name="T10" fmla="*/ 696 w 696"/>
                <a:gd name="T11" fmla="*/ 6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217">
                  <a:moveTo>
                    <a:pt x="0" y="217"/>
                  </a:moveTo>
                  <a:lnTo>
                    <a:pt x="55" y="45"/>
                  </a:lnTo>
                  <a:lnTo>
                    <a:pt x="174" y="100"/>
                  </a:lnTo>
                  <a:lnTo>
                    <a:pt x="348" y="94"/>
                  </a:lnTo>
                  <a:lnTo>
                    <a:pt x="520" y="0"/>
                  </a:lnTo>
                  <a:lnTo>
                    <a:pt x="696" y="65"/>
                  </a:lnTo>
                </a:path>
              </a:pathLst>
            </a:custGeom>
            <a:noFill/>
            <a:ln w="1746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1" name="Rectangle 118">
              <a:extLst>
                <a:ext uri="{FF2B5EF4-FFF2-40B4-BE49-F238E27FC236}">
                  <a16:creationId xmlns:a16="http://schemas.microsoft.com/office/drawing/2014/main" id="{4DD6B3CC-E59D-D635-95FA-FD5B5083D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6013" y="5200651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2" name="Rectangle 119">
              <a:extLst>
                <a:ext uri="{FF2B5EF4-FFF2-40B4-BE49-F238E27FC236}">
                  <a16:creationId xmlns:a16="http://schemas.microsoft.com/office/drawing/2014/main" id="{72C3AB10-3CC1-650F-BE9D-61820BA5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700" y="5473701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3" name="Rectangle 120">
              <a:extLst>
                <a:ext uri="{FF2B5EF4-FFF2-40B4-BE49-F238E27FC236}">
                  <a16:creationId xmlns:a16="http://schemas.microsoft.com/office/drawing/2014/main" id="{4AE4AF03-D570-DF03-22B3-04BCCCE48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5287964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4" name="Rectangle 121">
              <a:extLst>
                <a:ext uri="{FF2B5EF4-FFF2-40B4-BE49-F238E27FC236}">
                  <a16:creationId xmlns:a16="http://schemas.microsoft.com/office/drawing/2014/main" id="{A6A76867-32DA-336C-BA32-62D29D07D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150" y="5278439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5" name="Rectangle 122">
              <a:extLst>
                <a:ext uri="{FF2B5EF4-FFF2-40B4-BE49-F238E27FC236}">
                  <a16:creationId xmlns:a16="http://schemas.microsoft.com/office/drawing/2014/main" id="{CF2A678B-97E4-B526-F979-77881D4E5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5129214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6" name="Rectangle 123">
              <a:extLst>
                <a:ext uri="{FF2B5EF4-FFF2-40B4-BE49-F238E27FC236}">
                  <a16:creationId xmlns:a16="http://schemas.microsoft.com/office/drawing/2014/main" id="{4FDA6562-2AEB-0026-29AA-88D514F8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600" y="5233989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7" name="Freeform 124">
              <a:extLst>
                <a:ext uri="{FF2B5EF4-FFF2-40B4-BE49-F238E27FC236}">
                  <a16:creationId xmlns:a16="http://schemas.microsoft.com/office/drawing/2014/main" id="{0411BBAC-6108-9F0F-DA6D-23D6683B1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5419726"/>
              <a:ext cx="50800" cy="0"/>
            </a:xfrm>
            <a:custGeom>
              <a:avLst/>
              <a:gdLst>
                <a:gd name="T0" fmla="*/ 32 w 32"/>
                <a:gd name="T1" fmla="*/ 16 w 32"/>
                <a:gd name="T2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8" name="Line 125">
              <a:extLst>
                <a:ext uri="{FF2B5EF4-FFF2-40B4-BE49-F238E27FC236}">
                  <a16:creationId xmlns:a16="http://schemas.microsoft.com/office/drawing/2014/main" id="{2FFE72EA-C214-CB6C-7E87-1E86FB711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91250" y="5162551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9" name="Line 126">
              <a:extLst>
                <a:ext uri="{FF2B5EF4-FFF2-40B4-BE49-F238E27FC236}">
                  <a16:creationId xmlns:a16="http://schemas.microsoft.com/office/drawing/2014/main" id="{9327CFA4-4F1D-B2AF-4B66-4E25223B7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7438" y="5162551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50" name="Line 127">
              <a:extLst>
                <a:ext uri="{FF2B5EF4-FFF2-40B4-BE49-F238E27FC236}">
                  <a16:creationId xmlns:a16="http://schemas.microsoft.com/office/drawing/2014/main" id="{F94BABE9-B606-7962-CEA5-E0528CEF1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1250" y="5162551"/>
              <a:ext cx="0" cy="257175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51" name="Line 128">
              <a:extLst>
                <a:ext uri="{FF2B5EF4-FFF2-40B4-BE49-F238E27FC236}">
                  <a16:creationId xmlns:a16="http://schemas.microsoft.com/office/drawing/2014/main" id="{45727078-5637-3CB0-8A60-A480FCE7B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5400" y="5418139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54" name="Line 129">
              <a:extLst>
                <a:ext uri="{FF2B5EF4-FFF2-40B4-BE49-F238E27FC236}">
                  <a16:creationId xmlns:a16="http://schemas.microsoft.com/office/drawing/2014/main" id="{02EE888A-5E9A-9200-1ECF-AC4D98FB4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5400" y="5184776"/>
              <a:ext cx="0" cy="233363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55" name="Line 130">
              <a:extLst>
                <a:ext uri="{FF2B5EF4-FFF2-40B4-BE49-F238E27FC236}">
                  <a16:creationId xmlns:a16="http://schemas.microsoft.com/office/drawing/2014/main" id="{D04773B7-7452-8E58-DFA9-D9CDA9D1C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5400" y="5184776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56" name="Line 131">
              <a:extLst>
                <a:ext uri="{FF2B5EF4-FFF2-40B4-BE49-F238E27FC236}">
                  <a16:creationId xmlns:a16="http://schemas.microsoft.com/office/drawing/2014/main" id="{B0DC7CEF-88CA-8D76-16EB-F73EAFCD1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1588" y="518477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65" name="Line 132">
              <a:extLst>
                <a:ext uri="{FF2B5EF4-FFF2-40B4-BE49-F238E27FC236}">
                  <a16:creationId xmlns:a16="http://schemas.microsoft.com/office/drawing/2014/main" id="{78B04C05-184E-4714-8A73-61D0DBA0A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1588" y="5418139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66" name="Freeform 133">
              <a:extLst>
                <a:ext uri="{FF2B5EF4-FFF2-40B4-BE49-F238E27FC236}">
                  <a16:creationId xmlns:a16="http://schemas.microsoft.com/office/drawing/2014/main" id="{2ACBDA73-ECF0-EDD7-542C-64BC3C4FE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5484814"/>
              <a:ext cx="50800" cy="0"/>
            </a:xfrm>
            <a:custGeom>
              <a:avLst/>
              <a:gdLst>
                <a:gd name="T0" fmla="*/ 32 w 32"/>
                <a:gd name="T1" fmla="*/ 16 w 32"/>
                <a:gd name="T2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67" name="Line 134">
              <a:extLst>
                <a:ext uri="{FF2B5EF4-FFF2-40B4-BE49-F238E27FC236}">
                  <a16:creationId xmlns:a16="http://schemas.microsoft.com/office/drawing/2014/main" id="{B3CC7126-3FE6-BAE1-FD65-43EF67015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56388" y="5233989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70" name="Line 135">
              <a:extLst>
                <a:ext uri="{FF2B5EF4-FFF2-40B4-BE49-F238E27FC236}">
                  <a16:creationId xmlns:a16="http://schemas.microsoft.com/office/drawing/2014/main" id="{6B923E41-3759-2CC0-C121-0DCFFD83FB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2575" y="5233989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71" name="Line 136">
              <a:extLst>
                <a:ext uri="{FF2B5EF4-FFF2-40B4-BE49-F238E27FC236}">
                  <a16:creationId xmlns:a16="http://schemas.microsoft.com/office/drawing/2014/main" id="{E68A12C1-A19F-3B2E-CB67-949736DC2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388" y="5233989"/>
              <a:ext cx="0" cy="250825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72" name="Line 137">
              <a:extLst>
                <a:ext uri="{FF2B5EF4-FFF2-40B4-BE49-F238E27FC236}">
                  <a16:creationId xmlns:a16="http://schemas.microsoft.com/office/drawing/2014/main" id="{C19D0562-240E-B279-0765-D88D7873A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9438" y="5078414"/>
              <a:ext cx="0" cy="276225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75" name="Line 138">
              <a:extLst>
                <a:ext uri="{FF2B5EF4-FFF2-40B4-BE49-F238E27FC236}">
                  <a16:creationId xmlns:a16="http://schemas.microsoft.com/office/drawing/2014/main" id="{E7C93825-1DCF-CC80-158E-9258CC661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25" y="5354639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76" name="Line 139">
              <a:extLst>
                <a:ext uri="{FF2B5EF4-FFF2-40B4-BE49-F238E27FC236}">
                  <a16:creationId xmlns:a16="http://schemas.microsoft.com/office/drawing/2014/main" id="{9C1C9630-74FB-B9B8-D04D-F26AC3FD9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9438" y="5078414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77" name="Line 140">
              <a:extLst>
                <a:ext uri="{FF2B5EF4-FFF2-40B4-BE49-F238E27FC236}">
                  <a16:creationId xmlns:a16="http://schemas.microsoft.com/office/drawing/2014/main" id="{3344E5A3-F9BD-C7CD-9A74-AE4640FA1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25" y="5078414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80" name="Line 141">
              <a:extLst>
                <a:ext uri="{FF2B5EF4-FFF2-40B4-BE49-F238E27FC236}">
                  <a16:creationId xmlns:a16="http://schemas.microsoft.com/office/drawing/2014/main" id="{AF37F5F3-714A-E605-D8E6-6000CACC3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9438" y="5354639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81" name="Line 142">
              <a:extLst>
                <a:ext uri="{FF2B5EF4-FFF2-40B4-BE49-F238E27FC236}">
                  <a16:creationId xmlns:a16="http://schemas.microsoft.com/office/drawing/2014/main" id="{3995FA71-9FE6-C461-7C85-2275BB126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473701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82" name="Line 143">
              <a:extLst>
                <a:ext uri="{FF2B5EF4-FFF2-40B4-BE49-F238E27FC236}">
                  <a16:creationId xmlns:a16="http://schemas.microsoft.com/office/drawing/2014/main" id="{5B34301D-7763-1EA1-DED7-4A66AEE67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8838" y="5219701"/>
              <a:ext cx="0" cy="25400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83" name="Line 144">
              <a:extLst>
                <a:ext uri="{FF2B5EF4-FFF2-40B4-BE49-F238E27FC236}">
                  <a16:creationId xmlns:a16="http://schemas.microsoft.com/office/drawing/2014/main" id="{2B19EF7A-0A8C-378E-1977-01245105B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219701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84" name="Line 145">
              <a:extLst>
                <a:ext uri="{FF2B5EF4-FFF2-40B4-BE49-F238E27FC236}">
                  <a16:creationId xmlns:a16="http://schemas.microsoft.com/office/drawing/2014/main" id="{B201B86A-8C0F-4F12-8535-9D846E41C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5025" y="5219701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85" name="Line 146">
              <a:extLst>
                <a:ext uri="{FF2B5EF4-FFF2-40B4-BE49-F238E27FC236}">
                  <a16:creationId xmlns:a16="http://schemas.microsoft.com/office/drawing/2014/main" id="{3EC32F43-046B-19BA-4A73-3E1FE6A68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3438" y="5473701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17" name="Freeform 147">
              <a:extLst>
                <a:ext uri="{FF2B5EF4-FFF2-40B4-BE49-F238E27FC236}">
                  <a16:creationId xmlns:a16="http://schemas.microsoft.com/office/drawing/2014/main" id="{A1EAA49D-41A0-03A5-23D9-A7320945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50" y="5189539"/>
              <a:ext cx="2209800" cy="306388"/>
            </a:xfrm>
            <a:custGeom>
              <a:avLst/>
              <a:gdLst>
                <a:gd name="T0" fmla="*/ 1392 w 1392"/>
                <a:gd name="T1" fmla="*/ 92 h 193"/>
                <a:gd name="T2" fmla="*/ 1219 w 1392"/>
                <a:gd name="T3" fmla="*/ 35 h 193"/>
                <a:gd name="T4" fmla="*/ 1044 w 1392"/>
                <a:gd name="T5" fmla="*/ 37 h 193"/>
                <a:gd name="T6" fmla="*/ 869 w 1392"/>
                <a:gd name="T7" fmla="*/ 0 h 193"/>
                <a:gd name="T8" fmla="*/ 697 w 1392"/>
                <a:gd name="T9" fmla="*/ 99 h 193"/>
                <a:gd name="T10" fmla="*/ 521 w 1392"/>
                <a:gd name="T11" fmla="*/ 17 h 193"/>
                <a:gd name="T12" fmla="*/ 349 w 1392"/>
                <a:gd name="T13" fmla="*/ 107 h 193"/>
                <a:gd name="T14" fmla="*/ 172 w 1392"/>
                <a:gd name="T15" fmla="*/ 70 h 193"/>
                <a:gd name="T16" fmla="*/ 56 w 1392"/>
                <a:gd name="T17" fmla="*/ 64 h 193"/>
                <a:gd name="T18" fmla="*/ 0 w 1392"/>
                <a:gd name="T1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2" h="193">
                  <a:moveTo>
                    <a:pt x="1392" y="92"/>
                  </a:moveTo>
                  <a:lnTo>
                    <a:pt x="1219" y="35"/>
                  </a:lnTo>
                  <a:lnTo>
                    <a:pt x="1044" y="37"/>
                  </a:lnTo>
                  <a:lnTo>
                    <a:pt x="869" y="0"/>
                  </a:lnTo>
                  <a:lnTo>
                    <a:pt x="697" y="99"/>
                  </a:lnTo>
                  <a:lnTo>
                    <a:pt x="521" y="17"/>
                  </a:lnTo>
                  <a:lnTo>
                    <a:pt x="349" y="107"/>
                  </a:lnTo>
                  <a:lnTo>
                    <a:pt x="172" y="70"/>
                  </a:lnTo>
                  <a:lnTo>
                    <a:pt x="56" y="64"/>
                  </a:lnTo>
                  <a:lnTo>
                    <a:pt x="0" y="193"/>
                  </a:lnTo>
                </a:path>
              </a:pathLst>
            </a:custGeom>
            <a:noFill/>
            <a:ln w="1746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18" name="Freeform 148">
              <a:extLst>
                <a:ext uri="{FF2B5EF4-FFF2-40B4-BE49-F238E27FC236}">
                  <a16:creationId xmlns:a16="http://schemas.microsoft.com/office/drawing/2014/main" id="{653FF5A7-BCA7-C631-A6AB-798A8AF4C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5468939"/>
              <a:ext cx="52388" cy="52388"/>
            </a:xfrm>
            <a:custGeom>
              <a:avLst/>
              <a:gdLst>
                <a:gd name="T0" fmla="*/ 28 w 33"/>
                <a:gd name="T1" fmla="*/ 29 h 33"/>
                <a:gd name="T2" fmla="*/ 30 w 33"/>
                <a:gd name="T3" fmla="*/ 26 h 33"/>
                <a:gd name="T4" fmla="*/ 32 w 33"/>
                <a:gd name="T5" fmla="*/ 23 h 33"/>
                <a:gd name="T6" fmla="*/ 32 w 33"/>
                <a:gd name="T7" fmla="*/ 21 h 33"/>
                <a:gd name="T8" fmla="*/ 33 w 33"/>
                <a:gd name="T9" fmla="*/ 20 h 33"/>
                <a:gd name="T10" fmla="*/ 33 w 33"/>
                <a:gd name="T11" fmla="*/ 17 h 33"/>
                <a:gd name="T12" fmla="*/ 33 w 33"/>
                <a:gd name="T13" fmla="*/ 13 h 33"/>
                <a:gd name="T14" fmla="*/ 32 w 33"/>
                <a:gd name="T15" fmla="*/ 10 h 33"/>
                <a:gd name="T16" fmla="*/ 30 w 33"/>
                <a:gd name="T17" fmla="*/ 8 h 33"/>
                <a:gd name="T18" fmla="*/ 28 w 33"/>
                <a:gd name="T19" fmla="*/ 5 h 33"/>
                <a:gd name="T20" fmla="*/ 25 w 33"/>
                <a:gd name="T21" fmla="*/ 3 h 33"/>
                <a:gd name="T22" fmla="*/ 23 w 33"/>
                <a:gd name="T23" fmla="*/ 1 h 33"/>
                <a:gd name="T24" fmla="*/ 20 w 33"/>
                <a:gd name="T25" fmla="*/ 0 h 33"/>
                <a:gd name="T26" fmla="*/ 17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3 h 33"/>
                <a:gd name="T34" fmla="*/ 5 w 33"/>
                <a:gd name="T35" fmla="*/ 5 h 33"/>
                <a:gd name="T36" fmla="*/ 3 w 33"/>
                <a:gd name="T37" fmla="*/ 8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3 w 33"/>
                <a:gd name="T49" fmla="*/ 26 h 33"/>
                <a:gd name="T50" fmla="*/ 5 w 33"/>
                <a:gd name="T51" fmla="*/ 29 h 33"/>
                <a:gd name="T52" fmla="*/ 7 w 33"/>
                <a:gd name="T53" fmla="*/ 31 h 33"/>
                <a:gd name="T54" fmla="*/ 10 w 33"/>
                <a:gd name="T55" fmla="*/ 32 h 33"/>
                <a:gd name="T56" fmla="*/ 13 w 33"/>
                <a:gd name="T57" fmla="*/ 33 h 33"/>
                <a:gd name="T58" fmla="*/ 17 w 33"/>
                <a:gd name="T59" fmla="*/ 33 h 33"/>
                <a:gd name="T60" fmla="*/ 20 w 33"/>
                <a:gd name="T61" fmla="*/ 33 h 33"/>
                <a:gd name="T62" fmla="*/ 21 w 33"/>
                <a:gd name="T63" fmla="*/ 33 h 33"/>
                <a:gd name="T64" fmla="*/ 23 w 33"/>
                <a:gd name="T65" fmla="*/ 32 h 33"/>
                <a:gd name="T66" fmla="*/ 25 w 33"/>
                <a:gd name="T67" fmla="*/ 31 h 33"/>
                <a:gd name="T68" fmla="*/ 28 w 33"/>
                <a:gd name="T6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9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19" name="Freeform 149">
              <a:extLst>
                <a:ext uri="{FF2B5EF4-FFF2-40B4-BE49-F238E27FC236}">
                  <a16:creationId xmlns:a16="http://schemas.microsoft.com/office/drawing/2014/main" id="{28DA449B-C068-E357-A101-377CDEF4D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3" y="5264151"/>
              <a:ext cx="52388" cy="52388"/>
            </a:xfrm>
            <a:custGeom>
              <a:avLst/>
              <a:gdLst>
                <a:gd name="T0" fmla="*/ 29 w 33"/>
                <a:gd name="T1" fmla="*/ 28 h 33"/>
                <a:gd name="T2" fmla="*/ 31 w 33"/>
                <a:gd name="T3" fmla="*/ 26 h 33"/>
                <a:gd name="T4" fmla="*/ 32 w 33"/>
                <a:gd name="T5" fmla="*/ 23 h 33"/>
                <a:gd name="T6" fmla="*/ 33 w 33"/>
                <a:gd name="T7" fmla="*/ 21 h 33"/>
                <a:gd name="T8" fmla="*/ 33 w 33"/>
                <a:gd name="T9" fmla="*/ 20 h 33"/>
                <a:gd name="T10" fmla="*/ 33 w 33"/>
                <a:gd name="T11" fmla="*/ 17 h 33"/>
                <a:gd name="T12" fmla="*/ 33 w 33"/>
                <a:gd name="T13" fmla="*/ 13 h 33"/>
                <a:gd name="T14" fmla="*/ 32 w 33"/>
                <a:gd name="T15" fmla="*/ 10 h 33"/>
                <a:gd name="T16" fmla="*/ 31 w 33"/>
                <a:gd name="T17" fmla="*/ 8 h 33"/>
                <a:gd name="T18" fmla="*/ 29 w 33"/>
                <a:gd name="T19" fmla="*/ 5 h 33"/>
                <a:gd name="T20" fmla="*/ 26 w 33"/>
                <a:gd name="T21" fmla="*/ 3 h 33"/>
                <a:gd name="T22" fmla="*/ 23 w 33"/>
                <a:gd name="T23" fmla="*/ 1 h 33"/>
                <a:gd name="T24" fmla="*/ 20 w 33"/>
                <a:gd name="T25" fmla="*/ 0 h 33"/>
                <a:gd name="T26" fmla="*/ 17 w 33"/>
                <a:gd name="T27" fmla="*/ 0 h 33"/>
                <a:gd name="T28" fmla="*/ 14 w 33"/>
                <a:gd name="T29" fmla="*/ 0 h 33"/>
                <a:gd name="T30" fmla="*/ 11 w 33"/>
                <a:gd name="T31" fmla="*/ 1 h 33"/>
                <a:gd name="T32" fmla="*/ 8 w 33"/>
                <a:gd name="T33" fmla="*/ 3 h 33"/>
                <a:gd name="T34" fmla="*/ 5 w 33"/>
                <a:gd name="T35" fmla="*/ 5 h 33"/>
                <a:gd name="T36" fmla="*/ 3 w 33"/>
                <a:gd name="T37" fmla="*/ 8 h 33"/>
                <a:gd name="T38" fmla="*/ 2 w 33"/>
                <a:gd name="T39" fmla="*/ 10 h 33"/>
                <a:gd name="T40" fmla="*/ 1 w 33"/>
                <a:gd name="T41" fmla="*/ 13 h 33"/>
                <a:gd name="T42" fmla="*/ 0 w 33"/>
                <a:gd name="T43" fmla="*/ 17 h 33"/>
                <a:gd name="T44" fmla="*/ 1 w 33"/>
                <a:gd name="T45" fmla="*/ 20 h 33"/>
                <a:gd name="T46" fmla="*/ 2 w 33"/>
                <a:gd name="T47" fmla="*/ 23 h 33"/>
                <a:gd name="T48" fmla="*/ 3 w 33"/>
                <a:gd name="T49" fmla="*/ 26 h 33"/>
                <a:gd name="T50" fmla="*/ 5 w 33"/>
                <a:gd name="T51" fmla="*/ 28 h 33"/>
                <a:gd name="T52" fmla="*/ 8 w 33"/>
                <a:gd name="T53" fmla="*/ 30 h 33"/>
                <a:gd name="T54" fmla="*/ 11 w 33"/>
                <a:gd name="T55" fmla="*/ 32 h 33"/>
                <a:gd name="T56" fmla="*/ 14 w 33"/>
                <a:gd name="T57" fmla="*/ 33 h 33"/>
                <a:gd name="T58" fmla="*/ 17 w 33"/>
                <a:gd name="T59" fmla="*/ 33 h 33"/>
                <a:gd name="T60" fmla="*/ 20 w 33"/>
                <a:gd name="T61" fmla="*/ 33 h 33"/>
                <a:gd name="T62" fmla="*/ 22 w 33"/>
                <a:gd name="T63" fmla="*/ 32 h 33"/>
                <a:gd name="T64" fmla="*/ 23 w 33"/>
                <a:gd name="T65" fmla="*/ 32 h 33"/>
                <a:gd name="T66" fmla="*/ 26 w 33"/>
                <a:gd name="T67" fmla="*/ 30 h 33"/>
                <a:gd name="T68" fmla="*/ 29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9" y="28"/>
                  </a:moveTo>
                  <a:lnTo>
                    <a:pt x="31" y="26"/>
                  </a:lnTo>
                  <a:lnTo>
                    <a:pt x="32" y="23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6" y="3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20" name="Freeform 150">
              <a:extLst>
                <a:ext uri="{FF2B5EF4-FFF2-40B4-BE49-F238E27FC236}">
                  <a16:creationId xmlns:a16="http://schemas.microsoft.com/office/drawing/2014/main" id="{8344597C-7D38-604A-6A2A-940A0478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0" y="5275264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5 h 33"/>
                <a:gd name="T4" fmla="*/ 32 w 33"/>
                <a:gd name="T5" fmla="*/ 22 h 33"/>
                <a:gd name="T6" fmla="*/ 32 w 33"/>
                <a:gd name="T7" fmla="*/ 21 h 33"/>
                <a:gd name="T8" fmla="*/ 32 w 33"/>
                <a:gd name="T9" fmla="*/ 19 h 33"/>
                <a:gd name="T10" fmla="*/ 33 w 33"/>
                <a:gd name="T11" fmla="*/ 16 h 33"/>
                <a:gd name="T12" fmla="*/ 32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4 h 33"/>
                <a:gd name="T20" fmla="*/ 25 w 33"/>
                <a:gd name="T21" fmla="*/ 2 h 33"/>
                <a:gd name="T22" fmla="*/ 22 w 33"/>
                <a:gd name="T23" fmla="*/ 1 h 33"/>
                <a:gd name="T24" fmla="*/ 19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2 h 33"/>
                <a:gd name="T34" fmla="*/ 5 w 33"/>
                <a:gd name="T35" fmla="*/ 4 h 33"/>
                <a:gd name="T36" fmla="*/ 2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6 h 33"/>
                <a:gd name="T44" fmla="*/ 0 w 33"/>
                <a:gd name="T45" fmla="*/ 19 h 33"/>
                <a:gd name="T46" fmla="*/ 1 w 33"/>
                <a:gd name="T47" fmla="*/ 22 h 33"/>
                <a:gd name="T48" fmla="*/ 2 w 33"/>
                <a:gd name="T49" fmla="*/ 25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1 h 33"/>
                <a:gd name="T56" fmla="*/ 13 w 33"/>
                <a:gd name="T57" fmla="*/ 32 h 33"/>
                <a:gd name="T58" fmla="*/ 16 w 33"/>
                <a:gd name="T59" fmla="*/ 33 h 33"/>
                <a:gd name="T60" fmla="*/ 19 w 33"/>
                <a:gd name="T61" fmla="*/ 32 h 33"/>
                <a:gd name="T62" fmla="*/ 21 w 33"/>
                <a:gd name="T63" fmla="*/ 32 h 33"/>
                <a:gd name="T64" fmla="*/ 22 w 33"/>
                <a:gd name="T65" fmla="*/ 31 h 33"/>
                <a:gd name="T66" fmla="*/ 25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8" name="Freeform 151">
              <a:extLst>
                <a:ext uri="{FF2B5EF4-FFF2-40B4-BE49-F238E27FC236}">
                  <a16:creationId xmlns:a16="http://schemas.microsoft.com/office/drawing/2014/main" id="{9AA7DFFC-C6FF-7A66-8535-E9E8826E9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400" y="5332414"/>
              <a:ext cx="52388" cy="52388"/>
            </a:xfrm>
            <a:custGeom>
              <a:avLst/>
              <a:gdLst>
                <a:gd name="T0" fmla="*/ 28 w 33"/>
                <a:gd name="T1" fmla="*/ 29 h 33"/>
                <a:gd name="T2" fmla="*/ 30 w 33"/>
                <a:gd name="T3" fmla="*/ 26 h 33"/>
                <a:gd name="T4" fmla="*/ 32 w 33"/>
                <a:gd name="T5" fmla="*/ 23 h 33"/>
                <a:gd name="T6" fmla="*/ 32 w 33"/>
                <a:gd name="T7" fmla="*/ 22 h 33"/>
                <a:gd name="T8" fmla="*/ 33 w 33"/>
                <a:gd name="T9" fmla="*/ 20 h 33"/>
                <a:gd name="T10" fmla="*/ 33 w 33"/>
                <a:gd name="T11" fmla="*/ 17 h 33"/>
                <a:gd name="T12" fmla="*/ 33 w 33"/>
                <a:gd name="T13" fmla="*/ 14 h 33"/>
                <a:gd name="T14" fmla="*/ 32 w 33"/>
                <a:gd name="T15" fmla="*/ 11 h 33"/>
                <a:gd name="T16" fmla="*/ 30 w 33"/>
                <a:gd name="T17" fmla="*/ 8 h 33"/>
                <a:gd name="T18" fmla="*/ 28 w 33"/>
                <a:gd name="T19" fmla="*/ 5 h 33"/>
                <a:gd name="T20" fmla="*/ 26 w 33"/>
                <a:gd name="T21" fmla="*/ 3 h 33"/>
                <a:gd name="T22" fmla="*/ 23 w 33"/>
                <a:gd name="T23" fmla="*/ 2 h 33"/>
                <a:gd name="T24" fmla="*/ 20 w 33"/>
                <a:gd name="T25" fmla="*/ 1 h 33"/>
                <a:gd name="T26" fmla="*/ 17 w 33"/>
                <a:gd name="T27" fmla="*/ 0 h 33"/>
                <a:gd name="T28" fmla="*/ 13 w 33"/>
                <a:gd name="T29" fmla="*/ 1 h 33"/>
                <a:gd name="T30" fmla="*/ 10 w 33"/>
                <a:gd name="T31" fmla="*/ 2 h 33"/>
                <a:gd name="T32" fmla="*/ 8 w 33"/>
                <a:gd name="T33" fmla="*/ 3 h 33"/>
                <a:gd name="T34" fmla="*/ 5 w 33"/>
                <a:gd name="T35" fmla="*/ 5 h 33"/>
                <a:gd name="T36" fmla="*/ 3 w 33"/>
                <a:gd name="T37" fmla="*/ 8 h 33"/>
                <a:gd name="T38" fmla="*/ 1 w 33"/>
                <a:gd name="T39" fmla="*/ 11 h 33"/>
                <a:gd name="T40" fmla="*/ 0 w 33"/>
                <a:gd name="T41" fmla="*/ 14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3 w 33"/>
                <a:gd name="T49" fmla="*/ 26 h 33"/>
                <a:gd name="T50" fmla="*/ 5 w 33"/>
                <a:gd name="T51" fmla="*/ 29 h 33"/>
                <a:gd name="T52" fmla="*/ 8 w 33"/>
                <a:gd name="T53" fmla="*/ 31 h 33"/>
                <a:gd name="T54" fmla="*/ 10 w 33"/>
                <a:gd name="T55" fmla="*/ 32 h 33"/>
                <a:gd name="T56" fmla="*/ 13 w 33"/>
                <a:gd name="T57" fmla="*/ 33 h 33"/>
                <a:gd name="T58" fmla="*/ 17 w 33"/>
                <a:gd name="T59" fmla="*/ 33 h 33"/>
                <a:gd name="T60" fmla="*/ 20 w 33"/>
                <a:gd name="T61" fmla="*/ 33 h 33"/>
                <a:gd name="T62" fmla="*/ 21 w 33"/>
                <a:gd name="T63" fmla="*/ 33 h 33"/>
                <a:gd name="T64" fmla="*/ 23 w 33"/>
                <a:gd name="T65" fmla="*/ 32 h 33"/>
                <a:gd name="T66" fmla="*/ 26 w 33"/>
                <a:gd name="T67" fmla="*/ 31 h 33"/>
                <a:gd name="T68" fmla="*/ 28 w 33"/>
                <a:gd name="T6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9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6" y="31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9" name="Freeform 152">
              <a:extLst>
                <a:ext uri="{FF2B5EF4-FFF2-40B4-BE49-F238E27FC236}">
                  <a16:creationId xmlns:a16="http://schemas.microsoft.com/office/drawing/2014/main" id="{BB845F97-9802-A2AC-98BB-4D87DAD1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5191126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5 h 33"/>
                <a:gd name="T4" fmla="*/ 32 w 33"/>
                <a:gd name="T5" fmla="*/ 22 h 33"/>
                <a:gd name="T6" fmla="*/ 32 w 33"/>
                <a:gd name="T7" fmla="*/ 21 h 33"/>
                <a:gd name="T8" fmla="*/ 32 w 33"/>
                <a:gd name="T9" fmla="*/ 19 h 33"/>
                <a:gd name="T10" fmla="*/ 33 w 33"/>
                <a:gd name="T11" fmla="*/ 16 h 33"/>
                <a:gd name="T12" fmla="*/ 32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4 h 33"/>
                <a:gd name="T20" fmla="*/ 25 w 33"/>
                <a:gd name="T21" fmla="*/ 2 h 33"/>
                <a:gd name="T22" fmla="*/ 22 w 33"/>
                <a:gd name="T23" fmla="*/ 1 h 33"/>
                <a:gd name="T24" fmla="*/ 19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2 h 33"/>
                <a:gd name="T34" fmla="*/ 5 w 33"/>
                <a:gd name="T35" fmla="*/ 4 h 33"/>
                <a:gd name="T36" fmla="*/ 2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6 h 33"/>
                <a:gd name="T44" fmla="*/ 0 w 33"/>
                <a:gd name="T45" fmla="*/ 19 h 33"/>
                <a:gd name="T46" fmla="*/ 1 w 33"/>
                <a:gd name="T47" fmla="*/ 22 h 33"/>
                <a:gd name="T48" fmla="*/ 2 w 33"/>
                <a:gd name="T49" fmla="*/ 25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1 h 33"/>
                <a:gd name="T56" fmla="*/ 13 w 33"/>
                <a:gd name="T57" fmla="*/ 32 h 33"/>
                <a:gd name="T58" fmla="*/ 16 w 33"/>
                <a:gd name="T59" fmla="*/ 33 h 33"/>
                <a:gd name="T60" fmla="*/ 19 w 33"/>
                <a:gd name="T61" fmla="*/ 32 h 33"/>
                <a:gd name="T62" fmla="*/ 21 w 33"/>
                <a:gd name="T63" fmla="*/ 32 h 33"/>
                <a:gd name="T64" fmla="*/ 22 w 33"/>
                <a:gd name="T65" fmla="*/ 31 h 33"/>
                <a:gd name="T66" fmla="*/ 25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50" name="Freeform 153">
              <a:extLst>
                <a:ext uri="{FF2B5EF4-FFF2-40B4-BE49-F238E27FC236}">
                  <a16:creationId xmlns:a16="http://schemas.microsoft.com/office/drawing/2014/main" id="{6CD183EF-5528-8227-3544-15AF75A4C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0" y="5308601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6 h 33"/>
                <a:gd name="T4" fmla="*/ 32 w 33"/>
                <a:gd name="T5" fmla="*/ 23 h 33"/>
                <a:gd name="T6" fmla="*/ 32 w 33"/>
                <a:gd name="T7" fmla="*/ 21 h 33"/>
                <a:gd name="T8" fmla="*/ 32 w 33"/>
                <a:gd name="T9" fmla="*/ 20 h 33"/>
                <a:gd name="T10" fmla="*/ 33 w 33"/>
                <a:gd name="T11" fmla="*/ 17 h 33"/>
                <a:gd name="T12" fmla="*/ 32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5 h 33"/>
                <a:gd name="T20" fmla="*/ 25 w 33"/>
                <a:gd name="T21" fmla="*/ 3 h 33"/>
                <a:gd name="T22" fmla="*/ 22 w 33"/>
                <a:gd name="T23" fmla="*/ 1 h 33"/>
                <a:gd name="T24" fmla="*/ 19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3 h 33"/>
                <a:gd name="T34" fmla="*/ 5 w 33"/>
                <a:gd name="T35" fmla="*/ 5 h 33"/>
                <a:gd name="T36" fmla="*/ 2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2 w 33"/>
                <a:gd name="T49" fmla="*/ 26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2 h 33"/>
                <a:gd name="T56" fmla="*/ 13 w 33"/>
                <a:gd name="T57" fmla="*/ 33 h 33"/>
                <a:gd name="T58" fmla="*/ 16 w 33"/>
                <a:gd name="T59" fmla="*/ 33 h 33"/>
                <a:gd name="T60" fmla="*/ 19 w 33"/>
                <a:gd name="T61" fmla="*/ 33 h 33"/>
                <a:gd name="T62" fmla="*/ 21 w 33"/>
                <a:gd name="T63" fmla="*/ 32 h 33"/>
                <a:gd name="T64" fmla="*/ 22 w 33"/>
                <a:gd name="T65" fmla="*/ 32 h 33"/>
                <a:gd name="T66" fmla="*/ 25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51" name="Freeform 154">
              <a:extLst>
                <a:ext uri="{FF2B5EF4-FFF2-40B4-BE49-F238E27FC236}">
                  <a16:creationId xmlns:a16="http://schemas.microsoft.com/office/drawing/2014/main" id="{3968FEF6-B8C8-34DE-7F8E-28910B0E1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5" y="5218114"/>
              <a:ext cx="52388" cy="53975"/>
            </a:xfrm>
            <a:custGeom>
              <a:avLst/>
              <a:gdLst>
                <a:gd name="T0" fmla="*/ 28 w 33"/>
                <a:gd name="T1" fmla="*/ 29 h 34"/>
                <a:gd name="T2" fmla="*/ 30 w 33"/>
                <a:gd name="T3" fmla="*/ 26 h 34"/>
                <a:gd name="T4" fmla="*/ 32 w 33"/>
                <a:gd name="T5" fmla="*/ 23 h 34"/>
                <a:gd name="T6" fmla="*/ 32 w 33"/>
                <a:gd name="T7" fmla="*/ 22 h 34"/>
                <a:gd name="T8" fmla="*/ 33 w 33"/>
                <a:gd name="T9" fmla="*/ 20 h 34"/>
                <a:gd name="T10" fmla="*/ 33 w 33"/>
                <a:gd name="T11" fmla="*/ 17 h 34"/>
                <a:gd name="T12" fmla="*/ 33 w 33"/>
                <a:gd name="T13" fmla="*/ 14 h 34"/>
                <a:gd name="T14" fmla="*/ 32 w 33"/>
                <a:gd name="T15" fmla="*/ 11 h 34"/>
                <a:gd name="T16" fmla="*/ 30 w 33"/>
                <a:gd name="T17" fmla="*/ 8 h 34"/>
                <a:gd name="T18" fmla="*/ 28 w 33"/>
                <a:gd name="T19" fmla="*/ 5 h 34"/>
                <a:gd name="T20" fmla="*/ 26 w 33"/>
                <a:gd name="T21" fmla="*/ 3 h 34"/>
                <a:gd name="T22" fmla="*/ 23 w 33"/>
                <a:gd name="T23" fmla="*/ 2 h 34"/>
                <a:gd name="T24" fmla="*/ 20 w 33"/>
                <a:gd name="T25" fmla="*/ 1 h 34"/>
                <a:gd name="T26" fmla="*/ 17 w 33"/>
                <a:gd name="T27" fmla="*/ 0 h 34"/>
                <a:gd name="T28" fmla="*/ 13 w 33"/>
                <a:gd name="T29" fmla="*/ 1 h 34"/>
                <a:gd name="T30" fmla="*/ 10 w 33"/>
                <a:gd name="T31" fmla="*/ 2 h 34"/>
                <a:gd name="T32" fmla="*/ 8 w 33"/>
                <a:gd name="T33" fmla="*/ 3 h 34"/>
                <a:gd name="T34" fmla="*/ 5 w 33"/>
                <a:gd name="T35" fmla="*/ 5 h 34"/>
                <a:gd name="T36" fmla="*/ 3 w 33"/>
                <a:gd name="T37" fmla="*/ 8 h 34"/>
                <a:gd name="T38" fmla="*/ 1 w 33"/>
                <a:gd name="T39" fmla="*/ 11 h 34"/>
                <a:gd name="T40" fmla="*/ 0 w 33"/>
                <a:gd name="T41" fmla="*/ 14 h 34"/>
                <a:gd name="T42" fmla="*/ 0 w 33"/>
                <a:gd name="T43" fmla="*/ 17 h 34"/>
                <a:gd name="T44" fmla="*/ 0 w 33"/>
                <a:gd name="T45" fmla="*/ 20 h 34"/>
                <a:gd name="T46" fmla="*/ 1 w 33"/>
                <a:gd name="T47" fmla="*/ 23 h 34"/>
                <a:gd name="T48" fmla="*/ 3 w 33"/>
                <a:gd name="T49" fmla="*/ 26 h 34"/>
                <a:gd name="T50" fmla="*/ 5 w 33"/>
                <a:gd name="T51" fmla="*/ 29 h 34"/>
                <a:gd name="T52" fmla="*/ 8 w 33"/>
                <a:gd name="T53" fmla="*/ 31 h 34"/>
                <a:gd name="T54" fmla="*/ 10 w 33"/>
                <a:gd name="T55" fmla="*/ 32 h 34"/>
                <a:gd name="T56" fmla="*/ 13 w 33"/>
                <a:gd name="T57" fmla="*/ 33 h 34"/>
                <a:gd name="T58" fmla="*/ 17 w 33"/>
                <a:gd name="T59" fmla="*/ 34 h 34"/>
                <a:gd name="T60" fmla="*/ 20 w 33"/>
                <a:gd name="T61" fmla="*/ 33 h 34"/>
                <a:gd name="T62" fmla="*/ 21 w 33"/>
                <a:gd name="T63" fmla="*/ 33 h 34"/>
                <a:gd name="T64" fmla="*/ 23 w 33"/>
                <a:gd name="T65" fmla="*/ 32 h 34"/>
                <a:gd name="T66" fmla="*/ 26 w 33"/>
                <a:gd name="T67" fmla="*/ 31 h 34"/>
                <a:gd name="T68" fmla="*/ 28 w 33"/>
                <a:gd name="T6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4">
                  <a:moveTo>
                    <a:pt x="28" y="29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6" y="31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35" name="Freeform 155">
              <a:extLst>
                <a:ext uri="{FF2B5EF4-FFF2-40B4-BE49-F238E27FC236}">
                  <a16:creationId xmlns:a16="http://schemas.microsoft.com/office/drawing/2014/main" id="{1D8A3962-82EE-BED4-A7AF-68161B16E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221289"/>
              <a:ext cx="52388" cy="53975"/>
            </a:xfrm>
            <a:custGeom>
              <a:avLst/>
              <a:gdLst>
                <a:gd name="T0" fmla="*/ 29 w 33"/>
                <a:gd name="T1" fmla="*/ 29 h 34"/>
                <a:gd name="T2" fmla="*/ 31 w 33"/>
                <a:gd name="T3" fmla="*/ 26 h 34"/>
                <a:gd name="T4" fmla="*/ 32 w 33"/>
                <a:gd name="T5" fmla="*/ 23 h 34"/>
                <a:gd name="T6" fmla="*/ 33 w 33"/>
                <a:gd name="T7" fmla="*/ 22 h 34"/>
                <a:gd name="T8" fmla="*/ 33 w 33"/>
                <a:gd name="T9" fmla="*/ 20 h 34"/>
                <a:gd name="T10" fmla="*/ 33 w 33"/>
                <a:gd name="T11" fmla="*/ 17 h 34"/>
                <a:gd name="T12" fmla="*/ 33 w 33"/>
                <a:gd name="T13" fmla="*/ 14 h 34"/>
                <a:gd name="T14" fmla="*/ 32 w 33"/>
                <a:gd name="T15" fmla="*/ 11 h 34"/>
                <a:gd name="T16" fmla="*/ 31 w 33"/>
                <a:gd name="T17" fmla="*/ 8 h 34"/>
                <a:gd name="T18" fmla="*/ 29 w 33"/>
                <a:gd name="T19" fmla="*/ 5 h 34"/>
                <a:gd name="T20" fmla="*/ 26 w 33"/>
                <a:gd name="T21" fmla="*/ 3 h 34"/>
                <a:gd name="T22" fmla="*/ 23 w 33"/>
                <a:gd name="T23" fmla="*/ 2 h 34"/>
                <a:gd name="T24" fmla="*/ 20 w 33"/>
                <a:gd name="T25" fmla="*/ 1 h 34"/>
                <a:gd name="T26" fmla="*/ 17 w 33"/>
                <a:gd name="T27" fmla="*/ 0 h 34"/>
                <a:gd name="T28" fmla="*/ 14 w 33"/>
                <a:gd name="T29" fmla="*/ 1 h 34"/>
                <a:gd name="T30" fmla="*/ 11 w 33"/>
                <a:gd name="T31" fmla="*/ 2 h 34"/>
                <a:gd name="T32" fmla="*/ 8 w 33"/>
                <a:gd name="T33" fmla="*/ 3 h 34"/>
                <a:gd name="T34" fmla="*/ 5 w 33"/>
                <a:gd name="T35" fmla="*/ 5 h 34"/>
                <a:gd name="T36" fmla="*/ 3 w 33"/>
                <a:gd name="T37" fmla="*/ 8 h 34"/>
                <a:gd name="T38" fmla="*/ 2 w 33"/>
                <a:gd name="T39" fmla="*/ 11 h 34"/>
                <a:gd name="T40" fmla="*/ 1 w 33"/>
                <a:gd name="T41" fmla="*/ 14 h 34"/>
                <a:gd name="T42" fmla="*/ 0 w 33"/>
                <a:gd name="T43" fmla="*/ 17 h 34"/>
                <a:gd name="T44" fmla="*/ 1 w 33"/>
                <a:gd name="T45" fmla="*/ 20 h 34"/>
                <a:gd name="T46" fmla="*/ 2 w 33"/>
                <a:gd name="T47" fmla="*/ 23 h 34"/>
                <a:gd name="T48" fmla="*/ 3 w 33"/>
                <a:gd name="T49" fmla="*/ 26 h 34"/>
                <a:gd name="T50" fmla="*/ 5 w 33"/>
                <a:gd name="T51" fmla="*/ 29 h 34"/>
                <a:gd name="T52" fmla="*/ 8 w 33"/>
                <a:gd name="T53" fmla="*/ 31 h 34"/>
                <a:gd name="T54" fmla="*/ 11 w 33"/>
                <a:gd name="T55" fmla="*/ 32 h 34"/>
                <a:gd name="T56" fmla="*/ 14 w 33"/>
                <a:gd name="T57" fmla="*/ 33 h 34"/>
                <a:gd name="T58" fmla="*/ 17 w 33"/>
                <a:gd name="T59" fmla="*/ 34 h 34"/>
                <a:gd name="T60" fmla="*/ 20 w 33"/>
                <a:gd name="T61" fmla="*/ 33 h 34"/>
                <a:gd name="T62" fmla="*/ 21 w 33"/>
                <a:gd name="T63" fmla="*/ 33 h 34"/>
                <a:gd name="T64" fmla="*/ 23 w 33"/>
                <a:gd name="T65" fmla="*/ 32 h 34"/>
                <a:gd name="T66" fmla="*/ 26 w 33"/>
                <a:gd name="T67" fmla="*/ 31 h 34"/>
                <a:gd name="T68" fmla="*/ 29 w 33"/>
                <a:gd name="T6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4">
                  <a:moveTo>
                    <a:pt x="29" y="29"/>
                  </a:moveTo>
                  <a:lnTo>
                    <a:pt x="31" y="26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6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60" name="Freeform 156">
              <a:extLst>
                <a:ext uri="{FF2B5EF4-FFF2-40B4-BE49-F238E27FC236}">
                  <a16:creationId xmlns:a16="http://schemas.microsoft.com/office/drawing/2014/main" id="{92494A79-806A-E64D-70EE-9D652C6B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5162551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5 h 33"/>
                <a:gd name="T4" fmla="*/ 32 w 33"/>
                <a:gd name="T5" fmla="*/ 23 h 33"/>
                <a:gd name="T6" fmla="*/ 32 w 33"/>
                <a:gd name="T7" fmla="*/ 21 h 33"/>
                <a:gd name="T8" fmla="*/ 32 w 33"/>
                <a:gd name="T9" fmla="*/ 20 h 33"/>
                <a:gd name="T10" fmla="*/ 33 w 33"/>
                <a:gd name="T11" fmla="*/ 17 h 33"/>
                <a:gd name="T12" fmla="*/ 32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5 h 33"/>
                <a:gd name="T20" fmla="*/ 25 w 33"/>
                <a:gd name="T21" fmla="*/ 3 h 33"/>
                <a:gd name="T22" fmla="*/ 22 w 33"/>
                <a:gd name="T23" fmla="*/ 1 h 33"/>
                <a:gd name="T24" fmla="*/ 19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3 h 33"/>
                <a:gd name="T34" fmla="*/ 5 w 33"/>
                <a:gd name="T35" fmla="*/ 5 h 33"/>
                <a:gd name="T36" fmla="*/ 2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2 w 33"/>
                <a:gd name="T49" fmla="*/ 25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2 h 33"/>
                <a:gd name="T56" fmla="*/ 13 w 33"/>
                <a:gd name="T57" fmla="*/ 33 h 33"/>
                <a:gd name="T58" fmla="*/ 16 w 33"/>
                <a:gd name="T59" fmla="*/ 33 h 33"/>
                <a:gd name="T60" fmla="*/ 19 w 33"/>
                <a:gd name="T61" fmla="*/ 33 h 33"/>
                <a:gd name="T62" fmla="*/ 21 w 33"/>
                <a:gd name="T63" fmla="*/ 32 h 33"/>
                <a:gd name="T64" fmla="*/ 22 w 33"/>
                <a:gd name="T65" fmla="*/ 32 h 33"/>
                <a:gd name="T66" fmla="*/ 25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5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79" name="Freeform 157">
              <a:extLst>
                <a:ext uri="{FF2B5EF4-FFF2-40B4-BE49-F238E27FC236}">
                  <a16:creationId xmlns:a16="http://schemas.microsoft.com/office/drawing/2014/main" id="{F56AAA91-42D6-DD4C-0A56-8825C16C5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5319714"/>
              <a:ext cx="52388" cy="52388"/>
            </a:xfrm>
            <a:custGeom>
              <a:avLst/>
              <a:gdLst>
                <a:gd name="T0" fmla="*/ 28 w 33"/>
                <a:gd name="T1" fmla="*/ 29 h 33"/>
                <a:gd name="T2" fmla="*/ 30 w 33"/>
                <a:gd name="T3" fmla="*/ 26 h 33"/>
                <a:gd name="T4" fmla="*/ 32 w 33"/>
                <a:gd name="T5" fmla="*/ 23 h 33"/>
                <a:gd name="T6" fmla="*/ 32 w 33"/>
                <a:gd name="T7" fmla="*/ 22 h 33"/>
                <a:gd name="T8" fmla="*/ 33 w 33"/>
                <a:gd name="T9" fmla="*/ 20 h 33"/>
                <a:gd name="T10" fmla="*/ 33 w 33"/>
                <a:gd name="T11" fmla="*/ 17 h 33"/>
                <a:gd name="T12" fmla="*/ 33 w 33"/>
                <a:gd name="T13" fmla="*/ 14 h 33"/>
                <a:gd name="T14" fmla="*/ 32 w 33"/>
                <a:gd name="T15" fmla="*/ 11 h 33"/>
                <a:gd name="T16" fmla="*/ 30 w 33"/>
                <a:gd name="T17" fmla="*/ 8 h 33"/>
                <a:gd name="T18" fmla="*/ 28 w 33"/>
                <a:gd name="T19" fmla="*/ 5 h 33"/>
                <a:gd name="T20" fmla="*/ 26 w 33"/>
                <a:gd name="T21" fmla="*/ 3 h 33"/>
                <a:gd name="T22" fmla="*/ 23 w 33"/>
                <a:gd name="T23" fmla="*/ 2 h 33"/>
                <a:gd name="T24" fmla="*/ 20 w 33"/>
                <a:gd name="T25" fmla="*/ 1 h 33"/>
                <a:gd name="T26" fmla="*/ 17 w 33"/>
                <a:gd name="T27" fmla="*/ 0 h 33"/>
                <a:gd name="T28" fmla="*/ 13 w 33"/>
                <a:gd name="T29" fmla="*/ 1 h 33"/>
                <a:gd name="T30" fmla="*/ 10 w 33"/>
                <a:gd name="T31" fmla="*/ 2 h 33"/>
                <a:gd name="T32" fmla="*/ 8 w 33"/>
                <a:gd name="T33" fmla="*/ 3 h 33"/>
                <a:gd name="T34" fmla="*/ 5 w 33"/>
                <a:gd name="T35" fmla="*/ 5 h 33"/>
                <a:gd name="T36" fmla="*/ 3 w 33"/>
                <a:gd name="T37" fmla="*/ 8 h 33"/>
                <a:gd name="T38" fmla="*/ 1 w 33"/>
                <a:gd name="T39" fmla="*/ 11 h 33"/>
                <a:gd name="T40" fmla="*/ 0 w 33"/>
                <a:gd name="T41" fmla="*/ 14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3 w 33"/>
                <a:gd name="T49" fmla="*/ 26 h 33"/>
                <a:gd name="T50" fmla="*/ 5 w 33"/>
                <a:gd name="T51" fmla="*/ 29 h 33"/>
                <a:gd name="T52" fmla="*/ 8 w 33"/>
                <a:gd name="T53" fmla="*/ 31 h 33"/>
                <a:gd name="T54" fmla="*/ 10 w 33"/>
                <a:gd name="T55" fmla="*/ 32 h 33"/>
                <a:gd name="T56" fmla="*/ 13 w 33"/>
                <a:gd name="T57" fmla="*/ 33 h 33"/>
                <a:gd name="T58" fmla="*/ 17 w 33"/>
                <a:gd name="T59" fmla="*/ 33 h 33"/>
                <a:gd name="T60" fmla="*/ 20 w 33"/>
                <a:gd name="T61" fmla="*/ 33 h 33"/>
                <a:gd name="T62" fmla="*/ 21 w 33"/>
                <a:gd name="T63" fmla="*/ 33 h 33"/>
                <a:gd name="T64" fmla="*/ 23 w 33"/>
                <a:gd name="T65" fmla="*/ 32 h 33"/>
                <a:gd name="T66" fmla="*/ 26 w 33"/>
                <a:gd name="T67" fmla="*/ 31 h 33"/>
                <a:gd name="T68" fmla="*/ 28 w 33"/>
                <a:gd name="T6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9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6" y="31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82" name="Freeform 158">
              <a:extLst>
                <a:ext uri="{FF2B5EF4-FFF2-40B4-BE49-F238E27FC236}">
                  <a16:creationId xmlns:a16="http://schemas.microsoft.com/office/drawing/2014/main" id="{EAC2919F-A7D2-EA15-7C37-32B558F96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0" y="4843464"/>
              <a:ext cx="77788" cy="71438"/>
            </a:xfrm>
            <a:custGeom>
              <a:avLst/>
              <a:gdLst>
                <a:gd name="T0" fmla="*/ 0 w 49"/>
                <a:gd name="T1" fmla="*/ 45 h 45"/>
                <a:gd name="T2" fmla="*/ 49 w 49"/>
                <a:gd name="T3" fmla="*/ 45 h 45"/>
                <a:gd name="T4" fmla="*/ 25 w 49"/>
                <a:gd name="T5" fmla="*/ 0 h 45"/>
                <a:gd name="T6" fmla="*/ 0 w 49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5">
                  <a:moveTo>
                    <a:pt x="0" y="45"/>
                  </a:moveTo>
                  <a:lnTo>
                    <a:pt x="49" y="4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83" name="Rectangle 159">
              <a:extLst>
                <a:ext uri="{FF2B5EF4-FFF2-40B4-BE49-F238E27FC236}">
                  <a16:creationId xmlns:a16="http://schemas.microsoft.com/office/drawing/2014/main" id="{051D5148-AC34-5FAE-23C2-B8AFE343A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7100" y="4708526"/>
              <a:ext cx="63500" cy="61913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89" name="Freeform 160">
              <a:extLst>
                <a:ext uri="{FF2B5EF4-FFF2-40B4-BE49-F238E27FC236}">
                  <a16:creationId xmlns:a16="http://schemas.microsoft.com/office/drawing/2014/main" id="{4CE72E0E-0450-2ADC-D9B1-10B5DF7F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4562476"/>
              <a:ext cx="74613" cy="74613"/>
            </a:xfrm>
            <a:custGeom>
              <a:avLst/>
              <a:gdLst>
                <a:gd name="T0" fmla="*/ 40 w 47"/>
                <a:gd name="T1" fmla="*/ 40 h 47"/>
                <a:gd name="T2" fmla="*/ 41 w 47"/>
                <a:gd name="T3" fmla="*/ 38 h 47"/>
                <a:gd name="T4" fmla="*/ 41 w 47"/>
                <a:gd name="T5" fmla="*/ 37 h 47"/>
                <a:gd name="T6" fmla="*/ 41 w 47"/>
                <a:gd name="T7" fmla="*/ 37 h 47"/>
                <a:gd name="T8" fmla="*/ 41 w 47"/>
                <a:gd name="T9" fmla="*/ 37 h 47"/>
                <a:gd name="T10" fmla="*/ 42 w 47"/>
                <a:gd name="T11" fmla="*/ 37 h 47"/>
                <a:gd name="T12" fmla="*/ 43 w 47"/>
                <a:gd name="T13" fmla="*/ 36 h 47"/>
                <a:gd name="T14" fmla="*/ 45 w 47"/>
                <a:gd name="T15" fmla="*/ 32 h 47"/>
                <a:gd name="T16" fmla="*/ 46 w 47"/>
                <a:gd name="T17" fmla="*/ 28 h 47"/>
                <a:gd name="T18" fmla="*/ 47 w 47"/>
                <a:gd name="T19" fmla="*/ 25 h 47"/>
                <a:gd name="T20" fmla="*/ 47 w 47"/>
                <a:gd name="T21" fmla="*/ 24 h 47"/>
                <a:gd name="T22" fmla="*/ 47 w 47"/>
                <a:gd name="T23" fmla="*/ 23 h 47"/>
                <a:gd name="T24" fmla="*/ 47 w 47"/>
                <a:gd name="T25" fmla="*/ 23 h 47"/>
                <a:gd name="T26" fmla="*/ 47 w 47"/>
                <a:gd name="T27" fmla="*/ 21 h 47"/>
                <a:gd name="T28" fmla="*/ 46 w 47"/>
                <a:gd name="T29" fmla="*/ 18 h 47"/>
                <a:gd name="T30" fmla="*/ 45 w 47"/>
                <a:gd name="T31" fmla="*/ 14 h 47"/>
                <a:gd name="T32" fmla="*/ 43 w 47"/>
                <a:gd name="T33" fmla="*/ 10 h 47"/>
                <a:gd name="T34" fmla="*/ 40 w 47"/>
                <a:gd name="T35" fmla="*/ 7 h 47"/>
                <a:gd name="T36" fmla="*/ 38 w 47"/>
                <a:gd name="T37" fmla="*/ 5 h 47"/>
                <a:gd name="T38" fmla="*/ 36 w 47"/>
                <a:gd name="T39" fmla="*/ 3 h 47"/>
                <a:gd name="T40" fmla="*/ 32 w 47"/>
                <a:gd name="T41" fmla="*/ 1 h 47"/>
                <a:gd name="T42" fmla="*/ 28 w 47"/>
                <a:gd name="T43" fmla="*/ 0 h 47"/>
                <a:gd name="T44" fmla="*/ 23 w 47"/>
                <a:gd name="T45" fmla="*/ 0 h 47"/>
                <a:gd name="T46" fmla="*/ 19 w 47"/>
                <a:gd name="T47" fmla="*/ 0 h 47"/>
                <a:gd name="T48" fmla="*/ 14 w 47"/>
                <a:gd name="T49" fmla="*/ 1 h 47"/>
                <a:gd name="T50" fmla="*/ 10 w 47"/>
                <a:gd name="T51" fmla="*/ 3 h 47"/>
                <a:gd name="T52" fmla="*/ 7 w 47"/>
                <a:gd name="T53" fmla="*/ 7 h 47"/>
                <a:gd name="T54" fmla="*/ 4 w 47"/>
                <a:gd name="T55" fmla="*/ 10 h 47"/>
                <a:gd name="T56" fmla="*/ 1 w 47"/>
                <a:gd name="T57" fmla="*/ 14 h 47"/>
                <a:gd name="T58" fmla="*/ 0 w 47"/>
                <a:gd name="T59" fmla="*/ 18 h 47"/>
                <a:gd name="T60" fmla="*/ 0 w 47"/>
                <a:gd name="T61" fmla="*/ 23 h 47"/>
                <a:gd name="T62" fmla="*/ 0 w 47"/>
                <a:gd name="T63" fmla="*/ 25 h 47"/>
                <a:gd name="T64" fmla="*/ 0 w 47"/>
                <a:gd name="T65" fmla="*/ 28 h 47"/>
                <a:gd name="T66" fmla="*/ 1 w 47"/>
                <a:gd name="T67" fmla="*/ 32 h 47"/>
                <a:gd name="T68" fmla="*/ 4 w 47"/>
                <a:gd name="T69" fmla="*/ 36 h 47"/>
                <a:gd name="T70" fmla="*/ 5 w 47"/>
                <a:gd name="T71" fmla="*/ 38 h 47"/>
                <a:gd name="T72" fmla="*/ 7 w 47"/>
                <a:gd name="T73" fmla="*/ 40 h 47"/>
                <a:gd name="T74" fmla="*/ 10 w 47"/>
                <a:gd name="T75" fmla="*/ 43 h 47"/>
                <a:gd name="T76" fmla="*/ 14 w 47"/>
                <a:gd name="T77" fmla="*/ 45 h 47"/>
                <a:gd name="T78" fmla="*/ 19 w 47"/>
                <a:gd name="T79" fmla="*/ 46 h 47"/>
                <a:gd name="T80" fmla="*/ 21 w 47"/>
                <a:gd name="T81" fmla="*/ 47 h 47"/>
                <a:gd name="T82" fmla="*/ 23 w 47"/>
                <a:gd name="T83" fmla="*/ 47 h 47"/>
                <a:gd name="T84" fmla="*/ 25 w 47"/>
                <a:gd name="T85" fmla="*/ 47 h 47"/>
                <a:gd name="T86" fmla="*/ 28 w 47"/>
                <a:gd name="T87" fmla="*/ 46 h 47"/>
                <a:gd name="T88" fmla="*/ 32 w 47"/>
                <a:gd name="T89" fmla="*/ 45 h 47"/>
                <a:gd name="T90" fmla="*/ 36 w 47"/>
                <a:gd name="T91" fmla="*/ 43 h 47"/>
                <a:gd name="T92" fmla="*/ 37 w 47"/>
                <a:gd name="T93" fmla="*/ 42 h 47"/>
                <a:gd name="T94" fmla="*/ 37 w 47"/>
                <a:gd name="T95" fmla="*/ 41 h 47"/>
                <a:gd name="T96" fmla="*/ 37 w 47"/>
                <a:gd name="T97" fmla="*/ 41 h 47"/>
                <a:gd name="T98" fmla="*/ 37 w 47"/>
                <a:gd name="T99" fmla="*/ 41 h 47"/>
                <a:gd name="T100" fmla="*/ 38 w 47"/>
                <a:gd name="T101" fmla="*/ 41 h 47"/>
                <a:gd name="T102" fmla="*/ 40 w 47"/>
                <a:gd name="T10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47">
                  <a:moveTo>
                    <a:pt x="40" y="40"/>
                  </a:moveTo>
                  <a:lnTo>
                    <a:pt x="41" y="38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5" y="32"/>
                  </a:lnTo>
                  <a:lnTo>
                    <a:pt x="46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6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9" y="46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8" y="46"/>
                  </a:lnTo>
                  <a:lnTo>
                    <a:pt x="32" y="45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92" name="Rectangle 161">
              <a:extLst>
                <a:ext uri="{FF2B5EF4-FFF2-40B4-BE49-F238E27FC236}">
                  <a16:creationId xmlns:a16="http://schemas.microsoft.com/office/drawing/2014/main" id="{CADA1A91-9DDD-29F9-A891-D699D611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162" y="4502154"/>
              <a:ext cx="10833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Group 1 DOR/ISL</a:t>
              </a:r>
              <a:endParaRPr kumimoji="0" lang="en-US" sz="20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3" name="Rectangle 162">
              <a:extLst>
                <a:ext uri="{FF2B5EF4-FFF2-40B4-BE49-F238E27FC236}">
                  <a16:creationId xmlns:a16="http://schemas.microsoft.com/office/drawing/2014/main" id="{F8DCAC6C-5CA4-73D9-430A-A38527705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162" y="4641854"/>
              <a:ext cx="13736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Group 2 baseline ART</a:t>
              </a:r>
              <a:endParaRPr kumimoji="0" lang="en-US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4" name="Rectangle 163">
              <a:extLst>
                <a:ext uri="{FF2B5EF4-FFF2-40B4-BE49-F238E27FC236}">
                  <a16:creationId xmlns:a16="http://schemas.microsoft.com/office/drawing/2014/main" id="{90F08150-39A9-EF99-74DA-37C2787A6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162" y="4783142"/>
              <a:ext cx="10833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Group 2 DOR/ISL</a:t>
              </a:r>
              <a:endParaRPr kumimoji="0" lang="en-US" sz="20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01180ED-405F-B20D-20E9-54F78FB598BB}"/>
              </a:ext>
            </a:extLst>
          </p:cNvPr>
          <p:cNvGrpSpPr/>
          <p:nvPr/>
        </p:nvGrpSpPr>
        <p:grpSpPr>
          <a:xfrm>
            <a:off x="9079034" y="4500009"/>
            <a:ext cx="2695573" cy="1846777"/>
            <a:chOff x="9079034" y="4500009"/>
            <a:chExt cx="2695573" cy="18467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41BB7E3-84AB-1755-0323-C4637B75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5264151"/>
              <a:ext cx="1109663" cy="231775"/>
            </a:xfrm>
            <a:custGeom>
              <a:avLst/>
              <a:gdLst>
                <a:gd name="T0" fmla="*/ 699 w 699"/>
                <a:gd name="T1" fmla="*/ 8 h 146"/>
                <a:gd name="T2" fmla="*/ 350 w 699"/>
                <a:gd name="T3" fmla="*/ 0 h 146"/>
                <a:gd name="T4" fmla="*/ 174 w 699"/>
                <a:gd name="T5" fmla="*/ 82 h 146"/>
                <a:gd name="T6" fmla="*/ 57 w 699"/>
                <a:gd name="T7" fmla="*/ 97 h 146"/>
                <a:gd name="T8" fmla="*/ 0 w 69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146">
                  <a:moveTo>
                    <a:pt x="699" y="8"/>
                  </a:moveTo>
                  <a:lnTo>
                    <a:pt x="350" y="0"/>
                  </a:lnTo>
                  <a:lnTo>
                    <a:pt x="174" y="82"/>
                  </a:lnTo>
                  <a:lnTo>
                    <a:pt x="57" y="97"/>
                  </a:lnTo>
                  <a:lnTo>
                    <a:pt x="0" y="146"/>
                  </a:lnTo>
                </a:path>
              </a:pathLst>
            </a:custGeom>
            <a:noFill/>
            <a:ln w="1746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95" name="Line 207">
              <a:extLst>
                <a:ext uri="{FF2B5EF4-FFF2-40B4-BE49-F238E27FC236}">
                  <a16:creationId xmlns:a16="http://schemas.microsoft.com/office/drawing/2014/main" id="{C791B2EA-3AD7-A723-B0C4-81DD30D94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6100" y="5340351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0" name="Line 208">
              <a:extLst>
                <a:ext uri="{FF2B5EF4-FFF2-40B4-BE49-F238E27FC236}">
                  <a16:creationId xmlns:a16="http://schemas.microsoft.com/office/drawing/2014/main" id="{02F4B3D4-D7FC-39FC-6027-106395100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06100" y="5056188"/>
              <a:ext cx="0" cy="284163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1" name="Line 209">
              <a:extLst>
                <a:ext uri="{FF2B5EF4-FFF2-40B4-BE49-F238E27FC236}">
                  <a16:creationId xmlns:a16="http://schemas.microsoft.com/office/drawing/2014/main" id="{B3326CC8-837B-83E5-8A6B-ECF26561C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6100" y="5056188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2" name="Line 210">
              <a:extLst>
                <a:ext uri="{FF2B5EF4-FFF2-40B4-BE49-F238E27FC236}">
                  <a16:creationId xmlns:a16="http://schemas.microsoft.com/office/drawing/2014/main" id="{C14CA65D-0886-64DD-54C0-C9C7BAA91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82288" y="5056188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3" name="Line 211">
              <a:extLst>
                <a:ext uri="{FF2B5EF4-FFF2-40B4-BE49-F238E27FC236}">
                  <a16:creationId xmlns:a16="http://schemas.microsoft.com/office/drawing/2014/main" id="{B3CF4652-B184-60FB-3585-E22EA575F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82288" y="5340351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4" name="Line 212">
              <a:extLst>
                <a:ext uri="{FF2B5EF4-FFF2-40B4-BE49-F238E27FC236}">
                  <a16:creationId xmlns:a16="http://schemas.microsoft.com/office/drawing/2014/main" id="{734130B3-3578-7B50-5B51-335E62183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6363" y="5133976"/>
              <a:ext cx="0" cy="309563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5" name="Line 213">
              <a:extLst>
                <a:ext uri="{FF2B5EF4-FFF2-40B4-BE49-F238E27FC236}">
                  <a16:creationId xmlns:a16="http://schemas.microsoft.com/office/drawing/2014/main" id="{D914070E-A993-C11D-E3C1-EC10043FD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63" y="5133976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6" name="Line 214">
              <a:extLst>
                <a:ext uri="{FF2B5EF4-FFF2-40B4-BE49-F238E27FC236}">
                  <a16:creationId xmlns:a16="http://schemas.microsoft.com/office/drawing/2014/main" id="{24E5C0E7-9547-A91F-8FBF-F94123535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12550" y="513397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7" name="Freeform 215">
              <a:extLst>
                <a:ext uri="{FF2B5EF4-FFF2-40B4-BE49-F238E27FC236}">
                  <a16:creationId xmlns:a16="http://schemas.microsoft.com/office/drawing/2014/main" id="{025D0200-6D2A-BAD8-4DFF-D7BCA521C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2550" y="5443538"/>
              <a:ext cx="49213" cy="0"/>
            </a:xfrm>
            <a:custGeom>
              <a:avLst/>
              <a:gdLst>
                <a:gd name="T0" fmla="*/ 31 w 31"/>
                <a:gd name="T1" fmla="*/ 15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8" name="Line 216">
              <a:extLst>
                <a:ext uri="{FF2B5EF4-FFF2-40B4-BE49-F238E27FC236}">
                  <a16:creationId xmlns:a16="http://schemas.microsoft.com/office/drawing/2014/main" id="{4244D248-39BD-70ED-8A54-7AB7CA074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36325" y="5362576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9" name="Line 217">
              <a:extLst>
                <a:ext uri="{FF2B5EF4-FFF2-40B4-BE49-F238E27FC236}">
                  <a16:creationId xmlns:a16="http://schemas.microsoft.com/office/drawing/2014/main" id="{969CDD05-E232-EF01-3BFA-4FBB1B530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36325" y="5060951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0" name="Line 218">
              <a:extLst>
                <a:ext uri="{FF2B5EF4-FFF2-40B4-BE49-F238E27FC236}">
                  <a16:creationId xmlns:a16="http://schemas.microsoft.com/office/drawing/2014/main" id="{DC6CDB3A-C7B2-195B-654D-342413C38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61725" y="536257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1" name="Line 219">
              <a:extLst>
                <a:ext uri="{FF2B5EF4-FFF2-40B4-BE49-F238E27FC236}">
                  <a16:creationId xmlns:a16="http://schemas.microsoft.com/office/drawing/2014/main" id="{219D8A3B-6E18-5BB3-F258-06B33A9CA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61725" y="5060951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2" name="Line 220">
              <a:extLst>
                <a:ext uri="{FF2B5EF4-FFF2-40B4-BE49-F238E27FC236}">
                  <a16:creationId xmlns:a16="http://schemas.microsoft.com/office/drawing/2014/main" id="{3512232C-284D-6FD6-5881-18EC9D34F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1725" y="5060951"/>
              <a:ext cx="0" cy="301625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3" name="Line 221">
              <a:extLst>
                <a:ext uri="{FF2B5EF4-FFF2-40B4-BE49-F238E27FC236}">
                  <a16:creationId xmlns:a16="http://schemas.microsoft.com/office/drawing/2014/main" id="{98A39ED6-4F29-D6C9-A7EA-E410EBECA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3913" y="5060951"/>
              <a:ext cx="0" cy="287338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4" name="Line 222">
              <a:extLst>
                <a:ext uri="{FF2B5EF4-FFF2-40B4-BE49-F238E27FC236}">
                  <a16:creationId xmlns:a16="http://schemas.microsoft.com/office/drawing/2014/main" id="{FB95665D-331E-833C-7C80-01B7BAAAA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0100" y="5348288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5" name="Line 223">
              <a:extLst>
                <a:ext uri="{FF2B5EF4-FFF2-40B4-BE49-F238E27FC236}">
                  <a16:creationId xmlns:a16="http://schemas.microsoft.com/office/drawing/2014/main" id="{EE8BE469-BE8F-B475-539E-6D4666FEC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83913" y="5060951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6" name="Line 224">
              <a:extLst>
                <a:ext uri="{FF2B5EF4-FFF2-40B4-BE49-F238E27FC236}">
                  <a16:creationId xmlns:a16="http://schemas.microsoft.com/office/drawing/2014/main" id="{E32B8CE6-AD0C-85D1-76E2-F76369B55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0100" y="5060951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7" name="Line 225">
              <a:extLst>
                <a:ext uri="{FF2B5EF4-FFF2-40B4-BE49-F238E27FC236}">
                  <a16:creationId xmlns:a16="http://schemas.microsoft.com/office/drawing/2014/main" id="{802899CB-44E0-6E90-A2CB-116F9A0FB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83913" y="5348288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8" name="Line 226">
              <a:extLst>
                <a:ext uri="{FF2B5EF4-FFF2-40B4-BE49-F238E27FC236}">
                  <a16:creationId xmlns:a16="http://schemas.microsoft.com/office/drawing/2014/main" id="{7C22D5CE-E4DB-6915-464E-D4E4987B7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9438" y="5029201"/>
              <a:ext cx="0" cy="681038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9" name="Freeform 227">
              <a:extLst>
                <a:ext uri="{FF2B5EF4-FFF2-40B4-BE49-F238E27FC236}">
                  <a16:creationId xmlns:a16="http://schemas.microsoft.com/office/drawing/2014/main" id="{B6C23FE2-ABBB-B3D3-4079-FF0672CA3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25" y="5710238"/>
              <a:ext cx="49213" cy="0"/>
            </a:xfrm>
            <a:custGeom>
              <a:avLst/>
              <a:gdLst>
                <a:gd name="T0" fmla="*/ 0 w 31"/>
                <a:gd name="T1" fmla="*/ 15 w 31"/>
                <a:gd name="T2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0" name="Line 228">
              <a:extLst>
                <a:ext uri="{FF2B5EF4-FFF2-40B4-BE49-F238E27FC236}">
                  <a16:creationId xmlns:a16="http://schemas.microsoft.com/office/drawing/2014/main" id="{8D322BE5-AE79-96C0-4966-D97737DED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9438" y="5029201"/>
              <a:ext cx="25400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1" name="Line 229">
              <a:extLst>
                <a:ext uri="{FF2B5EF4-FFF2-40B4-BE49-F238E27FC236}">
                  <a16:creationId xmlns:a16="http://schemas.microsoft.com/office/drawing/2014/main" id="{598D1C66-5E8E-6635-8BF0-D9BCAB8EA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5625" y="5029201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2" name="Line 230">
              <a:extLst>
                <a:ext uri="{FF2B5EF4-FFF2-40B4-BE49-F238E27FC236}">
                  <a16:creationId xmlns:a16="http://schemas.microsoft.com/office/drawing/2014/main" id="{AC090F4B-BB2C-5297-4AEA-9D837BB99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31363" y="5014913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3" name="Freeform 231">
              <a:extLst>
                <a:ext uri="{FF2B5EF4-FFF2-40B4-BE49-F238E27FC236}">
                  <a16:creationId xmlns:a16="http://schemas.microsoft.com/office/drawing/2014/main" id="{FB4DFF9B-FBA7-6077-B0C7-C108C3F9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363" y="5726113"/>
              <a:ext cx="47625" cy="0"/>
            </a:xfrm>
            <a:custGeom>
              <a:avLst/>
              <a:gdLst>
                <a:gd name="T0" fmla="*/ 30 w 30"/>
                <a:gd name="T1" fmla="*/ 15 w 30"/>
                <a:gd name="T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4" name="Line 232">
              <a:extLst>
                <a:ext uri="{FF2B5EF4-FFF2-40B4-BE49-F238E27FC236}">
                  <a16:creationId xmlns:a16="http://schemas.microsoft.com/office/drawing/2014/main" id="{444B811F-DE9D-2438-78D9-B3C530164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5175" y="5014913"/>
              <a:ext cx="0" cy="71120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5" name="Line 233">
              <a:extLst>
                <a:ext uri="{FF2B5EF4-FFF2-40B4-BE49-F238E27FC236}">
                  <a16:creationId xmlns:a16="http://schemas.microsoft.com/office/drawing/2014/main" id="{03769309-4463-76A6-F1C0-EB980FC62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5175" y="5014913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6" name="Freeform 234">
              <a:extLst>
                <a:ext uri="{FF2B5EF4-FFF2-40B4-BE49-F238E27FC236}">
                  <a16:creationId xmlns:a16="http://schemas.microsoft.com/office/drawing/2014/main" id="{1C0957BF-3C52-06CB-E96E-07E61C69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5624513"/>
              <a:ext cx="49213" cy="0"/>
            </a:xfrm>
            <a:custGeom>
              <a:avLst/>
              <a:gdLst>
                <a:gd name="T0" fmla="*/ 31 w 31"/>
                <a:gd name="T1" fmla="*/ 15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7" name="Line 235">
              <a:extLst>
                <a:ext uri="{FF2B5EF4-FFF2-40B4-BE49-F238E27FC236}">
                  <a16:creationId xmlns:a16="http://schemas.microsoft.com/office/drawing/2014/main" id="{62404723-337C-8186-8DA1-05B715647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34575" y="4995863"/>
              <a:ext cx="25400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8" name="Line 236">
              <a:extLst>
                <a:ext uri="{FF2B5EF4-FFF2-40B4-BE49-F238E27FC236}">
                  <a16:creationId xmlns:a16="http://schemas.microsoft.com/office/drawing/2014/main" id="{E411497E-967B-4113-B352-655AB1390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10763" y="4995863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9" name="Line 237">
              <a:extLst>
                <a:ext uri="{FF2B5EF4-FFF2-40B4-BE49-F238E27FC236}">
                  <a16:creationId xmlns:a16="http://schemas.microsoft.com/office/drawing/2014/main" id="{D76DDAFE-1C6E-257E-B6EE-E725F2592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4575" y="4995863"/>
              <a:ext cx="0" cy="62865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0" name="Line 238">
              <a:extLst>
                <a:ext uri="{FF2B5EF4-FFF2-40B4-BE49-F238E27FC236}">
                  <a16:creationId xmlns:a16="http://schemas.microsoft.com/office/drawing/2014/main" id="{03FC6EB9-732A-4052-366A-FF221EA7E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85400" y="5624513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1" name="Line 239">
              <a:extLst>
                <a:ext uri="{FF2B5EF4-FFF2-40B4-BE49-F238E27FC236}">
                  <a16:creationId xmlns:a16="http://schemas.microsoft.com/office/drawing/2014/main" id="{D7B183CB-CEE1-0D9D-16FA-2C1B7C777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9213" y="5624513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2" name="Line 240">
              <a:extLst>
                <a:ext uri="{FF2B5EF4-FFF2-40B4-BE49-F238E27FC236}">
                  <a16:creationId xmlns:a16="http://schemas.microsoft.com/office/drawing/2014/main" id="{84172434-6B13-6373-8F6D-AD08D3816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9213" y="4899026"/>
              <a:ext cx="0" cy="725488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3" name="Line 241">
              <a:extLst>
                <a:ext uri="{FF2B5EF4-FFF2-40B4-BE49-F238E27FC236}">
                  <a16:creationId xmlns:a16="http://schemas.microsoft.com/office/drawing/2014/main" id="{05F8C718-6339-7157-6060-73328FE77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9213" y="4899026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4" name="Line 242">
              <a:extLst>
                <a:ext uri="{FF2B5EF4-FFF2-40B4-BE49-F238E27FC236}">
                  <a16:creationId xmlns:a16="http://schemas.microsoft.com/office/drawing/2014/main" id="{E35FDD09-C2F2-090E-F9B8-9B71D33B0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85400" y="4899026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5" name="Line 243">
              <a:extLst>
                <a:ext uri="{FF2B5EF4-FFF2-40B4-BE49-F238E27FC236}">
                  <a16:creationId xmlns:a16="http://schemas.microsoft.com/office/drawing/2014/main" id="{15EBE90D-5C73-046C-3CAE-B22E5E452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3213" y="4878388"/>
              <a:ext cx="23813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6" name="Freeform 244">
              <a:extLst>
                <a:ext uri="{FF2B5EF4-FFF2-40B4-BE49-F238E27FC236}">
                  <a16:creationId xmlns:a16="http://schemas.microsoft.com/office/drawing/2014/main" id="{66F5FF2B-9F4B-65EA-CA47-1FE075260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5586413"/>
              <a:ext cx="49213" cy="0"/>
            </a:xfrm>
            <a:custGeom>
              <a:avLst/>
              <a:gdLst>
                <a:gd name="T0" fmla="*/ 0 w 31"/>
                <a:gd name="T1" fmla="*/ 15 w 31"/>
                <a:gd name="T2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</a:path>
              </a:pathLst>
            </a:cu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7" name="Line 245">
              <a:extLst>
                <a:ext uri="{FF2B5EF4-FFF2-40B4-BE49-F238E27FC236}">
                  <a16:creationId xmlns:a16="http://schemas.microsoft.com/office/drawing/2014/main" id="{6EF36DE6-2AFA-1D02-D659-59BD684CE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7025" y="4878388"/>
              <a:ext cx="0" cy="708025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8" name="Line 246">
              <a:extLst>
                <a:ext uri="{FF2B5EF4-FFF2-40B4-BE49-F238E27FC236}">
                  <a16:creationId xmlns:a16="http://schemas.microsoft.com/office/drawing/2014/main" id="{18601081-C465-5EDF-FA9E-E550FDCD6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7025" y="4878388"/>
              <a:ext cx="25400" cy="0"/>
            </a:xfrm>
            <a:prstGeom prst="line">
              <a:avLst/>
            </a:prstGeom>
            <a:noFill/>
            <a:ln w="1111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9" name="Freeform 247">
              <a:extLst>
                <a:ext uri="{FF2B5EF4-FFF2-40B4-BE49-F238E27FC236}">
                  <a16:creationId xmlns:a16="http://schemas.microsoft.com/office/drawing/2014/main" id="{4F434576-2F62-F11E-2CCD-9BDB286C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188" y="5448301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0" name="Freeform 248">
              <a:extLst>
                <a:ext uri="{FF2B5EF4-FFF2-40B4-BE49-F238E27FC236}">
                  <a16:creationId xmlns:a16="http://schemas.microsoft.com/office/drawing/2014/main" id="{420CE999-D183-3D83-3EB9-FABC49F4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438" y="5243513"/>
              <a:ext cx="1017588" cy="127000"/>
            </a:xfrm>
            <a:custGeom>
              <a:avLst/>
              <a:gdLst>
                <a:gd name="T0" fmla="*/ 641 w 641"/>
                <a:gd name="T1" fmla="*/ 0 h 80"/>
                <a:gd name="T2" fmla="*/ 466 w 641"/>
                <a:gd name="T3" fmla="*/ 12 h 80"/>
                <a:gd name="T4" fmla="*/ 293 w 641"/>
                <a:gd name="T5" fmla="*/ 42 h 80"/>
                <a:gd name="T6" fmla="*/ 117 w 641"/>
                <a:gd name="T7" fmla="*/ 80 h 80"/>
                <a:gd name="T8" fmla="*/ 0 w 641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80">
                  <a:moveTo>
                    <a:pt x="641" y="0"/>
                  </a:moveTo>
                  <a:lnTo>
                    <a:pt x="466" y="12"/>
                  </a:lnTo>
                  <a:lnTo>
                    <a:pt x="293" y="42"/>
                  </a:lnTo>
                  <a:lnTo>
                    <a:pt x="117" y="80"/>
                  </a:lnTo>
                  <a:lnTo>
                    <a:pt x="0" y="79"/>
                  </a:lnTo>
                </a:path>
              </a:pathLst>
            </a:custGeom>
            <a:noFill/>
            <a:ln w="17463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1" name="Freeform 249">
              <a:extLst>
                <a:ext uri="{FF2B5EF4-FFF2-40B4-BE49-F238E27FC236}">
                  <a16:creationId xmlns:a16="http://schemas.microsoft.com/office/drawing/2014/main" id="{49E7D2DA-A0AC-E924-C9BC-61F81088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0" y="5345113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2" name="Freeform 250">
              <a:extLst>
                <a:ext uri="{FF2B5EF4-FFF2-40B4-BE49-F238E27FC236}">
                  <a16:creationId xmlns:a16="http://schemas.microsoft.com/office/drawing/2014/main" id="{DCFBEB7C-3A39-EA47-3EFF-8A27C7F8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188" y="5345113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3" name="Freeform 251">
              <a:extLst>
                <a:ext uri="{FF2B5EF4-FFF2-40B4-BE49-F238E27FC236}">
                  <a16:creationId xmlns:a16="http://schemas.microsoft.com/office/drawing/2014/main" id="{31B53598-34F9-41BF-A5BD-F66F66B1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7588" y="5284788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4" name="Freeform 252">
              <a:extLst>
                <a:ext uri="{FF2B5EF4-FFF2-40B4-BE49-F238E27FC236}">
                  <a16:creationId xmlns:a16="http://schemas.microsoft.com/office/drawing/2014/main" id="{243A5BB2-0350-A887-B765-C90845A1B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225" y="5237163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5" name="Freeform 253">
              <a:extLst>
                <a:ext uri="{FF2B5EF4-FFF2-40B4-BE49-F238E27FC236}">
                  <a16:creationId xmlns:a16="http://schemas.microsoft.com/office/drawing/2014/main" id="{5C52E78B-42BB-DCC5-A2A5-BDFB5C9C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0038" y="5218113"/>
              <a:ext cx="53975" cy="50800"/>
            </a:xfrm>
            <a:custGeom>
              <a:avLst/>
              <a:gdLst>
                <a:gd name="T0" fmla="*/ 0 w 34"/>
                <a:gd name="T1" fmla="*/ 32 h 32"/>
                <a:gd name="T2" fmla="*/ 34 w 34"/>
                <a:gd name="T3" fmla="*/ 32 h 32"/>
                <a:gd name="T4" fmla="*/ 17 w 34"/>
                <a:gd name="T5" fmla="*/ 0 h 32"/>
                <a:gd name="T6" fmla="*/ 0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0" y="32"/>
                  </a:moveTo>
                  <a:lnTo>
                    <a:pt x="34" y="32"/>
                  </a:lnTo>
                  <a:lnTo>
                    <a:pt x="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6" name="Freeform 254">
              <a:extLst>
                <a:ext uri="{FF2B5EF4-FFF2-40B4-BE49-F238E27FC236}">
                  <a16:creationId xmlns:a16="http://schemas.microsoft.com/office/drawing/2014/main" id="{3554DB80-6A64-E9D4-B82F-4D7E637BD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4638" y="5413376"/>
              <a:ext cx="49213" cy="0"/>
            </a:xfrm>
            <a:custGeom>
              <a:avLst/>
              <a:gdLst>
                <a:gd name="T0" fmla="*/ 31 w 31"/>
                <a:gd name="T1" fmla="*/ 15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7" name="Line 255">
              <a:extLst>
                <a:ext uri="{FF2B5EF4-FFF2-40B4-BE49-F238E27FC236}">
                  <a16:creationId xmlns:a16="http://schemas.microsoft.com/office/drawing/2014/main" id="{980F14D0-073D-0BEA-7D1F-588493493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4638" y="5070476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8" name="Line 256">
              <a:extLst>
                <a:ext uri="{FF2B5EF4-FFF2-40B4-BE49-F238E27FC236}">
                  <a16:creationId xmlns:a16="http://schemas.microsoft.com/office/drawing/2014/main" id="{0941F34B-5A74-619D-0559-F7DF234A8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8450" y="5070476"/>
              <a:ext cx="0" cy="34290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9" name="Line 257">
              <a:extLst>
                <a:ext uri="{FF2B5EF4-FFF2-40B4-BE49-F238E27FC236}">
                  <a16:creationId xmlns:a16="http://schemas.microsoft.com/office/drawing/2014/main" id="{FE400687-D096-C6CF-4639-A29D5A4C7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8450" y="5070476"/>
              <a:ext cx="25400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0" name="Line 258">
              <a:extLst>
                <a:ext uri="{FF2B5EF4-FFF2-40B4-BE49-F238E27FC236}">
                  <a16:creationId xmlns:a16="http://schemas.microsoft.com/office/drawing/2014/main" id="{3F3A9C59-018F-38E4-5114-47C85EE32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6825" y="5006976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1" name="Freeform 259">
              <a:extLst>
                <a:ext uri="{FF2B5EF4-FFF2-40B4-BE49-F238E27FC236}">
                  <a16:creationId xmlns:a16="http://schemas.microsoft.com/office/drawing/2014/main" id="{EB3F82A1-EB4A-E559-159B-9A40B01C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5364163"/>
              <a:ext cx="49213" cy="0"/>
            </a:xfrm>
            <a:custGeom>
              <a:avLst/>
              <a:gdLst>
                <a:gd name="T0" fmla="*/ 31 w 31"/>
                <a:gd name="T1" fmla="*/ 15 w 31"/>
                <a:gd name="T2" fmla="*/ 0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2" name="Line 260">
              <a:extLst>
                <a:ext uri="{FF2B5EF4-FFF2-40B4-BE49-F238E27FC236}">
                  <a16:creationId xmlns:a16="http://schemas.microsoft.com/office/drawing/2014/main" id="{A0B7FC77-5CFF-3FAD-62C6-2C6895D20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0638" y="5006976"/>
              <a:ext cx="0" cy="357188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3" name="Line 261">
              <a:extLst>
                <a:ext uri="{FF2B5EF4-FFF2-40B4-BE49-F238E27FC236}">
                  <a16:creationId xmlns:a16="http://schemas.microsoft.com/office/drawing/2014/main" id="{1C4F50AE-0C0D-1CA2-CC50-9F49FF100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80638" y="5006976"/>
              <a:ext cx="25400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4" name="Freeform 262">
              <a:extLst>
                <a:ext uri="{FF2B5EF4-FFF2-40B4-BE49-F238E27FC236}">
                  <a16:creationId xmlns:a16="http://schemas.microsoft.com/office/drawing/2014/main" id="{9EB5353A-3E5C-9075-B657-3636652B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5" y="5403851"/>
              <a:ext cx="47625" cy="0"/>
            </a:xfrm>
            <a:custGeom>
              <a:avLst/>
              <a:gdLst>
                <a:gd name="T0" fmla="*/ 30 w 30"/>
                <a:gd name="T1" fmla="*/ 15 w 30"/>
                <a:gd name="T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5" name="Line 263">
              <a:extLst>
                <a:ext uri="{FF2B5EF4-FFF2-40B4-BE49-F238E27FC236}">
                  <a16:creationId xmlns:a16="http://schemas.microsoft.com/office/drawing/2014/main" id="{4D69432D-44F5-1355-0B39-E36DF509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3775" y="5080001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6" name="Line 264">
              <a:extLst>
                <a:ext uri="{FF2B5EF4-FFF2-40B4-BE49-F238E27FC236}">
                  <a16:creationId xmlns:a16="http://schemas.microsoft.com/office/drawing/2014/main" id="{E6131A0C-02E4-06A3-7A93-4F788AEA1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7588" y="5080001"/>
              <a:ext cx="0" cy="32385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7" name="Line 265">
              <a:extLst>
                <a:ext uri="{FF2B5EF4-FFF2-40B4-BE49-F238E27FC236}">
                  <a16:creationId xmlns:a16="http://schemas.microsoft.com/office/drawing/2014/main" id="{7805A708-F913-9306-ADFA-B98B9D96C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07588" y="5080001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8" name="Line 266">
              <a:extLst>
                <a:ext uri="{FF2B5EF4-FFF2-40B4-BE49-F238E27FC236}">
                  <a16:creationId xmlns:a16="http://schemas.microsoft.com/office/drawing/2014/main" id="{4A8586CC-CCE9-CB8C-FA5F-93430930F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26600" y="5189538"/>
              <a:ext cx="0" cy="284163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9" name="Line 267">
              <a:extLst>
                <a:ext uri="{FF2B5EF4-FFF2-40B4-BE49-F238E27FC236}">
                  <a16:creationId xmlns:a16="http://schemas.microsoft.com/office/drawing/2014/main" id="{13CF50DA-5D2F-C2D4-D101-566FC9DD6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6600" y="5189538"/>
              <a:ext cx="25400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0" name="Freeform 268">
              <a:extLst>
                <a:ext uri="{FF2B5EF4-FFF2-40B4-BE49-F238E27FC236}">
                  <a16:creationId xmlns:a16="http://schemas.microsoft.com/office/drawing/2014/main" id="{9B2F376F-15D0-5D23-B0EE-E8731B47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2788" y="5473701"/>
              <a:ext cx="49213" cy="0"/>
            </a:xfrm>
            <a:custGeom>
              <a:avLst/>
              <a:gdLst>
                <a:gd name="T0" fmla="*/ 0 w 31"/>
                <a:gd name="T1" fmla="*/ 15 w 31"/>
                <a:gd name="T2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1" name="Line 269">
              <a:extLst>
                <a:ext uri="{FF2B5EF4-FFF2-40B4-BE49-F238E27FC236}">
                  <a16:creationId xmlns:a16="http://schemas.microsoft.com/office/drawing/2014/main" id="{A8DA7195-08A5-989D-4366-7FE76669B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2788" y="5189538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2" name="Freeform 270">
              <a:extLst>
                <a:ext uri="{FF2B5EF4-FFF2-40B4-BE49-F238E27FC236}">
                  <a16:creationId xmlns:a16="http://schemas.microsoft.com/office/drawing/2014/main" id="{A07EC37C-5DA2-650F-8DCC-27E395DA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5453063"/>
              <a:ext cx="47625" cy="0"/>
            </a:xfrm>
            <a:custGeom>
              <a:avLst/>
              <a:gdLst>
                <a:gd name="T0" fmla="*/ 30 w 30"/>
                <a:gd name="T1" fmla="*/ 15 w 30"/>
                <a:gd name="T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3" name="Line 271">
              <a:extLst>
                <a:ext uri="{FF2B5EF4-FFF2-40B4-BE49-F238E27FC236}">
                  <a16:creationId xmlns:a16="http://schemas.microsoft.com/office/drawing/2014/main" id="{2C4AF38C-7364-92F0-C95E-A1D41C430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8638" y="5046663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4" name="Line 272">
              <a:extLst>
                <a:ext uri="{FF2B5EF4-FFF2-40B4-BE49-F238E27FC236}">
                  <a16:creationId xmlns:a16="http://schemas.microsoft.com/office/drawing/2014/main" id="{47F4C542-EFA0-DE82-66FA-A1B57BD67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2450" y="5046663"/>
              <a:ext cx="0" cy="40640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5" name="Line 273">
              <a:extLst>
                <a:ext uri="{FF2B5EF4-FFF2-40B4-BE49-F238E27FC236}">
                  <a16:creationId xmlns:a16="http://schemas.microsoft.com/office/drawing/2014/main" id="{809B4787-65AA-04D8-85C1-5D464BBFC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42450" y="5046663"/>
              <a:ext cx="23813" cy="0"/>
            </a:xfrm>
            <a:prstGeom prst="line">
              <a:avLst/>
            </a:prstGeom>
            <a:noFill/>
            <a:ln w="1111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6" name="Freeform 274">
              <a:extLst>
                <a:ext uri="{FF2B5EF4-FFF2-40B4-BE49-F238E27FC236}">
                  <a16:creationId xmlns:a16="http://schemas.microsoft.com/office/drawing/2014/main" id="{A88DF692-5DEB-51B5-F98D-79BE65281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5" y="5184776"/>
              <a:ext cx="1108075" cy="311150"/>
            </a:xfrm>
            <a:custGeom>
              <a:avLst/>
              <a:gdLst>
                <a:gd name="T0" fmla="*/ 698 w 698"/>
                <a:gd name="T1" fmla="*/ 36 h 196"/>
                <a:gd name="T2" fmla="*/ 523 w 698"/>
                <a:gd name="T3" fmla="*/ 0 h 196"/>
                <a:gd name="T4" fmla="*/ 351 w 698"/>
                <a:gd name="T5" fmla="*/ 36 h 196"/>
                <a:gd name="T6" fmla="*/ 174 w 698"/>
                <a:gd name="T7" fmla="*/ 100 h 196"/>
                <a:gd name="T8" fmla="*/ 58 w 698"/>
                <a:gd name="T9" fmla="*/ 33 h 196"/>
                <a:gd name="T10" fmla="*/ 0 w 69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196">
                  <a:moveTo>
                    <a:pt x="698" y="36"/>
                  </a:moveTo>
                  <a:lnTo>
                    <a:pt x="523" y="0"/>
                  </a:lnTo>
                  <a:lnTo>
                    <a:pt x="351" y="36"/>
                  </a:lnTo>
                  <a:lnTo>
                    <a:pt x="174" y="100"/>
                  </a:lnTo>
                  <a:lnTo>
                    <a:pt x="58" y="33"/>
                  </a:lnTo>
                  <a:lnTo>
                    <a:pt x="0" y="196"/>
                  </a:lnTo>
                </a:path>
              </a:pathLst>
            </a:custGeom>
            <a:noFill/>
            <a:ln w="1746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7" name="Rectangle 275">
              <a:extLst>
                <a:ext uri="{FF2B5EF4-FFF2-40B4-BE49-F238E27FC236}">
                  <a16:creationId xmlns:a16="http://schemas.microsoft.com/office/drawing/2014/main" id="{16D8BEE3-1C19-8CA4-58B0-847FF16CA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5214938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8" name="Rectangle 276">
              <a:extLst>
                <a:ext uri="{FF2B5EF4-FFF2-40B4-BE49-F238E27FC236}">
                  <a16:creationId xmlns:a16="http://schemas.microsoft.com/office/drawing/2014/main" id="{B90F8952-93EF-D61F-F1A7-38EFBB4B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150" y="5473701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9" name="Rectangle 277">
              <a:extLst>
                <a:ext uri="{FF2B5EF4-FFF2-40B4-BE49-F238E27FC236}">
                  <a16:creationId xmlns:a16="http://schemas.microsoft.com/office/drawing/2014/main" id="{71B5C5D1-72C7-0BA0-27C2-E03A1A815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75" y="5321301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0" name="Rectangle 278">
              <a:extLst>
                <a:ext uri="{FF2B5EF4-FFF2-40B4-BE49-F238E27FC236}">
                  <a16:creationId xmlns:a16="http://schemas.microsoft.com/office/drawing/2014/main" id="{5C057E27-E693-112F-7155-4876ADCC1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5363" y="5219701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1" name="Rectangle 279">
              <a:extLst>
                <a:ext uri="{FF2B5EF4-FFF2-40B4-BE49-F238E27FC236}">
                  <a16:creationId xmlns:a16="http://schemas.microsoft.com/office/drawing/2014/main" id="{22C332ED-9287-0E2A-16BC-9EA5C5C6E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8413" y="5164138"/>
              <a:ext cx="44450" cy="42863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2" name="Rectangle 280">
              <a:extLst>
                <a:ext uri="{FF2B5EF4-FFF2-40B4-BE49-F238E27FC236}">
                  <a16:creationId xmlns:a16="http://schemas.microsoft.com/office/drawing/2014/main" id="{DAE9E222-B1B8-2687-D1D3-E0BE16541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7813" y="5219701"/>
              <a:ext cx="44450" cy="44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3" name="Freeform 281">
              <a:extLst>
                <a:ext uri="{FF2B5EF4-FFF2-40B4-BE49-F238E27FC236}">
                  <a16:creationId xmlns:a16="http://schemas.microsoft.com/office/drawing/2014/main" id="{48B26511-B06F-BBB1-06D0-2BAB5E17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063" y="5540376"/>
              <a:ext cx="50800" cy="0"/>
            </a:xfrm>
            <a:custGeom>
              <a:avLst/>
              <a:gdLst>
                <a:gd name="T0" fmla="*/ 32 w 32"/>
                <a:gd name="T1" fmla="*/ 16 w 32"/>
                <a:gd name="T2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4" name="Line 282">
              <a:extLst>
                <a:ext uri="{FF2B5EF4-FFF2-40B4-BE49-F238E27FC236}">
                  <a16:creationId xmlns:a16="http://schemas.microsoft.com/office/drawing/2014/main" id="{862E405B-9ACB-75BB-D073-76ED8C8B6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15463" y="5294313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5" name="Line 283">
              <a:extLst>
                <a:ext uri="{FF2B5EF4-FFF2-40B4-BE49-F238E27FC236}">
                  <a16:creationId xmlns:a16="http://schemas.microsoft.com/office/drawing/2014/main" id="{3EA8501A-61DF-4A6A-7442-F627D4268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91650" y="5294313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6" name="Line 284">
              <a:extLst>
                <a:ext uri="{FF2B5EF4-FFF2-40B4-BE49-F238E27FC236}">
                  <a16:creationId xmlns:a16="http://schemas.microsoft.com/office/drawing/2014/main" id="{24AF888A-D2BB-077C-BA18-F45240C27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5463" y="5294313"/>
              <a:ext cx="0" cy="246063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7" name="Line 285">
              <a:extLst>
                <a:ext uri="{FF2B5EF4-FFF2-40B4-BE49-F238E27FC236}">
                  <a16:creationId xmlns:a16="http://schemas.microsoft.com/office/drawing/2014/main" id="{E8E11A42-C600-2BBA-D34F-F6B747507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99613" y="5521326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8" name="Line 286">
              <a:extLst>
                <a:ext uri="{FF2B5EF4-FFF2-40B4-BE49-F238E27FC236}">
                  <a16:creationId xmlns:a16="http://schemas.microsoft.com/office/drawing/2014/main" id="{0B0A001A-CAF6-5D7F-D43F-FAA318814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9613" y="5268913"/>
              <a:ext cx="0" cy="252413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9" name="Line 287">
              <a:extLst>
                <a:ext uri="{FF2B5EF4-FFF2-40B4-BE49-F238E27FC236}">
                  <a16:creationId xmlns:a16="http://schemas.microsoft.com/office/drawing/2014/main" id="{B2CC56B7-58D3-369B-E145-0AFCB3A07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99613" y="5268913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0" name="Line 288">
              <a:extLst>
                <a:ext uri="{FF2B5EF4-FFF2-40B4-BE49-F238E27FC236}">
                  <a16:creationId xmlns:a16="http://schemas.microsoft.com/office/drawing/2014/main" id="{9899DC7B-E86A-2BD8-0CE1-741AB239F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5800" y="5268913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1" name="Line 289">
              <a:extLst>
                <a:ext uri="{FF2B5EF4-FFF2-40B4-BE49-F238E27FC236}">
                  <a16:creationId xmlns:a16="http://schemas.microsoft.com/office/drawing/2014/main" id="{2CFB8436-5F8C-DE55-71E9-701DDE256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5800" y="552132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2" name="Freeform 290">
              <a:extLst>
                <a:ext uri="{FF2B5EF4-FFF2-40B4-BE49-F238E27FC236}">
                  <a16:creationId xmlns:a16="http://schemas.microsoft.com/office/drawing/2014/main" id="{E57851EB-20C7-BD95-574C-CB67D46B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0" y="5395913"/>
              <a:ext cx="50800" cy="0"/>
            </a:xfrm>
            <a:custGeom>
              <a:avLst/>
              <a:gdLst>
                <a:gd name="T0" fmla="*/ 32 w 32"/>
                <a:gd name="T1" fmla="*/ 16 w 32"/>
                <a:gd name="T2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3" name="Line 291">
              <a:extLst>
                <a:ext uri="{FF2B5EF4-FFF2-40B4-BE49-F238E27FC236}">
                  <a16:creationId xmlns:a16="http://schemas.microsoft.com/office/drawing/2014/main" id="{074EF2BE-3304-DCB1-EEC3-9D475898A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80600" y="5132388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4" name="Line 292">
              <a:extLst>
                <a:ext uri="{FF2B5EF4-FFF2-40B4-BE49-F238E27FC236}">
                  <a16:creationId xmlns:a16="http://schemas.microsoft.com/office/drawing/2014/main" id="{EB159A92-076D-96FD-624B-A7D799021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56788" y="5132388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5" name="Line 293">
              <a:extLst>
                <a:ext uri="{FF2B5EF4-FFF2-40B4-BE49-F238E27FC236}">
                  <a16:creationId xmlns:a16="http://schemas.microsoft.com/office/drawing/2014/main" id="{4979CF5C-E280-EE11-226B-BF3A2C21F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0600" y="5132388"/>
              <a:ext cx="0" cy="263525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6" name="Line 294">
              <a:extLst>
                <a:ext uri="{FF2B5EF4-FFF2-40B4-BE49-F238E27FC236}">
                  <a16:creationId xmlns:a16="http://schemas.microsoft.com/office/drawing/2014/main" id="{C57D7B80-6A9E-BE9A-6C71-CCF3022FD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53650" y="5133976"/>
              <a:ext cx="0" cy="269875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7" name="Line 295">
              <a:extLst>
                <a:ext uri="{FF2B5EF4-FFF2-40B4-BE49-F238E27FC236}">
                  <a16:creationId xmlns:a16="http://schemas.microsoft.com/office/drawing/2014/main" id="{0D322BDA-E56E-2467-B16B-2164C61A4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8250" y="5403851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8" name="Line 296">
              <a:extLst>
                <a:ext uri="{FF2B5EF4-FFF2-40B4-BE49-F238E27FC236}">
                  <a16:creationId xmlns:a16="http://schemas.microsoft.com/office/drawing/2014/main" id="{4C91278F-23A7-A876-21D5-581F2AA0A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3650" y="5133976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9" name="Line 297">
              <a:extLst>
                <a:ext uri="{FF2B5EF4-FFF2-40B4-BE49-F238E27FC236}">
                  <a16:creationId xmlns:a16="http://schemas.microsoft.com/office/drawing/2014/main" id="{E74B8092-0D97-4E22-5E50-B294730B9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9838" y="5133976"/>
              <a:ext cx="23813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0" name="Line 298">
              <a:extLst>
                <a:ext uri="{FF2B5EF4-FFF2-40B4-BE49-F238E27FC236}">
                  <a16:creationId xmlns:a16="http://schemas.microsoft.com/office/drawing/2014/main" id="{8D66B5CE-8202-17F8-85AC-EBF5699D1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3650" y="5403851"/>
              <a:ext cx="26988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1" name="Line 299">
              <a:extLst>
                <a:ext uri="{FF2B5EF4-FFF2-40B4-BE49-F238E27FC236}">
                  <a16:creationId xmlns:a16="http://schemas.microsoft.com/office/drawing/2014/main" id="{23CBBA0D-AD1A-FE0E-38D7-D364A7537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36225" y="5421313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2" name="Line 300">
              <a:extLst>
                <a:ext uri="{FF2B5EF4-FFF2-40B4-BE49-F238E27FC236}">
                  <a16:creationId xmlns:a16="http://schemas.microsoft.com/office/drawing/2014/main" id="{EF796D2B-006A-D89F-39F0-C8D98E904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36225" y="5151438"/>
              <a:ext cx="0" cy="269875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3" name="Line 301">
              <a:extLst>
                <a:ext uri="{FF2B5EF4-FFF2-40B4-BE49-F238E27FC236}">
                  <a16:creationId xmlns:a16="http://schemas.microsoft.com/office/drawing/2014/main" id="{9473EDC3-3B65-AAA0-2A20-70E52CC43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36225" y="5151438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4" name="Line 302">
              <a:extLst>
                <a:ext uri="{FF2B5EF4-FFF2-40B4-BE49-F238E27FC236}">
                  <a16:creationId xmlns:a16="http://schemas.microsoft.com/office/drawing/2014/main" id="{66CA23FB-D48B-9B68-1482-8A8487F8E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0825" y="5151438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5" name="Line 303">
              <a:extLst>
                <a:ext uri="{FF2B5EF4-FFF2-40B4-BE49-F238E27FC236}">
                  <a16:creationId xmlns:a16="http://schemas.microsoft.com/office/drawing/2014/main" id="{53D49D1A-2258-70B1-D45B-992BF3F85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0825" y="5421313"/>
              <a:ext cx="25400" cy="0"/>
            </a:xfrm>
            <a:prstGeom prst="line">
              <a:avLst/>
            </a:prstGeom>
            <a:noFill/>
            <a:ln w="1111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6" name="Freeform 304">
              <a:extLst>
                <a:ext uri="{FF2B5EF4-FFF2-40B4-BE49-F238E27FC236}">
                  <a16:creationId xmlns:a16="http://schemas.microsoft.com/office/drawing/2014/main" id="{3562B06B-FB06-94B7-5BB8-D3D57F7B9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225" y="5197476"/>
              <a:ext cx="1100138" cy="90488"/>
            </a:xfrm>
            <a:custGeom>
              <a:avLst/>
              <a:gdLst>
                <a:gd name="T0" fmla="*/ 693 w 693"/>
                <a:gd name="T1" fmla="*/ 57 h 57"/>
                <a:gd name="T2" fmla="*/ 520 w 693"/>
                <a:gd name="T3" fmla="*/ 8 h 57"/>
                <a:gd name="T4" fmla="*/ 170 w 693"/>
                <a:gd name="T5" fmla="*/ 0 h 57"/>
                <a:gd name="T6" fmla="*/ 0 w 693"/>
                <a:gd name="T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3" h="57">
                  <a:moveTo>
                    <a:pt x="693" y="57"/>
                  </a:moveTo>
                  <a:lnTo>
                    <a:pt x="520" y="8"/>
                  </a:lnTo>
                  <a:lnTo>
                    <a:pt x="170" y="0"/>
                  </a:lnTo>
                  <a:lnTo>
                    <a:pt x="0" y="56"/>
                  </a:lnTo>
                </a:path>
              </a:pathLst>
            </a:custGeom>
            <a:noFill/>
            <a:ln w="17463">
              <a:solidFill>
                <a:srgbClr val="00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7" name="Freeform 305">
              <a:extLst>
                <a:ext uri="{FF2B5EF4-FFF2-40B4-BE49-F238E27FC236}">
                  <a16:creationId xmlns:a16="http://schemas.microsoft.com/office/drawing/2014/main" id="{148B437C-EFB1-8D39-264E-B1DF7DCB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9575" y="5468938"/>
              <a:ext cx="52388" cy="52388"/>
            </a:xfrm>
            <a:custGeom>
              <a:avLst/>
              <a:gdLst>
                <a:gd name="T0" fmla="*/ 28 w 33"/>
                <a:gd name="T1" fmla="*/ 29 h 33"/>
                <a:gd name="T2" fmla="*/ 30 w 33"/>
                <a:gd name="T3" fmla="*/ 26 h 33"/>
                <a:gd name="T4" fmla="*/ 32 w 33"/>
                <a:gd name="T5" fmla="*/ 23 h 33"/>
                <a:gd name="T6" fmla="*/ 32 w 33"/>
                <a:gd name="T7" fmla="*/ 21 h 33"/>
                <a:gd name="T8" fmla="*/ 33 w 33"/>
                <a:gd name="T9" fmla="*/ 20 h 33"/>
                <a:gd name="T10" fmla="*/ 33 w 33"/>
                <a:gd name="T11" fmla="*/ 17 h 33"/>
                <a:gd name="T12" fmla="*/ 33 w 33"/>
                <a:gd name="T13" fmla="*/ 13 h 33"/>
                <a:gd name="T14" fmla="*/ 32 w 33"/>
                <a:gd name="T15" fmla="*/ 10 h 33"/>
                <a:gd name="T16" fmla="*/ 30 w 33"/>
                <a:gd name="T17" fmla="*/ 8 h 33"/>
                <a:gd name="T18" fmla="*/ 28 w 33"/>
                <a:gd name="T19" fmla="*/ 5 h 33"/>
                <a:gd name="T20" fmla="*/ 25 w 33"/>
                <a:gd name="T21" fmla="*/ 3 h 33"/>
                <a:gd name="T22" fmla="*/ 23 w 33"/>
                <a:gd name="T23" fmla="*/ 1 h 33"/>
                <a:gd name="T24" fmla="*/ 20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3 h 33"/>
                <a:gd name="T34" fmla="*/ 5 w 33"/>
                <a:gd name="T35" fmla="*/ 5 h 33"/>
                <a:gd name="T36" fmla="*/ 2 w 33"/>
                <a:gd name="T37" fmla="*/ 8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2 w 33"/>
                <a:gd name="T49" fmla="*/ 26 h 33"/>
                <a:gd name="T50" fmla="*/ 5 w 33"/>
                <a:gd name="T51" fmla="*/ 29 h 33"/>
                <a:gd name="T52" fmla="*/ 7 w 33"/>
                <a:gd name="T53" fmla="*/ 31 h 33"/>
                <a:gd name="T54" fmla="*/ 10 w 33"/>
                <a:gd name="T55" fmla="*/ 32 h 33"/>
                <a:gd name="T56" fmla="*/ 13 w 33"/>
                <a:gd name="T57" fmla="*/ 33 h 33"/>
                <a:gd name="T58" fmla="*/ 16 w 33"/>
                <a:gd name="T59" fmla="*/ 33 h 33"/>
                <a:gd name="T60" fmla="*/ 20 w 33"/>
                <a:gd name="T61" fmla="*/ 33 h 33"/>
                <a:gd name="T62" fmla="*/ 21 w 33"/>
                <a:gd name="T63" fmla="*/ 33 h 33"/>
                <a:gd name="T64" fmla="*/ 23 w 33"/>
                <a:gd name="T65" fmla="*/ 32 h 33"/>
                <a:gd name="T66" fmla="*/ 25 w 33"/>
                <a:gd name="T67" fmla="*/ 31 h 33"/>
                <a:gd name="T68" fmla="*/ 28 w 33"/>
                <a:gd name="T6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9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8" name="Freeform 306">
              <a:extLst>
                <a:ext uri="{FF2B5EF4-FFF2-40B4-BE49-F238E27FC236}">
                  <a16:creationId xmlns:a16="http://schemas.microsoft.com/office/drawing/2014/main" id="{2D4A4FFF-B41A-48F1-CDA3-6DE45C196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063" y="5391151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6 h 33"/>
                <a:gd name="T4" fmla="*/ 31 w 33"/>
                <a:gd name="T5" fmla="*/ 23 h 33"/>
                <a:gd name="T6" fmla="*/ 32 w 33"/>
                <a:gd name="T7" fmla="*/ 21 h 33"/>
                <a:gd name="T8" fmla="*/ 32 w 33"/>
                <a:gd name="T9" fmla="*/ 20 h 33"/>
                <a:gd name="T10" fmla="*/ 33 w 33"/>
                <a:gd name="T11" fmla="*/ 17 h 33"/>
                <a:gd name="T12" fmla="*/ 32 w 33"/>
                <a:gd name="T13" fmla="*/ 13 h 33"/>
                <a:gd name="T14" fmla="*/ 31 w 33"/>
                <a:gd name="T15" fmla="*/ 10 h 33"/>
                <a:gd name="T16" fmla="*/ 30 w 33"/>
                <a:gd name="T17" fmla="*/ 7 h 33"/>
                <a:gd name="T18" fmla="*/ 28 w 33"/>
                <a:gd name="T19" fmla="*/ 5 h 33"/>
                <a:gd name="T20" fmla="*/ 25 w 33"/>
                <a:gd name="T21" fmla="*/ 3 h 33"/>
                <a:gd name="T22" fmla="*/ 22 w 33"/>
                <a:gd name="T23" fmla="*/ 1 h 33"/>
                <a:gd name="T24" fmla="*/ 19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3 h 33"/>
                <a:gd name="T34" fmla="*/ 5 w 33"/>
                <a:gd name="T35" fmla="*/ 5 h 33"/>
                <a:gd name="T36" fmla="*/ 2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2 w 33"/>
                <a:gd name="T49" fmla="*/ 26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2 h 33"/>
                <a:gd name="T56" fmla="*/ 13 w 33"/>
                <a:gd name="T57" fmla="*/ 33 h 33"/>
                <a:gd name="T58" fmla="*/ 16 w 33"/>
                <a:gd name="T59" fmla="*/ 33 h 33"/>
                <a:gd name="T60" fmla="*/ 19 w 33"/>
                <a:gd name="T61" fmla="*/ 33 h 33"/>
                <a:gd name="T62" fmla="*/ 21 w 33"/>
                <a:gd name="T63" fmla="*/ 32 h 33"/>
                <a:gd name="T64" fmla="*/ 22 w 33"/>
                <a:gd name="T65" fmla="*/ 32 h 33"/>
                <a:gd name="T66" fmla="*/ 25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6"/>
                  </a:lnTo>
                  <a:lnTo>
                    <a:pt x="31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9" name="Freeform 307">
              <a:extLst>
                <a:ext uri="{FF2B5EF4-FFF2-40B4-BE49-F238E27FC236}">
                  <a16:creationId xmlns:a16="http://schemas.microsoft.com/office/drawing/2014/main" id="{7F0C3EE5-F40C-4D66-8385-94585675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213" y="5367338"/>
              <a:ext cx="52388" cy="52388"/>
            </a:xfrm>
            <a:custGeom>
              <a:avLst/>
              <a:gdLst>
                <a:gd name="T0" fmla="*/ 28 w 33"/>
                <a:gd name="T1" fmla="*/ 29 h 33"/>
                <a:gd name="T2" fmla="*/ 30 w 33"/>
                <a:gd name="T3" fmla="*/ 26 h 33"/>
                <a:gd name="T4" fmla="*/ 32 w 33"/>
                <a:gd name="T5" fmla="*/ 23 h 33"/>
                <a:gd name="T6" fmla="*/ 32 w 33"/>
                <a:gd name="T7" fmla="*/ 21 h 33"/>
                <a:gd name="T8" fmla="*/ 33 w 33"/>
                <a:gd name="T9" fmla="*/ 20 h 33"/>
                <a:gd name="T10" fmla="*/ 33 w 33"/>
                <a:gd name="T11" fmla="*/ 17 h 33"/>
                <a:gd name="T12" fmla="*/ 33 w 33"/>
                <a:gd name="T13" fmla="*/ 13 h 33"/>
                <a:gd name="T14" fmla="*/ 32 w 33"/>
                <a:gd name="T15" fmla="*/ 10 h 33"/>
                <a:gd name="T16" fmla="*/ 30 w 33"/>
                <a:gd name="T17" fmla="*/ 8 h 33"/>
                <a:gd name="T18" fmla="*/ 28 w 33"/>
                <a:gd name="T19" fmla="*/ 5 h 33"/>
                <a:gd name="T20" fmla="*/ 26 w 33"/>
                <a:gd name="T21" fmla="*/ 3 h 33"/>
                <a:gd name="T22" fmla="*/ 23 w 33"/>
                <a:gd name="T23" fmla="*/ 1 h 33"/>
                <a:gd name="T24" fmla="*/ 20 w 33"/>
                <a:gd name="T25" fmla="*/ 0 h 33"/>
                <a:gd name="T26" fmla="*/ 17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3 h 33"/>
                <a:gd name="T34" fmla="*/ 5 w 33"/>
                <a:gd name="T35" fmla="*/ 5 h 33"/>
                <a:gd name="T36" fmla="*/ 3 w 33"/>
                <a:gd name="T37" fmla="*/ 8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3 w 33"/>
                <a:gd name="T49" fmla="*/ 26 h 33"/>
                <a:gd name="T50" fmla="*/ 5 w 33"/>
                <a:gd name="T51" fmla="*/ 29 h 33"/>
                <a:gd name="T52" fmla="*/ 7 w 33"/>
                <a:gd name="T53" fmla="*/ 31 h 33"/>
                <a:gd name="T54" fmla="*/ 10 w 33"/>
                <a:gd name="T55" fmla="*/ 32 h 33"/>
                <a:gd name="T56" fmla="*/ 13 w 33"/>
                <a:gd name="T57" fmla="*/ 33 h 33"/>
                <a:gd name="T58" fmla="*/ 17 w 33"/>
                <a:gd name="T59" fmla="*/ 33 h 33"/>
                <a:gd name="T60" fmla="*/ 20 w 33"/>
                <a:gd name="T61" fmla="*/ 33 h 33"/>
                <a:gd name="T62" fmla="*/ 21 w 33"/>
                <a:gd name="T63" fmla="*/ 33 h 33"/>
                <a:gd name="T64" fmla="*/ 23 w 33"/>
                <a:gd name="T65" fmla="*/ 32 h 33"/>
                <a:gd name="T66" fmla="*/ 26 w 33"/>
                <a:gd name="T67" fmla="*/ 31 h 33"/>
                <a:gd name="T68" fmla="*/ 28 w 33"/>
                <a:gd name="T6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9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6" y="31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0" name="Freeform 308">
              <a:extLst>
                <a:ext uri="{FF2B5EF4-FFF2-40B4-BE49-F238E27FC236}">
                  <a16:creationId xmlns:a16="http://schemas.microsoft.com/office/drawing/2014/main" id="{DC915071-9FB8-E50D-9D98-DBD65846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613" y="5237163"/>
              <a:ext cx="53975" cy="52388"/>
            </a:xfrm>
            <a:custGeom>
              <a:avLst/>
              <a:gdLst>
                <a:gd name="T0" fmla="*/ 29 w 34"/>
                <a:gd name="T1" fmla="*/ 29 h 33"/>
                <a:gd name="T2" fmla="*/ 31 w 34"/>
                <a:gd name="T3" fmla="*/ 26 h 33"/>
                <a:gd name="T4" fmla="*/ 32 w 34"/>
                <a:gd name="T5" fmla="*/ 23 h 33"/>
                <a:gd name="T6" fmla="*/ 33 w 34"/>
                <a:gd name="T7" fmla="*/ 22 h 33"/>
                <a:gd name="T8" fmla="*/ 33 w 34"/>
                <a:gd name="T9" fmla="*/ 20 h 33"/>
                <a:gd name="T10" fmla="*/ 34 w 34"/>
                <a:gd name="T11" fmla="*/ 17 h 33"/>
                <a:gd name="T12" fmla="*/ 33 w 34"/>
                <a:gd name="T13" fmla="*/ 14 h 33"/>
                <a:gd name="T14" fmla="*/ 32 w 34"/>
                <a:gd name="T15" fmla="*/ 11 h 33"/>
                <a:gd name="T16" fmla="*/ 31 w 34"/>
                <a:gd name="T17" fmla="*/ 8 h 33"/>
                <a:gd name="T18" fmla="*/ 29 w 34"/>
                <a:gd name="T19" fmla="*/ 5 h 33"/>
                <a:gd name="T20" fmla="*/ 26 w 34"/>
                <a:gd name="T21" fmla="*/ 3 h 33"/>
                <a:gd name="T22" fmla="*/ 23 w 34"/>
                <a:gd name="T23" fmla="*/ 2 h 33"/>
                <a:gd name="T24" fmla="*/ 20 w 34"/>
                <a:gd name="T25" fmla="*/ 1 h 33"/>
                <a:gd name="T26" fmla="*/ 17 w 34"/>
                <a:gd name="T27" fmla="*/ 0 h 33"/>
                <a:gd name="T28" fmla="*/ 14 w 34"/>
                <a:gd name="T29" fmla="*/ 1 h 33"/>
                <a:gd name="T30" fmla="*/ 11 w 34"/>
                <a:gd name="T31" fmla="*/ 2 h 33"/>
                <a:gd name="T32" fmla="*/ 8 w 34"/>
                <a:gd name="T33" fmla="*/ 3 h 33"/>
                <a:gd name="T34" fmla="*/ 5 w 34"/>
                <a:gd name="T35" fmla="*/ 5 h 33"/>
                <a:gd name="T36" fmla="*/ 3 w 34"/>
                <a:gd name="T37" fmla="*/ 8 h 33"/>
                <a:gd name="T38" fmla="*/ 2 w 34"/>
                <a:gd name="T39" fmla="*/ 11 h 33"/>
                <a:gd name="T40" fmla="*/ 1 w 34"/>
                <a:gd name="T41" fmla="*/ 14 h 33"/>
                <a:gd name="T42" fmla="*/ 0 w 34"/>
                <a:gd name="T43" fmla="*/ 17 h 33"/>
                <a:gd name="T44" fmla="*/ 1 w 34"/>
                <a:gd name="T45" fmla="*/ 20 h 33"/>
                <a:gd name="T46" fmla="*/ 2 w 34"/>
                <a:gd name="T47" fmla="*/ 23 h 33"/>
                <a:gd name="T48" fmla="*/ 3 w 34"/>
                <a:gd name="T49" fmla="*/ 26 h 33"/>
                <a:gd name="T50" fmla="*/ 5 w 34"/>
                <a:gd name="T51" fmla="*/ 29 h 33"/>
                <a:gd name="T52" fmla="*/ 8 w 34"/>
                <a:gd name="T53" fmla="*/ 31 h 33"/>
                <a:gd name="T54" fmla="*/ 11 w 34"/>
                <a:gd name="T55" fmla="*/ 32 h 33"/>
                <a:gd name="T56" fmla="*/ 14 w 34"/>
                <a:gd name="T57" fmla="*/ 33 h 33"/>
                <a:gd name="T58" fmla="*/ 17 w 34"/>
                <a:gd name="T59" fmla="*/ 33 h 33"/>
                <a:gd name="T60" fmla="*/ 20 w 34"/>
                <a:gd name="T61" fmla="*/ 33 h 33"/>
                <a:gd name="T62" fmla="*/ 22 w 34"/>
                <a:gd name="T63" fmla="*/ 33 h 33"/>
                <a:gd name="T64" fmla="*/ 23 w 34"/>
                <a:gd name="T65" fmla="*/ 32 h 33"/>
                <a:gd name="T66" fmla="*/ 26 w 34"/>
                <a:gd name="T67" fmla="*/ 31 h 33"/>
                <a:gd name="T68" fmla="*/ 29 w 34"/>
                <a:gd name="T6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3">
                  <a:moveTo>
                    <a:pt x="29" y="29"/>
                  </a:moveTo>
                  <a:lnTo>
                    <a:pt x="31" y="26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3" y="32"/>
                  </a:lnTo>
                  <a:lnTo>
                    <a:pt x="26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1" name="Freeform 309">
              <a:extLst>
                <a:ext uri="{FF2B5EF4-FFF2-40B4-BE49-F238E27FC236}">
                  <a16:creationId xmlns:a16="http://schemas.microsoft.com/office/drawing/2014/main" id="{DE9A2A56-FFCA-0807-2059-1ADD74AD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0" y="5243513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5 h 33"/>
                <a:gd name="T4" fmla="*/ 32 w 33"/>
                <a:gd name="T5" fmla="*/ 22 h 33"/>
                <a:gd name="T6" fmla="*/ 32 w 33"/>
                <a:gd name="T7" fmla="*/ 21 h 33"/>
                <a:gd name="T8" fmla="*/ 33 w 33"/>
                <a:gd name="T9" fmla="*/ 19 h 33"/>
                <a:gd name="T10" fmla="*/ 33 w 33"/>
                <a:gd name="T11" fmla="*/ 16 h 33"/>
                <a:gd name="T12" fmla="*/ 33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5 h 33"/>
                <a:gd name="T20" fmla="*/ 26 w 33"/>
                <a:gd name="T21" fmla="*/ 2 h 33"/>
                <a:gd name="T22" fmla="*/ 23 w 33"/>
                <a:gd name="T23" fmla="*/ 1 h 33"/>
                <a:gd name="T24" fmla="*/ 20 w 33"/>
                <a:gd name="T25" fmla="*/ 0 h 33"/>
                <a:gd name="T26" fmla="*/ 17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2 h 33"/>
                <a:gd name="T34" fmla="*/ 5 w 33"/>
                <a:gd name="T35" fmla="*/ 5 h 33"/>
                <a:gd name="T36" fmla="*/ 3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6 h 33"/>
                <a:gd name="T44" fmla="*/ 0 w 33"/>
                <a:gd name="T45" fmla="*/ 19 h 33"/>
                <a:gd name="T46" fmla="*/ 1 w 33"/>
                <a:gd name="T47" fmla="*/ 22 h 33"/>
                <a:gd name="T48" fmla="*/ 3 w 33"/>
                <a:gd name="T49" fmla="*/ 25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1 h 33"/>
                <a:gd name="T56" fmla="*/ 13 w 33"/>
                <a:gd name="T57" fmla="*/ 32 h 33"/>
                <a:gd name="T58" fmla="*/ 17 w 33"/>
                <a:gd name="T59" fmla="*/ 33 h 33"/>
                <a:gd name="T60" fmla="*/ 20 w 33"/>
                <a:gd name="T61" fmla="*/ 32 h 33"/>
                <a:gd name="T62" fmla="*/ 21 w 33"/>
                <a:gd name="T63" fmla="*/ 32 h 33"/>
                <a:gd name="T64" fmla="*/ 23 w 33"/>
                <a:gd name="T65" fmla="*/ 31 h 33"/>
                <a:gd name="T66" fmla="*/ 26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7" y="33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3" y="31"/>
                  </a:lnTo>
                  <a:lnTo>
                    <a:pt x="26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2" name="Freeform 310">
              <a:extLst>
                <a:ext uri="{FF2B5EF4-FFF2-40B4-BE49-F238E27FC236}">
                  <a16:creationId xmlns:a16="http://schemas.microsoft.com/office/drawing/2014/main" id="{8AD88389-CC63-1939-57DF-B4F96B6E9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5249863"/>
              <a:ext cx="52388" cy="52388"/>
            </a:xfrm>
            <a:custGeom>
              <a:avLst/>
              <a:gdLst>
                <a:gd name="T0" fmla="*/ 28 w 33"/>
                <a:gd name="T1" fmla="*/ 29 h 33"/>
                <a:gd name="T2" fmla="*/ 30 w 33"/>
                <a:gd name="T3" fmla="*/ 26 h 33"/>
                <a:gd name="T4" fmla="*/ 32 w 33"/>
                <a:gd name="T5" fmla="*/ 23 h 33"/>
                <a:gd name="T6" fmla="*/ 32 w 33"/>
                <a:gd name="T7" fmla="*/ 21 h 33"/>
                <a:gd name="T8" fmla="*/ 32 w 33"/>
                <a:gd name="T9" fmla="*/ 20 h 33"/>
                <a:gd name="T10" fmla="*/ 33 w 33"/>
                <a:gd name="T11" fmla="*/ 17 h 33"/>
                <a:gd name="T12" fmla="*/ 32 w 33"/>
                <a:gd name="T13" fmla="*/ 14 h 33"/>
                <a:gd name="T14" fmla="*/ 32 w 33"/>
                <a:gd name="T15" fmla="*/ 11 h 33"/>
                <a:gd name="T16" fmla="*/ 30 w 33"/>
                <a:gd name="T17" fmla="*/ 8 h 33"/>
                <a:gd name="T18" fmla="*/ 28 w 33"/>
                <a:gd name="T19" fmla="*/ 5 h 33"/>
                <a:gd name="T20" fmla="*/ 25 w 33"/>
                <a:gd name="T21" fmla="*/ 3 h 33"/>
                <a:gd name="T22" fmla="*/ 23 w 33"/>
                <a:gd name="T23" fmla="*/ 2 h 33"/>
                <a:gd name="T24" fmla="*/ 20 w 33"/>
                <a:gd name="T25" fmla="*/ 1 h 33"/>
                <a:gd name="T26" fmla="*/ 16 w 33"/>
                <a:gd name="T27" fmla="*/ 0 h 33"/>
                <a:gd name="T28" fmla="*/ 13 w 33"/>
                <a:gd name="T29" fmla="*/ 1 h 33"/>
                <a:gd name="T30" fmla="*/ 10 w 33"/>
                <a:gd name="T31" fmla="*/ 2 h 33"/>
                <a:gd name="T32" fmla="*/ 7 w 33"/>
                <a:gd name="T33" fmla="*/ 3 h 33"/>
                <a:gd name="T34" fmla="*/ 5 w 33"/>
                <a:gd name="T35" fmla="*/ 5 h 33"/>
                <a:gd name="T36" fmla="*/ 2 w 33"/>
                <a:gd name="T37" fmla="*/ 8 h 33"/>
                <a:gd name="T38" fmla="*/ 1 w 33"/>
                <a:gd name="T39" fmla="*/ 11 h 33"/>
                <a:gd name="T40" fmla="*/ 0 w 33"/>
                <a:gd name="T41" fmla="*/ 14 h 33"/>
                <a:gd name="T42" fmla="*/ 0 w 33"/>
                <a:gd name="T43" fmla="*/ 17 h 33"/>
                <a:gd name="T44" fmla="*/ 0 w 33"/>
                <a:gd name="T45" fmla="*/ 20 h 33"/>
                <a:gd name="T46" fmla="*/ 1 w 33"/>
                <a:gd name="T47" fmla="*/ 23 h 33"/>
                <a:gd name="T48" fmla="*/ 2 w 33"/>
                <a:gd name="T49" fmla="*/ 26 h 33"/>
                <a:gd name="T50" fmla="*/ 5 w 33"/>
                <a:gd name="T51" fmla="*/ 29 h 33"/>
                <a:gd name="T52" fmla="*/ 7 w 33"/>
                <a:gd name="T53" fmla="*/ 31 h 33"/>
                <a:gd name="T54" fmla="*/ 10 w 33"/>
                <a:gd name="T55" fmla="*/ 32 h 33"/>
                <a:gd name="T56" fmla="*/ 13 w 33"/>
                <a:gd name="T57" fmla="*/ 33 h 33"/>
                <a:gd name="T58" fmla="*/ 16 w 33"/>
                <a:gd name="T59" fmla="*/ 33 h 33"/>
                <a:gd name="T60" fmla="*/ 20 w 33"/>
                <a:gd name="T61" fmla="*/ 33 h 33"/>
                <a:gd name="T62" fmla="*/ 21 w 33"/>
                <a:gd name="T63" fmla="*/ 33 h 33"/>
                <a:gd name="T64" fmla="*/ 23 w 33"/>
                <a:gd name="T65" fmla="*/ 32 h 33"/>
                <a:gd name="T66" fmla="*/ 25 w 33"/>
                <a:gd name="T67" fmla="*/ 31 h 33"/>
                <a:gd name="T68" fmla="*/ 28 w 33"/>
                <a:gd name="T6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9"/>
                  </a:moveTo>
                  <a:lnTo>
                    <a:pt x="30" y="26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3" name="Freeform 311">
              <a:extLst>
                <a:ext uri="{FF2B5EF4-FFF2-40B4-BE49-F238E27FC236}">
                  <a16:creationId xmlns:a16="http://schemas.microsoft.com/office/drawing/2014/main" id="{DD405F3F-5153-B89D-7A85-A0D07F77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700" y="5172076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5 h 33"/>
                <a:gd name="T4" fmla="*/ 32 w 33"/>
                <a:gd name="T5" fmla="*/ 23 h 33"/>
                <a:gd name="T6" fmla="*/ 32 w 33"/>
                <a:gd name="T7" fmla="*/ 21 h 33"/>
                <a:gd name="T8" fmla="*/ 32 w 33"/>
                <a:gd name="T9" fmla="*/ 20 h 33"/>
                <a:gd name="T10" fmla="*/ 33 w 33"/>
                <a:gd name="T11" fmla="*/ 16 h 33"/>
                <a:gd name="T12" fmla="*/ 32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5 h 33"/>
                <a:gd name="T20" fmla="*/ 25 w 33"/>
                <a:gd name="T21" fmla="*/ 3 h 33"/>
                <a:gd name="T22" fmla="*/ 22 w 33"/>
                <a:gd name="T23" fmla="*/ 1 h 33"/>
                <a:gd name="T24" fmla="*/ 19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3 h 33"/>
                <a:gd name="T34" fmla="*/ 5 w 33"/>
                <a:gd name="T35" fmla="*/ 5 h 33"/>
                <a:gd name="T36" fmla="*/ 2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6 h 33"/>
                <a:gd name="T44" fmla="*/ 0 w 33"/>
                <a:gd name="T45" fmla="*/ 20 h 33"/>
                <a:gd name="T46" fmla="*/ 1 w 33"/>
                <a:gd name="T47" fmla="*/ 23 h 33"/>
                <a:gd name="T48" fmla="*/ 2 w 33"/>
                <a:gd name="T49" fmla="*/ 25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2 h 33"/>
                <a:gd name="T56" fmla="*/ 13 w 33"/>
                <a:gd name="T57" fmla="*/ 33 h 33"/>
                <a:gd name="T58" fmla="*/ 16 w 33"/>
                <a:gd name="T59" fmla="*/ 33 h 33"/>
                <a:gd name="T60" fmla="*/ 19 w 33"/>
                <a:gd name="T61" fmla="*/ 33 h 33"/>
                <a:gd name="T62" fmla="*/ 21 w 33"/>
                <a:gd name="T63" fmla="*/ 32 h 33"/>
                <a:gd name="T64" fmla="*/ 22 w 33"/>
                <a:gd name="T65" fmla="*/ 32 h 33"/>
                <a:gd name="T66" fmla="*/ 25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5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4" name="Freeform 312">
              <a:extLst>
                <a:ext uri="{FF2B5EF4-FFF2-40B4-BE49-F238E27FC236}">
                  <a16:creationId xmlns:a16="http://schemas.microsoft.com/office/drawing/2014/main" id="{0B16988B-E70E-82EF-E5F5-286F0D9F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925" y="5178426"/>
              <a:ext cx="53975" cy="52388"/>
            </a:xfrm>
            <a:custGeom>
              <a:avLst/>
              <a:gdLst>
                <a:gd name="T0" fmla="*/ 29 w 34"/>
                <a:gd name="T1" fmla="*/ 28 h 33"/>
                <a:gd name="T2" fmla="*/ 31 w 34"/>
                <a:gd name="T3" fmla="*/ 25 h 33"/>
                <a:gd name="T4" fmla="*/ 32 w 34"/>
                <a:gd name="T5" fmla="*/ 22 h 33"/>
                <a:gd name="T6" fmla="*/ 33 w 34"/>
                <a:gd name="T7" fmla="*/ 21 h 33"/>
                <a:gd name="T8" fmla="*/ 33 w 34"/>
                <a:gd name="T9" fmla="*/ 19 h 33"/>
                <a:gd name="T10" fmla="*/ 34 w 34"/>
                <a:gd name="T11" fmla="*/ 16 h 33"/>
                <a:gd name="T12" fmla="*/ 33 w 34"/>
                <a:gd name="T13" fmla="*/ 13 h 33"/>
                <a:gd name="T14" fmla="*/ 32 w 34"/>
                <a:gd name="T15" fmla="*/ 10 h 33"/>
                <a:gd name="T16" fmla="*/ 31 w 34"/>
                <a:gd name="T17" fmla="*/ 7 h 33"/>
                <a:gd name="T18" fmla="*/ 29 w 34"/>
                <a:gd name="T19" fmla="*/ 5 h 33"/>
                <a:gd name="T20" fmla="*/ 26 w 34"/>
                <a:gd name="T21" fmla="*/ 2 h 33"/>
                <a:gd name="T22" fmla="*/ 23 w 34"/>
                <a:gd name="T23" fmla="*/ 1 h 33"/>
                <a:gd name="T24" fmla="*/ 20 w 34"/>
                <a:gd name="T25" fmla="*/ 0 h 33"/>
                <a:gd name="T26" fmla="*/ 17 w 34"/>
                <a:gd name="T27" fmla="*/ 0 h 33"/>
                <a:gd name="T28" fmla="*/ 14 w 34"/>
                <a:gd name="T29" fmla="*/ 0 h 33"/>
                <a:gd name="T30" fmla="*/ 11 w 34"/>
                <a:gd name="T31" fmla="*/ 1 h 33"/>
                <a:gd name="T32" fmla="*/ 8 w 34"/>
                <a:gd name="T33" fmla="*/ 2 h 33"/>
                <a:gd name="T34" fmla="*/ 5 w 34"/>
                <a:gd name="T35" fmla="*/ 5 h 33"/>
                <a:gd name="T36" fmla="*/ 3 w 34"/>
                <a:gd name="T37" fmla="*/ 7 h 33"/>
                <a:gd name="T38" fmla="*/ 2 w 34"/>
                <a:gd name="T39" fmla="*/ 10 h 33"/>
                <a:gd name="T40" fmla="*/ 1 w 34"/>
                <a:gd name="T41" fmla="*/ 13 h 33"/>
                <a:gd name="T42" fmla="*/ 0 w 34"/>
                <a:gd name="T43" fmla="*/ 16 h 33"/>
                <a:gd name="T44" fmla="*/ 1 w 34"/>
                <a:gd name="T45" fmla="*/ 19 h 33"/>
                <a:gd name="T46" fmla="*/ 2 w 34"/>
                <a:gd name="T47" fmla="*/ 22 h 33"/>
                <a:gd name="T48" fmla="*/ 3 w 34"/>
                <a:gd name="T49" fmla="*/ 25 h 33"/>
                <a:gd name="T50" fmla="*/ 5 w 34"/>
                <a:gd name="T51" fmla="*/ 28 h 33"/>
                <a:gd name="T52" fmla="*/ 8 w 34"/>
                <a:gd name="T53" fmla="*/ 30 h 33"/>
                <a:gd name="T54" fmla="*/ 11 w 34"/>
                <a:gd name="T55" fmla="*/ 32 h 33"/>
                <a:gd name="T56" fmla="*/ 14 w 34"/>
                <a:gd name="T57" fmla="*/ 32 h 33"/>
                <a:gd name="T58" fmla="*/ 17 w 34"/>
                <a:gd name="T59" fmla="*/ 33 h 33"/>
                <a:gd name="T60" fmla="*/ 20 w 34"/>
                <a:gd name="T61" fmla="*/ 32 h 33"/>
                <a:gd name="T62" fmla="*/ 22 w 34"/>
                <a:gd name="T63" fmla="*/ 32 h 33"/>
                <a:gd name="T64" fmla="*/ 23 w 34"/>
                <a:gd name="T65" fmla="*/ 32 h 33"/>
                <a:gd name="T66" fmla="*/ 26 w 34"/>
                <a:gd name="T67" fmla="*/ 30 h 33"/>
                <a:gd name="T68" fmla="*/ 29 w 34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3">
                  <a:moveTo>
                    <a:pt x="29" y="28"/>
                  </a:moveTo>
                  <a:lnTo>
                    <a:pt x="31" y="25"/>
                  </a:lnTo>
                  <a:lnTo>
                    <a:pt x="32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7" y="33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6" y="3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5" name="Freeform 313">
              <a:extLst>
                <a:ext uri="{FF2B5EF4-FFF2-40B4-BE49-F238E27FC236}">
                  <a16:creationId xmlns:a16="http://schemas.microsoft.com/office/drawing/2014/main" id="{9E9E6CB7-A734-F8F0-A241-060AD6890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4738" y="5184776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5 h 33"/>
                <a:gd name="T4" fmla="*/ 32 w 33"/>
                <a:gd name="T5" fmla="*/ 22 h 33"/>
                <a:gd name="T6" fmla="*/ 32 w 33"/>
                <a:gd name="T7" fmla="*/ 21 h 33"/>
                <a:gd name="T8" fmla="*/ 33 w 33"/>
                <a:gd name="T9" fmla="*/ 19 h 33"/>
                <a:gd name="T10" fmla="*/ 33 w 33"/>
                <a:gd name="T11" fmla="*/ 16 h 33"/>
                <a:gd name="T12" fmla="*/ 33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5 h 33"/>
                <a:gd name="T20" fmla="*/ 26 w 33"/>
                <a:gd name="T21" fmla="*/ 2 h 33"/>
                <a:gd name="T22" fmla="*/ 23 w 33"/>
                <a:gd name="T23" fmla="*/ 1 h 33"/>
                <a:gd name="T24" fmla="*/ 20 w 33"/>
                <a:gd name="T25" fmla="*/ 0 h 33"/>
                <a:gd name="T26" fmla="*/ 17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2 h 33"/>
                <a:gd name="T34" fmla="*/ 5 w 33"/>
                <a:gd name="T35" fmla="*/ 5 h 33"/>
                <a:gd name="T36" fmla="*/ 3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6 h 33"/>
                <a:gd name="T44" fmla="*/ 0 w 33"/>
                <a:gd name="T45" fmla="*/ 19 h 33"/>
                <a:gd name="T46" fmla="*/ 1 w 33"/>
                <a:gd name="T47" fmla="*/ 22 h 33"/>
                <a:gd name="T48" fmla="*/ 3 w 33"/>
                <a:gd name="T49" fmla="*/ 25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1 h 33"/>
                <a:gd name="T56" fmla="*/ 13 w 33"/>
                <a:gd name="T57" fmla="*/ 32 h 33"/>
                <a:gd name="T58" fmla="*/ 17 w 33"/>
                <a:gd name="T59" fmla="*/ 33 h 33"/>
                <a:gd name="T60" fmla="*/ 20 w 33"/>
                <a:gd name="T61" fmla="*/ 32 h 33"/>
                <a:gd name="T62" fmla="*/ 21 w 33"/>
                <a:gd name="T63" fmla="*/ 32 h 33"/>
                <a:gd name="T64" fmla="*/ 23 w 33"/>
                <a:gd name="T65" fmla="*/ 31 h 33"/>
                <a:gd name="T66" fmla="*/ 26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7" y="33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3" y="31"/>
                  </a:lnTo>
                  <a:lnTo>
                    <a:pt x="26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6" name="Freeform 314">
              <a:extLst>
                <a:ext uri="{FF2B5EF4-FFF2-40B4-BE49-F238E27FC236}">
                  <a16:creationId xmlns:a16="http://schemas.microsoft.com/office/drawing/2014/main" id="{173877F2-B0DC-D2A7-E5B7-C35F059A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0963" y="5262563"/>
              <a:ext cx="52388" cy="52388"/>
            </a:xfrm>
            <a:custGeom>
              <a:avLst/>
              <a:gdLst>
                <a:gd name="T0" fmla="*/ 28 w 33"/>
                <a:gd name="T1" fmla="*/ 28 h 33"/>
                <a:gd name="T2" fmla="*/ 30 w 33"/>
                <a:gd name="T3" fmla="*/ 25 h 33"/>
                <a:gd name="T4" fmla="*/ 32 w 33"/>
                <a:gd name="T5" fmla="*/ 22 h 33"/>
                <a:gd name="T6" fmla="*/ 32 w 33"/>
                <a:gd name="T7" fmla="*/ 21 h 33"/>
                <a:gd name="T8" fmla="*/ 32 w 33"/>
                <a:gd name="T9" fmla="*/ 19 h 33"/>
                <a:gd name="T10" fmla="*/ 33 w 33"/>
                <a:gd name="T11" fmla="*/ 16 h 33"/>
                <a:gd name="T12" fmla="*/ 32 w 33"/>
                <a:gd name="T13" fmla="*/ 13 h 33"/>
                <a:gd name="T14" fmla="*/ 32 w 33"/>
                <a:gd name="T15" fmla="*/ 10 h 33"/>
                <a:gd name="T16" fmla="*/ 30 w 33"/>
                <a:gd name="T17" fmla="*/ 7 h 33"/>
                <a:gd name="T18" fmla="*/ 28 w 33"/>
                <a:gd name="T19" fmla="*/ 5 h 33"/>
                <a:gd name="T20" fmla="*/ 25 w 33"/>
                <a:gd name="T21" fmla="*/ 2 h 33"/>
                <a:gd name="T22" fmla="*/ 22 w 33"/>
                <a:gd name="T23" fmla="*/ 1 h 33"/>
                <a:gd name="T24" fmla="*/ 19 w 33"/>
                <a:gd name="T25" fmla="*/ 0 h 33"/>
                <a:gd name="T26" fmla="*/ 16 w 33"/>
                <a:gd name="T27" fmla="*/ 0 h 33"/>
                <a:gd name="T28" fmla="*/ 13 w 33"/>
                <a:gd name="T29" fmla="*/ 0 h 33"/>
                <a:gd name="T30" fmla="*/ 10 w 33"/>
                <a:gd name="T31" fmla="*/ 1 h 33"/>
                <a:gd name="T32" fmla="*/ 7 w 33"/>
                <a:gd name="T33" fmla="*/ 2 h 33"/>
                <a:gd name="T34" fmla="*/ 5 w 33"/>
                <a:gd name="T35" fmla="*/ 5 h 33"/>
                <a:gd name="T36" fmla="*/ 2 w 33"/>
                <a:gd name="T37" fmla="*/ 7 h 33"/>
                <a:gd name="T38" fmla="*/ 1 w 33"/>
                <a:gd name="T39" fmla="*/ 10 h 33"/>
                <a:gd name="T40" fmla="*/ 0 w 33"/>
                <a:gd name="T41" fmla="*/ 13 h 33"/>
                <a:gd name="T42" fmla="*/ 0 w 33"/>
                <a:gd name="T43" fmla="*/ 16 h 33"/>
                <a:gd name="T44" fmla="*/ 0 w 33"/>
                <a:gd name="T45" fmla="*/ 19 h 33"/>
                <a:gd name="T46" fmla="*/ 1 w 33"/>
                <a:gd name="T47" fmla="*/ 22 h 33"/>
                <a:gd name="T48" fmla="*/ 2 w 33"/>
                <a:gd name="T49" fmla="*/ 25 h 33"/>
                <a:gd name="T50" fmla="*/ 5 w 33"/>
                <a:gd name="T51" fmla="*/ 28 h 33"/>
                <a:gd name="T52" fmla="*/ 7 w 33"/>
                <a:gd name="T53" fmla="*/ 30 h 33"/>
                <a:gd name="T54" fmla="*/ 10 w 33"/>
                <a:gd name="T55" fmla="*/ 32 h 33"/>
                <a:gd name="T56" fmla="*/ 13 w 33"/>
                <a:gd name="T57" fmla="*/ 32 h 33"/>
                <a:gd name="T58" fmla="*/ 16 w 33"/>
                <a:gd name="T59" fmla="*/ 33 h 33"/>
                <a:gd name="T60" fmla="*/ 19 w 33"/>
                <a:gd name="T61" fmla="*/ 32 h 33"/>
                <a:gd name="T62" fmla="*/ 21 w 33"/>
                <a:gd name="T63" fmla="*/ 32 h 33"/>
                <a:gd name="T64" fmla="*/ 22 w 33"/>
                <a:gd name="T65" fmla="*/ 32 h 33"/>
                <a:gd name="T66" fmla="*/ 25 w 33"/>
                <a:gd name="T67" fmla="*/ 30 h 33"/>
                <a:gd name="T68" fmla="*/ 28 w 33"/>
                <a:gd name="T6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28" y="28"/>
                  </a:moveTo>
                  <a:lnTo>
                    <a:pt x="30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grpSp>
          <p:nvGrpSpPr>
            <p:cNvPr id="1067" name="Groupe 1066">
              <a:extLst>
                <a:ext uri="{FF2B5EF4-FFF2-40B4-BE49-F238E27FC236}">
                  <a16:creationId xmlns:a16="http://schemas.microsoft.com/office/drawing/2014/main" id="{07BF6FF9-A5AC-16CA-8EAB-972A6183743B}"/>
                </a:ext>
              </a:extLst>
            </p:cNvPr>
            <p:cNvGrpSpPr/>
            <p:nvPr/>
          </p:nvGrpSpPr>
          <p:grpSpPr>
            <a:xfrm>
              <a:off x="9079034" y="4500009"/>
              <a:ext cx="2695573" cy="1846777"/>
              <a:chOff x="5856290" y="4600578"/>
              <a:chExt cx="2695573" cy="1846777"/>
            </a:xfrm>
          </p:grpSpPr>
          <p:sp>
            <p:nvSpPr>
              <p:cNvPr id="1068" name="Line 9">
                <a:extLst>
                  <a:ext uri="{FF2B5EF4-FFF2-40B4-BE49-F238E27FC236}">
                    <a16:creationId xmlns:a16="http://schemas.microsoft.com/office/drawing/2014/main" id="{096306D8-B2D3-51FC-EC4B-CA0EE7C1E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2350" y="5597526"/>
                <a:ext cx="2328863" cy="0"/>
              </a:xfrm>
              <a:prstGeom prst="line">
                <a:avLst/>
              </a:prstGeom>
              <a:noFill/>
              <a:ln w="0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grpSp>
            <p:nvGrpSpPr>
              <p:cNvPr id="1069" name="Groupe 1068">
                <a:extLst>
                  <a:ext uri="{FF2B5EF4-FFF2-40B4-BE49-F238E27FC236}">
                    <a16:creationId xmlns:a16="http://schemas.microsoft.com/office/drawing/2014/main" id="{98A61A3A-24F1-8B39-2586-7F774A4FA8CE}"/>
                  </a:ext>
                </a:extLst>
              </p:cNvPr>
              <p:cNvGrpSpPr/>
              <p:nvPr/>
            </p:nvGrpSpPr>
            <p:grpSpPr>
              <a:xfrm>
                <a:off x="6056313" y="4675189"/>
                <a:ext cx="2495550" cy="1422400"/>
                <a:chOff x="6056313" y="4675189"/>
                <a:chExt cx="2495550" cy="1422400"/>
              </a:xfrm>
            </p:grpSpPr>
            <p:sp>
              <p:nvSpPr>
                <p:cNvPr id="1085" name="Freeform 10">
                  <a:extLst>
                    <a:ext uri="{FF2B5EF4-FFF2-40B4-BE49-F238E27FC236}">
                      <a16:creationId xmlns:a16="http://schemas.microsoft.com/office/drawing/2014/main" id="{937F6FB9-5CEA-C77D-1686-8C0C90CF4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6313" y="4675189"/>
                  <a:ext cx="46038" cy="460375"/>
                </a:xfrm>
                <a:custGeom>
                  <a:avLst/>
                  <a:gdLst>
                    <a:gd name="T0" fmla="*/ 29 w 29"/>
                    <a:gd name="T1" fmla="*/ 290 h 290"/>
                    <a:gd name="T2" fmla="*/ 29 w 29"/>
                    <a:gd name="T3" fmla="*/ 0 h 290"/>
                    <a:gd name="T4" fmla="*/ 0 w 29"/>
                    <a:gd name="T5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290">
                      <a:moveTo>
                        <a:pt x="29" y="290"/>
                      </a:moveTo>
                      <a:lnTo>
                        <a:pt x="2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86" name="Line 11">
                  <a:extLst>
                    <a:ext uri="{FF2B5EF4-FFF2-40B4-BE49-F238E27FC236}">
                      <a16:creationId xmlns:a16="http://schemas.microsoft.com/office/drawing/2014/main" id="{51A4879A-B3A8-2EEE-0E94-BD4929BBB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56313" y="5597526"/>
                  <a:ext cx="4603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87" name="Line 13">
                  <a:extLst>
                    <a:ext uri="{FF2B5EF4-FFF2-40B4-BE49-F238E27FC236}">
                      <a16:creationId xmlns:a16="http://schemas.microsoft.com/office/drawing/2014/main" id="{452F5520-081E-84C1-802F-FB629D07F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81888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88" name="Line 15">
                  <a:extLst>
                    <a:ext uri="{FF2B5EF4-FFF2-40B4-BE49-F238E27FC236}">
                      <a16:creationId xmlns:a16="http://schemas.microsoft.com/office/drawing/2014/main" id="{38CBD243-FD5C-0BFF-73C8-3C6A6950B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566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89" name="Line 16">
                  <a:extLst>
                    <a:ext uri="{FF2B5EF4-FFF2-40B4-BE49-F238E27FC236}">
                      <a16:creationId xmlns:a16="http://schemas.microsoft.com/office/drawing/2014/main" id="{083BF1FC-A177-5406-AC04-334D2D36BC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29438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0" name="Line 18">
                  <a:extLst>
                    <a:ext uri="{FF2B5EF4-FFF2-40B4-BE49-F238E27FC236}">
                      <a16:creationId xmlns:a16="http://schemas.microsoft.com/office/drawing/2014/main" id="{A993356B-9F85-8840-0083-7E1DB74A8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54800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1" name="Line 20">
                  <a:extLst>
                    <a:ext uri="{FF2B5EF4-FFF2-40B4-BE49-F238E27FC236}">
                      <a16:creationId xmlns:a16="http://schemas.microsoft.com/office/drawing/2014/main" id="{CC37440A-EC13-5705-FD43-02CC84E5B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78575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2" name="Line 21">
                  <a:extLst>
                    <a:ext uri="{FF2B5EF4-FFF2-40B4-BE49-F238E27FC236}">
                      <a16:creationId xmlns:a16="http://schemas.microsoft.com/office/drawing/2014/main" id="{E298459A-A3D4-4127-77F2-05E84A5E3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9601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3" name="Line 23">
                  <a:extLst>
                    <a:ext uri="{FF2B5EF4-FFF2-40B4-BE49-F238E27FC236}">
                      <a16:creationId xmlns:a16="http://schemas.microsoft.com/office/drawing/2014/main" id="{3721DD35-3A48-3761-4B51-35A4715FAF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02350" y="4675189"/>
                  <a:ext cx="0" cy="14224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4" name="Line 24">
                  <a:extLst>
                    <a:ext uri="{FF2B5EF4-FFF2-40B4-BE49-F238E27FC236}">
                      <a16:creationId xmlns:a16="http://schemas.microsoft.com/office/drawing/2014/main" id="{67C47D81-E86B-7043-199A-3DCF58726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56313" y="6059489"/>
                  <a:ext cx="249555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5" name="Line 27">
                  <a:extLst>
                    <a:ext uri="{FF2B5EF4-FFF2-40B4-BE49-F238E27FC236}">
                      <a16:creationId xmlns:a16="http://schemas.microsoft.com/office/drawing/2014/main" id="{CB548DD7-BC2B-2794-A7EE-40929F264F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1056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6" name="Line 28">
                  <a:extLst>
                    <a:ext uri="{FF2B5EF4-FFF2-40B4-BE49-F238E27FC236}">
                      <a16:creationId xmlns:a16="http://schemas.microsoft.com/office/drawing/2014/main" id="{BD6DACB3-A311-E698-C52C-DD259C021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4338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7" name="Line 30">
                  <a:extLst>
                    <a:ext uri="{FF2B5EF4-FFF2-40B4-BE49-F238E27FC236}">
                      <a16:creationId xmlns:a16="http://schemas.microsoft.com/office/drawing/2014/main" id="{98B6B35C-278A-7CEB-D64F-FC251CB62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58113" y="6059489"/>
                  <a:ext cx="0" cy="3810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98" name="Line 33">
                  <a:extLst>
                    <a:ext uri="{FF2B5EF4-FFF2-40B4-BE49-F238E27FC236}">
                      <a16:creationId xmlns:a16="http://schemas.microsoft.com/office/drawing/2014/main" id="{694EC211-08AA-0522-6E4E-F8501ACCD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56313" y="5135564"/>
                  <a:ext cx="4603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</p:grpSp>
          <p:sp>
            <p:nvSpPr>
              <p:cNvPr id="1070" name="Rectangle 36">
                <a:extLst>
                  <a:ext uri="{FF2B5EF4-FFF2-40B4-BE49-F238E27FC236}">
                    <a16:creationId xmlns:a16="http://schemas.microsoft.com/office/drawing/2014/main" id="{FDEE39AD-3523-D7B1-AAD8-7CDC73593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5978" y="4600578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1" name="Rectangle 37">
                <a:extLst>
                  <a:ext uri="{FF2B5EF4-FFF2-40B4-BE49-F238E27FC236}">
                    <a16:creationId xmlns:a16="http://schemas.microsoft.com/office/drawing/2014/main" id="{85C366BA-3159-9B30-42F2-59BA8E7DC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5978" y="5060953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38">
                <a:extLst>
                  <a:ext uri="{FF2B5EF4-FFF2-40B4-BE49-F238E27FC236}">
                    <a16:creationId xmlns:a16="http://schemas.microsoft.com/office/drawing/2014/main" id="{32C7436B-056E-1F52-2BC0-A1DB07F0A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4240" y="5522916"/>
                <a:ext cx="6572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39">
                <a:extLst>
                  <a:ext uri="{FF2B5EF4-FFF2-40B4-BE49-F238E27FC236}">
                    <a16:creationId xmlns:a16="http://schemas.microsoft.com/office/drawing/2014/main" id="{43C9DBD9-6F50-322C-7AFC-7D05FE7AC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6290" y="5984878"/>
                <a:ext cx="169918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-10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40">
                <a:extLst>
                  <a:ext uri="{FF2B5EF4-FFF2-40B4-BE49-F238E27FC236}">
                    <a16:creationId xmlns:a16="http://schemas.microsoft.com/office/drawing/2014/main" id="{01FF7236-C3BA-E855-CB06-42257BF98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7105" y="6091236"/>
                <a:ext cx="6572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41">
                <a:extLst>
                  <a:ext uri="{FF2B5EF4-FFF2-40B4-BE49-F238E27FC236}">
                    <a16:creationId xmlns:a16="http://schemas.microsoft.com/office/drawing/2014/main" id="{C002CFD3-A988-EC55-5DC7-7988CC0AF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26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42">
                <a:extLst>
                  <a:ext uri="{FF2B5EF4-FFF2-40B4-BE49-F238E27FC236}">
                    <a16:creationId xmlns:a16="http://schemas.microsoft.com/office/drawing/2014/main" id="{27F88033-B96A-989F-F6DF-74D91901E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748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24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43">
                <a:extLst>
                  <a:ext uri="{FF2B5EF4-FFF2-40B4-BE49-F238E27FC236}">
                    <a16:creationId xmlns:a16="http://schemas.microsoft.com/office/drawing/2014/main" id="{516AA906-CA0E-F321-E281-A634F3A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371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36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44">
                <a:extLst>
                  <a:ext uri="{FF2B5EF4-FFF2-40B4-BE49-F238E27FC236}">
                    <a16:creationId xmlns:a16="http://schemas.microsoft.com/office/drawing/2014/main" id="{774828BE-693F-24CD-0847-2E88E7FD5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993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48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9" name="Rectangle 45">
                <a:extLst>
                  <a:ext uri="{FF2B5EF4-FFF2-40B4-BE49-F238E27FC236}">
                    <a16:creationId xmlns:a16="http://schemas.microsoft.com/office/drawing/2014/main" id="{60AD1D36-8E1D-68F1-D393-4121D1DED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16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60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0" name="Rectangle 46">
                <a:extLst>
                  <a:ext uri="{FF2B5EF4-FFF2-40B4-BE49-F238E27FC236}">
                    <a16:creationId xmlns:a16="http://schemas.microsoft.com/office/drawing/2014/main" id="{E7AC4678-3E0D-C777-87CA-1A56F7889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238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72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Rectangle 47">
                <a:extLst>
                  <a:ext uri="{FF2B5EF4-FFF2-40B4-BE49-F238E27FC236}">
                    <a16:creationId xmlns:a16="http://schemas.microsoft.com/office/drawing/2014/main" id="{96DFBD94-53B4-82CE-1F9E-99302EA25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8612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84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2" name="Rectangle 48">
                <a:extLst>
                  <a:ext uri="{FF2B5EF4-FFF2-40B4-BE49-F238E27FC236}">
                    <a16:creationId xmlns:a16="http://schemas.microsoft.com/office/drawing/2014/main" id="{FCBBF1AD-9B0C-CFCF-A465-B5B16F493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4837" y="6091236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96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3" name="Rectangle 49">
                <a:extLst>
                  <a:ext uri="{FF2B5EF4-FFF2-40B4-BE49-F238E27FC236}">
                    <a16:creationId xmlns:a16="http://schemas.microsoft.com/office/drawing/2014/main" id="{E1B1D118-DE24-C553-330C-C7884E971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355" y="6091236"/>
                <a:ext cx="6572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US" sz="14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4" name="Rectangle 50">
                <a:extLst>
                  <a:ext uri="{FF2B5EF4-FFF2-40B4-BE49-F238E27FC236}">
                    <a16:creationId xmlns:a16="http://schemas.microsoft.com/office/drawing/2014/main" id="{84C53D8C-94ED-E49C-12BA-9D5D30B17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4104" y="6262689"/>
                <a:ext cx="130471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Weeks on treatment</a:t>
                </a:r>
                <a:endParaRPr kumimoji="0" lang="en-US" sz="2000" b="0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98608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7300"/>
            <a:ext cx="8470698" cy="1481068"/>
          </a:xfrm>
        </p:spPr>
        <p:txBody>
          <a:bodyPr>
            <a:normAutofit/>
          </a:bodyPr>
          <a:lstStyle/>
          <a:p>
            <a:r>
              <a:rPr lang="en-US" noProof="0" dirty="0">
                <a:latin typeface="+mn-lt"/>
              </a:rPr>
              <a:t>B/F/TAF in </a:t>
            </a:r>
            <a:r>
              <a:rPr lang="en-US" b="1" noProof="0" dirty="0">
                <a:effectLst/>
                <a:latin typeface="+mn-lt"/>
              </a:rPr>
              <a:t>PWH With </a:t>
            </a:r>
            <a:r>
              <a:rPr lang="en-US" noProof="0" dirty="0">
                <a:latin typeface="+mn-lt"/>
              </a:rPr>
              <a:t>N</a:t>
            </a:r>
            <a:r>
              <a:rPr lang="en-US" b="1" noProof="0" dirty="0">
                <a:effectLst/>
                <a:latin typeface="+mn-lt"/>
              </a:rPr>
              <a:t>RTI Resistance </a:t>
            </a:r>
            <a:br>
              <a:rPr lang="en-US" noProof="0" dirty="0">
                <a:effectLst/>
                <a:latin typeface="Arial" panose="020B0604020202020204" pitchFamily="34" charset="0"/>
              </a:rPr>
            </a:br>
            <a:endParaRPr lang="en-US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23041-64DF-4606-A26F-7D3E3B70A0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3700" y="1035049"/>
            <a:ext cx="4889500" cy="55295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Retrospective, monocentric study, London</a:t>
            </a:r>
            <a:br>
              <a:rPr lang="en-US" sz="2000" noProof="0" dirty="0"/>
            </a:br>
            <a:r>
              <a:rPr lang="en-US" sz="2000" noProof="0" dirty="0"/>
              <a:t>Nov 2019-June 2025</a:t>
            </a:r>
          </a:p>
          <a:p>
            <a:pPr>
              <a:spcBef>
                <a:spcPts val="0"/>
              </a:spcBef>
            </a:pPr>
            <a:endParaRPr lang="en-US" sz="2000" noProof="0" dirty="0"/>
          </a:p>
          <a:p>
            <a:pPr>
              <a:spcBef>
                <a:spcPts val="0"/>
              </a:spcBef>
            </a:pPr>
            <a:r>
              <a:rPr lang="en-US" sz="2000" noProof="0" dirty="0"/>
              <a:t>238 individuals prescribed B/F/TAF </a:t>
            </a:r>
            <a:br>
              <a:rPr lang="en-US" sz="2000" noProof="0" dirty="0"/>
            </a:br>
            <a:r>
              <a:rPr lang="en-US" sz="2000" noProof="0" dirty="0"/>
              <a:t>(87% with HIV RNA &lt; 20 c/mL at initiation) </a:t>
            </a:r>
            <a:br>
              <a:rPr lang="en-US" sz="2000" noProof="0" dirty="0"/>
            </a:br>
            <a:r>
              <a:rPr lang="en-US" sz="2000" noProof="0" dirty="0"/>
              <a:t>in the context of NRTI resistance mutations (M184V/I in 165, M184V/I + other mutation(s) in 112, ≥ 3 TAMS without M184V/I in 15)</a:t>
            </a:r>
          </a:p>
          <a:p>
            <a:pPr>
              <a:spcBef>
                <a:spcPts val="0"/>
              </a:spcBef>
            </a:pPr>
            <a:endParaRPr lang="en-US" sz="2000" noProof="0" dirty="0"/>
          </a:p>
          <a:p>
            <a:pPr>
              <a:spcBef>
                <a:spcPts val="0"/>
              </a:spcBef>
            </a:pPr>
            <a:r>
              <a:rPr lang="en-US" sz="2000" noProof="0" dirty="0"/>
              <a:t>Median B/F/TAF exposure: 829 days</a:t>
            </a:r>
          </a:p>
          <a:p>
            <a:pPr lvl="1">
              <a:spcBef>
                <a:spcPts val="0"/>
              </a:spcBef>
            </a:pPr>
            <a:r>
              <a:rPr lang="en-US" sz="1800" noProof="0" dirty="0"/>
              <a:t>3 virologic failures (HIV RNA &gt; 1000 c/mL), all associated with adherence issues; emergence of INSTI mutations in 1 case (E157Q, S230R)</a:t>
            </a:r>
          </a:p>
          <a:p>
            <a:pPr lvl="1">
              <a:spcBef>
                <a:spcPts val="0"/>
              </a:spcBef>
            </a:pPr>
            <a:r>
              <a:rPr lang="en-US" sz="1800" noProof="0" dirty="0"/>
              <a:t>5 low level viremia (HIV RNA 40-1000 c/mL on 2 consecutive measurements)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983035A-E15A-1CC6-79F9-3EBDAEBC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736" y="6444771"/>
            <a:ext cx="237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Swaine</a:t>
            </a:r>
            <a:r>
              <a:rPr lang="fr-FR" sz="1400" i="1">
                <a:solidFill>
                  <a:srgbClr val="0070C0"/>
                </a:solidFill>
              </a:rPr>
              <a:t> </a:t>
            </a:r>
            <a:r>
              <a:rPr lang="fr-FR" sz="1400" i="1" err="1">
                <a:solidFill>
                  <a:srgbClr val="0070C0"/>
                </a:solidFill>
              </a:rPr>
              <a:t>T</a:t>
            </a:r>
            <a:r>
              <a:rPr lang="fr-FR" sz="1400" i="1">
                <a:solidFill>
                  <a:srgbClr val="0070C0"/>
                </a:solidFill>
              </a:rPr>
              <a:t>, CROI 2026, Abs. 566</a:t>
            </a:r>
          </a:p>
        </p:txBody>
      </p: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6CD4E44D-5434-A997-A55D-91A74F7DF744}"/>
              </a:ext>
            </a:extLst>
          </p:cNvPr>
          <p:cNvGrpSpPr/>
          <p:nvPr/>
        </p:nvGrpSpPr>
        <p:grpSpPr>
          <a:xfrm>
            <a:off x="5824276" y="1834153"/>
            <a:ext cx="4734604" cy="3682166"/>
            <a:chOff x="13347701" y="865188"/>
            <a:chExt cx="3984625" cy="4016375"/>
          </a:xfrm>
        </p:grpSpPr>
        <p:sp>
          <p:nvSpPr>
            <p:cNvPr id="152" name="Line 6">
              <a:extLst>
                <a:ext uri="{FF2B5EF4-FFF2-40B4-BE49-F238E27FC236}">
                  <a16:creationId xmlns:a16="http://schemas.microsoft.com/office/drawing/2014/main" id="{45835CEF-7D24-A4E2-94D7-9C00398EB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95326" y="865188"/>
              <a:ext cx="0" cy="3976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3" name="Line 7">
              <a:extLst>
                <a:ext uri="{FF2B5EF4-FFF2-40B4-BE49-F238E27FC236}">
                  <a16:creationId xmlns:a16="http://schemas.microsoft.com/office/drawing/2014/main" id="{7C84CC48-72AB-FAAD-A4D2-558C22B57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95326" y="4841875"/>
              <a:ext cx="393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4" name="Line 8">
              <a:extLst>
                <a:ext uri="{FF2B5EF4-FFF2-40B4-BE49-F238E27FC236}">
                  <a16:creationId xmlns:a16="http://schemas.microsoft.com/office/drawing/2014/main" id="{D6382EC5-FC70-08D3-6155-48F1BF168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4841875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5" name="Line 9">
              <a:extLst>
                <a:ext uri="{FF2B5EF4-FFF2-40B4-BE49-F238E27FC236}">
                  <a16:creationId xmlns:a16="http://schemas.microsoft.com/office/drawing/2014/main" id="{FF4C53DE-7665-5FAA-C786-49C849EF4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2213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6" name="Line 10">
              <a:extLst>
                <a:ext uri="{FF2B5EF4-FFF2-40B4-BE49-F238E27FC236}">
                  <a16:creationId xmlns:a16="http://schemas.microsoft.com/office/drawing/2014/main" id="{BFFED5F3-4376-2758-B7C1-903DBFDEA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919163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7" name="Line 11">
              <a:extLst>
                <a:ext uri="{FF2B5EF4-FFF2-40B4-BE49-F238E27FC236}">
                  <a16:creationId xmlns:a16="http://schemas.microsoft.com/office/drawing/2014/main" id="{B2474353-BDB2-1128-8DA1-C970668CA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1309688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8" name="Line 12">
              <a:extLst>
                <a:ext uri="{FF2B5EF4-FFF2-40B4-BE49-F238E27FC236}">
                  <a16:creationId xmlns:a16="http://schemas.microsoft.com/office/drawing/2014/main" id="{669209AB-DE99-0DEC-2B4B-FB3A0DF96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1704975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9" name="Line 13">
              <a:extLst>
                <a:ext uri="{FF2B5EF4-FFF2-40B4-BE49-F238E27FC236}">
                  <a16:creationId xmlns:a16="http://schemas.microsoft.com/office/drawing/2014/main" id="{425C7D3D-CE87-4D1E-4B73-9F4926E79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2090738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0" name="Line 14">
              <a:extLst>
                <a:ext uri="{FF2B5EF4-FFF2-40B4-BE49-F238E27FC236}">
                  <a16:creationId xmlns:a16="http://schemas.microsoft.com/office/drawing/2014/main" id="{9D7E93DE-82CD-6C67-3FDD-CA41C80DE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2484438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1" name="Line 15">
              <a:extLst>
                <a:ext uri="{FF2B5EF4-FFF2-40B4-BE49-F238E27FC236}">
                  <a16:creationId xmlns:a16="http://schemas.microsoft.com/office/drawing/2014/main" id="{865D86B0-018F-DF7F-A4F8-530590ED5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2874963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2" name="Line 16">
              <a:extLst>
                <a:ext uri="{FF2B5EF4-FFF2-40B4-BE49-F238E27FC236}">
                  <a16:creationId xmlns:a16="http://schemas.microsoft.com/office/drawing/2014/main" id="{08C0D5C7-9651-E38A-4F07-E07B60E2F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3270250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3" name="Line 17">
              <a:extLst>
                <a:ext uri="{FF2B5EF4-FFF2-40B4-BE49-F238E27FC236}">
                  <a16:creationId xmlns:a16="http://schemas.microsoft.com/office/drawing/2014/main" id="{9E21CFBD-95E3-DCE4-2A17-9F68E1C93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3660775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4" name="Line 18">
              <a:extLst>
                <a:ext uri="{FF2B5EF4-FFF2-40B4-BE49-F238E27FC236}">
                  <a16:creationId xmlns:a16="http://schemas.microsoft.com/office/drawing/2014/main" id="{9F9B4809-EA8F-67D7-85D7-AD592D93F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4056063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5" name="Line 19">
              <a:extLst>
                <a:ext uri="{FF2B5EF4-FFF2-40B4-BE49-F238E27FC236}">
                  <a16:creationId xmlns:a16="http://schemas.microsoft.com/office/drawing/2014/main" id="{EF32E909-3BAC-920F-E604-C75DC943F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7701" y="4446588"/>
              <a:ext cx="47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7A0E2CC7-A17C-A016-DE36-95861ABB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7701" y="4841875"/>
              <a:ext cx="47625" cy="39688"/>
            </a:xfrm>
            <a:custGeom>
              <a:avLst/>
              <a:gdLst>
                <a:gd name="T0" fmla="*/ 90 w 90"/>
                <a:gd name="T1" fmla="*/ 76 h 76"/>
                <a:gd name="T2" fmla="*/ 90 w 90"/>
                <a:gd name="T3" fmla="*/ 0 h 76"/>
                <a:gd name="T4" fmla="*/ 0 w 9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6">
                  <a:moveTo>
                    <a:pt x="90" y="76"/>
                  </a:move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7" name="Line 21">
              <a:extLst>
                <a:ext uri="{FF2B5EF4-FFF2-40B4-BE49-F238E27FC236}">
                  <a16:creationId xmlns:a16="http://schemas.microsoft.com/office/drawing/2014/main" id="{3D22DB90-1E9D-6CF0-0BB3-B9D35BBA3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6651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8" name="Line 22">
              <a:extLst>
                <a:ext uri="{FF2B5EF4-FFF2-40B4-BE49-F238E27FC236}">
                  <a16:creationId xmlns:a16="http://schemas.microsoft.com/office/drawing/2014/main" id="{8677DEAC-3A13-1B03-4BD6-DE2FA9875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8876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69" name="Line 23">
              <a:extLst>
                <a:ext uri="{FF2B5EF4-FFF2-40B4-BE49-F238E27FC236}">
                  <a16:creationId xmlns:a16="http://schemas.microsoft.com/office/drawing/2014/main" id="{9A25FA40-1209-B5E2-322A-20D6C2A31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08188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0" name="Line 24">
              <a:extLst>
                <a:ext uri="{FF2B5EF4-FFF2-40B4-BE49-F238E27FC236}">
                  <a16:creationId xmlns:a16="http://schemas.microsoft.com/office/drawing/2014/main" id="{52BA2D14-2E44-8916-4DFB-EAC15DC13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8451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1" name="Line 25">
              <a:extLst>
                <a:ext uri="{FF2B5EF4-FFF2-40B4-BE49-F238E27FC236}">
                  <a16:creationId xmlns:a16="http://schemas.microsoft.com/office/drawing/2014/main" id="{BB899696-531F-6BBA-0B62-5A604CE22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90888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2" name="Line 26">
              <a:extLst>
                <a:ext uri="{FF2B5EF4-FFF2-40B4-BE49-F238E27FC236}">
                  <a16:creationId xmlns:a16="http://schemas.microsoft.com/office/drawing/2014/main" id="{B57AC508-44A1-F088-00A1-E3211ECE6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0201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3" name="Line 27">
              <a:extLst>
                <a:ext uri="{FF2B5EF4-FFF2-40B4-BE49-F238E27FC236}">
                  <a16:creationId xmlns:a16="http://schemas.microsoft.com/office/drawing/2014/main" id="{8D09FAB3-86D5-233A-5ECD-C6EF5B1E1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2901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4" name="Line 28">
              <a:extLst>
                <a:ext uri="{FF2B5EF4-FFF2-40B4-BE49-F238E27FC236}">
                  <a16:creationId xmlns:a16="http://schemas.microsoft.com/office/drawing/2014/main" id="{1DB2E701-8508-15D1-0E01-4A8FB04EC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4226" y="4841875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5" name="Rectangle 29">
              <a:extLst>
                <a:ext uri="{FF2B5EF4-FFF2-40B4-BE49-F238E27FC236}">
                  <a16:creationId xmlns:a16="http://schemas.microsoft.com/office/drawing/2014/main" id="{37EF5626-20D7-AC09-6B07-73DC4668A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7038" y="914400"/>
              <a:ext cx="307975" cy="392747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6" name="Rectangle 30">
              <a:extLst>
                <a:ext uri="{FF2B5EF4-FFF2-40B4-BE49-F238E27FC236}">
                  <a16:creationId xmlns:a16="http://schemas.microsoft.com/office/drawing/2014/main" id="{09E056D5-47DB-5927-0FD3-6C26D87E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938" y="1252538"/>
              <a:ext cx="307975" cy="284163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7" name="Rectangle 31">
              <a:extLst>
                <a:ext uri="{FF2B5EF4-FFF2-40B4-BE49-F238E27FC236}">
                  <a16:creationId xmlns:a16="http://schemas.microsoft.com/office/drawing/2014/main" id="{5CAB01DE-D787-C6D8-4CBD-02781F89A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938" y="1536700"/>
              <a:ext cx="307975" cy="3175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8" name="Rectangle 32">
              <a:extLst>
                <a:ext uri="{FF2B5EF4-FFF2-40B4-BE49-F238E27FC236}">
                  <a16:creationId xmlns:a16="http://schemas.microsoft.com/office/drawing/2014/main" id="{FA8FF3AE-29D4-091C-FD22-F60A9C833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938" y="1854200"/>
              <a:ext cx="307975" cy="293846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79" name="Rectangle 33">
              <a:extLst>
                <a:ext uri="{FF2B5EF4-FFF2-40B4-BE49-F238E27FC236}">
                  <a16:creationId xmlns:a16="http://schemas.microsoft.com/office/drawing/2014/main" id="{FFA56A83-3B9E-34C8-6DB2-18B4AC2CF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938" y="4792663"/>
              <a:ext cx="307975" cy="492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0" name="Rectangle 34">
              <a:extLst>
                <a:ext uri="{FF2B5EF4-FFF2-40B4-BE49-F238E27FC236}">
                  <a16:creationId xmlns:a16="http://schemas.microsoft.com/office/drawing/2014/main" id="{C0285374-F56A-F6B7-39EE-40B362964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938" y="992188"/>
              <a:ext cx="307975" cy="96838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1" name="Rectangle 35">
              <a:extLst>
                <a:ext uri="{FF2B5EF4-FFF2-40B4-BE49-F238E27FC236}">
                  <a16:creationId xmlns:a16="http://schemas.microsoft.com/office/drawing/2014/main" id="{FA86535C-B82E-2C38-11A3-E0AC05B02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938" y="914400"/>
              <a:ext cx="307975" cy="7778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2" name="Rectangle 36">
              <a:extLst>
                <a:ext uri="{FF2B5EF4-FFF2-40B4-BE49-F238E27FC236}">
                  <a16:creationId xmlns:a16="http://schemas.microsoft.com/office/drawing/2014/main" id="{C1DC13C2-23A7-2730-E94D-9D56F0E0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938" y="1089025"/>
              <a:ext cx="307975" cy="1635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3" name="Rectangle 37">
              <a:extLst>
                <a:ext uri="{FF2B5EF4-FFF2-40B4-BE49-F238E27FC236}">
                  <a16:creationId xmlns:a16="http://schemas.microsoft.com/office/drawing/2014/main" id="{4C057D5E-917F-3058-ED54-411AC4C6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1" y="914400"/>
              <a:ext cx="307975" cy="5715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4" name="Rectangle 38">
              <a:extLst>
                <a:ext uri="{FF2B5EF4-FFF2-40B4-BE49-F238E27FC236}">
                  <a16:creationId xmlns:a16="http://schemas.microsoft.com/office/drawing/2014/main" id="{32472D8E-DF27-BD53-0D5C-3F8D5D03D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1" y="971550"/>
              <a:ext cx="307975" cy="46038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5" name="Rectangle 39">
              <a:extLst>
                <a:ext uri="{FF2B5EF4-FFF2-40B4-BE49-F238E27FC236}">
                  <a16:creationId xmlns:a16="http://schemas.microsoft.com/office/drawing/2014/main" id="{0DCCCA77-48BA-E4FC-8008-748FF7AF6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1" y="1017588"/>
              <a:ext cx="307975" cy="1492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6" name="Rectangle 40">
              <a:extLst>
                <a:ext uri="{FF2B5EF4-FFF2-40B4-BE49-F238E27FC236}">
                  <a16:creationId xmlns:a16="http://schemas.microsoft.com/office/drawing/2014/main" id="{1C32905D-CDCA-1BF0-48B0-6B21881B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1" y="1557338"/>
              <a:ext cx="307975" cy="14763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7" name="Rectangle 41">
              <a:extLst>
                <a:ext uri="{FF2B5EF4-FFF2-40B4-BE49-F238E27FC236}">
                  <a16:creationId xmlns:a16="http://schemas.microsoft.com/office/drawing/2014/main" id="{072349E2-5AE5-0349-D6D3-A1DE74C27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1" y="1166813"/>
              <a:ext cx="307975" cy="39052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8" name="Rectangle 42">
              <a:extLst>
                <a:ext uri="{FF2B5EF4-FFF2-40B4-BE49-F238E27FC236}">
                  <a16:creationId xmlns:a16="http://schemas.microsoft.com/office/drawing/2014/main" id="{703ACCE5-417E-7715-8B0F-CB77A3BD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1" y="4792663"/>
              <a:ext cx="307975" cy="492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89" name="Rectangle 43">
              <a:extLst>
                <a:ext uri="{FF2B5EF4-FFF2-40B4-BE49-F238E27FC236}">
                  <a16:creationId xmlns:a16="http://schemas.microsoft.com/office/drawing/2014/main" id="{6A944F7B-F266-EA8A-47FE-D6438FB81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01" y="1704975"/>
              <a:ext cx="307975" cy="308768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0" name="Rectangle 44">
              <a:extLst>
                <a:ext uri="{FF2B5EF4-FFF2-40B4-BE49-F238E27FC236}">
                  <a16:creationId xmlns:a16="http://schemas.microsoft.com/office/drawing/2014/main" id="{0BE70A36-E11D-4D10-8265-4BBD1A1F2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26" y="914400"/>
              <a:ext cx="307975" cy="33337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1" name="Rectangle 45">
              <a:extLst>
                <a:ext uri="{FF2B5EF4-FFF2-40B4-BE49-F238E27FC236}">
                  <a16:creationId xmlns:a16="http://schemas.microsoft.com/office/drawing/2014/main" id="{984D2F4A-3AD6-88F8-65CC-4C017622C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26" y="1247775"/>
              <a:ext cx="307975" cy="35941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2" name="Rectangle 46">
              <a:extLst>
                <a:ext uri="{FF2B5EF4-FFF2-40B4-BE49-F238E27FC236}">
                  <a16:creationId xmlns:a16="http://schemas.microsoft.com/office/drawing/2014/main" id="{FB50A051-637A-A21A-0853-50164108D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1688" y="914400"/>
              <a:ext cx="307975" cy="79057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3" name="Rectangle 47">
              <a:extLst>
                <a:ext uri="{FF2B5EF4-FFF2-40B4-BE49-F238E27FC236}">
                  <a16:creationId xmlns:a16="http://schemas.microsoft.com/office/drawing/2014/main" id="{FE15D6C8-0CD8-99AE-E756-D3875BE9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1688" y="1704975"/>
              <a:ext cx="307975" cy="31369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4" name="Rectangle 48">
              <a:extLst>
                <a:ext uri="{FF2B5EF4-FFF2-40B4-BE49-F238E27FC236}">
                  <a16:creationId xmlns:a16="http://schemas.microsoft.com/office/drawing/2014/main" id="{AB012B12-76A6-67F9-5999-636F2CF2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1" y="914400"/>
              <a:ext cx="307975" cy="7778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5" name="Rectangle 49">
              <a:extLst>
                <a:ext uri="{FF2B5EF4-FFF2-40B4-BE49-F238E27FC236}">
                  <a16:creationId xmlns:a16="http://schemas.microsoft.com/office/drawing/2014/main" id="{961DBB2C-4F9A-E86E-7BAD-462A4B1E9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1" y="992188"/>
              <a:ext cx="307975" cy="90488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6" name="Rectangle 50">
              <a:extLst>
                <a:ext uri="{FF2B5EF4-FFF2-40B4-BE49-F238E27FC236}">
                  <a16:creationId xmlns:a16="http://schemas.microsoft.com/office/drawing/2014/main" id="{897E5D3E-9219-D944-5744-45C647E9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1" y="1082675"/>
              <a:ext cx="307975" cy="1524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7" name="Rectangle 51">
              <a:extLst>
                <a:ext uri="{FF2B5EF4-FFF2-40B4-BE49-F238E27FC236}">
                  <a16:creationId xmlns:a16="http://schemas.microsoft.com/office/drawing/2014/main" id="{A10D5F8B-2C9B-EFE5-D410-E2AC83089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1" y="1398588"/>
              <a:ext cx="307975" cy="32226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8" name="Rectangle 52">
              <a:extLst>
                <a:ext uri="{FF2B5EF4-FFF2-40B4-BE49-F238E27FC236}">
                  <a16:creationId xmlns:a16="http://schemas.microsoft.com/office/drawing/2014/main" id="{B13CD660-920B-2AA4-6E76-53971CCB3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1" y="1720850"/>
              <a:ext cx="307975" cy="304165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99" name="Rectangle 53">
              <a:extLst>
                <a:ext uri="{FF2B5EF4-FFF2-40B4-BE49-F238E27FC236}">
                  <a16:creationId xmlns:a16="http://schemas.microsoft.com/office/drawing/2014/main" id="{0DFE3EA3-A3E5-636F-BC81-2442B891B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1" y="1235075"/>
              <a:ext cx="307975" cy="163513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0" name="Rectangle 54">
              <a:extLst>
                <a:ext uri="{FF2B5EF4-FFF2-40B4-BE49-F238E27FC236}">
                  <a16:creationId xmlns:a16="http://schemas.microsoft.com/office/drawing/2014/main" id="{AE561DB1-2765-C997-01DA-A8BC5F63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1" y="4762500"/>
              <a:ext cx="307975" cy="793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1" name="Rectangle 55">
              <a:extLst>
                <a:ext uri="{FF2B5EF4-FFF2-40B4-BE49-F238E27FC236}">
                  <a16:creationId xmlns:a16="http://schemas.microsoft.com/office/drawing/2014/main" id="{5E5E1873-F245-F34B-0280-5E4D894FE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4813" y="914400"/>
              <a:ext cx="307975" cy="1317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2" name="Rectangle 56">
              <a:extLst>
                <a:ext uri="{FF2B5EF4-FFF2-40B4-BE49-F238E27FC236}">
                  <a16:creationId xmlns:a16="http://schemas.microsoft.com/office/drawing/2014/main" id="{3CE0B9D3-FEDA-C4B9-BB34-F880691BF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4813" y="1046163"/>
              <a:ext cx="307975" cy="119063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3" name="Rectangle 57">
              <a:extLst>
                <a:ext uri="{FF2B5EF4-FFF2-40B4-BE49-F238E27FC236}">
                  <a16:creationId xmlns:a16="http://schemas.microsoft.com/office/drawing/2014/main" id="{AB6B8F10-1EBB-0D49-A05A-AAC3F656C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4813" y="1165225"/>
              <a:ext cx="307975" cy="1857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4" name="Rectangle 58">
              <a:extLst>
                <a:ext uri="{FF2B5EF4-FFF2-40B4-BE49-F238E27FC236}">
                  <a16:creationId xmlns:a16="http://schemas.microsoft.com/office/drawing/2014/main" id="{07D5B786-89BF-D995-7A6F-4895A4BDC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4813" y="1350963"/>
              <a:ext cx="307975" cy="1301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5" name="Rectangle 59">
              <a:extLst>
                <a:ext uri="{FF2B5EF4-FFF2-40B4-BE49-F238E27FC236}">
                  <a16:creationId xmlns:a16="http://schemas.microsoft.com/office/drawing/2014/main" id="{29DE04B9-03A2-7595-ED5E-5357073E3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4813" y="1481138"/>
              <a:ext cx="307975" cy="50165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6" name="Rectangle 60">
              <a:extLst>
                <a:ext uri="{FF2B5EF4-FFF2-40B4-BE49-F238E27FC236}">
                  <a16:creationId xmlns:a16="http://schemas.microsoft.com/office/drawing/2014/main" id="{8897520F-878A-049C-4E7C-9223A2CBA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4813" y="1982788"/>
              <a:ext cx="307975" cy="279241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7" name="Rectangle 61">
              <a:extLst>
                <a:ext uri="{FF2B5EF4-FFF2-40B4-BE49-F238E27FC236}">
                  <a16:creationId xmlns:a16="http://schemas.microsoft.com/office/drawing/2014/main" id="{77DE84A2-2DD7-066B-544F-77013AC92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4813" y="4775200"/>
              <a:ext cx="307975" cy="666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8" name="Rectangle 62">
              <a:extLst>
                <a:ext uri="{FF2B5EF4-FFF2-40B4-BE49-F238E27FC236}">
                  <a16:creationId xmlns:a16="http://schemas.microsoft.com/office/drawing/2014/main" id="{3CF1E1D8-43F0-9CEF-B2CB-6CE9DF4B2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3438" y="914400"/>
              <a:ext cx="307975" cy="7778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09" name="Rectangle 63">
              <a:extLst>
                <a:ext uri="{FF2B5EF4-FFF2-40B4-BE49-F238E27FC236}">
                  <a16:creationId xmlns:a16="http://schemas.microsoft.com/office/drawing/2014/main" id="{CD1E6DD2-5CF0-6EB2-FBFF-B96806113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3438" y="992188"/>
              <a:ext cx="307975" cy="149225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0" name="Rectangle 64">
              <a:extLst>
                <a:ext uri="{FF2B5EF4-FFF2-40B4-BE49-F238E27FC236}">
                  <a16:creationId xmlns:a16="http://schemas.microsoft.com/office/drawing/2014/main" id="{D6A672D0-B6A7-1821-2A3A-BB0D0153B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3438" y="1141413"/>
              <a:ext cx="307975" cy="1508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1" name="Rectangle 65">
              <a:extLst>
                <a:ext uri="{FF2B5EF4-FFF2-40B4-BE49-F238E27FC236}">
                  <a16:creationId xmlns:a16="http://schemas.microsoft.com/office/drawing/2014/main" id="{A0A4F955-280B-54BC-65AE-1700D29B5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3438" y="1444625"/>
              <a:ext cx="307975" cy="23336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2" name="Rectangle 66">
              <a:extLst>
                <a:ext uri="{FF2B5EF4-FFF2-40B4-BE49-F238E27FC236}">
                  <a16:creationId xmlns:a16="http://schemas.microsoft.com/office/drawing/2014/main" id="{E0634A82-5E0A-EBAA-A9A8-0C0F8A32C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3438" y="1292225"/>
              <a:ext cx="307975" cy="1524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3" name="Rectangle 67">
              <a:extLst>
                <a:ext uri="{FF2B5EF4-FFF2-40B4-BE49-F238E27FC236}">
                  <a16:creationId xmlns:a16="http://schemas.microsoft.com/office/drawing/2014/main" id="{052AFB5F-661E-025D-C028-A906D75E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3438" y="1677988"/>
              <a:ext cx="307975" cy="316388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4" name="Rectangle 68">
              <a:extLst>
                <a:ext uri="{FF2B5EF4-FFF2-40B4-BE49-F238E27FC236}">
                  <a16:creationId xmlns:a16="http://schemas.microsoft.com/office/drawing/2014/main" id="{48F032AC-FC10-5750-917B-9D6DFF259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1" y="914400"/>
              <a:ext cx="307975" cy="11271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5" name="Rectangle 69">
              <a:extLst>
                <a:ext uri="{FF2B5EF4-FFF2-40B4-BE49-F238E27FC236}">
                  <a16:creationId xmlns:a16="http://schemas.microsoft.com/office/drawing/2014/main" id="{15A18C4A-C3A6-C779-69CE-D4DA69DF7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1" y="1027113"/>
              <a:ext cx="307975" cy="209550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6" name="Rectangle 70">
              <a:extLst>
                <a:ext uri="{FF2B5EF4-FFF2-40B4-BE49-F238E27FC236}">
                  <a16:creationId xmlns:a16="http://schemas.microsoft.com/office/drawing/2014/main" id="{DFA9FD1E-7BDC-AE2A-C4EE-D48FDA1A1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1" y="1236663"/>
              <a:ext cx="307975" cy="2127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7" name="Rectangle 71">
              <a:extLst>
                <a:ext uri="{FF2B5EF4-FFF2-40B4-BE49-F238E27FC236}">
                  <a16:creationId xmlns:a16="http://schemas.microsoft.com/office/drawing/2014/main" id="{6BD12E8F-762B-BBFF-2195-4DC41D579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1" y="1449388"/>
              <a:ext cx="307975" cy="32067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8" name="Rectangle 72">
              <a:extLst>
                <a:ext uri="{FF2B5EF4-FFF2-40B4-BE49-F238E27FC236}">
                  <a16:creationId xmlns:a16="http://schemas.microsoft.com/office/drawing/2014/main" id="{C11331D1-FB58-DC7A-0A70-7D9D8DBD3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1" y="1770063"/>
              <a:ext cx="307975" cy="307181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19" name="Freeform 73">
              <a:extLst>
                <a:ext uri="{FF2B5EF4-FFF2-40B4-BE49-F238E27FC236}">
                  <a16:creationId xmlns:a16="http://schemas.microsoft.com/office/drawing/2014/main" id="{51C6A2E3-D8F3-FA24-8349-0C19305C2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1" y="914400"/>
              <a:ext cx="307975" cy="112713"/>
            </a:xfrm>
            <a:custGeom>
              <a:avLst/>
              <a:gdLst>
                <a:gd name="T0" fmla="*/ 582 w 582"/>
                <a:gd name="T1" fmla="*/ 213 h 213"/>
                <a:gd name="T2" fmla="*/ 582 w 582"/>
                <a:gd name="T3" fmla="*/ 0 h 213"/>
                <a:gd name="T4" fmla="*/ 0 w 582"/>
                <a:gd name="T5" fmla="*/ 0 h 213"/>
                <a:gd name="T6" fmla="*/ 0 w 582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213">
                  <a:moveTo>
                    <a:pt x="582" y="213"/>
                  </a:moveTo>
                  <a:lnTo>
                    <a:pt x="582" y="0"/>
                  </a:lnTo>
                  <a:lnTo>
                    <a:pt x="0" y="0"/>
                  </a:lnTo>
                  <a:lnTo>
                    <a:pt x="0" y="2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0" name="Rectangle 74">
              <a:extLst>
                <a:ext uri="{FF2B5EF4-FFF2-40B4-BE49-F238E27FC236}">
                  <a16:creationId xmlns:a16="http://schemas.microsoft.com/office/drawing/2014/main" id="{7AAAFBC6-1E7F-C347-A2B9-3F2EDE86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0213" y="917575"/>
              <a:ext cx="301625" cy="39211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1" name="Freeform 75">
              <a:extLst>
                <a:ext uri="{FF2B5EF4-FFF2-40B4-BE49-F238E27FC236}">
                  <a16:creationId xmlns:a16="http://schemas.microsoft.com/office/drawing/2014/main" id="{868A3712-AD60-EB13-1D91-F7E5C928A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3438" y="914400"/>
              <a:ext cx="307975" cy="77788"/>
            </a:xfrm>
            <a:custGeom>
              <a:avLst/>
              <a:gdLst>
                <a:gd name="T0" fmla="*/ 582 w 582"/>
                <a:gd name="T1" fmla="*/ 147 h 147"/>
                <a:gd name="T2" fmla="*/ 582 w 582"/>
                <a:gd name="T3" fmla="*/ 0 h 147"/>
                <a:gd name="T4" fmla="*/ 0 w 582"/>
                <a:gd name="T5" fmla="*/ 0 h 147"/>
                <a:gd name="T6" fmla="*/ 0 w 582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47">
                  <a:moveTo>
                    <a:pt x="582" y="147"/>
                  </a:moveTo>
                  <a:lnTo>
                    <a:pt x="582" y="0"/>
                  </a:ln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2" name="Line 76">
              <a:extLst>
                <a:ext uri="{FF2B5EF4-FFF2-40B4-BE49-F238E27FC236}">
                  <a16:creationId xmlns:a16="http://schemas.microsoft.com/office/drawing/2014/main" id="{4BBD92DE-B750-8BEB-44A6-9C536DE7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0001" y="1236663"/>
              <a:ext cx="0" cy="212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3" name="Line 77">
              <a:extLst>
                <a:ext uri="{FF2B5EF4-FFF2-40B4-BE49-F238E27FC236}">
                  <a16:creationId xmlns:a16="http://schemas.microsoft.com/office/drawing/2014/main" id="{D69CD7B8-9E7E-7E7E-49A8-B5D5AA27C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1413" y="1444625"/>
              <a:ext cx="0" cy="233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4" name="Line 78">
              <a:extLst>
                <a:ext uri="{FF2B5EF4-FFF2-40B4-BE49-F238E27FC236}">
                  <a16:creationId xmlns:a16="http://schemas.microsoft.com/office/drawing/2014/main" id="{94DB712E-A75C-DB95-0A84-DEC6B1424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1413" y="1292225"/>
              <a:ext cx="0" cy="152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5" name="Line 79">
              <a:extLst>
                <a:ext uri="{FF2B5EF4-FFF2-40B4-BE49-F238E27FC236}">
                  <a16:creationId xmlns:a16="http://schemas.microsoft.com/office/drawing/2014/main" id="{90332E43-7868-BF08-DA50-612AD668C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1413" y="1141413"/>
              <a:ext cx="0" cy="150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6" name="Line 80">
              <a:extLst>
                <a:ext uri="{FF2B5EF4-FFF2-40B4-BE49-F238E27FC236}">
                  <a16:creationId xmlns:a16="http://schemas.microsoft.com/office/drawing/2014/main" id="{2B0CF5F7-2686-6281-2C02-D546FF8FC5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7976" y="1236663"/>
              <a:ext cx="0" cy="212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7" name="Line 81">
              <a:extLst>
                <a:ext uri="{FF2B5EF4-FFF2-40B4-BE49-F238E27FC236}">
                  <a16:creationId xmlns:a16="http://schemas.microsoft.com/office/drawing/2014/main" id="{BE74D53C-7343-A039-6651-E456A71FB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10001" y="14493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8" name="Line 82">
              <a:extLst>
                <a:ext uri="{FF2B5EF4-FFF2-40B4-BE49-F238E27FC236}">
                  <a16:creationId xmlns:a16="http://schemas.microsoft.com/office/drawing/2014/main" id="{5BD8CAF4-C6CA-7AE9-3629-9C4A351BD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10001" y="123666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29" name="Line 83">
              <a:extLst>
                <a:ext uri="{FF2B5EF4-FFF2-40B4-BE49-F238E27FC236}">
                  <a16:creationId xmlns:a16="http://schemas.microsoft.com/office/drawing/2014/main" id="{EE3C0DC1-4BAB-05F9-5E30-A431787F4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7976" y="1027113"/>
              <a:ext cx="0" cy="209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0" name="Line 84">
              <a:extLst>
                <a:ext uri="{FF2B5EF4-FFF2-40B4-BE49-F238E27FC236}">
                  <a16:creationId xmlns:a16="http://schemas.microsoft.com/office/drawing/2014/main" id="{8902424A-F093-E5F6-63AF-79C9EF84F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0001" y="1027113"/>
              <a:ext cx="0" cy="209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1" name="Line 85">
              <a:extLst>
                <a:ext uri="{FF2B5EF4-FFF2-40B4-BE49-F238E27FC236}">
                  <a16:creationId xmlns:a16="http://schemas.microsoft.com/office/drawing/2014/main" id="{615007D8-2F02-8242-BD98-B3E4206C7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10001" y="102711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2" name="Line 86">
              <a:extLst>
                <a:ext uri="{FF2B5EF4-FFF2-40B4-BE49-F238E27FC236}">
                  <a16:creationId xmlns:a16="http://schemas.microsoft.com/office/drawing/2014/main" id="{4482D9AC-0C6F-4ABD-8D37-5BD425790B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1413" y="992188"/>
              <a:ext cx="0" cy="149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3" name="Line 87">
              <a:extLst>
                <a:ext uri="{FF2B5EF4-FFF2-40B4-BE49-F238E27FC236}">
                  <a16:creationId xmlns:a16="http://schemas.microsoft.com/office/drawing/2014/main" id="{03F9060E-CF59-AA36-4904-8ED64B6A5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10001" y="177006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4" name="Line 88">
              <a:extLst>
                <a:ext uri="{FF2B5EF4-FFF2-40B4-BE49-F238E27FC236}">
                  <a16:creationId xmlns:a16="http://schemas.microsoft.com/office/drawing/2014/main" id="{9D097657-3745-3498-1282-36DC7ADA1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7976" y="1449388"/>
              <a:ext cx="0" cy="3206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5" name="Line 89">
              <a:extLst>
                <a:ext uri="{FF2B5EF4-FFF2-40B4-BE49-F238E27FC236}">
                  <a16:creationId xmlns:a16="http://schemas.microsoft.com/office/drawing/2014/main" id="{51CBD98A-0127-347B-E99B-FE8113781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0001" y="1449388"/>
              <a:ext cx="0" cy="3206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6" name="Freeform 90">
              <a:extLst>
                <a:ext uri="{FF2B5EF4-FFF2-40B4-BE49-F238E27FC236}">
                  <a16:creationId xmlns:a16="http://schemas.microsoft.com/office/drawing/2014/main" id="{9530604F-56B2-DC4A-E3EB-678F88226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1" y="1770063"/>
              <a:ext cx="307975" cy="3071813"/>
            </a:xfrm>
            <a:custGeom>
              <a:avLst/>
              <a:gdLst>
                <a:gd name="T0" fmla="*/ 0 w 582"/>
                <a:gd name="T1" fmla="*/ 0 h 5803"/>
                <a:gd name="T2" fmla="*/ 0 w 582"/>
                <a:gd name="T3" fmla="*/ 5803 h 5803"/>
                <a:gd name="T4" fmla="*/ 582 w 582"/>
                <a:gd name="T5" fmla="*/ 5803 h 5803"/>
                <a:gd name="T6" fmla="*/ 582 w 582"/>
                <a:gd name="T7" fmla="*/ 0 h 5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5803">
                  <a:moveTo>
                    <a:pt x="0" y="0"/>
                  </a:moveTo>
                  <a:lnTo>
                    <a:pt x="0" y="5803"/>
                  </a:lnTo>
                  <a:lnTo>
                    <a:pt x="582" y="5803"/>
                  </a:lnTo>
                  <a:lnTo>
                    <a:pt x="58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7" name="Freeform 91">
              <a:extLst>
                <a:ext uri="{FF2B5EF4-FFF2-40B4-BE49-F238E27FC236}">
                  <a16:creationId xmlns:a16="http://schemas.microsoft.com/office/drawing/2014/main" id="{CEB66471-211A-D86D-D72E-E7C88182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3438" y="1677988"/>
              <a:ext cx="307975" cy="3163888"/>
            </a:xfrm>
            <a:custGeom>
              <a:avLst/>
              <a:gdLst>
                <a:gd name="T0" fmla="*/ 0 w 582"/>
                <a:gd name="T1" fmla="*/ 0 h 5979"/>
                <a:gd name="T2" fmla="*/ 0 w 582"/>
                <a:gd name="T3" fmla="*/ 5979 h 5979"/>
                <a:gd name="T4" fmla="*/ 582 w 582"/>
                <a:gd name="T5" fmla="*/ 5979 h 5979"/>
                <a:gd name="T6" fmla="*/ 582 w 582"/>
                <a:gd name="T7" fmla="*/ 0 h 5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5979">
                  <a:moveTo>
                    <a:pt x="0" y="0"/>
                  </a:moveTo>
                  <a:lnTo>
                    <a:pt x="0" y="5979"/>
                  </a:lnTo>
                  <a:lnTo>
                    <a:pt x="582" y="5979"/>
                  </a:lnTo>
                  <a:lnTo>
                    <a:pt x="58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8" name="Freeform 92">
              <a:extLst>
                <a:ext uri="{FF2B5EF4-FFF2-40B4-BE49-F238E27FC236}">
                  <a16:creationId xmlns:a16="http://schemas.microsoft.com/office/drawing/2014/main" id="{936EB731-0C52-EA31-E1A1-8C18F68F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914400"/>
              <a:ext cx="307975" cy="131763"/>
            </a:xfrm>
            <a:custGeom>
              <a:avLst/>
              <a:gdLst>
                <a:gd name="T0" fmla="*/ 582 w 582"/>
                <a:gd name="T1" fmla="*/ 248 h 248"/>
                <a:gd name="T2" fmla="*/ 582 w 582"/>
                <a:gd name="T3" fmla="*/ 0 h 248"/>
                <a:gd name="T4" fmla="*/ 0 w 582"/>
                <a:gd name="T5" fmla="*/ 0 h 248"/>
                <a:gd name="T6" fmla="*/ 0 w 582"/>
                <a:gd name="T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248">
                  <a:moveTo>
                    <a:pt x="582" y="248"/>
                  </a:moveTo>
                  <a:lnTo>
                    <a:pt x="582" y="0"/>
                  </a:lnTo>
                  <a:lnTo>
                    <a:pt x="0" y="0"/>
                  </a:lnTo>
                  <a:lnTo>
                    <a:pt x="0" y="2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39" name="Line 93">
              <a:extLst>
                <a:ext uri="{FF2B5EF4-FFF2-40B4-BE49-F238E27FC236}">
                  <a16:creationId xmlns:a16="http://schemas.microsoft.com/office/drawing/2014/main" id="{7514E30D-8528-7AB7-9D11-FCC101BDD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51" y="108267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0" name="Line 94">
              <a:extLst>
                <a:ext uri="{FF2B5EF4-FFF2-40B4-BE49-F238E27FC236}">
                  <a16:creationId xmlns:a16="http://schemas.microsoft.com/office/drawing/2014/main" id="{C1AA66D9-FDFA-2CBC-B626-0E4F16827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6226" y="992188"/>
              <a:ext cx="0" cy="90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1" name="Line 95">
              <a:extLst>
                <a:ext uri="{FF2B5EF4-FFF2-40B4-BE49-F238E27FC236}">
                  <a16:creationId xmlns:a16="http://schemas.microsoft.com/office/drawing/2014/main" id="{C78C888E-A509-45CC-2E61-99069FCA2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8251" y="992188"/>
              <a:ext cx="0" cy="90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2" name="Line 96">
              <a:extLst>
                <a:ext uri="{FF2B5EF4-FFF2-40B4-BE49-F238E27FC236}">
                  <a16:creationId xmlns:a16="http://schemas.microsoft.com/office/drawing/2014/main" id="{9A1FE1B2-0E78-B5AE-9A00-17992BC0D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51" y="9921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3" name="Freeform 97">
              <a:extLst>
                <a:ext uri="{FF2B5EF4-FFF2-40B4-BE49-F238E27FC236}">
                  <a16:creationId xmlns:a16="http://schemas.microsoft.com/office/drawing/2014/main" id="{7EAA7D10-C162-4C16-C6A9-5FB59CAFE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51" y="914400"/>
              <a:ext cx="307975" cy="77788"/>
            </a:xfrm>
            <a:custGeom>
              <a:avLst/>
              <a:gdLst>
                <a:gd name="T0" fmla="*/ 581 w 581"/>
                <a:gd name="T1" fmla="*/ 147 h 147"/>
                <a:gd name="T2" fmla="*/ 581 w 581"/>
                <a:gd name="T3" fmla="*/ 0 h 147"/>
                <a:gd name="T4" fmla="*/ 0 w 581"/>
                <a:gd name="T5" fmla="*/ 0 h 147"/>
                <a:gd name="T6" fmla="*/ 0 w 581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147">
                  <a:moveTo>
                    <a:pt x="581" y="147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4" name="Line 98">
              <a:extLst>
                <a:ext uri="{FF2B5EF4-FFF2-40B4-BE49-F238E27FC236}">
                  <a16:creationId xmlns:a16="http://schemas.microsoft.com/office/drawing/2014/main" id="{A0BBB03A-D336-D8B1-2756-401960DFD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6226" y="1235075"/>
              <a:ext cx="0" cy="163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5" name="Line 99">
              <a:extLst>
                <a:ext uri="{FF2B5EF4-FFF2-40B4-BE49-F238E27FC236}">
                  <a16:creationId xmlns:a16="http://schemas.microsoft.com/office/drawing/2014/main" id="{23AB9347-71C1-829C-0473-75A6D8196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4813" y="1165225"/>
              <a:ext cx="0" cy="1857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6" name="Line 100">
              <a:extLst>
                <a:ext uri="{FF2B5EF4-FFF2-40B4-BE49-F238E27FC236}">
                  <a16:creationId xmlns:a16="http://schemas.microsoft.com/office/drawing/2014/main" id="{548BBC40-FEE1-FAFD-97AC-FE0C67CE1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8251" y="1235075"/>
              <a:ext cx="0" cy="163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7" name="Line 101">
              <a:extLst>
                <a:ext uri="{FF2B5EF4-FFF2-40B4-BE49-F238E27FC236}">
                  <a16:creationId xmlns:a16="http://schemas.microsoft.com/office/drawing/2014/main" id="{4163A084-6A3C-9B50-9BB9-BA258FB1B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51" y="123507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8" name="Line 102">
              <a:extLst>
                <a:ext uri="{FF2B5EF4-FFF2-40B4-BE49-F238E27FC236}">
                  <a16:creationId xmlns:a16="http://schemas.microsoft.com/office/drawing/2014/main" id="{247FA538-4EA6-8F89-3078-7AA6C681C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51" y="13985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49" name="Line 103">
              <a:extLst>
                <a:ext uri="{FF2B5EF4-FFF2-40B4-BE49-F238E27FC236}">
                  <a16:creationId xmlns:a16="http://schemas.microsoft.com/office/drawing/2014/main" id="{1B5C1CF3-2F2A-1B1E-450D-4B153A117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6226" y="1398588"/>
              <a:ext cx="0" cy="322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0" name="Line 104">
              <a:extLst>
                <a:ext uri="{FF2B5EF4-FFF2-40B4-BE49-F238E27FC236}">
                  <a16:creationId xmlns:a16="http://schemas.microsoft.com/office/drawing/2014/main" id="{502836A8-DB05-EB72-3A3D-500D8037B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8251" y="1398588"/>
              <a:ext cx="0" cy="322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1" name="Line 105">
              <a:extLst>
                <a:ext uri="{FF2B5EF4-FFF2-40B4-BE49-F238E27FC236}">
                  <a16:creationId xmlns:a16="http://schemas.microsoft.com/office/drawing/2014/main" id="{533EE34F-3D39-F5E5-37C2-68096C89D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51" y="1720850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2" name="Line 106">
              <a:extLst>
                <a:ext uri="{FF2B5EF4-FFF2-40B4-BE49-F238E27FC236}">
                  <a16:creationId xmlns:a16="http://schemas.microsoft.com/office/drawing/2014/main" id="{225532FD-58CC-24F1-EB81-4F0CC5B1F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4813" y="1350963"/>
              <a:ext cx="0" cy="130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3" name="Line 107">
              <a:extLst>
                <a:ext uri="{FF2B5EF4-FFF2-40B4-BE49-F238E27FC236}">
                  <a16:creationId xmlns:a16="http://schemas.microsoft.com/office/drawing/2014/main" id="{8F5474CC-13D0-E04F-7913-C02E145B9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3438" y="1444625"/>
              <a:ext cx="0" cy="2333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4" name="Line 108">
              <a:extLst>
                <a:ext uri="{FF2B5EF4-FFF2-40B4-BE49-F238E27FC236}">
                  <a16:creationId xmlns:a16="http://schemas.microsoft.com/office/drawing/2014/main" id="{1EA1F234-1D7D-2C45-4038-85CDC33DA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3438" y="1292225"/>
              <a:ext cx="0" cy="152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5" name="Line 109">
              <a:extLst>
                <a:ext uri="{FF2B5EF4-FFF2-40B4-BE49-F238E27FC236}">
                  <a16:creationId xmlns:a16="http://schemas.microsoft.com/office/drawing/2014/main" id="{78C9BC62-1E8F-F021-2206-8799CB324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3438" y="1141413"/>
              <a:ext cx="0" cy="150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6" name="Line 110">
              <a:extLst>
                <a:ext uri="{FF2B5EF4-FFF2-40B4-BE49-F238E27FC236}">
                  <a16:creationId xmlns:a16="http://schemas.microsoft.com/office/drawing/2014/main" id="{5A47E09C-1CBF-70EB-2AB4-2AB67CFD0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52788" y="1350963"/>
              <a:ext cx="0" cy="130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7" name="Line 111">
              <a:extLst>
                <a:ext uri="{FF2B5EF4-FFF2-40B4-BE49-F238E27FC236}">
                  <a16:creationId xmlns:a16="http://schemas.microsoft.com/office/drawing/2014/main" id="{A773A5F0-7A43-9B89-56CD-85F059FC47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52788" y="1165225"/>
              <a:ext cx="0" cy="1857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8" name="Line 112">
              <a:extLst>
                <a:ext uri="{FF2B5EF4-FFF2-40B4-BE49-F238E27FC236}">
                  <a16:creationId xmlns:a16="http://schemas.microsoft.com/office/drawing/2014/main" id="{9B1F4582-F402-4707-A17A-3579DE5A5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3438" y="992188"/>
              <a:ext cx="0" cy="149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59" name="Line 113">
              <a:extLst>
                <a:ext uri="{FF2B5EF4-FFF2-40B4-BE49-F238E27FC236}">
                  <a16:creationId xmlns:a16="http://schemas.microsoft.com/office/drawing/2014/main" id="{E09CE008-23DB-8FDD-7487-1F441EECF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44813" y="148113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0" name="Line 114">
              <a:extLst>
                <a:ext uri="{FF2B5EF4-FFF2-40B4-BE49-F238E27FC236}">
                  <a16:creationId xmlns:a16="http://schemas.microsoft.com/office/drawing/2014/main" id="{ECE03278-A53F-8472-49ED-01A7ABFAF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44813" y="135096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1" name="Line 115">
              <a:extLst>
                <a:ext uri="{FF2B5EF4-FFF2-40B4-BE49-F238E27FC236}">
                  <a16:creationId xmlns:a16="http://schemas.microsoft.com/office/drawing/2014/main" id="{7D257D4C-444A-BF02-AE43-BBBE456C6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44813" y="116522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2" name="Line 116">
              <a:extLst>
                <a:ext uri="{FF2B5EF4-FFF2-40B4-BE49-F238E27FC236}">
                  <a16:creationId xmlns:a16="http://schemas.microsoft.com/office/drawing/2014/main" id="{BCFA9FFE-70A4-8C79-2DE0-EBDE711BC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4813" y="1046163"/>
              <a:ext cx="0" cy="1190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3" name="Line 117">
              <a:extLst>
                <a:ext uri="{FF2B5EF4-FFF2-40B4-BE49-F238E27FC236}">
                  <a16:creationId xmlns:a16="http://schemas.microsoft.com/office/drawing/2014/main" id="{5FF4B221-FEE2-A1EC-2471-85367F3AD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52788" y="1046163"/>
              <a:ext cx="0" cy="1190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4" name="Line 118">
              <a:extLst>
                <a:ext uri="{FF2B5EF4-FFF2-40B4-BE49-F238E27FC236}">
                  <a16:creationId xmlns:a16="http://schemas.microsoft.com/office/drawing/2014/main" id="{651DDE34-00B4-64CC-FAD3-87E55CED1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44813" y="104616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5" name="Line 119">
              <a:extLst>
                <a:ext uri="{FF2B5EF4-FFF2-40B4-BE49-F238E27FC236}">
                  <a16:creationId xmlns:a16="http://schemas.microsoft.com/office/drawing/2014/main" id="{43019CB4-619F-D260-CD2C-8B3C04051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8251" y="1082675"/>
              <a:ext cx="0" cy="152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6" name="Line 120">
              <a:extLst>
                <a:ext uri="{FF2B5EF4-FFF2-40B4-BE49-F238E27FC236}">
                  <a16:creationId xmlns:a16="http://schemas.microsoft.com/office/drawing/2014/main" id="{41B19E9B-B0B3-91BF-FA3D-64DBCE31C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6226" y="1082675"/>
              <a:ext cx="0" cy="152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7" name="Freeform 121">
              <a:extLst>
                <a:ext uri="{FF2B5EF4-FFF2-40B4-BE49-F238E27FC236}">
                  <a16:creationId xmlns:a16="http://schemas.microsoft.com/office/drawing/2014/main" id="{5246B662-D355-B5EB-A69F-30925B97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1688" y="914400"/>
              <a:ext cx="307975" cy="790575"/>
            </a:xfrm>
            <a:custGeom>
              <a:avLst/>
              <a:gdLst>
                <a:gd name="T0" fmla="*/ 581 w 581"/>
                <a:gd name="T1" fmla="*/ 1493 h 1493"/>
                <a:gd name="T2" fmla="*/ 581 w 581"/>
                <a:gd name="T3" fmla="*/ 0 h 1493"/>
                <a:gd name="T4" fmla="*/ 0 w 581"/>
                <a:gd name="T5" fmla="*/ 0 h 1493"/>
                <a:gd name="T6" fmla="*/ 0 w 581"/>
                <a:gd name="T7" fmla="*/ 149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1493">
                  <a:moveTo>
                    <a:pt x="581" y="1493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0" y="14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8" name="Line 122">
              <a:extLst>
                <a:ext uri="{FF2B5EF4-FFF2-40B4-BE49-F238E27FC236}">
                  <a16:creationId xmlns:a16="http://schemas.microsoft.com/office/drawing/2014/main" id="{01222D90-2AE5-C245-E570-3ED485D1E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14476" y="971550"/>
              <a:ext cx="0" cy="460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69" name="Freeform 123">
              <a:extLst>
                <a:ext uri="{FF2B5EF4-FFF2-40B4-BE49-F238E27FC236}">
                  <a16:creationId xmlns:a16="http://schemas.microsoft.com/office/drawing/2014/main" id="{F1EC01DD-E0B6-14B6-C8C3-03DB45E8E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1" y="914400"/>
              <a:ext cx="307975" cy="57150"/>
            </a:xfrm>
            <a:custGeom>
              <a:avLst/>
              <a:gdLst>
                <a:gd name="T0" fmla="*/ 582 w 582"/>
                <a:gd name="T1" fmla="*/ 109 h 109"/>
                <a:gd name="T2" fmla="*/ 582 w 582"/>
                <a:gd name="T3" fmla="*/ 0 h 109"/>
                <a:gd name="T4" fmla="*/ 0 w 582"/>
                <a:gd name="T5" fmla="*/ 0 h 109"/>
                <a:gd name="T6" fmla="*/ 0 w 582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09">
                  <a:moveTo>
                    <a:pt x="582" y="109"/>
                  </a:moveTo>
                  <a:lnTo>
                    <a:pt x="582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0" name="Freeform 124">
              <a:extLst>
                <a:ext uri="{FF2B5EF4-FFF2-40B4-BE49-F238E27FC236}">
                  <a16:creationId xmlns:a16="http://schemas.microsoft.com/office/drawing/2014/main" id="{C2C2BA82-705F-4023-78C8-C5C56EC09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26" y="914400"/>
              <a:ext cx="307975" cy="333375"/>
            </a:xfrm>
            <a:custGeom>
              <a:avLst/>
              <a:gdLst>
                <a:gd name="T0" fmla="*/ 581 w 581"/>
                <a:gd name="T1" fmla="*/ 631 h 631"/>
                <a:gd name="T2" fmla="*/ 581 w 581"/>
                <a:gd name="T3" fmla="*/ 0 h 631"/>
                <a:gd name="T4" fmla="*/ 0 w 581"/>
                <a:gd name="T5" fmla="*/ 0 h 631"/>
                <a:gd name="T6" fmla="*/ 0 w 5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631">
                  <a:moveTo>
                    <a:pt x="581" y="631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0" y="6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1" name="Line 125">
              <a:extLst>
                <a:ext uri="{FF2B5EF4-FFF2-40B4-BE49-F238E27FC236}">
                  <a16:creationId xmlns:a16="http://schemas.microsoft.com/office/drawing/2014/main" id="{1EACD314-5C44-3996-3255-16FFF259F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5126" y="124777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2" name="Line 126">
              <a:extLst>
                <a:ext uri="{FF2B5EF4-FFF2-40B4-BE49-F238E27FC236}">
                  <a16:creationId xmlns:a16="http://schemas.microsoft.com/office/drawing/2014/main" id="{67035990-3BCD-C013-9A76-81725D1AE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14476" y="1557338"/>
              <a:ext cx="0" cy="1476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3" name="Line 127">
              <a:extLst>
                <a:ext uri="{FF2B5EF4-FFF2-40B4-BE49-F238E27FC236}">
                  <a16:creationId xmlns:a16="http://schemas.microsoft.com/office/drawing/2014/main" id="{D6F6C7C2-59B8-0A12-45EF-2AA0931D8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14476" y="1166813"/>
              <a:ext cx="0" cy="390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4" name="Line 128">
              <a:extLst>
                <a:ext uri="{FF2B5EF4-FFF2-40B4-BE49-F238E27FC236}">
                  <a16:creationId xmlns:a16="http://schemas.microsoft.com/office/drawing/2014/main" id="{681BA307-57AD-BEE7-4E07-C6128D2D9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71688" y="170497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5" name="Line 129">
              <a:extLst>
                <a:ext uri="{FF2B5EF4-FFF2-40B4-BE49-F238E27FC236}">
                  <a16:creationId xmlns:a16="http://schemas.microsoft.com/office/drawing/2014/main" id="{347F81AE-72B7-AFFF-178B-38B45FCF0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14476" y="1017588"/>
              <a:ext cx="0" cy="149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6" name="Line 130">
              <a:extLst>
                <a:ext uri="{FF2B5EF4-FFF2-40B4-BE49-F238E27FC236}">
                  <a16:creationId xmlns:a16="http://schemas.microsoft.com/office/drawing/2014/main" id="{714729F0-E384-519E-56FF-E9B5A3351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44813" y="19827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7" name="Line 131">
              <a:extLst>
                <a:ext uri="{FF2B5EF4-FFF2-40B4-BE49-F238E27FC236}">
                  <a16:creationId xmlns:a16="http://schemas.microsoft.com/office/drawing/2014/main" id="{FAF17535-92B6-8B0F-3A7B-81790E40F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52788" y="1481138"/>
              <a:ext cx="0" cy="501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8" name="Line 132">
              <a:extLst>
                <a:ext uri="{FF2B5EF4-FFF2-40B4-BE49-F238E27FC236}">
                  <a16:creationId xmlns:a16="http://schemas.microsoft.com/office/drawing/2014/main" id="{37DC1146-2AC3-C8F1-EA46-2C4907DA6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4813" y="1481138"/>
              <a:ext cx="0" cy="501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79" name="Line 133">
              <a:extLst>
                <a:ext uri="{FF2B5EF4-FFF2-40B4-BE49-F238E27FC236}">
                  <a16:creationId xmlns:a16="http://schemas.microsoft.com/office/drawing/2014/main" id="{6674012F-AB4F-1C42-B638-1B2E850CF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06501" y="971550"/>
              <a:ext cx="0" cy="460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0" name="Line 134">
              <a:extLst>
                <a:ext uri="{FF2B5EF4-FFF2-40B4-BE49-F238E27FC236}">
                  <a16:creationId xmlns:a16="http://schemas.microsoft.com/office/drawing/2014/main" id="{BCDA5F88-8DA8-4244-FC57-6E4106BE6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7913" y="992188"/>
              <a:ext cx="0" cy="968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1" name="Freeform 135">
              <a:extLst>
                <a:ext uri="{FF2B5EF4-FFF2-40B4-BE49-F238E27FC236}">
                  <a16:creationId xmlns:a16="http://schemas.microsoft.com/office/drawing/2014/main" id="{EE8AF3C4-9D5B-E3CA-A123-39EC15F0B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9938" y="914400"/>
              <a:ext cx="307975" cy="77788"/>
            </a:xfrm>
            <a:custGeom>
              <a:avLst/>
              <a:gdLst>
                <a:gd name="T0" fmla="*/ 582 w 582"/>
                <a:gd name="T1" fmla="*/ 147 h 147"/>
                <a:gd name="T2" fmla="*/ 582 w 582"/>
                <a:gd name="T3" fmla="*/ 0 h 147"/>
                <a:gd name="T4" fmla="*/ 0 w 582"/>
                <a:gd name="T5" fmla="*/ 0 h 147"/>
                <a:gd name="T6" fmla="*/ 0 w 582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47">
                  <a:moveTo>
                    <a:pt x="582" y="147"/>
                  </a:moveTo>
                  <a:lnTo>
                    <a:pt x="582" y="0"/>
                  </a:ln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2" name="Line 136">
              <a:extLst>
                <a:ext uri="{FF2B5EF4-FFF2-40B4-BE49-F238E27FC236}">
                  <a16:creationId xmlns:a16="http://schemas.microsoft.com/office/drawing/2014/main" id="{0DA39ED0-84C4-8074-6F12-0CD92C69E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9938" y="992188"/>
              <a:ext cx="0" cy="968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3" name="Line 137">
              <a:extLst>
                <a:ext uri="{FF2B5EF4-FFF2-40B4-BE49-F238E27FC236}">
                  <a16:creationId xmlns:a16="http://schemas.microsoft.com/office/drawing/2014/main" id="{A10EDBDB-B66B-3E11-FA04-AE8A0A55C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9938" y="1252538"/>
              <a:ext cx="0" cy="284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4" name="Line 138">
              <a:extLst>
                <a:ext uri="{FF2B5EF4-FFF2-40B4-BE49-F238E27FC236}">
                  <a16:creationId xmlns:a16="http://schemas.microsoft.com/office/drawing/2014/main" id="{A44B414B-D768-B4A3-83A8-63CB6CFF8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06501" y="1557338"/>
              <a:ext cx="0" cy="1476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5" name="Line 139">
              <a:extLst>
                <a:ext uri="{FF2B5EF4-FFF2-40B4-BE49-F238E27FC236}">
                  <a16:creationId xmlns:a16="http://schemas.microsoft.com/office/drawing/2014/main" id="{8801AFCF-0C10-7CE3-27B7-E306C5672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06501" y="1166813"/>
              <a:ext cx="0" cy="390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6" name="Line 140">
              <a:extLst>
                <a:ext uri="{FF2B5EF4-FFF2-40B4-BE49-F238E27FC236}">
                  <a16:creationId xmlns:a16="http://schemas.microsoft.com/office/drawing/2014/main" id="{126B5C61-6C83-172D-3195-7F7B7957C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7913" y="1252538"/>
              <a:ext cx="0" cy="284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7" name="Line 141">
              <a:extLst>
                <a:ext uri="{FF2B5EF4-FFF2-40B4-BE49-F238E27FC236}">
                  <a16:creationId xmlns:a16="http://schemas.microsoft.com/office/drawing/2014/main" id="{09ADAE48-BE48-A556-BBD4-E3A1C9F58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06501" y="1017588"/>
              <a:ext cx="0" cy="149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8" name="Line 142">
              <a:extLst>
                <a:ext uri="{FF2B5EF4-FFF2-40B4-BE49-F238E27FC236}">
                  <a16:creationId xmlns:a16="http://schemas.microsoft.com/office/drawing/2014/main" id="{ECAECEE2-710E-8381-F073-D3ED0D83B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69938" y="9921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89" name="Line 143">
              <a:extLst>
                <a:ext uri="{FF2B5EF4-FFF2-40B4-BE49-F238E27FC236}">
                  <a16:creationId xmlns:a16="http://schemas.microsoft.com/office/drawing/2014/main" id="{29E376C0-8059-B9AC-8964-440EA5A41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69938" y="1536700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0" name="Line 144">
              <a:extLst>
                <a:ext uri="{FF2B5EF4-FFF2-40B4-BE49-F238E27FC236}">
                  <a16:creationId xmlns:a16="http://schemas.microsoft.com/office/drawing/2014/main" id="{51FE0652-094A-9BF7-FCE6-D8EE64F1B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69938" y="125253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1" name="Line 145">
              <a:extLst>
                <a:ext uri="{FF2B5EF4-FFF2-40B4-BE49-F238E27FC236}">
                  <a16:creationId xmlns:a16="http://schemas.microsoft.com/office/drawing/2014/main" id="{F799B9A4-509A-3A17-3F65-D9B44CF5C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7913" y="1089025"/>
              <a:ext cx="0" cy="163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2" name="Line 146">
              <a:extLst>
                <a:ext uri="{FF2B5EF4-FFF2-40B4-BE49-F238E27FC236}">
                  <a16:creationId xmlns:a16="http://schemas.microsoft.com/office/drawing/2014/main" id="{497BA8BC-C50B-6947-CCAB-DD7695FCE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9938" y="1089025"/>
              <a:ext cx="0" cy="163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3" name="Line 147">
              <a:extLst>
                <a:ext uri="{FF2B5EF4-FFF2-40B4-BE49-F238E27FC236}">
                  <a16:creationId xmlns:a16="http://schemas.microsoft.com/office/drawing/2014/main" id="{38AF5361-4E6E-390D-DB2E-9EFC12A3A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69938" y="108902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4" name="Line 148">
              <a:extLst>
                <a:ext uri="{FF2B5EF4-FFF2-40B4-BE49-F238E27FC236}">
                  <a16:creationId xmlns:a16="http://schemas.microsoft.com/office/drawing/2014/main" id="{FE50D79C-A9FC-3FF6-1BA5-FF512E695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69938" y="1854200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5" name="Line 149">
              <a:extLst>
                <a:ext uri="{FF2B5EF4-FFF2-40B4-BE49-F238E27FC236}">
                  <a16:creationId xmlns:a16="http://schemas.microsoft.com/office/drawing/2014/main" id="{F198ED18-AB0B-7954-B3D6-AA75F50A8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7913" y="1536700"/>
              <a:ext cx="0" cy="3175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6" name="Line 150">
              <a:extLst>
                <a:ext uri="{FF2B5EF4-FFF2-40B4-BE49-F238E27FC236}">
                  <a16:creationId xmlns:a16="http://schemas.microsoft.com/office/drawing/2014/main" id="{C027986F-297D-B2DD-37EF-C8A94E75D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9938" y="1536700"/>
              <a:ext cx="0" cy="3175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7" name="Freeform 151">
              <a:extLst>
                <a:ext uri="{FF2B5EF4-FFF2-40B4-BE49-F238E27FC236}">
                  <a16:creationId xmlns:a16="http://schemas.microsoft.com/office/drawing/2014/main" id="{DDEFCA14-B883-4DF3-45F1-893E593E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1" y="4792663"/>
              <a:ext cx="307975" cy="49213"/>
            </a:xfrm>
            <a:custGeom>
              <a:avLst/>
              <a:gdLst>
                <a:gd name="T0" fmla="*/ 0 w 582"/>
                <a:gd name="T1" fmla="*/ 0 h 92"/>
                <a:gd name="T2" fmla="*/ 0 w 582"/>
                <a:gd name="T3" fmla="*/ 92 h 92"/>
                <a:gd name="T4" fmla="*/ 582 w 582"/>
                <a:gd name="T5" fmla="*/ 92 h 92"/>
                <a:gd name="T6" fmla="*/ 582 w 58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92">
                  <a:moveTo>
                    <a:pt x="0" y="0"/>
                  </a:moveTo>
                  <a:lnTo>
                    <a:pt x="0" y="92"/>
                  </a:lnTo>
                  <a:lnTo>
                    <a:pt x="582" y="92"/>
                  </a:lnTo>
                  <a:lnTo>
                    <a:pt x="58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8" name="Freeform 152">
              <a:extLst>
                <a:ext uri="{FF2B5EF4-FFF2-40B4-BE49-F238E27FC236}">
                  <a16:creationId xmlns:a16="http://schemas.microsoft.com/office/drawing/2014/main" id="{3F730ED2-EA6A-EC0C-46C0-498775F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9938" y="4792663"/>
              <a:ext cx="307975" cy="49213"/>
            </a:xfrm>
            <a:custGeom>
              <a:avLst/>
              <a:gdLst>
                <a:gd name="T0" fmla="*/ 0 w 582"/>
                <a:gd name="T1" fmla="*/ 0 h 92"/>
                <a:gd name="T2" fmla="*/ 0 w 582"/>
                <a:gd name="T3" fmla="*/ 92 h 92"/>
                <a:gd name="T4" fmla="*/ 582 w 582"/>
                <a:gd name="T5" fmla="*/ 92 h 92"/>
                <a:gd name="T6" fmla="*/ 582 w 58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92">
                  <a:moveTo>
                    <a:pt x="0" y="0"/>
                  </a:moveTo>
                  <a:lnTo>
                    <a:pt x="0" y="92"/>
                  </a:lnTo>
                  <a:lnTo>
                    <a:pt x="582" y="92"/>
                  </a:lnTo>
                  <a:lnTo>
                    <a:pt x="58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299" name="Line 153">
              <a:extLst>
                <a:ext uri="{FF2B5EF4-FFF2-40B4-BE49-F238E27FC236}">
                  <a16:creationId xmlns:a16="http://schemas.microsoft.com/office/drawing/2014/main" id="{37F237C1-9CD5-C657-E3FF-575CA1F7D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69938" y="479266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0" name="Freeform 154">
              <a:extLst>
                <a:ext uri="{FF2B5EF4-FFF2-40B4-BE49-F238E27FC236}">
                  <a16:creationId xmlns:a16="http://schemas.microsoft.com/office/drawing/2014/main" id="{1C580814-7F55-A7D7-E0B2-48748403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1688" y="1704975"/>
              <a:ext cx="307975" cy="3136900"/>
            </a:xfrm>
            <a:custGeom>
              <a:avLst/>
              <a:gdLst>
                <a:gd name="T0" fmla="*/ 0 w 581"/>
                <a:gd name="T1" fmla="*/ 0 h 5928"/>
                <a:gd name="T2" fmla="*/ 0 w 581"/>
                <a:gd name="T3" fmla="*/ 5928 h 5928"/>
                <a:gd name="T4" fmla="*/ 581 w 581"/>
                <a:gd name="T5" fmla="*/ 5928 h 5928"/>
                <a:gd name="T6" fmla="*/ 581 w 581"/>
                <a:gd name="T7" fmla="*/ 0 h 5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28">
                  <a:moveTo>
                    <a:pt x="0" y="0"/>
                  </a:moveTo>
                  <a:lnTo>
                    <a:pt x="0" y="5928"/>
                  </a:lnTo>
                  <a:lnTo>
                    <a:pt x="581" y="5928"/>
                  </a:lnTo>
                  <a:lnTo>
                    <a:pt x="58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1" name="Freeform 155">
              <a:extLst>
                <a:ext uri="{FF2B5EF4-FFF2-40B4-BE49-F238E27FC236}">
                  <a16:creationId xmlns:a16="http://schemas.microsoft.com/office/drawing/2014/main" id="{A25C97C8-6F35-EF82-D488-64616AE90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26" y="1247775"/>
              <a:ext cx="307975" cy="3594100"/>
            </a:xfrm>
            <a:custGeom>
              <a:avLst/>
              <a:gdLst>
                <a:gd name="T0" fmla="*/ 0 w 581"/>
                <a:gd name="T1" fmla="*/ 0 h 6790"/>
                <a:gd name="T2" fmla="*/ 0 w 581"/>
                <a:gd name="T3" fmla="*/ 6790 h 6790"/>
                <a:gd name="T4" fmla="*/ 581 w 581"/>
                <a:gd name="T5" fmla="*/ 6790 h 6790"/>
                <a:gd name="T6" fmla="*/ 581 w 581"/>
                <a:gd name="T7" fmla="*/ 0 h 6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6790">
                  <a:moveTo>
                    <a:pt x="0" y="0"/>
                  </a:moveTo>
                  <a:lnTo>
                    <a:pt x="0" y="6790"/>
                  </a:lnTo>
                  <a:lnTo>
                    <a:pt x="581" y="6790"/>
                  </a:lnTo>
                  <a:lnTo>
                    <a:pt x="58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2" name="Freeform 156">
              <a:extLst>
                <a:ext uri="{FF2B5EF4-FFF2-40B4-BE49-F238E27FC236}">
                  <a16:creationId xmlns:a16="http://schemas.microsoft.com/office/drawing/2014/main" id="{3A15EFB1-922F-5CF5-2116-2031F8AD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775200"/>
              <a:ext cx="307975" cy="66675"/>
            </a:xfrm>
            <a:custGeom>
              <a:avLst/>
              <a:gdLst>
                <a:gd name="T0" fmla="*/ 0 w 582"/>
                <a:gd name="T1" fmla="*/ 0 h 126"/>
                <a:gd name="T2" fmla="*/ 0 w 582"/>
                <a:gd name="T3" fmla="*/ 126 h 126"/>
                <a:gd name="T4" fmla="*/ 582 w 582"/>
                <a:gd name="T5" fmla="*/ 126 h 126"/>
                <a:gd name="T6" fmla="*/ 582 w 58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26">
                  <a:moveTo>
                    <a:pt x="0" y="0"/>
                  </a:moveTo>
                  <a:lnTo>
                    <a:pt x="0" y="126"/>
                  </a:lnTo>
                  <a:lnTo>
                    <a:pt x="582" y="126"/>
                  </a:lnTo>
                  <a:lnTo>
                    <a:pt x="58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3" name="Line 157">
              <a:extLst>
                <a:ext uri="{FF2B5EF4-FFF2-40B4-BE49-F238E27FC236}">
                  <a16:creationId xmlns:a16="http://schemas.microsoft.com/office/drawing/2014/main" id="{B986D7F9-474C-6A90-45D4-E92895937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8251" y="4762500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4" name="Freeform 158">
              <a:extLst>
                <a:ext uri="{FF2B5EF4-FFF2-40B4-BE49-F238E27FC236}">
                  <a16:creationId xmlns:a16="http://schemas.microsoft.com/office/drawing/2014/main" id="{75BE8B2A-6A22-7911-F8D7-C2E37C94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51" y="4762500"/>
              <a:ext cx="307975" cy="79375"/>
            </a:xfrm>
            <a:custGeom>
              <a:avLst/>
              <a:gdLst>
                <a:gd name="T0" fmla="*/ 0 w 581"/>
                <a:gd name="T1" fmla="*/ 0 h 150"/>
                <a:gd name="T2" fmla="*/ 0 w 581"/>
                <a:gd name="T3" fmla="*/ 150 h 150"/>
                <a:gd name="T4" fmla="*/ 581 w 581"/>
                <a:gd name="T5" fmla="*/ 150 h 150"/>
                <a:gd name="T6" fmla="*/ 581 w 581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150">
                  <a:moveTo>
                    <a:pt x="0" y="0"/>
                  </a:moveTo>
                  <a:lnTo>
                    <a:pt x="0" y="150"/>
                  </a:lnTo>
                  <a:lnTo>
                    <a:pt x="581" y="150"/>
                  </a:lnTo>
                  <a:lnTo>
                    <a:pt x="58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5" name="Line 159">
              <a:extLst>
                <a:ext uri="{FF2B5EF4-FFF2-40B4-BE49-F238E27FC236}">
                  <a16:creationId xmlns:a16="http://schemas.microsoft.com/office/drawing/2014/main" id="{0817248F-EB06-9799-F4C9-A81DE5F9D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44813" y="4775200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6" name="Line 160">
              <a:extLst>
                <a:ext uri="{FF2B5EF4-FFF2-40B4-BE49-F238E27FC236}">
                  <a16:creationId xmlns:a16="http://schemas.microsoft.com/office/drawing/2014/main" id="{B376007B-991D-27A1-7885-438EA9834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52788" y="1982788"/>
              <a:ext cx="0" cy="27924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7" name="Line 161">
              <a:extLst>
                <a:ext uri="{FF2B5EF4-FFF2-40B4-BE49-F238E27FC236}">
                  <a16:creationId xmlns:a16="http://schemas.microsoft.com/office/drawing/2014/main" id="{F64CADF6-B300-6F04-052A-5243F0CCC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4813" y="1982788"/>
              <a:ext cx="0" cy="27924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8" name="Line 162">
              <a:extLst>
                <a:ext uri="{FF2B5EF4-FFF2-40B4-BE49-F238E27FC236}">
                  <a16:creationId xmlns:a16="http://schemas.microsoft.com/office/drawing/2014/main" id="{09CCBC8D-0DB0-74B7-EEA1-1B786798E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8251" y="1720850"/>
              <a:ext cx="0" cy="3041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09" name="Line 163">
              <a:extLst>
                <a:ext uri="{FF2B5EF4-FFF2-40B4-BE49-F238E27FC236}">
                  <a16:creationId xmlns:a16="http://schemas.microsoft.com/office/drawing/2014/main" id="{B90AE984-E09F-51F7-24FA-1EDE8E3C4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6226" y="1720850"/>
              <a:ext cx="0" cy="3041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0" name="Line 164">
              <a:extLst>
                <a:ext uri="{FF2B5EF4-FFF2-40B4-BE49-F238E27FC236}">
                  <a16:creationId xmlns:a16="http://schemas.microsoft.com/office/drawing/2014/main" id="{99F2B07B-F251-B860-C8FE-316FFC844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06501" y="170497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1" name="Line 165">
              <a:extLst>
                <a:ext uri="{FF2B5EF4-FFF2-40B4-BE49-F238E27FC236}">
                  <a16:creationId xmlns:a16="http://schemas.microsoft.com/office/drawing/2014/main" id="{CA670256-344E-D194-4F49-1C228A52D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06501" y="1704975"/>
              <a:ext cx="0" cy="30876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2" name="Line 166">
              <a:extLst>
                <a:ext uri="{FF2B5EF4-FFF2-40B4-BE49-F238E27FC236}">
                  <a16:creationId xmlns:a16="http://schemas.microsoft.com/office/drawing/2014/main" id="{0AF25F92-C3DE-FFAB-CC00-37F9D4CC8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14476" y="1704975"/>
              <a:ext cx="0" cy="30876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3" name="Line 167">
              <a:extLst>
                <a:ext uri="{FF2B5EF4-FFF2-40B4-BE49-F238E27FC236}">
                  <a16:creationId xmlns:a16="http://schemas.microsoft.com/office/drawing/2014/main" id="{C951F94B-7A16-C799-6A6A-A9A711074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06501" y="155733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4" name="Line 168">
              <a:extLst>
                <a:ext uri="{FF2B5EF4-FFF2-40B4-BE49-F238E27FC236}">
                  <a16:creationId xmlns:a16="http://schemas.microsoft.com/office/drawing/2014/main" id="{A255E61F-5286-069D-5989-E6D9E0D0A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06501" y="116681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5" name="Line 169">
              <a:extLst>
                <a:ext uri="{FF2B5EF4-FFF2-40B4-BE49-F238E27FC236}">
                  <a16:creationId xmlns:a16="http://schemas.microsoft.com/office/drawing/2014/main" id="{7C302D77-5D68-FFC8-AC3D-33590F1A5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06501" y="10175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6" name="Line 170">
              <a:extLst>
                <a:ext uri="{FF2B5EF4-FFF2-40B4-BE49-F238E27FC236}">
                  <a16:creationId xmlns:a16="http://schemas.microsoft.com/office/drawing/2014/main" id="{16006051-15AA-5F4B-3C02-92C334581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06501" y="971550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7" name="Line 171">
              <a:extLst>
                <a:ext uri="{FF2B5EF4-FFF2-40B4-BE49-F238E27FC236}">
                  <a16:creationId xmlns:a16="http://schemas.microsoft.com/office/drawing/2014/main" id="{1BF4A7F0-A157-243F-23B1-D4D7D9FA79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06501" y="479266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8" name="Line 172">
              <a:extLst>
                <a:ext uri="{FF2B5EF4-FFF2-40B4-BE49-F238E27FC236}">
                  <a16:creationId xmlns:a16="http://schemas.microsoft.com/office/drawing/2014/main" id="{D50414A1-8E5D-3EF5-184A-894FC5F41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9938" y="1854200"/>
              <a:ext cx="0" cy="2938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19" name="Line 173">
              <a:extLst>
                <a:ext uri="{FF2B5EF4-FFF2-40B4-BE49-F238E27FC236}">
                  <a16:creationId xmlns:a16="http://schemas.microsoft.com/office/drawing/2014/main" id="{93836EA6-7BCD-E090-488B-86F5E1AE9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7913" y="1854200"/>
              <a:ext cx="0" cy="2938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20" name="Line 174">
              <a:extLst>
                <a:ext uri="{FF2B5EF4-FFF2-40B4-BE49-F238E27FC236}">
                  <a16:creationId xmlns:a16="http://schemas.microsoft.com/office/drawing/2014/main" id="{E90F0694-1B8A-A912-DBD6-40FD82CD3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73438" y="16779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21" name="Line 175">
              <a:extLst>
                <a:ext uri="{FF2B5EF4-FFF2-40B4-BE49-F238E27FC236}">
                  <a16:creationId xmlns:a16="http://schemas.microsoft.com/office/drawing/2014/main" id="{03BE399B-FF23-CEE8-F9E6-8BBD24AF1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73438" y="144462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22" name="Line 176">
              <a:extLst>
                <a:ext uri="{FF2B5EF4-FFF2-40B4-BE49-F238E27FC236}">
                  <a16:creationId xmlns:a16="http://schemas.microsoft.com/office/drawing/2014/main" id="{E1465135-1569-18F7-74D0-314043FD7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73438" y="1292225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23" name="Line 177">
              <a:extLst>
                <a:ext uri="{FF2B5EF4-FFF2-40B4-BE49-F238E27FC236}">
                  <a16:creationId xmlns:a16="http://schemas.microsoft.com/office/drawing/2014/main" id="{707510B8-E49A-AD4B-271B-20CA3A301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73438" y="1141413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324" name="Line 178">
              <a:extLst>
                <a:ext uri="{FF2B5EF4-FFF2-40B4-BE49-F238E27FC236}">
                  <a16:creationId xmlns:a16="http://schemas.microsoft.com/office/drawing/2014/main" id="{BA621246-1CFA-C72C-3632-7CAED4805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73438" y="992188"/>
              <a:ext cx="3079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noProof="0">
                <a:solidFill>
                  <a:srgbClr val="000066"/>
                </a:solidFill>
              </a:endParaRPr>
            </a:p>
          </p:txBody>
        </p:sp>
      </p:grp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1106A84-E622-12C8-AA75-7E844193153D}"/>
              </a:ext>
            </a:extLst>
          </p:cNvPr>
          <p:cNvSpPr txBox="1"/>
          <p:nvPr/>
        </p:nvSpPr>
        <p:spPr>
          <a:xfrm>
            <a:off x="5262347" y="1757199"/>
            <a:ext cx="630844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100%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3728DB9-1D0D-A62D-4609-9B8CEDBDA082}"/>
              </a:ext>
            </a:extLst>
          </p:cNvPr>
          <p:cNvSpPr txBox="1"/>
          <p:nvPr/>
        </p:nvSpPr>
        <p:spPr>
          <a:xfrm>
            <a:off x="5355679" y="2104930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90%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C92F4B7D-E73C-0D1F-0E62-5A86A0637871}"/>
              </a:ext>
            </a:extLst>
          </p:cNvPr>
          <p:cNvSpPr txBox="1"/>
          <p:nvPr/>
        </p:nvSpPr>
        <p:spPr>
          <a:xfrm>
            <a:off x="5355679" y="2477531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80%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050CE1B6-EB77-7A2B-267E-921FD67272A5}"/>
              </a:ext>
            </a:extLst>
          </p:cNvPr>
          <p:cNvSpPr txBox="1"/>
          <p:nvPr/>
        </p:nvSpPr>
        <p:spPr>
          <a:xfrm>
            <a:off x="5355679" y="2825262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70%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340BA985-5FED-D099-76EC-8A418466F5EB}"/>
              </a:ext>
            </a:extLst>
          </p:cNvPr>
          <p:cNvSpPr txBox="1"/>
          <p:nvPr/>
        </p:nvSpPr>
        <p:spPr>
          <a:xfrm>
            <a:off x="5355679" y="3177579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60%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4C3345F7-B392-54A6-3D06-17DBD7CBA595}"/>
              </a:ext>
            </a:extLst>
          </p:cNvPr>
          <p:cNvSpPr txBox="1"/>
          <p:nvPr/>
        </p:nvSpPr>
        <p:spPr>
          <a:xfrm>
            <a:off x="5355679" y="3525311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50%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440BC10C-0A79-2BC7-EABC-F154BDFE2384}"/>
              </a:ext>
            </a:extLst>
          </p:cNvPr>
          <p:cNvSpPr txBox="1"/>
          <p:nvPr/>
        </p:nvSpPr>
        <p:spPr>
          <a:xfrm>
            <a:off x="5355679" y="3897911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40%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CCB73F7D-C521-EF1C-EE90-87B5D984297D}"/>
              </a:ext>
            </a:extLst>
          </p:cNvPr>
          <p:cNvSpPr txBox="1"/>
          <p:nvPr/>
        </p:nvSpPr>
        <p:spPr>
          <a:xfrm>
            <a:off x="5355679" y="4245643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30%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7A93E3F1-1A13-7CE3-A1E1-08505EFE4A3F}"/>
              </a:ext>
            </a:extLst>
          </p:cNvPr>
          <p:cNvSpPr txBox="1"/>
          <p:nvPr/>
        </p:nvSpPr>
        <p:spPr>
          <a:xfrm>
            <a:off x="5355679" y="4611802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20%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F461F137-B45E-882B-DD13-FFD544BBAB92}"/>
              </a:ext>
            </a:extLst>
          </p:cNvPr>
          <p:cNvSpPr txBox="1"/>
          <p:nvPr/>
        </p:nvSpPr>
        <p:spPr>
          <a:xfrm>
            <a:off x="5355679" y="4959534"/>
            <a:ext cx="537512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10%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DB29AC2-451C-5DEE-CA99-6FD8A151961C}"/>
              </a:ext>
            </a:extLst>
          </p:cNvPr>
          <p:cNvSpPr txBox="1"/>
          <p:nvPr/>
        </p:nvSpPr>
        <p:spPr>
          <a:xfrm>
            <a:off x="5449012" y="5332134"/>
            <a:ext cx="444180" cy="253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noProof="0">
                <a:solidFill>
                  <a:srgbClr val="000066"/>
                </a:solidFill>
              </a:rPr>
              <a:t>0%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6F4870BE-290A-A2B3-9067-0A3C1B4D0EB2}"/>
              </a:ext>
            </a:extLst>
          </p:cNvPr>
          <p:cNvSpPr txBox="1"/>
          <p:nvPr/>
        </p:nvSpPr>
        <p:spPr>
          <a:xfrm rot="18900000">
            <a:off x="5138190" y="5779645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noProof="0">
                <a:solidFill>
                  <a:srgbClr val="000066"/>
                </a:solidFill>
              </a:rPr>
              <a:t>M184V/I (N=165)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24EC93AF-AE7C-56B7-FB3C-EA94590A8F41}"/>
              </a:ext>
            </a:extLst>
          </p:cNvPr>
          <p:cNvSpPr txBox="1"/>
          <p:nvPr/>
        </p:nvSpPr>
        <p:spPr>
          <a:xfrm rot="18900000">
            <a:off x="5235225" y="5968372"/>
            <a:ext cx="1737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noProof="0">
                <a:solidFill>
                  <a:srgbClr val="000066"/>
                </a:solidFill>
              </a:rPr>
              <a:t>M184V/I only RAM (N=80)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E729CBB7-85CB-145E-B4DF-890098BAD2F1}"/>
              </a:ext>
            </a:extLst>
          </p:cNvPr>
          <p:cNvSpPr txBox="1"/>
          <p:nvPr/>
        </p:nvSpPr>
        <p:spPr>
          <a:xfrm rot="18900000">
            <a:off x="6319920" y="5730905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noProof="0">
                <a:solidFill>
                  <a:srgbClr val="000066"/>
                </a:solidFill>
              </a:rPr>
              <a:t>K65R/N (N=12)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0F36168D-0BF6-E986-6988-7AF9F103D5D0}"/>
              </a:ext>
            </a:extLst>
          </p:cNvPr>
          <p:cNvSpPr txBox="1"/>
          <p:nvPr/>
        </p:nvSpPr>
        <p:spPr>
          <a:xfrm rot="18900000">
            <a:off x="6343175" y="5916167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noProof="0">
                <a:solidFill>
                  <a:srgbClr val="000066"/>
                </a:solidFill>
              </a:rPr>
              <a:t>K65R/N + M184V/I (N=5)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7AAB02CA-DA65-ED1E-377E-30BDE6D46BF3}"/>
              </a:ext>
            </a:extLst>
          </p:cNvPr>
          <p:cNvSpPr txBox="1"/>
          <p:nvPr/>
        </p:nvSpPr>
        <p:spPr>
          <a:xfrm rot="18900000">
            <a:off x="7333511" y="5729140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u="sng" noProof="0">
                <a:solidFill>
                  <a:srgbClr val="000066"/>
                </a:solidFill>
              </a:rPr>
              <a:t>&gt;</a:t>
            </a:r>
            <a:r>
              <a:rPr lang="en-US" sz="1100" b="1" noProof="0">
                <a:solidFill>
                  <a:srgbClr val="000066"/>
                </a:solidFill>
              </a:rPr>
              <a:t>1 TAMs (N=98)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A0CC8C43-14D7-D9A6-7F72-57165FB5C204}"/>
              </a:ext>
            </a:extLst>
          </p:cNvPr>
          <p:cNvSpPr txBox="1"/>
          <p:nvPr/>
        </p:nvSpPr>
        <p:spPr>
          <a:xfrm rot="18900000">
            <a:off x="7277731" y="5972275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u="sng" noProof="0">
                <a:solidFill>
                  <a:srgbClr val="000066"/>
                </a:solidFill>
              </a:rPr>
              <a:t>&gt; </a:t>
            </a:r>
            <a:r>
              <a:rPr lang="en-US" sz="1100" b="1" noProof="0">
                <a:solidFill>
                  <a:srgbClr val="000066"/>
                </a:solidFill>
              </a:rPr>
              <a:t>1 TAMs + M184V/I (N=63)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67E06984-3FF8-49CA-2296-EBE76CCD90AE}"/>
              </a:ext>
            </a:extLst>
          </p:cNvPr>
          <p:cNvSpPr txBox="1"/>
          <p:nvPr/>
        </p:nvSpPr>
        <p:spPr>
          <a:xfrm rot="18900000">
            <a:off x="8350721" y="5740475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u="sng" noProof="0">
                <a:solidFill>
                  <a:srgbClr val="000066"/>
                </a:solidFill>
              </a:rPr>
              <a:t>&gt; </a:t>
            </a:r>
            <a:r>
              <a:rPr lang="en-US" sz="1100" b="1" noProof="0">
                <a:solidFill>
                  <a:srgbClr val="000066"/>
                </a:solidFill>
              </a:rPr>
              <a:t>3 TAMs (N=52)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69DAC246-D967-B335-ADF2-5206803AAF44}"/>
              </a:ext>
            </a:extLst>
          </p:cNvPr>
          <p:cNvSpPr txBox="1"/>
          <p:nvPr/>
        </p:nvSpPr>
        <p:spPr>
          <a:xfrm rot="18900000">
            <a:off x="8376908" y="5972275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u="sng" noProof="0">
                <a:solidFill>
                  <a:srgbClr val="000066"/>
                </a:solidFill>
              </a:rPr>
              <a:t>&gt; </a:t>
            </a:r>
            <a:r>
              <a:rPr lang="en-US" sz="1100" b="1" noProof="0">
                <a:solidFill>
                  <a:srgbClr val="000066"/>
                </a:solidFill>
              </a:rPr>
              <a:t>3 TAMs + M184V/I (N=37)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AFCACDDA-EB45-21C3-0B23-806FFF9E896B}"/>
              </a:ext>
            </a:extLst>
          </p:cNvPr>
          <p:cNvSpPr txBox="1"/>
          <p:nvPr/>
        </p:nvSpPr>
        <p:spPr>
          <a:xfrm rot="18900000">
            <a:off x="9382175" y="5740475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u="sng" noProof="0">
                <a:solidFill>
                  <a:srgbClr val="000066"/>
                </a:solidFill>
              </a:rPr>
              <a:t>&gt; </a:t>
            </a:r>
            <a:r>
              <a:rPr lang="en-US" sz="1100" b="1" noProof="0">
                <a:solidFill>
                  <a:srgbClr val="000066"/>
                </a:solidFill>
              </a:rPr>
              <a:t>5 TAMs (N=10)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8E5C0FC-7549-329A-52BE-9808A08A54CE}"/>
              </a:ext>
            </a:extLst>
          </p:cNvPr>
          <p:cNvGrpSpPr/>
          <p:nvPr/>
        </p:nvGrpSpPr>
        <p:grpSpPr>
          <a:xfrm>
            <a:off x="10591088" y="2071150"/>
            <a:ext cx="1511112" cy="2887333"/>
            <a:chOff x="10591088" y="2071150"/>
            <a:chExt cx="1511112" cy="2887333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AF91417-948A-D017-9902-88E0FD36CF14}"/>
                </a:ext>
              </a:extLst>
            </p:cNvPr>
            <p:cNvSpPr/>
            <p:nvPr/>
          </p:nvSpPr>
          <p:spPr>
            <a:xfrm rot="10800000">
              <a:off x="10591088" y="2472759"/>
              <a:ext cx="217301" cy="167662"/>
            </a:xfrm>
            <a:prstGeom prst="rect">
              <a:avLst/>
            </a:prstGeom>
            <a:solidFill>
              <a:srgbClr val="8E1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39" name="Rectangle 49">
              <a:extLst>
                <a:ext uri="{FF2B5EF4-FFF2-40B4-BE49-F238E27FC236}">
                  <a16:creationId xmlns:a16="http://schemas.microsoft.com/office/drawing/2014/main" id="{2CAB7C57-8BFC-2478-F0F6-0552E94D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9474" y="2420206"/>
              <a:ext cx="278764" cy="23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VF</a:t>
              </a:r>
              <a:endPara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CC0029D-6CD3-E491-BF3C-30A4E3AF0FB1}"/>
                </a:ext>
              </a:extLst>
            </p:cNvPr>
            <p:cNvSpPr/>
            <p:nvPr/>
          </p:nvSpPr>
          <p:spPr>
            <a:xfrm rot="10800000">
              <a:off x="10591088" y="2805327"/>
              <a:ext cx="217301" cy="167662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41" name="Rectangle 49">
              <a:extLst>
                <a:ext uri="{FF2B5EF4-FFF2-40B4-BE49-F238E27FC236}">
                  <a16:creationId xmlns:a16="http://schemas.microsoft.com/office/drawing/2014/main" id="{417C7662-98B7-859A-9AB3-650CD224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9474" y="2752774"/>
              <a:ext cx="351143" cy="23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LLV</a:t>
              </a:r>
              <a:endPara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292C75C-28A2-6085-735C-AE9AC812A690}"/>
                </a:ext>
              </a:extLst>
            </p:cNvPr>
            <p:cNvSpPr/>
            <p:nvPr/>
          </p:nvSpPr>
          <p:spPr>
            <a:xfrm rot="10800000">
              <a:off x="10611451" y="3516031"/>
              <a:ext cx="217301" cy="16766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43" name="Rectangle 49">
              <a:extLst>
                <a:ext uri="{FF2B5EF4-FFF2-40B4-BE49-F238E27FC236}">
                  <a16:creationId xmlns:a16="http://schemas.microsoft.com/office/drawing/2014/main" id="{847F4D4E-9B40-0336-0946-7DA6E3D5A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837" y="3373137"/>
              <a:ext cx="1143509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Non-adherence -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detectable</a:t>
              </a:r>
              <a:endPara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1CB4418-38BE-9C92-F6A4-5930B2D84057}"/>
                </a:ext>
              </a:extLst>
            </p:cNvPr>
            <p:cNvSpPr/>
            <p:nvPr/>
          </p:nvSpPr>
          <p:spPr>
            <a:xfrm rot="10800000">
              <a:off x="10611451" y="3950199"/>
              <a:ext cx="217301" cy="16766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45" name="Rectangle 49">
              <a:extLst>
                <a:ext uri="{FF2B5EF4-FFF2-40B4-BE49-F238E27FC236}">
                  <a16:creationId xmlns:a16="http://schemas.microsoft.com/office/drawing/2014/main" id="{7FCB21D0-C483-1285-90AB-05A494DDE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837" y="3872600"/>
              <a:ext cx="1172363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Non-adherence -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undetectable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B96D43F-615A-7CDF-3892-E89A462A7B77}"/>
                </a:ext>
              </a:extLst>
            </p:cNvPr>
            <p:cNvSpPr/>
            <p:nvPr/>
          </p:nvSpPr>
          <p:spPr>
            <a:xfrm rot="10800000">
              <a:off x="10591088" y="3139635"/>
              <a:ext cx="217301" cy="1676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47" name="Rectangle 49">
              <a:extLst>
                <a:ext uri="{FF2B5EF4-FFF2-40B4-BE49-F238E27FC236}">
                  <a16:creationId xmlns:a16="http://schemas.microsoft.com/office/drawing/2014/main" id="{1E1C8AF9-33C0-37F8-AAB8-A7E5D83D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9474" y="3087082"/>
              <a:ext cx="772085" cy="23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Viral blip</a:t>
              </a:r>
              <a:endPara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396BF9D-7020-D1DB-4F68-8B6FEECB1167}"/>
                </a:ext>
              </a:extLst>
            </p:cNvPr>
            <p:cNvSpPr/>
            <p:nvPr/>
          </p:nvSpPr>
          <p:spPr>
            <a:xfrm rot="10800000">
              <a:off x="10591088" y="2123703"/>
              <a:ext cx="217301" cy="16766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49" name="Rectangle 49">
              <a:extLst>
                <a:ext uri="{FF2B5EF4-FFF2-40B4-BE49-F238E27FC236}">
                  <a16:creationId xmlns:a16="http://schemas.microsoft.com/office/drawing/2014/main" id="{5CD3A607-3566-4314-D168-3142C5077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9474" y="2071150"/>
              <a:ext cx="1114935" cy="23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Undetectable</a:t>
              </a:r>
              <a:endPara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615DBCE-C31A-DE38-773F-E3D4827F28D0}"/>
                </a:ext>
              </a:extLst>
            </p:cNvPr>
            <p:cNvSpPr/>
            <p:nvPr/>
          </p:nvSpPr>
          <p:spPr>
            <a:xfrm rot="10800000">
              <a:off x="10591088" y="4605784"/>
              <a:ext cx="217301" cy="167662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>
                <a:solidFill>
                  <a:srgbClr val="000066"/>
                </a:solidFill>
              </a:endParaRPr>
            </a:p>
          </p:txBody>
        </p:sp>
        <p:sp>
          <p:nvSpPr>
            <p:cNvPr id="151" name="Rectangle 49">
              <a:extLst>
                <a:ext uri="{FF2B5EF4-FFF2-40B4-BE49-F238E27FC236}">
                  <a16:creationId xmlns:a16="http://schemas.microsoft.com/office/drawing/2014/main" id="{2748DA6D-36D7-A268-5716-86A72ABDC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9474" y="4383931"/>
              <a:ext cx="1181600" cy="574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Other - (ATI or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B/F/TAF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intolerant)</a:t>
              </a:r>
              <a:endParaRPr kumimoji="0" lang="en-US" sz="1200" b="1" i="0" u="none" strike="noStrike" kern="0" cap="none" spc="0" normalizeH="0" baseline="30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461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EF995-A307-9742-E99A-75159774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ARTISTRY-1: simplification to BIC/LEN qd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6BCD36DE-54A4-7923-FF06-87D7D0494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453" y="6450472"/>
            <a:ext cx="582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Orkin C,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181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Orkin C. Lancet Online 25 Feb 2026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0A5B80-D256-E6AF-D4E5-6B70984E73A4}"/>
              </a:ext>
            </a:extLst>
          </p:cNvPr>
          <p:cNvSpPr txBox="1"/>
          <p:nvPr/>
        </p:nvSpPr>
        <p:spPr>
          <a:xfrm>
            <a:off x="371348" y="4715075"/>
            <a:ext cx="42746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Duration of ART: 28.3 years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History of AIDS: 12%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N pills/day: 3 (2-11)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History of ARV resistance: 80.8%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On a </a:t>
            </a:r>
            <a:r>
              <a:rPr lang="en-US" sz="1600" noProof="0" dirty="0" err="1">
                <a:solidFill>
                  <a:srgbClr val="000066"/>
                </a:solidFill>
              </a:rPr>
              <a:t>bPI</a:t>
            </a:r>
            <a:r>
              <a:rPr lang="en-US" sz="1600" noProof="0" dirty="0">
                <a:solidFill>
                  <a:srgbClr val="000066"/>
                </a:solidFill>
              </a:rPr>
              <a:t> regimen: 75% (</a:t>
            </a:r>
            <a:r>
              <a:rPr lang="en-US" sz="1600" noProof="0" dirty="0" err="1">
                <a:solidFill>
                  <a:srgbClr val="000066"/>
                </a:solidFill>
              </a:rPr>
              <a:t>bPI</a:t>
            </a:r>
            <a:r>
              <a:rPr lang="en-US" sz="1600" noProof="0" dirty="0">
                <a:solidFill>
                  <a:srgbClr val="000066"/>
                </a:solidFill>
              </a:rPr>
              <a:t> + INSTI ± X: 70%)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062830-589B-F681-65CF-FC8A64BB219D}"/>
              </a:ext>
            </a:extLst>
          </p:cNvPr>
          <p:cNvSpPr txBox="1"/>
          <p:nvPr/>
        </p:nvSpPr>
        <p:spPr>
          <a:xfrm>
            <a:off x="4798922" y="6216953"/>
            <a:ext cx="288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>
                <a:solidFill>
                  <a:srgbClr val="000066"/>
                </a:solidFill>
              </a:rPr>
              <a:t>No resistance emergence on BIC/LEN</a:t>
            </a:r>
          </a:p>
        </p:txBody>
      </p:sp>
      <p:sp>
        <p:nvSpPr>
          <p:cNvPr id="35" name="Espace réservé du contenu 4">
            <a:extLst>
              <a:ext uri="{FF2B5EF4-FFF2-40B4-BE49-F238E27FC236}">
                <a16:creationId xmlns:a16="http://schemas.microsoft.com/office/drawing/2014/main" id="{2AA64E90-EAC2-5D77-A70B-D8BAC3B072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296" y="1320239"/>
            <a:ext cx="4494164" cy="256595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66"/>
                </a:solidFill>
              </a:rPr>
              <a:t>128 adults on a complex ART regimen 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rgbClr val="000066"/>
                </a:solidFill>
              </a:rPr>
              <a:t>bPI</a:t>
            </a:r>
            <a:r>
              <a:rPr lang="en-US" sz="1600" dirty="0">
                <a:solidFill>
                  <a:srgbClr val="000066"/>
                </a:solidFill>
              </a:rPr>
              <a:t> or NNRTI + ≥ 1 third agent other than NRTI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0066"/>
                </a:solidFill>
              </a:rPr>
              <a:t>Or regimen of ≥ 2 pills/day or requiring </a:t>
            </a:r>
            <a:br>
              <a:rPr lang="en-US" sz="1600" dirty="0">
                <a:solidFill>
                  <a:srgbClr val="000066"/>
                </a:solidFill>
              </a:rPr>
            </a:br>
            <a:r>
              <a:rPr lang="en-US" sz="1600" dirty="0">
                <a:solidFill>
                  <a:srgbClr val="000066"/>
                </a:solidFill>
              </a:rPr>
              <a:t>≥ 2 dosing/day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0066"/>
                </a:solidFill>
              </a:rPr>
              <a:t>Or regimen with parenteral agents (excluding CAB/RPV) + oral agents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66"/>
                </a:solidFill>
              </a:rPr>
              <a:t>HIV-1 RNA &lt; 50 c/mL for ≥ 6 months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66"/>
                </a:solidFill>
              </a:rPr>
              <a:t>No prior exposure to LEN, no R to BIC, no HBV infection, eGFR ≥ 15 mL/min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6418D83-81B2-AFF7-144F-07B239ECAF44}"/>
              </a:ext>
            </a:extLst>
          </p:cNvPr>
          <p:cNvGrpSpPr/>
          <p:nvPr/>
        </p:nvGrpSpPr>
        <p:grpSpPr>
          <a:xfrm>
            <a:off x="4738719" y="1334942"/>
            <a:ext cx="6454354" cy="2167996"/>
            <a:chOff x="4738719" y="1334942"/>
            <a:chExt cx="6454354" cy="2167996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B091EC62-DBD4-3BC7-81B9-DBD1BC7DBA8D}"/>
                </a:ext>
              </a:extLst>
            </p:cNvPr>
            <p:cNvSpPr/>
            <p:nvPr/>
          </p:nvSpPr>
          <p:spPr>
            <a:xfrm>
              <a:off x="6306208" y="2041482"/>
              <a:ext cx="2346771" cy="51437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BIC/LEN 75 mg/50 mg QD *, N = 371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F0213576-0392-23BF-0ED2-145C43CB2BA6}"/>
                </a:ext>
              </a:extLst>
            </p:cNvPr>
            <p:cNvSpPr/>
            <p:nvPr/>
          </p:nvSpPr>
          <p:spPr>
            <a:xfrm>
              <a:off x="6306208" y="2730874"/>
              <a:ext cx="2359471" cy="47580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Continue Baseline ART,   </a:t>
              </a:r>
            </a:p>
            <a:p>
              <a:pPr algn="ctr"/>
              <a:r>
                <a:rPr lang="en-US" sz="1600" b="1" dirty="0"/>
                <a:t>N = 186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5D6FB5EB-2C6C-80B0-F995-8A3538D33716}"/>
                </a:ext>
              </a:extLst>
            </p:cNvPr>
            <p:cNvSpPr/>
            <p:nvPr/>
          </p:nvSpPr>
          <p:spPr>
            <a:xfrm>
              <a:off x="9138402" y="2361854"/>
              <a:ext cx="2054671" cy="514375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BIC/LEN FDC QD</a:t>
              </a:r>
              <a:br>
                <a:rPr lang="en-US" sz="1600" b="1" dirty="0"/>
              </a:br>
              <a:r>
                <a:rPr lang="en-US" sz="1600" b="1" dirty="0"/>
                <a:t> 75 mg/50 mg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FDE97F7-1009-E9C1-32A6-7BE35E185DA5}"/>
                </a:ext>
              </a:extLst>
            </p:cNvPr>
            <p:cNvSpPr txBox="1"/>
            <p:nvPr/>
          </p:nvSpPr>
          <p:spPr>
            <a:xfrm>
              <a:off x="9257860" y="1857152"/>
              <a:ext cx="18003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Optional extension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9DA9113-3E40-0B00-EB93-87FE3296E342}"/>
                </a:ext>
              </a:extLst>
            </p:cNvPr>
            <p:cNvSpPr txBox="1"/>
            <p:nvPr/>
          </p:nvSpPr>
          <p:spPr>
            <a:xfrm>
              <a:off x="7644846" y="1334942"/>
              <a:ext cx="14902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Primary endpoint</a:t>
              </a:r>
              <a:br>
                <a:rPr lang="en-US" sz="1400" b="1" dirty="0">
                  <a:solidFill>
                    <a:srgbClr val="C00000"/>
                  </a:solidFill>
                </a:rPr>
              </a:br>
              <a:r>
                <a:rPr lang="en-US" sz="1400" b="1" dirty="0">
                  <a:solidFill>
                    <a:srgbClr val="C00000"/>
                  </a:solidFill>
                </a:rPr>
                <a:t>W48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A9A5FC7-D568-8F5F-2A1B-C94B1FFEEE5E}"/>
                </a:ext>
              </a:extLst>
            </p:cNvPr>
            <p:cNvSpPr txBox="1"/>
            <p:nvPr/>
          </p:nvSpPr>
          <p:spPr>
            <a:xfrm>
              <a:off x="6047924" y="1640202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W0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0C8AA53-5FF8-9951-1D61-434E783C5C15}"/>
                </a:ext>
              </a:extLst>
            </p:cNvPr>
            <p:cNvSpPr txBox="1"/>
            <p:nvPr/>
          </p:nvSpPr>
          <p:spPr>
            <a:xfrm>
              <a:off x="4738719" y="1873561"/>
              <a:ext cx="13092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Randomization</a:t>
              </a:r>
            </a:p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2:1</a:t>
              </a:r>
            </a:p>
          </p:txBody>
        </p:sp>
        <p:sp>
          <p:nvSpPr>
            <p:cNvPr id="32" name="Parenthèse ouvrante 31">
              <a:extLst>
                <a:ext uri="{FF2B5EF4-FFF2-40B4-BE49-F238E27FC236}">
                  <a16:creationId xmlns:a16="http://schemas.microsoft.com/office/drawing/2014/main" id="{569985DE-00D8-C4BE-B20B-2C7CAE576AB6}"/>
                </a:ext>
              </a:extLst>
            </p:cNvPr>
            <p:cNvSpPr/>
            <p:nvPr/>
          </p:nvSpPr>
          <p:spPr>
            <a:xfrm rot="5400000">
              <a:off x="10113474" y="1379008"/>
              <a:ext cx="105636" cy="1769499"/>
            </a:xfrm>
            <a:prstGeom prst="leftBracket">
              <a:avLst>
                <a:gd name="adj" fmla="val 0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" name="Parenthèse ouvrante 32">
              <a:extLst>
                <a:ext uri="{FF2B5EF4-FFF2-40B4-BE49-F238E27FC236}">
                  <a16:creationId xmlns:a16="http://schemas.microsoft.com/office/drawing/2014/main" id="{3952EEC1-06E0-8B2D-4597-04226C796EAA}"/>
                </a:ext>
              </a:extLst>
            </p:cNvPr>
            <p:cNvSpPr/>
            <p:nvPr/>
          </p:nvSpPr>
          <p:spPr>
            <a:xfrm rot="16200000">
              <a:off x="7245812" y="871912"/>
              <a:ext cx="135683" cy="2117169"/>
            </a:xfrm>
            <a:prstGeom prst="leftBracket">
              <a:avLst>
                <a:gd name="adj" fmla="val 0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12D8ED80-8DE9-005F-EDF6-492CE0F80BE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248805" y="1927502"/>
              <a:ext cx="129696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293383A-AC57-4240-FA09-8D0B812408D4}"/>
                </a:ext>
              </a:extLst>
            </p:cNvPr>
            <p:cNvSpPr txBox="1"/>
            <p:nvPr/>
          </p:nvSpPr>
          <p:spPr>
            <a:xfrm>
              <a:off x="6259306" y="3195161"/>
              <a:ext cx="2983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>
                  <a:solidFill>
                    <a:srgbClr val="000066"/>
                  </a:solidFill>
                </a:rPr>
                <a:t>* LEN loading dose 600 mg D1 and D2</a:t>
              </a:r>
            </a:p>
          </p:txBody>
        </p:sp>
        <p:cxnSp>
          <p:nvCxnSpPr>
            <p:cNvPr id="38" name="Connecteur : en angle 7">
              <a:extLst>
                <a:ext uri="{FF2B5EF4-FFF2-40B4-BE49-F238E27FC236}">
                  <a16:creationId xmlns:a16="http://schemas.microsoft.com/office/drawing/2014/main" id="{A7FF0173-1B90-19DB-093C-B6FBD91DBBBB}"/>
                </a:ext>
              </a:extLst>
            </p:cNvPr>
            <p:cNvCxnSpPr>
              <a:cxnSpLocks/>
              <a:stCxn id="35" idx="3"/>
              <a:endCxn id="21" idx="1"/>
            </p:cNvCxnSpPr>
            <p:nvPr/>
          </p:nvCxnSpPr>
          <p:spPr>
            <a:xfrm flipV="1">
              <a:off x="4773460" y="2298670"/>
              <a:ext cx="1532748" cy="304547"/>
            </a:xfrm>
            <a:prstGeom prst="bentConnector3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Connecteur : en angle 20">
              <a:extLst>
                <a:ext uri="{FF2B5EF4-FFF2-40B4-BE49-F238E27FC236}">
                  <a16:creationId xmlns:a16="http://schemas.microsoft.com/office/drawing/2014/main" id="{A0E74933-7E5A-7D7C-58BB-55B5B5F894A9}"/>
                </a:ext>
              </a:extLst>
            </p:cNvPr>
            <p:cNvCxnSpPr>
              <a:cxnSpLocks/>
              <a:stCxn id="35" idx="3"/>
              <a:endCxn id="23" idx="1"/>
            </p:cNvCxnSpPr>
            <p:nvPr/>
          </p:nvCxnSpPr>
          <p:spPr>
            <a:xfrm>
              <a:off x="4773460" y="2603217"/>
              <a:ext cx="1532748" cy="365558"/>
            </a:xfrm>
            <a:prstGeom prst="bentConnector3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Connecteur : en angle 24">
              <a:extLst>
                <a:ext uri="{FF2B5EF4-FFF2-40B4-BE49-F238E27FC236}">
                  <a16:creationId xmlns:a16="http://schemas.microsoft.com/office/drawing/2014/main" id="{E532FBB0-CA39-DE27-9152-F7A811191056}"/>
                </a:ext>
              </a:extLst>
            </p:cNvPr>
            <p:cNvCxnSpPr>
              <a:stCxn id="21" idx="3"/>
              <a:endCxn id="25" idx="1"/>
            </p:cNvCxnSpPr>
            <p:nvPr/>
          </p:nvCxnSpPr>
          <p:spPr>
            <a:xfrm>
              <a:off x="8652979" y="2298670"/>
              <a:ext cx="485423" cy="320372"/>
            </a:xfrm>
            <a:prstGeom prst="bentConnector3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Connecteur : en angle 27">
              <a:extLst>
                <a:ext uri="{FF2B5EF4-FFF2-40B4-BE49-F238E27FC236}">
                  <a16:creationId xmlns:a16="http://schemas.microsoft.com/office/drawing/2014/main" id="{950D3515-13E4-30BF-E00C-798E60183DAF}"/>
                </a:ext>
              </a:extLst>
            </p:cNvPr>
            <p:cNvCxnSpPr>
              <a:stCxn id="23" idx="3"/>
              <a:endCxn id="25" idx="1"/>
            </p:cNvCxnSpPr>
            <p:nvPr/>
          </p:nvCxnSpPr>
          <p:spPr>
            <a:xfrm flipV="1">
              <a:off x="8665679" y="2619042"/>
              <a:ext cx="472723" cy="349733"/>
            </a:xfrm>
            <a:prstGeom prst="bentConnector3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19249EDF-6D8A-0CC0-8153-EA6B50431D00}"/>
              </a:ext>
            </a:extLst>
          </p:cNvPr>
          <p:cNvSpPr txBox="1"/>
          <p:nvPr/>
        </p:nvSpPr>
        <p:spPr>
          <a:xfrm>
            <a:off x="5682458" y="3492754"/>
            <a:ext cx="430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Virologic outcomes at W48 (FDA snapshot)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5B04A1-06DA-6A6C-4FD4-FED70C001B90}"/>
              </a:ext>
            </a:extLst>
          </p:cNvPr>
          <p:cNvSpPr txBox="1"/>
          <p:nvPr/>
        </p:nvSpPr>
        <p:spPr>
          <a:xfrm>
            <a:off x="686841" y="4325733"/>
            <a:ext cx="2615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noProof="0" dirty="0">
                <a:solidFill>
                  <a:srgbClr val="0070C0"/>
                </a:solidFill>
              </a:rPr>
              <a:t>Baseline characteristics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6735EBB-3978-66BA-D497-B50AC93507FF}"/>
              </a:ext>
            </a:extLst>
          </p:cNvPr>
          <p:cNvGrpSpPr/>
          <p:nvPr/>
        </p:nvGrpSpPr>
        <p:grpSpPr>
          <a:xfrm>
            <a:off x="4874498" y="3605873"/>
            <a:ext cx="6176544" cy="2631775"/>
            <a:chOff x="4472081" y="3741268"/>
            <a:chExt cx="6199126" cy="287995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B4DA3BE-24FE-DD88-DA3A-4CEABECD525F}"/>
                </a:ext>
              </a:extLst>
            </p:cNvPr>
            <p:cNvSpPr txBox="1"/>
            <p:nvPr/>
          </p:nvSpPr>
          <p:spPr>
            <a:xfrm>
              <a:off x="4917533" y="6344219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N=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BB3CE74-A05D-F452-B0A7-B64EB927CA2F}"/>
                </a:ext>
              </a:extLst>
            </p:cNvPr>
            <p:cNvSpPr txBox="1"/>
            <p:nvPr/>
          </p:nvSpPr>
          <p:spPr>
            <a:xfrm>
              <a:off x="5355521" y="634421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A4ADC74-2D0E-2B7C-1C4C-964ACBADB571}"/>
                </a:ext>
              </a:extLst>
            </p:cNvPr>
            <p:cNvSpPr txBox="1"/>
            <p:nvPr/>
          </p:nvSpPr>
          <p:spPr>
            <a:xfrm>
              <a:off x="5887643" y="634421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E9282E8-A1E0-F9E5-5B71-0D3210008E7A}"/>
                </a:ext>
              </a:extLst>
            </p:cNvPr>
            <p:cNvSpPr txBox="1"/>
            <p:nvPr/>
          </p:nvSpPr>
          <p:spPr>
            <a:xfrm>
              <a:off x="6999870" y="634421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356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C89B636-0266-0D3B-952E-13C2B28355D0}"/>
                </a:ext>
              </a:extLst>
            </p:cNvPr>
            <p:cNvSpPr txBox="1"/>
            <p:nvPr/>
          </p:nvSpPr>
          <p:spPr>
            <a:xfrm>
              <a:off x="7531992" y="634421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174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ADEE7AA-7053-8457-10F2-C175517766AC}"/>
                </a:ext>
              </a:extLst>
            </p:cNvPr>
            <p:cNvSpPr txBox="1"/>
            <p:nvPr/>
          </p:nvSpPr>
          <p:spPr>
            <a:xfrm>
              <a:off x="8660357" y="6344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6A220F7-D348-3983-F7C3-2A293AE8BDBC}"/>
                </a:ext>
              </a:extLst>
            </p:cNvPr>
            <p:cNvSpPr txBox="1"/>
            <p:nvPr/>
          </p:nvSpPr>
          <p:spPr>
            <a:xfrm>
              <a:off x="9192479" y="6344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700D4833-34E9-5852-2B75-788D7FAE393B}"/>
                </a:ext>
              </a:extLst>
            </p:cNvPr>
            <p:cNvSpPr/>
            <p:nvPr/>
          </p:nvSpPr>
          <p:spPr>
            <a:xfrm>
              <a:off x="5322885" y="4228447"/>
              <a:ext cx="3686767" cy="1934064"/>
            </a:xfrm>
            <a:custGeom>
              <a:avLst/>
              <a:gdLst>
                <a:gd name="csX0" fmla="*/ -766 w 5084001"/>
                <a:gd name="csY0" fmla="*/ 2648770 h 2667048"/>
                <a:gd name="csX1" fmla="*/ 513845 w 5084001"/>
                <a:gd name="csY1" fmla="*/ 2648770 h 2667048"/>
                <a:gd name="csX2" fmla="*/ 513845 w 5084001"/>
                <a:gd name="csY2" fmla="*/ 2666491 h 2667048"/>
                <a:gd name="csX3" fmla="*/ -766 w 5084001"/>
                <a:gd name="csY3" fmla="*/ 2666491 h 2667048"/>
                <a:gd name="csX4" fmla="*/ 2288366 w 5084001"/>
                <a:gd name="csY4" fmla="*/ -558 h 2667048"/>
                <a:gd name="csX5" fmla="*/ 2794104 w 5084001"/>
                <a:gd name="csY5" fmla="*/ -558 h 2667048"/>
                <a:gd name="csX6" fmla="*/ 2794104 w 5084001"/>
                <a:gd name="csY6" fmla="*/ 2666491 h 2667048"/>
                <a:gd name="csX7" fmla="*/ 2288366 w 5084001"/>
                <a:gd name="csY7" fmla="*/ 2666491 h 2667048"/>
                <a:gd name="csX8" fmla="*/ 4568625 w 5084001"/>
                <a:gd name="csY8" fmla="*/ 2577885 h 2667048"/>
                <a:gd name="csX9" fmla="*/ 5083236 w 5084001"/>
                <a:gd name="csY9" fmla="*/ 2577885 h 2667048"/>
                <a:gd name="csX10" fmla="*/ 5083236 w 5084001"/>
                <a:gd name="csY10" fmla="*/ 2666491 h 2667048"/>
                <a:gd name="csX11" fmla="*/ 4568625 w 5084001"/>
                <a:gd name="csY11" fmla="*/ 2666491 h 26670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084001" h="2667048">
                  <a:moveTo>
                    <a:pt x="-766" y="2648770"/>
                  </a:moveTo>
                  <a:lnTo>
                    <a:pt x="513845" y="2648770"/>
                  </a:lnTo>
                  <a:lnTo>
                    <a:pt x="513845" y="2666491"/>
                  </a:lnTo>
                  <a:lnTo>
                    <a:pt x="-766" y="2666491"/>
                  </a:lnTo>
                  <a:close/>
                  <a:moveTo>
                    <a:pt x="2288366" y="-558"/>
                  </a:moveTo>
                  <a:lnTo>
                    <a:pt x="2794104" y="-558"/>
                  </a:lnTo>
                  <a:lnTo>
                    <a:pt x="2794104" y="2666491"/>
                  </a:lnTo>
                  <a:lnTo>
                    <a:pt x="2288366" y="2666491"/>
                  </a:lnTo>
                  <a:close/>
                  <a:moveTo>
                    <a:pt x="4568625" y="2577885"/>
                  </a:moveTo>
                  <a:lnTo>
                    <a:pt x="5083236" y="2577885"/>
                  </a:lnTo>
                  <a:lnTo>
                    <a:pt x="5083236" y="2666491"/>
                  </a:lnTo>
                  <a:lnTo>
                    <a:pt x="4568625" y="2666491"/>
                  </a:lnTo>
                  <a:close/>
                </a:path>
              </a:pathLst>
            </a:custGeom>
            <a:solidFill>
              <a:srgbClr val="0070C0"/>
            </a:solidFill>
            <a:ln w="8873" cap="flat">
              <a:noFill/>
              <a:prstDash val="solid"/>
              <a:miter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5A0540C4-083D-4041-F30A-5E138CD68BEA}"/>
                </a:ext>
              </a:extLst>
            </p:cNvPr>
            <p:cNvSpPr/>
            <p:nvPr/>
          </p:nvSpPr>
          <p:spPr>
            <a:xfrm>
              <a:off x="5792578" y="4279851"/>
              <a:ext cx="3686767" cy="1882661"/>
            </a:xfrm>
            <a:custGeom>
              <a:avLst/>
              <a:gdLst>
                <a:gd name="csX0" fmla="*/ -766 w 5084001"/>
                <a:gd name="csY0" fmla="*/ 2569024 h 2596163"/>
                <a:gd name="csX1" fmla="*/ 513845 w 5084001"/>
                <a:gd name="csY1" fmla="*/ 2569024 h 2596163"/>
                <a:gd name="csX2" fmla="*/ 513845 w 5084001"/>
                <a:gd name="csY2" fmla="*/ 2595606 h 2596163"/>
                <a:gd name="csX3" fmla="*/ -766 w 5084001"/>
                <a:gd name="csY3" fmla="*/ 2595606 h 2596163"/>
                <a:gd name="csX4" fmla="*/ 2288366 w 5084001"/>
                <a:gd name="csY4" fmla="*/ -558 h 2596163"/>
                <a:gd name="csX5" fmla="*/ 2802977 w 5084001"/>
                <a:gd name="csY5" fmla="*/ -558 h 2596163"/>
                <a:gd name="csX6" fmla="*/ 2802977 w 5084001"/>
                <a:gd name="csY6" fmla="*/ 2595606 h 2596163"/>
                <a:gd name="csX7" fmla="*/ 2288366 w 5084001"/>
                <a:gd name="csY7" fmla="*/ 2595606 h 2596163"/>
                <a:gd name="csX8" fmla="*/ 4568625 w 5084001"/>
                <a:gd name="csY8" fmla="*/ 2444975 h 2596163"/>
                <a:gd name="csX9" fmla="*/ 5083236 w 5084001"/>
                <a:gd name="csY9" fmla="*/ 2444975 h 2596163"/>
                <a:gd name="csX10" fmla="*/ 5083236 w 5084001"/>
                <a:gd name="csY10" fmla="*/ 2595606 h 2596163"/>
                <a:gd name="csX11" fmla="*/ 4568625 w 5084001"/>
                <a:gd name="csY11" fmla="*/ 2595606 h 25961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084001" h="2596163">
                  <a:moveTo>
                    <a:pt x="-766" y="2569024"/>
                  </a:moveTo>
                  <a:lnTo>
                    <a:pt x="513845" y="2569024"/>
                  </a:lnTo>
                  <a:lnTo>
                    <a:pt x="513845" y="2595606"/>
                  </a:lnTo>
                  <a:lnTo>
                    <a:pt x="-766" y="2595606"/>
                  </a:lnTo>
                  <a:close/>
                  <a:moveTo>
                    <a:pt x="2288366" y="-558"/>
                  </a:moveTo>
                  <a:lnTo>
                    <a:pt x="2802977" y="-558"/>
                  </a:lnTo>
                  <a:lnTo>
                    <a:pt x="2802977" y="2595606"/>
                  </a:lnTo>
                  <a:lnTo>
                    <a:pt x="2288366" y="2595606"/>
                  </a:lnTo>
                  <a:close/>
                  <a:moveTo>
                    <a:pt x="4568625" y="2444975"/>
                  </a:moveTo>
                  <a:lnTo>
                    <a:pt x="5083236" y="2444975"/>
                  </a:lnTo>
                  <a:lnTo>
                    <a:pt x="5083236" y="2595606"/>
                  </a:lnTo>
                  <a:lnTo>
                    <a:pt x="4568625" y="2595606"/>
                  </a:lnTo>
                  <a:close/>
                </a:path>
              </a:pathLst>
            </a:custGeom>
            <a:solidFill>
              <a:srgbClr val="C00000"/>
            </a:solidFill>
            <a:ln w="8873" cap="flat">
              <a:noFill/>
              <a:prstDash val="solid"/>
              <a:miter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258592F6-01D4-65B7-C76C-DEE9F7312BD7}"/>
                </a:ext>
              </a:extLst>
            </p:cNvPr>
            <p:cNvSpPr/>
            <p:nvPr/>
          </p:nvSpPr>
          <p:spPr>
            <a:xfrm>
              <a:off x="4859626" y="4151342"/>
              <a:ext cx="57907" cy="2011170"/>
            </a:xfrm>
            <a:custGeom>
              <a:avLst/>
              <a:gdLst>
                <a:gd name="csX0" fmla="*/ -766 w 79853"/>
                <a:gd name="csY0" fmla="*/ 2772819 h 2773376"/>
                <a:gd name="csX1" fmla="*/ 79087 w 79853"/>
                <a:gd name="csY1" fmla="*/ 2772819 h 2773376"/>
                <a:gd name="csX2" fmla="*/ -766 w 79853"/>
                <a:gd name="csY2" fmla="*/ 2214599 h 2773376"/>
                <a:gd name="csX3" fmla="*/ 79087 w 79853"/>
                <a:gd name="csY3" fmla="*/ 2214599 h 2773376"/>
                <a:gd name="csX4" fmla="*/ -766 w 79853"/>
                <a:gd name="csY4" fmla="*/ 1665240 h 2773376"/>
                <a:gd name="csX5" fmla="*/ 79087 w 79853"/>
                <a:gd name="csY5" fmla="*/ 1665240 h 2773376"/>
                <a:gd name="csX6" fmla="*/ -766 w 79853"/>
                <a:gd name="csY6" fmla="*/ 1107021 h 2773376"/>
                <a:gd name="csX7" fmla="*/ 79087 w 79853"/>
                <a:gd name="csY7" fmla="*/ 1107021 h 2773376"/>
                <a:gd name="csX8" fmla="*/ -766 w 79853"/>
                <a:gd name="csY8" fmla="*/ 548801 h 2773376"/>
                <a:gd name="csX9" fmla="*/ 79087 w 79853"/>
                <a:gd name="csY9" fmla="*/ 548801 h 2773376"/>
                <a:gd name="csX10" fmla="*/ -766 w 79853"/>
                <a:gd name="csY10" fmla="*/ -558 h 2773376"/>
                <a:gd name="csX11" fmla="*/ 79087 w 79853"/>
                <a:gd name="csY11" fmla="*/ -558 h 2773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79853" h="2773376">
                  <a:moveTo>
                    <a:pt x="-766" y="2772819"/>
                  </a:moveTo>
                  <a:lnTo>
                    <a:pt x="79087" y="2772819"/>
                  </a:lnTo>
                  <a:moveTo>
                    <a:pt x="-766" y="2214599"/>
                  </a:moveTo>
                  <a:lnTo>
                    <a:pt x="79087" y="2214599"/>
                  </a:lnTo>
                  <a:moveTo>
                    <a:pt x="-766" y="1665240"/>
                  </a:moveTo>
                  <a:lnTo>
                    <a:pt x="79087" y="1665240"/>
                  </a:lnTo>
                  <a:moveTo>
                    <a:pt x="-766" y="1107021"/>
                  </a:moveTo>
                  <a:lnTo>
                    <a:pt x="79087" y="1107021"/>
                  </a:lnTo>
                  <a:moveTo>
                    <a:pt x="-766" y="548801"/>
                  </a:moveTo>
                  <a:lnTo>
                    <a:pt x="79087" y="548801"/>
                  </a:lnTo>
                  <a:moveTo>
                    <a:pt x="-766" y="-558"/>
                  </a:moveTo>
                  <a:lnTo>
                    <a:pt x="79087" y="-558"/>
                  </a:lnTo>
                </a:path>
              </a:pathLst>
            </a:custGeom>
            <a:noFill/>
            <a:ln w="13309" cap="flat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06EC9450-30EE-698D-285F-5CB074E54CEF}"/>
                </a:ext>
              </a:extLst>
            </p:cNvPr>
            <p:cNvSpPr/>
            <p:nvPr/>
          </p:nvSpPr>
          <p:spPr>
            <a:xfrm>
              <a:off x="4917533" y="6162512"/>
              <a:ext cx="4967162" cy="6425"/>
            </a:xfrm>
            <a:custGeom>
              <a:avLst/>
              <a:gdLst>
                <a:gd name="csX0" fmla="*/ -766 w 6849649"/>
                <a:gd name="csY0" fmla="*/ -558 h 8860"/>
                <a:gd name="csX1" fmla="*/ 6848884 w 6849649"/>
                <a:gd name="csY1" fmla="*/ -558 h 88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849649" h="8860">
                  <a:moveTo>
                    <a:pt x="-766" y="-558"/>
                  </a:moveTo>
                  <a:lnTo>
                    <a:pt x="6848884" y="-558"/>
                  </a:lnTo>
                </a:path>
              </a:pathLst>
            </a:custGeom>
            <a:noFill/>
            <a:ln w="13309" cap="flat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70046DB-2F20-B83A-72C8-31AAB045F419}"/>
                </a:ext>
              </a:extLst>
            </p:cNvPr>
            <p:cNvSpPr/>
            <p:nvPr/>
          </p:nvSpPr>
          <p:spPr>
            <a:xfrm>
              <a:off x="4917533" y="6162512"/>
              <a:ext cx="4967162" cy="51404"/>
            </a:xfrm>
            <a:custGeom>
              <a:avLst/>
              <a:gdLst>
                <a:gd name="csX0" fmla="*/ -766 w 6849649"/>
                <a:gd name="csY0" fmla="*/ -558 h 70885"/>
                <a:gd name="csX1" fmla="*/ -766 w 6849649"/>
                <a:gd name="csY1" fmla="*/ 70327 h 70885"/>
                <a:gd name="csX2" fmla="*/ 2279493 w 6849649"/>
                <a:gd name="csY2" fmla="*/ -558 h 70885"/>
                <a:gd name="csX3" fmla="*/ 2279493 w 6849649"/>
                <a:gd name="csY3" fmla="*/ 70327 h 70885"/>
                <a:gd name="csX4" fmla="*/ 4568625 w 6849649"/>
                <a:gd name="csY4" fmla="*/ -558 h 70885"/>
                <a:gd name="csX5" fmla="*/ 4568625 w 6849649"/>
                <a:gd name="csY5" fmla="*/ 70327 h 70885"/>
                <a:gd name="csX6" fmla="*/ 6848884 w 6849649"/>
                <a:gd name="csY6" fmla="*/ -558 h 70885"/>
                <a:gd name="csX7" fmla="*/ 6848884 w 6849649"/>
                <a:gd name="csY7" fmla="*/ 70327 h 70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6849649" h="70885">
                  <a:moveTo>
                    <a:pt x="-766" y="-558"/>
                  </a:moveTo>
                  <a:lnTo>
                    <a:pt x="-766" y="70327"/>
                  </a:lnTo>
                  <a:moveTo>
                    <a:pt x="2279493" y="-558"/>
                  </a:moveTo>
                  <a:lnTo>
                    <a:pt x="2279493" y="70327"/>
                  </a:lnTo>
                  <a:moveTo>
                    <a:pt x="4568625" y="-558"/>
                  </a:moveTo>
                  <a:lnTo>
                    <a:pt x="4568625" y="70327"/>
                  </a:lnTo>
                  <a:moveTo>
                    <a:pt x="6848884" y="-558"/>
                  </a:moveTo>
                  <a:lnTo>
                    <a:pt x="6848884" y="70327"/>
                  </a:lnTo>
                </a:path>
              </a:pathLst>
            </a:custGeom>
            <a:noFill/>
            <a:ln w="13309" cap="flat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EEE5523-9A22-71A7-BC82-DDBA91C0F32E}"/>
                </a:ext>
              </a:extLst>
            </p:cNvPr>
            <p:cNvSpPr txBox="1"/>
            <p:nvPr/>
          </p:nvSpPr>
          <p:spPr>
            <a:xfrm>
              <a:off x="4604600" y="599638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C40E101-3302-232B-22D8-EA91CB621E0B}"/>
                </a:ext>
              </a:extLst>
            </p:cNvPr>
            <p:cNvSpPr txBox="1"/>
            <p:nvPr/>
          </p:nvSpPr>
          <p:spPr>
            <a:xfrm>
              <a:off x="4538341" y="559157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20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DF64B0F-70FA-2D81-4997-8DD87C01A12A}"/>
                </a:ext>
              </a:extLst>
            </p:cNvPr>
            <p:cNvSpPr txBox="1"/>
            <p:nvPr/>
          </p:nvSpPr>
          <p:spPr>
            <a:xfrm>
              <a:off x="4538341" y="518677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40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6D3775D-FAC4-2791-2CE6-B50B89A14B0D}"/>
                </a:ext>
              </a:extLst>
            </p:cNvPr>
            <p:cNvSpPr txBox="1"/>
            <p:nvPr/>
          </p:nvSpPr>
          <p:spPr>
            <a:xfrm>
              <a:off x="4538341" y="478839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60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E00EF63-AC48-D59E-E632-6562EFFB588E}"/>
                </a:ext>
              </a:extLst>
            </p:cNvPr>
            <p:cNvSpPr txBox="1"/>
            <p:nvPr/>
          </p:nvSpPr>
          <p:spPr>
            <a:xfrm>
              <a:off x="4538341" y="438358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80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D84FA01E-AF93-8F05-CF9B-DD2A7D7FC77E}"/>
                </a:ext>
              </a:extLst>
            </p:cNvPr>
            <p:cNvSpPr txBox="1"/>
            <p:nvPr/>
          </p:nvSpPr>
          <p:spPr>
            <a:xfrm>
              <a:off x="4472081" y="397878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100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C895F6-9389-5FDC-F383-D677564A11EA}"/>
                </a:ext>
              </a:extLst>
            </p:cNvPr>
            <p:cNvSpPr/>
            <p:nvPr/>
          </p:nvSpPr>
          <p:spPr>
            <a:xfrm>
              <a:off x="8393522" y="4414315"/>
              <a:ext cx="102946" cy="96382"/>
            </a:xfrm>
            <a:prstGeom prst="rect">
              <a:avLst/>
            </a:prstGeom>
            <a:solidFill>
              <a:srgbClr val="0070C0"/>
            </a:solidFill>
            <a:ln w="8873" cap="flat">
              <a:noFill/>
              <a:prstDash val="solid"/>
              <a:miter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B871E3B7-BC94-CA44-DBF5-3E29BCC44812}"/>
                </a:ext>
              </a:extLst>
            </p:cNvPr>
            <p:cNvSpPr txBox="1"/>
            <p:nvPr/>
          </p:nvSpPr>
          <p:spPr>
            <a:xfrm>
              <a:off x="8472231" y="4299813"/>
              <a:ext cx="1502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BIC/LEN (N = 371)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714E4A-E1B0-718C-8CD9-62BC0A073E7F}"/>
                </a:ext>
              </a:extLst>
            </p:cNvPr>
            <p:cNvSpPr/>
            <p:nvPr/>
          </p:nvSpPr>
          <p:spPr>
            <a:xfrm>
              <a:off x="8394651" y="4625199"/>
              <a:ext cx="96512" cy="96382"/>
            </a:xfrm>
            <a:prstGeom prst="rect">
              <a:avLst/>
            </a:prstGeom>
            <a:solidFill>
              <a:srgbClr val="C00000"/>
            </a:solidFill>
            <a:ln w="8873" cap="flat">
              <a:noFill/>
              <a:prstDash val="solid"/>
              <a:miter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E86889E-01EE-AAD9-55AA-78722E254FB1}"/>
                </a:ext>
              </a:extLst>
            </p:cNvPr>
            <p:cNvSpPr txBox="1"/>
            <p:nvPr/>
          </p:nvSpPr>
          <p:spPr>
            <a:xfrm>
              <a:off x="8471566" y="4510697"/>
              <a:ext cx="2199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Complex regimen (N = 186)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9726173C-1DF2-5E9B-94F2-D1E1E35F9B29}"/>
                </a:ext>
              </a:extLst>
            </p:cNvPr>
            <p:cNvSpPr txBox="1"/>
            <p:nvPr/>
          </p:nvSpPr>
          <p:spPr>
            <a:xfrm>
              <a:off x="4977575" y="6168937"/>
              <a:ext cx="16856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HIV-1 RNA &gt;</a:t>
              </a:r>
              <a:r>
                <a:rPr lang="en-US" sz="1400" b="1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50 c/mL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F9916EF-9B98-09DE-6822-5D6D426FB9BA}"/>
                </a:ext>
              </a:extLst>
            </p:cNvPr>
            <p:cNvSpPr txBox="1"/>
            <p:nvPr/>
          </p:nvSpPr>
          <p:spPr>
            <a:xfrm>
              <a:off x="6614577" y="6156013"/>
              <a:ext cx="1725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HIV-</a:t>
              </a:r>
              <a:r>
                <a:rPr lang="en-US" sz="1400" b="1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1 RNA &lt; 50 c/mL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3E014183-12E6-9DA5-3951-132D21CE8090}"/>
                </a:ext>
              </a:extLst>
            </p:cNvPr>
            <p:cNvSpPr txBox="1"/>
            <p:nvPr/>
          </p:nvSpPr>
          <p:spPr>
            <a:xfrm>
              <a:off x="8404361" y="6156012"/>
              <a:ext cx="1466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No Virologic </a:t>
              </a:r>
              <a:r>
                <a:rPr lang="en-US" sz="1400" b="1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data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DD64388F-9E9B-3630-B100-BDC17763CB70}"/>
                </a:ext>
              </a:extLst>
            </p:cNvPr>
            <p:cNvSpPr txBox="1"/>
            <p:nvPr/>
          </p:nvSpPr>
          <p:spPr>
            <a:xfrm>
              <a:off x="5286912" y="5868098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0.8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A8DB7953-44F1-0041-FD23-67F68D81F648}"/>
                </a:ext>
              </a:extLst>
            </p:cNvPr>
            <p:cNvSpPr txBox="1"/>
            <p:nvPr/>
          </p:nvSpPr>
          <p:spPr>
            <a:xfrm>
              <a:off x="5828880" y="5868098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1.1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EDC0420-0BC2-3615-B2E7-9D5721BC640C}"/>
                </a:ext>
              </a:extLst>
            </p:cNvPr>
            <p:cNvSpPr txBox="1"/>
            <p:nvPr/>
          </p:nvSpPr>
          <p:spPr>
            <a:xfrm>
              <a:off x="6928167" y="3947325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96.0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60D615BC-562A-C84B-EC90-5A6CA027F824}"/>
                </a:ext>
              </a:extLst>
            </p:cNvPr>
            <p:cNvSpPr txBox="1"/>
            <p:nvPr/>
          </p:nvSpPr>
          <p:spPr>
            <a:xfrm>
              <a:off x="7405451" y="3947325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93.5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7BD9295-386E-9C92-D2C1-677E23E3417A}"/>
                </a:ext>
              </a:extLst>
            </p:cNvPr>
            <p:cNvSpPr txBox="1"/>
            <p:nvPr/>
          </p:nvSpPr>
          <p:spPr>
            <a:xfrm>
              <a:off x="8608574" y="5790991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3.2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7C12DFD-21ED-28E7-D4B4-7657D7027D82}"/>
                </a:ext>
              </a:extLst>
            </p:cNvPr>
            <p:cNvSpPr txBox="1"/>
            <p:nvPr/>
          </p:nvSpPr>
          <p:spPr>
            <a:xfrm>
              <a:off x="9085857" y="5790991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Calibri"/>
                  <a:cs typeface="Calibri"/>
                  <a:sym typeface="Calibri"/>
                  <a:rtl val="0"/>
                </a:rPr>
                <a:t>5.4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9F0024C5-3606-E6B2-570F-7935AA4BE0AF}"/>
                </a:ext>
              </a:extLst>
            </p:cNvPr>
            <p:cNvSpPr txBox="1"/>
            <p:nvPr/>
          </p:nvSpPr>
          <p:spPr>
            <a:xfrm>
              <a:off x="4676240" y="3741268"/>
              <a:ext cx="229235" cy="22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noProof="0" dirty="0">
                  <a:ln/>
                  <a:solidFill>
                    <a:srgbClr val="000066"/>
                  </a:solidFill>
                  <a:latin typeface="+mj-lt"/>
                  <a:cs typeface="Calibri"/>
                  <a:sym typeface="Calibri"/>
                  <a:rtl val="0"/>
                </a:rPr>
                <a:t>%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CFA1F15F-346E-465B-CF58-57CA9A5768BA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4916978" y="3978785"/>
              <a:ext cx="555" cy="218332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259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4F8F07B-9184-4B78-0C64-F512FD8A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ARTISTRY-2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0C0466-0EB8-BF3B-6C27-62109CDF05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168" y="1128713"/>
            <a:ext cx="8086725" cy="588962"/>
          </a:xfrm>
        </p:spPr>
        <p:txBody>
          <a:bodyPr>
            <a:normAutofit/>
          </a:bodyPr>
          <a:lstStyle/>
          <a:p>
            <a:r>
              <a:rPr lang="en-US" sz="2000" noProof="0" dirty="0"/>
              <a:t>Phase 3, randomized, double-blind, active-controlled, multicenter trial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CDC4077-0B7B-05E1-621B-9D265EB1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04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Meissner G, CROI 2026, Abs</a:t>
            </a:r>
            <a:r>
              <a:rPr lang="en-US" sz="1400" i="1" dirty="0">
                <a:solidFill>
                  <a:srgbClr val="0070C0"/>
                </a:solidFill>
                <a:cs typeface="Arial" charset="0"/>
              </a:rPr>
              <a:t>. </a:t>
            </a: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513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79CFABA6-3019-22DA-42ED-EA4F625AF999}"/>
              </a:ext>
            </a:extLst>
          </p:cNvPr>
          <p:cNvSpPr txBox="1">
            <a:spLocks/>
          </p:cNvSpPr>
          <p:nvPr/>
        </p:nvSpPr>
        <p:spPr>
          <a:xfrm>
            <a:off x="617581" y="5881772"/>
            <a:ext cx="10265572" cy="588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Primary endpoint: HIV RNA ≥ 50 c/mL (Snapshot algorithm) at W48, 4% non-inferiority margin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567BCF-625B-2AE6-F8A5-A64E80F1D376}"/>
              </a:ext>
            </a:extLst>
          </p:cNvPr>
          <p:cNvSpPr txBox="1"/>
          <p:nvPr/>
        </p:nvSpPr>
        <p:spPr>
          <a:xfrm>
            <a:off x="564286" y="4697823"/>
            <a:ext cx="6543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574 randomized adults, female: </a:t>
            </a:r>
            <a:r>
              <a:rPr lang="en-US" kern="0" noProof="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19.3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%, median age: 49 years, median CD4 count:  </a:t>
            </a:r>
            <a:r>
              <a:rPr kumimoji="0" lang="en-US" sz="1800" b="0" i="0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number of selected morbidities: 1 in 26.3%, ≥ 2 in 30.1%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14BEC20-5F8F-2331-E6D0-173A57C9EB37}"/>
              </a:ext>
            </a:extLst>
          </p:cNvPr>
          <p:cNvGrpSpPr/>
          <p:nvPr/>
        </p:nvGrpSpPr>
        <p:grpSpPr>
          <a:xfrm>
            <a:off x="315717" y="1899836"/>
            <a:ext cx="11668422" cy="3228943"/>
            <a:chOff x="315717" y="1899836"/>
            <a:chExt cx="11668422" cy="3228943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81C31A26-14DC-2F80-BF3C-20ABBF2A56A9}"/>
                </a:ext>
              </a:extLst>
            </p:cNvPr>
            <p:cNvSpPr/>
            <p:nvPr/>
          </p:nvSpPr>
          <p:spPr>
            <a:xfrm>
              <a:off x="4280736" y="2296446"/>
              <a:ext cx="4773615" cy="82830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BIC/LEN 75/50 mg </a:t>
              </a:r>
              <a:r>
                <a:rPr lang="en-US" sz="1600" b="1" dirty="0" err="1"/>
                <a:t>qd</a:t>
              </a:r>
              <a:r>
                <a:rPr lang="en-US" sz="1600" b="1" dirty="0"/>
                <a:t>  </a:t>
              </a:r>
              <a:br>
                <a:rPr lang="en-US" sz="1600" b="1" dirty="0"/>
              </a:br>
              <a:r>
                <a:rPr lang="en-US" sz="1600" b="1" dirty="0"/>
                <a:t>(loading dose of LEN 600 mg D1 + D2) + Placebo</a:t>
              </a:r>
              <a:endParaRPr lang="en-US" sz="1600" b="1" noProof="0" dirty="0"/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3D78B76-88A9-E67E-D2E1-0177ECB467AD}"/>
                </a:ext>
              </a:extLst>
            </p:cNvPr>
            <p:cNvSpPr/>
            <p:nvPr/>
          </p:nvSpPr>
          <p:spPr>
            <a:xfrm>
              <a:off x="4280736" y="3225602"/>
              <a:ext cx="4773615" cy="714607"/>
            </a:xfrm>
            <a:prstGeom prst="roundRect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/>
                <a:t>Continued B/F/TAF </a:t>
              </a:r>
              <a:r>
                <a:rPr lang="en-US" sz="1600" b="1" noProof="0" err="1"/>
                <a:t>qd</a:t>
              </a:r>
              <a:r>
                <a:rPr lang="en-US" sz="1600" b="1" noProof="0"/>
                <a:t> + Placebo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776D7BF-999D-91D6-32D5-DDB46774CA9A}"/>
                </a:ext>
              </a:extLst>
            </p:cNvPr>
            <p:cNvSpPr/>
            <p:nvPr/>
          </p:nvSpPr>
          <p:spPr>
            <a:xfrm>
              <a:off x="315717" y="1899836"/>
              <a:ext cx="2673896" cy="2310291"/>
            </a:xfrm>
            <a:prstGeom prst="roundRect">
              <a:avLst>
                <a:gd name="adj" fmla="val 9580"/>
              </a:avLst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noProof="0">
                  <a:solidFill>
                    <a:srgbClr val="000066"/>
                  </a:solidFill>
                </a:rPr>
                <a:t>Eligibility criteria: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﻿﻿Adults ≥ 18 years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rgbClr val="000066"/>
                  </a:solidFill>
                </a:rPr>
                <a:t>On B/F/TAF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HIV RNA &lt; 50 c/mL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rgbClr val="000066"/>
                  </a:solidFill>
                </a:rPr>
                <a:t>No prior exposure to LEN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No resistance to BIC or TAF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rgbClr val="000066"/>
                  </a:solidFill>
                </a:rPr>
                <a:t>No chronic HBV infection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>
                  <a:solidFill>
                    <a:srgbClr val="000066"/>
                  </a:solidFill>
                </a:rPr>
                <a:t>eGFR &gt; 30 ml/min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1A47635-F0F4-1B3E-BB3E-A4A719255A18}"/>
                </a:ext>
              </a:extLst>
            </p:cNvPr>
            <p:cNvSpPr/>
            <p:nvPr/>
          </p:nvSpPr>
          <p:spPr>
            <a:xfrm>
              <a:off x="9575456" y="2801633"/>
              <a:ext cx="2408683" cy="646240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/>
                <a:t>BIC/LEN </a:t>
              </a:r>
              <a:r>
                <a:rPr lang="en-US" sz="1600" b="1" noProof="0" dirty="0" err="1"/>
                <a:t>qd</a:t>
              </a:r>
              <a:endParaRPr lang="en-US" sz="1600" b="1" noProof="0" dirty="0"/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9CD028A-4C4F-4002-2456-FBB8D2C14E06}"/>
                </a:ext>
              </a:extLst>
            </p:cNvPr>
            <p:cNvCxnSpPr>
              <a:cxnSpLocks/>
            </p:cNvCxnSpPr>
            <p:nvPr/>
          </p:nvCxnSpPr>
          <p:spPr>
            <a:xfrm>
              <a:off x="4438478" y="4039463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C738A32-4803-8FA6-6799-8D3BE9543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8501" y="4039683"/>
              <a:ext cx="4633831" cy="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0BFCEC1-2976-16F2-4FB8-3B9C4C8CA2AE}"/>
                </a:ext>
              </a:extLst>
            </p:cNvPr>
            <p:cNvSpPr txBox="1"/>
            <p:nvPr/>
          </p:nvSpPr>
          <p:spPr>
            <a:xfrm>
              <a:off x="8605782" y="4162133"/>
              <a:ext cx="8528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n-US" sz="1600"/>
                <a:t>W48</a:t>
              </a:r>
              <a:endParaRPr lang="en-US" sz="1600" noProof="0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1437C80-7D18-0441-3704-214CCB6E5D4E}"/>
                </a:ext>
              </a:extLst>
            </p:cNvPr>
            <p:cNvCxnSpPr>
              <a:cxnSpLocks/>
            </p:cNvCxnSpPr>
            <p:nvPr/>
          </p:nvCxnSpPr>
          <p:spPr>
            <a:xfrm>
              <a:off x="9058580" y="4039463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C563BBC-BD9D-631F-0FEB-0C07E2247CB2}"/>
                </a:ext>
              </a:extLst>
            </p:cNvPr>
            <p:cNvSpPr txBox="1"/>
            <p:nvPr/>
          </p:nvSpPr>
          <p:spPr>
            <a:xfrm>
              <a:off x="8036172" y="4720156"/>
              <a:ext cx="1954474" cy="408623"/>
            </a:xfrm>
            <a:prstGeom prst="roundRect">
              <a:avLst/>
            </a:prstGeom>
            <a:noFill/>
            <a:ln w="12700">
              <a:solidFill>
                <a:srgbClr val="00B0F0"/>
              </a:solidFill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400">
                  <a:effectLst/>
                  <a:latin typeface="+mj-lt"/>
                </a:defRPr>
              </a:lvl1pPr>
            </a:lstStyle>
            <a:p>
              <a:pPr algn="ctr"/>
              <a:r>
                <a:rPr lang="en-US" sz="1800" kern="0" noProof="0">
                  <a:solidFill>
                    <a:srgbClr val="000066"/>
                  </a:solidFill>
                  <a:latin typeface="+mn-lt"/>
                  <a:ea typeface="Geneva" panose="020B0503030404040204" pitchFamily="34" charset="0"/>
                  <a:cs typeface="Calibri" panose="020F0502020204030204" pitchFamily="34" charset="0"/>
                </a:rPr>
                <a:t>Primary</a:t>
              </a:r>
              <a:r>
                <a:rPr lang="en-US" sz="1800" kern="0">
                  <a:solidFill>
                    <a:srgbClr val="000066"/>
                  </a:solidFill>
                  <a:latin typeface="+mn-lt"/>
                  <a:ea typeface="Geneva" panose="020B050303040404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kern="0" noProof="0">
                  <a:solidFill>
                    <a:srgbClr val="000066"/>
                  </a:solidFill>
                  <a:latin typeface="+mn-lt"/>
                  <a:ea typeface="Geneva" panose="020B0503030404040204" pitchFamily="34" charset="0"/>
                  <a:cs typeface="Calibri" panose="020F0502020204030204" pitchFamily="34" charset="0"/>
                </a:rPr>
                <a:t>endpoint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73C8E045-C0F5-0084-2593-77D98443397F}"/>
                </a:ext>
              </a:extLst>
            </p:cNvPr>
            <p:cNvCxnSpPr/>
            <p:nvPr/>
          </p:nvCxnSpPr>
          <p:spPr>
            <a:xfrm flipV="1">
              <a:off x="9008538" y="4466524"/>
              <a:ext cx="0" cy="26161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21C0FEC-31FE-20D0-E339-6B17E35C95D8}"/>
                </a:ext>
              </a:extLst>
            </p:cNvPr>
            <p:cNvSpPr txBox="1"/>
            <p:nvPr/>
          </p:nvSpPr>
          <p:spPr>
            <a:xfrm>
              <a:off x="3934400" y="4162133"/>
              <a:ext cx="9802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n-US" sz="1600" noProof="0" dirty="0"/>
                <a:t>W0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0AC34E4-063E-023A-8708-A04C73908FBB}"/>
                </a:ext>
              </a:extLst>
            </p:cNvPr>
            <p:cNvSpPr txBox="1"/>
            <p:nvPr/>
          </p:nvSpPr>
          <p:spPr>
            <a:xfrm>
              <a:off x="9868020" y="4141307"/>
              <a:ext cx="1839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noProof="0">
                  <a:solidFill>
                    <a:srgbClr val="000066"/>
                  </a:solidFill>
                </a:rPr>
                <a:t>Optional open-label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8A2C36F6-3C57-CB54-4F50-61AB5C4C124C}"/>
                </a:ext>
              </a:extLst>
            </p:cNvPr>
            <p:cNvSpPr txBox="1"/>
            <p:nvPr/>
          </p:nvSpPr>
          <p:spPr>
            <a:xfrm>
              <a:off x="5456010" y="4141307"/>
              <a:ext cx="1757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noProof="0">
                  <a:solidFill>
                    <a:srgbClr val="000066"/>
                  </a:solidFill>
                </a:rPr>
                <a:t>Randomized phase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4133438-D10B-26C6-1632-3B482E957B2B}"/>
                </a:ext>
              </a:extLst>
            </p:cNvPr>
            <p:cNvSpPr txBox="1"/>
            <p:nvPr/>
          </p:nvSpPr>
          <p:spPr>
            <a:xfrm>
              <a:off x="3094604" y="2799272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2:1</a:t>
              </a:r>
              <a:endParaRPr lang="es-419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83485BC-A7EA-C888-0293-8F8E848FD62B}"/>
                </a:ext>
              </a:extLst>
            </p:cNvPr>
            <p:cNvSpPr txBox="1"/>
            <p:nvPr/>
          </p:nvSpPr>
          <p:spPr>
            <a:xfrm>
              <a:off x="3536622" y="2440301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N = 383</a:t>
              </a:r>
              <a:endParaRPr lang="es-419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E7D2902-3574-883A-88FD-4CBD1D273044}"/>
                </a:ext>
              </a:extLst>
            </p:cNvPr>
            <p:cNvSpPr txBox="1"/>
            <p:nvPr/>
          </p:nvSpPr>
          <p:spPr>
            <a:xfrm>
              <a:off x="3535306" y="3575493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N = 191</a:t>
              </a:r>
              <a:endParaRPr lang="es-419" sz="1400" dirty="0" err="1">
                <a:solidFill>
                  <a:srgbClr val="000066"/>
                </a:solidFill>
              </a:endParaRPr>
            </a:p>
          </p:txBody>
        </p:sp>
        <p:cxnSp>
          <p:nvCxnSpPr>
            <p:cNvPr id="24" name="Connecteur : en angle 24">
              <a:extLst>
                <a:ext uri="{FF2B5EF4-FFF2-40B4-BE49-F238E27FC236}">
                  <a16:creationId xmlns:a16="http://schemas.microsoft.com/office/drawing/2014/main" id="{9BDC17F8-5111-68F7-6931-19BD379E1B93}"/>
                </a:ext>
              </a:extLst>
            </p:cNvPr>
            <p:cNvCxnSpPr/>
            <p:nvPr/>
          </p:nvCxnSpPr>
          <p:spPr>
            <a:xfrm>
              <a:off x="9075634" y="2905388"/>
              <a:ext cx="485423" cy="320372"/>
            </a:xfrm>
            <a:prstGeom prst="bentConnector3">
              <a:avLst/>
            </a:prstGeom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Connecteur : en angle 27">
              <a:extLst>
                <a:ext uri="{FF2B5EF4-FFF2-40B4-BE49-F238E27FC236}">
                  <a16:creationId xmlns:a16="http://schemas.microsoft.com/office/drawing/2014/main" id="{44F097A6-9A1B-E1A0-4B74-AF01D41F47DC}"/>
                </a:ext>
              </a:extLst>
            </p:cNvPr>
            <p:cNvCxnSpPr/>
            <p:nvPr/>
          </p:nvCxnSpPr>
          <p:spPr>
            <a:xfrm flipV="1">
              <a:off x="9088334" y="3225760"/>
              <a:ext cx="472723" cy="349733"/>
            </a:xfrm>
            <a:prstGeom prst="bentConnector3">
              <a:avLst/>
            </a:prstGeom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7680D7BD-CC41-E559-7E79-C8342FB5E49E}"/>
                </a:ext>
              </a:extLst>
            </p:cNvPr>
            <p:cNvCxnSpPr>
              <a:stCxn id="8" idx="3"/>
              <a:endCxn id="6" idx="1"/>
            </p:cNvCxnSpPr>
            <p:nvPr/>
          </p:nvCxnSpPr>
          <p:spPr>
            <a:xfrm flipV="1">
              <a:off x="2989613" y="2710600"/>
              <a:ext cx="1291123" cy="344382"/>
            </a:xfrm>
            <a:prstGeom prst="bentConnector3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 : en angle 30">
              <a:extLst>
                <a:ext uri="{FF2B5EF4-FFF2-40B4-BE49-F238E27FC236}">
                  <a16:creationId xmlns:a16="http://schemas.microsoft.com/office/drawing/2014/main" id="{7BF1BF10-7223-A350-233A-F48037154DFA}"/>
                </a:ext>
              </a:extLst>
            </p:cNvPr>
            <p:cNvCxnSpPr>
              <a:stCxn id="8" idx="3"/>
              <a:endCxn id="7" idx="1"/>
            </p:cNvCxnSpPr>
            <p:nvPr/>
          </p:nvCxnSpPr>
          <p:spPr>
            <a:xfrm>
              <a:off x="2989613" y="3054982"/>
              <a:ext cx="1291123" cy="527924"/>
            </a:xfrm>
            <a:prstGeom prst="bentConnector3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42841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A3E6815F-6772-3A48-4E4B-4E206FE47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04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Meissner G, CROI 2026, Abs</a:t>
            </a:r>
            <a:r>
              <a:rPr lang="en-US" sz="1400" i="1" dirty="0">
                <a:solidFill>
                  <a:srgbClr val="0070C0"/>
                </a:solidFill>
                <a:cs typeface="Arial" charset="0"/>
              </a:rPr>
              <a:t>. </a:t>
            </a:r>
            <a:r>
              <a:rPr lang="en-US" sz="1400" i="1" noProof="0" dirty="0">
                <a:solidFill>
                  <a:srgbClr val="0070C0"/>
                </a:solidFill>
                <a:cs typeface="Arial" charset="0"/>
              </a:rPr>
              <a:t>513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9193AC-E696-4981-7291-46B21666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ARTISTRY-2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D1AFC1F-C1FE-D961-23A5-8BD4EE149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16753"/>
              </p:ext>
            </p:extLst>
          </p:nvPr>
        </p:nvGraphicFramePr>
        <p:xfrm>
          <a:off x="7172841" y="1956682"/>
          <a:ext cx="4758731" cy="2865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46260">
                  <a:extLst>
                    <a:ext uri="{9D8B030D-6E8A-4147-A177-3AD203B41FA5}">
                      <a16:colId xmlns:a16="http://schemas.microsoft.com/office/drawing/2014/main" val="1804230815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3893264165"/>
                    </a:ext>
                  </a:extLst>
                </a:gridCol>
                <a:gridCol w="1454725">
                  <a:extLst>
                    <a:ext uri="{9D8B030D-6E8A-4147-A177-3AD203B41FA5}">
                      <a16:colId xmlns:a16="http://schemas.microsoft.com/office/drawing/2014/main" val="358331630"/>
                    </a:ext>
                  </a:extLst>
                </a:gridCol>
              </a:tblGrid>
              <a:tr h="436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BIC/LEN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= 383</a:t>
                      </a:r>
                    </a:p>
                  </a:txBody>
                  <a:tcPr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= 191</a:t>
                      </a:r>
                    </a:p>
                  </a:txBody>
                  <a:tcPr anchor="ctr" horzOverflow="overflow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5392"/>
                  </a:ext>
                </a:extLst>
              </a:tr>
              <a:tr h="5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Any adverse event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Grade 3 or higher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75.2 %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7.0%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6.8%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726070184"/>
                  </a:ext>
                </a:extLst>
              </a:tr>
              <a:tr h="5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Drug-related AE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Grade 3 or higher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Serious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= 1 (0.3%) </a:t>
                      </a:r>
                      <a:r>
                        <a:rPr kumimoji="0" lang="en-US" sz="1400" b="0" i="0" u="none" strike="noStrike" cap="none" normalizeH="0" baseline="3000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12.0%</a:t>
                      </a:r>
                      <a:b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18094932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AE leading to discontinuation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= 6 (1.6%) *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= 3 (1.6%) **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01148739"/>
                  </a:ext>
                </a:extLst>
              </a:tr>
              <a:tr h="229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= 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31960890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AEDF2751-96FC-D05E-F95E-EEE4841FF073}"/>
              </a:ext>
            </a:extLst>
          </p:cNvPr>
          <p:cNvSpPr txBox="1"/>
          <p:nvPr/>
        </p:nvSpPr>
        <p:spPr>
          <a:xfrm>
            <a:off x="8952004" y="1399205"/>
            <a:ext cx="180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dirty="0">
                <a:solidFill>
                  <a:srgbClr val="0070C0"/>
                </a:solidFill>
              </a:rPr>
              <a:t>Adverse events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704BBA-F1EF-BDD1-1552-ED6021B5B922}"/>
              </a:ext>
            </a:extLst>
          </p:cNvPr>
          <p:cNvSpPr txBox="1"/>
          <p:nvPr/>
        </p:nvSpPr>
        <p:spPr>
          <a:xfrm>
            <a:off x="7139070" y="4833969"/>
            <a:ext cx="4758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aseline="30000" noProof="0" dirty="0">
                <a:solidFill>
                  <a:srgbClr val="000066"/>
                </a:solidFill>
              </a:rPr>
              <a:t>$</a:t>
            </a:r>
            <a:r>
              <a:rPr lang="en-US" sz="1400" noProof="0" dirty="0">
                <a:solidFill>
                  <a:srgbClr val="000066"/>
                </a:solidFill>
              </a:rPr>
              <a:t> Grade 3 rhabdomyolysis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* 2/6 deemed related to study medication: alopecia and fatigue (N = 1), rash, restless legs syndrome, trismus (N = 1)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** 1/6 deemed related to study medication: dry mouth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D89534-AAB4-7690-B488-CB1F97219D49}"/>
              </a:ext>
            </a:extLst>
          </p:cNvPr>
          <p:cNvSpPr txBox="1"/>
          <p:nvPr/>
        </p:nvSpPr>
        <p:spPr>
          <a:xfrm>
            <a:off x="427927" y="5039897"/>
            <a:ext cx="691304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rgbClr val="000066"/>
                </a:solidFill>
              </a:rPr>
              <a:t>Resistance analysis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BIC/F/TAF, N = 2. No resistance emergence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BIC/LEN , N = 2</a:t>
            </a:r>
          </a:p>
          <a:p>
            <a:pPr marL="1200150" lvl="2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1 with no resistance emergence</a:t>
            </a:r>
          </a:p>
          <a:p>
            <a:pPr marL="1200150" lvl="2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1 with R263K at W36 (prior exposure to RAL and DTG), no capsid mutations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A8C4B3-16F1-F11E-7B04-4CAB30FE3A43}"/>
              </a:ext>
            </a:extLst>
          </p:cNvPr>
          <p:cNvGrpSpPr/>
          <p:nvPr/>
        </p:nvGrpSpPr>
        <p:grpSpPr>
          <a:xfrm>
            <a:off x="419987" y="1491538"/>
            <a:ext cx="6719083" cy="3253916"/>
            <a:chOff x="419987" y="1491538"/>
            <a:chExt cx="6719083" cy="325391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3CAAAA-40B6-10B1-9002-63DF4C3D8DCD}"/>
                </a:ext>
              </a:extLst>
            </p:cNvPr>
            <p:cNvSpPr txBox="1"/>
            <p:nvPr/>
          </p:nvSpPr>
          <p:spPr>
            <a:xfrm>
              <a:off x="977941" y="3338743"/>
              <a:ext cx="2369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err="1">
                  <a:solidFill>
                    <a:srgbClr val="000066"/>
                  </a:solidFill>
                </a:rPr>
                <a:t>Difference</a:t>
              </a:r>
              <a:r>
                <a:rPr lang="fr-FR" sz="1400">
                  <a:solidFill>
                    <a:srgbClr val="000066"/>
                  </a:solidFill>
                </a:rPr>
                <a:t> BIC/LEN vs B/F/TAF</a:t>
              </a:r>
            </a:p>
            <a:p>
              <a:pPr algn="l"/>
              <a:r>
                <a:rPr lang="fr-FR" sz="1400">
                  <a:solidFill>
                    <a:srgbClr val="000066"/>
                  </a:solidFill>
                </a:rPr>
                <a:t>0.3% (95.002% CI : -1.9 to 2.4)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3140A3C-6A5D-212C-29B7-DE429F9385A4}"/>
                </a:ext>
              </a:extLst>
            </p:cNvPr>
            <p:cNvGrpSpPr/>
            <p:nvPr/>
          </p:nvGrpSpPr>
          <p:grpSpPr>
            <a:xfrm>
              <a:off x="419987" y="1491538"/>
              <a:ext cx="6719083" cy="3253916"/>
              <a:chOff x="1506495" y="1729564"/>
              <a:chExt cx="7355444" cy="4225307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A0AF54B-DAA5-7B62-C7C4-99792E605FB3}"/>
                  </a:ext>
                </a:extLst>
              </p:cNvPr>
              <p:cNvSpPr txBox="1"/>
              <p:nvPr/>
            </p:nvSpPr>
            <p:spPr>
              <a:xfrm>
                <a:off x="2586364" y="2275366"/>
                <a:ext cx="16898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noProof="0">
                    <a:solidFill>
                      <a:srgbClr val="000066"/>
                    </a:solidFill>
                  </a:rPr>
                  <a:t>BIC/LEN (N = 383)</a:t>
                </a:r>
              </a:p>
            </p:txBody>
          </p:sp>
          <p:graphicFrame>
            <p:nvGraphicFramePr>
              <p:cNvPr id="7" name="Graphique 6">
                <a:extLst>
                  <a:ext uri="{FF2B5EF4-FFF2-40B4-BE49-F238E27FC236}">
                    <a16:creationId xmlns:a16="http://schemas.microsoft.com/office/drawing/2014/main" id="{6287D0AC-D16F-C2CA-44DC-189F4847D43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8320940"/>
                  </p:ext>
                </p:extLst>
              </p:nvPr>
            </p:nvGraphicFramePr>
            <p:xfrm>
              <a:off x="1506495" y="2213811"/>
              <a:ext cx="7355444" cy="34222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0DF8C7-11F3-D372-0C7D-038557C46947}"/>
                  </a:ext>
                </a:extLst>
              </p:cNvPr>
              <p:cNvSpPr/>
              <p:nvPr/>
            </p:nvSpPr>
            <p:spPr>
              <a:xfrm>
                <a:off x="2275426" y="2369916"/>
                <a:ext cx="310938" cy="310938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1F5578D-0552-082B-79D5-8800DE4AEA73}"/>
                  </a:ext>
                </a:extLst>
              </p:cNvPr>
              <p:cNvSpPr txBox="1"/>
              <p:nvPr/>
            </p:nvSpPr>
            <p:spPr>
              <a:xfrm>
                <a:off x="2586364" y="2794379"/>
                <a:ext cx="16874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noProof="0">
                    <a:solidFill>
                      <a:srgbClr val="000066"/>
                    </a:solidFill>
                  </a:rPr>
                  <a:t>B/F/TAF (N = 191)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ED6483-0DB4-052B-079E-A36FC660FAF4}"/>
                  </a:ext>
                </a:extLst>
              </p:cNvPr>
              <p:cNvSpPr/>
              <p:nvPr/>
            </p:nvSpPr>
            <p:spPr>
              <a:xfrm>
                <a:off x="2275426" y="2847846"/>
                <a:ext cx="310938" cy="31093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B606F54-320E-7C37-F185-D7A767BD1956}"/>
                  </a:ext>
                </a:extLst>
              </p:cNvPr>
              <p:cNvSpPr txBox="1"/>
              <p:nvPr/>
            </p:nvSpPr>
            <p:spPr>
              <a:xfrm>
                <a:off x="1885576" y="5647094"/>
                <a:ext cx="389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noProof="0">
                    <a:solidFill>
                      <a:srgbClr val="000066"/>
                    </a:solidFill>
                  </a:rPr>
                  <a:t>N=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957E53E-CD3B-A127-6EAB-973CF9B42D66}"/>
                  </a:ext>
                </a:extLst>
              </p:cNvPr>
              <p:cNvSpPr txBox="1"/>
              <p:nvPr/>
            </p:nvSpPr>
            <p:spPr>
              <a:xfrm>
                <a:off x="2696467" y="564709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AB8DA3E-4306-B5F3-ECEB-297EE52D91D5}"/>
                  </a:ext>
                </a:extLst>
              </p:cNvPr>
              <p:cNvSpPr txBox="1"/>
              <p:nvPr/>
            </p:nvSpPr>
            <p:spPr>
              <a:xfrm>
                <a:off x="3331769" y="564709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EAF8B33-507F-1BF3-8BC2-BD5503B8ECE5}"/>
                  </a:ext>
                </a:extLst>
              </p:cNvPr>
              <p:cNvSpPr txBox="1"/>
              <p:nvPr/>
            </p:nvSpPr>
            <p:spPr>
              <a:xfrm>
                <a:off x="4840296" y="5647094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>
                    <a:solidFill>
                      <a:srgbClr val="000066"/>
                    </a:solidFill>
                  </a:rPr>
                  <a:t>358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BC45B82-B477-8C22-17F3-196202640A22}"/>
                  </a:ext>
                </a:extLst>
              </p:cNvPr>
              <p:cNvSpPr txBox="1"/>
              <p:nvPr/>
            </p:nvSpPr>
            <p:spPr>
              <a:xfrm>
                <a:off x="5475598" y="5647094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>
                    <a:solidFill>
                      <a:srgbClr val="000066"/>
                    </a:solidFill>
                  </a:rPr>
                  <a:t>173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5DF7DEE-19AE-A7A9-3C07-398062EA4A6D}"/>
                  </a:ext>
                </a:extLst>
              </p:cNvPr>
              <p:cNvSpPr txBox="1"/>
              <p:nvPr/>
            </p:nvSpPr>
            <p:spPr>
              <a:xfrm>
                <a:off x="7105307" y="5647094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85BA0ED-103D-99FD-84DE-FC0050860911}"/>
                  </a:ext>
                </a:extLst>
              </p:cNvPr>
              <p:cNvSpPr txBox="1"/>
              <p:nvPr/>
            </p:nvSpPr>
            <p:spPr>
              <a:xfrm>
                <a:off x="7740609" y="5647094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noProof="0">
                    <a:solidFill>
                      <a:srgbClr val="000066"/>
                    </a:solidFill>
                  </a:rPr>
                  <a:t>16</a:t>
                </a:r>
              </a:p>
            </p:txBody>
          </p:sp>
          <p:sp>
            <p:nvSpPr>
              <p:cNvPr id="23" name="Rectangle 272">
                <a:extLst>
                  <a:ext uri="{FF2B5EF4-FFF2-40B4-BE49-F238E27FC236}">
                    <a16:creationId xmlns:a16="http://schemas.microsoft.com/office/drawing/2014/main" id="{56E95983-423B-BAFC-CE2B-10D9CE8A8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4159" y="1729564"/>
                <a:ext cx="3448928" cy="399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</a:rPr>
                  <a:t>Virologic outcome at week 48</a:t>
                </a:r>
                <a:endParaRPr kumimoji="0" lang="en-US" sz="6000" b="0" i="0" u="none" strike="noStrike" cap="none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1C20FF3-F2E0-71E6-47DC-E05648B80E45}"/>
                  </a:ext>
                </a:extLst>
              </p:cNvPr>
              <p:cNvSpPr txBox="1"/>
              <p:nvPr/>
            </p:nvSpPr>
            <p:spPr>
              <a:xfrm>
                <a:off x="1506495" y="1878580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noProof="0">
                    <a:solidFill>
                      <a:srgbClr val="000066"/>
                    </a:solidFill>
                  </a:rPr>
                  <a:t>%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12AED0D-4873-D3B9-AC23-06AD6E742A66}"/>
                  </a:ext>
                </a:extLst>
              </p:cNvPr>
              <p:cNvSpPr txBox="1"/>
              <p:nvPr/>
            </p:nvSpPr>
            <p:spPr>
              <a:xfrm flipH="1">
                <a:off x="2528749" y="4768565"/>
                <a:ext cx="606904" cy="399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000066"/>
                    </a:solidFill>
                  </a:rPr>
                  <a:t>1.3</a:t>
                </a:r>
                <a:endParaRPr lang="es-419" sz="1400" b="1" err="1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993A778C-B91F-287C-AEA0-8CCE49DADEE5}"/>
                  </a:ext>
                </a:extLst>
              </p:cNvPr>
              <p:cNvSpPr txBox="1"/>
              <p:nvPr/>
            </p:nvSpPr>
            <p:spPr>
              <a:xfrm flipH="1">
                <a:off x="3192516" y="4780982"/>
                <a:ext cx="459379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000066"/>
                    </a:solidFill>
                  </a:rPr>
                  <a:t>1</a:t>
                </a:r>
                <a:endParaRPr lang="es-419" sz="1400" b="1" err="1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5C05858-9886-7154-8C72-12C774ED761D}"/>
                  </a:ext>
                </a:extLst>
              </p:cNvPr>
              <p:cNvSpPr txBox="1"/>
              <p:nvPr/>
            </p:nvSpPr>
            <p:spPr>
              <a:xfrm flipH="1">
                <a:off x="7630035" y="4598286"/>
                <a:ext cx="606904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000066"/>
                    </a:solidFill>
                  </a:rPr>
                  <a:t>8.4</a:t>
                </a:r>
                <a:endParaRPr lang="es-419" sz="1400" b="1" err="1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650B48A-A728-5279-F8E4-44BB7B2FABEF}"/>
                  </a:ext>
                </a:extLst>
              </p:cNvPr>
              <p:cNvSpPr txBox="1"/>
              <p:nvPr/>
            </p:nvSpPr>
            <p:spPr>
              <a:xfrm flipH="1">
                <a:off x="5372961" y="2333568"/>
                <a:ext cx="606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000066"/>
                    </a:solidFill>
                  </a:rPr>
                  <a:t>90.6</a:t>
                </a:r>
                <a:endParaRPr lang="es-419" sz="1400" b="1" err="1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84505DD7-8BD6-5EEA-24ED-0699A394E8A7}"/>
                  </a:ext>
                </a:extLst>
              </p:cNvPr>
              <p:cNvSpPr txBox="1"/>
              <p:nvPr/>
            </p:nvSpPr>
            <p:spPr>
              <a:xfrm flipH="1">
                <a:off x="7023136" y="4674486"/>
                <a:ext cx="606904" cy="30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000066"/>
                    </a:solidFill>
                  </a:rPr>
                  <a:t>5.2</a:t>
                </a:r>
                <a:endParaRPr lang="es-419" sz="1400" b="1" err="1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299DB80-EBE3-630E-077C-3E97315E74E9}"/>
                  </a:ext>
                </a:extLst>
              </p:cNvPr>
              <p:cNvSpPr txBox="1"/>
              <p:nvPr/>
            </p:nvSpPr>
            <p:spPr>
              <a:xfrm flipH="1">
                <a:off x="4777174" y="2257368"/>
                <a:ext cx="606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000066"/>
                    </a:solidFill>
                  </a:rPr>
                  <a:t>93.5</a:t>
                </a:r>
                <a:endParaRPr lang="es-419" sz="1400" b="1" err="1">
                  <a:solidFill>
                    <a:srgbClr val="0000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34530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A4853-3B14-5933-0E8A-918AE9F5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ISL + LEN QW: Phase 2</a:t>
            </a: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94FE22F7-1691-95DB-9B33-E7E0CE0BA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029614"/>
            <a:ext cx="10972800" cy="1555095"/>
          </a:xfrm>
        </p:spPr>
        <p:txBody>
          <a:bodyPr>
            <a:normAutofit/>
          </a:bodyPr>
          <a:lstStyle/>
          <a:p>
            <a:r>
              <a:rPr lang="en-US" sz="1800" noProof="0" dirty="0"/>
              <a:t>Patients’ characteristics</a:t>
            </a:r>
          </a:p>
          <a:p>
            <a:pPr lvl="1"/>
            <a:r>
              <a:rPr lang="en-US" sz="1600" noProof="0" dirty="0"/>
              <a:t>Female: 19.2% </a:t>
            </a:r>
          </a:p>
          <a:p>
            <a:pPr lvl="1"/>
            <a:r>
              <a:rPr lang="en-US" sz="1600" noProof="0" dirty="0"/>
              <a:t>Median age: 40 years</a:t>
            </a:r>
          </a:p>
          <a:p>
            <a:pPr lvl="1"/>
            <a:r>
              <a:rPr lang="en-US" sz="1600" noProof="0" dirty="0"/>
              <a:t>Mean CD4: 755/mm</a:t>
            </a:r>
            <a:r>
              <a:rPr lang="en-US" sz="1600" baseline="30000" noProof="0" dirty="0"/>
              <a:t>3</a:t>
            </a:r>
          </a:p>
          <a:p>
            <a:pPr lvl="1"/>
            <a:r>
              <a:rPr lang="en-US" sz="1600" noProof="0" dirty="0"/>
              <a:t>Median BMI: 26.9 kg/m</a:t>
            </a:r>
            <a:r>
              <a:rPr lang="en-US" sz="1600" baseline="30000" noProof="0" dirty="0"/>
              <a:t>2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DEACC62A-7BED-7C5C-E843-A138CDC4D94F}"/>
              </a:ext>
            </a:extLst>
          </p:cNvPr>
          <p:cNvSpPr txBox="1"/>
          <p:nvPr/>
        </p:nvSpPr>
        <p:spPr>
          <a:xfrm>
            <a:off x="6362700" y="6468883"/>
            <a:ext cx="58293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Colson AE, CROI 2026, </a:t>
            </a:r>
            <a:r>
              <a:rPr lang="fr-FR" sz="1400" i="1" dirty="0">
                <a:solidFill>
                  <a:srgbClr val="0070C0"/>
                </a:solidFill>
              </a:rPr>
              <a:t>Abs</a:t>
            </a: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 516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73F8BCD-1601-AA6A-BEFF-701176B5BB8B}"/>
              </a:ext>
            </a:extLst>
          </p:cNvPr>
          <p:cNvGrpSpPr/>
          <p:nvPr/>
        </p:nvGrpSpPr>
        <p:grpSpPr>
          <a:xfrm>
            <a:off x="348412" y="2115674"/>
            <a:ext cx="11512553" cy="2992790"/>
            <a:chOff x="348412" y="2115674"/>
            <a:chExt cx="11512553" cy="299279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8B87D0F-3E90-823D-F888-A4136C125997}"/>
                </a:ext>
              </a:extLst>
            </p:cNvPr>
            <p:cNvSpPr/>
            <p:nvPr/>
          </p:nvSpPr>
          <p:spPr bwMode="auto">
            <a:xfrm>
              <a:off x="4172143" y="2603222"/>
              <a:ext cx="6559544" cy="33423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QW oral ISL (2 mg) + LEN (300 mg)</a:t>
              </a:r>
              <a:r>
                <a:rPr lang="en-US" sz="1400" b="1" baseline="30000">
                  <a:solidFill>
                    <a:schemeClr val="bg1"/>
                  </a:solidFill>
                  <a:cs typeface="Arial" charset="0"/>
                </a:rPr>
                <a:t> *</a:t>
              </a:r>
              <a:endPara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752E8D9-BC1A-0916-56DF-1269591AE053}"/>
                </a:ext>
              </a:extLst>
            </p:cNvPr>
            <p:cNvSpPr/>
            <p:nvPr/>
          </p:nvSpPr>
          <p:spPr bwMode="auto">
            <a:xfrm>
              <a:off x="7358534" y="3243440"/>
              <a:ext cx="3373153" cy="33423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QW oral ISL (2 mg) + LEN (300 mg) *</a:t>
              </a:r>
              <a:endPara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850BC50-608B-4889-04D1-D60A28045EB0}"/>
                </a:ext>
              </a:extLst>
            </p:cNvPr>
            <p:cNvSpPr/>
            <p:nvPr/>
          </p:nvSpPr>
          <p:spPr bwMode="auto">
            <a:xfrm>
              <a:off x="4172143" y="3250363"/>
              <a:ext cx="3151831" cy="334233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QD oral B/F/TAF</a:t>
              </a:r>
              <a:endPara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3A1C7E4-E80F-FAAA-5191-3F63CBDCF5B5}"/>
                </a:ext>
              </a:extLst>
            </p:cNvPr>
            <p:cNvSpPr txBox="1"/>
            <p:nvPr/>
          </p:nvSpPr>
          <p:spPr>
            <a:xfrm>
              <a:off x="8290456" y="2115674"/>
              <a:ext cx="1392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>
                  <a:solidFill>
                    <a:srgbClr val="000066"/>
                  </a:solidFill>
                </a:rPr>
                <a:t>Extension phase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50A8824-1285-2AA6-4514-C707E3409455}"/>
                </a:ext>
              </a:extLst>
            </p:cNvPr>
            <p:cNvSpPr txBox="1"/>
            <p:nvPr/>
          </p:nvSpPr>
          <p:spPr>
            <a:xfrm>
              <a:off x="8215341" y="4585244"/>
              <a:ext cx="1078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err="1">
                  <a:solidFill>
                    <a:srgbClr val="000066"/>
                  </a:solidFill>
                </a:rPr>
                <a:t>Visits</a:t>
              </a:r>
              <a:r>
                <a:rPr lang="fr-FR" sz="1400" b="1">
                  <a:solidFill>
                    <a:srgbClr val="000066"/>
                  </a:solidFill>
                </a:rPr>
                <a:t> </a:t>
              </a:r>
              <a:r>
                <a:rPr lang="fr-FR" sz="1400" b="1" err="1">
                  <a:solidFill>
                    <a:srgbClr val="000066"/>
                  </a:solidFill>
                </a:rPr>
                <a:t>every</a:t>
              </a:r>
              <a:r>
                <a:rPr lang="fr-FR" sz="1400" b="1">
                  <a:solidFill>
                    <a:srgbClr val="000066"/>
                  </a:solidFill>
                </a:rPr>
                <a:t> </a:t>
              </a:r>
            </a:p>
            <a:p>
              <a:pPr algn="ctr"/>
              <a:r>
                <a:rPr lang="fr-FR" sz="1400" b="1">
                  <a:solidFill>
                    <a:srgbClr val="000066"/>
                  </a:solidFill>
                </a:rPr>
                <a:t>12 </a:t>
              </a:r>
              <a:r>
                <a:rPr lang="fr-FR" sz="1400" b="1" err="1">
                  <a:solidFill>
                    <a:srgbClr val="000066"/>
                  </a:solidFill>
                </a:rPr>
                <a:t>weeks</a:t>
              </a:r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CCD4D54-8F76-8D17-4435-DF8621B4EA72}"/>
                </a:ext>
              </a:extLst>
            </p:cNvPr>
            <p:cNvSpPr txBox="1"/>
            <p:nvPr/>
          </p:nvSpPr>
          <p:spPr>
            <a:xfrm>
              <a:off x="3977218" y="3796384"/>
              <a:ext cx="3898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0066"/>
                  </a:solidFill>
                </a:rPr>
                <a:t>D1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331228B-23BD-B199-0256-E62F3A8EC02B}"/>
                </a:ext>
              </a:extLst>
            </p:cNvPr>
            <p:cNvSpPr txBox="1"/>
            <p:nvPr/>
          </p:nvSpPr>
          <p:spPr>
            <a:xfrm>
              <a:off x="3129742" y="2838357"/>
              <a:ext cx="8274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>
                  <a:solidFill>
                    <a:srgbClr val="000066"/>
                  </a:solidFill>
                </a:rPr>
                <a:t>N = 106</a:t>
              </a:r>
              <a:br>
                <a:rPr lang="fr-FR" sz="1600" b="1" baseline="30000">
                  <a:solidFill>
                    <a:srgbClr val="000066"/>
                  </a:solidFill>
                </a:rPr>
              </a:br>
              <a:r>
                <a:rPr lang="fr-FR" sz="1600" b="1" baseline="30000">
                  <a:solidFill>
                    <a:srgbClr val="000066"/>
                  </a:solidFill>
                </a:rPr>
                <a:t> </a:t>
              </a:r>
              <a:r>
                <a:rPr lang="fr-FR" sz="1600" b="1">
                  <a:solidFill>
                    <a:srgbClr val="000066"/>
                  </a:solidFill>
                </a:rPr>
                <a:t> R 1:1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B76F1AC-B8D5-5B32-1348-A053F13F7C26}"/>
                </a:ext>
              </a:extLst>
            </p:cNvPr>
            <p:cNvSpPr txBox="1"/>
            <p:nvPr/>
          </p:nvSpPr>
          <p:spPr>
            <a:xfrm>
              <a:off x="4663674" y="379638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0066"/>
                  </a:solidFill>
                </a:rPr>
                <a:t>W12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6EC7874-21C0-1186-F764-EBF943EA7756}"/>
                </a:ext>
              </a:extLst>
            </p:cNvPr>
            <p:cNvSpPr txBox="1"/>
            <p:nvPr/>
          </p:nvSpPr>
          <p:spPr>
            <a:xfrm>
              <a:off x="5411158" y="379638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0066"/>
                  </a:solidFill>
                </a:rPr>
                <a:t>W24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E91473B-56AB-525F-FAEF-E781625CDFCA}"/>
                </a:ext>
              </a:extLst>
            </p:cNvPr>
            <p:cNvSpPr txBox="1"/>
            <p:nvPr/>
          </p:nvSpPr>
          <p:spPr>
            <a:xfrm>
              <a:off x="7056561" y="3796384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0066"/>
                  </a:solidFill>
                </a:rPr>
                <a:t>W48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BE81537-44A8-C01F-E72B-AA12AA57B8C5}"/>
                </a:ext>
              </a:extLst>
            </p:cNvPr>
            <p:cNvCxnSpPr/>
            <p:nvPr/>
          </p:nvCxnSpPr>
          <p:spPr bwMode="auto">
            <a:xfrm>
              <a:off x="4179763" y="3721651"/>
              <a:ext cx="662730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A69B4D1C-B2E0-C474-DE0D-97EFA3B72B34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101234" y="4308878"/>
              <a:ext cx="4271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AF58FC2D-60FD-0EFC-22D3-7405446809A1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460881" y="4308878"/>
              <a:ext cx="4271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42B9573-32D7-EC82-505E-280F491DDC8F}"/>
                </a:ext>
              </a:extLst>
            </p:cNvPr>
            <p:cNvCxnSpPr/>
            <p:nvPr/>
          </p:nvCxnSpPr>
          <p:spPr bwMode="auto">
            <a:xfrm>
              <a:off x="4731608" y="4538968"/>
              <a:ext cx="18742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E1BF24B-AA92-BEEE-21A3-0B005A934E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57631" y="4538968"/>
              <a:ext cx="38645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Parenthèse fermante 24">
              <a:extLst>
                <a:ext uri="{FF2B5EF4-FFF2-40B4-BE49-F238E27FC236}">
                  <a16:creationId xmlns:a16="http://schemas.microsoft.com/office/drawing/2014/main" id="{5010730D-6975-E55E-2CC7-90B42167D631}"/>
                </a:ext>
              </a:extLst>
            </p:cNvPr>
            <p:cNvSpPr/>
            <p:nvPr/>
          </p:nvSpPr>
          <p:spPr bwMode="auto">
            <a:xfrm rot="16200000">
              <a:off x="9018548" y="841481"/>
              <a:ext cx="119372" cy="3306905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cxnSp>
          <p:nvCxnSpPr>
            <p:cNvPr id="30" name="Connecteur : en angle 29">
              <a:extLst>
                <a:ext uri="{FF2B5EF4-FFF2-40B4-BE49-F238E27FC236}">
                  <a16:creationId xmlns:a16="http://schemas.microsoft.com/office/drawing/2014/main" id="{4D8A9305-1655-EF3E-B706-19F999728AE7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 flipV="1">
              <a:off x="3957213" y="2770339"/>
              <a:ext cx="214930" cy="360406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 : en angle 31">
              <a:extLst>
                <a:ext uri="{FF2B5EF4-FFF2-40B4-BE49-F238E27FC236}">
                  <a16:creationId xmlns:a16="http://schemas.microsoft.com/office/drawing/2014/main" id="{F25845E7-FD9B-33F8-0520-EC0AE47D93FA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>
              <a:off x="3957213" y="3130745"/>
              <a:ext cx="214930" cy="286735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ED4BF45-243C-9FE8-4E96-5AEB3752EE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16295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9379276-2CAD-68A4-83B5-BB559EA3CEEE}"/>
                </a:ext>
              </a:extLst>
            </p:cNvPr>
            <p:cNvCxnSpPr/>
            <p:nvPr/>
          </p:nvCxnSpPr>
          <p:spPr bwMode="auto">
            <a:xfrm flipV="1">
              <a:off x="5677619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AA375BEB-B913-35E3-BC1F-69D860F84A74}"/>
                </a:ext>
              </a:extLst>
            </p:cNvPr>
            <p:cNvCxnSpPr/>
            <p:nvPr/>
          </p:nvCxnSpPr>
          <p:spPr bwMode="auto">
            <a:xfrm flipV="1">
              <a:off x="4931876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6752F14-DDDD-DDBC-AFCC-2AC03BB85CFD}"/>
                </a:ext>
              </a:extLst>
            </p:cNvPr>
            <p:cNvCxnSpPr/>
            <p:nvPr/>
          </p:nvCxnSpPr>
          <p:spPr bwMode="auto">
            <a:xfrm flipV="1">
              <a:off x="4174331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Espace réservé du contenu 6">
              <a:extLst>
                <a:ext uri="{FF2B5EF4-FFF2-40B4-BE49-F238E27FC236}">
                  <a16:creationId xmlns:a16="http://schemas.microsoft.com/office/drawing/2014/main" id="{611BED6A-0D50-74DC-D3C6-5CD78B7032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8412" y="2291334"/>
              <a:ext cx="2753766" cy="1734257"/>
            </a:xfrm>
            <a:prstGeom prst="roundRect">
              <a:avLst/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•"/>
                <a:defRPr sz="2000" b="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–"/>
                <a:defRPr sz="1800">
                  <a:solidFill>
                    <a:srgbClr val="0000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•"/>
                <a:defRPr sz="1600">
                  <a:solidFill>
                    <a:srgbClr val="0000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–"/>
                <a:defRPr sz="1600">
                  <a:solidFill>
                    <a:srgbClr val="0000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Char char="»"/>
                <a:defRPr sz="1600">
                  <a:solidFill>
                    <a:srgbClr val="0000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HIV Adults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en-US" sz="1400" b="1" kern="0" noProof="0" dirty="0"/>
                <a:t>On B/F/TAF &gt; 6 months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HIV-1 RNA </a:t>
              </a:r>
              <a:r>
                <a:rPr lang="en-US" sz="1400" b="1" kern="0" noProof="0" dirty="0"/>
                <a:t>&lt; 50 c/mL ≥ 6 months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No prior virologic failure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en-US" sz="1400" b="1" kern="0" noProof="0" dirty="0"/>
                <a:t>CD4 ≥ 350/mm</a:t>
              </a:r>
              <a:r>
                <a:rPr lang="en-US" sz="1400" b="1" kern="0" baseline="30000" noProof="0" dirty="0"/>
                <a:t>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Lymphocytes ≥ 900/mm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No HBV co-infection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63D6E2D-28FD-E3F7-FD5B-1F91830CFDFB}"/>
                </a:ext>
              </a:extLst>
            </p:cNvPr>
            <p:cNvSpPr txBox="1"/>
            <p:nvPr/>
          </p:nvSpPr>
          <p:spPr>
            <a:xfrm>
              <a:off x="4295483" y="4702444"/>
              <a:ext cx="2946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000066"/>
                  </a:solidFill>
                </a:rPr>
                <a:t>* </a:t>
              </a:r>
              <a:r>
                <a:rPr lang="fr-FR" sz="1400" err="1">
                  <a:solidFill>
                    <a:srgbClr val="000066"/>
                  </a:solidFill>
                </a:rPr>
                <a:t>loading</a:t>
              </a:r>
              <a:r>
                <a:rPr lang="fr-FR" sz="1400">
                  <a:solidFill>
                    <a:srgbClr val="000066"/>
                  </a:solidFill>
                </a:rPr>
                <a:t> dose of LEN 600 mg D1 + D2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CADA653-A828-94A3-8DAB-9BE4CB93FF1A}"/>
                </a:ext>
              </a:extLst>
            </p:cNvPr>
            <p:cNvSpPr txBox="1"/>
            <p:nvPr/>
          </p:nvSpPr>
          <p:spPr>
            <a:xfrm>
              <a:off x="8734884" y="3812911"/>
              <a:ext cx="530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000066"/>
                  </a:solidFill>
                </a:rPr>
                <a:t>W96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080C077-EE91-A354-8CFA-5ADCA26C71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000342" y="3721651"/>
              <a:ext cx="0" cy="747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94A10C5-06FE-0471-0C9B-0583A70F34F4}"/>
                </a:ext>
              </a:extLst>
            </p:cNvPr>
            <p:cNvSpPr txBox="1"/>
            <p:nvPr/>
          </p:nvSpPr>
          <p:spPr>
            <a:xfrm>
              <a:off x="4947095" y="2115674"/>
              <a:ext cx="1590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err="1">
                  <a:solidFill>
                    <a:srgbClr val="000066"/>
                  </a:solidFill>
                </a:rPr>
                <a:t>Randomized</a:t>
              </a:r>
              <a:r>
                <a:rPr lang="fr-FR" sz="1400" b="1">
                  <a:solidFill>
                    <a:srgbClr val="000066"/>
                  </a:solidFill>
                </a:rPr>
                <a:t> phase</a:t>
              </a:r>
            </a:p>
          </p:txBody>
        </p:sp>
        <p:sp>
          <p:nvSpPr>
            <p:cNvPr id="27" name="Parenthèse fermante 26">
              <a:extLst>
                <a:ext uri="{FF2B5EF4-FFF2-40B4-BE49-F238E27FC236}">
                  <a16:creationId xmlns:a16="http://schemas.microsoft.com/office/drawing/2014/main" id="{77AF7ADE-BDF0-68A2-1B04-98DB7E74A4C8}"/>
                </a:ext>
              </a:extLst>
            </p:cNvPr>
            <p:cNvSpPr/>
            <p:nvPr/>
          </p:nvSpPr>
          <p:spPr bwMode="auto">
            <a:xfrm rot="16200000">
              <a:off x="5624387" y="841481"/>
              <a:ext cx="119372" cy="3306905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D169EA0-1C4A-6EDC-EA5B-AD05AC47F46C}"/>
                </a:ext>
              </a:extLst>
            </p:cNvPr>
            <p:cNvSpPr txBox="1"/>
            <p:nvPr/>
          </p:nvSpPr>
          <p:spPr>
            <a:xfrm>
              <a:off x="10828951" y="2508728"/>
              <a:ext cx="1032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err="1">
                  <a:solidFill>
                    <a:srgbClr val="000066"/>
                  </a:solidFill>
                </a:rPr>
                <a:t>Immediate</a:t>
              </a:r>
              <a:r>
                <a:rPr lang="fr-FR" sz="1400" b="1">
                  <a:solidFill>
                    <a:srgbClr val="000066"/>
                  </a:solidFill>
                </a:rPr>
                <a:t> </a:t>
              </a:r>
            </a:p>
            <a:p>
              <a:pPr algn="l"/>
              <a:r>
                <a:rPr lang="fr-FR" sz="1400" b="1">
                  <a:solidFill>
                    <a:srgbClr val="000066"/>
                  </a:solidFill>
                </a:rPr>
                <a:t>Switch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A79D8A1-50CE-DA43-43D0-1932BFFDFD76}"/>
                </a:ext>
              </a:extLst>
            </p:cNvPr>
            <p:cNvSpPr txBox="1"/>
            <p:nvPr/>
          </p:nvSpPr>
          <p:spPr>
            <a:xfrm>
              <a:off x="10879737" y="3155869"/>
              <a:ext cx="677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err="1">
                  <a:solidFill>
                    <a:srgbClr val="000066"/>
                  </a:solidFill>
                </a:rPr>
                <a:t>Late</a:t>
              </a:r>
              <a:r>
                <a:rPr lang="fr-FR" sz="1400" b="1">
                  <a:solidFill>
                    <a:srgbClr val="000066"/>
                  </a:solidFill>
                </a:rPr>
                <a:t> </a:t>
              </a:r>
            </a:p>
            <a:p>
              <a:pPr algn="l"/>
              <a:r>
                <a:rPr lang="fr-FR" sz="1400" b="1">
                  <a:solidFill>
                    <a:srgbClr val="000066"/>
                  </a:solidFill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331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1F57E98-0999-D058-D50F-1383FB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ISL + LEN QW: Phase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473571-20C9-E679-A4F6-E16A3300455A}"/>
              </a:ext>
            </a:extLst>
          </p:cNvPr>
          <p:cNvSpPr txBox="1"/>
          <p:nvPr/>
        </p:nvSpPr>
        <p:spPr>
          <a:xfrm>
            <a:off x="1702595" y="1927358"/>
            <a:ext cx="3865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W96 Results in individuals treated </a:t>
            </a:r>
          </a:p>
          <a:p>
            <a:pPr algn="ctr"/>
            <a:r>
              <a:rPr lang="en-US" sz="2000" b="1">
                <a:solidFill>
                  <a:srgbClr val="0070C0"/>
                </a:solidFill>
              </a:rPr>
              <a:t>with ISL-LEN , ITT-snapshot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70925F4-0B1E-8C15-3470-E6E109EE7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82412"/>
              </p:ext>
            </p:extLst>
          </p:nvPr>
        </p:nvGraphicFramePr>
        <p:xfrm>
          <a:off x="6623605" y="2552488"/>
          <a:ext cx="5390596" cy="378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26964">
                  <a:extLst>
                    <a:ext uri="{9D8B030D-6E8A-4147-A177-3AD203B41FA5}">
                      <a16:colId xmlns:a16="http://schemas.microsoft.com/office/drawing/2014/main" val="3177064131"/>
                    </a:ext>
                  </a:extLst>
                </a:gridCol>
                <a:gridCol w="1748127">
                  <a:extLst>
                    <a:ext uri="{9D8B030D-6E8A-4147-A177-3AD203B41FA5}">
                      <a16:colId xmlns:a16="http://schemas.microsoft.com/office/drawing/2014/main" val="4276656378"/>
                    </a:ext>
                  </a:extLst>
                </a:gridCol>
                <a:gridCol w="1315505">
                  <a:extLst>
                    <a:ext uri="{9D8B030D-6E8A-4147-A177-3AD203B41FA5}">
                      <a16:colId xmlns:a16="http://schemas.microsoft.com/office/drawing/2014/main" val="46835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Immediate Switch</a:t>
                      </a:r>
                    </a:p>
                    <a:p>
                      <a:pPr algn="ctr"/>
                      <a:r>
                        <a:rPr lang="en-US" sz="1600" noProof="0" dirty="0"/>
                        <a:t>(N = 52)</a:t>
                      </a:r>
                    </a:p>
                  </a:txBody>
                  <a:tcPr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Late Switch</a:t>
                      </a:r>
                    </a:p>
                    <a:p>
                      <a:pPr algn="ctr"/>
                      <a:r>
                        <a:rPr lang="en-US" sz="1600" noProof="0" dirty="0"/>
                        <a:t>(N = 45)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9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Any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46 (88.5%)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35 (77.8%)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6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Treatment-related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10 (19.2%)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 (4.4%)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30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Grade 1 or 2</a:t>
                      </a:r>
                    </a:p>
                    <a:p>
                      <a:pPr lvl="2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Dry mouth</a:t>
                      </a:r>
                    </a:p>
                    <a:p>
                      <a:pPr lvl="2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Nausea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10 (19.2%)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 (4.4%)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7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Serious AE </a:t>
                      </a:r>
                      <a:br>
                        <a:rPr lang="en-US" sz="160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(all non-treatment related)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3 (5.8%)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3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AE leading to treatment discontinuation </a:t>
                      </a:r>
                      <a:br>
                        <a:rPr lang="en-US" sz="160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(non-treatment related)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 (3.8%)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23282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8342297A-C366-39A4-7B0B-A1ABECAEA68C}"/>
              </a:ext>
            </a:extLst>
          </p:cNvPr>
          <p:cNvSpPr txBox="1"/>
          <p:nvPr/>
        </p:nvSpPr>
        <p:spPr>
          <a:xfrm>
            <a:off x="7322934" y="2096635"/>
            <a:ext cx="412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Adverse events at W96 (ISL + LEN groups)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1FD106BD-0640-073E-08D2-BD2CA790F945}"/>
              </a:ext>
            </a:extLst>
          </p:cNvPr>
          <p:cNvSpPr txBox="1"/>
          <p:nvPr/>
        </p:nvSpPr>
        <p:spPr>
          <a:xfrm>
            <a:off x="6362700" y="6471108"/>
            <a:ext cx="58293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Colson AE, CROI 2026, </a:t>
            </a:r>
            <a:r>
              <a:rPr lang="fr-FR" sz="1400" i="1" dirty="0">
                <a:solidFill>
                  <a:srgbClr val="0070C0"/>
                </a:solidFill>
              </a:rPr>
              <a:t>Abs</a:t>
            </a: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 516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B3B16DA-451A-B42B-5472-065D01492171}"/>
              </a:ext>
            </a:extLst>
          </p:cNvPr>
          <p:cNvGrpSpPr/>
          <p:nvPr/>
        </p:nvGrpSpPr>
        <p:grpSpPr>
          <a:xfrm>
            <a:off x="1054643" y="2676749"/>
            <a:ext cx="5522425" cy="3324016"/>
            <a:chOff x="1054643" y="2676749"/>
            <a:chExt cx="5522425" cy="3324016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44C520A-53B6-AE3E-1517-5AFCDEA6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435" y="3038649"/>
              <a:ext cx="5038633" cy="2365979"/>
            </a:xfrm>
            <a:custGeom>
              <a:avLst/>
              <a:gdLst>
                <a:gd name="T0" fmla="*/ 11781 w 11781"/>
                <a:gd name="T1" fmla="*/ 7103 h 7103"/>
                <a:gd name="T2" fmla="*/ 0 w 11781"/>
                <a:gd name="T3" fmla="*/ 7103 h 7103"/>
                <a:gd name="T4" fmla="*/ 0 w 11781"/>
                <a:gd name="T5" fmla="*/ 0 h 7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81" h="7103">
                  <a:moveTo>
                    <a:pt x="11781" y="7103"/>
                  </a:moveTo>
                  <a:lnTo>
                    <a:pt x="0" y="710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0979FAAE-A408-18F5-CAEF-5D942F64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469" y="3524831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B21431B9-3A64-D688-7295-BD349657A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469" y="3994364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C04C6C37-09E7-6522-1A42-FC53CA67D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469" y="4463897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95A53451-97FD-DD67-1D7F-AEC945E6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469" y="4933430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FE635222-25AA-361E-C0CA-6C0244D2E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469" y="5404627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9C03DD1B-385A-1878-DC73-6DF19C591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469" y="3055299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971DD385-1AC9-07DB-2BF6-6F5272F03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524" y="3186577"/>
              <a:ext cx="482777" cy="2218049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C3ADBEC5-7CED-36D2-999B-890B4659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252" y="5113052"/>
              <a:ext cx="482777" cy="2915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930CEB2-F2E4-6D42-BA19-AFCF75974F63}"/>
                </a:ext>
              </a:extLst>
            </p:cNvPr>
            <p:cNvSpPr txBox="1"/>
            <p:nvPr/>
          </p:nvSpPr>
          <p:spPr>
            <a:xfrm>
              <a:off x="1237386" y="529568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4C54EDB-3254-B130-C5FC-C9171EFC5ED4}"/>
                </a:ext>
              </a:extLst>
            </p:cNvPr>
            <p:cNvSpPr txBox="1"/>
            <p:nvPr/>
          </p:nvSpPr>
          <p:spPr>
            <a:xfrm>
              <a:off x="1831637" y="5477545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HIV-RNA</a:t>
              </a:r>
              <a:b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</a:b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 </a:t>
              </a:r>
              <a:r>
                <a:rPr kumimoji="0" lang="fr-FR" sz="1400" b="1" i="0" u="sng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&gt;</a:t>
              </a: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 50 c/ml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563DAE-5C42-4A86-4790-CCEE2945BD08}"/>
                </a:ext>
              </a:extLst>
            </p:cNvPr>
            <p:cNvSpPr txBox="1"/>
            <p:nvPr/>
          </p:nvSpPr>
          <p:spPr>
            <a:xfrm>
              <a:off x="3338545" y="5452286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HIV-RNA</a:t>
              </a:r>
              <a:b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</a:b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 &lt; 50 c/ml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3D311D1-7C30-D7C5-E545-76792B3278C3}"/>
                </a:ext>
              </a:extLst>
            </p:cNvPr>
            <p:cNvSpPr txBox="1"/>
            <p:nvPr/>
          </p:nvSpPr>
          <p:spPr>
            <a:xfrm>
              <a:off x="4958557" y="5477545"/>
              <a:ext cx="771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No data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4B9B47B-E812-D2C5-B20D-4897F109B28C}"/>
                </a:ext>
              </a:extLst>
            </p:cNvPr>
            <p:cNvSpPr txBox="1"/>
            <p:nvPr/>
          </p:nvSpPr>
          <p:spPr>
            <a:xfrm>
              <a:off x="1146016" y="482543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8192029-73DF-264D-7289-436F0F0BBB50}"/>
                </a:ext>
              </a:extLst>
            </p:cNvPr>
            <p:cNvSpPr txBox="1"/>
            <p:nvPr/>
          </p:nvSpPr>
          <p:spPr>
            <a:xfrm>
              <a:off x="1146016" y="43551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C88C0FE-CF0A-DFDF-F8E3-FFBFC1A3E6E2}"/>
                </a:ext>
              </a:extLst>
            </p:cNvPr>
            <p:cNvSpPr txBox="1"/>
            <p:nvPr/>
          </p:nvSpPr>
          <p:spPr>
            <a:xfrm>
              <a:off x="1146016" y="388492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E98B384-AC68-8BEF-94A9-D482693D5350}"/>
                </a:ext>
              </a:extLst>
            </p:cNvPr>
            <p:cNvSpPr txBox="1"/>
            <p:nvPr/>
          </p:nvSpPr>
          <p:spPr>
            <a:xfrm>
              <a:off x="1146016" y="34146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54C8F08-B53E-6998-22D5-E36474318389}"/>
                </a:ext>
              </a:extLst>
            </p:cNvPr>
            <p:cNvSpPr txBox="1"/>
            <p:nvPr/>
          </p:nvSpPr>
          <p:spPr>
            <a:xfrm>
              <a:off x="1054643" y="2944404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D6C7A63-47B5-163B-6534-10CAD2006602}"/>
                </a:ext>
              </a:extLst>
            </p:cNvPr>
            <p:cNvSpPr txBox="1"/>
            <p:nvPr/>
          </p:nvSpPr>
          <p:spPr>
            <a:xfrm>
              <a:off x="2048672" y="51130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BAC4A2E-8FAB-B0CD-9A1A-D1160EDACFDF}"/>
                </a:ext>
              </a:extLst>
            </p:cNvPr>
            <p:cNvSpPr txBox="1"/>
            <p:nvPr/>
          </p:nvSpPr>
          <p:spPr>
            <a:xfrm>
              <a:off x="3487414" y="2902226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>
                  <a:solidFill>
                    <a:srgbClr val="000066"/>
                  </a:solidFill>
                  <a:cs typeface="Arial" charset="0"/>
                </a:rPr>
                <a:t>88.5</a:t>
              </a: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7DA6FF6-06CA-5D80-68E3-DFBF052E8BA8}"/>
                </a:ext>
              </a:extLst>
            </p:cNvPr>
            <p:cNvSpPr txBox="1"/>
            <p:nvPr/>
          </p:nvSpPr>
          <p:spPr>
            <a:xfrm>
              <a:off x="5167453" y="4770604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>
                  <a:solidFill>
                    <a:srgbClr val="000066"/>
                  </a:solidFill>
                  <a:cs typeface="Arial" charset="0"/>
                </a:rPr>
                <a:t>11.5</a:t>
              </a: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653BEEF-2CA0-D5BE-C916-2549007BEB4D}"/>
                </a:ext>
              </a:extLst>
            </p:cNvPr>
            <p:cNvSpPr txBox="1"/>
            <p:nvPr/>
          </p:nvSpPr>
          <p:spPr>
            <a:xfrm>
              <a:off x="1131119" y="2676749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%</a:t>
              </a:r>
              <a:endParaRPr kumimoji="0" lang="x-none" sz="1400" b="1" i="0" u="none" strike="noStrike" kern="1200" cap="none" spc="0" normalizeH="0" baseline="0" noProof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D17FBC5F-EA3D-4D06-08CC-C1D7296DC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377" y="3022448"/>
              <a:ext cx="482777" cy="23821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CB5928E7-2A57-6ED5-3CCA-7A7CC46B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105" y="5341172"/>
              <a:ext cx="482777" cy="6345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3BA9D80-2ECB-3FE8-B6A6-12CE88456A75}"/>
                </a:ext>
              </a:extLst>
            </p:cNvPr>
            <p:cNvSpPr txBox="1"/>
            <p:nvPr/>
          </p:nvSpPr>
          <p:spPr>
            <a:xfrm>
              <a:off x="4048748" y="2765900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>
                  <a:solidFill>
                    <a:srgbClr val="000066"/>
                  </a:solidFill>
                  <a:cs typeface="Arial" charset="0"/>
                </a:rPr>
                <a:t>97.8</a:t>
              </a: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6941422-6011-0289-7D86-4B4F4C314D22}"/>
                </a:ext>
              </a:extLst>
            </p:cNvPr>
            <p:cNvSpPr txBox="1"/>
            <p:nvPr/>
          </p:nvSpPr>
          <p:spPr>
            <a:xfrm>
              <a:off x="5747640" y="5050909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>
                  <a:solidFill>
                    <a:srgbClr val="000066"/>
                  </a:solidFill>
                  <a:cs typeface="Arial" charset="0"/>
                </a:rPr>
                <a:t>2.2</a:t>
              </a: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00D5C95-8EC2-A614-106E-CAF30A47BCAC}"/>
                </a:ext>
              </a:extLst>
            </p:cNvPr>
            <p:cNvSpPr txBox="1"/>
            <p:nvPr/>
          </p:nvSpPr>
          <p:spPr>
            <a:xfrm>
              <a:off x="2393655" y="51130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7AEA6E7E-2A3D-5600-C4D9-41F3239C5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118" y="3155245"/>
              <a:ext cx="118908" cy="1095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7" name="Rectangle 193">
              <a:extLst>
                <a:ext uri="{FF2B5EF4-FFF2-40B4-BE49-F238E27FC236}">
                  <a16:creationId xmlns:a16="http://schemas.microsoft.com/office/drawing/2014/main" id="{D0A65669-96EB-0CA2-3284-702B2EFDB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118" y="2972397"/>
              <a:ext cx="118908" cy="1076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F64E897-091C-3A74-599B-CAB56CD203A5}"/>
                </a:ext>
              </a:extLst>
            </p:cNvPr>
            <p:cNvSpPr txBox="1"/>
            <p:nvPr/>
          </p:nvSpPr>
          <p:spPr>
            <a:xfrm>
              <a:off x="1866118" y="2848302"/>
              <a:ext cx="15249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Immediate Switch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4F812FE8-9790-FC05-541C-A5DC5F9A9424}"/>
                </a:ext>
              </a:extLst>
            </p:cNvPr>
            <p:cNvSpPr txBox="1"/>
            <p:nvPr/>
          </p:nvSpPr>
          <p:spPr>
            <a:xfrm>
              <a:off x="1874965" y="3055299"/>
              <a:ext cx="1029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Late 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0053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0E96132-BA61-D9D0-5B62-84C25226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ISL + LEN QW: Phase 2</a:t>
            </a: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6CBE4FD1-A74F-04FC-DBBF-98340C8179D2}"/>
              </a:ext>
            </a:extLst>
          </p:cNvPr>
          <p:cNvSpPr txBox="1"/>
          <p:nvPr/>
        </p:nvSpPr>
        <p:spPr>
          <a:xfrm>
            <a:off x="6362700" y="6477675"/>
            <a:ext cx="58293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>
                <a:solidFill>
                  <a:srgbClr val="0070C0"/>
                </a:solidFill>
                <a:cs typeface="Arial" pitchFamily="34" charset="0"/>
              </a:rPr>
              <a:t>Colson AE, CROI 2026, </a:t>
            </a:r>
            <a:r>
              <a:rPr lang="fr-FR" sz="1400" i="1">
                <a:solidFill>
                  <a:srgbClr val="0070C0"/>
                </a:solidFill>
              </a:rPr>
              <a:t>Abs</a:t>
            </a:r>
            <a:r>
              <a:rPr lang="en-US" sz="1400" i="1" kern="0">
                <a:solidFill>
                  <a:srgbClr val="0070C0"/>
                </a:solidFill>
                <a:cs typeface="Arial" pitchFamily="34" charset="0"/>
              </a:rPr>
              <a:t> 516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DF8AC0-3526-C212-3B2B-C13B1A97C191}"/>
              </a:ext>
            </a:extLst>
          </p:cNvPr>
          <p:cNvSpPr txBox="1"/>
          <p:nvPr/>
        </p:nvSpPr>
        <p:spPr>
          <a:xfrm>
            <a:off x="680615" y="1811013"/>
            <a:ext cx="478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(95% CI) c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 in CD4+ T-cell count/mm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F2F134-A325-45AD-A650-96B504194410}"/>
              </a:ext>
            </a:extLst>
          </p:cNvPr>
          <p:cNvSpPr txBox="1"/>
          <p:nvPr/>
        </p:nvSpPr>
        <p:spPr>
          <a:xfrm>
            <a:off x="6737453" y="1811013"/>
            <a:ext cx="533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(95% CI) c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 in Lymphocyte count x 10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28A4051-5E05-4E12-8120-EB0E8996A71E}"/>
              </a:ext>
            </a:extLst>
          </p:cNvPr>
          <p:cNvGrpSpPr/>
          <p:nvPr/>
        </p:nvGrpSpPr>
        <p:grpSpPr>
          <a:xfrm>
            <a:off x="2408381" y="5930093"/>
            <a:ext cx="8936711" cy="307777"/>
            <a:chOff x="2408381" y="5930093"/>
            <a:chExt cx="8936711" cy="307777"/>
          </a:xfrm>
        </p:grpSpPr>
        <p:sp>
          <p:nvSpPr>
            <p:cNvPr id="1254" name="ZoneTexte 1253">
              <a:extLst>
                <a:ext uri="{FF2B5EF4-FFF2-40B4-BE49-F238E27FC236}">
                  <a16:creationId xmlns:a16="http://schemas.microsoft.com/office/drawing/2014/main" id="{BD4DFD70-0385-77B1-9B47-8C04363B7914}"/>
                </a:ext>
              </a:extLst>
            </p:cNvPr>
            <p:cNvSpPr txBox="1"/>
            <p:nvPr/>
          </p:nvSpPr>
          <p:spPr>
            <a:xfrm>
              <a:off x="2829300" y="5930093"/>
              <a:ext cx="2282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Late Switch Group (B/F/TAF)</a:t>
              </a:r>
            </a:p>
          </p:txBody>
        </p:sp>
        <p:sp>
          <p:nvSpPr>
            <p:cNvPr id="1255" name="ZoneTexte 1254">
              <a:extLst>
                <a:ext uri="{FF2B5EF4-FFF2-40B4-BE49-F238E27FC236}">
                  <a16:creationId xmlns:a16="http://schemas.microsoft.com/office/drawing/2014/main" id="{A4E4F7C6-F3E6-FCB9-2B00-12DFAB303FF8}"/>
                </a:ext>
              </a:extLst>
            </p:cNvPr>
            <p:cNvSpPr txBox="1"/>
            <p:nvPr/>
          </p:nvSpPr>
          <p:spPr>
            <a:xfrm>
              <a:off x="5575727" y="5930093"/>
              <a:ext cx="2841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66"/>
                  </a:solidFill>
                </a:rPr>
                <a:t>Immediate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Switch Group (ISL + LEN)</a:t>
              </a:r>
            </a:p>
          </p:txBody>
        </p:sp>
        <p:sp>
          <p:nvSpPr>
            <p:cNvPr id="1256" name="ZoneTexte 1255">
              <a:extLst>
                <a:ext uri="{FF2B5EF4-FFF2-40B4-BE49-F238E27FC236}">
                  <a16:creationId xmlns:a16="http://schemas.microsoft.com/office/drawing/2014/main" id="{7DF2CE57-CA82-CFF2-5EC5-DE00415990AA}"/>
                </a:ext>
              </a:extLst>
            </p:cNvPr>
            <p:cNvSpPr txBox="1"/>
            <p:nvPr/>
          </p:nvSpPr>
          <p:spPr>
            <a:xfrm>
              <a:off x="8998424" y="5930093"/>
              <a:ext cx="2346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Late Switch Group (ISL + LEN)</a:t>
              </a:r>
            </a:p>
          </p:txBody>
        </p:sp>
        <p:sp>
          <p:nvSpPr>
            <p:cNvPr id="1258" name="Ellipse 1257">
              <a:extLst>
                <a:ext uri="{FF2B5EF4-FFF2-40B4-BE49-F238E27FC236}">
                  <a16:creationId xmlns:a16="http://schemas.microsoft.com/office/drawing/2014/main" id="{F6C5A262-8D60-E584-4C68-59F91869D065}"/>
                </a:ext>
              </a:extLst>
            </p:cNvPr>
            <p:cNvSpPr/>
            <p:nvPr/>
          </p:nvSpPr>
          <p:spPr>
            <a:xfrm>
              <a:off x="2545837" y="6011708"/>
              <a:ext cx="150635" cy="1506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259" name="Connecteur droit 1258">
              <a:extLst>
                <a:ext uri="{FF2B5EF4-FFF2-40B4-BE49-F238E27FC236}">
                  <a16:creationId xmlns:a16="http://schemas.microsoft.com/office/drawing/2014/main" id="{4FB52CF9-4223-D2E2-1638-117F909355AE}"/>
                </a:ext>
              </a:extLst>
            </p:cNvPr>
            <p:cNvCxnSpPr>
              <a:cxnSpLocks/>
            </p:cNvCxnSpPr>
            <p:nvPr/>
          </p:nvCxnSpPr>
          <p:spPr>
            <a:xfrm>
              <a:off x="2408381" y="6087025"/>
              <a:ext cx="4472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0" name="Ellipse 1259">
              <a:extLst>
                <a:ext uri="{FF2B5EF4-FFF2-40B4-BE49-F238E27FC236}">
                  <a16:creationId xmlns:a16="http://schemas.microsoft.com/office/drawing/2014/main" id="{A43B6257-6BFB-BD14-EB4B-FF41608FBB22}"/>
                </a:ext>
              </a:extLst>
            </p:cNvPr>
            <p:cNvSpPr/>
            <p:nvPr/>
          </p:nvSpPr>
          <p:spPr>
            <a:xfrm>
              <a:off x="5292264" y="6011708"/>
              <a:ext cx="150635" cy="150635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261" name="Connecteur droit 1260">
              <a:extLst>
                <a:ext uri="{FF2B5EF4-FFF2-40B4-BE49-F238E27FC236}">
                  <a16:creationId xmlns:a16="http://schemas.microsoft.com/office/drawing/2014/main" id="{8FD5C2C8-2482-8284-74FC-6ADCC05620F2}"/>
                </a:ext>
              </a:extLst>
            </p:cNvPr>
            <p:cNvCxnSpPr>
              <a:cxnSpLocks/>
            </p:cNvCxnSpPr>
            <p:nvPr/>
          </p:nvCxnSpPr>
          <p:spPr>
            <a:xfrm>
              <a:off x="5154808" y="6087025"/>
              <a:ext cx="447274" cy="0"/>
            </a:xfrm>
            <a:prstGeom prst="line">
              <a:avLst/>
            </a:prstGeom>
            <a:ln>
              <a:solidFill>
                <a:srgbClr val="006699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2" name="Ellipse 1261">
              <a:extLst>
                <a:ext uri="{FF2B5EF4-FFF2-40B4-BE49-F238E27FC236}">
                  <a16:creationId xmlns:a16="http://schemas.microsoft.com/office/drawing/2014/main" id="{DD51F970-52C6-289E-3017-B577C7BE85E1}"/>
                </a:ext>
              </a:extLst>
            </p:cNvPr>
            <p:cNvSpPr/>
            <p:nvPr/>
          </p:nvSpPr>
          <p:spPr>
            <a:xfrm>
              <a:off x="8712865" y="6011708"/>
              <a:ext cx="150635" cy="15063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263" name="Connecteur droit 1262">
              <a:extLst>
                <a:ext uri="{FF2B5EF4-FFF2-40B4-BE49-F238E27FC236}">
                  <a16:creationId xmlns:a16="http://schemas.microsoft.com/office/drawing/2014/main" id="{AC4C8A4E-BE4A-7033-95DB-A5BFF031B4BC}"/>
                </a:ext>
              </a:extLst>
            </p:cNvPr>
            <p:cNvCxnSpPr>
              <a:cxnSpLocks/>
            </p:cNvCxnSpPr>
            <p:nvPr/>
          </p:nvCxnSpPr>
          <p:spPr>
            <a:xfrm>
              <a:off x="8575409" y="6087025"/>
              <a:ext cx="447274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A34BEA83-ECB2-FB9B-5175-83FB95F3922F}"/>
              </a:ext>
            </a:extLst>
          </p:cNvPr>
          <p:cNvGrpSpPr/>
          <p:nvPr/>
        </p:nvGrpSpPr>
        <p:grpSpPr>
          <a:xfrm>
            <a:off x="602292" y="2281945"/>
            <a:ext cx="5064751" cy="3535229"/>
            <a:chOff x="602292" y="2281945"/>
            <a:chExt cx="5064751" cy="3535229"/>
          </a:xfrm>
        </p:grpSpPr>
        <p:sp>
          <p:nvSpPr>
            <p:cNvPr id="1225" name="ZoneTexte 1224">
              <a:extLst>
                <a:ext uri="{FF2B5EF4-FFF2-40B4-BE49-F238E27FC236}">
                  <a16:creationId xmlns:a16="http://schemas.microsoft.com/office/drawing/2014/main" id="{08689AC0-7D94-369C-146B-3A2B1E13D295}"/>
                </a:ext>
              </a:extLst>
            </p:cNvPr>
            <p:cNvSpPr txBox="1"/>
            <p:nvPr/>
          </p:nvSpPr>
          <p:spPr>
            <a:xfrm>
              <a:off x="1162649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226" name="ZoneTexte 1225">
              <a:extLst>
                <a:ext uri="{FF2B5EF4-FFF2-40B4-BE49-F238E27FC236}">
                  <a16:creationId xmlns:a16="http://schemas.microsoft.com/office/drawing/2014/main" id="{D0476DE7-68C3-DA81-146A-BE0603147CB8}"/>
                </a:ext>
              </a:extLst>
            </p:cNvPr>
            <p:cNvSpPr txBox="1"/>
            <p:nvPr/>
          </p:nvSpPr>
          <p:spPr>
            <a:xfrm>
              <a:off x="1590223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227" name="ZoneTexte 1226">
              <a:extLst>
                <a:ext uri="{FF2B5EF4-FFF2-40B4-BE49-F238E27FC236}">
                  <a16:creationId xmlns:a16="http://schemas.microsoft.com/office/drawing/2014/main" id="{3733532E-FC16-4747-FB3F-6BCBDCE741EA}"/>
                </a:ext>
              </a:extLst>
            </p:cNvPr>
            <p:cNvSpPr txBox="1"/>
            <p:nvPr/>
          </p:nvSpPr>
          <p:spPr>
            <a:xfrm>
              <a:off x="2015157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28" name="ZoneTexte 1227">
              <a:extLst>
                <a:ext uri="{FF2B5EF4-FFF2-40B4-BE49-F238E27FC236}">
                  <a16:creationId xmlns:a16="http://schemas.microsoft.com/office/drawing/2014/main" id="{BF530F49-90EC-4010-A95D-B2F1952BEA01}"/>
                </a:ext>
              </a:extLst>
            </p:cNvPr>
            <p:cNvSpPr txBox="1"/>
            <p:nvPr/>
          </p:nvSpPr>
          <p:spPr>
            <a:xfrm>
              <a:off x="2426949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229" name="ZoneTexte 1228">
              <a:extLst>
                <a:ext uri="{FF2B5EF4-FFF2-40B4-BE49-F238E27FC236}">
                  <a16:creationId xmlns:a16="http://schemas.microsoft.com/office/drawing/2014/main" id="{2DDF45A1-1202-E887-ED89-5FD60FBE8BDA}"/>
                </a:ext>
              </a:extLst>
            </p:cNvPr>
            <p:cNvSpPr txBox="1"/>
            <p:nvPr/>
          </p:nvSpPr>
          <p:spPr>
            <a:xfrm>
              <a:off x="2881709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30" name="ZoneTexte 1229">
              <a:extLst>
                <a:ext uri="{FF2B5EF4-FFF2-40B4-BE49-F238E27FC236}">
                  <a16:creationId xmlns:a16="http://schemas.microsoft.com/office/drawing/2014/main" id="{009C4362-78FC-C09C-3623-BE93371C71F3}"/>
                </a:ext>
              </a:extLst>
            </p:cNvPr>
            <p:cNvSpPr txBox="1"/>
            <p:nvPr/>
          </p:nvSpPr>
          <p:spPr>
            <a:xfrm>
              <a:off x="3320870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231" name="ZoneTexte 1230">
              <a:extLst>
                <a:ext uri="{FF2B5EF4-FFF2-40B4-BE49-F238E27FC236}">
                  <a16:creationId xmlns:a16="http://schemas.microsoft.com/office/drawing/2014/main" id="{25C7A6B4-1842-D7A9-CD86-AC10976CF962}"/>
                </a:ext>
              </a:extLst>
            </p:cNvPr>
            <p:cNvSpPr txBox="1"/>
            <p:nvPr/>
          </p:nvSpPr>
          <p:spPr>
            <a:xfrm>
              <a:off x="3765611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232" name="ZoneTexte 1231">
              <a:extLst>
                <a:ext uri="{FF2B5EF4-FFF2-40B4-BE49-F238E27FC236}">
                  <a16:creationId xmlns:a16="http://schemas.microsoft.com/office/drawing/2014/main" id="{FC37E10F-0125-2EA0-A40A-E00BF83E9EB4}"/>
                </a:ext>
              </a:extLst>
            </p:cNvPr>
            <p:cNvSpPr txBox="1"/>
            <p:nvPr/>
          </p:nvSpPr>
          <p:spPr>
            <a:xfrm>
              <a:off x="4188626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233" name="ZoneTexte 1232">
              <a:extLst>
                <a:ext uri="{FF2B5EF4-FFF2-40B4-BE49-F238E27FC236}">
                  <a16:creationId xmlns:a16="http://schemas.microsoft.com/office/drawing/2014/main" id="{5E711907-49CE-74B7-7599-FFE3B8D1D80D}"/>
                </a:ext>
              </a:extLst>
            </p:cNvPr>
            <p:cNvSpPr txBox="1"/>
            <p:nvPr/>
          </p:nvSpPr>
          <p:spPr>
            <a:xfrm>
              <a:off x="4605478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45</a:t>
              </a:r>
            </a:p>
          </p:txBody>
        </p:sp>
        <p:sp>
          <p:nvSpPr>
            <p:cNvPr id="1234" name="ZoneTexte 1233">
              <a:extLst>
                <a:ext uri="{FF2B5EF4-FFF2-40B4-BE49-F238E27FC236}">
                  <a16:creationId xmlns:a16="http://schemas.microsoft.com/office/drawing/2014/main" id="{FC2AAE1F-C456-E954-1CF1-8C55B884E3A6}"/>
                </a:ext>
              </a:extLst>
            </p:cNvPr>
            <p:cNvSpPr txBox="1"/>
            <p:nvPr/>
          </p:nvSpPr>
          <p:spPr>
            <a:xfrm>
              <a:off x="5047018" y="5355581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235" name="ZoneTexte 1234">
              <a:extLst>
                <a:ext uri="{FF2B5EF4-FFF2-40B4-BE49-F238E27FC236}">
                  <a16:creationId xmlns:a16="http://schemas.microsoft.com/office/drawing/2014/main" id="{60975C8A-8ECF-E666-9904-DD65DC74FBC4}"/>
                </a:ext>
              </a:extLst>
            </p:cNvPr>
            <p:cNvSpPr txBox="1"/>
            <p:nvPr/>
          </p:nvSpPr>
          <p:spPr>
            <a:xfrm>
              <a:off x="802686" y="5349967"/>
              <a:ext cx="3465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</a:rPr>
                <a:t>N</a:t>
              </a:r>
              <a:r>
                <a:rPr lang="en-US" sz="1100" noProof="0">
                  <a:solidFill>
                    <a:srgbClr val="000066"/>
                  </a:solidFill>
                </a:rPr>
                <a:t>=</a:t>
              </a:r>
            </a:p>
          </p:txBody>
        </p:sp>
        <p:cxnSp>
          <p:nvCxnSpPr>
            <p:cNvPr id="1236" name="Connecteur droit 1235">
              <a:extLst>
                <a:ext uri="{FF2B5EF4-FFF2-40B4-BE49-F238E27FC236}">
                  <a16:creationId xmlns:a16="http://schemas.microsoft.com/office/drawing/2014/main" id="{1E60D21B-E322-47D0-1C31-316352B1C34B}"/>
                </a:ext>
              </a:extLst>
            </p:cNvPr>
            <p:cNvCxnSpPr>
              <a:cxnSpLocks/>
            </p:cNvCxnSpPr>
            <p:nvPr/>
          </p:nvCxnSpPr>
          <p:spPr>
            <a:xfrm>
              <a:off x="602292" y="5497593"/>
              <a:ext cx="212761" cy="0"/>
            </a:xfrm>
            <a:prstGeom prst="line">
              <a:avLst/>
            </a:prstGeom>
            <a:ln>
              <a:solidFill>
                <a:srgbClr val="006699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7" name="ZoneTexte 1236">
              <a:extLst>
                <a:ext uri="{FF2B5EF4-FFF2-40B4-BE49-F238E27FC236}">
                  <a16:creationId xmlns:a16="http://schemas.microsoft.com/office/drawing/2014/main" id="{CC921E03-B320-2B7A-5E9A-0B680097C7AD}"/>
                </a:ext>
              </a:extLst>
            </p:cNvPr>
            <p:cNvSpPr txBox="1"/>
            <p:nvPr/>
          </p:nvSpPr>
          <p:spPr>
            <a:xfrm>
              <a:off x="1162649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238" name="ZoneTexte 1237">
              <a:extLst>
                <a:ext uri="{FF2B5EF4-FFF2-40B4-BE49-F238E27FC236}">
                  <a16:creationId xmlns:a16="http://schemas.microsoft.com/office/drawing/2014/main" id="{BDF2F52E-27B1-ECEE-5957-BC4E0342906F}"/>
                </a:ext>
              </a:extLst>
            </p:cNvPr>
            <p:cNvSpPr txBox="1"/>
            <p:nvPr/>
          </p:nvSpPr>
          <p:spPr>
            <a:xfrm>
              <a:off x="1590223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39" name="ZoneTexte 1238">
              <a:extLst>
                <a:ext uri="{FF2B5EF4-FFF2-40B4-BE49-F238E27FC236}">
                  <a16:creationId xmlns:a16="http://schemas.microsoft.com/office/drawing/2014/main" id="{B2C29233-AB7A-D226-4936-A56F73D00584}"/>
                </a:ext>
              </a:extLst>
            </p:cNvPr>
            <p:cNvSpPr txBox="1"/>
            <p:nvPr/>
          </p:nvSpPr>
          <p:spPr>
            <a:xfrm>
              <a:off x="2015157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40" name="ZoneTexte 1239">
              <a:extLst>
                <a:ext uri="{FF2B5EF4-FFF2-40B4-BE49-F238E27FC236}">
                  <a16:creationId xmlns:a16="http://schemas.microsoft.com/office/drawing/2014/main" id="{820C0D18-6E98-93FB-D4A2-84F1D8CC23E0}"/>
                </a:ext>
              </a:extLst>
            </p:cNvPr>
            <p:cNvSpPr txBox="1"/>
            <p:nvPr/>
          </p:nvSpPr>
          <p:spPr>
            <a:xfrm>
              <a:off x="2426949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241" name="ZoneTexte 1240">
              <a:extLst>
                <a:ext uri="{FF2B5EF4-FFF2-40B4-BE49-F238E27FC236}">
                  <a16:creationId xmlns:a16="http://schemas.microsoft.com/office/drawing/2014/main" id="{37BB91D6-0FF7-4293-14F3-D1174C864359}"/>
                </a:ext>
              </a:extLst>
            </p:cNvPr>
            <p:cNvSpPr txBox="1"/>
            <p:nvPr/>
          </p:nvSpPr>
          <p:spPr>
            <a:xfrm>
              <a:off x="2881709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242" name="ZoneTexte 1241">
              <a:extLst>
                <a:ext uri="{FF2B5EF4-FFF2-40B4-BE49-F238E27FC236}">
                  <a16:creationId xmlns:a16="http://schemas.microsoft.com/office/drawing/2014/main" id="{05EE04E5-C140-B2C7-85FA-4AE6E251A6DB}"/>
                </a:ext>
              </a:extLst>
            </p:cNvPr>
            <p:cNvSpPr txBox="1"/>
            <p:nvPr/>
          </p:nvSpPr>
          <p:spPr>
            <a:xfrm>
              <a:off x="3320870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243" name="ZoneTexte 1242">
              <a:extLst>
                <a:ext uri="{FF2B5EF4-FFF2-40B4-BE49-F238E27FC236}">
                  <a16:creationId xmlns:a16="http://schemas.microsoft.com/office/drawing/2014/main" id="{2A284985-88E6-7EC4-584A-61D784F40437}"/>
                </a:ext>
              </a:extLst>
            </p:cNvPr>
            <p:cNvSpPr txBox="1"/>
            <p:nvPr/>
          </p:nvSpPr>
          <p:spPr>
            <a:xfrm>
              <a:off x="3765611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244" name="ZoneTexte 1243">
              <a:extLst>
                <a:ext uri="{FF2B5EF4-FFF2-40B4-BE49-F238E27FC236}">
                  <a16:creationId xmlns:a16="http://schemas.microsoft.com/office/drawing/2014/main" id="{7DBC9E13-44C2-106A-3297-8C2E1BC5AAB0}"/>
                </a:ext>
              </a:extLst>
            </p:cNvPr>
            <p:cNvSpPr txBox="1"/>
            <p:nvPr/>
          </p:nvSpPr>
          <p:spPr>
            <a:xfrm>
              <a:off x="4188626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43</a:t>
              </a:r>
            </a:p>
          </p:txBody>
        </p:sp>
        <p:sp>
          <p:nvSpPr>
            <p:cNvPr id="1245" name="ZoneTexte 1244">
              <a:extLst>
                <a:ext uri="{FF2B5EF4-FFF2-40B4-BE49-F238E27FC236}">
                  <a16:creationId xmlns:a16="http://schemas.microsoft.com/office/drawing/2014/main" id="{7F2602FA-91AA-26F4-E153-B6355FE8E9FF}"/>
                </a:ext>
              </a:extLst>
            </p:cNvPr>
            <p:cNvSpPr txBox="1"/>
            <p:nvPr/>
          </p:nvSpPr>
          <p:spPr>
            <a:xfrm>
              <a:off x="4605478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246" name="ZoneTexte 1245">
              <a:extLst>
                <a:ext uri="{FF2B5EF4-FFF2-40B4-BE49-F238E27FC236}">
                  <a16:creationId xmlns:a16="http://schemas.microsoft.com/office/drawing/2014/main" id="{56C0884F-3CEC-7875-9D16-DA45CC247A43}"/>
                </a:ext>
              </a:extLst>
            </p:cNvPr>
            <p:cNvSpPr txBox="1"/>
            <p:nvPr/>
          </p:nvSpPr>
          <p:spPr>
            <a:xfrm>
              <a:off x="5047018" y="555556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247" name="ZoneTexte 1246">
              <a:extLst>
                <a:ext uri="{FF2B5EF4-FFF2-40B4-BE49-F238E27FC236}">
                  <a16:creationId xmlns:a16="http://schemas.microsoft.com/office/drawing/2014/main" id="{77A2CFE4-E571-7D0C-9197-3E9DE30F91AC}"/>
                </a:ext>
              </a:extLst>
            </p:cNvPr>
            <p:cNvSpPr txBox="1"/>
            <p:nvPr/>
          </p:nvSpPr>
          <p:spPr>
            <a:xfrm>
              <a:off x="802686" y="5549950"/>
              <a:ext cx="3465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</a:rPr>
                <a:t>N</a:t>
              </a:r>
              <a:r>
                <a:rPr lang="en-US" sz="1100" noProof="0">
                  <a:solidFill>
                    <a:srgbClr val="000066"/>
                  </a:solidFill>
                </a:rPr>
                <a:t>=</a:t>
              </a:r>
            </a:p>
          </p:txBody>
        </p:sp>
        <p:cxnSp>
          <p:nvCxnSpPr>
            <p:cNvPr id="1248" name="Connecteur droit 1247">
              <a:extLst>
                <a:ext uri="{FF2B5EF4-FFF2-40B4-BE49-F238E27FC236}">
                  <a16:creationId xmlns:a16="http://schemas.microsoft.com/office/drawing/2014/main" id="{99A63E90-E035-6C2D-BF2D-3D3AD206640E}"/>
                </a:ext>
              </a:extLst>
            </p:cNvPr>
            <p:cNvCxnSpPr>
              <a:cxnSpLocks/>
            </p:cNvCxnSpPr>
            <p:nvPr/>
          </p:nvCxnSpPr>
          <p:spPr>
            <a:xfrm>
              <a:off x="602292" y="5697576"/>
              <a:ext cx="212761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1" name="Groupe 1310">
              <a:extLst>
                <a:ext uri="{FF2B5EF4-FFF2-40B4-BE49-F238E27FC236}">
                  <a16:creationId xmlns:a16="http://schemas.microsoft.com/office/drawing/2014/main" id="{AF9F82B2-4AE3-0C0E-D0CB-A2C43096FB29}"/>
                </a:ext>
              </a:extLst>
            </p:cNvPr>
            <p:cNvGrpSpPr/>
            <p:nvPr/>
          </p:nvGrpSpPr>
          <p:grpSpPr>
            <a:xfrm>
              <a:off x="667594" y="2281945"/>
              <a:ext cx="4999449" cy="3340321"/>
              <a:chOff x="667594" y="2701724"/>
              <a:chExt cx="4999449" cy="207557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01B387A-330C-9830-376C-35126DAA8C05}"/>
                  </a:ext>
                </a:extLst>
              </p:cNvPr>
              <p:cNvSpPr/>
              <p:nvPr/>
            </p:nvSpPr>
            <p:spPr>
              <a:xfrm>
                <a:off x="3019862" y="2707116"/>
                <a:ext cx="2557147" cy="16028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23D455AB-5074-D9FF-BCE6-B41611262DB0}"/>
                  </a:ext>
                </a:extLst>
              </p:cNvPr>
              <p:cNvGrpSpPr/>
              <p:nvPr/>
            </p:nvGrpSpPr>
            <p:grpSpPr>
              <a:xfrm>
                <a:off x="1085150" y="3057526"/>
                <a:ext cx="4324499" cy="1305409"/>
                <a:chOff x="12847638" y="4427538"/>
                <a:chExt cx="2640013" cy="796924"/>
              </a:xfrm>
            </p:grpSpPr>
            <p:sp>
              <p:nvSpPr>
                <p:cNvPr id="11" name="Freeform 6">
                  <a:extLst>
                    <a:ext uri="{FF2B5EF4-FFF2-40B4-BE49-F238E27FC236}">
                      <a16:creationId xmlns:a16="http://schemas.microsoft.com/office/drawing/2014/main" id="{2E59C792-F844-31B6-9E2E-F2680CBCA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74626" y="4427538"/>
                  <a:ext cx="2608263" cy="766762"/>
                </a:xfrm>
                <a:custGeom>
                  <a:avLst/>
                  <a:gdLst>
                    <a:gd name="T0" fmla="*/ 0 w 4929"/>
                    <a:gd name="T1" fmla="*/ 0 h 1449"/>
                    <a:gd name="T2" fmla="*/ 0 w 4929"/>
                    <a:gd name="T3" fmla="*/ 1449 h 1449"/>
                    <a:gd name="T4" fmla="*/ 4929 w 4929"/>
                    <a:gd name="T5" fmla="*/ 1449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29" h="1449">
                      <a:moveTo>
                        <a:pt x="0" y="0"/>
                      </a:moveTo>
                      <a:lnTo>
                        <a:pt x="0" y="1449"/>
                      </a:lnTo>
                      <a:lnTo>
                        <a:pt x="4929" y="144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" name="Line 20">
                  <a:extLst>
                    <a:ext uri="{FF2B5EF4-FFF2-40B4-BE49-F238E27FC236}">
                      <a16:creationId xmlns:a16="http://schemas.microsoft.com/office/drawing/2014/main" id="{54E92214-2632-E241-1E39-BB689E278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47638" y="4440238"/>
                  <a:ext cx="269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3" name="Line 21">
                  <a:extLst>
                    <a:ext uri="{FF2B5EF4-FFF2-40B4-BE49-F238E27FC236}">
                      <a16:creationId xmlns:a16="http://schemas.microsoft.com/office/drawing/2014/main" id="{615632A2-F4EC-F3B1-E104-7517E5757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47638" y="4567238"/>
                  <a:ext cx="269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4" name="Line 22">
                  <a:extLst>
                    <a:ext uri="{FF2B5EF4-FFF2-40B4-BE49-F238E27FC236}">
                      <a16:creationId xmlns:a16="http://schemas.microsoft.com/office/drawing/2014/main" id="{105ACF73-9034-95E6-55EB-C389BF056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47638" y="4691063"/>
                  <a:ext cx="269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5" name="Line 23">
                  <a:extLst>
                    <a:ext uri="{FF2B5EF4-FFF2-40B4-BE49-F238E27FC236}">
                      <a16:creationId xmlns:a16="http://schemas.microsoft.com/office/drawing/2014/main" id="{C87C548D-F10A-E768-DCDB-C24C5950B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47638" y="4821238"/>
                  <a:ext cx="269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6" name="Line 24">
                  <a:extLst>
                    <a:ext uri="{FF2B5EF4-FFF2-40B4-BE49-F238E27FC236}">
                      <a16:creationId xmlns:a16="http://schemas.microsoft.com/office/drawing/2014/main" id="{37ABD30A-43A9-0D26-6C82-7F7976ED9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47788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7" name="Line 25">
                  <a:extLst>
                    <a:ext uri="{FF2B5EF4-FFF2-40B4-BE49-F238E27FC236}">
                      <a16:creationId xmlns:a16="http://schemas.microsoft.com/office/drawing/2014/main" id="{8EC45D6B-740C-3B6A-435B-09A68FAB0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792201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8" name="Line 26">
                  <a:extLst>
                    <a:ext uri="{FF2B5EF4-FFF2-40B4-BE49-F238E27FC236}">
                      <a16:creationId xmlns:a16="http://schemas.microsoft.com/office/drawing/2014/main" id="{B9FA69B2-13AD-C936-0E6B-A0B09E413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528676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9" name="Line 27">
                  <a:extLst>
                    <a:ext uri="{FF2B5EF4-FFF2-40B4-BE49-F238E27FC236}">
                      <a16:creationId xmlns:a16="http://schemas.microsoft.com/office/drawing/2014/main" id="{3095B6F2-8AFB-2130-E13F-A6F095FD3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266738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0" name="Line 28">
                  <a:extLst>
                    <a:ext uri="{FF2B5EF4-FFF2-40B4-BE49-F238E27FC236}">
                      <a16:creationId xmlns:a16="http://schemas.microsoft.com/office/drawing/2014/main" id="{225419EE-062E-0A7E-7A9A-7A5BE1A60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004801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1" name="Line 29">
                  <a:extLst>
                    <a:ext uri="{FF2B5EF4-FFF2-40B4-BE49-F238E27FC236}">
                      <a16:creationId xmlns:a16="http://schemas.microsoft.com/office/drawing/2014/main" id="{3F176CAE-5659-9C8F-C046-068ED6A736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47638" y="4943475"/>
                  <a:ext cx="269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2" name="Line 30">
                  <a:extLst>
                    <a:ext uri="{FF2B5EF4-FFF2-40B4-BE49-F238E27FC236}">
                      <a16:creationId xmlns:a16="http://schemas.microsoft.com/office/drawing/2014/main" id="{2F09F7A6-537F-F352-9F97-B11322A228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47638" y="5070475"/>
                  <a:ext cx="269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3" name="Line 31">
                  <a:extLst>
                    <a:ext uri="{FF2B5EF4-FFF2-40B4-BE49-F238E27FC236}">
                      <a16:creationId xmlns:a16="http://schemas.microsoft.com/office/drawing/2014/main" id="{4BC2E5BA-2EFA-F0A2-0254-B50568E585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47638" y="5194300"/>
                  <a:ext cx="269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4" name="Line 35">
                  <a:extLst>
                    <a:ext uri="{FF2B5EF4-FFF2-40B4-BE49-F238E27FC236}">
                      <a16:creationId xmlns:a16="http://schemas.microsoft.com/office/drawing/2014/main" id="{DFDB97A5-5788-0100-9FC2-8E613BFF2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487651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5" name="Line 36">
                  <a:extLst>
                    <a:ext uri="{FF2B5EF4-FFF2-40B4-BE49-F238E27FC236}">
                      <a16:creationId xmlns:a16="http://schemas.microsoft.com/office/drawing/2014/main" id="{39DE6EA5-5423-B2CA-7E84-D886E3DDF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59063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6" name="Line 37">
                  <a:extLst>
                    <a:ext uri="{FF2B5EF4-FFF2-40B4-BE49-F238E27FC236}">
                      <a16:creationId xmlns:a16="http://schemas.microsoft.com/office/drawing/2014/main" id="{48DD656B-7CB1-BDA7-B662-A873926E65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095538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7" name="Line 38">
                  <a:extLst>
                    <a:ext uri="{FF2B5EF4-FFF2-40B4-BE49-F238E27FC236}">
                      <a16:creationId xmlns:a16="http://schemas.microsoft.com/office/drawing/2014/main" id="{FD1751B0-F46C-2A7E-F3AE-5DFC297EC5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36776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8" name="Line 39">
                  <a:extLst>
                    <a:ext uri="{FF2B5EF4-FFF2-40B4-BE49-F238E27FC236}">
                      <a16:creationId xmlns:a16="http://schemas.microsoft.com/office/drawing/2014/main" id="{BCC1F84C-8B53-0008-B04E-4D702629F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573251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29" name="Line 40">
                  <a:extLst>
                    <a:ext uri="{FF2B5EF4-FFF2-40B4-BE49-F238E27FC236}">
                      <a16:creationId xmlns:a16="http://schemas.microsoft.com/office/drawing/2014/main" id="{D56BA0AD-5DBA-37C6-0A91-3E418CE35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311313" y="519430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0" name="Line 42">
                  <a:extLst>
                    <a:ext uri="{FF2B5EF4-FFF2-40B4-BE49-F238E27FC236}">
                      <a16:creationId xmlns:a16="http://schemas.microsoft.com/office/drawing/2014/main" id="{03D916C7-CAA2-18A9-1D48-E53A4EFDE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74626" y="4821238"/>
                  <a:ext cx="26035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1" name="Line 54">
                  <a:extLst>
                    <a:ext uri="{FF2B5EF4-FFF2-40B4-BE49-F238E27FC236}">
                      <a16:creationId xmlns:a16="http://schemas.microsoft.com/office/drawing/2014/main" id="{BCDC5107-A387-C78D-2395-52202404AE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312901" y="4762500"/>
                  <a:ext cx="0" cy="106362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2" name="Line 55">
                  <a:extLst>
                    <a:ext uri="{FF2B5EF4-FFF2-40B4-BE49-F238E27FC236}">
                      <a16:creationId xmlns:a16="http://schemas.microsoft.com/office/drawing/2014/main" id="{7E37B497-66CB-4BBF-0673-FA4752A631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095538" y="4756150"/>
                  <a:ext cx="0" cy="60325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3" name="Line 56">
                  <a:extLst>
                    <a:ext uri="{FF2B5EF4-FFF2-40B4-BE49-F238E27FC236}">
                      <a16:creationId xmlns:a16="http://schemas.microsoft.com/office/drawing/2014/main" id="{79532FFB-710A-FEBE-1790-A63FF1FC0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5888" y="4833938"/>
                  <a:ext cx="0" cy="6985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4" name="Line 57">
                  <a:extLst>
                    <a:ext uri="{FF2B5EF4-FFF2-40B4-BE49-F238E27FC236}">
                      <a16:creationId xmlns:a16="http://schemas.microsoft.com/office/drawing/2014/main" id="{C13F3946-7548-A804-5637-40E1AF4E0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573251" y="4835525"/>
                  <a:ext cx="0" cy="131762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5" name="Line 58">
                  <a:extLst>
                    <a:ext uri="{FF2B5EF4-FFF2-40B4-BE49-F238E27FC236}">
                      <a16:creationId xmlns:a16="http://schemas.microsoft.com/office/drawing/2014/main" id="{E74060DD-D307-04CD-A87F-AB8B7852B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50963" y="4789488"/>
                  <a:ext cx="0" cy="173037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6" name="Freeform 75">
                  <a:extLst>
                    <a:ext uri="{FF2B5EF4-FFF2-40B4-BE49-F238E27FC236}">
                      <a16:creationId xmlns:a16="http://schemas.microsoft.com/office/drawing/2014/main" id="{2E5F342D-CE31-F2AD-252A-D941A7EA3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28738" y="4832350"/>
                  <a:ext cx="49213" cy="49212"/>
                </a:xfrm>
                <a:custGeom>
                  <a:avLst/>
                  <a:gdLst>
                    <a:gd name="T0" fmla="*/ 79 w 93"/>
                    <a:gd name="T1" fmla="*/ 14 h 94"/>
                    <a:gd name="T2" fmla="*/ 70 w 93"/>
                    <a:gd name="T3" fmla="*/ 6 h 94"/>
                    <a:gd name="T4" fmla="*/ 63 w 93"/>
                    <a:gd name="T5" fmla="*/ 3 h 94"/>
                    <a:gd name="T6" fmla="*/ 55 w 93"/>
                    <a:gd name="T7" fmla="*/ 0 h 94"/>
                    <a:gd name="T8" fmla="*/ 46 w 93"/>
                    <a:gd name="T9" fmla="*/ 0 h 94"/>
                    <a:gd name="T10" fmla="*/ 29 w 93"/>
                    <a:gd name="T11" fmla="*/ 3 h 94"/>
                    <a:gd name="T12" fmla="*/ 13 w 93"/>
                    <a:gd name="T13" fmla="*/ 14 h 94"/>
                    <a:gd name="T14" fmla="*/ 2 w 93"/>
                    <a:gd name="T15" fmla="*/ 29 h 94"/>
                    <a:gd name="T16" fmla="*/ 0 w 93"/>
                    <a:gd name="T17" fmla="*/ 47 h 94"/>
                    <a:gd name="T18" fmla="*/ 0 w 93"/>
                    <a:gd name="T19" fmla="*/ 55 h 94"/>
                    <a:gd name="T20" fmla="*/ 2 w 93"/>
                    <a:gd name="T21" fmla="*/ 64 h 94"/>
                    <a:gd name="T22" fmla="*/ 6 w 93"/>
                    <a:gd name="T23" fmla="*/ 71 h 94"/>
                    <a:gd name="T24" fmla="*/ 13 w 93"/>
                    <a:gd name="T25" fmla="*/ 79 h 94"/>
                    <a:gd name="T26" fmla="*/ 20 w 93"/>
                    <a:gd name="T27" fmla="*/ 85 h 94"/>
                    <a:gd name="T28" fmla="*/ 29 w 93"/>
                    <a:gd name="T29" fmla="*/ 90 h 94"/>
                    <a:gd name="T30" fmla="*/ 37 w 93"/>
                    <a:gd name="T31" fmla="*/ 93 h 94"/>
                    <a:gd name="T32" fmla="*/ 46 w 93"/>
                    <a:gd name="T33" fmla="*/ 94 h 94"/>
                    <a:gd name="T34" fmla="*/ 46 w 93"/>
                    <a:gd name="T35" fmla="*/ 93 h 94"/>
                    <a:gd name="T36" fmla="*/ 48 w 93"/>
                    <a:gd name="T37" fmla="*/ 93 h 94"/>
                    <a:gd name="T38" fmla="*/ 50 w 93"/>
                    <a:gd name="T39" fmla="*/ 93 h 94"/>
                    <a:gd name="T40" fmla="*/ 55 w 93"/>
                    <a:gd name="T41" fmla="*/ 93 h 94"/>
                    <a:gd name="T42" fmla="*/ 63 w 93"/>
                    <a:gd name="T43" fmla="*/ 90 h 94"/>
                    <a:gd name="T44" fmla="*/ 70 w 93"/>
                    <a:gd name="T45" fmla="*/ 85 h 94"/>
                    <a:gd name="T46" fmla="*/ 72 w 93"/>
                    <a:gd name="T47" fmla="*/ 83 h 94"/>
                    <a:gd name="T48" fmla="*/ 74 w 93"/>
                    <a:gd name="T49" fmla="*/ 82 h 94"/>
                    <a:gd name="T50" fmla="*/ 79 w 93"/>
                    <a:gd name="T51" fmla="*/ 79 h 94"/>
                    <a:gd name="T52" fmla="*/ 81 w 93"/>
                    <a:gd name="T53" fmla="*/ 75 h 94"/>
                    <a:gd name="T54" fmla="*/ 82 w 93"/>
                    <a:gd name="T55" fmla="*/ 72 h 94"/>
                    <a:gd name="T56" fmla="*/ 85 w 93"/>
                    <a:gd name="T57" fmla="*/ 71 h 94"/>
                    <a:gd name="T58" fmla="*/ 90 w 93"/>
                    <a:gd name="T59" fmla="*/ 64 h 94"/>
                    <a:gd name="T60" fmla="*/ 92 w 93"/>
                    <a:gd name="T61" fmla="*/ 55 h 94"/>
                    <a:gd name="T62" fmla="*/ 92 w 93"/>
                    <a:gd name="T63" fmla="*/ 51 h 94"/>
                    <a:gd name="T64" fmla="*/ 92 w 93"/>
                    <a:gd name="T65" fmla="*/ 48 h 94"/>
                    <a:gd name="T66" fmla="*/ 92 w 93"/>
                    <a:gd name="T67" fmla="*/ 47 h 94"/>
                    <a:gd name="T68" fmla="*/ 93 w 93"/>
                    <a:gd name="T69" fmla="*/ 47 h 94"/>
                    <a:gd name="T70" fmla="*/ 92 w 93"/>
                    <a:gd name="T71" fmla="*/ 38 h 94"/>
                    <a:gd name="T72" fmla="*/ 90 w 93"/>
                    <a:gd name="T73" fmla="*/ 29 h 94"/>
                    <a:gd name="T74" fmla="*/ 85 w 93"/>
                    <a:gd name="T75" fmla="*/ 21 h 94"/>
                    <a:gd name="T76" fmla="*/ 79 w 93"/>
                    <a:gd name="T77" fmla="*/ 1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79" y="14"/>
                      </a:move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9" y="3"/>
                      </a:lnTo>
                      <a:lnTo>
                        <a:pt x="13" y="14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9" y="90"/>
                      </a:lnTo>
                      <a:lnTo>
                        <a:pt x="37" y="93"/>
                      </a:lnTo>
                      <a:lnTo>
                        <a:pt x="46" y="94"/>
                      </a:lnTo>
                      <a:lnTo>
                        <a:pt x="46" y="93"/>
                      </a:lnTo>
                      <a:lnTo>
                        <a:pt x="48" y="93"/>
                      </a:lnTo>
                      <a:lnTo>
                        <a:pt x="50" y="93"/>
                      </a:lnTo>
                      <a:lnTo>
                        <a:pt x="55" y="93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2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lnTo>
                        <a:pt x="81" y="75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90" y="64"/>
                      </a:lnTo>
                      <a:lnTo>
                        <a:pt x="92" y="55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8"/>
                      </a:lnTo>
                      <a:lnTo>
                        <a:pt x="90" y="29"/>
                      </a:lnTo>
                      <a:lnTo>
                        <a:pt x="85" y="21"/>
                      </a:lnTo>
                      <a:lnTo>
                        <a:pt x="79" y="1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39" name="Freeform 76">
                  <a:extLst>
                    <a:ext uri="{FF2B5EF4-FFF2-40B4-BE49-F238E27FC236}">
                      <a16:creationId xmlns:a16="http://schemas.microsoft.com/office/drawing/2014/main" id="{4DD1525F-ABA2-3A49-E61B-D8594C73C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9088" y="4789488"/>
                  <a:ext cx="49213" cy="50800"/>
                </a:xfrm>
                <a:custGeom>
                  <a:avLst/>
                  <a:gdLst>
                    <a:gd name="T0" fmla="*/ 79 w 93"/>
                    <a:gd name="T1" fmla="*/ 14 h 94"/>
                    <a:gd name="T2" fmla="*/ 70 w 93"/>
                    <a:gd name="T3" fmla="*/ 6 h 94"/>
                    <a:gd name="T4" fmla="*/ 63 w 93"/>
                    <a:gd name="T5" fmla="*/ 3 h 94"/>
                    <a:gd name="T6" fmla="*/ 55 w 93"/>
                    <a:gd name="T7" fmla="*/ 0 h 94"/>
                    <a:gd name="T8" fmla="*/ 46 w 93"/>
                    <a:gd name="T9" fmla="*/ 0 h 94"/>
                    <a:gd name="T10" fmla="*/ 28 w 93"/>
                    <a:gd name="T11" fmla="*/ 3 h 94"/>
                    <a:gd name="T12" fmla="*/ 13 w 93"/>
                    <a:gd name="T13" fmla="*/ 14 h 94"/>
                    <a:gd name="T14" fmla="*/ 2 w 93"/>
                    <a:gd name="T15" fmla="*/ 29 h 94"/>
                    <a:gd name="T16" fmla="*/ 0 w 93"/>
                    <a:gd name="T17" fmla="*/ 47 h 94"/>
                    <a:gd name="T18" fmla="*/ 0 w 93"/>
                    <a:gd name="T19" fmla="*/ 56 h 94"/>
                    <a:gd name="T20" fmla="*/ 2 w 93"/>
                    <a:gd name="T21" fmla="*/ 64 h 94"/>
                    <a:gd name="T22" fmla="*/ 6 w 93"/>
                    <a:gd name="T23" fmla="*/ 71 h 94"/>
                    <a:gd name="T24" fmla="*/ 13 w 93"/>
                    <a:gd name="T25" fmla="*/ 79 h 94"/>
                    <a:gd name="T26" fmla="*/ 20 w 93"/>
                    <a:gd name="T27" fmla="*/ 85 h 94"/>
                    <a:gd name="T28" fmla="*/ 28 w 93"/>
                    <a:gd name="T29" fmla="*/ 90 h 94"/>
                    <a:gd name="T30" fmla="*/ 37 w 93"/>
                    <a:gd name="T31" fmla="*/ 93 h 94"/>
                    <a:gd name="T32" fmla="*/ 46 w 93"/>
                    <a:gd name="T33" fmla="*/ 94 h 94"/>
                    <a:gd name="T34" fmla="*/ 46 w 93"/>
                    <a:gd name="T35" fmla="*/ 93 h 94"/>
                    <a:gd name="T36" fmla="*/ 47 w 93"/>
                    <a:gd name="T37" fmla="*/ 93 h 94"/>
                    <a:gd name="T38" fmla="*/ 50 w 93"/>
                    <a:gd name="T39" fmla="*/ 93 h 94"/>
                    <a:gd name="T40" fmla="*/ 55 w 93"/>
                    <a:gd name="T41" fmla="*/ 93 h 94"/>
                    <a:gd name="T42" fmla="*/ 63 w 93"/>
                    <a:gd name="T43" fmla="*/ 90 h 94"/>
                    <a:gd name="T44" fmla="*/ 70 w 93"/>
                    <a:gd name="T45" fmla="*/ 85 h 94"/>
                    <a:gd name="T46" fmla="*/ 71 w 93"/>
                    <a:gd name="T47" fmla="*/ 83 h 94"/>
                    <a:gd name="T48" fmla="*/ 74 w 93"/>
                    <a:gd name="T49" fmla="*/ 82 h 94"/>
                    <a:gd name="T50" fmla="*/ 79 w 93"/>
                    <a:gd name="T51" fmla="*/ 79 h 94"/>
                    <a:gd name="T52" fmla="*/ 81 w 93"/>
                    <a:gd name="T53" fmla="*/ 75 h 94"/>
                    <a:gd name="T54" fmla="*/ 82 w 93"/>
                    <a:gd name="T55" fmla="*/ 72 h 94"/>
                    <a:gd name="T56" fmla="*/ 85 w 93"/>
                    <a:gd name="T57" fmla="*/ 71 h 94"/>
                    <a:gd name="T58" fmla="*/ 89 w 93"/>
                    <a:gd name="T59" fmla="*/ 64 h 94"/>
                    <a:gd name="T60" fmla="*/ 92 w 93"/>
                    <a:gd name="T61" fmla="*/ 56 h 94"/>
                    <a:gd name="T62" fmla="*/ 92 w 93"/>
                    <a:gd name="T63" fmla="*/ 51 h 94"/>
                    <a:gd name="T64" fmla="*/ 92 w 93"/>
                    <a:gd name="T65" fmla="*/ 48 h 94"/>
                    <a:gd name="T66" fmla="*/ 92 w 93"/>
                    <a:gd name="T67" fmla="*/ 47 h 94"/>
                    <a:gd name="T68" fmla="*/ 93 w 93"/>
                    <a:gd name="T69" fmla="*/ 47 h 94"/>
                    <a:gd name="T70" fmla="*/ 92 w 93"/>
                    <a:gd name="T71" fmla="*/ 38 h 94"/>
                    <a:gd name="T72" fmla="*/ 89 w 93"/>
                    <a:gd name="T73" fmla="*/ 29 h 94"/>
                    <a:gd name="T74" fmla="*/ 85 w 93"/>
                    <a:gd name="T75" fmla="*/ 21 h 94"/>
                    <a:gd name="T76" fmla="*/ 79 w 93"/>
                    <a:gd name="T77" fmla="*/ 1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79" y="14"/>
                      </a:move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3"/>
                      </a:lnTo>
                      <a:lnTo>
                        <a:pt x="13" y="14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3"/>
                      </a:lnTo>
                      <a:lnTo>
                        <a:pt x="46" y="94"/>
                      </a:lnTo>
                      <a:lnTo>
                        <a:pt x="46" y="93"/>
                      </a:lnTo>
                      <a:lnTo>
                        <a:pt x="47" y="93"/>
                      </a:lnTo>
                      <a:lnTo>
                        <a:pt x="50" y="93"/>
                      </a:lnTo>
                      <a:lnTo>
                        <a:pt x="55" y="93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lnTo>
                        <a:pt x="81" y="75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89" y="64"/>
                      </a:lnTo>
                      <a:lnTo>
                        <a:pt x="92" y="56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8"/>
                      </a:lnTo>
                      <a:lnTo>
                        <a:pt x="89" y="29"/>
                      </a:lnTo>
                      <a:lnTo>
                        <a:pt x="85" y="21"/>
                      </a:lnTo>
                      <a:lnTo>
                        <a:pt x="79" y="14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0" name="Freeform 77">
                  <a:extLst>
                    <a:ext uri="{FF2B5EF4-FFF2-40B4-BE49-F238E27FC236}">
                      <a16:creationId xmlns:a16="http://schemas.microsoft.com/office/drawing/2014/main" id="{9CE96731-2731-8F08-7C45-6174D3D2B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9438" y="4835525"/>
                  <a:ext cx="49213" cy="49212"/>
                </a:xfrm>
                <a:custGeom>
                  <a:avLst/>
                  <a:gdLst>
                    <a:gd name="T0" fmla="*/ 79 w 94"/>
                    <a:gd name="T1" fmla="*/ 13 h 93"/>
                    <a:gd name="T2" fmla="*/ 71 w 94"/>
                    <a:gd name="T3" fmla="*/ 6 h 93"/>
                    <a:gd name="T4" fmla="*/ 64 w 94"/>
                    <a:gd name="T5" fmla="*/ 2 h 93"/>
                    <a:gd name="T6" fmla="*/ 55 w 94"/>
                    <a:gd name="T7" fmla="*/ 0 h 93"/>
                    <a:gd name="T8" fmla="*/ 47 w 94"/>
                    <a:gd name="T9" fmla="*/ 0 h 93"/>
                    <a:gd name="T10" fmla="*/ 29 w 94"/>
                    <a:gd name="T11" fmla="*/ 2 h 93"/>
                    <a:gd name="T12" fmla="*/ 14 w 94"/>
                    <a:gd name="T13" fmla="*/ 13 h 93"/>
                    <a:gd name="T14" fmla="*/ 3 w 94"/>
                    <a:gd name="T15" fmla="*/ 28 h 93"/>
                    <a:gd name="T16" fmla="*/ 0 w 94"/>
                    <a:gd name="T17" fmla="*/ 46 h 93"/>
                    <a:gd name="T18" fmla="*/ 0 w 94"/>
                    <a:gd name="T19" fmla="*/ 55 h 93"/>
                    <a:gd name="T20" fmla="*/ 3 w 94"/>
                    <a:gd name="T21" fmla="*/ 63 h 93"/>
                    <a:gd name="T22" fmla="*/ 6 w 94"/>
                    <a:gd name="T23" fmla="*/ 70 h 93"/>
                    <a:gd name="T24" fmla="*/ 14 w 94"/>
                    <a:gd name="T25" fmla="*/ 79 h 93"/>
                    <a:gd name="T26" fmla="*/ 21 w 94"/>
                    <a:gd name="T27" fmla="*/ 85 h 93"/>
                    <a:gd name="T28" fmla="*/ 29 w 94"/>
                    <a:gd name="T29" fmla="*/ 89 h 93"/>
                    <a:gd name="T30" fmla="*/ 37 w 94"/>
                    <a:gd name="T31" fmla="*/ 92 h 93"/>
                    <a:gd name="T32" fmla="*/ 47 w 94"/>
                    <a:gd name="T33" fmla="*/ 93 h 93"/>
                    <a:gd name="T34" fmla="*/ 47 w 94"/>
                    <a:gd name="T35" fmla="*/ 92 h 93"/>
                    <a:gd name="T36" fmla="*/ 48 w 94"/>
                    <a:gd name="T37" fmla="*/ 92 h 93"/>
                    <a:gd name="T38" fmla="*/ 51 w 94"/>
                    <a:gd name="T39" fmla="*/ 92 h 93"/>
                    <a:gd name="T40" fmla="*/ 55 w 94"/>
                    <a:gd name="T41" fmla="*/ 92 h 93"/>
                    <a:gd name="T42" fmla="*/ 64 w 94"/>
                    <a:gd name="T43" fmla="*/ 89 h 93"/>
                    <a:gd name="T44" fmla="*/ 71 w 94"/>
                    <a:gd name="T45" fmla="*/ 85 h 93"/>
                    <a:gd name="T46" fmla="*/ 72 w 94"/>
                    <a:gd name="T47" fmla="*/ 82 h 93"/>
                    <a:gd name="T48" fmla="*/ 75 w 94"/>
                    <a:gd name="T49" fmla="*/ 81 h 93"/>
                    <a:gd name="T50" fmla="*/ 79 w 94"/>
                    <a:gd name="T51" fmla="*/ 79 h 93"/>
                    <a:gd name="T52" fmla="*/ 82 w 94"/>
                    <a:gd name="T53" fmla="*/ 74 h 93"/>
                    <a:gd name="T54" fmla="*/ 83 w 94"/>
                    <a:gd name="T55" fmla="*/ 71 h 93"/>
                    <a:gd name="T56" fmla="*/ 85 w 94"/>
                    <a:gd name="T57" fmla="*/ 70 h 93"/>
                    <a:gd name="T58" fmla="*/ 90 w 94"/>
                    <a:gd name="T59" fmla="*/ 63 h 93"/>
                    <a:gd name="T60" fmla="*/ 93 w 94"/>
                    <a:gd name="T61" fmla="*/ 55 h 93"/>
                    <a:gd name="T62" fmla="*/ 93 w 94"/>
                    <a:gd name="T63" fmla="*/ 50 h 93"/>
                    <a:gd name="T64" fmla="*/ 93 w 94"/>
                    <a:gd name="T65" fmla="*/ 47 h 93"/>
                    <a:gd name="T66" fmla="*/ 93 w 94"/>
                    <a:gd name="T67" fmla="*/ 46 h 93"/>
                    <a:gd name="T68" fmla="*/ 94 w 94"/>
                    <a:gd name="T69" fmla="*/ 46 h 93"/>
                    <a:gd name="T70" fmla="*/ 93 w 94"/>
                    <a:gd name="T71" fmla="*/ 37 h 93"/>
                    <a:gd name="T72" fmla="*/ 90 w 94"/>
                    <a:gd name="T73" fmla="*/ 28 h 93"/>
                    <a:gd name="T74" fmla="*/ 85 w 94"/>
                    <a:gd name="T75" fmla="*/ 20 h 93"/>
                    <a:gd name="T76" fmla="*/ 79 w 94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4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89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1" y="92"/>
                      </a:lnTo>
                      <a:lnTo>
                        <a:pt x="55" y="92"/>
                      </a:lnTo>
                      <a:lnTo>
                        <a:pt x="64" y="89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5" y="81"/>
                      </a:lnTo>
                      <a:lnTo>
                        <a:pt x="79" y="79"/>
                      </a:lnTo>
                      <a:lnTo>
                        <a:pt x="82" y="74"/>
                      </a:lnTo>
                      <a:lnTo>
                        <a:pt x="83" y="71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3" y="55"/>
                      </a:lnTo>
                      <a:lnTo>
                        <a:pt x="93" y="50"/>
                      </a:lnTo>
                      <a:lnTo>
                        <a:pt x="93" y="47"/>
                      </a:lnTo>
                      <a:lnTo>
                        <a:pt x="93" y="46"/>
                      </a:lnTo>
                      <a:lnTo>
                        <a:pt x="94" y="46"/>
                      </a:lnTo>
                      <a:lnTo>
                        <a:pt x="93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1" name="Freeform 78">
                  <a:extLst>
                    <a:ext uri="{FF2B5EF4-FFF2-40B4-BE49-F238E27FC236}">
                      <a16:creationId xmlns:a16="http://schemas.microsoft.com/office/drawing/2014/main" id="{B9F928B8-85DC-E464-6D7A-3EE443C23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9788" y="4786313"/>
                  <a:ext cx="49213" cy="49212"/>
                </a:xfrm>
                <a:custGeom>
                  <a:avLst/>
                  <a:gdLst>
                    <a:gd name="T0" fmla="*/ 79 w 93"/>
                    <a:gd name="T1" fmla="*/ 13 h 94"/>
                    <a:gd name="T2" fmla="*/ 71 w 93"/>
                    <a:gd name="T3" fmla="*/ 6 h 94"/>
                    <a:gd name="T4" fmla="*/ 63 w 93"/>
                    <a:gd name="T5" fmla="*/ 3 h 94"/>
                    <a:gd name="T6" fmla="*/ 55 w 93"/>
                    <a:gd name="T7" fmla="*/ 0 h 94"/>
                    <a:gd name="T8" fmla="*/ 47 w 93"/>
                    <a:gd name="T9" fmla="*/ 0 h 94"/>
                    <a:gd name="T10" fmla="*/ 29 w 93"/>
                    <a:gd name="T11" fmla="*/ 3 h 94"/>
                    <a:gd name="T12" fmla="*/ 13 w 93"/>
                    <a:gd name="T13" fmla="*/ 13 h 94"/>
                    <a:gd name="T14" fmla="*/ 2 w 93"/>
                    <a:gd name="T15" fmla="*/ 29 h 94"/>
                    <a:gd name="T16" fmla="*/ 0 w 93"/>
                    <a:gd name="T17" fmla="*/ 47 h 94"/>
                    <a:gd name="T18" fmla="*/ 0 w 93"/>
                    <a:gd name="T19" fmla="*/ 55 h 94"/>
                    <a:gd name="T20" fmla="*/ 2 w 93"/>
                    <a:gd name="T21" fmla="*/ 64 h 94"/>
                    <a:gd name="T22" fmla="*/ 6 w 93"/>
                    <a:gd name="T23" fmla="*/ 71 h 94"/>
                    <a:gd name="T24" fmla="*/ 13 w 93"/>
                    <a:gd name="T25" fmla="*/ 79 h 94"/>
                    <a:gd name="T26" fmla="*/ 20 w 93"/>
                    <a:gd name="T27" fmla="*/ 85 h 94"/>
                    <a:gd name="T28" fmla="*/ 29 w 93"/>
                    <a:gd name="T29" fmla="*/ 90 h 94"/>
                    <a:gd name="T30" fmla="*/ 37 w 93"/>
                    <a:gd name="T31" fmla="*/ 92 h 94"/>
                    <a:gd name="T32" fmla="*/ 47 w 93"/>
                    <a:gd name="T33" fmla="*/ 94 h 94"/>
                    <a:gd name="T34" fmla="*/ 47 w 93"/>
                    <a:gd name="T35" fmla="*/ 92 h 94"/>
                    <a:gd name="T36" fmla="*/ 48 w 93"/>
                    <a:gd name="T37" fmla="*/ 92 h 94"/>
                    <a:gd name="T38" fmla="*/ 50 w 93"/>
                    <a:gd name="T39" fmla="*/ 92 h 94"/>
                    <a:gd name="T40" fmla="*/ 55 w 93"/>
                    <a:gd name="T41" fmla="*/ 92 h 94"/>
                    <a:gd name="T42" fmla="*/ 63 w 93"/>
                    <a:gd name="T43" fmla="*/ 90 h 94"/>
                    <a:gd name="T44" fmla="*/ 71 w 93"/>
                    <a:gd name="T45" fmla="*/ 85 h 94"/>
                    <a:gd name="T46" fmla="*/ 72 w 93"/>
                    <a:gd name="T47" fmla="*/ 83 h 94"/>
                    <a:gd name="T48" fmla="*/ 74 w 93"/>
                    <a:gd name="T49" fmla="*/ 82 h 94"/>
                    <a:gd name="T50" fmla="*/ 79 w 93"/>
                    <a:gd name="T51" fmla="*/ 79 h 94"/>
                    <a:gd name="T52" fmla="*/ 81 w 93"/>
                    <a:gd name="T53" fmla="*/ 74 h 94"/>
                    <a:gd name="T54" fmla="*/ 83 w 93"/>
                    <a:gd name="T55" fmla="*/ 72 h 94"/>
                    <a:gd name="T56" fmla="*/ 85 w 93"/>
                    <a:gd name="T57" fmla="*/ 71 h 94"/>
                    <a:gd name="T58" fmla="*/ 90 w 93"/>
                    <a:gd name="T59" fmla="*/ 64 h 94"/>
                    <a:gd name="T60" fmla="*/ 92 w 93"/>
                    <a:gd name="T61" fmla="*/ 55 h 94"/>
                    <a:gd name="T62" fmla="*/ 92 w 93"/>
                    <a:gd name="T63" fmla="*/ 51 h 94"/>
                    <a:gd name="T64" fmla="*/ 92 w 93"/>
                    <a:gd name="T65" fmla="*/ 48 h 94"/>
                    <a:gd name="T66" fmla="*/ 92 w 93"/>
                    <a:gd name="T67" fmla="*/ 47 h 94"/>
                    <a:gd name="T68" fmla="*/ 93 w 93"/>
                    <a:gd name="T69" fmla="*/ 47 h 94"/>
                    <a:gd name="T70" fmla="*/ 92 w 93"/>
                    <a:gd name="T71" fmla="*/ 37 h 94"/>
                    <a:gd name="T72" fmla="*/ 90 w 93"/>
                    <a:gd name="T73" fmla="*/ 29 h 94"/>
                    <a:gd name="T74" fmla="*/ 85 w 93"/>
                    <a:gd name="T75" fmla="*/ 21 h 94"/>
                    <a:gd name="T76" fmla="*/ 79 w 93"/>
                    <a:gd name="T77" fmla="*/ 1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3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4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1" y="85"/>
                      </a:lnTo>
                      <a:lnTo>
                        <a:pt x="72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3" y="72"/>
                      </a:lnTo>
                      <a:lnTo>
                        <a:pt x="85" y="71"/>
                      </a:lnTo>
                      <a:lnTo>
                        <a:pt x="90" y="64"/>
                      </a:lnTo>
                      <a:lnTo>
                        <a:pt x="92" y="55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2" name="Freeform 79">
                  <a:extLst>
                    <a:ext uri="{FF2B5EF4-FFF2-40B4-BE49-F238E27FC236}">
                      <a16:creationId xmlns:a16="http://schemas.microsoft.com/office/drawing/2014/main" id="{C3FB90BA-3813-4C40-1AD9-666DE0B2A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1726" y="4791075"/>
                  <a:ext cx="50800" cy="49212"/>
                </a:xfrm>
                <a:custGeom>
                  <a:avLst/>
                  <a:gdLst>
                    <a:gd name="T0" fmla="*/ 79 w 94"/>
                    <a:gd name="T1" fmla="*/ 13 h 93"/>
                    <a:gd name="T2" fmla="*/ 71 w 94"/>
                    <a:gd name="T3" fmla="*/ 6 h 93"/>
                    <a:gd name="T4" fmla="*/ 64 w 94"/>
                    <a:gd name="T5" fmla="*/ 2 h 93"/>
                    <a:gd name="T6" fmla="*/ 55 w 94"/>
                    <a:gd name="T7" fmla="*/ 0 h 93"/>
                    <a:gd name="T8" fmla="*/ 47 w 94"/>
                    <a:gd name="T9" fmla="*/ 0 h 93"/>
                    <a:gd name="T10" fmla="*/ 29 w 94"/>
                    <a:gd name="T11" fmla="*/ 2 h 93"/>
                    <a:gd name="T12" fmla="*/ 14 w 94"/>
                    <a:gd name="T13" fmla="*/ 13 h 93"/>
                    <a:gd name="T14" fmla="*/ 3 w 94"/>
                    <a:gd name="T15" fmla="*/ 28 h 93"/>
                    <a:gd name="T16" fmla="*/ 0 w 94"/>
                    <a:gd name="T17" fmla="*/ 46 h 93"/>
                    <a:gd name="T18" fmla="*/ 0 w 94"/>
                    <a:gd name="T19" fmla="*/ 55 h 93"/>
                    <a:gd name="T20" fmla="*/ 3 w 94"/>
                    <a:gd name="T21" fmla="*/ 63 h 93"/>
                    <a:gd name="T22" fmla="*/ 6 w 94"/>
                    <a:gd name="T23" fmla="*/ 70 h 93"/>
                    <a:gd name="T24" fmla="*/ 14 w 94"/>
                    <a:gd name="T25" fmla="*/ 79 h 93"/>
                    <a:gd name="T26" fmla="*/ 21 w 94"/>
                    <a:gd name="T27" fmla="*/ 85 h 93"/>
                    <a:gd name="T28" fmla="*/ 29 w 94"/>
                    <a:gd name="T29" fmla="*/ 89 h 93"/>
                    <a:gd name="T30" fmla="*/ 37 w 94"/>
                    <a:gd name="T31" fmla="*/ 92 h 93"/>
                    <a:gd name="T32" fmla="*/ 47 w 94"/>
                    <a:gd name="T33" fmla="*/ 93 h 93"/>
                    <a:gd name="T34" fmla="*/ 47 w 94"/>
                    <a:gd name="T35" fmla="*/ 92 h 93"/>
                    <a:gd name="T36" fmla="*/ 48 w 94"/>
                    <a:gd name="T37" fmla="*/ 92 h 93"/>
                    <a:gd name="T38" fmla="*/ 51 w 94"/>
                    <a:gd name="T39" fmla="*/ 92 h 93"/>
                    <a:gd name="T40" fmla="*/ 55 w 94"/>
                    <a:gd name="T41" fmla="*/ 92 h 93"/>
                    <a:gd name="T42" fmla="*/ 64 w 94"/>
                    <a:gd name="T43" fmla="*/ 89 h 93"/>
                    <a:gd name="T44" fmla="*/ 71 w 94"/>
                    <a:gd name="T45" fmla="*/ 85 h 93"/>
                    <a:gd name="T46" fmla="*/ 72 w 94"/>
                    <a:gd name="T47" fmla="*/ 82 h 93"/>
                    <a:gd name="T48" fmla="*/ 75 w 94"/>
                    <a:gd name="T49" fmla="*/ 81 h 93"/>
                    <a:gd name="T50" fmla="*/ 79 w 94"/>
                    <a:gd name="T51" fmla="*/ 79 h 93"/>
                    <a:gd name="T52" fmla="*/ 82 w 94"/>
                    <a:gd name="T53" fmla="*/ 74 h 93"/>
                    <a:gd name="T54" fmla="*/ 83 w 94"/>
                    <a:gd name="T55" fmla="*/ 71 h 93"/>
                    <a:gd name="T56" fmla="*/ 85 w 94"/>
                    <a:gd name="T57" fmla="*/ 70 h 93"/>
                    <a:gd name="T58" fmla="*/ 90 w 94"/>
                    <a:gd name="T59" fmla="*/ 63 h 93"/>
                    <a:gd name="T60" fmla="*/ 92 w 94"/>
                    <a:gd name="T61" fmla="*/ 55 h 93"/>
                    <a:gd name="T62" fmla="*/ 92 w 94"/>
                    <a:gd name="T63" fmla="*/ 50 h 93"/>
                    <a:gd name="T64" fmla="*/ 92 w 94"/>
                    <a:gd name="T65" fmla="*/ 48 h 93"/>
                    <a:gd name="T66" fmla="*/ 92 w 94"/>
                    <a:gd name="T67" fmla="*/ 46 h 93"/>
                    <a:gd name="T68" fmla="*/ 94 w 94"/>
                    <a:gd name="T69" fmla="*/ 46 h 93"/>
                    <a:gd name="T70" fmla="*/ 92 w 94"/>
                    <a:gd name="T71" fmla="*/ 37 h 93"/>
                    <a:gd name="T72" fmla="*/ 90 w 94"/>
                    <a:gd name="T73" fmla="*/ 28 h 93"/>
                    <a:gd name="T74" fmla="*/ 85 w 94"/>
                    <a:gd name="T75" fmla="*/ 20 h 93"/>
                    <a:gd name="T76" fmla="*/ 79 w 94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4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89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1" y="92"/>
                      </a:lnTo>
                      <a:lnTo>
                        <a:pt x="55" y="92"/>
                      </a:lnTo>
                      <a:lnTo>
                        <a:pt x="64" y="89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5" y="81"/>
                      </a:lnTo>
                      <a:lnTo>
                        <a:pt x="79" y="79"/>
                      </a:lnTo>
                      <a:lnTo>
                        <a:pt x="82" y="74"/>
                      </a:lnTo>
                      <a:lnTo>
                        <a:pt x="83" y="71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4" y="46"/>
                      </a:lnTo>
                      <a:lnTo>
                        <a:pt x="92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3" name="Freeform 80">
                  <a:extLst>
                    <a:ext uri="{FF2B5EF4-FFF2-40B4-BE49-F238E27FC236}">
                      <a16:creationId xmlns:a16="http://schemas.microsoft.com/office/drawing/2014/main" id="{1741224F-8C12-5AB6-58BC-CE8825C22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2076" y="4813300"/>
                  <a:ext cx="49213" cy="49212"/>
                </a:xfrm>
                <a:custGeom>
                  <a:avLst/>
                  <a:gdLst>
                    <a:gd name="T0" fmla="*/ 79 w 93"/>
                    <a:gd name="T1" fmla="*/ 13 h 93"/>
                    <a:gd name="T2" fmla="*/ 71 w 93"/>
                    <a:gd name="T3" fmla="*/ 6 h 93"/>
                    <a:gd name="T4" fmla="*/ 63 w 93"/>
                    <a:gd name="T5" fmla="*/ 2 h 93"/>
                    <a:gd name="T6" fmla="*/ 55 w 93"/>
                    <a:gd name="T7" fmla="*/ 0 h 93"/>
                    <a:gd name="T8" fmla="*/ 47 w 93"/>
                    <a:gd name="T9" fmla="*/ 0 h 93"/>
                    <a:gd name="T10" fmla="*/ 29 w 93"/>
                    <a:gd name="T11" fmla="*/ 2 h 93"/>
                    <a:gd name="T12" fmla="*/ 13 w 93"/>
                    <a:gd name="T13" fmla="*/ 13 h 93"/>
                    <a:gd name="T14" fmla="*/ 2 w 93"/>
                    <a:gd name="T15" fmla="*/ 28 h 93"/>
                    <a:gd name="T16" fmla="*/ 0 w 93"/>
                    <a:gd name="T17" fmla="*/ 46 h 93"/>
                    <a:gd name="T18" fmla="*/ 0 w 93"/>
                    <a:gd name="T19" fmla="*/ 55 h 93"/>
                    <a:gd name="T20" fmla="*/ 2 w 93"/>
                    <a:gd name="T21" fmla="*/ 63 h 93"/>
                    <a:gd name="T22" fmla="*/ 6 w 93"/>
                    <a:gd name="T23" fmla="*/ 70 h 93"/>
                    <a:gd name="T24" fmla="*/ 13 w 93"/>
                    <a:gd name="T25" fmla="*/ 79 h 93"/>
                    <a:gd name="T26" fmla="*/ 20 w 93"/>
                    <a:gd name="T27" fmla="*/ 85 h 93"/>
                    <a:gd name="T28" fmla="*/ 29 w 93"/>
                    <a:gd name="T29" fmla="*/ 89 h 93"/>
                    <a:gd name="T30" fmla="*/ 37 w 93"/>
                    <a:gd name="T31" fmla="*/ 92 h 93"/>
                    <a:gd name="T32" fmla="*/ 47 w 93"/>
                    <a:gd name="T33" fmla="*/ 93 h 93"/>
                    <a:gd name="T34" fmla="*/ 47 w 93"/>
                    <a:gd name="T35" fmla="*/ 92 h 93"/>
                    <a:gd name="T36" fmla="*/ 48 w 93"/>
                    <a:gd name="T37" fmla="*/ 92 h 93"/>
                    <a:gd name="T38" fmla="*/ 50 w 93"/>
                    <a:gd name="T39" fmla="*/ 92 h 93"/>
                    <a:gd name="T40" fmla="*/ 55 w 93"/>
                    <a:gd name="T41" fmla="*/ 92 h 93"/>
                    <a:gd name="T42" fmla="*/ 63 w 93"/>
                    <a:gd name="T43" fmla="*/ 89 h 93"/>
                    <a:gd name="T44" fmla="*/ 71 w 93"/>
                    <a:gd name="T45" fmla="*/ 85 h 93"/>
                    <a:gd name="T46" fmla="*/ 72 w 93"/>
                    <a:gd name="T47" fmla="*/ 82 h 93"/>
                    <a:gd name="T48" fmla="*/ 74 w 93"/>
                    <a:gd name="T49" fmla="*/ 81 h 93"/>
                    <a:gd name="T50" fmla="*/ 79 w 93"/>
                    <a:gd name="T51" fmla="*/ 79 h 93"/>
                    <a:gd name="T52" fmla="*/ 81 w 93"/>
                    <a:gd name="T53" fmla="*/ 74 h 93"/>
                    <a:gd name="T54" fmla="*/ 83 w 93"/>
                    <a:gd name="T55" fmla="*/ 72 h 93"/>
                    <a:gd name="T56" fmla="*/ 85 w 93"/>
                    <a:gd name="T57" fmla="*/ 70 h 93"/>
                    <a:gd name="T58" fmla="*/ 90 w 93"/>
                    <a:gd name="T59" fmla="*/ 63 h 93"/>
                    <a:gd name="T60" fmla="*/ 92 w 93"/>
                    <a:gd name="T61" fmla="*/ 55 h 93"/>
                    <a:gd name="T62" fmla="*/ 92 w 93"/>
                    <a:gd name="T63" fmla="*/ 50 h 93"/>
                    <a:gd name="T64" fmla="*/ 92 w 93"/>
                    <a:gd name="T65" fmla="*/ 48 h 93"/>
                    <a:gd name="T66" fmla="*/ 92 w 93"/>
                    <a:gd name="T67" fmla="*/ 46 h 93"/>
                    <a:gd name="T68" fmla="*/ 93 w 93"/>
                    <a:gd name="T69" fmla="*/ 46 h 93"/>
                    <a:gd name="T70" fmla="*/ 92 w 93"/>
                    <a:gd name="T71" fmla="*/ 37 h 93"/>
                    <a:gd name="T72" fmla="*/ 90 w 93"/>
                    <a:gd name="T73" fmla="*/ 28 h 93"/>
                    <a:gd name="T74" fmla="*/ 85 w 93"/>
                    <a:gd name="T75" fmla="*/ 20 h 93"/>
                    <a:gd name="T76" fmla="*/ 79 w 93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2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9" y="89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89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3" y="72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4" name="Line 81">
                  <a:extLst>
                    <a:ext uri="{FF2B5EF4-FFF2-40B4-BE49-F238E27FC236}">
                      <a16:creationId xmlns:a16="http://schemas.microsoft.com/office/drawing/2014/main" id="{335D95FE-5E39-3AF5-CAA9-F2F6A8256B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82838" y="4756150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5" name="Line 82">
                  <a:extLst>
                    <a:ext uri="{FF2B5EF4-FFF2-40B4-BE49-F238E27FC236}">
                      <a16:creationId xmlns:a16="http://schemas.microsoft.com/office/drawing/2014/main" id="{3FF83BD1-C80A-A093-C724-0E3A5DC79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562138" y="49672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6" name="Line 83">
                  <a:extLst>
                    <a:ext uri="{FF2B5EF4-FFF2-40B4-BE49-F238E27FC236}">
                      <a16:creationId xmlns:a16="http://schemas.microsoft.com/office/drawing/2014/main" id="{21FFBECA-C94B-FEFB-2C72-BE4FAFCAA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22488" y="486251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7" name="Line 84">
                  <a:extLst>
                    <a:ext uri="{FF2B5EF4-FFF2-40B4-BE49-F238E27FC236}">
                      <a16:creationId xmlns:a16="http://schemas.microsoft.com/office/drawing/2014/main" id="{B5680FF1-8791-7AFD-A43D-E2EFE29F62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44776" y="49037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8" name="Line 85">
                  <a:extLst>
                    <a:ext uri="{FF2B5EF4-FFF2-40B4-BE49-F238E27FC236}">
                      <a16:creationId xmlns:a16="http://schemas.microsoft.com/office/drawing/2014/main" id="{4C0C6806-5042-A950-A023-8144DA98FF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39851" y="496252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49" name="Line 86">
                  <a:extLst>
                    <a:ext uri="{FF2B5EF4-FFF2-40B4-BE49-F238E27FC236}">
                      <a16:creationId xmlns:a16="http://schemas.microsoft.com/office/drawing/2014/main" id="{71CCCE20-8E3F-1298-2F89-345410F6F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39851" y="47894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0" name="Line 87">
                  <a:extLst>
                    <a:ext uri="{FF2B5EF4-FFF2-40B4-BE49-F238E27FC236}">
                      <a16:creationId xmlns:a16="http://schemas.microsoft.com/office/drawing/2014/main" id="{B63F8356-9BC5-CE85-4FE7-0CE65EC8E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00201" y="4762500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1" name="Freeform 88">
                  <a:extLst>
                    <a:ext uri="{FF2B5EF4-FFF2-40B4-BE49-F238E27FC236}">
                      <a16:creationId xmlns:a16="http://schemas.microsoft.com/office/drawing/2014/main" id="{6D6943DA-CED6-8679-F78B-039DBB970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9563" y="4818063"/>
                  <a:ext cx="1042988" cy="71437"/>
                </a:xfrm>
                <a:custGeom>
                  <a:avLst/>
                  <a:gdLst>
                    <a:gd name="T0" fmla="*/ 1970 w 1970"/>
                    <a:gd name="T1" fmla="*/ 78 h 137"/>
                    <a:gd name="T2" fmla="*/ 1469 w 1970"/>
                    <a:gd name="T3" fmla="*/ 78 h 137"/>
                    <a:gd name="T4" fmla="*/ 981 w 1970"/>
                    <a:gd name="T5" fmla="*/ 137 h 137"/>
                    <a:gd name="T6" fmla="*/ 491 w 1970"/>
                    <a:gd name="T7" fmla="*/ 115 h 137"/>
                    <a:gd name="T8" fmla="*/ 0 w 1970"/>
                    <a:gd name="T9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70" h="137">
                      <a:moveTo>
                        <a:pt x="1970" y="78"/>
                      </a:moveTo>
                      <a:lnTo>
                        <a:pt x="1469" y="78"/>
                      </a:lnTo>
                      <a:lnTo>
                        <a:pt x="981" y="137"/>
                      </a:lnTo>
                      <a:lnTo>
                        <a:pt x="491" y="1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9999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2" name="Line 89">
                  <a:extLst>
                    <a:ext uri="{FF2B5EF4-FFF2-40B4-BE49-F238E27FC236}">
                      <a16:creationId xmlns:a16="http://schemas.microsoft.com/office/drawing/2014/main" id="{74EF7CB2-ADFE-785E-0EA7-0DA793906C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790613" y="4792663"/>
                  <a:ext cx="0" cy="134937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3" name="Line 90">
                  <a:extLst>
                    <a:ext uri="{FF2B5EF4-FFF2-40B4-BE49-F238E27FC236}">
                      <a16:creationId xmlns:a16="http://schemas.microsoft.com/office/drawing/2014/main" id="{E21086DF-5759-B14A-ACD8-689F89E662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27088" y="4889500"/>
                  <a:ext cx="0" cy="74612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4" name="Line 91">
                  <a:extLst>
                    <a:ext uri="{FF2B5EF4-FFF2-40B4-BE49-F238E27FC236}">
                      <a16:creationId xmlns:a16="http://schemas.microsoft.com/office/drawing/2014/main" id="{CB1662F9-4B1D-F026-AFF8-32204396F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68326" y="4814888"/>
                  <a:ext cx="0" cy="130175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5" name="Freeform 92">
                  <a:extLst>
                    <a:ext uri="{FF2B5EF4-FFF2-40B4-BE49-F238E27FC236}">
                      <a16:creationId xmlns:a16="http://schemas.microsoft.com/office/drawing/2014/main" id="{77D54834-F4B5-BC11-F6B7-C7828D5EA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52551" y="4808538"/>
                  <a:ext cx="1306513" cy="50800"/>
                </a:xfrm>
                <a:custGeom>
                  <a:avLst/>
                  <a:gdLst>
                    <a:gd name="T0" fmla="*/ 2468 w 2468"/>
                    <a:gd name="T1" fmla="*/ 53 h 96"/>
                    <a:gd name="T2" fmla="*/ 2466 w 2468"/>
                    <a:gd name="T3" fmla="*/ 53 h 96"/>
                    <a:gd name="T4" fmla="*/ 2462 w 2468"/>
                    <a:gd name="T5" fmla="*/ 53 h 96"/>
                    <a:gd name="T6" fmla="*/ 2460 w 2468"/>
                    <a:gd name="T7" fmla="*/ 54 h 96"/>
                    <a:gd name="T8" fmla="*/ 2455 w 2468"/>
                    <a:gd name="T9" fmla="*/ 53 h 96"/>
                    <a:gd name="T10" fmla="*/ 2450 w 2468"/>
                    <a:gd name="T11" fmla="*/ 53 h 96"/>
                    <a:gd name="T12" fmla="*/ 2437 w 2468"/>
                    <a:gd name="T13" fmla="*/ 53 h 96"/>
                    <a:gd name="T14" fmla="*/ 2419 w 2468"/>
                    <a:gd name="T15" fmla="*/ 50 h 96"/>
                    <a:gd name="T16" fmla="*/ 2415 w 2468"/>
                    <a:gd name="T17" fmla="*/ 49 h 96"/>
                    <a:gd name="T18" fmla="*/ 2413 w 2468"/>
                    <a:gd name="T19" fmla="*/ 49 h 96"/>
                    <a:gd name="T20" fmla="*/ 2408 w 2468"/>
                    <a:gd name="T21" fmla="*/ 49 h 96"/>
                    <a:gd name="T22" fmla="*/ 2397 w 2468"/>
                    <a:gd name="T23" fmla="*/ 49 h 96"/>
                    <a:gd name="T24" fmla="*/ 2372 w 2468"/>
                    <a:gd name="T25" fmla="*/ 47 h 96"/>
                    <a:gd name="T26" fmla="*/ 2344 w 2468"/>
                    <a:gd name="T27" fmla="*/ 44 h 96"/>
                    <a:gd name="T28" fmla="*/ 2310 w 2468"/>
                    <a:gd name="T29" fmla="*/ 39 h 96"/>
                    <a:gd name="T30" fmla="*/ 2291 w 2468"/>
                    <a:gd name="T31" fmla="*/ 37 h 96"/>
                    <a:gd name="T32" fmla="*/ 2281 w 2468"/>
                    <a:gd name="T33" fmla="*/ 36 h 96"/>
                    <a:gd name="T34" fmla="*/ 2273 w 2468"/>
                    <a:gd name="T35" fmla="*/ 36 h 96"/>
                    <a:gd name="T36" fmla="*/ 2232 w 2468"/>
                    <a:gd name="T37" fmla="*/ 31 h 96"/>
                    <a:gd name="T38" fmla="*/ 2188 w 2468"/>
                    <a:gd name="T39" fmla="*/ 26 h 96"/>
                    <a:gd name="T40" fmla="*/ 2139 w 2468"/>
                    <a:gd name="T41" fmla="*/ 19 h 96"/>
                    <a:gd name="T42" fmla="*/ 2113 w 2468"/>
                    <a:gd name="T43" fmla="*/ 16 h 96"/>
                    <a:gd name="T44" fmla="*/ 2088 w 2468"/>
                    <a:gd name="T45" fmla="*/ 13 h 96"/>
                    <a:gd name="T46" fmla="*/ 2031 w 2468"/>
                    <a:gd name="T47" fmla="*/ 6 h 96"/>
                    <a:gd name="T48" fmla="*/ 2016 w 2468"/>
                    <a:gd name="T49" fmla="*/ 4 h 96"/>
                    <a:gd name="T50" fmla="*/ 2002 w 2468"/>
                    <a:gd name="T51" fmla="*/ 2 h 96"/>
                    <a:gd name="T52" fmla="*/ 1973 w 2468"/>
                    <a:gd name="T53" fmla="*/ 0 h 96"/>
                    <a:gd name="T54" fmla="*/ 1482 w 2468"/>
                    <a:gd name="T55" fmla="*/ 0 h 96"/>
                    <a:gd name="T56" fmla="*/ 987 w 2468"/>
                    <a:gd name="T57" fmla="*/ 92 h 96"/>
                    <a:gd name="T58" fmla="*/ 493 w 2468"/>
                    <a:gd name="T59" fmla="*/ 4 h 96"/>
                    <a:gd name="T60" fmla="*/ 0 w 2468"/>
                    <a:gd name="T61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68" h="96">
                      <a:moveTo>
                        <a:pt x="2468" y="53"/>
                      </a:moveTo>
                      <a:lnTo>
                        <a:pt x="2466" y="53"/>
                      </a:lnTo>
                      <a:lnTo>
                        <a:pt x="2462" y="53"/>
                      </a:lnTo>
                      <a:lnTo>
                        <a:pt x="2460" y="54"/>
                      </a:lnTo>
                      <a:lnTo>
                        <a:pt x="2455" y="53"/>
                      </a:lnTo>
                      <a:lnTo>
                        <a:pt x="2450" y="53"/>
                      </a:lnTo>
                      <a:lnTo>
                        <a:pt x="2437" y="53"/>
                      </a:lnTo>
                      <a:lnTo>
                        <a:pt x="2419" y="50"/>
                      </a:lnTo>
                      <a:lnTo>
                        <a:pt x="2415" y="49"/>
                      </a:lnTo>
                      <a:lnTo>
                        <a:pt x="2413" y="49"/>
                      </a:lnTo>
                      <a:lnTo>
                        <a:pt x="2408" y="49"/>
                      </a:lnTo>
                      <a:lnTo>
                        <a:pt x="2397" y="49"/>
                      </a:lnTo>
                      <a:lnTo>
                        <a:pt x="2372" y="47"/>
                      </a:lnTo>
                      <a:lnTo>
                        <a:pt x="2344" y="44"/>
                      </a:lnTo>
                      <a:lnTo>
                        <a:pt x="2310" y="39"/>
                      </a:lnTo>
                      <a:lnTo>
                        <a:pt x="2291" y="37"/>
                      </a:lnTo>
                      <a:lnTo>
                        <a:pt x="2281" y="36"/>
                      </a:lnTo>
                      <a:lnTo>
                        <a:pt x="2273" y="36"/>
                      </a:lnTo>
                      <a:lnTo>
                        <a:pt x="2232" y="31"/>
                      </a:lnTo>
                      <a:lnTo>
                        <a:pt x="2188" y="26"/>
                      </a:lnTo>
                      <a:lnTo>
                        <a:pt x="2139" y="19"/>
                      </a:lnTo>
                      <a:lnTo>
                        <a:pt x="2113" y="16"/>
                      </a:lnTo>
                      <a:lnTo>
                        <a:pt x="2088" y="13"/>
                      </a:lnTo>
                      <a:lnTo>
                        <a:pt x="2031" y="6"/>
                      </a:lnTo>
                      <a:lnTo>
                        <a:pt x="2016" y="4"/>
                      </a:lnTo>
                      <a:lnTo>
                        <a:pt x="2002" y="2"/>
                      </a:lnTo>
                      <a:lnTo>
                        <a:pt x="1973" y="0"/>
                      </a:lnTo>
                      <a:lnTo>
                        <a:pt x="1482" y="0"/>
                      </a:lnTo>
                      <a:lnTo>
                        <a:pt x="987" y="92"/>
                      </a:lnTo>
                      <a:lnTo>
                        <a:pt x="493" y="4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6" name="Freeform 102">
                  <a:extLst>
                    <a:ext uri="{FF2B5EF4-FFF2-40B4-BE49-F238E27FC236}">
                      <a16:creationId xmlns:a16="http://schemas.microsoft.com/office/drawing/2014/main" id="{618C6014-68EC-3D5C-0C74-9F3731F0A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3626" y="4838700"/>
                  <a:ext cx="49213" cy="49212"/>
                </a:xfrm>
                <a:custGeom>
                  <a:avLst/>
                  <a:gdLst>
                    <a:gd name="T0" fmla="*/ 46 w 93"/>
                    <a:gd name="T1" fmla="*/ 0 h 94"/>
                    <a:gd name="T2" fmla="*/ 28 w 93"/>
                    <a:gd name="T3" fmla="*/ 3 h 94"/>
                    <a:gd name="T4" fmla="*/ 13 w 93"/>
                    <a:gd name="T5" fmla="*/ 14 h 94"/>
                    <a:gd name="T6" fmla="*/ 2 w 93"/>
                    <a:gd name="T7" fmla="*/ 29 h 94"/>
                    <a:gd name="T8" fmla="*/ 0 w 93"/>
                    <a:gd name="T9" fmla="*/ 47 h 94"/>
                    <a:gd name="T10" fmla="*/ 0 w 93"/>
                    <a:gd name="T11" fmla="*/ 55 h 94"/>
                    <a:gd name="T12" fmla="*/ 2 w 93"/>
                    <a:gd name="T13" fmla="*/ 64 h 94"/>
                    <a:gd name="T14" fmla="*/ 6 w 93"/>
                    <a:gd name="T15" fmla="*/ 71 h 94"/>
                    <a:gd name="T16" fmla="*/ 13 w 93"/>
                    <a:gd name="T17" fmla="*/ 79 h 94"/>
                    <a:gd name="T18" fmla="*/ 20 w 93"/>
                    <a:gd name="T19" fmla="*/ 85 h 94"/>
                    <a:gd name="T20" fmla="*/ 28 w 93"/>
                    <a:gd name="T21" fmla="*/ 90 h 94"/>
                    <a:gd name="T22" fmla="*/ 37 w 93"/>
                    <a:gd name="T23" fmla="*/ 93 h 94"/>
                    <a:gd name="T24" fmla="*/ 46 w 93"/>
                    <a:gd name="T25" fmla="*/ 94 h 94"/>
                    <a:gd name="T26" fmla="*/ 46 w 93"/>
                    <a:gd name="T27" fmla="*/ 93 h 94"/>
                    <a:gd name="T28" fmla="*/ 48 w 93"/>
                    <a:gd name="T29" fmla="*/ 93 h 94"/>
                    <a:gd name="T30" fmla="*/ 50 w 93"/>
                    <a:gd name="T31" fmla="*/ 93 h 94"/>
                    <a:gd name="T32" fmla="*/ 55 w 93"/>
                    <a:gd name="T33" fmla="*/ 93 h 94"/>
                    <a:gd name="T34" fmla="*/ 63 w 93"/>
                    <a:gd name="T35" fmla="*/ 90 h 94"/>
                    <a:gd name="T36" fmla="*/ 70 w 93"/>
                    <a:gd name="T37" fmla="*/ 85 h 94"/>
                    <a:gd name="T38" fmla="*/ 71 w 93"/>
                    <a:gd name="T39" fmla="*/ 83 h 94"/>
                    <a:gd name="T40" fmla="*/ 74 w 93"/>
                    <a:gd name="T41" fmla="*/ 82 h 94"/>
                    <a:gd name="T42" fmla="*/ 79 w 93"/>
                    <a:gd name="T43" fmla="*/ 79 h 94"/>
                    <a:gd name="T44" fmla="*/ 81 w 93"/>
                    <a:gd name="T45" fmla="*/ 75 h 94"/>
                    <a:gd name="T46" fmla="*/ 82 w 93"/>
                    <a:gd name="T47" fmla="*/ 72 h 94"/>
                    <a:gd name="T48" fmla="*/ 85 w 93"/>
                    <a:gd name="T49" fmla="*/ 71 h 94"/>
                    <a:gd name="T50" fmla="*/ 89 w 93"/>
                    <a:gd name="T51" fmla="*/ 64 h 94"/>
                    <a:gd name="T52" fmla="*/ 92 w 93"/>
                    <a:gd name="T53" fmla="*/ 55 h 94"/>
                    <a:gd name="T54" fmla="*/ 92 w 93"/>
                    <a:gd name="T55" fmla="*/ 51 h 94"/>
                    <a:gd name="T56" fmla="*/ 92 w 93"/>
                    <a:gd name="T57" fmla="*/ 48 h 94"/>
                    <a:gd name="T58" fmla="*/ 92 w 93"/>
                    <a:gd name="T59" fmla="*/ 47 h 94"/>
                    <a:gd name="T60" fmla="*/ 93 w 93"/>
                    <a:gd name="T61" fmla="*/ 47 h 94"/>
                    <a:gd name="T62" fmla="*/ 92 w 93"/>
                    <a:gd name="T63" fmla="*/ 37 h 94"/>
                    <a:gd name="T64" fmla="*/ 89 w 93"/>
                    <a:gd name="T65" fmla="*/ 29 h 94"/>
                    <a:gd name="T66" fmla="*/ 85 w 93"/>
                    <a:gd name="T67" fmla="*/ 21 h 94"/>
                    <a:gd name="T68" fmla="*/ 79 w 93"/>
                    <a:gd name="T69" fmla="*/ 14 h 94"/>
                    <a:gd name="T70" fmla="*/ 70 w 93"/>
                    <a:gd name="T71" fmla="*/ 6 h 94"/>
                    <a:gd name="T72" fmla="*/ 63 w 93"/>
                    <a:gd name="T73" fmla="*/ 3 h 94"/>
                    <a:gd name="T74" fmla="*/ 55 w 93"/>
                    <a:gd name="T75" fmla="*/ 0 h 94"/>
                    <a:gd name="T76" fmla="*/ 46 w 93"/>
                    <a:gd name="T7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46" y="0"/>
                      </a:moveTo>
                      <a:lnTo>
                        <a:pt x="28" y="3"/>
                      </a:lnTo>
                      <a:lnTo>
                        <a:pt x="13" y="14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3"/>
                      </a:lnTo>
                      <a:lnTo>
                        <a:pt x="46" y="94"/>
                      </a:lnTo>
                      <a:lnTo>
                        <a:pt x="46" y="93"/>
                      </a:lnTo>
                      <a:lnTo>
                        <a:pt x="48" y="93"/>
                      </a:lnTo>
                      <a:lnTo>
                        <a:pt x="50" y="93"/>
                      </a:lnTo>
                      <a:lnTo>
                        <a:pt x="55" y="93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lnTo>
                        <a:pt x="81" y="75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89" y="64"/>
                      </a:lnTo>
                      <a:lnTo>
                        <a:pt x="92" y="55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1"/>
                      </a:lnTo>
                      <a:lnTo>
                        <a:pt x="79" y="14"/>
                      </a:ln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7" name="Freeform 103">
                  <a:extLst>
                    <a:ext uri="{FF2B5EF4-FFF2-40B4-BE49-F238E27FC236}">
                      <a16:creationId xmlns:a16="http://schemas.microsoft.com/office/drawing/2014/main" id="{79DCBDE0-14B5-1D27-EE80-07F82096F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04863" y="4865688"/>
                  <a:ext cx="49213" cy="49212"/>
                </a:xfrm>
                <a:custGeom>
                  <a:avLst/>
                  <a:gdLst>
                    <a:gd name="T0" fmla="*/ 46 w 93"/>
                    <a:gd name="T1" fmla="*/ 0 h 93"/>
                    <a:gd name="T2" fmla="*/ 28 w 93"/>
                    <a:gd name="T3" fmla="*/ 2 h 93"/>
                    <a:gd name="T4" fmla="*/ 13 w 93"/>
                    <a:gd name="T5" fmla="*/ 13 h 93"/>
                    <a:gd name="T6" fmla="*/ 2 w 93"/>
                    <a:gd name="T7" fmla="*/ 29 h 93"/>
                    <a:gd name="T8" fmla="*/ 0 w 93"/>
                    <a:gd name="T9" fmla="*/ 46 h 93"/>
                    <a:gd name="T10" fmla="*/ 0 w 93"/>
                    <a:gd name="T11" fmla="*/ 55 h 93"/>
                    <a:gd name="T12" fmla="*/ 2 w 93"/>
                    <a:gd name="T13" fmla="*/ 63 h 93"/>
                    <a:gd name="T14" fmla="*/ 6 w 93"/>
                    <a:gd name="T15" fmla="*/ 70 h 93"/>
                    <a:gd name="T16" fmla="*/ 13 w 93"/>
                    <a:gd name="T17" fmla="*/ 79 h 93"/>
                    <a:gd name="T18" fmla="*/ 20 w 93"/>
                    <a:gd name="T19" fmla="*/ 85 h 93"/>
                    <a:gd name="T20" fmla="*/ 28 w 93"/>
                    <a:gd name="T21" fmla="*/ 90 h 93"/>
                    <a:gd name="T22" fmla="*/ 37 w 93"/>
                    <a:gd name="T23" fmla="*/ 92 h 93"/>
                    <a:gd name="T24" fmla="*/ 46 w 93"/>
                    <a:gd name="T25" fmla="*/ 93 h 93"/>
                    <a:gd name="T26" fmla="*/ 46 w 93"/>
                    <a:gd name="T27" fmla="*/ 92 h 93"/>
                    <a:gd name="T28" fmla="*/ 47 w 93"/>
                    <a:gd name="T29" fmla="*/ 92 h 93"/>
                    <a:gd name="T30" fmla="*/ 50 w 93"/>
                    <a:gd name="T31" fmla="*/ 92 h 93"/>
                    <a:gd name="T32" fmla="*/ 55 w 93"/>
                    <a:gd name="T33" fmla="*/ 92 h 93"/>
                    <a:gd name="T34" fmla="*/ 63 w 93"/>
                    <a:gd name="T35" fmla="*/ 90 h 93"/>
                    <a:gd name="T36" fmla="*/ 70 w 93"/>
                    <a:gd name="T37" fmla="*/ 85 h 93"/>
                    <a:gd name="T38" fmla="*/ 71 w 93"/>
                    <a:gd name="T39" fmla="*/ 82 h 93"/>
                    <a:gd name="T40" fmla="*/ 74 w 93"/>
                    <a:gd name="T41" fmla="*/ 81 h 93"/>
                    <a:gd name="T42" fmla="*/ 79 w 93"/>
                    <a:gd name="T43" fmla="*/ 79 h 93"/>
                    <a:gd name="T44" fmla="*/ 81 w 93"/>
                    <a:gd name="T45" fmla="*/ 74 h 93"/>
                    <a:gd name="T46" fmla="*/ 82 w 93"/>
                    <a:gd name="T47" fmla="*/ 72 h 93"/>
                    <a:gd name="T48" fmla="*/ 85 w 93"/>
                    <a:gd name="T49" fmla="*/ 70 h 93"/>
                    <a:gd name="T50" fmla="*/ 89 w 93"/>
                    <a:gd name="T51" fmla="*/ 63 h 93"/>
                    <a:gd name="T52" fmla="*/ 92 w 93"/>
                    <a:gd name="T53" fmla="*/ 55 h 93"/>
                    <a:gd name="T54" fmla="*/ 92 w 93"/>
                    <a:gd name="T55" fmla="*/ 50 h 93"/>
                    <a:gd name="T56" fmla="*/ 92 w 93"/>
                    <a:gd name="T57" fmla="*/ 48 h 93"/>
                    <a:gd name="T58" fmla="*/ 92 w 93"/>
                    <a:gd name="T59" fmla="*/ 46 h 93"/>
                    <a:gd name="T60" fmla="*/ 93 w 93"/>
                    <a:gd name="T61" fmla="*/ 46 h 93"/>
                    <a:gd name="T62" fmla="*/ 92 w 93"/>
                    <a:gd name="T63" fmla="*/ 37 h 93"/>
                    <a:gd name="T64" fmla="*/ 89 w 93"/>
                    <a:gd name="T65" fmla="*/ 29 h 93"/>
                    <a:gd name="T66" fmla="*/ 85 w 93"/>
                    <a:gd name="T67" fmla="*/ 20 h 93"/>
                    <a:gd name="T68" fmla="*/ 79 w 93"/>
                    <a:gd name="T69" fmla="*/ 13 h 93"/>
                    <a:gd name="T70" fmla="*/ 70 w 93"/>
                    <a:gd name="T71" fmla="*/ 6 h 93"/>
                    <a:gd name="T72" fmla="*/ 63 w 93"/>
                    <a:gd name="T73" fmla="*/ 2 h 93"/>
                    <a:gd name="T74" fmla="*/ 55 w 93"/>
                    <a:gd name="T75" fmla="*/ 0 h 93"/>
                    <a:gd name="T76" fmla="*/ 46 w 93"/>
                    <a:gd name="T7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46" y="0"/>
                      </a:move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8" name="Freeform 104">
                  <a:extLst>
                    <a:ext uri="{FF2B5EF4-FFF2-40B4-BE49-F238E27FC236}">
                      <a16:creationId xmlns:a16="http://schemas.microsoft.com/office/drawing/2014/main" id="{8CC59513-33F0-C53C-AB8F-9A06AFAD8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2926" y="4857750"/>
                  <a:ext cx="49213" cy="49212"/>
                </a:xfrm>
                <a:custGeom>
                  <a:avLst/>
                  <a:gdLst>
                    <a:gd name="T0" fmla="*/ 46 w 93"/>
                    <a:gd name="T1" fmla="*/ 0 h 94"/>
                    <a:gd name="T2" fmla="*/ 28 w 93"/>
                    <a:gd name="T3" fmla="*/ 3 h 94"/>
                    <a:gd name="T4" fmla="*/ 13 w 93"/>
                    <a:gd name="T5" fmla="*/ 13 h 94"/>
                    <a:gd name="T6" fmla="*/ 2 w 93"/>
                    <a:gd name="T7" fmla="*/ 29 h 94"/>
                    <a:gd name="T8" fmla="*/ 0 w 93"/>
                    <a:gd name="T9" fmla="*/ 47 h 94"/>
                    <a:gd name="T10" fmla="*/ 0 w 93"/>
                    <a:gd name="T11" fmla="*/ 55 h 94"/>
                    <a:gd name="T12" fmla="*/ 2 w 93"/>
                    <a:gd name="T13" fmla="*/ 64 h 94"/>
                    <a:gd name="T14" fmla="*/ 6 w 93"/>
                    <a:gd name="T15" fmla="*/ 71 h 94"/>
                    <a:gd name="T16" fmla="*/ 13 w 93"/>
                    <a:gd name="T17" fmla="*/ 79 h 94"/>
                    <a:gd name="T18" fmla="*/ 20 w 93"/>
                    <a:gd name="T19" fmla="*/ 85 h 94"/>
                    <a:gd name="T20" fmla="*/ 28 w 93"/>
                    <a:gd name="T21" fmla="*/ 90 h 94"/>
                    <a:gd name="T22" fmla="*/ 37 w 93"/>
                    <a:gd name="T23" fmla="*/ 92 h 94"/>
                    <a:gd name="T24" fmla="*/ 46 w 93"/>
                    <a:gd name="T25" fmla="*/ 94 h 94"/>
                    <a:gd name="T26" fmla="*/ 46 w 93"/>
                    <a:gd name="T27" fmla="*/ 92 h 94"/>
                    <a:gd name="T28" fmla="*/ 48 w 93"/>
                    <a:gd name="T29" fmla="*/ 92 h 94"/>
                    <a:gd name="T30" fmla="*/ 50 w 93"/>
                    <a:gd name="T31" fmla="*/ 92 h 94"/>
                    <a:gd name="T32" fmla="*/ 55 w 93"/>
                    <a:gd name="T33" fmla="*/ 92 h 94"/>
                    <a:gd name="T34" fmla="*/ 63 w 93"/>
                    <a:gd name="T35" fmla="*/ 90 h 94"/>
                    <a:gd name="T36" fmla="*/ 70 w 93"/>
                    <a:gd name="T37" fmla="*/ 85 h 94"/>
                    <a:gd name="T38" fmla="*/ 71 w 93"/>
                    <a:gd name="T39" fmla="*/ 83 h 94"/>
                    <a:gd name="T40" fmla="*/ 74 w 93"/>
                    <a:gd name="T41" fmla="*/ 82 h 94"/>
                    <a:gd name="T42" fmla="*/ 79 w 93"/>
                    <a:gd name="T43" fmla="*/ 79 h 94"/>
                    <a:gd name="T44" fmla="*/ 81 w 93"/>
                    <a:gd name="T45" fmla="*/ 74 h 94"/>
                    <a:gd name="T46" fmla="*/ 82 w 93"/>
                    <a:gd name="T47" fmla="*/ 72 h 94"/>
                    <a:gd name="T48" fmla="*/ 85 w 93"/>
                    <a:gd name="T49" fmla="*/ 71 h 94"/>
                    <a:gd name="T50" fmla="*/ 89 w 93"/>
                    <a:gd name="T51" fmla="*/ 64 h 94"/>
                    <a:gd name="T52" fmla="*/ 92 w 93"/>
                    <a:gd name="T53" fmla="*/ 55 h 94"/>
                    <a:gd name="T54" fmla="*/ 92 w 93"/>
                    <a:gd name="T55" fmla="*/ 51 h 94"/>
                    <a:gd name="T56" fmla="*/ 92 w 93"/>
                    <a:gd name="T57" fmla="*/ 48 h 94"/>
                    <a:gd name="T58" fmla="*/ 92 w 93"/>
                    <a:gd name="T59" fmla="*/ 47 h 94"/>
                    <a:gd name="T60" fmla="*/ 93 w 93"/>
                    <a:gd name="T61" fmla="*/ 47 h 94"/>
                    <a:gd name="T62" fmla="*/ 92 w 93"/>
                    <a:gd name="T63" fmla="*/ 37 h 94"/>
                    <a:gd name="T64" fmla="*/ 89 w 93"/>
                    <a:gd name="T65" fmla="*/ 29 h 94"/>
                    <a:gd name="T66" fmla="*/ 85 w 93"/>
                    <a:gd name="T67" fmla="*/ 21 h 94"/>
                    <a:gd name="T68" fmla="*/ 79 w 93"/>
                    <a:gd name="T69" fmla="*/ 13 h 94"/>
                    <a:gd name="T70" fmla="*/ 70 w 93"/>
                    <a:gd name="T71" fmla="*/ 6 h 94"/>
                    <a:gd name="T72" fmla="*/ 63 w 93"/>
                    <a:gd name="T73" fmla="*/ 3 h 94"/>
                    <a:gd name="T74" fmla="*/ 55 w 93"/>
                    <a:gd name="T75" fmla="*/ 0 h 94"/>
                    <a:gd name="T76" fmla="*/ 46 w 93"/>
                    <a:gd name="T7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46" y="0"/>
                      </a:moveTo>
                      <a:lnTo>
                        <a:pt x="28" y="3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4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89" y="64"/>
                      </a:lnTo>
                      <a:lnTo>
                        <a:pt x="92" y="55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59" name="Line 105">
                  <a:extLst>
                    <a:ext uri="{FF2B5EF4-FFF2-40B4-BE49-F238E27FC236}">
                      <a16:creationId xmlns:a16="http://schemas.microsoft.com/office/drawing/2014/main" id="{A81F4C0C-97C1-D0F6-B101-8E0EDAF78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255626" y="494506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0" name="Line 106">
                  <a:extLst>
                    <a:ext uri="{FF2B5EF4-FFF2-40B4-BE49-F238E27FC236}">
                      <a16:creationId xmlns:a16="http://schemas.microsoft.com/office/drawing/2014/main" id="{E74CF37A-35B4-A26B-548C-DD09DE8CC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255626" y="481488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1" name="Line 107">
                  <a:extLst>
                    <a:ext uri="{FF2B5EF4-FFF2-40B4-BE49-F238E27FC236}">
                      <a16:creationId xmlns:a16="http://schemas.microsoft.com/office/drawing/2014/main" id="{CE606DF5-6EDE-B122-D27B-F3F981DF8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514388" y="496411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2" name="Line 108">
                  <a:extLst>
                    <a:ext uri="{FF2B5EF4-FFF2-40B4-BE49-F238E27FC236}">
                      <a16:creationId xmlns:a16="http://schemas.microsoft.com/office/drawing/2014/main" id="{1056E962-78E8-0ED6-D94B-7A1664AFC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779501" y="492760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63" name="Line 109">
                  <a:extLst>
                    <a:ext uri="{FF2B5EF4-FFF2-40B4-BE49-F238E27FC236}">
                      <a16:creationId xmlns:a16="http://schemas.microsoft.com/office/drawing/2014/main" id="{4438A291-7CE3-3C03-083F-E5AFCD63B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779501" y="4792663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24" name="Freeform 110">
                  <a:extLst>
                    <a:ext uri="{FF2B5EF4-FFF2-40B4-BE49-F238E27FC236}">
                      <a16:creationId xmlns:a16="http://schemas.microsoft.com/office/drawing/2014/main" id="{07767442-7F57-18E0-DAAB-171273E64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9563" y="4778375"/>
                  <a:ext cx="2349500" cy="77787"/>
                </a:xfrm>
                <a:custGeom>
                  <a:avLst/>
                  <a:gdLst>
                    <a:gd name="T0" fmla="*/ 4438 w 4438"/>
                    <a:gd name="T1" fmla="*/ 0 h 147"/>
                    <a:gd name="T2" fmla="*/ 3943 w 4438"/>
                    <a:gd name="T3" fmla="*/ 147 h 147"/>
                    <a:gd name="T4" fmla="*/ 3452 w 4438"/>
                    <a:gd name="T5" fmla="*/ 72 h 147"/>
                    <a:gd name="T6" fmla="*/ 2956 w 4438"/>
                    <a:gd name="T7" fmla="*/ 12 h 147"/>
                    <a:gd name="T8" fmla="*/ 1970 w 4438"/>
                    <a:gd name="T9" fmla="*/ 100 h 147"/>
                    <a:gd name="T10" fmla="*/ 1469 w 4438"/>
                    <a:gd name="T11" fmla="*/ 87 h 147"/>
                    <a:gd name="T12" fmla="*/ 981 w 4438"/>
                    <a:gd name="T13" fmla="*/ 87 h 147"/>
                    <a:gd name="T14" fmla="*/ 491 w 4438"/>
                    <a:gd name="T15" fmla="*/ 132 h 147"/>
                    <a:gd name="T16" fmla="*/ 0 w 4438"/>
                    <a:gd name="T17" fmla="*/ 7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38" h="147">
                      <a:moveTo>
                        <a:pt x="4438" y="0"/>
                      </a:moveTo>
                      <a:lnTo>
                        <a:pt x="3943" y="147"/>
                      </a:lnTo>
                      <a:lnTo>
                        <a:pt x="3452" y="72"/>
                      </a:lnTo>
                      <a:lnTo>
                        <a:pt x="2956" y="12"/>
                      </a:lnTo>
                      <a:lnTo>
                        <a:pt x="1970" y="100"/>
                      </a:lnTo>
                      <a:lnTo>
                        <a:pt x="1469" y="87"/>
                      </a:lnTo>
                      <a:lnTo>
                        <a:pt x="981" y="87"/>
                      </a:lnTo>
                      <a:lnTo>
                        <a:pt x="491" y="132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1905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25" name="Line 121">
                  <a:extLst>
                    <a:ext uri="{FF2B5EF4-FFF2-40B4-BE49-F238E27FC236}">
                      <a16:creationId xmlns:a16="http://schemas.microsoft.com/office/drawing/2014/main" id="{17065E9F-821B-D075-0A54-1916DA4CB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312901" y="4749800"/>
                  <a:ext cx="0" cy="122237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26" name="Line 122">
                  <a:extLst>
                    <a:ext uri="{FF2B5EF4-FFF2-40B4-BE49-F238E27FC236}">
                      <a16:creationId xmlns:a16="http://schemas.microsoft.com/office/drawing/2014/main" id="{D136D01F-4E89-583B-E47F-DEA57C35E5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574838" y="4732338"/>
                  <a:ext cx="0" cy="106362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27" name="Line 123">
                  <a:extLst>
                    <a:ext uri="{FF2B5EF4-FFF2-40B4-BE49-F238E27FC236}">
                      <a16:creationId xmlns:a16="http://schemas.microsoft.com/office/drawing/2014/main" id="{13E1F076-7484-A4B4-621B-7C149C0B2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36776" y="4751388"/>
                  <a:ext cx="0" cy="130175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28" name="Line 124">
                  <a:extLst>
                    <a:ext uri="{FF2B5EF4-FFF2-40B4-BE49-F238E27FC236}">
                      <a16:creationId xmlns:a16="http://schemas.microsoft.com/office/drawing/2014/main" id="{5D3ED81D-CA02-752E-9A43-5A98FAEB0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59063" y="4706938"/>
                  <a:ext cx="0" cy="123825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29" name="Line 125">
                  <a:extLst>
                    <a:ext uri="{FF2B5EF4-FFF2-40B4-BE49-F238E27FC236}">
                      <a16:creationId xmlns:a16="http://schemas.microsoft.com/office/drawing/2014/main" id="{60CC7669-47C8-F479-66EA-DAFFA6E0C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28676" y="4759325"/>
                  <a:ext cx="0" cy="130175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0" name="Line 126">
                  <a:extLst>
                    <a:ext uri="{FF2B5EF4-FFF2-40B4-BE49-F238E27FC236}">
                      <a16:creationId xmlns:a16="http://schemas.microsoft.com/office/drawing/2014/main" id="{FEE25D35-054C-6F07-6976-55B32160F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269913" y="4783138"/>
                  <a:ext cx="0" cy="131762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1" name="Line 127">
                  <a:extLst>
                    <a:ext uri="{FF2B5EF4-FFF2-40B4-BE49-F238E27FC236}">
                      <a16:creationId xmlns:a16="http://schemas.microsoft.com/office/drawing/2014/main" id="{58DA94A9-D49E-E7C9-FEDF-FA06A8796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787438" y="4768850"/>
                  <a:ext cx="0" cy="111125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2" name="Line 128">
                  <a:extLst>
                    <a:ext uri="{FF2B5EF4-FFF2-40B4-BE49-F238E27FC236}">
                      <a16:creationId xmlns:a16="http://schemas.microsoft.com/office/drawing/2014/main" id="{92D19028-22D3-F319-96BE-1A2E503FB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52551" y="4756150"/>
                  <a:ext cx="0" cy="15240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3" name="Line 129">
                  <a:extLst>
                    <a:ext uri="{FF2B5EF4-FFF2-40B4-BE49-F238E27FC236}">
                      <a16:creationId xmlns:a16="http://schemas.microsoft.com/office/drawing/2014/main" id="{9B18DFFB-624C-468E-364E-E4F3BAE41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097126" y="4791075"/>
                  <a:ext cx="0" cy="131762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4" name="Freeform 130">
                  <a:extLst>
                    <a:ext uri="{FF2B5EF4-FFF2-40B4-BE49-F238E27FC236}">
                      <a16:creationId xmlns:a16="http://schemas.microsoft.com/office/drawing/2014/main" id="{9218F028-66E5-4F83-E00C-065F6F5F2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85751" y="4794250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2 w 93"/>
                    <a:gd name="T5" fmla="*/ 72 h 93"/>
                    <a:gd name="T6" fmla="*/ 85 w 93"/>
                    <a:gd name="T7" fmla="*/ 70 h 93"/>
                    <a:gd name="T8" fmla="*/ 89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7 h 93"/>
                    <a:gd name="T18" fmla="*/ 93 w 93"/>
                    <a:gd name="T19" fmla="*/ 47 h 93"/>
                    <a:gd name="T20" fmla="*/ 92 w 93"/>
                    <a:gd name="T21" fmla="*/ 37 h 93"/>
                    <a:gd name="T22" fmla="*/ 89 w 93"/>
                    <a:gd name="T23" fmla="*/ 29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8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9 h 93"/>
                    <a:gd name="T42" fmla="*/ 0 w 93"/>
                    <a:gd name="T43" fmla="*/ 47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8 w 93"/>
                    <a:gd name="T55" fmla="*/ 90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7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90 h 93"/>
                    <a:gd name="T70" fmla="*/ 70 w 93"/>
                    <a:gd name="T71" fmla="*/ 85 h 93"/>
                    <a:gd name="T72" fmla="*/ 71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5" name="Freeform 131">
                  <a:extLst>
                    <a:ext uri="{FF2B5EF4-FFF2-40B4-BE49-F238E27FC236}">
                      <a16:creationId xmlns:a16="http://schemas.microsoft.com/office/drawing/2014/main" id="{2F30C8A9-0ED2-0D7B-BFC3-381D64B11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2926" y="4824413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2 w 93"/>
                    <a:gd name="T5" fmla="*/ 72 h 93"/>
                    <a:gd name="T6" fmla="*/ 85 w 93"/>
                    <a:gd name="T7" fmla="*/ 70 h 93"/>
                    <a:gd name="T8" fmla="*/ 89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7 h 93"/>
                    <a:gd name="T18" fmla="*/ 93 w 93"/>
                    <a:gd name="T19" fmla="*/ 47 h 93"/>
                    <a:gd name="T20" fmla="*/ 92 w 93"/>
                    <a:gd name="T21" fmla="*/ 37 h 93"/>
                    <a:gd name="T22" fmla="*/ 89 w 93"/>
                    <a:gd name="T23" fmla="*/ 29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8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9 h 93"/>
                    <a:gd name="T42" fmla="*/ 0 w 93"/>
                    <a:gd name="T43" fmla="*/ 47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8 w 93"/>
                    <a:gd name="T55" fmla="*/ 90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90 h 93"/>
                    <a:gd name="T70" fmla="*/ 70 w 93"/>
                    <a:gd name="T71" fmla="*/ 85 h 93"/>
                    <a:gd name="T72" fmla="*/ 71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6" name="Freeform 132">
                  <a:extLst>
                    <a:ext uri="{FF2B5EF4-FFF2-40B4-BE49-F238E27FC236}">
                      <a16:creationId xmlns:a16="http://schemas.microsoft.com/office/drawing/2014/main" id="{07C8384B-75EA-680B-17A7-E0FAAD021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04863" y="4799013"/>
                  <a:ext cx="49213" cy="49212"/>
                </a:xfrm>
                <a:custGeom>
                  <a:avLst/>
                  <a:gdLst>
                    <a:gd name="T0" fmla="*/ 79 w 93"/>
                    <a:gd name="T1" fmla="*/ 79 h 94"/>
                    <a:gd name="T2" fmla="*/ 81 w 93"/>
                    <a:gd name="T3" fmla="*/ 74 h 94"/>
                    <a:gd name="T4" fmla="*/ 82 w 93"/>
                    <a:gd name="T5" fmla="*/ 72 h 94"/>
                    <a:gd name="T6" fmla="*/ 85 w 93"/>
                    <a:gd name="T7" fmla="*/ 71 h 94"/>
                    <a:gd name="T8" fmla="*/ 89 w 93"/>
                    <a:gd name="T9" fmla="*/ 64 h 94"/>
                    <a:gd name="T10" fmla="*/ 92 w 93"/>
                    <a:gd name="T11" fmla="*/ 55 h 94"/>
                    <a:gd name="T12" fmla="*/ 92 w 93"/>
                    <a:gd name="T13" fmla="*/ 50 h 94"/>
                    <a:gd name="T14" fmla="*/ 92 w 93"/>
                    <a:gd name="T15" fmla="*/ 48 h 94"/>
                    <a:gd name="T16" fmla="*/ 92 w 93"/>
                    <a:gd name="T17" fmla="*/ 47 h 94"/>
                    <a:gd name="T18" fmla="*/ 93 w 93"/>
                    <a:gd name="T19" fmla="*/ 47 h 94"/>
                    <a:gd name="T20" fmla="*/ 92 w 93"/>
                    <a:gd name="T21" fmla="*/ 37 h 94"/>
                    <a:gd name="T22" fmla="*/ 89 w 93"/>
                    <a:gd name="T23" fmla="*/ 29 h 94"/>
                    <a:gd name="T24" fmla="*/ 85 w 93"/>
                    <a:gd name="T25" fmla="*/ 21 h 94"/>
                    <a:gd name="T26" fmla="*/ 79 w 93"/>
                    <a:gd name="T27" fmla="*/ 13 h 94"/>
                    <a:gd name="T28" fmla="*/ 70 w 93"/>
                    <a:gd name="T29" fmla="*/ 6 h 94"/>
                    <a:gd name="T30" fmla="*/ 63 w 93"/>
                    <a:gd name="T31" fmla="*/ 3 h 94"/>
                    <a:gd name="T32" fmla="*/ 55 w 93"/>
                    <a:gd name="T33" fmla="*/ 0 h 94"/>
                    <a:gd name="T34" fmla="*/ 46 w 93"/>
                    <a:gd name="T35" fmla="*/ 0 h 94"/>
                    <a:gd name="T36" fmla="*/ 28 w 93"/>
                    <a:gd name="T37" fmla="*/ 3 h 94"/>
                    <a:gd name="T38" fmla="*/ 13 w 93"/>
                    <a:gd name="T39" fmla="*/ 13 h 94"/>
                    <a:gd name="T40" fmla="*/ 2 w 93"/>
                    <a:gd name="T41" fmla="*/ 29 h 94"/>
                    <a:gd name="T42" fmla="*/ 0 w 93"/>
                    <a:gd name="T43" fmla="*/ 47 h 94"/>
                    <a:gd name="T44" fmla="*/ 0 w 93"/>
                    <a:gd name="T45" fmla="*/ 55 h 94"/>
                    <a:gd name="T46" fmla="*/ 2 w 93"/>
                    <a:gd name="T47" fmla="*/ 64 h 94"/>
                    <a:gd name="T48" fmla="*/ 6 w 93"/>
                    <a:gd name="T49" fmla="*/ 71 h 94"/>
                    <a:gd name="T50" fmla="*/ 13 w 93"/>
                    <a:gd name="T51" fmla="*/ 79 h 94"/>
                    <a:gd name="T52" fmla="*/ 20 w 93"/>
                    <a:gd name="T53" fmla="*/ 85 h 94"/>
                    <a:gd name="T54" fmla="*/ 28 w 93"/>
                    <a:gd name="T55" fmla="*/ 90 h 94"/>
                    <a:gd name="T56" fmla="*/ 37 w 93"/>
                    <a:gd name="T57" fmla="*/ 92 h 94"/>
                    <a:gd name="T58" fmla="*/ 46 w 93"/>
                    <a:gd name="T59" fmla="*/ 94 h 94"/>
                    <a:gd name="T60" fmla="*/ 46 w 93"/>
                    <a:gd name="T61" fmla="*/ 92 h 94"/>
                    <a:gd name="T62" fmla="*/ 47 w 93"/>
                    <a:gd name="T63" fmla="*/ 92 h 94"/>
                    <a:gd name="T64" fmla="*/ 50 w 93"/>
                    <a:gd name="T65" fmla="*/ 92 h 94"/>
                    <a:gd name="T66" fmla="*/ 55 w 93"/>
                    <a:gd name="T67" fmla="*/ 92 h 94"/>
                    <a:gd name="T68" fmla="*/ 63 w 93"/>
                    <a:gd name="T69" fmla="*/ 90 h 94"/>
                    <a:gd name="T70" fmla="*/ 70 w 93"/>
                    <a:gd name="T71" fmla="*/ 85 h 94"/>
                    <a:gd name="T72" fmla="*/ 71 w 93"/>
                    <a:gd name="T73" fmla="*/ 83 h 94"/>
                    <a:gd name="T74" fmla="*/ 74 w 93"/>
                    <a:gd name="T75" fmla="*/ 82 h 94"/>
                    <a:gd name="T76" fmla="*/ 79 w 93"/>
                    <a:gd name="T77" fmla="*/ 7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89" y="64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3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4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7" name="Freeform 133">
                  <a:extLst>
                    <a:ext uri="{FF2B5EF4-FFF2-40B4-BE49-F238E27FC236}">
                      <a16:creationId xmlns:a16="http://schemas.microsoft.com/office/drawing/2014/main" id="{1243A186-64D2-B8D0-9E1F-A286D92E3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6801" y="4799013"/>
                  <a:ext cx="49213" cy="49212"/>
                </a:xfrm>
                <a:custGeom>
                  <a:avLst/>
                  <a:gdLst>
                    <a:gd name="T0" fmla="*/ 79 w 93"/>
                    <a:gd name="T1" fmla="*/ 79 h 94"/>
                    <a:gd name="T2" fmla="*/ 81 w 93"/>
                    <a:gd name="T3" fmla="*/ 74 h 94"/>
                    <a:gd name="T4" fmla="*/ 82 w 93"/>
                    <a:gd name="T5" fmla="*/ 72 h 94"/>
                    <a:gd name="T6" fmla="*/ 85 w 93"/>
                    <a:gd name="T7" fmla="*/ 71 h 94"/>
                    <a:gd name="T8" fmla="*/ 90 w 93"/>
                    <a:gd name="T9" fmla="*/ 64 h 94"/>
                    <a:gd name="T10" fmla="*/ 92 w 93"/>
                    <a:gd name="T11" fmla="*/ 55 h 94"/>
                    <a:gd name="T12" fmla="*/ 92 w 93"/>
                    <a:gd name="T13" fmla="*/ 50 h 94"/>
                    <a:gd name="T14" fmla="*/ 92 w 93"/>
                    <a:gd name="T15" fmla="*/ 48 h 94"/>
                    <a:gd name="T16" fmla="*/ 92 w 93"/>
                    <a:gd name="T17" fmla="*/ 47 h 94"/>
                    <a:gd name="T18" fmla="*/ 93 w 93"/>
                    <a:gd name="T19" fmla="*/ 47 h 94"/>
                    <a:gd name="T20" fmla="*/ 92 w 93"/>
                    <a:gd name="T21" fmla="*/ 37 h 94"/>
                    <a:gd name="T22" fmla="*/ 90 w 93"/>
                    <a:gd name="T23" fmla="*/ 29 h 94"/>
                    <a:gd name="T24" fmla="*/ 85 w 93"/>
                    <a:gd name="T25" fmla="*/ 21 h 94"/>
                    <a:gd name="T26" fmla="*/ 79 w 93"/>
                    <a:gd name="T27" fmla="*/ 13 h 94"/>
                    <a:gd name="T28" fmla="*/ 70 w 93"/>
                    <a:gd name="T29" fmla="*/ 6 h 94"/>
                    <a:gd name="T30" fmla="*/ 63 w 93"/>
                    <a:gd name="T31" fmla="*/ 3 h 94"/>
                    <a:gd name="T32" fmla="*/ 55 w 93"/>
                    <a:gd name="T33" fmla="*/ 0 h 94"/>
                    <a:gd name="T34" fmla="*/ 46 w 93"/>
                    <a:gd name="T35" fmla="*/ 0 h 94"/>
                    <a:gd name="T36" fmla="*/ 29 w 93"/>
                    <a:gd name="T37" fmla="*/ 3 h 94"/>
                    <a:gd name="T38" fmla="*/ 13 w 93"/>
                    <a:gd name="T39" fmla="*/ 13 h 94"/>
                    <a:gd name="T40" fmla="*/ 2 w 93"/>
                    <a:gd name="T41" fmla="*/ 29 h 94"/>
                    <a:gd name="T42" fmla="*/ 0 w 93"/>
                    <a:gd name="T43" fmla="*/ 47 h 94"/>
                    <a:gd name="T44" fmla="*/ 0 w 93"/>
                    <a:gd name="T45" fmla="*/ 55 h 94"/>
                    <a:gd name="T46" fmla="*/ 2 w 93"/>
                    <a:gd name="T47" fmla="*/ 64 h 94"/>
                    <a:gd name="T48" fmla="*/ 6 w 93"/>
                    <a:gd name="T49" fmla="*/ 71 h 94"/>
                    <a:gd name="T50" fmla="*/ 13 w 93"/>
                    <a:gd name="T51" fmla="*/ 79 h 94"/>
                    <a:gd name="T52" fmla="*/ 20 w 93"/>
                    <a:gd name="T53" fmla="*/ 85 h 94"/>
                    <a:gd name="T54" fmla="*/ 29 w 93"/>
                    <a:gd name="T55" fmla="*/ 90 h 94"/>
                    <a:gd name="T56" fmla="*/ 37 w 93"/>
                    <a:gd name="T57" fmla="*/ 92 h 94"/>
                    <a:gd name="T58" fmla="*/ 46 w 93"/>
                    <a:gd name="T59" fmla="*/ 94 h 94"/>
                    <a:gd name="T60" fmla="*/ 46 w 93"/>
                    <a:gd name="T61" fmla="*/ 92 h 94"/>
                    <a:gd name="T62" fmla="*/ 48 w 93"/>
                    <a:gd name="T63" fmla="*/ 92 h 94"/>
                    <a:gd name="T64" fmla="*/ 50 w 93"/>
                    <a:gd name="T65" fmla="*/ 92 h 94"/>
                    <a:gd name="T66" fmla="*/ 55 w 93"/>
                    <a:gd name="T67" fmla="*/ 92 h 94"/>
                    <a:gd name="T68" fmla="*/ 63 w 93"/>
                    <a:gd name="T69" fmla="*/ 90 h 94"/>
                    <a:gd name="T70" fmla="*/ 70 w 93"/>
                    <a:gd name="T71" fmla="*/ 85 h 94"/>
                    <a:gd name="T72" fmla="*/ 72 w 93"/>
                    <a:gd name="T73" fmla="*/ 83 h 94"/>
                    <a:gd name="T74" fmla="*/ 74 w 93"/>
                    <a:gd name="T75" fmla="*/ 82 h 94"/>
                    <a:gd name="T76" fmla="*/ 79 w 93"/>
                    <a:gd name="T77" fmla="*/ 7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90" y="64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9" y="3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6" y="94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2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8" name="Freeform 134">
                  <a:extLst>
                    <a:ext uri="{FF2B5EF4-FFF2-40B4-BE49-F238E27FC236}">
                      <a16:creationId xmlns:a16="http://schemas.microsoft.com/office/drawing/2014/main" id="{8A286DC1-3393-899C-366C-1E26018E6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28738" y="4808538"/>
                  <a:ext cx="50800" cy="49212"/>
                </a:xfrm>
                <a:custGeom>
                  <a:avLst/>
                  <a:gdLst>
                    <a:gd name="T0" fmla="*/ 79 w 94"/>
                    <a:gd name="T1" fmla="*/ 79 h 93"/>
                    <a:gd name="T2" fmla="*/ 82 w 94"/>
                    <a:gd name="T3" fmla="*/ 74 h 93"/>
                    <a:gd name="T4" fmla="*/ 83 w 94"/>
                    <a:gd name="T5" fmla="*/ 72 h 93"/>
                    <a:gd name="T6" fmla="*/ 85 w 94"/>
                    <a:gd name="T7" fmla="*/ 71 h 93"/>
                    <a:gd name="T8" fmla="*/ 90 w 94"/>
                    <a:gd name="T9" fmla="*/ 64 h 93"/>
                    <a:gd name="T10" fmla="*/ 92 w 94"/>
                    <a:gd name="T11" fmla="*/ 55 h 93"/>
                    <a:gd name="T12" fmla="*/ 92 w 94"/>
                    <a:gd name="T13" fmla="*/ 50 h 93"/>
                    <a:gd name="T14" fmla="*/ 92 w 94"/>
                    <a:gd name="T15" fmla="*/ 48 h 93"/>
                    <a:gd name="T16" fmla="*/ 92 w 94"/>
                    <a:gd name="T17" fmla="*/ 47 h 93"/>
                    <a:gd name="T18" fmla="*/ 94 w 94"/>
                    <a:gd name="T19" fmla="*/ 47 h 93"/>
                    <a:gd name="T20" fmla="*/ 92 w 94"/>
                    <a:gd name="T21" fmla="*/ 37 h 93"/>
                    <a:gd name="T22" fmla="*/ 90 w 94"/>
                    <a:gd name="T23" fmla="*/ 29 h 93"/>
                    <a:gd name="T24" fmla="*/ 85 w 94"/>
                    <a:gd name="T25" fmla="*/ 21 h 93"/>
                    <a:gd name="T26" fmla="*/ 79 w 94"/>
                    <a:gd name="T27" fmla="*/ 13 h 93"/>
                    <a:gd name="T28" fmla="*/ 71 w 94"/>
                    <a:gd name="T29" fmla="*/ 6 h 93"/>
                    <a:gd name="T30" fmla="*/ 64 w 94"/>
                    <a:gd name="T31" fmla="*/ 3 h 93"/>
                    <a:gd name="T32" fmla="*/ 55 w 94"/>
                    <a:gd name="T33" fmla="*/ 0 h 93"/>
                    <a:gd name="T34" fmla="*/ 47 w 94"/>
                    <a:gd name="T35" fmla="*/ 0 h 93"/>
                    <a:gd name="T36" fmla="*/ 29 w 94"/>
                    <a:gd name="T37" fmla="*/ 3 h 93"/>
                    <a:gd name="T38" fmla="*/ 13 w 94"/>
                    <a:gd name="T39" fmla="*/ 13 h 93"/>
                    <a:gd name="T40" fmla="*/ 3 w 94"/>
                    <a:gd name="T41" fmla="*/ 29 h 93"/>
                    <a:gd name="T42" fmla="*/ 0 w 94"/>
                    <a:gd name="T43" fmla="*/ 47 h 93"/>
                    <a:gd name="T44" fmla="*/ 0 w 94"/>
                    <a:gd name="T45" fmla="*/ 55 h 93"/>
                    <a:gd name="T46" fmla="*/ 3 w 94"/>
                    <a:gd name="T47" fmla="*/ 64 h 93"/>
                    <a:gd name="T48" fmla="*/ 6 w 94"/>
                    <a:gd name="T49" fmla="*/ 71 h 93"/>
                    <a:gd name="T50" fmla="*/ 13 w 94"/>
                    <a:gd name="T51" fmla="*/ 79 h 93"/>
                    <a:gd name="T52" fmla="*/ 21 w 94"/>
                    <a:gd name="T53" fmla="*/ 85 h 93"/>
                    <a:gd name="T54" fmla="*/ 29 w 94"/>
                    <a:gd name="T55" fmla="*/ 90 h 93"/>
                    <a:gd name="T56" fmla="*/ 37 w 94"/>
                    <a:gd name="T57" fmla="*/ 92 h 93"/>
                    <a:gd name="T58" fmla="*/ 47 w 94"/>
                    <a:gd name="T59" fmla="*/ 93 h 93"/>
                    <a:gd name="T60" fmla="*/ 47 w 94"/>
                    <a:gd name="T61" fmla="*/ 92 h 93"/>
                    <a:gd name="T62" fmla="*/ 48 w 94"/>
                    <a:gd name="T63" fmla="*/ 92 h 93"/>
                    <a:gd name="T64" fmla="*/ 50 w 94"/>
                    <a:gd name="T65" fmla="*/ 92 h 93"/>
                    <a:gd name="T66" fmla="*/ 55 w 94"/>
                    <a:gd name="T67" fmla="*/ 92 h 93"/>
                    <a:gd name="T68" fmla="*/ 64 w 94"/>
                    <a:gd name="T69" fmla="*/ 90 h 93"/>
                    <a:gd name="T70" fmla="*/ 71 w 94"/>
                    <a:gd name="T71" fmla="*/ 85 h 93"/>
                    <a:gd name="T72" fmla="*/ 72 w 94"/>
                    <a:gd name="T73" fmla="*/ 83 h 93"/>
                    <a:gd name="T74" fmla="*/ 74 w 94"/>
                    <a:gd name="T75" fmla="*/ 82 h 93"/>
                    <a:gd name="T76" fmla="*/ 79 w 94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79"/>
                      </a:move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1"/>
                      </a:lnTo>
                      <a:lnTo>
                        <a:pt x="90" y="64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4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4" y="3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3"/>
                      </a:lnTo>
                      <a:lnTo>
                        <a:pt x="13" y="13"/>
                      </a:lnTo>
                      <a:lnTo>
                        <a:pt x="3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39" name="Freeform 135">
                  <a:extLst>
                    <a:ext uri="{FF2B5EF4-FFF2-40B4-BE49-F238E27FC236}">
                      <a16:creationId xmlns:a16="http://schemas.microsoft.com/office/drawing/2014/main" id="{10731D6B-D8FE-995D-D8F2-247DAEC77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0676" y="4787900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3 w 93"/>
                    <a:gd name="T5" fmla="*/ 71 h 93"/>
                    <a:gd name="T6" fmla="*/ 85 w 93"/>
                    <a:gd name="T7" fmla="*/ 70 h 93"/>
                    <a:gd name="T8" fmla="*/ 90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6 h 93"/>
                    <a:gd name="T18" fmla="*/ 93 w 93"/>
                    <a:gd name="T19" fmla="*/ 46 h 93"/>
                    <a:gd name="T20" fmla="*/ 92 w 93"/>
                    <a:gd name="T21" fmla="*/ 37 h 93"/>
                    <a:gd name="T22" fmla="*/ 90 w 93"/>
                    <a:gd name="T23" fmla="*/ 28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1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7 w 93"/>
                    <a:gd name="T35" fmla="*/ 0 h 93"/>
                    <a:gd name="T36" fmla="*/ 29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8 h 93"/>
                    <a:gd name="T42" fmla="*/ 0 w 93"/>
                    <a:gd name="T43" fmla="*/ 46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9 w 93"/>
                    <a:gd name="T55" fmla="*/ 89 h 93"/>
                    <a:gd name="T56" fmla="*/ 37 w 93"/>
                    <a:gd name="T57" fmla="*/ 92 h 93"/>
                    <a:gd name="T58" fmla="*/ 47 w 93"/>
                    <a:gd name="T59" fmla="*/ 93 h 93"/>
                    <a:gd name="T60" fmla="*/ 47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89 h 93"/>
                    <a:gd name="T70" fmla="*/ 71 w 93"/>
                    <a:gd name="T71" fmla="*/ 85 h 93"/>
                    <a:gd name="T72" fmla="*/ 72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3" y="71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2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9" y="89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89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0" name="Freeform 136">
                  <a:extLst>
                    <a:ext uri="{FF2B5EF4-FFF2-40B4-BE49-F238E27FC236}">
                      <a16:creationId xmlns:a16="http://schemas.microsoft.com/office/drawing/2014/main" id="{AC194B08-CD40-1FD1-59B2-17F2C1B3F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9438" y="4762500"/>
                  <a:ext cx="49213" cy="49212"/>
                </a:xfrm>
                <a:custGeom>
                  <a:avLst/>
                  <a:gdLst>
                    <a:gd name="T0" fmla="*/ 79 w 94"/>
                    <a:gd name="T1" fmla="*/ 79 h 93"/>
                    <a:gd name="T2" fmla="*/ 82 w 94"/>
                    <a:gd name="T3" fmla="*/ 74 h 93"/>
                    <a:gd name="T4" fmla="*/ 83 w 94"/>
                    <a:gd name="T5" fmla="*/ 72 h 93"/>
                    <a:gd name="T6" fmla="*/ 85 w 94"/>
                    <a:gd name="T7" fmla="*/ 70 h 93"/>
                    <a:gd name="T8" fmla="*/ 90 w 94"/>
                    <a:gd name="T9" fmla="*/ 63 h 93"/>
                    <a:gd name="T10" fmla="*/ 93 w 94"/>
                    <a:gd name="T11" fmla="*/ 55 h 93"/>
                    <a:gd name="T12" fmla="*/ 93 w 94"/>
                    <a:gd name="T13" fmla="*/ 50 h 93"/>
                    <a:gd name="T14" fmla="*/ 93 w 94"/>
                    <a:gd name="T15" fmla="*/ 48 h 93"/>
                    <a:gd name="T16" fmla="*/ 93 w 94"/>
                    <a:gd name="T17" fmla="*/ 47 h 93"/>
                    <a:gd name="T18" fmla="*/ 94 w 94"/>
                    <a:gd name="T19" fmla="*/ 47 h 93"/>
                    <a:gd name="T20" fmla="*/ 93 w 94"/>
                    <a:gd name="T21" fmla="*/ 37 h 93"/>
                    <a:gd name="T22" fmla="*/ 90 w 94"/>
                    <a:gd name="T23" fmla="*/ 29 h 93"/>
                    <a:gd name="T24" fmla="*/ 85 w 94"/>
                    <a:gd name="T25" fmla="*/ 20 h 93"/>
                    <a:gd name="T26" fmla="*/ 79 w 94"/>
                    <a:gd name="T27" fmla="*/ 13 h 93"/>
                    <a:gd name="T28" fmla="*/ 71 w 94"/>
                    <a:gd name="T29" fmla="*/ 6 h 93"/>
                    <a:gd name="T30" fmla="*/ 64 w 94"/>
                    <a:gd name="T31" fmla="*/ 2 h 93"/>
                    <a:gd name="T32" fmla="*/ 55 w 94"/>
                    <a:gd name="T33" fmla="*/ 0 h 93"/>
                    <a:gd name="T34" fmla="*/ 47 w 94"/>
                    <a:gd name="T35" fmla="*/ 0 h 93"/>
                    <a:gd name="T36" fmla="*/ 29 w 94"/>
                    <a:gd name="T37" fmla="*/ 2 h 93"/>
                    <a:gd name="T38" fmla="*/ 14 w 94"/>
                    <a:gd name="T39" fmla="*/ 13 h 93"/>
                    <a:gd name="T40" fmla="*/ 3 w 94"/>
                    <a:gd name="T41" fmla="*/ 29 h 93"/>
                    <a:gd name="T42" fmla="*/ 0 w 94"/>
                    <a:gd name="T43" fmla="*/ 47 h 93"/>
                    <a:gd name="T44" fmla="*/ 0 w 94"/>
                    <a:gd name="T45" fmla="*/ 55 h 93"/>
                    <a:gd name="T46" fmla="*/ 3 w 94"/>
                    <a:gd name="T47" fmla="*/ 63 h 93"/>
                    <a:gd name="T48" fmla="*/ 6 w 94"/>
                    <a:gd name="T49" fmla="*/ 70 h 93"/>
                    <a:gd name="T50" fmla="*/ 14 w 94"/>
                    <a:gd name="T51" fmla="*/ 79 h 93"/>
                    <a:gd name="T52" fmla="*/ 21 w 94"/>
                    <a:gd name="T53" fmla="*/ 85 h 93"/>
                    <a:gd name="T54" fmla="*/ 29 w 94"/>
                    <a:gd name="T55" fmla="*/ 90 h 93"/>
                    <a:gd name="T56" fmla="*/ 37 w 94"/>
                    <a:gd name="T57" fmla="*/ 92 h 93"/>
                    <a:gd name="T58" fmla="*/ 47 w 94"/>
                    <a:gd name="T59" fmla="*/ 93 h 93"/>
                    <a:gd name="T60" fmla="*/ 47 w 94"/>
                    <a:gd name="T61" fmla="*/ 92 h 93"/>
                    <a:gd name="T62" fmla="*/ 48 w 94"/>
                    <a:gd name="T63" fmla="*/ 92 h 93"/>
                    <a:gd name="T64" fmla="*/ 51 w 94"/>
                    <a:gd name="T65" fmla="*/ 92 h 93"/>
                    <a:gd name="T66" fmla="*/ 55 w 94"/>
                    <a:gd name="T67" fmla="*/ 92 h 93"/>
                    <a:gd name="T68" fmla="*/ 64 w 94"/>
                    <a:gd name="T69" fmla="*/ 90 h 93"/>
                    <a:gd name="T70" fmla="*/ 71 w 94"/>
                    <a:gd name="T71" fmla="*/ 85 h 93"/>
                    <a:gd name="T72" fmla="*/ 72 w 94"/>
                    <a:gd name="T73" fmla="*/ 82 h 93"/>
                    <a:gd name="T74" fmla="*/ 75 w 94"/>
                    <a:gd name="T75" fmla="*/ 81 h 93"/>
                    <a:gd name="T76" fmla="*/ 79 w 94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79"/>
                      </a:move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3" y="55"/>
                      </a:lnTo>
                      <a:lnTo>
                        <a:pt x="93" y="50"/>
                      </a:lnTo>
                      <a:lnTo>
                        <a:pt x="93" y="48"/>
                      </a:lnTo>
                      <a:lnTo>
                        <a:pt x="93" y="47"/>
                      </a:lnTo>
                      <a:lnTo>
                        <a:pt x="94" y="47"/>
                      </a:lnTo>
                      <a:lnTo>
                        <a:pt x="93" y="37"/>
                      </a:lnTo>
                      <a:lnTo>
                        <a:pt x="90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4" y="13"/>
                      </a:lnTo>
                      <a:lnTo>
                        <a:pt x="3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1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5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1" name="Freeform 137">
                  <a:extLst>
                    <a:ext uri="{FF2B5EF4-FFF2-40B4-BE49-F238E27FC236}">
                      <a16:creationId xmlns:a16="http://schemas.microsoft.com/office/drawing/2014/main" id="{84B0866F-2FAE-C9FE-E9BB-A24661B1C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9788" y="4794250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2 w 93"/>
                    <a:gd name="T5" fmla="*/ 72 h 93"/>
                    <a:gd name="T6" fmla="*/ 85 w 93"/>
                    <a:gd name="T7" fmla="*/ 70 h 93"/>
                    <a:gd name="T8" fmla="*/ 90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7 h 93"/>
                    <a:gd name="T18" fmla="*/ 93 w 93"/>
                    <a:gd name="T19" fmla="*/ 47 h 93"/>
                    <a:gd name="T20" fmla="*/ 92 w 93"/>
                    <a:gd name="T21" fmla="*/ 37 h 93"/>
                    <a:gd name="T22" fmla="*/ 90 w 93"/>
                    <a:gd name="T23" fmla="*/ 29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9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9 h 93"/>
                    <a:gd name="T42" fmla="*/ 0 w 93"/>
                    <a:gd name="T43" fmla="*/ 47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9 w 93"/>
                    <a:gd name="T55" fmla="*/ 90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90 h 93"/>
                    <a:gd name="T70" fmla="*/ 70 w 93"/>
                    <a:gd name="T71" fmla="*/ 85 h 93"/>
                    <a:gd name="T72" fmla="*/ 72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2" name="Freeform 138">
                  <a:extLst>
                    <a:ext uri="{FF2B5EF4-FFF2-40B4-BE49-F238E27FC236}">
                      <a16:creationId xmlns:a16="http://schemas.microsoft.com/office/drawing/2014/main" id="{4DB1A2DC-F5CE-7C11-903F-A7917F362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0138" y="4837113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2 w 93"/>
                    <a:gd name="T5" fmla="*/ 72 h 93"/>
                    <a:gd name="T6" fmla="*/ 85 w 93"/>
                    <a:gd name="T7" fmla="*/ 71 h 93"/>
                    <a:gd name="T8" fmla="*/ 89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7 h 93"/>
                    <a:gd name="T18" fmla="*/ 93 w 93"/>
                    <a:gd name="T19" fmla="*/ 47 h 93"/>
                    <a:gd name="T20" fmla="*/ 92 w 93"/>
                    <a:gd name="T21" fmla="*/ 37 h 93"/>
                    <a:gd name="T22" fmla="*/ 89 w 93"/>
                    <a:gd name="T23" fmla="*/ 29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8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9 h 93"/>
                    <a:gd name="T42" fmla="*/ 0 w 93"/>
                    <a:gd name="T43" fmla="*/ 47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1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8 w 93"/>
                    <a:gd name="T55" fmla="*/ 90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7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90 h 93"/>
                    <a:gd name="T70" fmla="*/ 70 w 93"/>
                    <a:gd name="T71" fmla="*/ 85 h 93"/>
                    <a:gd name="T72" fmla="*/ 71 w 93"/>
                    <a:gd name="T73" fmla="*/ 83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3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3" name="Freeform 139">
                  <a:extLst>
                    <a:ext uri="{FF2B5EF4-FFF2-40B4-BE49-F238E27FC236}">
                      <a16:creationId xmlns:a16="http://schemas.microsoft.com/office/drawing/2014/main" id="{44726010-111D-810B-15EE-2B86E056F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2076" y="4754563"/>
                  <a:ext cx="49213" cy="49212"/>
                </a:xfrm>
                <a:custGeom>
                  <a:avLst/>
                  <a:gdLst>
                    <a:gd name="T0" fmla="*/ 79 w 93"/>
                    <a:gd name="T1" fmla="*/ 79 h 94"/>
                    <a:gd name="T2" fmla="*/ 81 w 93"/>
                    <a:gd name="T3" fmla="*/ 74 h 94"/>
                    <a:gd name="T4" fmla="*/ 83 w 93"/>
                    <a:gd name="T5" fmla="*/ 72 h 94"/>
                    <a:gd name="T6" fmla="*/ 85 w 93"/>
                    <a:gd name="T7" fmla="*/ 71 h 94"/>
                    <a:gd name="T8" fmla="*/ 90 w 93"/>
                    <a:gd name="T9" fmla="*/ 64 h 94"/>
                    <a:gd name="T10" fmla="*/ 92 w 93"/>
                    <a:gd name="T11" fmla="*/ 55 h 94"/>
                    <a:gd name="T12" fmla="*/ 92 w 93"/>
                    <a:gd name="T13" fmla="*/ 51 h 94"/>
                    <a:gd name="T14" fmla="*/ 92 w 93"/>
                    <a:gd name="T15" fmla="*/ 48 h 94"/>
                    <a:gd name="T16" fmla="*/ 92 w 93"/>
                    <a:gd name="T17" fmla="*/ 47 h 94"/>
                    <a:gd name="T18" fmla="*/ 93 w 93"/>
                    <a:gd name="T19" fmla="*/ 47 h 94"/>
                    <a:gd name="T20" fmla="*/ 92 w 93"/>
                    <a:gd name="T21" fmla="*/ 37 h 94"/>
                    <a:gd name="T22" fmla="*/ 90 w 93"/>
                    <a:gd name="T23" fmla="*/ 29 h 94"/>
                    <a:gd name="T24" fmla="*/ 85 w 93"/>
                    <a:gd name="T25" fmla="*/ 21 h 94"/>
                    <a:gd name="T26" fmla="*/ 79 w 93"/>
                    <a:gd name="T27" fmla="*/ 13 h 94"/>
                    <a:gd name="T28" fmla="*/ 71 w 93"/>
                    <a:gd name="T29" fmla="*/ 6 h 94"/>
                    <a:gd name="T30" fmla="*/ 63 w 93"/>
                    <a:gd name="T31" fmla="*/ 3 h 94"/>
                    <a:gd name="T32" fmla="*/ 55 w 93"/>
                    <a:gd name="T33" fmla="*/ 0 h 94"/>
                    <a:gd name="T34" fmla="*/ 47 w 93"/>
                    <a:gd name="T35" fmla="*/ 0 h 94"/>
                    <a:gd name="T36" fmla="*/ 29 w 93"/>
                    <a:gd name="T37" fmla="*/ 3 h 94"/>
                    <a:gd name="T38" fmla="*/ 13 w 93"/>
                    <a:gd name="T39" fmla="*/ 13 h 94"/>
                    <a:gd name="T40" fmla="*/ 2 w 93"/>
                    <a:gd name="T41" fmla="*/ 29 h 94"/>
                    <a:gd name="T42" fmla="*/ 0 w 93"/>
                    <a:gd name="T43" fmla="*/ 47 h 94"/>
                    <a:gd name="T44" fmla="*/ 0 w 93"/>
                    <a:gd name="T45" fmla="*/ 55 h 94"/>
                    <a:gd name="T46" fmla="*/ 2 w 93"/>
                    <a:gd name="T47" fmla="*/ 64 h 94"/>
                    <a:gd name="T48" fmla="*/ 6 w 93"/>
                    <a:gd name="T49" fmla="*/ 71 h 94"/>
                    <a:gd name="T50" fmla="*/ 13 w 93"/>
                    <a:gd name="T51" fmla="*/ 79 h 94"/>
                    <a:gd name="T52" fmla="*/ 20 w 93"/>
                    <a:gd name="T53" fmla="*/ 85 h 94"/>
                    <a:gd name="T54" fmla="*/ 29 w 93"/>
                    <a:gd name="T55" fmla="*/ 90 h 94"/>
                    <a:gd name="T56" fmla="*/ 37 w 93"/>
                    <a:gd name="T57" fmla="*/ 92 h 94"/>
                    <a:gd name="T58" fmla="*/ 47 w 93"/>
                    <a:gd name="T59" fmla="*/ 94 h 94"/>
                    <a:gd name="T60" fmla="*/ 47 w 93"/>
                    <a:gd name="T61" fmla="*/ 92 h 94"/>
                    <a:gd name="T62" fmla="*/ 48 w 93"/>
                    <a:gd name="T63" fmla="*/ 92 h 94"/>
                    <a:gd name="T64" fmla="*/ 50 w 93"/>
                    <a:gd name="T65" fmla="*/ 92 h 94"/>
                    <a:gd name="T66" fmla="*/ 55 w 93"/>
                    <a:gd name="T67" fmla="*/ 92 h 94"/>
                    <a:gd name="T68" fmla="*/ 63 w 93"/>
                    <a:gd name="T69" fmla="*/ 90 h 94"/>
                    <a:gd name="T70" fmla="*/ 71 w 93"/>
                    <a:gd name="T71" fmla="*/ 85 h 94"/>
                    <a:gd name="T72" fmla="*/ 72 w 93"/>
                    <a:gd name="T73" fmla="*/ 83 h 94"/>
                    <a:gd name="T74" fmla="*/ 74 w 93"/>
                    <a:gd name="T75" fmla="*/ 82 h 94"/>
                    <a:gd name="T76" fmla="*/ 79 w 93"/>
                    <a:gd name="T77" fmla="*/ 7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3" y="72"/>
                      </a:lnTo>
                      <a:lnTo>
                        <a:pt x="85" y="71"/>
                      </a:lnTo>
                      <a:lnTo>
                        <a:pt x="90" y="64"/>
                      </a:lnTo>
                      <a:lnTo>
                        <a:pt x="92" y="55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3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4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1" y="85"/>
                      </a:lnTo>
                      <a:lnTo>
                        <a:pt x="72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4" name="Line 140">
                  <a:extLst>
                    <a:ext uri="{FF2B5EF4-FFF2-40B4-BE49-F238E27FC236}">
                      <a16:creationId xmlns:a16="http://schemas.microsoft.com/office/drawing/2014/main" id="{DC4EA1EF-0A62-AFB4-7948-E2A7707A0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255626" y="478313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5" name="Line 141">
                  <a:extLst>
                    <a:ext uri="{FF2B5EF4-FFF2-40B4-BE49-F238E27FC236}">
                      <a16:creationId xmlns:a16="http://schemas.microsoft.com/office/drawing/2014/main" id="{91691D4C-F0B5-F11A-1009-15935599FF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255626" y="491331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6" name="Line 142">
                  <a:extLst>
                    <a:ext uri="{FF2B5EF4-FFF2-40B4-BE49-F238E27FC236}">
                      <a16:creationId xmlns:a16="http://schemas.microsoft.com/office/drawing/2014/main" id="{4F49CED5-0E5C-93D2-6758-CB0EA0A94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517563" y="475932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7" name="Line 143">
                  <a:extLst>
                    <a:ext uri="{FF2B5EF4-FFF2-40B4-BE49-F238E27FC236}">
                      <a16:creationId xmlns:a16="http://schemas.microsoft.com/office/drawing/2014/main" id="{4AAC2E8B-F606-D965-68E2-754138BA4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517563" y="488950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8" name="Line 144">
                  <a:extLst>
                    <a:ext uri="{FF2B5EF4-FFF2-40B4-BE49-F238E27FC236}">
                      <a16:creationId xmlns:a16="http://schemas.microsoft.com/office/drawing/2014/main" id="{A0125AB2-CF13-EE5D-DEF8-A6533E39B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776326" y="476567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49" name="Line 145">
                  <a:extLst>
                    <a:ext uri="{FF2B5EF4-FFF2-40B4-BE49-F238E27FC236}">
                      <a16:creationId xmlns:a16="http://schemas.microsoft.com/office/drawing/2014/main" id="{2DE6C45D-92BC-2E53-D463-2DE1646B0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776326" y="488156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50" name="Line 146">
                  <a:extLst>
                    <a:ext uri="{FF2B5EF4-FFF2-40B4-BE49-F238E27FC236}">
                      <a16:creationId xmlns:a16="http://schemas.microsoft.com/office/drawing/2014/main" id="{D019E8C4-B54C-F70A-259E-765C0BA9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38263" y="491013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51" name="Line 147">
                  <a:extLst>
                    <a:ext uri="{FF2B5EF4-FFF2-40B4-BE49-F238E27FC236}">
                      <a16:creationId xmlns:a16="http://schemas.microsoft.com/office/drawing/2014/main" id="{4026EE29-9357-1EF1-DF7F-8F2F992229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41438" y="475615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52" name="Line 148">
                  <a:extLst>
                    <a:ext uri="{FF2B5EF4-FFF2-40B4-BE49-F238E27FC236}">
                      <a16:creationId xmlns:a16="http://schemas.microsoft.com/office/drawing/2014/main" id="{7763341A-E41A-BDEA-3350-232C09DFC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00201" y="487203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53" name="Line 149">
                  <a:extLst>
                    <a:ext uri="{FF2B5EF4-FFF2-40B4-BE49-F238E27FC236}">
                      <a16:creationId xmlns:a16="http://schemas.microsoft.com/office/drawing/2014/main" id="{FD77A2FA-3013-6625-5B45-EA3ED5531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00201" y="474662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054" name="Line 150">
                  <a:extLst>
                    <a:ext uri="{FF2B5EF4-FFF2-40B4-BE49-F238E27FC236}">
                      <a16:creationId xmlns:a16="http://schemas.microsoft.com/office/drawing/2014/main" id="{1F15BFE6-9F2B-ACD1-C918-CB5C18A5E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562138" y="473233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0" name="Line 151">
                  <a:extLst>
                    <a:ext uri="{FF2B5EF4-FFF2-40B4-BE49-F238E27FC236}">
                      <a16:creationId xmlns:a16="http://schemas.microsoft.com/office/drawing/2014/main" id="{D5C71B78-D484-23B0-6F33-8F9C032DB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25663" y="47513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1" name="Line 152">
                  <a:extLst>
                    <a:ext uri="{FF2B5EF4-FFF2-40B4-BE49-F238E27FC236}">
                      <a16:creationId xmlns:a16="http://schemas.microsoft.com/office/drawing/2014/main" id="{C5BF5E99-7671-AD7B-10DE-0E2F00876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25663" y="4887913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2" name="Line 153">
                  <a:extLst>
                    <a:ext uri="{FF2B5EF4-FFF2-40B4-BE49-F238E27FC236}">
                      <a16:creationId xmlns:a16="http://schemas.microsoft.com/office/drawing/2014/main" id="{36C86480-8557-DAB0-E6F4-648C658CD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84426" y="479107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3" name="Line 154">
                  <a:extLst>
                    <a:ext uri="{FF2B5EF4-FFF2-40B4-BE49-F238E27FC236}">
                      <a16:creationId xmlns:a16="http://schemas.microsoft.com/office/drawing/2014/main" id="{B24E417B-6207-3691-9D8B-510FD0941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84426" y="492601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4" name="Line 155">
                  <a:extLst>
                    <a:ext uri="{FF2B5EF4-FFF2-40B4-BE49-F238E27FC236}">
                      <a16:creationId xmlns:a16="http://schemas.microsoft.com/office/drawing/2014/main" id="{5ED0680E-7083-7E04-F23C-705D0CB8DB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46363" y="470693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5" name="Line 156">
                  <a:extLst>
                    <a:ext uri="{FF2B5EF4-FFF2-40B4-BE49-F238E27FC236}">
                      <a16:creationId xmlns:a16="http://schemas.microsoft.com/office/drawing/2014/main" id="{27A729F3-E5D4-6E33-DD6D-B67E1430E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46363" y="483552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</p:grpSp>
          <p:sp>
            <p:nvSpPr>
              <p:cNvPr id="1208" name="ZoneTexte 1207">
                <a:extLst>
                  <a:ext uri="{FF2B5EF4-FFF2-40B4-BE49-F238E27FC236}">
                    <a16:creationId xmlns:a16="http://schemas.microsoft.com/office/drawing/2014/main" id="{1CAD3E44-22B0-F9BC-AD0A-931953D77247}"/>
                  </a:ext>
                </a:extLst>
              </p:cNvPr>
              <p:cNvSpPr txBox="1"/>
              <p:nvPr/>
            </p:nvSpPr>
            <p:spPr>
              <a:xfrm>
                <a:off x="1177075" y="4336340"/>
                <a:ext cx="3209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BL</a:t>
                </a:r>
              </a:p>
            </p:txBody>
          </p:sp>
          <p:sp>
            <p:nvSpPr>
              <p:cNvPr id="1209" name="ZoneTexte 1208">
                <a:extLst>
                  <a:ext uri="{FF2B5EF4-FFF2-40B4-BE49-F238E27FC236}">
                    <a16:creationId xmlns:a16="http://schemas.microsoft.com/office/drawing/2014/main" id="{FE76BA8D-1191-E9F5-EA89-88F4CD45DCAA}"/>
                  </a:ext>
                </a:extLst>
              </p:cNvPr>
              <p:cNvSpPr txBox="1"/>
              <p:nvPr/>
            </p:nvSpPr>
            <p:spPr>
              <a:xfrm>
                <a:off x="1544676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W12</a:t>
                </a:r>
              </a:p>
            </p:txBody>
          </p:sp>
          <p:sp>
            <p:nvSpPr>
              <p:cNvPr id="1210" name="ZoneTexte 1209">
                <a:extLst>
                  <a:ext uri="{FF2B5EF4-FFF2-40B4-BE49-F238E27FC236}">
                    <a16:creationId xmlns:a16="http://schemas.microsoft.com/office/drawing/2014/main" id="{F76F6021-DBDF-F372-4B97-C2DDBDF73040}"/>
                  </a:ext>
                </a:extLst>
              </p:cNvPr>
              <p:cNvSpPr txBox="1"/>
              <p:nvPr/>
            </p:nvSpPr>
            <p:spPr>
              <a:xfrm>
                <a:off x="1969831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W24</a:t>
                </a:r>
              </a:p>
            </p:txBody>
          </p:sp>
          <p:sp>
            <p:nvSpPr>
              <p:cNvPr id="1211" name="ZoneTexte 1210">
                <a:extLst>
                  <a:ext uri="{FF2B5EF4-FFF2-40B4-BE49-F238E27FC236}">
                    <a16:creationId xmlns:a16="http://schemas.microsoft.com/office/drawing/2014/main" id="{D36A3C7E-309B-8C44-17B1-C53E89B40686}"/>
                  </a:ext>
                </a:extLst>
              </p:cNvPr>
              <p:cNvSpPr txBox="1"/>
              <p:nvPr/>
            </p:nvSpPr>
            <p:spPr>
              <a:xfrm>
                <a:off x="2394986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W36</a:t>
                </a:r>
              </a:p>
            </p:txBody>
          </p:sp>
          <p:sp>
            <p:nvSpPr>
              <p:cNvPr id="1212" name="ZoneTexte 1211">
                <a:extLst>
                  <a:ext uri="{FF2B5EF4-FFF2-40B4-BE49-F238E27FC236}">
                    <a16:creationId xmlns:a16="http://schemas.microsoft.com/office/drawing/2014/main" id="{B0DB10E2-76EF-3846-7A83-4534EFA19A1A}"/>
                  </a:ext>
                </a:extLst>
              </p:cNvPr>
              <p:cNvSpPr txBox="1"/>
              <p:nvPr/>
            </p:nvSpPr>
            <p:spPr>
              <a:xfrm>
                <a:off x="2831885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W48</a:t>
                </a:r>
              </a:p>
            </p:txBody>
          </p:sp>
          <p:sp>
            <p:nvSpPr>
              <p:cNvPr id="1213" name="ZoneTexte 1212">
                <a:extLst>
                  <a:ext uri="{FF2B5EF4-FFF2-40B4-BE49-F238E27FC236}">
                    <a16:creationId xmlns:a16="http://schemas.microsoft.com/office/drawing/2014/main" id="{7F405854-8506-E445-6420-0C0CF6D026C1}"/>
                  </a:ext>
                </a:extLst>
              </p:cNvPr>
              <p:cNvSpPr txBox="1"/>
              <p:nvPr/>
            </p:nvSpPr>
            <p:spPr>
              <a:xfrm>
                <a:off x="3269899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W60</a:t>
                </a:r>
              </a:p>
            </p:txBody>
          </p:sp>
          <p:sp>
            <p:nvSpPr>
              <p:cNvPr id="1214" name="ZoneTexte 1213">
                <a:extLst>
                  <a:ext uri="{FF2B5EF4-FFF2-40B4-BE49-F238E27FC236}">
                    <a16:creationId xmlns:a16="http://schemas.microsoft.com/office/drawing/2014/main" id="{D94BDE06-4796-ADFE-1605-A3C4906A1E31}"/>
                  </a:ext>
                </a:extLst>
              </p:cNvPr>
              <p:cNvSpPr txBox="1"/>
              <p:nvPr/>
            </p:nvSpPr>
            <p:spPr>
              <a:xfrm>
                <a:off x="3691167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W72</a:t>
                </a:r>
              </a:p>
            </p:txBody>
          </p:sp>
          <p:sp>
            <p:nvSpPr>
              <p:cNvPr id="1215" name="ZoneTexte 1214">
                <a:extLst>
                  <a:ext uri="{FF2B5EF4-FFF2-40B4-BE49-F238E27FC236}">
                    <a16:creationId xmlns:a16="http://schemas.microsoft.com/office/drawing/2014/main" id="{6A1ABF9B-2D15-EC12-37F0-2AE08781D4D1}"/>
                  </a:ext>
                </a:extLst>
              </p:cNvPr>
              <p:cNvSpPr txBox="1"/>
              <p:nvPr/>
            </p:nvSpPr>
            <p:spPr>
              <a:xfrm>
                <a:off x="4126009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W84</a:t>
                </a:r>
              </a:p>
            </p:txBody>
          </p:sp>
          <p:sp>
            <p:nvSpPr>
              <p:cNvPr id="1216" name="ZoneTexte 1215">
                <a:extLst>
                  <a:ext uri="{FF2B5EF4-FFF2-40B4-BE49-F238E27FC236}">
                    <a16:creationId xmlns:a16="http://schemas.microsoft.com/office/drawing/2014/main" id="{CCE72825-138D-5170-6CFF-6BBB9A476C0A}"/>
                  </a:ext>
                </a:extLst>
              </p:cNvPr>
              <p:cNvSpPr txBox="1"/>
              <p:nvPr/>
            </p:nvSpPr>
            <p:spPr>
              <a:xfrm>
                <a:off x="4563764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W96</a:t>
                </a:r>
              </a:p>
            </p:txBody>
          </p:sp>
          <p:sp>
            <p:nvSpPr>
              <p:cNvPr id="1217" name="ZoneTexte 1216">
                <a:extLst>
                  <a:ext uri="{FF2B5EF4-FFF2-40B4-BE49-F238E27FC236}">
                    <a16:creationId xmlns:a16="http://schemas.microsoft.com/office/drawing/2014/main" id="{81A896A0-54CE-936D-4E05-9C64A17E3549}"/>
                  </a:ext>
                </a:extLst>
              </p:cNvPr>
              <p:cNvSpPr txBox="1"/>
              <p:nvPr/>
            </p:nvSpPr>
            <p:spPr>
              <a:xfrm>
                <a:off x="4945998" y="4336340"/>
                <a:ext cx="52610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W108</a:t>
                </a:r>
              </a:p>
            </p:txBody>
          </p:sp>
          <p:sp>
            <p:nvSpPr>
              <p:cNvPr id="1218" name="ZoneTexte 1217">
                <a:extLst>
                  <a:ext uri="{FF2B5EF4-FFF2-40B4-BE49-F238E27FC236}">
                    <a16:creationId xmlns:a16="http://schemas.microsoft.com/office/drawing/2014/main" id="{D610A533-8CF1-6B5A-2E3C-4C0903856A61}"/>
                  </a:ext>
                </a:extLst>
              </p:cNvPr>
              <p:cNvSpPr txBox="1"/>
              <p:nvPr/>
            </p:nvSpPr>
            <p:spPr>
              <a:xfrm>
                <a:off x="667594" y="4189073"/>
                <a:ext cx="4443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-300</a:t>
                </a:r>
              </a:p>
            </p:txBody>
          </p:sp>
          <p:sp>
            <p:nvSpPr>
              <p:cNvPr id="1219" name="ZoneTexte 1218">
                <a:extLst>
                  <a:ext uri="{FF2B5EF4-FFF2-40B4-BE49-F238E27FC236}">
                    <a16:creationId xmlns:a16="http://schemas.microsoft.com/office/drawing/2014/main" id="{790D8FC8-79B0-1CF9-57C5-794E79E0659C}"/>
                  </a:ext>
                </a:extLst>
              </p:cNvPr>
              <p:cNvSpPr txBox="1"/>
              <p:nvPr/>
            </p:nvSpPr>
            <p:spPr>
              <a:xfrm>
                <a:off x="667594" y="3979219"/>
                <a:ext cx="444352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-200</a:t>
                </a:r>
              </a:p>
            </p:txBody>
          </p:sp>
          <p:sp>
            <p:nvSpPr>
              <p:cNvPr id="1220" name="ZoneTexte 1219">
                <a:extLst>
                  <a:ext uri="{FF2B5EF4-FFF2-40B4-BE49-F238E27FC236}">
                    <a16:creationId xmlns:a16="http://schemas.microsoft.com/office/drawing/2014/main" id="{B2144882-E4A3-EE12-F4BB-B1933E35A5A6}"/>
                  </a:ext>
                </a:extLst>
              </p:cNvPr>
              <p:cNvSpPr txBox="1"/>
              <p:nvPr/>
            </p:nvSpPr>
            <p:spPr>
              <a:xfrm>
                <a:off x="667594" y="3771762"/>
                <a:ext cx="444352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-100</a:t>
                </a:r>
              </a:p>
            </p:txBody>
          </p:sp>
          <p:sp>
            <p:nvSpPr>
              <p:cNvPr id="1221" name="ZoneTexte 1220">
                <a:extLst>
                  <a:ext uri="{FF2B5EF4-FFF2-40B4-BE49-F238E27FC236}">
                    <a16:creationId xmlns:a16="http://schemas.microsoft.com/office/drawing/2014/main" id="{5E731560-6378-29B0-8AC9-378220BB8E82}"/>
                  </a:ext>
                </a:extLst>
              </p:cNvPr>
              <p:cNvSpPr txBox="1"/>
              <p:nvPr/>
            </p:nvSpPr>
            <p:spPr>
              <a:xfrm>
                <a:off x="855145" y="3564305"/>
                <a:ext cx="256801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222" name="ZoneTexte 1221">
                <a:extLst>
                  <a:ext uri="{FF2B5EF4-FFF2-40B4-BE49-F238E27FC236}">
                    <a16:creationId xmlns:a16="http://schemas.microsoft.com/office/drawing/2014/main" id="{661B8C0C-D2DF-A576-84ED-58E358E4A436}"/>
                  </a:ext>
                </a:extLst>
              </p:cNvPr>
              <p:cNvSpPr txBox="1"/>
              <p:nvPr/>
            </p:nvSpPr>
            <p:spPr>
              <a:xfrm>
                <a:off x="710874" y="3356849"/>
                <a:ext cx="401072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100</a:t>
                </a:r>
              </a:p>
            </p:txBody>
          </p:sp>
          <p:sp>
            <p:nvSpPr>
              <p:cNvPr id="1223" name="ZoneTexte 1222">
                <a:extLst>
                  <a:ext uri="{FF2B5EF4-FFF2-40B4-BE49-F238E27FC236}">
                    <a16:creationId xmlns:a16="http://schemas.microsoft.com/office/drawing/2014/main" id="{AF252748-B000-2B7C-382E-AD10D78F9E9E}"/>
                  </a:ext>
                </a:extLst>
              </p:cNvPr>
              <p:cNvSpPr txBox="1"/>
              <p:nvPr/>
            </p:nvSpPr>
            <p:spPr>
              <a:xfrm>
                <a:off x="710874" y="3149392"/>
                <a:ext cx="401072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200</a:t>
                </a:r>
              </a:p>
            </p:txBody>
          </p:sp>
          <p:sp>
            <p:nvSpPr>
              <p:cNvPr id="1224" name="ZoneTexte 1223">
                <a:extLst>
                  <a:ext uri="{FF2B5EF4-FFF2-40B4-BE49-F238E27FC236}">
                    <a16:creationId xmlns:a16="http://schemas.microsoft.com/office/drawing/2014/main" id="{2910F796-7323-0B55-AFF4-690FC36C11C4}"/>
                  </a:ext>
                </a:extLst>
              </p:cNvPr>
              <p:cNvSpPr txBox="1"/>
              <p:nvPr/>
            </p:nvSpPr>
            <p:spPr>
              <a:xfrm>
                <a:off x="710874" y="2946698"/>
                <a:ext cx="401072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300</a:t>
                </a:r>
              </a:p>
            </p:txBody>
          </p:sp>
          <p:sp>
            <p:nvSpPr>
              <p:cNvPr id="1249" name="ZoneTexte 1248">
                <a:extLst>
                  <a:ext uri="{FF2B5EF4-FFF2-40B4-BE49-F238E27FC236}">
                    <a16:creationId xmlns:a16="http://schemas.microsoft.com/office/drawing/2014/main" id="{2E3F6F31-5760-497E-9CAC-54F14F9B938C}"/>
                  </a:ext>
                </a:extLst>
              </p:cNvPr>
              <p:cNvSpPr txBox="1"/>
              <p:nvPr/>
            </p:nvSpPr>
            <p:spPr>
              <a:xfrm>
                <a:off x="4894547" y="3818234"/>
                <a:ext cx="6719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rgbClr val="00B0F0"/>
                    </a:solidFill>
                  </a:rPr>
                  <a:t>-13</a:t>
                </a:r>
                <a:br>
                  <a:rPr lang="en-US" sz="1100" b="1" noProof="0">
                    <a:solidFill>
                      <a:srgbClr val="00B0F0"/>
                    </a:solidFill>
                  </a:rPr>
                </a:br>
                <a:r>
                  <a:rPr lang="en-US" sz="1100" b="1" noProof="0">
                    <a:solidFill>
                      <a:srgbClr val="00B0F0"/>
                    </a:solidFill>
                  </a:rPr>
                  <a:t>(-53, 27)</a:t>
                </a:r>
              </a:p>
            </p:txBody>
          </p:sp>
          <p:sp>
            <p:nvSpPr>
              <p:cNvPr id="1250" name="ZoneTexte 1249">
                <a:extLst>
                  <a:ext uri="{FF2B5EF4-FFF2-40B4-BE49-F238E27FC236}">
                    <a16:creationId xmlns:a16="http://schemas.microsoft.com/office/drawing/2014/main" id="{301CCB2B-54A5-6FD7-79A1-9C94C768C7F4}"/>
                  </a:ext>
                </a:extLst>
              </p:cNvPr>
              <p:cNvSpPr txBox="1"/>
              <p:nvPr/>
            </p:nvSpPr>
            <p:spPr>
              <a:xfrm>
                <a:off x="4995064" y="3228758"/>
                <a:ext cx="671979" cy="26774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chemeClr val="tx2"/>
                    </a:solidFill>
                  </a:rPr>
                  <a:t>32</a:t>
                </a:r>
                <a:br>
                  <a:rPr lang="en-US" sz="1100" b="1" noProof="0">
                    <a:solidFill>
                      <a:schemeClr val="tx2"/>
                    </a:solidFill>
                  </a:rPr>
                </a:br>
                <a:r>
                  <a:rPr lang="en-US" sz="1100" b="1" noProof="0">
                    <a:solidFill>
                      <a:schemeClr val="tx2"/>
                    </a:solidFill>
                  </a:rPr>
                  <a:t>(-22, 85)</a:t>
                </a:r>
              </a:p>
            </p:txBody>
          </p:sp>
          <p:sp>
            <p:nvSpPr>
              <p:cNvPr id="1251" name="ZoneTexte 1250">
                <a:extLst>
                  <a:ext uri="{FF2B5EF4-FFF2-40B4-BE49-F238E27FC236}">
                    <a16:creationId xmlns:a16="http://schemas.microsoft.com/office/drawing/2014/main" id="{D61809A4-E7C6-B1F6-2189-83E8C3615D37}"/>
                  </a:ext>
                </a:extLst>
              </p:cNvPr>
              <p:cNvSpPr txBox="1"/>
              <p:nvPr/>
            </p:nvSpPr>
            <p:spPr>
              <a:xfrm>
                <a:off x="4384959" y="3307016"/>
                <a:ext cx="671979" cy="26774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rgbClr val="00B0F0"/>
                    </a:solidFill>
                  </a:rPr>
                  <a:t>-2</a:t>
                </a:r>
                <a:br>
                  <a:rPr lang="en-US" sz="1100" b="1" noProof="0">
                    <a:solidFill>
                      <a:srgbClr val="00B0F0"/>
                    </a:solidFill>
                  </a:rPr>
                </a:br>
                <a:r>
                  <a:rPr lang="en-US" sz="1100" b="1" noProof="0">
                    <a:solidFill>
                      <a:srgbClr val="00B0F0"/>
                    </a:solidFill>
                  </a:rPr>
                  <a:t>(-46, 50)</a:t>
                </a:r>
              </a:p>
            </p:txBody>
          </p:sp>
          <p:sp>
            <p:nvSpPr>
              <p:cNvPr id="1252" name="ZoneTexte 1251">
                <a:extLst>
                  <a:ext uri="{FF2B5EF4-FFF2-40B4-BE49-F238E27FC236}">
                    <a16:creationId xmlns:a16="http://schemas.microsoft.com/office/drawing/2014/main" id="{4BD5EC6F-881E-BF1C-90F0-A801B95053CE}"/>
                  </a:ext>
                </a:extLst>
              </p:cNvPr>
              <p:cNvSpPr txBox="1"/>
              <p:nvPr/>
            </p:nvSpPr>
            <p:spPr>
              <a:xfrm>
                <a:off x="4368001" y="3856186"/>
                <a:ext cx="6719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chemeClr val="tx2"/>
                    </a:solidFill>
                  </a:rPr>
                  <a:t>-33</a:t>
                </a:r>
                <a:br>
                  <a:rPr lang="en-US" sz="1100" b="1" noProof="0">
                    <a:solidFill>
                      <a:schemeClr val="tx2"/>
                    </a:solidFill>
                  </a:rPr>
                </a:br>
                <a:r>
                  <a:rPr lang="en-US" sz="1100" b="1" noProof="0">
                    <a:solidFill>
                      <a:schemeClr val="tx2"/>
                    </a:solidFill>
                  </a:rPr>
                  <a:t>(-86, 20)</a:t>
                </a:r>
              </a:p>
            </p:txBody>
          </p:sp>
          <p:sp>
            <p:nvSpPr>
              <p:cNvPr id="1257" name="ZoneTexte 1256">
                <a:extLst>
                  <a:ext uri="{FF2B5EF4-FFF2-40B4-BE49-F238E27FC236}">
                    <a16:creationId xmlns:a16="http://schemas.microsoft.com/office/drawing/2014/main" id="{F422B066-A865-663A-8E82-0D66D3026391}"/>
                  </a:ext>
                </a:extLst>
              </p:cNvPr>
              <p:cNvSpPr txBox="1"/>
              <p:nvPr/>
            </p:nvSpPr>
            <p:spPr>
              <a:xfrm>
                <a:off x="3090616" y="2701724"/>
                <a:ext cx="2228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noProof="0" dirty="0">
                    <a:solidFill>
                      <a:srgbClr val="000066"/>
                    </a:solidFill>
                  </a:rPr>
                  <a:t>Extension Phase (Late Switch</a:t>
                </a:r>
                <a:br>
                  <a:rPr lang="en-US" sz="1200" i="1" noProof="0" dirty="0">
                    <a:solidFill>
                      <a:srgbClr val="000066"/>
                    </a:solidFill>
                  </a:rPr>
                </a:br>
                <a:r>
                  <a:rPr lang="en-US" sz="1200" i="1" noProof="0" dirty="0">
                    <a:solidFill>
                      <a:srgbClr val="000066"/>
                    </a:solidFill>
                  </a:rPr>
                  <a:t>Group switch to ISL+LEN at W48)</a:t>
                </a:r>
              </a:p>
            </p:txBody>
          </p:sp>
          <p:sp>
            <p:nvSpPr>
              <p:cNvPr id="1282" name="ZoneTexte 1281">
                <a:extLst>
                  <a:ext uri="{FF2B5EF4-FFF2-40B4-BE49-F238E27FC236}">
                    <a16:creationId xmlns:a16="http://schemas.microsoft.com/office/drawing/2014/main" id="{EEAD461B-CC01-7C2E-E4D5-F3D1AFC5539E}"/>
                  </a:ext>
                </a:extLst>
              </p:cNvPr>
              <p:cNvSpPr txBox="1"/>
              <p:nvPr/>
            </p:nvSpPr>
            <p:spPr>
              <a:xfrm>
                <a:off x="2824417" y="4515686"/>
                <a:ext cx="8659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rgbClr val="000066"/>
                    </a:solidFill>
                  </a:rPr>
                  <a:t>Study week</a:t>
                </a: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0E16A8A-1C9E-75EE-CBBD-188A9F28B49A}"/>
              </a:ext>
            </a:extLst>
          </p:cNvPr>
          <p:cNvGrpSpPr/>
          <p:nvPr/>
        </p:nvGrpSpPr>
        <p:grpSpPr>
          <a:xfrm>
            <a:off x="6774492" y="2371729"/>
            <a:ext cx="5287291" cy="3485947"/>
            <a:chOff x="6774492" y="2371729"/>
            <a:chExt cx="5287291" cy="3485947"/>
          </a:xfrm>
        </p:grpSpPr>
        <p:sp>
          <p:nvSpPr>
            <p:cNvPr id="1284" name="ZoneTexte 1283">
              <a:extLst>
                <a:ext uri="{FF2B5EF4-FFF2-40B4-BE49-F238E27FC236}">
                  <a16:creationId xmlns:a16="http://schemas.microsoft.com/office/drawing/2014/main" id="{13F80E5E-C39C-2926-2425-D55B238EB61E}"/>
                </a:ext>
              </a:extLst>
            </p:cNvPr>
            <p:cNvSpPr txBox="1"/>
            <p:nvPr/>
          </p:nvSpPr>
          <p:spPr>
            <a:xfrm>
              <a:off x="7334849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285" name="ZoneTexte 1284">
              <a:extLst>
                <a:ext uri="{FF2B5EF4-FFF2-40B4-BE49-F238E27FC236}">
                  <a16:creationId xmlns:a16="http://schemas.microsoft.com/office/drawing/2014/main" id="{A0E1FBCE-2014-0D34-7960-AB430193FAAB}"/>
                </a:ext>
              </a:extLst>
            </p:cNvPr>
            <p:cNvSpPr txBox="1"/>
            <p:nvPr/>
          </p:nvSpPr>
          <p:spPr>
            <a:xfrm>
              <a:off x="7808143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51</a:t>
              </a:r>
            </a:p>
          </p:txBody>
        </p:sp>
        <p:sp>
          <p:nvSpPr>
            <p:cNvPr id="1286" name="ZoneTexte 1285">
              <a:extLst>
                <a:ext uri="{FF2B5EF4-FFF2-40B4-BE49-F238E27FC236}">
                  <a16:creationId xmlns:a16="http://schemas.microsoft.com/office/drawing/2014/main" id="{38030097-BB34-EA4D-2893-37BE79DDA999}"/>
                </a:ext>
              </a:extLst>
            </p:cNvPr>
            <p:cNvSpPr txBox="1"/>
            <p:nvPr/>
          </p:nvSpPr>
          <p:spPr>
            <a:xfrm>
              <a:off x="8233077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287" name="ZoneTexte 1286">
              <a:extLst>
                <a:ext uri="{FF2B5EF4-FFF2-40B4-BE49-F238E27FC236}">
                  <a16:creationId xmlns:a16="http://schemas.microsoft.com/office/drawing/2014/main" id="{B418556C-01AA-6CC1-87E3-CB4CF2DD33FA}"/>
                </a:ext>
              </a:extLst>
            </p:cNvPr>
            <p:cNvSpPr txBox="1"/>
            <p:nvPr/>
          </p:nvSpPr>
          <p:spPr>
            <a:xfrm>
              <a:off x="8698209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288" name="ZoneTexte 1287">
              <a:extLst>
                <a:ext uri="{FF2B5EF4-FFF2-40B4-BE49-F238E27FC236}">
                  <a16:creationId xmlns:a16="http://schemas.microsoft.com/office/drawing/2014/main" id="{35ABC94C-F16D-85F2-8482-81D182A7A5D1}"/>
                </a:ext>
              </a:extLst>
            </p:cNvPr>
            <p:cNvSpPr txBox="1"/>
            <p:nvPr/>
          </p:nvSpPr>
          <p:spPr>
            <a:xfrm>
              <a:off x="9152969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89" name="ZoneTexte 1288">
              <a:extLst>
                <a:ext uri="{FF2B5EF4-FFF2-40B4-BE49-F238E27FC236}">
                  <a16:creationId xmlns:a16="http://schemas.microsoft.com/office/drawing/2014/main" id="{DBB61D22-9042-C721-6D43-4A63B9A71A4E}"/>
                </a:ext>
              </a:extLst>
            </p:cNvPr>
            <p:cNvSpPr txBox="1"/>
            <p:nvPr/>
          </p:nvSpPr>
          <p:spPr>
            <a:xfrm>
              <a:off x="9592130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290" name="ZoneTexte 1289">
              <a:extLst>
                <a:ext uri="{FF2B5EF4-FFF2-40B4-BE49-F238E27FC236}">
                  <a16:creationId xmlns:a16="http://schemas.microsoft.com/office/drawing/2014/main" id="{03CD75C6-0010-6F60-3B17-A76B9DF44E17}"/>
                </a:ext>
              </a:extLst>
            </p:cNvPr>
            <p:cNvSpPr txBox="1"/>
            <p:nvPr/>
          </p:nvSpPr>
          <p:spPr>
            <a:xfrm>
              <a:off x="10029251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291" name="ZoneTexte 1290">
              <a:extLst>
                <a:ext uri="{FF2B5EF4-FFF2-40B4-BE49-F238E27FC236}">
                  <a16:creationId xmlns:a16="http://schemas.microsoft.com/office/drawing/2014/main" id="{5DCC1551-1C80-248E-0E8F-147089443D1B}"/>
                </a:ext>
              </a:extLst>
            </p:cNvPr>
            <p:cNvSpPr txBox="1"/>
            <p:nvPr/>
          </p:nvSpPr>
          <p:spPr>
            <a:xfrm>
              <a:off x="10505606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292" name="ZoneTexte 1291">
              <a:extLst>
                <a:ext uri="{FF2B5EF4-FFF2-40B4-BE49-F238E27FC236}">
                  <a16:creationId xmlns:a16="http://schemas.microsoft.com/office/drawing/2014/main" id="{EFC9AB53-2344-F851-C54E-EC5C7A0DA32E}"/>
                </a:ext>
              </a:extLst>
            </p:cNvPr>
            <p:cNvSpPr txBox="1"/>
            <p:nvPr/>
          </p:nvSpPr>
          <p:spPr>
            <a:xfrm>
              <a:off x="10922458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45</a:t>
              </a:r>
            </a:p>
          </p:txBody>
        </p:sp>
        <p:sp>
          <p:nvSpPr>
            <p:cNvPr id="1293" name="ZoneTexte 1292">
              <a:extLst>
                <a:ext uri="{FF2B5EF4-FFF2-40B4-BE49-F238E27FC236}">
                  <a16:creationId xmlns:a16="http://schemas.microsoft.com/office/drawing/2014/main" id="{C4E49FFA-03EA-3267-E8BB-1A3A15F957E9}"/>
                </a:ext>
              </a:extLst>
            </p:cNvPr>
            <p:cNvSpPr txBox="1"/>
            <p:nvPr/>
          </p:nvSpPr>
          <p:spPr>
            <a:xfrm>
              <a:off x="11372472" y="5396083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294" name="ZoneTexte 1293">
              <a:extLst>
                <a:ext uri="{FF2B5EF4-FFF2-40B4-BE49-F238E27FC236}">
                  <a16:creationId xmlns:a16="http://schemas.microsoft.com/office/drawing/2014/main" id="{4DB15F6B-9369-147F-D23C-A55F6FBE6D3F}"/>
                </a:ext>
              </a:extLst>
            </p:cNvPr>
            <p:cNvSpPr txBox="1"/>
            <p:nvPr/>
          </p:nvSpPr>
          <p:spPr>
            <a:xfrm>
              <a:off x="6974886" y="5390469"/>
              <a:ext cx="3465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</a:rPr>
                <a:t>N</a:t>
              </a:r>
              <a:r>
                <a:rPr lang="en-US" sz="1100" noProof="0">
                  <a:solidFill>
                    <a:srgbClr val="000066"/>
                  </a:solidFill>
                </a:rPr>
                <a:t>=</a:t>
              </a:r>
            </a:p>
          </p:txBody>
        </p:sp>
        <p:cxnSp>
          <p:nvCxnSpPr>
            <p:cNvPr id="1295" name="Connecteur droit 1294">
              <a:extLst>
                <a:ext uri="{FF2B5EF4-FFF2-40B4-BE49-F238E27FC236}">
                  <a16:creationId xmlns:a16="http://schemas.microsoft.com/office/drawing/2014/main" id="{E03C5364-9093-17BC-6230-8A179038731D}"/>
                </a:ext>
              </a:extLst>
            </p:cNvPr>
            <p:cNvCxnSpPr>
              <a:cxnSpLocks/>
            </p:cNvCxnSpPr>
            <p:nvPr/>
          </p:nvCxnSpPr>
          <p:spPr>
            <a:xfrm>
              <a:off x="6774492" y="5538095"/>
              <a:ext cx="212761" cy="0"/>
            </a:xfrm>
            <a:prstGeom prst="line">
              <a:avLst/>
            </a:prstGeom>
            <a:ln>
              <a:solidFill>
                <a:srgbClr val="006699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6" name="ZoneTexte 1295">
              <a:extLst>
                <a:ext uri="{FF2B5EF4-FFF2-40B4-BE49-F238E27FC236}">
                  <a16:creationId xmlns:a16="http://schemas.microsoft.com/office/drawing/2014/main" id="{23C3FA79-B8B5-89CF-7ED2-BF5F698CC7B4}"/>
                </a:ext>
              </a:extLst>
            </p:cNvPr>
            <p:cNvSpPr txBox="1"/>
            <p:nvPr/>
          </p:nvSpPr>
          <p:spPr>
            <a:xfrm>
              <a:off x="7334849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297" name="ZoneTexte 1296">
              <a:extLst>
                <a:ext uri="{FF2B5EF4-FFF2-40B4-BE49-F238E27FC236}">
                  <a16:creationId xmlns:a16="http://schemas.microsoft.com/office/drawing/2014/main" id="{8ECDD136-995A-8226-B38B-488380A3CDC7}"/>
                </a:ext>
              </a:extLst>
            </p:cNvPr>
            <p:cNvSpPr txBox="1"/>
            <p:nvPr/>
          </p:nvSpPr>
          <p:spPr>
            <a:xfrm>
              <a:off x="7808143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98" name="ZoneTexte 1297">
              <a:extLst>
                <a:ext uri="{FF2B5EF4-FFF2-40B4-BE49-F238E27FC236}">
                  <a16:creationId xmlns:a16="http://schemas.microsoft.com/office/drawing/2014/main" id="{7288060B-35D6-85AC-FCD7-1F9FCDD3E594}"/>
                </a:ext>
              </a:extLst>
            </p:cNvPr>
            <p:cNvSpPr txBox="1"/>
            <p:nvPr/>
          </p:nvSpPr>
          <p:spPr>
            <a:xfrm>
              <a:off x="8233077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99" name="ZoneTexte 1298">
              <a:extLst>
                <a:ext uri="{FF2B5EF4-FFF2-40B4-BE49-F238E27FC236}">
                  <a16:creationId xmlns:a16="http://schemas.microsoft.com/office/drawing/2014/main" id="{C34BD9BF-7322-FB59-F0EF-B722FCF9866C}"/>
                </a:ext>
              </a:extLst>
            </p:cNvPr>
            <p:cNvSpPr txBox="1"/>
            <p:nvPr/>
          </p:nvSpPr>
          <p:spPr>
            <a:xfrm>
              <a:off x="8698209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300" name="ZoneTexte 1299">
              <a:extLst>
                <a:ext uri="{FF2B5EF4-FFF2-40B4-BE49-F238E27FC236}">
                  <a16:creationId xmlns:a16="http://schemas.microsoft.com/office/drawing/2014/main" id="{2AFE1277-35E9-385D-D670-39D544D049AE}"/>
                </a:ext>
              </a:extLst>
            </p:cNvPr>
            <p:cNvSpPr txBox="1"/>
            <p:nvPr/>
          </p:nvSpPr>
          <p:spPr>
            <a:xfrm>
              <a:off x="9152969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49</a:t>
              </a:r>
            </a:p>
          </p:txBody>
        </p:sp>
        <p:sp>
          <p:nvSpPr>
            <p:cNvPr id="1301" name="ZoneTexte 1300">
              <a:extLst>
                <a:ext uri="{FF2B5EF4-FFF2-40B4-BE49-F238E27FC236}">
                  <a16:creationId xmlns:a16="http://schemas.microsoft.com/office/drawing/2014/main" id="{D44215B4-FBE0-EBFE-C0E2-3599D0506BA5}"/>
                </a:ext>
              </a:extLst>
            </p:cNvPr>
            <p:cNvSpPr txBox="1"/>
            <p:nvPr/>
          </p:nvSpPr>
          <p:spPr>
            <a:xfrm>
              <a:off x="9592130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302" name="ZoneTexte 1301">
              <a:extLst>
                <a:ext uri="{FF2B5EF4-FFF2-40B4-BE49-F238E27FC236}">
                  <a16:creationId xmlns:a16="http://schemas.microsoft.com/office/drawing/2014/main" id="{5B174D36-7398-4A40-168E-22A5820BBCB4}"/>
                </a:ext>
              </a:extLst>
            </p:cNvPr>
            <p:cNvSpPr txBox="1"/>
            <p:nvPr/>
          </p:nvSpPr>
          <p:spPr>
            <a:xfrm>
              <a:off x="10029251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303" name="ZoneTexte 1302">
              <a:extLst>
                <a:ext uri="{FF2B5EF4-FFF2-40B4-BE49-F238E27FC236}">
                  <a16:creationId xmlns:a16="http://schemas.microsoft.com/office/drawing/2014/main" id="{051F0D48-3A8B-D438-D2D0-8B8B0BFF6B82}"/>
                </a:ext>
              </a:extLst>
            </p:cNvPr>
            <p:cNvSpPr txBox="1"/>
            <p:nvPr/>
          </p:nvSpPr>
          <p:spPr>
            <a:xfrm>
              <a:off x="10505606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304" name="ZoneTexte 1303">
              <a:extLst>
                <a:ext uri="{FF2B5EF4-FFF2-40B4-BE49-F238E27FC236}">
                  <a16:creationId xmlns:a16="http://schemas.microsoft.com/office/drawing/2014/main" id="{1A270596-2E8B-FC7A-05AB-D45536EE37E7}"/>
                </a:ext>
              </a:extLst>
            </p:cNvPr>
            <p:cNvSpPr txBox="1"/>
            <p:nvPr/>
          </p:nvSpPr>
          <p:spPr>
            <a:xfrm>
              <a:off x="10922458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43</a:t>
              </a:r>
            </a:p>
          </p:txBody>
        </p:sp>
        <p:sp>
          <p:nvSpPr>
            <p:cNvPr id="1305" name="ZoneTexte 1304">
              <a:extLst>
                <a:ext uri="{FF2B5EF4-FFF2-40B4-BE49-F238E27FC236}">
                  <a16:creationId xmlns:a16="http://schemas.microsoft.com/office/drawing/2014/main" id="{37F4C553-9E82-AA4B-FD2B-7006E041B8E3}"/>
                </a:ext>
              </a:extLst>
            </p:cNvPr>
            <p:cNvSpPr txBox="1"/>
            <p:nvPr/>
          </p:nvSpPr>
          <p:spPr>
            <a:xfrm>
              <a:off x="11372472" y="5596066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noProof="0">
                  <a:solidFill>
                    <a:srgbClr val="000066"/>
                  </a:solidFill>
                </a:rPr>
                <a:t>44</a:t>
              </a:r>
            </a:p>
          </p:txBody>
        </p:sp>
        <p:cxnSp>
          <p:nvCxnSpPr>
            <p:cNvPr id="1306" name="Connecteur droit 1305">
              <a:extLst>
                <a:ext uri="{FF2B5EF4-FFF2-40B4-BE49-F238E27FC236}">
                  <a16:creationId xmlns:a16="http://schemas.microsoft.com/office/drawing/2014/main" id="{DE667DF1-1255-0A29-7DB4-B94578AFC3B9}"/>
                </a:ext>
              </a:extLst>
            </p:cNvPr>
            <p:cNvCxnSpPr>
              <a:cxnSpLocks/>
            </p:cNvCxnSpPr>
            <p:nvPr/>
          </p:nvCxnSpPr>
          <p:spPr>
            <a:xfrm>
              <a:off x="6774492" y="5738078"/>
              <a:ext cx="212761" cy="0"/>
            </a:xfrm>
            <a:prstGeom prst="line">
              <a:avLst/>
            </a:prstGeom>
            <a:ln>
              <a:solidFill>
                <a:srgbClr val="00B0F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2" name="Groupe 1311">
              <a:extLst>
                <a:ext uri="{FF2B5EF4-FFF2-40B4-BE49-F238E27FC236}">
                  <a16:creationId xmlns:a16="http://schemas.microsoft.com/office/drawing/2014/main" id="{986F7170-D440-731E-1725-156E0A39D778}"/>
                </a:ext>
              </a:extLst>
            </p:cNvPr>
            <p:cNvGrpSpPr/>
            <p:nvPr/>
          </p:nvGrpSpPr>
          <p:grpSpPr>
            <a:xfrm>
              <a:off x="6827819" y="2371729"/>
              <a:ext cx="5233964" cy="3183843"/>
              <a:chOff x="6827819" y="2707116"/>
              <a:chExt cx="5233964" cy="207018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CF11BA-83F8-540D-02E2-0AD19D5C541B}"/>
                  </a:ext>
                </a:extLst>
              </p:cNvPr>
              <p:cNvSpPr/>
              <p:nvPr/>
            </p:nvSpPr>
            <p:spPr>
              <a:xfrm>
                <a:off x="9295466" y="2707116"/>
                <a:ext cx="2642534" cy="16028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grpSp>
            <p:nvGrpSpPr>
              <p:cNvPr id="1116" name="Groupe 1115">
                <a:extLst>
                  <a:ext uri="{FF2B5EF4-FFF2-40B4-BE49-F238E27FC236}">
                    <a16:creationId xmlns:a16="http://schemas.microsoft.com/office/drawing/2014/main" id="{5227E038-1020-1249-E55A-7AE802338AD0}"/>
                  </a:ext>
                </a:extLst>
              </p:cNvPr>
              <p:cNvGrpSpPr/>
              <p:nvPr/>
            </p:nvGrpSpPr>
            <p:grpSpPr>
              <a:xfrm>
                <a:off x="7254048" y="3063876"/>
                <a:ext cx="4480524" cy="1305409"/>
                <a:chOff x="15962313" y="4433888"/>
                <a:chExt cx="2735263" cy="796924"/>
              </a:xfrm>
            </p:grpSpPr>
            <p:sp>
              <p:nvSpPr>
                <p:cNvPr id="1117" name="Freeform 7">
                  <a:extLst>
                    <a:ext uri="{FF2B5EF4-FFF2-40B4-BE49-F238E27FC236}">
                      <a16:creationId xmlns:a16="http://schemas.microsoft.com/office/drawing/2014/main" id="{7D4FD803-41BD-AE7B-8D20-86CB4128E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0888" y="4433888"/>
                  <a:ext cx="2608263" cy="766762"/>
                </a:xfrm>
                <a:custGeom>
                  <a:avLst/>
                  <a:gdLst>
                    <a:gd name="T0" fmla="*/ 4929 w 4929"/>
                    <a:gd name="T1" fmla="*/ 1449 h 1449"/>
                    <a:gd name="T2" fmla="*/ 0 w 4929"/>
                    <a:gd name="T3" fmla="*/ 1449 h 1449"/>
                    <a:gd name="T4" fmla="*/ 0 w 4929"/>
                    <a:gd name="T5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29" h="1449">
                      <a:moveTo>
                        <a:pt x="4929" y="1449"/>
                      </a:moveTo>
                      <a:lnTo>
                        <a:pt x="0" y="144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8" name="Line 8">
                  <a:extLst>
                    <a:ext uri="{FF2B5EF4-FFF2-40B4-BE49-F238E27FC236}">
                      <a16:creationId xmlns:a16="http://schemas.microsoft.com/office/drawing/2014/main" id="{76C92569-CB88-66F0-CD09-20B6DAD8F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022888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19" name="Line 9">
                  <a:extLst>
                    <a:ext uri="{FF2B5EF4-FFF2-40B4-BE49-F238E27FC236}">
                      <a16:creationId xmlns:a16="http://schemas.microsoft.com/office/drawing/2014/main" id="{E31BBE43-7266-7663-BA36-9FA24FF0C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751426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0" name="Line 10">
                  <a:extLst>
                    <a:ext uri="{FF2B5EF4-FFF2-40B4-BE49-F238E27FC236}">
                      <a16:creationId xmlns:a16="http://schemas.microsoft.com/office/drawing/2014/main" id="{C7058CD3-2250-259B-DF06-F68D0AD24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81551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1" name="Line 11">
                  <a:extLst>
                    <a:ext uri="{FF2B5EF4-FFF2-40B4-BE49-F238E27FC236}">
                      <a16:creationId xmlns:a16="http://schemas.microsoft.com/office/drawing/2014/main" id="{FEFF288E-B246-F8B0-33F7-59AF7BADD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13263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2" name="Line 12">
                  <a:extLst>
                    <a:ext uri="{FF2B5EF4-FFF2-40B4-BE49-F238E27FC236}">
                      <a16:creationId xmlns:a16="http://schemas.microsoft.com/office/drawing/2014/main" id="{1FE32B58-27A1-57F0-54EF-92D850989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937038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3" name="Line 13">
                  <a:extLst>
                    <a:ext uri="{FF2B5EF4-FFF2-40B4-BE49-F238E27FC236}">
                      <a16:creationId xmlns:a16="http://schemas.microsoft.com/office/drawing/2014/main" id="{66AAE2AA-0C82-3EA6-5C75-135028BB5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668751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4" name="Line 14">
                  <a:extLst>
                    <a:ext uri="{FF2B5EF4-FFF2-40B4-BE49-F238E27FC236}">
                      <a16:creationId xmlns:a16="http://schemas.microsoft.com/office/drawing/2014/main" id="{1D9DBE74-9EBC-FDC8-4ABE-87E21E0325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400463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5" name="Freeform 15">
                  <a:extLst>
                    <a:ext uri="{FF2B5EF4-FFF2-40B4-BE49-F238E27FC236}">
                      <a16:creationId xmlns:a16="http://schemas.microsoft.com/office/drawing/2014/main" id="{85F9DAFA-7BB3-52D3-0B14-54D38E2A4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7401" y="5200650"/>
                  <a:ext cx="130175" cy="30162"/>
                </a:xfrm>
                <a:custGeom>
                  <a:avLst/>
                  <a:gdLst>
                    <a:gd name="T0" fmla="*/ 245 w 245"/>
                    <a:gd name="T1" fmla="*/ 56 h 56"/>
                    <a:gd name="T2" fmla="*/ 245 w 245"/>
                    <a:gd name="T3" fmla="*/ 0 h 56"/>
                    <a:gd name="T4" fmla="*/ 0 w 245"/>
                    <a:gd name="T5" fmla="*/ 0 h 56"/>
                    <a:gd name="T6" fmla="*/ 0 w 245"/>
                    <a:gd name="T7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5" h="56">
                      <a:moveTo>
                        <a:pt x="245" y="56"/>
                      </a:moveTo>
                      <a:lnTo>
                        <a:pt x="245" y="0"/>
                      </a:lnTo>
                      <a:lnTo>
                        <a:pt x="0" y="0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6" name="Line 16">
                  <a:extLst>
                    <a:ext uri="{FF2B5EF4-FFF2-40B4-BE49-F238E27FC236}">
                      <a16:creationId xmlns:a16="http://schemas.microsoft.com/office/drawing/2014/main" id="{723513B4-6441-5C4D-B1A4-ACF7F9DE0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99113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7" name="Line 17">
                  <a:extLst>
                    <a:ext uri="{FF2B5EF4-FFF2-40B4-BE49-F238E27FC236}">
                      <a16:creationId xmlns:a16="http://schemas.microsoft.com/office/drawing/2014/main" id="{30923E6E-51A4-4066-F9DA-5781F471BF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62313" y="4633913"/>
                  <a:ext cx="254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8" name="Line 18">
                  <a:extLst>
                    <a:ext uri="{FF2B5EF4-FFF2-40B4-BE49-F238E27FC236}">
                      <a16:creationId xmlns:a16="http://schemas.microsoft.com/office/drawing/2014/main" id="{0CDEB362-587E-F012-09AD-195796F3A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62313" y="4824413"/>
                  <a:ext cx="254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29" name="Line 19">
                  <a:extLst>
                    <a:ext uri="{FF2B5EF4-FFF2-40B4-BE49-F238E27FC236}">
                      <a16:creationId xmlns:a16="http://schemas.microsoft.com/office/drawing/2014/main" id="{F76190D0-A15E-F868-6E7D-EE0E8D1C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62313" y="4446588"/>
                  <a:ext cx="254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0" name="Line 32">
                  <a:extLst>
                    <a:ext uri="{FF2B5EF4-FFF2-40B4-BE49-F238E27FC236}">
                      <a16:creationId xmlns:a16="http://schemas.microsoft.com/office/drawing/2014/main" id="{80591562-C1B4-7A66-5155-376F40C54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27413" y="5200650"/>
                  <a:ext cx="0" cy="30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1" name="Line 33">
                  <a:extLst>
                    <a:ext uri="{FF2B5EF4-FFF2-40B4-BE49-F238E27FC236}">
                      <a16:creationId xmlns:a16="http://schemas.microsoft.com/office/drawing/2014/main" id="{9D5AD14A-0ACD-FA83-18F8-520EA4BE86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62313" y="5010150"/>
                  <a:ext cx="254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2" name="Line 34">
                  <a:extLst>
                    <a:ext uri="{FF2B5EF4-FFF2-40B4-BE49-F238E27FC236}">
                      <a16:creationId xmlns:a16="http://schemas.microsoft.com/office/drawing/2014/main" id="{25E6554F-133E-9744-4FF1-EBE2EAC3D0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62313" y="5200650"/>
                  <a:ext cx="254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3" name="Line 41">
                  <a:extLst>
                    <a:ext uri="{FF2B5EF4-FFF2-40B4-BE49-F238E27FC236}">
                      <a16:creationId xmlns:a16="http://schemas.microsoft.com/office/drawing/2014/main" id="{AAD06218-2BB6-34D5-0143-88C61C4AD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90888" y="4822825"/>
                  <a:ext cx="27035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4" name="Freeform 43">
                  <a:extLst>
                    <a:ext uri="{FF2B5EF4-FFF2-40B4-BE49-F238E27FC236}">
                      <a16:creationId xmlns:a16="http://schemas.microsoft.com/office/drawing/2014/main" id="{A01A4FC7-7F89-1005-D5C8-36319F1E1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0213" y="4740275"/>
                  <a:ext cx="0" cy="190500"/>
                </a:xfrm>
                <a:custGeom>
                  <a:avLst/>
                  <a:gdLst>
                    <a:gd name="T0" fmla="*/ 359 h 359"/>
                    <a:gd name="T1" fmla="*/ 179 h 359"/>
                    <a:gd name="T2" fmla="*/ 0 h 35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59">
                      <a:moveTo>
                        <a:pt x="0" y="359"/>
                      </a:moveTo>
                      <a:lnTo>
                        <a:pt x="0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5" name="Freeform 44">
                  <a:extLst>
                    <a:ext uri="{FF2B5EF4-FFF2-40B4-BE49-F238E27FC236}">
                      <a16:creationId xmlns:a16="http://schemas.microsoft.com/office/drawing/2014/main" id="{3A2F1EB6-7683-0B68-8A8E-80013DD6A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8751" y="4738688"/>
                  <a:ext cx="0" cy="176212"/>
                </a:xfrm>
                <a:custGeom>
                  <a:avLst/>
                  <a:gdLst>
                    <a:gd name="T0" fmla="*/ 0 h 332"/>
                    <a:gd name="T1" fmla="*/ 166 h 332"/>
                    <a:gd name="T2" fmla="*/ 332 h 33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32">
                      <a:moveTo>
                        <a:pt x="0" y="0"/>
                      </a:moveTo>
                      <a:lnTo>
                        <a:pt x="0" y="166"/>
                      </a:lnTo>
                      <a:lnTo>
                        <a:pt x="0" y="332"/>
                      </a:lnTo>
                    </a:path>
                  </a:pathLst>
                </a:cu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6" name="Freeform 45">
                  <a:extLst>
                    <a:ext uri="{FF2B5EF4-FFF2-40B4-BE49-F238E27FC236}">
                      <a16:creationId xmlns:a16="http://schemas.microsoft.com/office/drawing/2014/main" id="{91BFA456-FD15-EF38-9E7E-145C006FA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0463" y="4700588"/>
                  <a:ext cx="0" cy="174625"/>
                </a:xfrm>
                <a:custGeom>
                  <a:avLst/>
                  <a:gdLst>
                    <a:gd name="T0" fmla="*/ 330 h 330"/>
                    <a:gd name="T1" fmla="*/ 165 h 330"/>
                    <a:gd name="T2" fmla="*/ 0 h 3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30">
                      <a:moveTo>
                        <a:pt x="0" y="330"/>
                      </a:moveTo>
                      <a:lnTo>
                        <a:pt x="0" y="1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7" name="Freeform 46">
                  <a:extLst>
                    <a:ext uri="{FF2B5EF4-FFF2-40B4-BE49-F238E27FC236}">
                      <a16:creationId xmlns:a16="http://schemas.microsoft.com/office/drawing/2014/main" id="{CAEE01A5-E69C-23B0-93AC-00DE96FA2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9001" y="4787900"/>
                  <a:ext cx="1084263" cy="47625"/>
                </a:xfrm>
                <a:custGeom>
                  <a:avLst/>
                  <a:gdLst>
                    <a:gd name="T0" fmla="*/ 2050 w 2050"/>
                    <a:gd name="T1" fmla="*/ 22 h 89"/>
                    <a:gd name="T2" fmla="*/ 1921 w 2050"/>
                    <a:gd name="T3" fmla="*/ 40 h 89"/>
                    <a:gd name="T4" fmla="*/ 1856 w 2050"/>
                    <a:gd name="T5" fmla="*/ 49 h 89"/>
                    <a:gd name="T6" fmla="*/ 1793 w 2050"/>
                    <a:gd name="T7" fmla="*/ 58 h 89"/>
                    <a:gd name="T8" fmla="*/ 1732 w 2050"/>
                    <a:gd name="T9" fmla="*/ 65 h 89"/>
                    <a:gd name="T10" fmla="*/ 1704 w 2050"/>
                    <a:gd name="T11" fmla="*/ 68 h 89"/>
                    <a:gd name="T12" fmla="*/ 1679 w 2050"/>
                    <a:gd name="T13" fmla="*/ 73 h 89"/>
                    <a:gd name="T14" fmla="*/ 1654 w 2050"/>
                    <a:gd name="T15" fmla="*/ 75 h 89"/>
                    <a:gd name="T16" fmla="*/ 1634 w 2050"/>
                    <a:gd name="T17" fmla="*/ 79 h 89"/>
                    <a:gd name="T18" fmla="*/ 1613 w 2050"/>
                    <a:gd name="T19" fmla="*/ 81 h 89"/>
                    <a:gd name="T20" fmla="*/ 1598 w 2050"/>
                    <a:gd name="T21" fmla="*/ 83 h 89"/>
                    <a:gd name="T22" fmla="*/ 1582 w 2050"/>
                    <a:gd name="T23" fmla="*/ 83 h 89"/>
                    <a:gd name="T24" fmla="*/ 1569 w 2050"/>
                    <a:gd name="T25" fmla="*/ 86 h 89"/>
                    <a:gd name="T26" fmla="*/ 1549 w 2050"/>
                    <a:gd name="T27" fmla="*/ 88 h 89"/>
                    <a:gd name="T28" fmla="*/ 1540 w 2050"/>
                    <a:gd name="T29" fmla="*/ 88 h 89"/>
                    <a:gd name="T30" fmla="*/ 1535 w 2050"/>
                    <a:gd name="T31" fmla="*/ 89 h 89"/>
                    <a:gd name="T32" fmla="*/ 1532 w 2050"/>
                    <a:gd name="T33" fmla="*/ 89 h 89"/>
                    <a:gd name="T34" fmla="*/ 1528 w 2050"/>
                    <a:gd name="T35" fmla="*/ 87 h 89"/>
                    <a:gd name="T36" fmla="*/ 1522 w 2050"/>
                    <a:gd name="T37" fmla="*/ 87 h 89"/>
                    <a:gd name="T38" fmla="*/ 1512 w 2050"/>
                    <a:gd name="T39" fmla="*/ 85 h 89"/>
                    <a:gd name="T40" fmla="*/ 1497 w 2050"/>
                    <a:gd name="T41" fmla="*/ 85 h 89"/>
                    <a:gd name="T42" fmla="*/ 1478 w 2050"/>
                    <a:gd name="T43" fmla="*/ 82 h 89"/>
                    <a:gd name="T44" fmla="*/ 1457 w 2050"/>
                    <a:gd name="T45" fmla="*/ 82 h 89"/>
                    <a:gd name="T46" fmla="*/ 1449 w 2050"/>
                    <a:gd name="T47" fmla="*/ 81 h 89"/>
                    <a:gd name="T48" fmla="*/ 1443 w 2050"/>
                    <a:gd name="T49" fmla="*/ 81 h 89"/>
                    <a:gd name="T50" fmla="*/ 1430 w 2050"/>
                    <a:gd name="T51" fmla="*/ 81 h 89"/>
                    <a:gd name="T52" fmla="*/ 1402 w 2050"/>
                    <a:gd name="T53" fmla="*/ 81 h 89"/>
                    <a:gd name="T54" fmla="*/ 1367 w 2050"/>
                    <a:gd name="T55" fmla="*/ 79 h 89"/>
                    <a:gd name="T56" fmla="*/ 1329 w 2050"/>
                    <a:gd name="T57" fmla="*/ 79 h 89"/>
                    <a:gd name="T58" fmla="*/ 1287 w 2050"/>
                    <a:gd name="T59" fmla="*/ 76 h 89"/>
                    <a:gd name="T60" fmla="*/ 1241 w 2050"/>
                    <a:gd name="T61" fmla="*/ 76 h 89"/>
                    <a:gd name="T62" fmla="*/ 1191 w 2050"/>
                    <a:gd name="T63" fmla="*/ 74 h 89"/>
                    <a:gd name="T64" fmla="*/ 1138 w 2050"/>
                    <a:gd name="T65" fmla="*/ 74 h 89"/>
                    <a:gd name="T66" fmla="*/ 1081 w 2050"/>
                    <a:gd name="T67" fmla="*/ 74 h 89"/>
                    <a:gd name="T68" fmla="*/ 1021 w 2050"/>
                    <a:gd name="T69" fmla="*/ 74 h 89"/>
                    <a:gd name="T70" fmla="*/ 512 w 2050"/>
                    <a:gd name="T71" fmla="*/ 0 h 89"/>
                    <a:gd name="T72" fmla="*/ 0 w 2050"/>
                    <a:gd name="T73" fmla="*/ 6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50" h="89">
                      <a:moveTo>
                        <a:pt x="2050" y="22"/>
                      </a:moveTo>
                      <a:lnTo>
                        <a:pt x="1921" y="40"/>
                      </a:lnTo>
                      <a:lnTo>
                        <a:pt x="1856" y="49"/>
                      </a:lnTo>
                      <a:lnTo>
                        <a:pt x="1793" y="58"/>
                      </a:lnTo>
                      <a:lnTo>
                        <a:pt x="1732" y="65"/>
                      </a:lnTo>
                      <a:lnTo>
                        <a:pt x="1704" y="68"/>
                      </a:lnTo>
                      <a:lnTo>
                        <a:pt x="1679" y="73"/>
                      </a:lnTo>
                      <a:lnTo>
                        <a:pt x="1654" y="75"/>
                      </a:lnTo>
                      <a:lnTo>
                        <a:pt x="1634" y="79"/>
                      </a:lnTo>
                      <a:lnTo>
                        <a:pt x="1613" y="81"/>
                      </a:lnTo>
                      <a:lnTo>
                        <a:pt x="1598" y="83"/>
                      </a:lnTo>
                      <a:lnTo>
                        <a:pt x="1582" y="83"/>
                      </a:lnTo>
                      <a:lnTo>
                        <a:pt x="1569" y="86"/>
                      </a:lnTo>
                      <a:lnTo>
                        <a:pt x="1549" y="88"/>
                      </a:lnTo>
                      <a:lnTo>
                        <a:pt x="1540" y="88"/>
                      </a:lnTo>
                      <a:lnTo>
                        <a:pt x="1535" y="89"/>
                      </a:lnTo>
                      <a:lnTo>
                        <a:pt x="1532" y="89"/>
                      </a:lnTo>
                      <a:lnTo>
                        <a:pt x="1528" y="87"/>
                      </a:lnTo>
                      <a:lnTo>
                        <a:pt x="1522" y="87"/>
                      </a:lnTo>
                      <a:lnTo>
                        <a:pt x="1512" y="85"/>
                      </a:lnTo>
                      <a:lnTo>
                        <a:pt x="1497" y="85"/>
                      </a:lnTo>
                      <a:lnTo>
                        <a:pt x="1478" y="82"/>
                      </a:lnTo>
                      <a:lnTo>
                        <a:pt x="1457" y="82"/>
                      </a:lnTo>
                      <a:lnTo>
                        <a:pt x="1449" y="81"/>
                      </a:lnTo>
                      <a:lnTo>
                        <a:pt x="1443" y="81"/>
                      </a:lnTo>
                      <a:lnTo>
                        <a:pt x="1430" y="81"/>
                      </a:lnTo>
                      <a:lnTo>
                        <a:pt x="1402" y="81"/>
                      </a:lnTo>
                      <a:lnTo>
                        <a:pt x="1367" y="79"/>
                      </a:lnTo>
                      <a:lnTo>
                        <a:pt x="1329" y="79"/>
                      </a:lnTo>
                      <a:lnTo>
                        <a:pt x="1287" y="76"/>
                      </a:lnTo>
                      <a:lnTo>
                        <a:pt x="1241" y="76"/>
                      </a:lnTo>
                      <a:lnTo>
                        <a:pt x="1191" y="74"/>
                      </a:lnTo>
                      <a:lnTo>
                        <a:pt x="1138" y="74"/>
                      </a:lnTo>
                      <a:lnTo>
                        <a:pt x="1081" y="74"/>
                      </a:lnTo>
                      <a:lnTo>
                        <a:pt x="1021" y="74"/>
                      </a:lnTo>
                      <a:lnTo>
                        <a:pt x="512" y="0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19050">
                  <a:solidFill>
                    <a:srgbClr val="9999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8" name="Freeform 47">
                  <a:extLst>
                    <a:ext uri="{FF2B5EF4-FFF2-40B4-BE49-F238E27FC236}">
                      <a16:creationId xmlns:a16="http://schemas.microsoft.com/office/drawing/2014/main" id="{030CBF37-908C-A18A-FE34-E9E7C0AE7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3263" y="4797425"/>
                  <a:ext cx="1350963" cy="92075"/>
                </a:xfrm>
                <a:custGeom>
                  <a:avLst/>
                  <a:gdLst>
                    <a:gd name="T0" fmla="*/ 2553 w 2553"/>
                    <a:gd name="T1" fmla="*/ 52 h 174"/>
                    <a:gd name="T2" fmla="*/ 2046 w 2553"/>
                    <a:gd name="T3" fmla="*/ 0 h 174"/>
                    <a:gd name="T4" fmla="*/ 1532 w 2553"/>
                    <a:gd name="T5" fmla="*/ 49 h 174"/>
                    <a:gd name="T6" fmla="*/ 1016 w 2553"/>
                    <a:gd name="T7" fmla="*/ 174 h 174"/>
                    <a:gd name="T8" fmla="*/ 763 w 2553"/>
                    <a:gd name="T9" fmla="*/ 110 h 174"/>
                    <a:gd name="T10" fmla="*/ 731 w 2553"/>
                    <a:gd name="T11" fmla="*/ 101 h 174"/>
                    <a:gd name="T12" fmla="*/ 703 w 2553"/>
                    <a:gd name="T13" fmla="*/ 94 h 174"/>
                    <a:gd name="T14" fmla="*/ 652 w 2553"/>
                    <a:gd name="T15" fmla="*/ 81 h 174"/>
                    <a:gd name="T16" fmla="*/ 607 w 2553"/>
                    <a:gd name="T17" fmla="*/ 70 h 174"/>
                    <a:gd name="T18" fmla="*/ 573 w 2553"/>
                    <a:gd name="T19" fmla="*/ 62 h 174"/>
                    <a:gd name="T20" fmla="*/ 557 w 2553"/>
                    <a:gd name="T21" fmla="*/ 57 h 174"/>
                    <a:gd name="T22" fmla="*/ 544 w 2553"/>
                    <a:gd name="T23" fmla="*/ 53 h 174"/>
                    <a:gd name="T24" fmla="*/ 533 w 2553"/>
                    <a:gd name="T25" fmla="*/ 51 h 174"/>
                    <a:gd name="T26" fmla="*/ 525 w 2553"/>
                    <a:gd name="T27" fmla="*/ 50 h 174"/>
                    <a:gd name="T28" fmla="*/ 517 w 2553"/>
                    <a:gd name="T29" fmla="*/ 47 h 174"/>
                    <a:gd name="T30" fmla="*/ 513 w 2553"/>
                    <a:gd name="T31" fmla="*/ 46 h 174"/>
                    <a:gd name="T32" fmla="*/ 509 w 2553"/>
                    <a:gd name="T33" fmla="*/ 47 h 174"/>
                    <a:gd name="T34" fmla="*/ 506 w 2553"/>
                    <a:gd name="T35" fmla="*/ 47 h 174"/>
                    <a:gd name="T36" fmla="*/ 500 w 2553"/>
                    <a:gd name="T37" fmla="*/ 47 h 174"/>
                    <a:gd name="T38" fmla="*/ 497 w 2553"/>
                    <a:gd name="T39" fmla="*/ 46 h 174"/>
                    <a:gd name="T40" fmla="*/ 496 w 2553"/>
                    <a:gd name="T41" fmla="*/ 46 h 174"/>
                    <a:gd name="T42" fmla="*/ 494 w 2553"/>
                    <a:gd name="T43" fmla="*/ 46 h 174"/>
                    <a:gd name="T44" fmla="*/ 489 w 2553"/>
                    <a:gd name="T45" fmla="*/ 46 h 174"/>
                    <a:gd name="T46" fmla="*/ 476 w 2553"/>
                    <a:gd name="T47" fmla="*/ 46 h 174"/>
                    <a:gd name="T48" fmla="*/ 457 w 2553"/>
                    <a:gd name="T49" fmla="*/ 44 h 174"/>
                    <a:gd name="T50" fmla="*/ 453 w 2553"/>
                    <a:gd name="T51" fmla="*/ 43 h 174"/>
                    <a:gd name="T52" fmla="*/ 451 w 2553"/>
                    <a:gd name="T53" fmla="*/ 43 h 174"/>
                    <a:gd name="T54" fmla="*/ 446 w 2553"/>
                    <a:gd name="T55" fmla="*/ 43 h 174"/>
                    <a:gd name="T56" fmla="*/ 435 w 2553"/>
                    <a:gd name="T57" fmla="*/ 43 h 174"/>
                    <a:gd name="T58" fmla="*/ 409 w 2553"/>
                    <a:gd name="T59" fmla="*/ 40 h 174"/>
                    <a:gd name="T60" fmla="*/ 395 w 2553"/>
                    <a:gd name="T61" fmla="*/ 39 h 174"/>
                    <a:gd name="T62" fmla="*/ 380 w 2553"/>
                    <a:gd name="T63" fmla="*/ 39 h 174"/>
                    <a:gd name="T64" fmla="*/ 345 w 2553"/>
                    <a:gd name="T65" fmla="*/ 34 h 174"/>
                    <a:gd name="T66" fmla="*/ 308 w 2553"/>
                    <a:gd name="T67" fmla="*/ 32 h 174"/>
                    <a:gd name="T68" fmla="*/ 267 w 2553"/>
                    <a:gd name="T69" fmla="*/ 27 h 174"/>
                    <a:gd name="T70" fmla="*/ 221 w 2553"/>
                    <a:gd name="T71" fmla="*/ 25 h 174"/>
                    <a:gd name="T72" fmla="*/ 171 w 2553"/>
                    <a:gd name="T73" fmla="*/ 20 h 174"/>
                    <a:gd name="T74" fmla="*/ 118 w 2553"/>
                    <a:gd name="T75" fmla="*/ 15 h 174"/>
                    <a:gd name="T76" fmla="*/ 90 w 2553"/>
                    <a:gd name="T77" fmla="*/ 12 h 174"/>
                    <a:gd name="T78" fmla="*/ 61 w 2553"/>
                    <a:gd name="T79" fmla="*/ 9 h 174"/>
                    <a:gd name="T80" fmla="*/ 0 w 2553"/>
                    <a:gd name="T81" fmla="*/ 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553" h="174">
                      <a:moveTo>
                        <a:pt x="2553" y="52"/>
                      </a:moveTo>
                      <a:lnTo>
                        <a:pt x="2046" y="0"/>
                      </a:lnTo>
                      <a:lnTo>
                        <a:pt x="1532" y="49"/>
                      </a:lnTo>
                      <a:lnTo>
                        <a:pt x="1016" y="174"/>
                      </a:lnTo>
                      <a:lnTo>
                        <a:pt x="763" y="110"/>
                      </a:lnTo>
                      <a:lnTo>
                        <a:pt x="731" y="101"/>
                      </a:lnTo>
                      <a:lnTo>
                        <a:pt x="703" y="94"/>
                      </a:lnTo>
                      <a:lnTo>
                        <a:pt x="652" y="81"/>
                      </a:lnTo>
                      <a:lnTo>
                        <a:pt x="607" y="70"/>
                      </a:lnTo>
                      <a:lnTo>
                        <a:pt x="573" y="62"/>
                      </a:lnTo>
                      <a:lnTo>
                        <a:pt x="557" y="57"/>
                      </a:lnTo>
                      <a:lnTo>
                        <a:pt x="544" y="53"/>
                      </a:lnTo>
                      <a:lnTo>
                        <a:pt x="533" y="51"/>
                      </a:lnTo>
                      <a:lnTo>
                        <a:pt x="525" y="50"/>
                      </a:lnTo>
                      <a:lnTo>
                        <a:pt x="517" y="47"/>
                      </a:lnTo>
                      <a:lnTo>
                        <a:pt x="513" y="46"/>
                      </a:lnTo>
                      <a:lnTo>
                        <a:pt x="509" y="47"/>
                      </a:lnTo>
                      <a:lnTo>
                        <a:pt x="506" y="47"/>
                      </a:lnTo>
                      <a:lnTo>
                        <a:pt x="500" y="47"/>
                      </a:lnTo>
                      <a:lnTo>
                        <a:pt x="497" y="46"/>
                      </a:lnTo>
                      <a:lnTo>
                        <a:pt x="496" y="46"/>
                      </a:lnTo>
                      <a:lnTo>
                        <a:pt x="494" y="46"/>
                      </a:lnTo>
                      <a:lnTo>
                        <a:pt x="489" y="46"/>
                      </a:lnTo>
                      <a:lnTo>
                        <a:pt x="476" y="46"/>
                      </a:lnTo>
                      <a:lnTo>
                        <a:pt x="457" y="44"/>
                      </a:lnTo>
                      <a:lnTo>
                        <a:pt x="453" y="43"/>
                      </a:lnTo>
                      <a:lnTo>
                        <a:pt x="451" y="43"/>
                      </a:lnTo>
                      <a:lnTo>
                        <a:pt x="446" y="43"/>
                      </a:lnTo>
                      <a:lnTo>
                        <a:pt x="435" y="43"/>
                      </a:lnTo>
                      <a:lnTo>
                        <a:pt x="409" y="40"/>
                      </a:lnTo>
                      <a:lnTo>
                        <a:pt x="395" y="39"/>
                      </a:lnTo>
                      <a:lnTo>
                        <a:pt x="380" y="39"/>
                      </a:lnTo>
                      <a:lnTo>
                        <a:pt x="345" y="34"/>
                      </a:lnTo>
                      <a:lnTo>
                        <a:pt x="308" y="32"/>
                      </a:lnTo>
                      <a:lnTo>
                        <a:pt x="267" y="27"/>
                      </a:lnTo>
                      <a:lnTo>
                        <a:pt x="221" y="25"/>
                      </a:lnTo>
                      <a:lnTo>
                        <a:pt x="171" y="20"/>
                      </a:lnTo>
                      <a:lnTo>
                        <a:pt x="118" y="15"/>
                      </a:lnTo>
                      <a:lnTo>
                        <a:pt x="90" y="12"/>
                      </a:lnTo>
                      <a:lnTo>
                        <a:pt x="61" y="9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39" name="Line 48">
                  <a:extLst>
                    <a:ext uri="{FF2B5EF4-FFF2-40B4-BE49-F238E27FC236}">
                      <a16:creationId xmlns:a16="http://schemas.microsoft.com/office/drawing/2014/main" id="{269A8E30-705E-F4AC-960A-21588C197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95938" y="4681538"/>
                  <a:ext cx="0" cy="217487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0" name="Line 49">
                  <a:extLst>
                    <a:ext uri="{FF2B5EF4-FFF2-40B4-BE49-F238E27FC236}">
                      <a16:creationId xmlns:a16="http://schemas.microsoft.com/office/drawing/2014/main" id="{7F037155-C409-F8A8-57A8-F2DEC326C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564226" y="4708525"/>
                  <a:ext cx="0" cy="115887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1" name="Line 50">
                  <a:extLst>
                    <a:ext uri="{FF2B5EF4-FFF2-40B4-BE49-F238E27FC236}">
                      <a16:creationId xmlns:a16="http://schemas.microsoft.com/office/drawing/2014/main" id="{04043800-5586-05A5-B90F-A81BF81D7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11676" y="4710113"/>
                  <a:ext cx="0" cy="66675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2" name="Line 51">
                  <a:extLst>
                    <a:ext uri="{FF2B5EF4-FFF2-40B4-BE49-F238E27FC236}">
                      <a16:creationId xmlns:a16="http://schemas.microsoft.com/office/drawing/2014/main" id="{99D005CF-43F0-90AB-1A0F-06334F1889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83138" y="4718050"/>
                  <a:ext cx="0" cy="20955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3" name="Line 52">
                  <a:extLst>
                    <a:ext uri="{FF2B5EF4-FFF2-40B4-BE49-F238E27FC236}">
                      <a16:creationId xmlns:a16="http://schemas.microsoft.com/office/drawing/2014/main" id="{F1F1D4A8-EAF2-9947-2F0A-383E19C39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751426" y="4779963"/>
                  <a:ext cx="0" cy="301625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4" name="Line 53">
                  <a:extLst>
                    <a:ext uri="{FF2B5EF4-FFF2-40B4-BE49-F238E27FC236}">
                      <a16:creationId xmlns:a16="http://schemas.microsoft.com/office/drawing/2014/main" id="{0FE66984-CE7B-51B1-7269-78C4CF587E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024476" y="4700588"/>
                  <a:ext cx="0" cy="244475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5" name="Freeform 59">
                  <a:extLst>
                    <a:ext uri="{FF2B5EF4-FFF2-40B4-BE49-F238E27FC236}">
                      <a16:creationId xmlns:a16="http://schemas.microsoft.com/office/drawing/2014/main" id="{67AFC310-B404-73C6-C214-61447A3B1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9451" y="4778375"/>
                  <a:ext cx="49213" cy="49212"/>
                </a:xfrm>
                <a:custGeom>
                  <a:avLst/>
                  <a:gdLst>
                    <a:gd name="T0" fmla="*/ 79 w 93"/>
                    <a:gd name="T1" fmla="*/ 13 h 93"/>
                    <a:gd name="T2" fmla="*/ 71 w 93"/>
                    <a:gd name="T3" fmla="*/ 6 h 93"/>
                    <a:gd name="T4" fmla="*/ 64 w 93"/>
                    <a:gd name="T5" fmla="*/ 2 h 93"/>
                    <a:gd name="T6" fmla="*/ 55 w 93"/>
                    <a:gd name="T7" fmla="*/ 0 h 93"/>
                    <a:gd name="T8" fmla="*/ 47 w 93"/>
                    <a:gd name="T9" fmla="*/ 0 h 93"/>
                    <a:gd name="T10" fmla="*/ 29 w 93"/>
                    <a:gd name="T11" fmla="*/ 2 h 93"/>
                    <a:gd name="T12" fmla="*/ 13 w 93"/>
                    <a:gd name="T13" fmla="*/ 13 h 93"/>
                    <a:gd name="T14" fmla="*/ 3 w 93"/>
                    <a:gd name="T15" fmla="*/ 28 h 93"/>
                    <a:gd name="T16" fmla="*/ 0 w 93"/>
                    <a:gd name="T17" fmla="*/ 46 h 93"/>
                    <a:gd name="T18" fmla="*/ 0 w 93"/>
                    <a:gd name="T19" fmla="*/ 55 h 93"/>
                    <a:gd name="T20" fmla="*/ 3 w 93"/>
                    <a:gd name="T21" fmla="*/ 63 h 93"/>
                    <a:gd name="T22" fmla="*/ 6 w 93"/>
                    <a:gd name="T23" fmla="*/ 70 h 93"/>
                    <a:gd name="T24" fmla="*/ 13 w 93"/>
                    <a:gd name="T25" fmla="*/ 79 h 93"/>
                    <a:gd name="T26" fmla="*/ 20 w 93"/>
                    <a:gd name="T27" fmla="*/ 84 h 93"/>
                    <a:gd name="T28" fmla="*/ 29 w 93"/>
                    <a:gd name="T29" fmla="*/ 89 h 93"/>
                    <a:gd name="T30" fmla="*/ 37 w 93"/>
                    <a:gd name="T31" fmla="*/ 92 h 93"/>
                    <a:gd name="T32" fmla="*/ 47 w 93"/>
                    <a:gd name="T33" fmla="*/ 93 h 93"/>
                    <a:gd name="T34" fmla="*/ 47 w 93"/>
                    <a:gd name="T35" fmla="*/ 92 h 93"/>
                    <a:gd name="T36" fmla="*/ 48 w 93"/>
                    <a:gd name="T37" fmla="*/ 92 h 93"/>
                    <a:gd name="T38" fmla="*/ 50 w 93"/>
                    <a:gd name="T39" fmla="*/ 92 h 93"/>
                    <a:gd name="T40" fmla="*/ 55 w 93"/>
                    <a:gd name="T41" fmla="*/ 92 h 93"/>
                    <a:gd name="T42" fmla="*/ 64 w 93"/>
                    <a:gd name="T43" fmla="*/ 89 h 93"/>
                    <a:gd name="T44" fmla="*/ 71 w 93"/>
                    <a:gd name="T45" fmla="*/ 84 h 93"/>
                    <a:gd name="T46" fmla="*/ 72 w 93"/>
                    <a:gd name="T47" fmla="*/ 82 h 93"/>
                    <a:gd name="T48" fmla="*/ 74 w 93"/>
                    <a:gd name="T49" fmla="*/ 81 h 93"/>
                    <a:gd name="T50" fmla="*/ 79 w 93"/>
                    <a:gd name="T51" fmla="*/ 79 h 93"/>
                    <a:gd name="T52" fmla="*/ 81 w 93"/>
                    <a:gd name="T53" fmla="*/ 74 h 93"/>
                    <a:gd name="T54" fmla="*/ 83 w 93"/>
                    <a:gd name="T55" fmla="*/ 71 h 93"/>
                    <a:gd name="T56" fmla="*/ 85 w 93"/>
                    <a:gd name="T57" fmla="*/ 70 h 93"/>
                    <a:gd name="T58" fmla="*/ 90 w 93"/>
                    <a:gd name="T59" fmla="*/ 63 h 93"/>
                    <a:gd name="T60" fmla="*/ 92 w 93"/>
                    <a:gd name="T61" fmla="*/ 55 h 93"/>
                    <a:gd name="T62" fmla="*/ 92 w 93"/>
                    <a:gd name="T63" fmla="*/ 50 h 93"/>
                    <a:gd name="T64" fmla="*/ 92 w 93"/>
                    <a:gd name="T65" fmla="*/ 47 h 93"/>
                    <a:gd name="T66" fmla="*/ 92 w 93"/>
                    <a:gd name="T67" fmla="*/ 46 h 93"/>
                    <a:gd name="T68" fmla="*/ 93 w 93"/>
                    <a:gd name="T69" fmla="*/ 46 h 93"/>
                    <a:gd name="T70" fmla="*/ 92 w 93"/>
                    <a:gd name="T71" fmla="*/ 37 h 93"/>
                    <a:gd name="T72" fmla="*/ 90 w 93"/>
                    <a:gd name="T73" fmla="*/ 28 h 93"/>
                    <a:gd name="T74" fmla="*/ 85 w 93"/>
                    <a:gd name="T75" fmla="*/ 20 h 93"/>
                    <a:gd name="T76" fmla="*/ 79 w 93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4"/>
                      </a:lnTo>
                      <a:lnTo>
                        <a:pt x="29" y="89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89"/>
                      </a:lnTo>
                      <a:lnTo>
                        <a:pt x="71" y="84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3" y="71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7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6" name="Freeform 60">
                  <a:extLst>
                    <a:ext uri="{FF2B5EF4-FFF2-40B4-BE49-F238E27FC236}">
                      <a16:creationId xmlns:a16="http://schemas.microsoft.com/office/drawing/2014/main" id="{74C3EA4E-F2E1-EF24-36D2-ADA6004FF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7738" y="4797425"/>
                  <a:ext cx="49213" cy="49212"/>
                </a:xfrm>
                <a:custGeom>
                  <a:avLst/>
                  <a:gdLst>
                    <a:gd name="T0" fmla="*/ 79 w 94"/>
                    <a:gd name="T1" fmla="*/ 13 h 93"/>
                    <a:gd name="T2" fmla="*/ 71 w 94"/>
                    <a:gd name="T3" fmla="*/ 6 h 93"/>
                    <a:gd name="T4" fmla="*/ 64 w 94"/>
                    <a:gd name="T5" fmla="*/ 2 h 93"/>
                    <a:gd name="T6" fmla="*/ 55 w 94"/>
                    <a:gd name="T7" fmla="*/ 0 h 93"/>
                    <a:gd name="T8" fmla="*/ 47 w 94"/>
                    <a:gd name="T9" fmla="*/ 0 h 93"/>
                    <a:gd name="T10" fmla="*/ 29 w 94"/>
                    <a:gd name="T11" fmla="*/ 2 h 93"/>
                    <a:gd name="T12" fmla="*/ 13 w 94"/>
                    <a:gd name="T13" fmla="*/ 13 h 93"/>
                    <a:gd name="T14" fmla="*/ 3 w 94"/>
                    <a:gd name="T15" fmla="*/ 29 h 93"/>
                    <a:gd name="T16" fmla="*/ 0 w 94"/>
                    <a:gd name="T17" fmla="*/ 46 h 93"/>
                    <a:gd name="T18" fmla="*/ 0 w 94"/>
                    <a:gd name="T19" fmla="*/ 55 h 93"/>
                    <a:gd name="T20" fmla="*/ 3 w 94"/>
                    <a:gd name="T21" fmla="*/ 63 h 93"/>
                    <a:gd name="T22" fmla="*/ 6 w 94"/>
                    <a:gd name="T23" fmla="*/ 70 h 93"/>
                    <a:gd name="T24" fmla="*/ 13 w 94"/>
                    <a:gd name="T25" fmla="*/ 79 h 93"/>
                    <a:gd name="T26" fmla="*/ 21 w 94"/>
                    <a:gd name="T27" fmla="*/ 85 h 93"/>
                    <a:gd name="T28" fmla="*/ 29 w 94"/>
                    <a:gd name="T29" fmla="*/ 90 h 93"/>
                    <a:gd name="T30" fmla="*/ 37 w 94"/>
                    <a:gd name="T31" fmla="*/ 92 h 93"/>
                    <a:gd name="T32" fmla="*/ 47 w 94"/>
                    <a:gd name="T33" fmla="*/ 93 h 93"/>
                    <a:gd name="T34" fmla="*/ 47 w 94"/>
                    <a:gd name="T35" fmla="*/ 92 h 93"/>
                    <a:gd name="T36" fmla="*/ 48 w 94"/>
                    <a:gd name="T37" fmla="*/ 92 h 93"/>
                    <a:gd name="T38" fmla="*/ 51 w 94"/>
                    <a:gd name="T39" fmla="*/ 92 h 93"/>
                    <a:gd name="T40" fmla="*/ 55 w 94"/>
                    <a:gd name="T41" fmla="*/ 92 h 93"/>
                    <a:gd name="T42" fmla="*/ 64 w 94"/>
                    <a:gd name="T43" fmla="*/ 90 h 93"/>
                    <a:gd name="T44" fmla="*/ 71 w 94"/>
                    <a:gd name="T45" fmla="*/ 85 h 93"/>
                    <a:gd name="T46" fmla="*/ 72 w 94"/>
                    <a:gd name="T47" fmla="*/ 82 h 93"/>
                    <a:gd name="T48" fmla="*/ 74 w 94"/>
                    <a:gd name="T49" fmla="*/ 81 h 93"/>
                    <a:gd name="T50" fmla="*/ 79 w 94"/>
                    <a:gd name="T51" fmla="*/ 79 h 93"/>
                    <a:gd name="T52" fmla="*/ 82 w 94"/>
                    <a:gd name="T53" fmla="*/ 74 h 93"/>
                    <a:gd name="T54" fmla="*/ 83 w 94"/>
                    <a:gd name="T55" fmla="*/ 72 h 93"/>
                    <a:gd name="T56" fmla="*/ 85 w 94"/>
                    <a:gd name="T57" fmla="*/ 70 h 93"/>
                    <a:gd name="T58" fmla="*/ 90 w 94"/>
                    <a:gd name="T59" fmla="*/ 63 h 93"/>
                    <a:gd name="T60" fmla="*/ 92 w 94"/>
                    <a:gd name="T61" fmla="*/ 55 h 93"/>
                    <a:gd name="T62" fmla="*/ 92 w 94"/>
                    <a:gd name="T63" fmla="*/ 50 h 93"/>
                    <a:gd name="T64" fmla="*/ 92 w 94"/>
                    <a:gd name="T65" fmla="*/ 48 h 93"/>
                    <a:gd name="T66" fmla="*/ 92 w 94"/>
                    <a:gd name="T67" fmla="*/ 46 h 93"/>
                    <a:gd name="T68" fmla="*/ 94 w 94"/>
                    <a:gd name="T69" fmla="*/ 46 h 93"/>
                    <a:gd name="T70" fmla="*/ 92 w 94"/>
                    <a:gd name="T71" fmla="*/ 37 h 93"/>
                    <a:gd name="T72" fmla="*/ 90 w 94"/>
                    <a:gd name="T73" fmla="*/ 29 h 93"/>
                    <a:gd name="T74" fmla="*/ 85 w 94"/>
                    <a:gd name="T75" fmla="*/ 20 h 93"/>
                    <a:gd name="T76" fmla="*/ 79 w 94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3" y="29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1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4" y="46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7" name="Freeform 61">
                  <a:extLst>
                    <a:ext uri="{FF2B5EF4-FFF2-40B4-BE49-F238E27FC236}">
                      <a16:creationId xmlns:a16="http://schemas.microsoft.com/office/drawing/2014/main" id="{EAB0BEF7-43A3-5786-5D0A-6989AFDD2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6026" y="4865688"/>
                  <a:ext cx="49213" cy="49212"/>
                </a:xfrm>
                <a:custGeom>
                  <a:avLst/>
                  <a:gdLst>
                    <a:gd name="T0" fmla="*/ 79 w 94"/>
                    <a:gd name="T1" fmla="*/ 13 h 93"/>
                    <a:gd name="T2" fmla="*/ 71 w 94"/>
                    <a:gd name="T3" fmla="*/ 6 h 93"/>
                    <a:gd name="T4" fmla="*/ 64 w 94"/>
                    <a:gd name="T5" fmla="*/ 2 h 93"/>
                    <a:gd name="T6" fmla="*/ 55 w 94"/>
                    <a:gd name="T7" fmla="*/ 0 h 93"/>
                    <a:gd name="T8" fmla="*/ 47 w 94"/>
                    <a:gd name="T9" fmla="*/ 0 h 93"/>
                    <a:gd name="T10" fmla="*/ 29 w 94"/>
                    <a:gd name="T11" fmla="*/ 2 h 93"/>
                    <a:gd name="T12" fmla="*/ 14 w 94"/>
                    <a:gd name="T13" fmla="*/ 13 h 93"/>
                    <a:gd name="T14" fmla="*/ 3 w 94"/>
                    <a:gd name="T15" fmla="*/ 28 h 93"/>
                    <a:gd name="T16" fmla="*/ 0 w 94"/>
                    <a:gd name="T17" fmla="*/ 46 h 93"/>
                    <a:gd name="T18" fmla="*/ 0 w 94"/>
                    <a:gd name="T19" fmla="*/ 55 h 93"/>
                    <a:gd name="T20" fmla="*/ 3 w 94"/>
                    <a:gd name="T21" fmla="*/ 63 h 93"/>
                    <a:gd name="T22" fmla="*/ 6 w 94"/>
                    <a:gd name="T23" fmla="*/ 70 h 93"/>
                    <a:gd name="T24" fmla="*/ 14 w 94"/>
                    <a:gd name="T25" fmla="*/ 79 h 93"/>
                    <a:gd name="T26" fmla="*/ 21 w 94"/>
                    <a:gd name="T27" fmla="*/ 85 h 93"/>
                    <a:gd name="T28" fmla="*/ 29 w 94"/>
                    <a:gd name="T29" fmla="*/ 89 h 93"/>
                    <a:gd name="T30" fmla="*/ 38 w 94"/>
                    <a:gd name="T31" fmla="*/ 92 h 93"/>
                    <a:gd name="T32" fmla="*/ 47 w 94"/>
                    <a:gd name="T33" fmla="*/ 93 h 93"/>
                    <a:gd name="T34" fmla="*/ 47 w 94"/>
                    <a:gd name="T35" fmla="*/ 92 h 93"/>
                    <a:gd name="T36" fmla="*/ 48 w 94"/>
                    <a:gd name="T37" fmla="*/ 92 h 93"/>
                    <a:gd name="T38" fmla="*/ 51 w 94"/>
                    <a:gd name="T39" fmla="*/ 92 h 93"/>
                    <a:gd name="T40" fmla="*/ 55 w 94"/>
                    <a:gd name="T41" fmla="*/ 92 h 93"/>
                    <a:gd name="T42" fmla="*/ 64 w 94"/>
                    <a:gd name="T43" fmla="*/ 89 h 93"/>
                    <a:gd name="T44" fmla="*/ 71 w 94"/>
                    <a:gd name="T45" fmla="*/ 85 h 93"/>
                    <a:gd name="T46" fmla="*/ 72 w 94"/>
                    <a:gd name="T47" fmla="*/ 82 h 93"/>
                    <a:gd name="T48" fmla="*/ 75 w 94"/>
                    <a:gd name="T49" fmla="*/ 81 h 93"/>
                    <a:gd name="T50" fmla="*/ 79 w 94"/>
                    <a:gd name="T51" fmla="*/ 79 h 93"/>
                    <a:gd name="T52" fmla="*/ 82 w 94"/>
                    <a:gd name="T53" fmla="*/ 74 h 93"/>
                    <a:gd name="T54" fmla="*/ 83 w 94"/>
                    <a:gd name="T55" fmla="*/ 71 h 93"/>
                    <a:gd name="T56" fmla="*/ 85 w 94"/>
                    <a:gd name="T57" fmla="*/ 70 h 93"/>
                    <a:gd name="T58" fmla="*/ 90 w 94"/>
                    <a:gd name="T59" fmla="*/ 63 h 93"/>
                    <a:gd name="T60" fmla="*/ 93 w 94"/>
                    <a:gd name="T61" fmla="*/ 55 h 93"/>
                    <a:gd name="T62" fmla="*/ 93 w 94"/>
                    <a:gd name="T63" fmla="*/ 50 h 93"/>
                    <a:gd name="T64" fmla="*/ 93 w 94"/>
                    <a:gd name="T65" fmla="*/ 47 h 93"/>
                    <a:gd name="T66" fmla="*/ 93 w 94"/>
                    <a:gd name="T67" fmla="*/ 46 h 93"/>
                    <a:gd name="T68" fmla="*/ 94 w 94"/>
                    <a:gd name="T69" fmla="*/ 46 h 93"/>
                    <a:gd name="T70" fmla="*/ 93 w 94"/>
                    <a:gd name="T71" fmla="*/ 37 h 93"/>
                    <a:gd name="T72" fmla="*/ 90 w 94"/>
                    <a:gd name="T73" fmla="*/ 28 h 93"/>
                    <a:gd name="T74" fmla="*/ 85 w 94"/>
                    <a:gd name="T75" fmla="*/ 20 h 93"/>
                    <a:gd name="T76" fmla="*/ 79 w 94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4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89"/>
                      </a:lnTo>
                      <a:lnTo>
                        <a:pt x="38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1" y="92"/>
                      </a:lnTo>
                      <a:lnTo>
                        <a:pt x="55" y="92"/>
                      </a:lnTo>
                      <a:lnTo>
                        <a:pt x="64" y="89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5" y="81"/>
                      </a:lnTo>
                      <a:lnTo>
                        <a:pt x="79" y="79"/>
                      </a:lnTo>
                      <a:lnTo>
                        <a:pt x="82" y="74"/>
                      </a:lnTo>
                      <a:lnTo>
                        <a:pt x="83" y="71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3" y="55"/>
                      </a:lnTo>
                      <a:lnTo>
                        <a:pt x="93" y="50"/>
                      </a:lnTo>
                      <a:lnTo>
                        <a:pt x="93" y="47"/>
                      </a:lnTo>
                      <a:lnTo>
                        <a:pt x="93" y="46"/>
                      </a:lnTo>
                      <a:lnTo>
                        <a:pt x="94" y="46"/>
                      </a:lnTo>
                      <a:lnTo>
                        <a:pt x="93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8" name="Freeform 62">
                  <a:extLst>
                    <a:ext uri="{FF2B5EF4-FFF2-40B4-BE49-F238E27FC236}">
                      <a16:creationId xmlns:a16="http://schemas.microsoft.com/office/drawing/2014/main" id="{B6273E7C-5B99-EC06-771A-2248E92A9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2251" y="4797425"/>
                  <a:ext cx="50800" cy="49212"/>
                </a:xfrm>
                <a:custGeom>
                  <a:avLst/>
                  <a:gdLst>
                    <a:gd name="T0" fmla="*/ 79 w 94"/>
                    <a:gd name="T1" fmla="*/ 13 h 93"/>
                    <a:gd name="T2" fmla="*/ 71 w 94"/>
                    <a:gd name="T3" fmla="*/ 6 h 93"/>
                    <a:gd name="T4" fmla="*/ 64 w 94"/>
                    <a:gd name="T5" fmla="*/ 2 h 93"/>
                    <a:gd name="T6" fmla="*/ 55 w 94"/>
                    <a:gd name="T7" fmla="*/ 0 h 93"/>
                    <a:gd name="T8" fmla="*/ 47 w 94"/>
                    <a:gd name="T9" fmla="*/ 0 h 93"/>
                    <a:gd name="T10" fmla="*/ 29 w 94"/>
                    <a:gd name="T11" fmla="*/ 2 h 93"/>
                    <a:gd name="T12" fmla="*/ 14 w 94"/>
                    <a:gd name="T13" fmla="*/ 13 h 93"/>
                    <a:gd name="T14" fmla="*/ 3 w 94"/>
                    <a:gd name="T15" fmla="*/ 29 h 93"/>
                    <a:gd name="T16" fmla="*/ 0 w 94"/>
                    <a:gd name="T17" fmla="*/ 46 h 93"/>
                    <a:gd name="T18" fmla="*/ 0 w 94"/>
                    <a:gd name="T19" fmla="*/ 55 h 93"/>
                    <a:gd name="T20" fmla="*/ 3 w 94"/>
                    <a:gd name="T21" fmla="*/ 63 h 93"/>
                    <a:gd name="T22" fmla="*/ 6 w 94"/>
                    <a:gd name="T23" fmla="*/ 70 h 93"/>
                    <a:gd name="T24" fmla="*/ 14 w 94"/>
                    <a:gd name="T25" fmla="*/ 79 h 93"/>
                    <a:gd name="T26" fmla="*/ 21 w 94"/>
                    <a:gd name="T27" fmla="*/ 85 h 93"/>
                    <a:gd name="T28" fmla="*/ 29 w 94"/>
                    <a:gd name="T29" fmla="*/ 90 h 93"/>
                    <a:gd name="T30" fmla="*/ 37 w 94"/>
                    <a:gd name="T31" fmla="*/ 92 h 93"/>
                    <a:gd name="T32" fmla="*/ 47 w 94"/>
                    <a:gd name="T33" fmla="*/ 93 h 93"/>
                    <a:gd name="T34" fmla="*/ 47 w 94"/>
                    <a:gd name="T35" fmla="*/ 92 h 93"/>
                    <a:gd name="T36" fmla="*/ 48 w 94"/>
                    <a:gd name="T37" fmla="*/ 92 h 93"/>
                    <a:gd name="T38" fmla="*/ 51 w 94"/>
                    <a:gd name="T39" fmla="*/ 92 h 93"/>
                    <a:gd name="T40" fmla="*/ 55 w 94"/>
                    <a:gd name="T41" fmla="*/ 92 h 93"/>
                    <a:gd name="T42" fmla="*/ 64 w 94"/>
                    <a:gd name="T43" fmla="*/ 90 h 93"/>
                    <a:gd name="T44" fmla="*/ 71 w 94"/>
                    <a:gd name="T45" fmla="*/ 85 h 93"/>
                    <a:gd name="T46" fmla="*/ 72 w 94"/>
                    <a:gd name="T47" fmla="*/ 82 h 93"/>
                    <a:gd name="T48" fmla="*/ 75 w 94"/>
                    <a:gd name="T49" fmla="*/ 81 h 93"/>
                    <a:gd name="T50" fmla="*/ 79 w 94"/>
                    <a:gd name="T51" fmla="*/ 79 h 93"/>
                    <a:gd name="T52" fmla="*/ 82 w 94"/>
                    <a:gd name="T53" fmla="*/ 74 h 93"/>
                    <a:gd name="T54" fmla="*/ 83 w 94"/>
                    <a:gd name="T55" fmla="*/ 72 h 93"/>
                    <a:gd name="T56" fmla="*/ 85 w 94"/>
                    <a:gd name="T57" fmla="*/ 70 h 93"/>
                    <a:gd name="T58" fmla="*/ 90 w 94"/>
                    <a:gd name="T59" fmla="*/ 63 h 93"/>
                    <a:gd name="T60" fmla="*/ 92 w 94"/>
                    <a:gd name="T61" fmla="*/ 55 h 93"/>
                    <a:gd name="T62" fmla="*/ 92 w 94"/>
                    <a:gd name="T63" fmla="*/ 50 h 93"/>
                    <a:gd name="T64" fmla="*/ 92 w 94"/>
                    <a:gd name="T65" fmla="*/ 48 h 93"/>
                    <a:gd name="T66" fmla="*/ 92 w 94"/>
                    <a:gd name="T67" fmla="*/ 46 h 93"/>
                    <a:gd name="T68" fmla="*/ 94 w 94"/>
                    <a:gd name="T69" fmla="*/ 46 h 93"/>
                    <a:gd name="T70" fmla="*/ 92 w 94"/>
                    <a:gd name="T71" fmla="*/ 37 h 93"/>
                    <a:gd name="T72" fmla="*/ 90 w 94"/>
                    <a:gd name="T73" fmla="*/ 29 h 93"/>
                    <a:gd name="T74" fmla="*/ 85 w 94"/>
                    <a:gd name="T75" fmla="*/ 20 h 93"/>
                    <a:gd name="T76" fmla="*/ 79 w 94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4" y="13"/>
                      </a:lnTo>
                      <a:lnTo>
                        <a:pt x="3" y="29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1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5" y="81"/>
                      </a:lnTo>
                      <a:lnTo>
                        <a:pt x="79" y="79"/>
                      </a:ln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4" y="46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49" name="Freeform 63">
                  <a:extLst>
                    <a:ext uri="{FF2B5EF4-FFF2-40B4-BE49-F238E27FC236}">
                      <a16:creationId xmlns:a16="http://schemas.microsoft.com/office/drawing/2014/main" id="{C733E007-BA76-E7B7-E805-F503CC20C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2126" y="4776788"/>
                  <a:ext cx="49213" cy="49212"/>
                </a:xfrm>
                <a:custGeom>
                  <a:avLst/>
                  <a:gdLst>
                    <a:gd name="T0" fmla="*/ 79 w 93"/>
                    <a:gd name="T1" fmla="*/ 13 h 93"/>
                    <a:gd name="T2" fmla="*/ 70 w 93"/>
                    <a:gd name="T3" fmla="*/ 6 h 93"/>
                    <a:gd name="T4" fmla="*/ 63 w 93"/>
                    <a:gd name="T5" fmla="*/ 3 h 93"/>
                    <a:gd name="T6" fmla="*/ 55 w 93"/>
                    <a:gd name="T7" fmla="*/ 0 h 93"/>
                    <a:gd name="T8" fmla="*/ 46 w 93"/>
                    <a:gd name="T9" fmla="*/ 0 h 93"/>
                    <a:gd name="T10" fmla="*/ 28 w 93"/>
                    <a:gd name="T11" fmla="*/ 3 h 93"/>
                    <a:gd name="T12" fmla="*/ 13 w 93"/>
                    <a:gd name="T13" fmla="*/ 13 h 93"/>
                    <a:gd name="T14" fmla="*/ 2 w 93"/>
                    <a:gd name="T15" fmla="*/ 29 h 93"/>
                    <a:gd name="T16" fmla="*/ 0 w 93"/>
                    <a:gd name="T17" fmla="*/ 47 h 93"/>
                    <a:gd name="T18" fmla="*/ 0 w 93"/>
                    <a:gd name="T19" fmla="*/ 55 h 93"/>
                    <a:gd name="T20" fmla="*/ 2 w 93"/>
                    <a:gd name="T21" fmla="*/ 64 h 93"/>
                    <a:gd name="T22" fmla="*/ 6 w 93"/>
                    <a:gd name="T23" fmla="*/ 71 h 93"/>
                    <a:gd name="T24" fmla="*/ 13 w 93"/>
                    <a:gd name="T25" fmla="*/ 79 h 93"/>
                    <a:gd name="T26" fmla="*/ 20 w 93"/>
                    <a:gd name="T27" fmla="*/ 85 h 93"/>
                    <a:gd name="T28" fmla="*/ 28 w 93"/>
                    <a:gd name="T29" fmla="*/ 90 h 93"/>
                    <a:gd name="T30" fmla="*/ 37 w 93"/>
                    <a:gd name="T31" fmla="*/ 92 h 93"/>
                    <a:gd name="T32" fmla="*/ 46 w 93"/>
                    <a:gd name="T33" fmla="*/ 93 h 93"/>
                    <a:gd name="T34" fmla="*/ 46 w 93"/>
                    <a:gd name="T35" fmla="*/ 92 h 93"/>
                    <a:gd name="T36" fmla="*/ 48 w 93"/>
                    <a:gd name="T37" fmla="*/ 92 h 93"/>
                    <a:gd name="T38" fmla="*/ 50 w 93"/>
                    <a:gd name="T39" fmla="*/ 92 h 93"/>
                    <a:gd name="T40" fmla="*/ 55 w 93"/>
                    <a:gd name="T41" fmla="*/ 92 h 93"/>
                    <a:gd name="T42" fmla="*/ 63 w 93"/>
                    <a:gd name="T43" fmla="*/ 90 h 93"/>
                    <a:gd name="T44" fmla="*/ 70 w 93"/>
                    <a:gd name="T45" fmla="*/ 85 h 93"/>
                    <a:gd name="T46" fmla="*/ 71 w 93"/>
                    <a:gd name="T47" fmla="*/ 83 h 93"/>
                    <a:gd name="T48" fmla="*/ 74 w 93"/>
                    <a:gd name="T49" fmla="*/ 82 h 93"/>
                    <a:gd name="T50" fmla="*/ 79 w 93"/>
                    <a:gd name="T51" fmla="*/ 79 h 93"/>
                    <a:gd name="T52" fmla="*/ 81 w 93"/>
                    <a:gd name="T53" fmla="*/ 74 h 93"/>
                    <a:gd name="T54" fmla="*/ 82 w 93"/>
                    <a:gd name="T55" fmla="*/ 72 h 93"/>
                    <a:gd name="T56" fmla="*/ 85 w 93"/>
                    <a:gd name="T57" fmla="*/ 71 h 93"/>
                    <a:gd name="T58" fmla="*/ 89 w 93"/>
                    <a:gd name="T59" fmla="*/ 64 h 93"/>
                    <a:gd name="T60" fmla="*/ 92 w 93"/>
                    <a:gd name="T61" fmla="*/ 55 h 93"/>
                    <a:gd name="T62" fmla="*/ 92 w 93"/>
                    <a:gd name="T63" fmla="*/ 50 h 93"/>
                    <a:gd name="T64" fmla="*/ 92 w 93"/>
                    <a:gd name="T65" fmla="*/ 48 h 93"/>
                    <a:gd name="T66" fmla="*/ 92 w 93"/>
                    <a:gd name="T67" fmla="*/ 47 h 93"/>
                    <a:gd name="T68" fmla="*/ 93 w 93"/>
                    <a:gd name="T69" fmla="*/ 47 h 93"/>
                    <a:gd name="T70" fmla="*/ 92 w 93"/>
                    <a:gd name="T71" fmla="*/ 37 h 93"/>
                    <a:gd name="T72" fmla="*/ 89 w 93"/>
                    <a:gd name="T73" fmla="*/ 29 h 93"/>
                    <a:gd name="T74" fmla="*/ 85 w 93"/>
                    <a:gd name="T75" fmla="*/ 21 h 93"/>
                    <a:gd name="T76" fmla="*/ 79 w 93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13"/>
                      </a:move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3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89" y="64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0" name="Freeform 64">
                  <a:extLst>
                    <a:ext uri="{FF2B5EF4-FFF2-40B4-BE49-F238E27FC236}">
                      <a16:creationId xmlns:a16="http://schemas.microsoft.com/office/drawing/2014/main" id="{7791A058-134C-E857-C3EF-DE28E8B5D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2001" y="4806950"/>
                  <a:ext cx="49213" cy="49212"/>
                </a:xfrm>
                <a:custGeom>
                  <a:avLst/>
                  <a:gdLst>
                    <a:gd name="T0" fmla="*/ 79 w 94"/>
                    <a:gd name="T1" fmla="*/ 13 h 93"/>
                    <a:gd name="T2" fmla="*/ 71 w 94"/>
                    <a:gd name="T3" fmla="*/ 6 h 93"/>
                    <a:gd name="T4" fmla="*/ 64 w 94"/>
                    <a:gd name="T5" fmla="*/ 2 h 93"/>
                    <a:gd name="T6" fmla="*/ 55 w 94"/>
                    <a:gd name="T7" fmla="*/ 0 h 93"/>
                    <a:gd name="T8" fmla="*/ 47 w 94"/>
                    <a:gd name="T9" fmla="*/ 0 h 93"/>
                    <a:gd name="T10" fmla="*/ 29 w 94"/>
                    <a:gd name="T11" fmla="*/ 2 h 93"/>
                    <a:gd name="T12" fmla="*/ 13 w 94"/>
                    <a:gd name="T13" fmla="*/ 13 h 93"/>
                    <a:gd name="T14" fmla="*/ 3 w 94"/>
                    <a:gd name="T15" fmla="*/ 28 h 93"/>
                    <a:gd name="T16" fmla="*/ 0 w 94"/>
                    <a:gd name="T17" fmla="*/ 46 h 93"/>
                    <a:gd name="T18" fmla="*/ 0 w 94"/>
                    <a:gd name="T19" fmla="*/ 55 h 93"/>
                    <a:gd name="T20" fmla="*/ 3 w 94"/>
                    <a:gd name="T21" fmla="*/ 63 h 93"/>
                    <a:gd name="T22" fmla="*/ 6 w 94"/>
                    <a:gd name="T23" fmla="*/ 70 h 93"/>
                    <a:gd name="T24" fmla="*/ 13 w 94"/>
                    <a:gd name="T25" fmla="*/ 79 h 93"/>
                    <a:gd name="T26" fmla="*/ 21 w 94"/>
                    <a:gd name="T27" fmla="*/ 85 h 93"/>
                    <a:gd name="T28" fmla="*/ 29 w 94"/>
                    <a:gd name="T29" fmla="*/ 89 h 93"/>
                    <a:gd name="T30" fmla="*/ 37 w 94"/>
                    <a:gd name="T31" fmla="*/ 92 h 93"/>
                    <a:gd name="T32" fmla="*/ 47 w 94"/>
                    <a:gd name="T33" fmla="*/ 93 h 93"/>
                    <a:gd name="T34" fmla="*/ 47 w 94"/>
                    <a:gd name="T35" fmla="*/ 92 h 93"/>
                    <a:gd name="T36" fmla="*/ 48 w 94"/>
                    <a:gd name="T37" fmla="*/ 92 h 93"/>
                    <a:gd name="T38" fmla="*/ 50 w 94"/>
                    <a:gd name="T39" fmla="*/ 92 h 93"/>
                    <a:gd name="T40" fmla="*/ 55 w 94"/>
                    <a:gd name="T41" fmla="*/ 92 h 93"/>
                    <a:gd name="T42" fmla="*/ 64 w 94"/>
                    <a:gd name="T43" fmla="*/ 89 h 93"/>
                    <a:gd name="T44" fmla="*/ 71 w 94"/>
                    <a:gd name="T45" fmla="*/ 85 h 93"/>
                    <a:gd name="T46" fmla="*/ 72 w 94"/>
                    <a:gd name="T47" fmla="*/ 82 h 93"/>
                    <a:gd name="T48" fmla="*/ 74 w 94"/>
                    <a:gd name="T49" fmla="*/ 81 h 93"/>
                    <a:gd name="T50" fmla="*/ 79 w 94"/>
                    <a:gd name="T51" fmla="*/ 79 h 93"/>
                    <a:gd name="T52" fmla="*/ 82 w 94"/>
                    <a:gd name="T53" fmla="*/ 74 h 93"/>
                    <a:gd name="T54" fmla="*/ 83 w 94"/>
                    <a:gd name="T55" fmla="*/ 71 h 93"/>
                    <a:gd name="T56" fmla="*/ 85 w 94"/>
                    <a:gd name="T57" fmla="*/ 70 h 93"/>
                    <a:gd name="T58" fmla="*/ 90 w 94"/>
                    <a:gd name="T59" fmla="*/ 63 h 93"/>
                    <a:gd name="T60" fmla="*/ 92 w 94"/>
                    <a:gd name="T61" fmla="*/ 55 h 93"/>
                    <a:gd name="T62" fmla="*/ 92 w 94"/>
                    <a:gd name="T63" fmla="*/ 50 h 93"/>
                    <a:gd name="T64" fmla="*/ 92 w 94"/>
                    <a:gd name="T65" fmla="*/ 47 h 93"/>
                    <a:gd name="T66" fmla="*/ 92 w 94"/>
                    <a:gd name="T67" fmla="*/ 46 h 93"/>
                    <a:gd name="T68" fmla="*/ 94 w 94"/>
                    <a:gd name="T69" fmla="*/ 46 h 93"/>
                    <a:gd name="T70" fmla="*/ 92 w 94"/>
                    <a:gd name="T71" fmla="*/ 37 h 93"/>
                    <a:gd name="T72" fmla="*/ 90 w 94"/>
                    <a:gd name="T73" fmla="*/ 28 h 93"/>
                    <a:gd name="T74" fmla="*/ 85 w 94"/>
                    <a:gd name="T75" fmla="*/ 20 h 93"/>
                    <a:gd name="T76" fmla="*/ 79 w 94"/>
                    <a:gd name="T77" fmla="*/ 1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13"/>
                      </a:move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89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89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2" y="74"/>
                      </a:lnTo>
                      <a:lnTo>
                        <a:pt x="83" y="71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7"/>
                      </a:lnTo>
                      <a:lnTo>
                        <a:pt x="92" y="46"/>
                      </a:lnTo>
                      <a:lnTo>
                        <a:pt x="94" y="46"/>
                      </a:lnTo>
                      <a:lnTo>
                        <a:pt x="92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1" name="Line 65">
                  <a:extLst>
                    <a:ext uri="{FF2B5EF4-FFF2-40B4-BE49-F238E27FC236}">
                      <a16:creationId xmlns:a16="http://schemas.microsoft.com/office/drawing/2014/main" id="{1321D040-1C39-9E9D-A208-0D92E477A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198976" y="471011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2" name="Line 66">
                  <a:extLst>
                    <a:ext uri="{FF2B5EF4-FFF2-40B4-BE49-F238E27FC236}">
                      <a16:creationId xmlns:a16="http://schemas.microsoft.com/office/drawing/2014/main" id="{1AC7B964-FE14-5178-DC6A-41C4EFD93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472026" y="471805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3" name="Line 67">
                  <a:extLst>
                    <a:ext uri="{FF2B5EF4-FFF2-40B4-BE49-F238E27FC236}">
                      <a16:creationId xmlns:a16="http://schemas.microsoft.com/office/drawing/2014/main" id="{6A4D4A23-6E5C-9630-E5A0-ECAC6DB1A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472026" y="492760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4" name="Line 68">
                  <a:extLst>
                    <a:ext uri="{FF2B5EF4-FFF2-40B4-BE49-F238E27FC236}">
                      <a16:creationId xmlns:a16="http://schemas.microsoft.com/office/drawing/2014/main" id="{05CC6A00-F7D4-F1EE-DF36-AD9B09CA7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40313" y="4779963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5" name="Line 69">
                  <a:extLst>
                    <a:ext uri="{FF2B5EF4-FFF2-40B4-BE49-F238E27FC236}">
                      <a16:creationId xmlns:a16="http://schemas.microsoft.com/office/drawing/2014/main" id="{A9739938-4449-04E8-7B81-70224F181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40313" y="50815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6" name="Line 70">
                  <a:extLst>
                    <a:ext uri="{FF2B5EF4-FFF2-40B4-BE49-F238E27FC236}">
                      <a16:creationId xmlns:a16="http://schemas.microsoft.com/office/drawing/2014/main" id="{D4A32BFD-56B2-063E-3044-19A1B3CF54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011776" y="494506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7" name="Line 71">
                  <a:extLst>
                    <a:ext uri="{FF2B5EF4-FFF2-40B4-BE49-F238E27FC236}">
                      <a16:creationId xmlns:a16="http://schemas.microsoft.com/office/drawing/2014/main" id="{37F14F76-7AF3-71BD-5114-FEC47DF57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011776" y="470058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8" name="Line 72">
                  <a:extLst>
                    <a:ext uri="{FF2B5EF4-FFF2-40B4-BE49-F238E27FC236}">
                      <a16:creationId xmlns:a16="http://schemas.microsoft.com/office/drawing/2014/main" id="{11F6B1B5-0499-DBE8-50FB-A8E5832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84826" y="468153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59" name="Line 73">
                  <a:extLst>
                    <a:ext uri="{FF2B5EF4-FFF2-40B4-BE49-F238E27FC236}">
                      <a16:creationId xmlns:a16="http://schemas.microsoft.com/office/drawing/2014/main" id="{07735DC8-7795-51F9-E4A7-CC1CACDDB2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84826" y="489902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0" name="Line 74">
                  <a:extLst>
                    <a:ext uri="{FF2B5EF4-FFF2-40B4-BE49-F238E27FC236}">
                      <a16:creationId xmlns:a16="http://schemas.microsoft.com/office/drawing/2014/main" id="{986B8D5D-6215-0FC6-D674-5F40611E6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553113" y="470852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1" name="Freeform 93">
                  <a:extLst>
                    <a:ext uri="{FF2B5EF4-FFF2-40B4-BE49-F238E27FC236}">
                      <a16:creationId xmlns:a16="http://schemas.microsoft.com/office/drawing/2014/main" id="{9EE3336A-DD41-4A5C-B387-A1848622C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5063" y="4768850"/>
                  <a:ext cx="49213" cy="49212"/>
                </a:xfrm>
                <a:custGeom>
                  <a:avLst/>
                  <a:gdLst>
                    <a:gd name="T0" fmla="*/ 47 w 93"/>
                    <a:gd name="T1" fmla="*/ 0 h 93"/>
                    <a:gd name="T2" fmla="*/ 29 w 93"/>
                    <a:gd name="T3" fmla="*/ 2 h 93"/>
                    <a:gd name="T4" fmla="*/ 13 w 93"/>
                    <a:gd name="T5" fmla="*/ 13 h 93"/>
                    <a:gd name="T6" fmla="*/ 3 w 93"/>
                    <a:gd name="T7" fmla="*/ 29 h 93"/>
                    <a:gd name="T8" fmla="*/ 0 w 93"/>
                    <a:gd name="T9" fmla="*/ 47 h 93"/>
                    <a:gd name="T10" fmla="*/ 0 w 93"/>
                    <a:gd name="T11" fmla="*/ 55 h 93"/>
                    <a:gd name="T12" fmla="*/ 3 w 93"/>
                    <a:gd name="T13" fmla="*/ 63 h 93"/>
                    <a:gd name="T14" fmla="*/ 6 w 93"/>
                    <a:gd name="T15" fmla="*/ 71 h 93"/>
                    <a:gd name="T16" fmla="*/ 13 w 93"/>
                    <a:gd name="T17" fmla="*/ 79 h 93"/>
                    <a:gd name="T18" fmla="*/ 21 w 93"/>
                    <a:gd name="T19" fmla="*/ 85 h 93"/>
                    <a:gd name="T20" fmla="*/ 29 w 93"/>
                    <a:gd name="T21" fmla="*/ 90 h 93"/>
                    <a:gd name="T22" fmla="*/ 37 w 93"/>
                    <a:gd name="T23" fmla="*/ 92 h 93"/>
                    <a:gd name="T24" fmla="*/ 47 w 93"/>
                    <a:gd name="T25" fmla="*/ 93 h 93"/>
                    <a:gd name="T26" fmla="*/ 47 w 93"/>
                    <a:gd name="T27" fmla="*/ 92 h 93"/>
                    <a:gd name="T28" fmla="*/ 48 w 93"/>
                    <a:gd name="T29" fmla="*/ 92 h 93"/>
                    <a:gd name="T30" fmla="*/ 50 w 93"/>
                    <a:gd name="T31" fmla="*/ 92 h 93"/>
                    <a:gd name="T32" fmla="*/ 55 w 93"/>
                    <a:gd name="T33" fmla="*/ 92 h 93"/>
                    <a:gd name="T34" fmla="*/ 64 w 93"/>
                    <a:gd name="T35" fmla="*/ 90 h 93"/>
                    <a:gd name="T36" fmla="*/ 71 w 93"/>
                    <a:gd name="T37" fmla="*/ 85 h 93"/>
                    <a:gd name="T38" fmla="*/ 72 w 93"/>
                    <a:gd name="T39" fmla="*/ 83 h 93"/>
                    <a:gd name="T40" fmla="*/ 74 w 93"/>
                    <a:gd name="T41" fmla="*/ 81 h 93"/>
                    <a:gd name="T42" fmla="*/ 79 w 93"/>
                    <a:gd name="T43" fmla="*/ 79 h 93"/>
                    <a:gd name="T44" fmla="*/ 82 w 93"/>
                    <a:gd name="T45" fmla="*/ 74 h 93"/>
                    <a:gd name="T46" fmla="*/ 83 w 93"/>
                    <a:gd name="T47" fmla="*/ 72 h 93"/>
                    <a:gd name="T48" fmla="*/ 85 w 93"/>
                    <a:gd name="T49" fmla="*/ 71 h 93"/>
                    <a:gd name="T50" fmla="*/ 90 w 93"/>
                    <a:gd name="T51" fmla="*/ 63 h 93"/>
                    <a:gd name="T52" fmla="*/ 92 w 93"/>
                    <a:gd name="T53" fmla="*/ 55 h 93"/>
                    <a:gd name="T54" fmla="*/ 92 w 93"/>
                    <a:gd name="T55" fmla="*/ 50 h 93"/>
                    <a:gd name="T56" fmla="*/ 92 w 93"/>
                    <a:gd name="T57" fmla="*/ 48 h 93"/>
                    <a:gd name="T58" fmla="*/ 92 w 93"/>
                    <a:gd name="T59" fmla="*/ 47 h 93"/>
                    <a:gd name="T60" fmla="*/ 93 w 93"/>
                    <a:gd name="T61" fmla="*/ 47 h 93"/>
                    <a:gd name="T62" fmla="*/ 92 w 93"/>
                    <a:gd name="T63" fmla="*/ 37 h 93"/>
                    <a:gd name="T64" fmla="*/ 90 w 93"/>
                    <a:gd name="T65" fmla="*/ 29 h 93"/>
                    <a:gd name="T66" fmla="*/ 85 w 93"/>
                    <a:gd name="T67" fmla="*/ 20 h 93"/>
                    <a:gd name="T68" fmla="*/ 79 w 93"/>
                    <a:gd name="T69" fmla="*/ 13 h 93"/>
                    <a:gd name="T70" fmla="*/ 71 w 93"/>
                    <a:gd name="T71" fmla="*/ 6 h 93"/>
                    <a:gd name="T72" fmla="*/ 64 w 93"/>
                    <a:gd name="T73" fmla="*/ 2 h 93"/>
                    <a:gd name="T74" fmla="*/ 55 w 93"/>
                    <a:gd name="T75" fmla="*/ 0 h 93"/>
                    <a:gd name="T76" fmla="*/ 47 w 93"/>
                    <a:gd name="T7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47" y="0"/>
                      </a:move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3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3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1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2" name="Line 94">
                  <a:extLst>
                    <a:ext uri="{FF2B5EF4-FFF2-40B4-BE49-F238E27FC236}">
                      <a16:creationId xmlns:a16="http://schemas.microsoft.com/office/drawing/2014/main" id="{EAF929A4-CA00-4D48-F8C3-C220A3368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27513" y="474027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3" name="Line 95">
                  <a:extLst>
                    <a:ext uri="{FF2B5EF4-FFF2-40B4-BE49-F238E27FC236}">
                      <a16:creationId xmlns:a16="http://schemas.microsoft.com/office/drawing/2014/main" id="{8D43F072-F691-8114-228C-8CA96CF97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57638" y="47386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4" name="Freeform 96">
                  <a:extLst>
                    <a:ext uri="{FF2B5EF4-FFF2-40B4-BE49-F238E27FC236}">
                      <a16:creationId xmlns:a16="http://schemas.microsoft.com/office/drawing/2014/main" id="{AC6DFF27-EDC4-991A-E994-9EBDC3079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4938" y="4806950"/>
                  <a:ext cx="49213" cy="49212"/>
                </a:xfrm>
                <a:custGeom>
                  <a:avLst/>
                  <a:gdLst>
                    <a:gd name="T0" fmla="*/ 46 w 93"/>
                    <a:gd name="T1" fmla="*/ 0 h 93"/>
                    <a:gd name="T2" fmla="*/ 28 w 93"/>
                    <a:gd name="T3" fmla="*/ 2 h 93"/>
                    <a:gd name="T4" fmla="*/ 13 w 93"/>
                    <a:gd name="T5" fmla="*/ 13 h 93"/>
                    <a:gd name="T6" fmla="*/ 2 w 93"/>
                    <a:gd name="T7" fmla="*/ 28 h 93"/>
                    <a:gd name="T8" fmla="*/ 0 w 93"/>
                    <a:gd name="T9" fmla="*/ 46 h 93"/>
                    <a:gd name="T10" fmla="*/ 0 w 93"/>
                    <a:gd name="T11" fmla="*/ 55 h 93"/>
                    <a:gd name="T12" fmla="*/ 2 w 93"/>
                    <a:gd name="T13" fmla="*/ 63 h 93"/>
                    <a:gd name="T14" fmla="*/ 6 w 93"/>
                    <a:gd name="T15" fmla="*/ 70 h 93"/>
                    <a:gd name="T16" fmla="*/ 13 w 93"/>
                    <a:gd name="T17" fmla="*/ 79 h 93"/>
                    <a:gd name="T18" fmla="*/ 20 w 93"/>
                    <a:gd name="T19" fmla="*/ 85 h 93"/>
                    <a:gd name="T20" fmla="*/ 28 w 93"/>
                    <a:gd name="T21" fmla="*/ 90 h 93"/>
                    <a:gd name="T22" fmla="*/ 37 w 93"/>
                    <a:gd name="T23" fmla="*/ 92 h 93"/>
                    <a:gd name="T24" fmla="*/ 46 w 93"/>
                    <a:gd name="T25" fmla="*/ 93 h 93"/>
                    <a:gd name="T26" fmla="*/ 46 w 93"/>
                    <a:gd name="T27" fmla="*/ 92 h 93"/>
                    <a:gd name="T28" fmla="*/ 48 w 93"/>
                    <a:gd name="T29" fmla="*/ 92 h 93"/>
                    <a:gd name="T30" fmla="*/ 50 w 93"/>
                    <a:gd name="T31" fmla="*/ 92 h 93"/>
                    <a:gd name="T32" fmla="*/ 55 w 93"/>
                    <a:gd name="T33" fmla="*/ 92 h 93"/>
                    <a:gd name="T34" fmla="*/ 63 w 93"/>
                    <a:gd name="T35" fmla="*/ 90 h 93"/>
                    <a:gd name="T36" fmla="*/ 70 w 93"/>
                    <a:gd name="T37" fmla="*/ 85 h 93"/>
                    <a:gd name="T38" fmla="*/ 71 w 93"/>
                    <a:gd name="T39" fmla="*/ 82 h 93"/>
                    <a:gd name="T40" fmla="*/ 74 w 93"/>
                    <a:gd name="T41" fmla="*/ 81 h 93"/>
                    <a:gd name="T42" fmla="*/ 79 w 93"/>
                    <a:gd name="T43" fmla="*/ 79 h 93"/>
                    <a:gd name="T44" fmla="*/ 81 w 93"/>
                    <a:gd name="T45" fmla="*/ 74 h 93"/>
                    <a:gd name="T46" fmla="*/ 82 w 93"/>
                    <a:gd name="T47" fmla="*/ 72 h 93"/>
                    <a:gd name="T48" fmla="*/ 85 w 93"/>
                    <a:gd name="T49" fmla="*/ 70 h 93"/>
                    <a:gd name="T50" fmla="*/ 89 w 93"/>
                    <a:gd name="T51" fmla="*/ 63 h 93"/>
                    <a:gd name="T52" fmla="*/ 92 w 93"/>
                    <a:gd name="T53" fmla="*/ 55 h 93"/>
                    <a:gd name="T54" fmla="*/ 92 w 93"/>
                    <a:gd name="T55" fmla="*/ 50 h 93"/>
                    <a:gd name="T56" fmla="*/ 92 w 93"/>
                    <a:gd name="T57" fmla="*/ 48 h 93"/>
                    <a:gd name="T58" fmla="*/ 92 w 93"/>
                    <a:gd name="T59" fmla="*/ 46 h 93"/>
                    <a:gd name="T60" fmla="*/ 93 w 93"/>
                    <a:gd name="T61" fmla="*/ 46 h 93"/>
                    <a:gd name="T62" fmla="*/ 92 w 93"/>
                    <a:gd name="T63" fmla="*/ 37 h 93"/>
                    <a:gd name="T64" fmla="*/ 89 w 93"/>
                    <a:gd name="T65" fmla="*/ 28 h 93"/>
                    <a:gd name="T66" fmla="*/ 85 w 93"/>
                    <a:gd name="T67" fmla="*/ 20 h 93"/>
                    <a:gd name="T68" fmla="*/ 79 w 93"/>
                    <a:gd name="T69" fmla="*/ 13 h 93"/>
                    <a:gd name="T70" fmla="*/ 70 w 93"/>
                    <a:gd name="T71" fmla="*/ 6 h 93"/>
                    <a:gd name="T72" fmla="*/ 63 w 93"/>
                    <a:gd name="T73" fmla="*/ 2 h 93"/>
                    <a:gd name="T74" fmla="*/ 55 w 93"/>
                    <a:gd name="T75" fmla="*/ 0 h 93"/>
                    <a:gd name="T76" fmla="*/ 46 w 93"/>
                    <a:gd name="T7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46" y="0"/>
                      </a:move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89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5" name="Freeform 97">
                  <a:extLst>
                    <a:ext uri="{FF2B5EF4-FFF2-40B4-BE49-F238E27FC236}">
                      <a16:creationId xmlns:a16="http://schemas.microsoft.com/office/drawing/2014/main" id="{B2B4A4B7-AD2B-924D-B7CD-C4789F755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6401" y="4813300"/>
                  <a:ext cx="49213" cy="49212"/>
                </a:xfrm>
                <a:custGeom>
                  <a:avLst/>
                  <a:gdLst>
                    <a:gd name="T0" fmla="*/ 46 w 93"/>
                    <a:gd name="T1" fmla="*/ 0 h 93"/>
                    <a:gd name="T2" fmla="*/ 28 w 93"/>
                    <a:gd name="T3" fmla="*/ 2 h 93"/>
                    <a:gd name="T4" fmla="*/ 13 w 93"/>
                    <a:gd name="T5" fmla="*/ 13 h 93"/>
                    <a:gd name="T6" fmla="*/ 2 w 93"/>
                    <a:gd name="T7" fmla="*/ 28 h 93"/>
                    <a:gd name="T8" fmla="*/ 0 w 93"/>
                    <a:gd name="T9" fmla="*/ 46 h 93"/>
                    <a:gd name="T10" fmla="*/ 0 w 93"/>
                    <a:gd name="T11" fmla="*/ 55 h 93"/>
                    <a:gd name="T12" fmla="*/ 2 w 93"/>
                    <a:gd name="T13" fmla="*/ 63 h 93"/>
                    <a:gd name="T14" fmla="*/ 6 w 93"/>
                    <a:gd name="T15" fmla="*/ 70 h 93"/>
                    <a:gd name="T16" fmla="*/ 13 w 93"/>
                    <a:gd name="T17" fmla="*/ 79 h 93"/>
                    <a:gd name="T18" fmla="*/ 20 w 93"/>
                    <a:gd name="T19" fmla="*/ 84 h 93"/>
                    <a:gd name="T20" fmla="*/ 28 w 93"/>
                    <a:gd name="T21" fmla="*/ 89 h 93"/>
                    <a:gd name="T22" fmla="*/ 37 w 93"/>
                    <a:gd name="T23" fmla="*/ 92 h 93"/>
                    <a:gd name="T24" fmla="*/ 46 w 93"/>
                    <a:gd name="T25" fmla="*/ 93 h 93"/>
                    <a:gd name="T26" fmla="*/ 46 w 93"/>
                    <a:gd name="T27" fmla="*/ 92 h 93"/>
                    <a:gd name="T28" fmla="*/ 47 w 93"/>
                    <a:gd name="T29" fmla="*/ 92 h 93"/>
                    <a:gd name="T30" fmla="*/ 50 w 93"/>
                    <a:gd name="T31" fmla="*/ 92 h 93"/>
                    <a:gd name="T32" fmla="*/ 55 w 93"/>
                    <a:gd name="T33" fmla="*/ 92 h 93"/>
                    <a:gd name="T34" fmla="*/ 63 w 93"/>
                    <a:gd name="T35" fmla="*/ 89 h 93"/>
                    <a:gd name="T36" fmla="*/ 70 w 93"/>
                    <a:gd name="T37" fmla="*/ 84 h 93"/>
                    <a:gd name="T38" fmla="*/ 71 w 93"/>
                    <a:gd name="T39" fmla="*/ 82 h 93"/>
                    <a:gd name="T40" fmla="*/ 74 w 93"/>
                    <a:gd name="T41" fmla="*/ 81 h 93"/>
                    <a:gd name="T42" fmla="*/ 79 w 93"/>
                    <a:gd name="T43" fmla="*/ 79 h 93"/>
                    <a:gd name="T44" fmla="*/ 81 w 93"/>
                    <a:gd name="T45" fmla="*/ 74 h 93"/>
                    <a:gd name="T46" fmla="*/ 82 w 93"/>
                    <a:gd name="T47" fmla="*/ 71 h 93"/>
                    <a:gd name="T48" fmla="*/ 85 w 93"/>
                    <a:gd name="T49" fmla="*/ 70 h 93"/>
                    <a:gd name="T50" fmla="*/ 89 w 93"/>
                    <a:gd name="T51" fmla="*/ 63 h 93"/>
                    <a:gd name="T52" fmla="*/ 92 w 93"/>
                    <a:gd name="T53" fmla="*/ 55 h 93"/>
                    <a:gd name="T54" fmla="*/ 92 w 93"/>
                    <a:gd name="T55" fmla="*/ 50 h 93"/>
                    <a:gd name="T56" fmla="*/ 92 w 93"/>
                    <a:gd name="T57" fmla="*/ 47 h 93"/>
                    <a:gd name="T58" fmla="*/ 92 w 93"/>
                    <a:gd name="T59" fmla="*/ 46 h 93"/>
                    <a:gd name="T60" fmla="*/ 93 w 93"/>
                    <a:gd name="T61" fmla="*/ 46 h 93"/>
                    <a:gd name="T62" fmla="*/ 92 w 93"/>
                    <a:gd name="T63" fmla="*/ 37 h 93"/>
                    <a:gd name="T64" fmla="*/ 89 w 93"/>
                    <a:gd name="T65" fmla="*/ 28 h 93"/>
                    <a:gd name="T66" fmla="*/ 85 w 93"/>
                    <a:gd name="T67" fmla="*/ 20 h 93"/>
                    <a:gd name="T68" fmla="*/ 79 w 93"/>
                    <a:gd name="T69" fmla="*/ 13 h 93"/>
                    <a:gd name="T70" fmla="*/ 70 w 93"/>
                    <a:gd name="T71" fmla="*/ 6 h 93"/>
                    <a:gd name="T72" fmla="*/ 63 w 93"/>
                    <a:gd name="T73" fmla="*/ 2 h 93"/>
                    <a:gd name="T74" fmla="*/ 55 w 93"/>
                    <a:gd name="T75" fmla="*/ 0 h 93"/>
                    <a:gd name="T76" fmla="*/ 46 w 93"/>
                    <a:gd name="T7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46" y="0"/>
                      </a:move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4"/>
                      </a:lnTo>
                      <a:lnTo>
                        <a:pt x="28" y="89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89"/>
                      </a:lnTo>
                      <a:lnTo>
                        <a:pt x="70" y="84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lnTo>
                        <a:pt x="81" y="74"/>
                      </a:lnTo>
                      <a:lnTo>
                        <a:pt x="82" y="71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7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89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6" name="Line 98">
                  <a:extLst>
                    <a:ext uri="{FF2B5EF4-FFF2-40B4-BE49-F238E27FC236}">
                      <a16:creationId xmlns:a16="http://schemas.microsoft.com/office/drawing/2014/main" id="{7094F3BC-48C1-5E06-89A0-1C210CE1F6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387763" y="470058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7" name="Line 99">
                  <a:extLst>
                    <a:ext uri="{FF2B5EF4-FFF2-40B4-BE49-F238E27FC236}">
                      <a16:creationId xmlns:a16="http://schemas.microsoft.com/office/drawing/2014/main" id="{7438E065-6CD4-6021-0945-B30B0EEBC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387763" y="487521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8" name="Line 100">
                  <a:extLst>
                    <a:ext uri="{FF2B5EF4-FFF2-40B4-BE49-F238E27FC236}">
                      <a16:creationId xmlns:a16="http://schemas.microsoft.com/office/drawing/2014/main" id="{9A78BD65-8223-8E3C-B64D-6C6057739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57638" y="491490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69" name="Line 101">
                  <a:extLst>
                    <a:ext uri="{FF2B5EF4-FFF2-40B4-BE49-F238E27FC236}">
                      <a16:creationId xmlns:a16="http://schemas.microsoft.com/office/drawing/2014/main" id="{30944184-7D63-C59E-C048-E74F0AFCA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27513" y="493077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0" name="Freeform 111">
                  <a:extLst>
                    <a:ext uri="{FF2B5EF4-FFF2-40B4-BE49-F238E27FC236}">
                      <a16:creationId xmlns:a16="http://schemas.microsoft.com/office/drawing/2014/main" id="{D3386466-C0CE-3CF3-FAEE-D24A7E3FF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9001" y="4813300"/>
                  <a:ext cx="2436813" cy="134937"/>
                </a:xfrm>
                <a:custGeom>
                  <a:avLst/>
                  <a:gdLst>
                    <a:gd name="T0" fmla="*/ 4606 w 4606"/>
                    <a:gd name="T1" fmla="*/ 66 h 253"/>
                    <a:gd name="T2" fmla="*/ 4095 w 4606"/>
                    <a:gd name="T3" fmla="*/ 253 h 253"/>
                    <a:gd name="T4" fmla="*/ 3584 w 4606"/>
                    <a:gd name="T5" fmla="*/ 179 h 253"/>
                    <a:gd name="T6" fmla="*/ 3066 w 4606"/>
                    <a:gd name="T7" fmla="*/ 55 h 253"/>
                    <a:gd name="T8" fmla="*/ 2561 w 4606"/>
                    <a:gd name="T9" fmla="*/ 0 h 253"/>
                    <a:gd name="T10" fmla="*/ 2050 w 4606"/>
                    <a:gd name="T11" fmla="*/ 115 h 253"/>
                    <a:gd name="T12" fmla="*/ 1537 w 4606"/>
                    <a:gd name="T13" fmla="*/ 48 h 253"/>
                    <a:gd name="T14" fmla="*/ 1024 w 4606"/>
                    <a:gd name="T15" fmla="*/ 75 h 253"/>
                    <a:gd name="T16" fmla="*/ 513 w 4606"/>
                    <a:gd name="T17" fmla="*/ 37 h 253"/>
                    <a:gd name="T18" fmla="*/ 0 w 4606"/>
                    <a:gd name="T19" fmla="*/ 18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06" h="253">
                      <a:moveTo>
                        <a:pt x="4606" y="66"/>
                      </a:moveTo>
                      <a:lnTo>
                        <a:pt x="4095" y="253"/>
                      </a:lnTo>
                      <a:lnTo>
                        <a:pt x="3584" y="179"/>
                      </a:lnTo>
                      <a:lnTo>
                        <a:pt x="3066" y="55"/>
                      </a:lnTo>
                      <a:lnTo>
                        <a:pt x="2561" y="0"/>
                      </a:lnTo>
                      <a:lnTo>
                        <a:pt x="2050" y="115"/>
                      </a:lnTo>
                      <a:lnTo>
                        <a:pt x="1537" y="48"/>
                      </a:lnTo>
                      <a:lnTo>
                        <a:pt x="1024" y="75"/>
                      </a:lnTo>
                      <a:lnTo>
                        <a:pt x="513" y="37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1905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1" name="Line 112">
                  <a:extLst>
                    <a:ext uri="{FF2B5EF4-FFF2-40B4-BE49-F238E27FC236}">
                      <a16:creationId xmlns:a16="http://schemas.microsoft.com/office/drawing/2014/main" id="{33A356E6-49F4-D809-3DEB-919274A55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400463" y="4760913"/>
                  <a:ext cx="0" cy="144462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2" name="Line 113">
                  <a:extLst>
                    <a:ext uri="{FF2B5EF4-FFF2-40B4-BE49-F238E27FC236}">
                      <a16:creationId xmlns:a16="http://schemas.microsoft.com/office/drawing/2014/main" id="{A250932B-B2B0-8E36-438C-C6BE8231A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41801" y="4764088"/>
                  <a:ext cx="0" cy="150812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3" name="Line 114">
                  <a:extLst>
                    <a:ext uri="{FF2B5EF4-FFF2-40B4-BE49-F238E27FC236}">
                      <a16:creationId xmlns:a16="http://schemas.microsoft.com/office/drawing/2014/main" id="{900EA12A-1423-9BEB-33B1-9D0F4217A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84726" y="4733925"/>
                  <a:ext cx="0" cy="173037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4" name="Line 115">
                  <a:extLst>
                    <a:ext uri="{FF2B5EF4-FFF2-40B4-BE49-F238E27FC236}">
                      <a16:creationId xmlns:a16="http://schemas.microsoft.com/office/drawing/2014/main" id="{4C959319-7769-93C6-9A8A-9D2331E11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65813" y="4756150"/>
                  <a:ext cx="0" cy="204787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5" name="Line 116">
                  <a:extLst>
                    <a:ext uri="{FF2B5EF4-FFF2-40B4-BE49-F238E27FC236}">
                      <a16:creationId xmlns:a16="http://schemas.microsoft.com/office/drawing/2014/main" id="{E97F2264-4897-BFB2-6E3D-162DFC1B4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70338" y="4764088"/>
                  <a:ext cx="0" cy="179387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6" name="Line 117">
                  <a:extLst>
                    <a:ext uri="{FF2B5EF4-FFF2-40B4-BE49-F238E27FC236}">
                      <a16:creationId xmlns:a16="http://schemas.microsoft.com/office/drawing/2014/main" id="{9132B1BC-CA42-2CE3-98A1-5B37472E8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13263" y="4776788"/>
                  <a:ext cx="0" cy="195262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7" name="Line 118">
                  <a:extLst>
                    <a:ext uri="{FF2B5EF4-FFF2-40B4-BE49-F238E27FC236}">
                      <a16:creationId xmlns:a16="http://schemas.microsoft.com/office/drawing/2014/main" id="{08826180-78A6-BFDE-8E04-B9FDA1FC34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751426" y="4762500"/>
                  <a:ext cx="0" cy="161925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8" name="Line 119">
                  <a:extLst>
                    <a:ext uri="{FF2B5EF4-FFF2-40B4-BE49-F238E27FC236}">
                      <a16:creationId xmlns:a16="http://schemas.microsoft.com/office/drawing/2014/main" id="{2D0B21DD-1D2B-FE04-478C-B679B1A0D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026063" y="4848225"/>
                  <a:ext cx="0" cy="142875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79" name="Line 120">
                  <a:extLst>
                    <a:ext uri="{FF2B5EF4-FFF2-40B4-BE49-F238E27FC236}">
                      <a16:creationId xmlns:a16="http://schemas.microsoft.com/office/drawing/2014/main" id="{DB4BBE6F-6B35-880F-FB18-A69AB4B52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95938" y="4868863"/>
                  <a:ext cx="0" cy="15875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0" name="Line 157">
                  <a:extLst>
                    <a:ext uri="{FF2B5EF4-FFF2-40B4-BE49-F238E27FC236}">
                      <a16:creationId xmlns:a16="http://schemas.microsoft.com/office/drawing/2014/main" id="{1D79405D-2A6D-1F63-D8FD-5189CC5D2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387763" y="476408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1" name="Freeform 158">
                  <a:extLst>
                    <a:ext uri="{FF2B5EF4-FFF2-40B4-BE49-F238E27FC236}">
                      <a16:creationId xmlns:a16="http://schemas.microsoft.com/office/drawing/2014/main" id="{647F7002-50C4-2FC2-232A-A17A06F4E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6776" y="4799013"/>
                  <a:ext cx="49213" cy="49212"/>
                </a:xfrm>
                <a:custGeom>
                  <a:avLst/>
                  <a:gdLst>
                    <a:gd name="T0" fmla="*/ 79 w 93"/>
                    <a:gd name="T1" fmla="*/ 79 h 94"/>
                    <a:gd name="T2" fmla="*/ 81 w 93"/>
                    <a:gd name="T3" fmla="*/ 74 h 94"/>
                    <a:gd name="T4" fmla="*/ 82 w 93"/>
                    <a:gd name="T5" fmla="*/ 72 h 94"/>
                    <a:gd name="T6" fmla="*/ 85 w 93"/>
                    <a:gd name="T7" fmla="*/ 71 h 94"/>
                    <a:gd name="T8" fmla="*/ 89 w 93"/>
                    <a:gd name="T9" fmla="*/ 64 h 94"/>
                    <a:gd name="T10" fmla="*/ 92 w 93"/>
                    <a:gd name="T11" fmla="*/ 55 h 94"/>
                    <a:gd name="T12" fmla="*/ 92 w 93"/>
                    <a:gd name="T13" fmla="*/ 50 h 94"/>
                    <a:gd name="T14" fmla="*/ 92 w 93"/>
                    <a:gd name="T15" fmla="*/ 48 h 94"/>
                    <a:gd name="T16" fmla="*/ 92 w 93"/>
                    <a:gd name="T17" fmla="*/ 47 h 94"/>
                    <a:gd name="T18" fmla="*/ 93 w 93"/>
                    <a:gd name="T19" fmla="*/ 47 h 94"/>
                    <a:gd name="T20" fmla="*/ 92 w 93"/>
                    <a:gd name="T21" fmla="*/ 37 h 94"/>
                    <a:gd name="T22" fmla="*/ 89 w 93"/>
                    <a:gd name="T23" fmla="*/ 29 h 94"/>
                    <a:gd name="T24" fmla="*/ 85 w 93"/>
                    <a:gd name="T25" fmla="*/ 21 h 94"/>
                    <a:gd name="T26" fmla="*/ 79 w 93"/>
                    <a:gd name="T27" fmla="*/ 13 h 94"/>
                    <a:gd name="T28" fmla="*/ 70 w 93"/>
                    <a:gd name="T29" fmla="*/ 6 h 94"/>
                    <a:gd name="T30" fmla="*/ 63 w 93"/>
                    <a:gd name="T31" fmla="*/ 3 h 94"/>
                    <a:gd name="T32" fmla="*/ 55 w 93"/>
                    <a:gd name="T33" fmla="*/ 0 h 94"/>
                    <a:gd name="T34" fmla="*/ 46 w 93"/>
                    <a:gd name="T35" fmla="*/ 0 h 94"/>
                    <a:gd name="T36" fmla="*/ 28 w 93"/>
                    <a:gd name="T37" fmla="*/ 3 h 94"/>
                    <a:gd name="T38" fmla="*/ 13 w 93"/>
                    <a:gd name="T39" fmla="*/ 13 h 94"/>
                    <a:gd name="T40" fmla="*/ 2 w 93"/>
                    <a:gd name="T41" fmla="*/ 29 h 94"/>
                    <a:gd name="T42" fmla="*/ 0 w 93"/>
                    <a:gd name="T43" fmla="*/ 47 h 94"/>
                    <a:gd name="T44" fmla="*/ 0 w 93"/>
                    <a:gd name="T45" fmla="*/ 55 h 94"/>
                    <a:gd name="T46" fmla="*/ 2 w 93"/>
                    <a:gd name="T47" fmla="*/ 64 h 94"/>
                    <a:gd name="T48" fmla="*/ 6 w 93"/>
                    <a:gd name="T49" fmla="*/ 71 h 94"/>
                    <a:gd name="T50" fmla="*/ 13 w 93"/>
                    <a:gd name="T51" fmla="*/ 79 h 94"/>
                    <a:gd name="T52" fmla="*/ 20 w 93"/>
                    <a:gd name="T53" fmla="*/ 85 h 94"/>
                    <a:gd name="T54" fmla="*/ 28 w 93"/>
                    <a:gd name="T55" fmla="*/ 90 h 94"/>
                    <a:gd name="T56" fmla="*/ 37 w 93"/>
                    <a:gd name="T57" fmla="*/ 92 h 94"/>
                    <a:gd name="T58" fmla="*/ 46 w 93"/>
                    <a:gd name="T59" fmla="*/ 94 h 94"/>
                    <a:gd name="T60" fmla="*/ 46 w 93"/>
                    <a:gd name="T61" fmla="*/ 92 h 94"/>
                    <a:gd name="T62" fmla="*/ 47 w 93"/>
                    <a:gd name="T63" fmla="*/ 92 h 94"/>
                    <a:gd name="T64" fmla="*/ 50 w 93"/>
                    <a:gd name="T65" fmla="*/ 92 h 94"/>
                    <a:gd name="T66" fmla="*/ 55 w 93"/>
                    <a:gd name="T67" fmla="*/ 92 h 94"/>
                    <a:gd name="T68" fmla="*/ 63 w 93"/>
                    <a:gd name="T69" fmla="*/ 90 h 94"/>
                    <a:gd name="T70" fmla="*/ 70 w 93"/>
                    <a:gd name="T71" fmla="*/ 85 h 94"/>
                    <a:gd name="T72" fmla="*/ 71 w 93"/>
                    <a:gd name="T73" fmla="*/ 83 h 94"/>
                    <a:gd name="T74" fmla="*/ 74 w 93"/>
                    <a:gd name="T75" fmla="*/ 82 h 94"/>
                    <a:gd name="T76" fmla="*/ 79 w 93"/>
                    <a:gd name="T77" fmla="*/ 7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4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1"/>
                      </a:lnTo>
                      <a:lnTo>
                        <a:pt x="89" y="64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1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3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4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2" name="Freeform 159">
                  <a:extLst>
                    <a:ext uri="{FF2B5EF4-FFF2-40B4-BE49-F238E27FC236}">
                      <a16:creationId xmlns:a16="http://schemas.microsoft.com/office/drawing/2014/main" id="{FBA6DD13-EAAB-729C-C23F-6569A80E2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5063" y="4806950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2 w 93"/>
                    <a:gd name="T3" fmla="*/ 74 h 93"/>
                    <a:gd name="T4" fmla="*/ 83 w 93"/>
                    <a:gd name="T5" fmla="*/ 72 h 93"/>
                    <a:gd name="T6" fmla="*/ 85 w 93"/>
                    <a:gd name="T7" fmla="*/ 70 h 93"/>
                    <a:gd name="T8" fmla="*/ 90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6 h 93"/>
                    <a:gd name="T18" fmla="*/ 93 w 93"/>
                    <a:gd name="T19" fmla="*/ 46 h 93"/>
                    <a:gd name="T20" fmla="*/ 92 w 93"/>
                    <a:gd name="T21" fmla="*/ 37 h 93"/>
                    <a:gd name="T22" fmla="*/ 90 w 93"/>
                    <a:gd name="T23" fmla="*/ 28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1 w 93"/>
                    <a:gd name="T29" fmla="*/ 6 h 93"/>
                    <a:gd name="T30" fmla="*/ 64 w 93"/>
                    <a:gd name="T31" fmla="*/ 2 h 93"/>
                    <a:gd name="T32" fmla="*/ 55 w 93"/>
                    <a:gd name="T33" fmla="*/ 0 h 93"/>
                    <a:gd name="T34" fmla="*/ 47 w 93"/>
                    <a:gd name="T35" fmla="*/ 0 h 93"/>
                    <a:gd name="T36" fmla="*/ 29 w 93"/>
                    <a:gd name="T37" fmla="*/ 2 h 93"/>
                    <a:gd name="T38" fmla="*/ 13 w 93"/>
                    <a:gd name="T39" fmla="*/ 13 h 93"/>
                    <a:gd name="T40" fmla="*/ 3 w 93"/>
                    <a:gd name="T41" fmla="*/ 28 h 93"/>
                    <a:gd name="T42" fmla="*/ 0 w 93"/>
                    <a:gd name="T43" fmla="*/ 46 h 93"/>
                    <a:gd name="T44" fmla="*/ 0 w 93"/>
                    <a:gd name="T45" fmla="*/ 55 h 93"/>
                    <a:gd name="T46" fmla="*/ 3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9 h 93"/>
                    <a:gd name="T52" fmla="*/ 21 w 93"/>
                    <a:gd name="T53" fmla="*/ 85 h 93"/>
                    <a:gd name="T54" fmla="*/ 29 w 93"/>
                    <a:gd name="T55" fmla="*/ 90 h 93"/>
                    <a:gd name="T56" fmla="*/ 37 w 93"/>
                    <a:gd name="T57" fmla="*/ 92 h 93"/>
                    <a:gd name="T58" fmla="*/ 47 w 93"/>
                    <a:gd name="T59" fmla="*/ 93 h 93"/>
                    <a:gd name="T60" fmla="*/ 47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4 w 93"/>
                    <a:gd name="T69" fmla="*/ 90 h 93"/>
                    <a:gd name="T70" fmla="*/ 71 w 93"/>
                    <a:gd name="T71" fmla="*/ 85 h 93"/>
                    <a:gd name="T72" fmla="*/ 72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3" name="Freeform 160">
                  <a:extLst>
                    <a:ext uri="{FF2B5EF4-FFF2-40B4-BE49-F238E27FC236}">
                      <a16:creationId xmlns:a16="http://schemas.microsoft.com/office/drawing/2014/main" id="{5D997DFA-A07F-6032-2EC3-7D4CA72C8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4938" y="4830763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2 w 93"/>
                    <a:gd name="T5" fmla="*/ 72 h 93"/>
                    <a:gd name="T6" fmla="*/ 85 w 93"/>
                    <a:gd name="T7" fmla="*/ 70 h 93"/>
                    <a:gd name="T8" fmla="*/ 89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7 h 93"/>
                    <a:gd name="T18" fmla="*/ 93 w 93"/>
                    <a:gd name="T19" fmla="*/ 47 h 93"/>
                    <a:gd name="T20" fmla="*/ 92 w 93"/>
                    <a:gd name="T21" fmla="*/ 37 h 93"/>
                    <a:gd name="T22" fmla="*/ 89 w 93"/>
                    <a:gd name="T23" fmla="*/ 29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8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9 h 93"/>
                    <a:gd name="T42" fmla="*/ 0 w 93"/>
                    <a:gd name="T43" fmla="*/ 47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8 w 93"/>
                    <a:gd name="T55" fmla="*/ 90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90 h 93"/>
                    <a:gd name="T70" fmla="*/ 70 w 93"/>
                    <a:gd name="T71" fmla="*/ 85 h 93"/>
                    <a:gd name="T72" fmla="*/ 71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4" name="Freeform 161">
                  <a:extLst>
                    <a:ext uri="{FF2B5EF4-FFF2-40B4-BE49-F238E27FC236}">
                      <a16:creationId xmlns:a16="http://schemas.microsoft.com/office/drawing/2014/main" id="{DF21794F-9D12-8223-5286-1120F51E0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4813" y="4811713"/>
                  <a:ext cx="49213" cy="49212"/>
                </a:xfrm>
                <a:custGeom>
                  <a:avLst/>
                  <a:gdLst>
                    <a:gd name="T0" fmla="*/ 79 w 94"/>
                    <a:gd name="T1" fmla="*/ 79 h 93"/>
                    <a:gd name="T2" fmla="*/ 82 w 94"/>
                    <a:gd name="T3" fmla="*/ 74 h 93"/>
                    <a:gd name="T4" fmla="*/ 83 w 94"/>
                    <a:gd name="T5" fmla="*/ 72 h 93"/>
                    <a:gd name="T6" fmla="*/ 85 w 94"/>
                    <a:gd name="T7" fmla="*/ 71 h 93"/>
                    <a:gd name="T8" fmla="*/ 90 w 94"/>
                    <a:gd name="T9" fmla="*/ 64 h 93"/>
                    <a:gd name="T10" fmla="*/ 92 w 94"/>
                    <a:gd name="T11" fmla="*/ 55 h 93"/>
                    <a:gd name="T12" fmla="*/ 92 w 94"/>
                    <a:gd name="T13" fmla="*/ 50 h 93"/>
                    <a:gd name="T14" fmla="*/ 92 w 94"/>
                    <a:gd name="T15" fmla="*/ 48 h 93"/>
                    <a:gd name="T16" fmla="*/ 92 w 94"/>
                    <a:gd name="T17" fmla="*/ 47 h 93"/>
                    <a:gd name="T18" fmla="*/ 94 w 94"/>
                    <a:gd name="T19" fmla="*/ 47 h 93"/>
                    <a:gd name="T20" fmla="*/ 92 w 94"/>
                    <a:gd name="T21" fmla="*/ 37 h 93"/>
                    <a:gd name="T22" fmla="*/ 90 w 94"/>
                    <a:gd name="T23" fmla="*/ 29 h 93"/>
                    <a:gd name="T24" fmla="*/ 85 w 94"/>
                    <a:gd name="T25" fmla="*/ 20 h 93"/>
                    <a:gd name="T26" fmla="*/ 79 w 94"/>
                    <a:gd name="T27" fmla="*/ 13 h 93"/>
                    <a:gd name="T28" fmla="*/ 71 w 94"/>
                    <a:gd name="T29" fmla="*/ 6 h 93"/>
                    <a:gd name="T30" fmla="*/ 64 w 94"/>
                    <a:gd name="T31" fmla="*/ 3 h 93"/>
                    <a:gd name="T32" fmla="*/ 55 w 94"/>
                    <a:gd name="T33" fmla="*/ 0 h 93"/>
                    <a:gd name="T34" fmla="*/ 47 w 94"/>
                    <a:gd name="T35" fmla="*/ 0 h 93"/>
                    <a:gd name="T36" fmla="*/ 29 w 94"/>
                    <a:gd name="T37" fmla="*/ 3 h 93"/>
                    <a:gd name="T38" fmla="*/ 13 w 94"/>
                    <a:gd name="T39" fmla="*/ 13 h 93"/>
                    <a:gd name="T40" fmla="*/ 3 w 94"/>
                    <a:gd name="T41" fmla="*/ 29 h 93"/>
                    <a:gd name="T42" fmla="*/ 0 w 94"/>
                    <a:gd name="T43" fmla="*/ 47 h 93"/>
                    <a:gd name="T44" fmla="*/ 0 w 94"/>
                    <a:gd name="T45" fmla="*/ 55 h 93"/>
                    <a:gd name="T46" fmla="*/ 3 w 94"/>
                    <a:gd name="T47" fmla="*/ 64 h 93"/>
                    <a:gd name="T48" fmla="*/ 6 w 94"/>
                    <a:gd name="T49" fmla="*/ 71 h 93"/>
                    <a:gd name="T50" fmla="*/ 13 w 94"/>
                    <a:gd name="T51" fmla="*/ 79 h 93"/>
                    <a:gd name="T52" fmla="*/ 21 w 94"/>
                    <a:gd name="T53" fmla="*/ 85 h 93"/>
                    <a:gd name="T54" fmla="*/ 29 w 94"/>
                    <a:gd name="T55" fmla="*/ 90 h 93"/>
                    <a:gd name="T56" fmla="*/ 37 w 94"/>
                    <a:gd name="T57" fmla="*/ 92 h 93"/>
                    <a:gd name="T58" fmla="*/ 47 w 94"/>
                    <a:gd name="T59" fmla="*/ 93 h 93"/>
                    <a:gd name="T60" fmla="*/ 47 w 94"/>
                    <a:gd name="T61" fmla="*/ 92 h 93"/>
                    <a:gd name="T62" fmla="*/ 48 w 94"/>
                    <a:gd name="T63" fmla="*/ 92 h 93"/>
                    <a:gd name="T64" fmla="*/ 50 w 94"/>
                    <a:gd name="T65" fmla="*/ 92 h 93"/>
                    <a:gd name="T66" fmla="*/ 55 w 94"/>
                    <a:gd name="T67" fmla="*/ 92 h 93"/>
                    <a:gd name="T68" fmla="*/ 64 w 94"/>
                    <a:gd name="T69" fmla="*/ 90 h 93"/>
                    <a:gd name="T70" fmla="*/ 71 w 94"/>
                    <a:gd name="T71" fmla="*/ 85 h 93"/>
                    <a:gd name="T72" fmla="*/ 72 w 94"/>
                    <a:gd name="T73" fmla="*/ 83 h 93"/>
                    <a:gd name="T74" fmla="*/ 74 w 94"/>
                    <a:gd name="T75" fmla="*/ 82 h 93"/>
                    <a:gd name="T76" fmla="*/ 79 w 94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79"/>
                      </a:move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1"/>
                      </a:lnTo>
                      <a:lnTo>
                        <a:pt x="90" y="64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4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4" y="3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3"/>
                      </a:lnTo>
                      <a:lnTo>
                        <a:pt x="13" y="13"/>
                      </a:lnTo>
                      <a:lnTo>
                        <a:pt x="3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5" name="Freeform 162">
                  <a:extLst>
                    <a:ext uri="{FF2B5EF4-FFF2-40B4-BE49-F238E27FC236}">
                      <a16:creationId xmlns:a16="http://schemas.microsoft.com/office/drawing/2014/main" id="{9209F3D6-EEB1-34FF-74F4-0B70BEDEF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9451" y="4848225"/>
                  <a:ext cx="49213" cy="49212"/>
                </a:xfrm>
                <a:custGeom>
                  <a:avLst/>
                  <a:gdLst>
                    <a:gd name="T0" fmla="*/ 79 w 93"/>
                    <a:gd name="T1" fmla="*/ 78 h 93"/>
                    <a:gd name="T2" fmla="*/ 81 w 93"/>
                    <a:gd name="T3" fmla="*/ 74 h 93"/>
                    <a:gd name="T4" fmla="*/ 83 w 93"/>
                    <a:gd name="T5" fmla="*/ 71 h 93"/>
                    <a:gd name="T6" fmla="*/ 85 w 93"/>
                    <a:gd name="T7" fmla="*/ 70 h 93"/>
                    <a:gd name="T8" fmla="*/ 90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7 h 93"/>
                    <a:gd name="T16" fmla="*/ 92 w 93"/>
                    <a:gd name="T17" fmla="*/ 46 h 93"/>
                    <a:gd name="T18" fmla="*/ 93 w 93"/>
                    <a:gd name="T19" fmla="*/ 46 h 93"/>
                    <a:gd name="T20" fmla="*/ 92 w 93"/>
                    <a:gd name="T21" fmla="*/ 37 h 93"/>
                    <a:gd name="T22" fmla="*/ 90 w 93"/>
                    <a:gd name="T23" fmla="*/ 28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1 w 93"/>
                    <a:gd name="T29" fmla="*/ 6 h 93"/>
                    <a:gd name="T30" fmla="*/ 64 w 93"/>
                    <a:gd name="T31" fmla="*/ 2 h 93"/>
                    <a:gd name="T32" fmla="*/ 55 w 93"/>
                    <a:gd name="T33" fmla="*/ 0 h 93"/>
                    <a:gd name="T34" fmla="*/ 47 w 93"/>
                    <a:gd name="T35" fmla="*/ 0 h 93"/>
                    <a:gd name="T36" fmla="*/ 29 w 93"/>
                    <a:gd name="T37" fmla="*/ 2 h 93"/>
                    <a:gd name="T38" fmla="*/ 13 w 93"/>
                    <a:gd name="T39" fmla="*/ 13 h 93"/>
                    <a:gd name="T40" fmla="*/ 3 w 93"/>
                    <a:gd name="T41" fmla="*/ 28 h 93"/>
                    <a:gd name="T42" fmla="*/ 0 w 93"/>
                    <a:gd name="T43" fmla="*/ 46 h 93"/>
                    <a:gd name="T44" fmla="*/ 0 w 93"/>
                    <a:gd name="T45" fmla="*/ 55 h 93"/>
                    <a:gd name="T46" fmla="*/ 3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8 h 93"/>
                    <a:gd name="T52" fmla="*/ 20 w 93"/>
                    <a:gd name="T53" fmla="*/ 84 h 93"/>
                    <a:gd name="T54" fmla="*/ 29 w 93"/>
                    <a:gd name="T55" fmla="*/ 89 h 93"/>
                    <a:gd name="T56" fmla="*/ 37 w 93"/>
                    <a:gd name="T57" fmla="*/ 92 h 93"/>
                    <a:gd name="T58" fmla="*/ 47 w 93"/>
                    <a:gd name="T59" fmla="*/ 93 h 93"/>
                    <a:gd name="T60" fmla="*/ 47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4 w 93"/>
                    <a:gd name="T69" fmla="*/ 89 h 93"/>
                    <a:gd name="T70" fmla="*/ 71 w 93"/>
                    <a:gd name="T71" fmla="*/ 84 h 93"/>
                    <a:gd name="T72" fmla="*/ 72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8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8"/>
                      </a:moveTo>
                      <a:lnTo>
                        <a:pt x="81" y="74"/>
                      </a:lnTo>
                      <a:lnTo>
                        <a:pt x="83" y="71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7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3" y="78"/>
                      </a:lnTo>
                      <a:lnTo>
                        <a:pt x="20" y="84"/>
                      </a:lnTo>
                      <a:lnTo>
                        <a:pt x="29" y="89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89"/>
                      </a:lnTo>
                      <a:lnTo>
                        <a:pt x="71" y="84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8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6" name="Freeform 163">
                  <a:extLst>
                    <a:ext uri="{FF2B5EF4-FFF2-40B4-BE49-F238E27FC236}">
                      <a16:creationId xmlns:a16="http://schemas.microsoft.com/office/drawing/2014/main" id="{049C0A77-50B5-127F-0ECE-E797F691D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9326" y="4791075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2 w 93"/>
                    <a:gd name="T5" fmla="*/ 71 h 93"/>
                    <a:gd name="T6" fmla="*/ 85 w 93"/>
                    <a:gd name="T7" fmla="*/ 70 h 93"/>
                    <a:gd name="T8" fmla="*/ 89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6 h 93"/>
                    <a:gd name="T18" fmla="*/ 93 w 93"/>
                    <a:gd name="T19" fmla="*/ 46 h 93"/>
                    <a:gd name="T20" fmla="*/ 92 w 93"/>
                    <a:gd name="T21" fmla="*/ 37 h 93"/>
                    <a:gd name="T22" fmla="*/ 89 w 93"/>
                    <a:gd name="T23" fmla="*/ 28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8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8 h 93"/>
                    <a:gd name="T42" fmla="*/ 0 w 93"/>
                    <a:gd name="T43" fmla="*/ 46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8 w 93"/>
                    <a:gd name="T55" fmla="*/ 89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89 h 93"/>
                    <a:gd name="T70" fmla="*/ 70 w 93"/>
                    <a:gd name="T71" fmla="*/ 85 h 93"/>
                    <a:gd name="T72" fmla="*/ 71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1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89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89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89"/>
                      </a:lnTo>
                      <a:lnTo>
                        <a:pt x="70" y="85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7" name="Freeform 164">
                  <a:extLst>
                    <a:ext uri="{FF2B5EF4-FFF2-40B4-BE49-F238E27FC236}">
                      <a16:creationId xmlns:a16="http://schemas.microsoft.com/office/drawing/2014/main" id="{A1ACF4CC-E4ED-CE87-7149-2BC5E71C8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7613" y="4821238"/>
                  <a:ext cx="50800" cy="49212"/>
                </a:xfrm>
                <a:custGeom>
                  <a:avLst/>
                  <a:gdLst>
                    <a:gd name="T0" fmla="*/ 79 w 94"/>
                    <a:gd name="T1" fmla="*/ 79 h 93"/>
                    <a:gd name="T2" fmla="*/ 82 w 94"/>
                    <a:gd name="T3" fmla="*/ 74 h 93"/>
                    <a:gd name="T4" fmla="*/ 83 w 94"/>
                    <a:gd name="T5" fmla="*/ 72 h 93"/>
                    <a:gd name="T6" fmla="*/ 85 w 94"/>
                    <a:gd name="T7" fmla="*/ 70 h 93"/>
                    <a:gd name="T8" fmla="*/ 90 w 94"/>
                    <a:gd name="T9" fmla="*/ 63 h 93"/>
                    <a:gd name="T10" fmla="*/ 92 w 94"/>
                    <a:gd name="T11" fmla="*/ 55 h 93"/>
                    <a:gd name="T12" fmla="*/ 92 w 94"/>
                    <a:gd name="T13" fmla="*/ 50 h 93"/>
                    <a:gd name="T14" fmla="*/ 92 w 94"/>
                    <a:gd name="T15" fmla="*/ 48 h 93"/>
                    <a:gd name="T16" fmla="*/ 92 w 94"/>
                    <a:gd name="T17" fmla="*/ 47 h 93"/>
                    <a:gd name="T18" fmla="*/ 94 w 94"/>
                    <a:gd name="T19" fmla="*/ 47 h 93"/>
                    <a:gd name="T20" fmla="*/ 92 w 94"/>
                    <a:gd name="T21" fmla="*/ 37 h 93"/>
                    <a:gd name="T22" fmla="*/ 90 w 94"/>
                    <a:gd name="T23" fmla="*/ 29 h 93"/>
                    <a:gd name="T24" fmla="*/ 85 w 94"/>
                    <a:gd name="T25" fmla="*/ 20 h 93"/>
                    <a:gd name="T26" fmla="*/ 79 w 94"/>
                    <a:gd name="T27" fmla="*/ 13 h 93"/>
                    <a:gd name="T28" fmla="*/ 71 w 94"/>
                    <a:gd name="T29" fmla="*/ 6 h 93"/>
                    <a:gd name="T30" fmla="*/ 64 w 94"/>
                    <a:gd name="T31" fmla="*/ 2 h 93"/>
                    <a:gd name="T32" fmla="*/ 55 w 94"/>
                    <a:gd name="T33" fmla="*/ 0 h 93"/>
                    <a:gd name="T34" fmla="*/ 47 w 94"/>
                    <a:gd name="T35" fmla="*/ 0 h 93"/>
                    <a:gd name="T36" fmla="*/ 29 w 94"/>
                    <a:gd name="T37" fmla="*/ 2 h 93"/>
                    <a:gd name="T38" fmla="*/ 13 w 94"/>
                    <a:gd name="T39" fmla="*/ 13 h 93"/>
                    <a:gd name="T40" fmla="*/ 3 w 94"/>
                    <a:gd name="T41" fmla="*/ 29 h 93"/>
                    <a:gd name="T42" fmla="*/ 0 w 94"/>
                    <a:gd name="T43" fmla="*/ 47 h 93"/>
                    <a:gd name="T44" fmla="*/ 0 w 94"/>
                    <a:gd name="T45" fmla="*/ 55 h 93"/>
                    <a:gd name="T46" fmla="*/ 3 w 94"/>
                    <a:gd name="T47" fmla="*/ 63 h 93"/>
                    <a:gd name="T48" fmla="*/ 6 w 94"/>
                    <a:gd name="T49" fmla="*/ 70 h 93"/>
                    <a:gd name="T50" fmla="*/ 13 w 94"/>
                    <a:gd name="T51" fmla="*/ 79 h 93"/>
                    <a:gd name="T52" fmla="*/ 21 w 94"/>
                    <a:gd name="T53" fmla="*/ 85 h 93"/>
                    <a:gd name="T54" fmla="*/ 29 w 94"/>
                    <a:gd name="T55" fmla="*/ 90 h 93"/>
                    <a:gd name="T56" fmla="*/ 37 w 94"/>
                    <a:gd name="T57" fmla="*/ 92 h 93"/>
                    <a:gd name="T58" fmla="*/ 47 w 94"/>
                    <a:gd name="T59" fmla="*/ 93 h 93"/>
                    <a:gd name="T60" fmla="*/ 47 w 94"/>
                    <a:gd name="T61" fmla="*/ 92 h 93"/>
                    <a:gd name="T62" fmla="*/ 48 w 94"/>
                    <a:gd name="T63" fmla="*/ 92 h 93"/>
                    <a:gd name="T64" fmla="*/ 50 w 94"/>
                    <a:gd name="T65" fmla="*/ 92 h 93"/>
                    <a:gd name="T66" fmla="*/ 55 w 94"/>
                    <a:gd name="T67" fmla="*/ 92 h 93"/>
                    <a:gd name="T68" fmla="*/ 64 w 94"/>
                    <a:gd name="T69" fmla="*/ 90 h 93"/>
                    <a:gd name="T70" fmla="*/ 71 w 94"/>
                    <a:gd name="T71" fmla="*/ 85 h 93"/>
                    <a:gd name="T72" fmla="*/ 72 w 94"/>
                    <a:gd name="T73" fmla="*/ 82 h 93"/>
                    <a:gd name="T74" fmla="*/ 74 w 94"/>
                    <a:gd name="T75" fmla="*/ 81 h 93"/>
                    <a:gd name="T76" fmla="*/ 79 w 94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3">
                      <a:moveTo>
                        <a:pt x="79" y="79"/>
                      </a:moveTo>
                      <a:lnTo>
                        <a:pt x="82" y="74"/>
                      </a:lnTo>
                      <a:lnTo>
                        <a:pt x="83" y="72"/>
                      </a:lnTo>
                      <a:lnTo>
                        <a:pt x="85" y="70"/>
                      </a:lnTo>
                      <a:lnTo>
                        <a:pt x="90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4" y="47"/>
                      </a:lnTo>
                      <a:lnTo>
                        <a:pt x="92" y="37"/>
                      </a:lnTo>
                      <a:lnTo>
                        <a:pt x="90" y="29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1" y="6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2"/>
                      </a:lnTo>
                      <a:lnTo>
                        <a:pt x="13" y="13"/>
                      </a:lnTo>
                      <a:lnTo>
                        <a:pt x="3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3" y="63"/>
                      </a:lnTo>
                      <a:lnTo>
                        <a:pt x="6" y="70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2"/>
                      </a:lnTo>
                      <a:lnTo>
                        <a:pt x="47" y="93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8" name="Freeform 165">
                  <a:extLst>
                    <a:ext uri="{FF2B5EF4-FFF2-40B4-BE49-F238E27FC236}">
                      <a16:creationId xmlns:a16="http://schemas.microsoft.com/office/drawing/2014/main" id="{D24D7A54-FDFE-7161-9704-81B3618AF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0663" y="4881563"/>
                  <a:ext cx="49213" cy="49212"/>
                </a:xfrm>
                <a:custGeom>
                  <a:avLst/>
                  <a:gdLst>
                    <a:gd name="T0" fmla="*/ 79 w 93"/>
                    <a:gd name="T1" fmla="*/ 79 h 93"/>
                    <a:gd name="T2" fmla="*/ 81 w 93"/>
                    <a:gd name="T3" fmla="*/ 74 h 93"/>
                    <a:gd name="T4" fmla="*/ 82 w 93"/>
                    <a:gd name="T5" fmla="*/ 72 h 93"/>
                    <a:gd name="T6" fmla="*/ 84 w 93"/>
                    <a:gd name="T7" fmla="*/ 71 h 93"/>
                    <a:gd name="T8" fmla="*/ 89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8 h 93"/>
                    <a:gd name="T16" fmla="*/ 92 w 93"/>
                    <a:gd name="T17" fmla="*/ 47 h 93"/>
                    <a:gd name="T18" fmla="*/ 93 w 93"/>
                    <a:gd name="T19" fmla="*/ 47 h 93"/>
                    <a:gd name="T20" fmla="*/ 92 w 93"/>
                    <a:gd name="T21" fmla="*/ 37 h 93"/>
                    <a:gd name="T22" fmla="*/ 89 w 93"/>
                    <a:gd name="T23" fmla="*/ 29 h 93"/>
                    <a:gd name="T24" fmla="*/ 84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6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8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9 h 93"/>
                    <a:gd name="T42" fmla="*/ 0 w 93"/>
                    <a:gd name="T43" fmla="*/ 47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1 h 93"/>
                    <a:gd name="T50" fmla="*/ 13 w 93"/>
                    <a:gd name="T51" fmla="*/ 79 h 93"/>
                    <a:gd name="T52" fmla="*/ 20 w 93"/>
                    <a:gd name="T53" fmla="*/ 85 h 93"/>
                    <a:gd name="T54" fmla="*/ 28 w 93"/>
                    <a:gd name="T55" fmla="*/ 90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7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90 h 93"/>
                    <a:gd name="T70" fmla="*/ 70 w 93"/>
                    <a:gd name="T71" fmla="*/ 85 h 93"/>
                    <a:gd name="T72" fmla="*/ 71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9"/>
                      </a:moveTo>
                      <a:lnTo>
                        <a:pt x="81" y="74"/>
                      </a:lnTo>
                      <a:lnTo>
                        <a:pt x="82" y="72"/>
                      </a:lnTo>
                      <a:lnTo>
                        <a:pt x="84" y="71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2" y="37"/>
                      </a:lnTo>
                      <a:lnTo>
                        <a:pt x="89" y="29"/>
                      </a:lnTo>
                      <a:lnTo>
                        <a:pt x="84" y="20"/>
                      </a:lnTo>
                      <a:lnTo>
                        <a:pt x="79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9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0" y="85"/>
                      </a:lnTo>
                      <a:lnTo>
                        <a:pt x="28" y="90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90"/>
                      </a:lnTo>
                      <a:lnTo>
                        <a:pt x="70" y="85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89" name="Freeform 166">
                  <a:extLst>
                    <a:ext uri="{FF2B5EF4-FFF2-40B4-BE49-F238E27FC236}">
                      <a16:creationId xmlns:a16="http://schemas.microsoft.com/office/drawing/2014/main" id="{9DF2996F-EE4A-9617-D049-AF75D6240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2126" y="4922838"/>
                  <a:ext cx="49213" cy="49212"/>
                </a:xfrm>
                <a:custGeom>
                  <a:avLst/>
                  <a:gdLst>
                    <a:gd name="T0" fmla="*/ 79 w 93"/>
                    <a:gd name="T1" fmla="*/ 78 h 93"/>
                    <a:gd name="T2" fmla="*/ 81 w 93"/>
                    <a:gd name="T3" fmla="*/ 74 h 93"/>
                    <a:gd name="T4" fmla="*/ 82 w 93"/>
                    <a:gd name="T5" fmla="*/ 71 h 93"/>
                    <a:gd name="T6" fmla="*/ 85 w 93"/>
                    <a:gd name="T7" fmla="*/ 70 h 93"/>
                    <a:gd name="T8" fmla="*/ 89 w 93"/>
                    <a:gd name="T9" fmla="*/ 63 h 93"/>
                    <a:gd name="T10" fmla="*/ 92 w 93"/>
                    <a:gd name="T11" fmla="*/ 55 h 93"/>
                    <a:gd name="T12" fmla="*/ 92 w 93"/>
                    <a:gd name="T13" fmla="*/ 50 h 93"/>
                    <a:gd name="T14" fmla="*/ 92 w 93"/>
                    <a:gd name="T15" fmla="*/ 47 h 93"/>
                    <a:gd name="T16" fmla="*/ 92 w 93"/>
                    <a:gd name="T17" fmla="*/ 46 h 93"/>
                    <a:gd name="T18" fmla="*/ 93 w 93"/>
                    <a:gd name="T19" fmla="*/ 46 h 93"/>
                    <a:gd name="T20" fmla="*/ 92 w 93"/>
                    <a:gd name="T21" fmla="*/ 37 h 93"/>
                    <a:gd name="T22" fmla="*/ 89 w 93"/>
                    <a:gd name="T23" fmla="*/ 28 h 93"/>
                    <a:gd name="T24" fmla="*/ 85 w 93"/>
                    <a:gd name="T25" fmla="*/ 20 h 93"/>
                    <a:gd name="T26" fmla="*/ 79 w 93"/>
                    <a:gd name="T27" fmla="*/ 13 h 93"/>
                    <a:gd name="T28" fmla="*/ 70 w 93"/>
                    <a:gd name="T29" fmla="*/ 5 h 93"/>
                    <a:gd name="T30" fmla="*/ 63 w 93"/>
                    <a:gd name="T31" fmla="*/ 2 h 93"/>
                    <a:gd name="T32" fmla="*/ 55 w 93"/>
                    <a:gd name="T33" fmla="*/ 0 h 93"/>
                    <a:gd name="T34" fmla="*/ 46 w 93"/>
                    <a:gd name="T35" fmla="*/ 0 h 93"/>
                    <a:gd name="T36" fmla="*/ 28 w 93"/>
                    <a:gd name="T37" fmla="*/ 2 h 93"/>
                    <a:gd name="T38" fmla="*/ 13 w 93"/>
                    <a:gd name="T39" fmla="*/ 13 h 93"/>
                    <a:gd name="T40" fmla="*/ 2 w 93"/>
                    <a:gd name="T41" fmla="*/ 28 h 93"/>
                    <a:gd name="T42" fmla="*/ 0 w 93"/>
                    <a:gd name="T43" fmla="*/ 46 h 93"/>
                    <a:gd name="T44" fmla="*/ 0 w 93"/>
                    <a:gd name="T45" fmla="*/ 55 h 93"/>
                    <a:gd name="T46" fmla="*/ 2 w 93"/>
                    <a:gd name="T47" fmla="*/ 63 h 93"/>
                    <a:gd name="T48" fmla="*/ 6 w 93"/>
                    <a:gd name="T49" fmla="*/ 70 h 93"/>
                    <a:gd name="T50" fmla="*/ 13 w 93"/>
                    <a:gd name="T51" fmla="*/ 78 h 93"/>
                    <a:gd name="T52" fmla="*/ 20 w 93"/>
                    <a:gd name="T53" fmla="*/ 84 h 93"/>
                    <a:gd name="T54" fmla="*/ 28 w 93"/>
                    <a:gd name="T55" fmla="*/ 89 h 93"/>
                    <a:gd name="T56" fmla="*/ 37 w 93"/>
                    <a:gd name="T57" fmla="*/ 92 h 93"/>
                    <a:gd name="T58" fmla="*/ 46 w 93"/>
                    <a:gd name="T59" fmla="*/ 93 h 93"/>
                    <a:gd name="T60" fmla="*/ 46 w 93"/>
                    <a:gd name="T61" fmla="*/ 92 h 93"/>
                    <a:gd name="T62" fmla="*/ 48 w 93"/>
                    <a:gd name="T63" fmla="*/ 92 h 93"/>
                    <a:gd name="T64" fmla="*/ 50 w 93"/>
                    <a:gd name="T65" fmla="*/ 92 h 93"/>
                    <a:gd name="T66" fmla="*/ 55 w 93"/>
                    <a:gd name="T67" fmla="*/ 92 h 93"/>
                    <a:gd name="T68" fmla="*/ 63 w 93"/>
                    <a:gd name="T69" fmla="*/ 89 h 93"/>
                    <a:gd name="T70" fmla="*/ 70 w 93"/>
                    <a:gd name="T71" fmla="*/ 84 h 93"/>
                    <a:gd name="T72" fmla="*/ 71 w 93"/>
                    <a:gd name="T73" fmla="*/ 82 h 93"/>
                    <a:gd name="T74" fmla="*/ 74 w 93"/>
                    <a:gd name="T75" fmla="*/ 81 h 93"/>
                    <a:gd name="T76" fmla="*/ 79 w 93"/>
                    <a:gd name="T77" fmla="*/ 78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3" h="93">
                      <a:moveTo>
                        <a:pt x="79" y="78"/>
                      </a:moveTo>
                      <a:lnTo>
                        <a:pt x="81" y="74"/>
                      </a:lnTo>
                      <a:lnTo>
                        <a:pt x="82" y="71"/>
                      </a:lnTo>
                      <a:lnTo>
                        <a:pt x="85" y="70"/>
                      </a:lnTo>
                      <a:lnTo>
                        <a:pt x="89" y="63"/>
                      </a:lnTo>
                      <a:lnTo>
                        <a:pt x="92" y="55"/>
                      </a:lnTo>
                      <a:lnTo>
                        <a:pt x="92" y="50"/>
                      </a:lnTo>
                      <a:lnTo>
                        <a:pt x="92" y="47"/>
                      </a:lnTo>
                      <a:lnTo>
                        <a:pt x="92" y="46"/>
                      </a:lnTo>
                      <a:lnTo>
                        <a:pt x="93" y="46"/>
                      </a:lnTo>
                      <a:lnTo>
                        <a:pt x="92" y="37"/>
                      </a:lnTo>
                      <a:lnTo>
                        <a:pt x="89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0" y="5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28" y="2"/>
                      </a:lnTo>
                      <a:lnTo>
                        <a:pt x="13" y="13"/>
                      </a:lnTo>
                      <a:lnTo>
                        <a:pt x="2" y="2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13" y="78"/>
                      </a:lnTo>
                      <a:lnTo>
                        <a:pt x="20" y="84"/>
                      </a:lnTo>
                      <a:lnTo>
                        <a:pt x="28" y="89"/>
                      </a:lnTo>
                      <a:lnTo>
                        <a:pt x="37" y="92"/>
                      </a:lnTo>
                      <a:lnTo>
                        <a:pt x="46" y="93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5" y="92"/>
                      </a:lnTo>
                      <a:lnTo>
                        <a:pt x="63" y="89"/>
                      </a:lnTo>
                      <a:lnTo>
                        <a:pt x="70" y="84"/>
                      </a:lnTo>
                      <a:lnTo>
                        <a:pt x="71" y="82"/>
                      </a:lnTo>
                      <a:lnTo>
                        <a:pt x="74" y="81"/>
                      </a:lnTo>
                      <a:lnTo>
                        <a:pt x="79" y="78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0" name="Freeform 167">
                  <a:extLst>
                    <a:ext uri="{FF2B5EF4-FFF2-40B4-BE49-F238E27FC236}">
                      <a16:creationId xmlns:a16="http://schemas.microsoft.com/office/drawing/2014/main" id="{FA4E6169-488F-43BB-444F-A3F42912D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2001" y="4826000"/>
                  <a:ext cx="49213" cy="49212"/>
                </a:xfrm>
                <a:custGeom>
                  <a:avLst/>
                  <a:gdLst>
                    <a:gd name="T0" fmla="*/ 79 w 94"/>
                    <a:gd name="T1" fmla="*/ 79 h 94"/>
                    <a:gd name="T2" fmla="*/ 82 w 94"/>
                    <a:gd name="T3" fmla="*/ 75 h 94"/>
                    <a:gd name="T4" fmla="*/ 83 w 94"/>
                    <a:gd name="T5" fmla="*/ 72 h 94"/>
                    <a:gd name="T6" fmla="*/ 85 w 94"/>
                    <a:gd name="T7" fmla="*/ 71 h 94"/>
                    <a:gd name="T8" fmla="*/ 90 w 94"/>
                    <a:gd name="T9" fmla="*/ 64 h 94"/>
                    <a:gd name="T10" fmla="*/ 92 w 94"/>
                    <a:gd name="T11" fmla="*/ 56 h 94"/>
                    <a:gd name="T12" fmla="*/ 92 w 94"/>
                    <a:gd name="T13" fmla="*/ 51 h 94"/>
                    <a:gd name="T14" fmla="*/ 92 w 94"/>
                    <a:gd name="T15" fmla="*/ 48 h 94"/>
                    <a:gd name="T16" fmla="*/ 92 w 94"/>
                    <a:gd name="T17" fmla="*/ 47 h 94"/>
                    <a:gd name="T18" fmla="*/ 94 w 94"/>
                    <a:gd name="T19" fmla="*/ 47 h 94"/>
                    <a:gd name="T20" fmla="*/ 92 w 94"/>
                    <a:gd name="T21" fmla="*/ 38 h 94"/>
                    <a:gd name="T22" fmla="*/ 90 w 94"/>
                    <a:gd name="T23" fmla="*/ 29 h 94"/>
                    <a:gd name="T24" fmla="*/ 85 w 94"/>
                    <a:gd name="T25" fmla="*/ 21 h 94"/>
                    <a:gd name="T26" fmla="*/ 79 w 94"/>
                    <a:gd name="T27" fmla="*/ 14 h 94"/>
                    <a:gd name="T28" fmla="*/ 71 w 94"/>
                    <a:gd name="T29" fmla="*/ 6 h 94"/>
                    <a:gd name="T30" fmla="*/ 64 w 94"/>
                    <a:gd name="T31" fmla="*/ 3 h 94"/>
                    <a:gd name="T32" fmla="*/ 55 w 94"/>
                    <a:gd name="T33" fmla="*/ 0 h 94"/>
                    <a:gd name="T34" fmla="*/ 47 w 94"/>
                    <a:gd name="T35" fmla="*/ 0 h 94"/>
                    <a:gd name="T36" fmla="*/ 29 w 94"/>
                    <a:gd name="T37" fmla="*/ 3 h 94"/>
                    <a:gd name="T38" fmla="*/ 13 w 94"/>
                    <a:gd name="T39" fmla="*/ 14 h 94"/>
                    <a:gd name="T40" fmla="*/ 3 w 94"/>
                    <a:gd name="T41" fmla="*/ 29 h 94"/>
                    <a:gd name="T42" fmla="*/ 0 w 94"/>
                    <a:gd name="T43" fmla="*/ 47 h 94"/>
                    <a:gd name="T44" fmla="*/ 0 w 94"/>
                    <a:gd name="T45" fmla="*/ 56 h 94"/>
                    <a:gd name="T46" fmla="*/ 3 w 94"/>
                    <a:gd name="T47" fmla="*/ 64 h 94"/>
                    <a:gd name="T48" fmla="*/ 6 w 94"/>
                    <a:gd name="T49" fmla="*/ 71 h 94"/>
                    <a:gd name="T50" fmla="*/ 13 w 94"/>
                    <a:gd name="T51" fmla="*/ 79 h 94"/>
                    <a:gd name="T52" fmla="*/ 21 w 94"/>
                    <a:gd name="T53" fmla="*/ 85 h 94"/>
                    <a:gd name="T54" fmla="*/ 29 w 94"/>
                    <a:gd name="T55" fmla="*/ 90 h 94"/>
                    <a:gd name="T56" fmla="*/ 37 w 94"/>
                    <a:gd name="T57" fmla="*/ 93 h 94"/>
                    <a:gd name="T58" fmla="*/ 47 w 94"/>
                    <a:gd name="T59" fmla="*/ 94 h 94"/>
                    <a:gd name="T60" fmla="*/ 47 w 94"/>
                    <a:gd name="T61" fmla="*/ 93 h 94"/>
                    <a:gd name="T62" fmla="*/ 48 w 94"/>
                    <a:gd name="T63" fmla="*/ 93 h 94"/>
                    <a:gd name="T64" fmla="*/ 50 w 94"/>
                    <a:gd name="T65" fmla="*/ 93 h 94"/>
                    <a:gd name="T66" fmla="*/ 55 w 94"/>
                    <a:gd name="T67" fmla="*/ 93 h 94"/>
                    <a:gd name="T68" fmla="*/ 64 w 94"/>
                    <a:gd name="T69" fmla="*/ 90 h 94"/>
                    <a:gd name="T70" fmla="*/ 71 w 94"/>
                    <a:gd name="T71" fmla="*/ 85 h 94"/>
                    <a:gd name="T72" fmla="*/ 72 w 94"/>
                    <a:gd name="T73" fmla="*/ 83 h 94"/>
                    <a:gd name="T74" fmla="*/ 74 w 94"/>
                    <a:gd name="T75" fmla="*/ 82 h 94"/>
                    <a:gd name="T76" fmla="*/ 79 w 94"/>
                    <a:gd name="T77" fmla="*/ 7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94">
                      <a:moveTo>
                        <a:pt x="79" y="79"/>
                      </a:moveTo>
                      <a:lnTo>
                        <a:pt x="82" y="75"/>
                      </a:lnTo>
                      <a:lnTo>
                        <a:pt x="83" y="72"/>
                      </a:lnTo>
                      <a:lnTo>
                        <a:pt x="85" y="71"/>
                      </a:lnTo>
                      <a:lnTo>
                        <a:pt x="90" y="64"/>
                      </a:lnTo>
                      <a:lnTo>
                        <a:pt x="92" y="56"/>
                      </a:lnTo>
                      <a:lnTo>
                        <a:pt x="92" y="51"/>
                      </a:lnTo>
                      <a:lnTo>
                        <a:pt x="92" y="48"/>
                      </a:lnTo>
                      <a:lnTo>
                        <a:pt x="92" y="47"/>
                      </a:lnTo>
                      <a:lnTo>
                        <a:pt x="94" y="47"/>
                      </a:lnTo>
                      <a:lnTo>
                        <a:pt x="92" y="38"/>
                      </a:lnTo>
                      <a:lnTo>
                        <a:pt x="90" y="29"/>
                      </a:lnTo>
                      <a:lnTo>
                        <a:pt x="85" y="21"/>
                      </a:lnTo>
                      <a:lnTo>
                        <a:pt x="79" y="14"/>
                      </a:lnTo>
                      <a:lnTo>
                        <a:pt x="71" y="6"/>
                      </a:lnTo>
                      <a:lnTo>
                        <a:pt x="64" y="3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29" y="3"/>
                      </a:lnTo>
                      <a:lnTo>
                        <a:pt x="13" y="14"/>
                      </a:lnTo>
                      <a:lnTo>
                        <a:pt x="3" y="29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3" y="64"/>
                      </a:lnTo>
                      <a:lnTo>
                        <a:pt x="6" y="71"/>
                      </a:lnTo>
                      <a:lnTo>
                        <a:pt x="13" y="79"/>
                      </a:lnTo>
                      <a:lnTo>
                        <a:pt x="21" y="85"/>
                      </a:lnTo>
                      <a:lnTo>
                        <a:pt x="29" y="90"/>
                      </a:lnTo>
                      <a:lnTo>
                        <a:pt x="37" y="93"/>
                      </a:lnTo>
                      <a:lnTo>
                        <a:pt x="47" y="94"/>
                      </a:lnTo>
                      <a:lnTo>
                        <a:pt x="47" y="93"/>
                      </a:lnTo>
                      <a:lnTo>
                        <a:pt x="48" y="93"/>
                      </a:lnTo>
                      <a:lnTo>
                        <a:pt x="50" y="93"/>
                      </a:lnTo>
                      <a:lnTo>
                        <a:pt x="55" y="93"/>
                      </a:lnTo>
                      <a:lnTo>
                        <a:pt x="64" y="90"/>
                      </a:lnTo>
                      <a:lnTo>
                        <a:pt x="71" y="85"/>
                      </a:lnTo>
                      <a:lnTo>
                        <a:pt x="72" y="83"/>
                      </a:lnTo>
                      <a:lnTo>
                        <a:pt x="74" y="82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1" name="Line 168">
                  <a:extLst>
                    <a:ext uri="{FF2B5EF4-FFF2-40B4-BE49-F238E27FC236}">
                      <a16:creationId xmlns:a16="http://schemas.microsoft.com/office/drawing/2014/main" id="{09401CEC-F703-2501-E3EE-F09F43622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387763" y="490537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2" name="Line 169">
                  <a:extLst>
                    <a:ext uri="{FF2B5EF4-FFF2-40B4-BE49-F238E27FC236}">
                      <a16:creationId xmlns:a16="http://schemas.microsoft.com/office/drawing/2014/main" id="{8A1F58EC-E70A-E11E-9498-D5851E87F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59226" y="47640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3" name="Line 170">
                  <a:extLst>
                    <a:ext uri="{FF2B5EF4-FFF2-40B4-BE49-F238E27FC236}">
                      <a16:creationId xmlns:a16="http://schemas.microsoft.com/office/drawing/2014/main" id="{82255A19-AB89-449D-6C64-633292666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59226" y="494347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4" name="Line 171">
                  <a:extLst>
                    <a:ext uri="{FF2B5EF4-FFF2-40B4-BE49-F238E27FC236}">
                      <a16:creationId xmlns:a16="http://schemas.microsoft.com/office/drawing/2014/main" id="{E9DB35AE-7B84-BD35-88D9-AD9195645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27513" y="4764088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5" name="Line 172">
                  <a:extLst>
                    <a:ext uri="{FF2B5EF4-FFF2-40B4-BE49-F238E27FC236}">
                      <a16:creationId xmlns:a16="http://schemas.microsoft.com/office/drawing/2014/main" id="{00204431-481F-5406-62EB-A5126EDB3F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27513" y="4914900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6" name="Line 173">
                  <a:extLst>
                    <a:ext uri="{FF2B5EF4-FFF2-40B4-BE49-F238E27FC236}">
                      <a16:creationId xmlns:a16="http://schemas.microsoft.com/office/drawing/2014/main" id="{7E18547D-8933-D142-D84A-2C0579B2A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02151" y="477678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7" name="Line 174">
                  <a:extLst>
                    <a:ext uri="{FF2B5EF4-FFF2-40B4-BE49-F238E27FC236}">
                      <a16:creationId xmlns:a16="http://schemas.microsoft.com/office/drawing/2014/main" id="{78040A11-18AB-F500-F899-0DA47A1D1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02151" y="497522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8" name="Line 175">
                  <a:extLst>
                    <a:ext uri="{FF2B5EF4-FFF2-40B4-BE49-F238E27FC236}">
                      <a16:creationId xmlns:a16="http://schemas.microsoft.com/office/drawing/2014/main" id="{9E6495DF-8F20-BFDA-F61D-3FA441736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472026" y="473392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199" name="Line 176">
                  <a:extLst>
                    <a:ext uri="{FF2B5EF4-FFF2-40B4-BE49-F238E27FC236}">
                      <a16:creationId xmlns:a16="http://schemas.microsoft.com/office/drawing/2014/main" id="{17235FA1-6534-9F2A-606F-AE5504807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472026" y="4906963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0" name="Line 177">
                  <a:extLst>
                    <a:ext uri="{FF2B5EF4-FFF2-40B4-BE49-F238E27FC236}">
                      <a16:creationId xmlns:a16="http://schemas.microsoft.com/office/drawing/2014/main" id="{1DD20947-5C66-970F-1CDF-705B73143D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40313" y="476250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1" name="Line 178">
                  <a:extLst>
                    <a:ext uri="{FF2B5EF4-FFF2-40B4-BE49-F238E27FC236}">
                      <a16:creationId xmlns:a16="http://schemas.microsoft.com/office/drawing/2014/main" id="{1DCE49E4-C285-FA34-18AD-197D3F6ED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40313" y="4924425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2" name="Line 179">
                  <a:extLst>
                    <a:ext uri="{FF2B5EF4-FFF2-40B4-BE49-F238E27FC236}">
                      <a16:creationId xmlns:a16="http://schemas.microsoft.com/office/drawing/2014/main" id="{48EA17C1-8E95-3FD5-3B68-A713D6D53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013363" y="4848225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3" name="Line 180">
                  <a:extLst>
                    <a:ext uri="{FF2B5EF4-FFF2-40B4-BE49-F238E27FC236}">
                      <a16:creationId xmlns:a16="http://schemas.microsoft.com/office/drawing/2014/main" id="{AFEE1E17-3428-5C1D-35F0-A49CEF906A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013363" y="4991100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4" name="Line 181">
                  <a:extLst>
                    <a:ext uri="{FF2B5EF4-FFF2-40B4-BE49-F238E27FC236}">
                      <a16:creationId xmlns:a16="http://schemas.microsoft.com/office/drawing/2014/main" id="{A64D876C-8FF6-620F-F106-001532A27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84826" y="486886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5" name="Line 182">
                  <a:extLst>
                    <a:ext uri="{FF2B5EF4-FFF2-40B4-BE49-F238E27FC236}">
                      <a16:creationId xmlns:a16="http://schemas.microsoft.com/office/drawing/2014/main" id="{31475A60-889D-3EB8-F34D-F44D75706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84826" y="5027613"/>
                  <a:ext cx="25400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6" name="Line 183">
                  <a:extLst>
                    <a:ext uri="{FF2B5EF4-FFF2-40B4-BE49-F238E27FC236}">
                      <a16:creationId xmlns:a16="http://schemas.microsoft.com/office/drawing/2014/main" id="{2EC7EFF5-9A95-3CD9-8AF8-926530A07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554701" y="4756150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  <p:sp>
              <p:nvSpPr>
                <p:cNvPr id="1207" name="Line 184">
                  <a:extLst>
                    <a:ext uri="{FF2B5EF4-FFF2-40B4-BE49-F238E27FC236}">
                      <a16:creationId xmlns:a16="http://schemas.microsoft.com/office/drawing/2014/main" id="{30B0199E-0CBF-B010-92E6-AB8D2A056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554701" y="4960938"/>
                  <a:ext cx="23813" cy="0"/>
                </a:xfrm>
                <a:prstGeom prst="line">
                  <a:avLst/>
                </a:prstGeom>
                <a:noFill/>
                <a:ln w="12700">
                  <a:solidFill>
                    <a:srgbClr val="0066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/>
                </a:p>
              </p:txBody>
            </p:sp>
          </p:grpSp>
          <p:sp>
            <p:nvSpPr>
              <p:cNvPr id="1264" name="ZoneTexte 1263">
                <a:extLst>
                  <a:ext uri="{FF2B5EF4-FFF2-40B4-BE49-F238E27FC236}">
                    <a16:creationId xmlns:a16="http://schemas.microsoft.com/office/drawing/2014/main" id="{78E68FD3-B97A-14B6-B812-36BBFB704901}"/>
                  </a:ext>
                </a:extLst>
              </p:cNvPr>
              <p:cNvSpPr txBox="1"/>
              <p:nvPr/>
            </p:nvSpPr>
            <p:spPr>
              <a:xfrm>
                <a:off x="9470528" y="2729434"/>
                <a:ext cx="2228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noProof="0">
                    <a:solidFill>
                      <a:srgbClr val="000066"/>
                    </a:solidFill>
                  </a:rPr>
                  <a:t>Extension Phase (Late Switch</a:t>
                </a:r>
                <a:br>
                  <a:rPr lang="en-US" sz="1200" i="1" noProof="0">
                    <a:solidFill>
                      <a:srgbClr val="000066"/>
                    </a:solidFill>
                  </a:rPr>
                </a:br>
                <a:r>
                  <a:rPr lang="en-US" sz="1200" i="1" noProof="0">
                    <a:solidFill>
                      <a:srgbClr val="000066"/>
                    </a:solidFill>
                  </a:rPr>
                  <a:t>Group switch to ISL+LEN at W48)</a:t>
                </a:r>
              </a:p>
            </p:txBody>
          </p:sp>
          <p:sp>
            <p:nvSpPr>
              <p:cNvPr id="1265" name="ZoneTexte 1264">
                <a:extLst>
                  <a:ext uri="{FF2B5EF4-FFF2-40B4-BE49-F238E27FC236}">
                    <a16:creationId xmlns:a16="http://schemas.microsoft.com/office/drawing/2014/main" id="{8412C167-75B9-8711-FB85-11CC0F9CA6FA}"/>
                  </a:ext>
                </a:extLst>
              </p:cNvPr>
              <p:cNvSpPr txBox="1"/>
              <p:nvPr/>
            </p:nvSpPr>
            <p:spPr>
              <a:xfrm>
                <a:off x="11312860" y="3223515"/>
                <a:ext cx="748923" cy="28016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rgbClr val="00B0F0"/>
                    </a:solidFill>
                  </a:rPr>
                  <a:t>-0.01</a:t>
                </a:r>
                <a:br>
                  <a:rPr lang="en-US" sz="1100" b="1" noProof="0">
                    <a:solidFill>
                      <a:srgbClr val="00B0F0"/>
                    </a:solidFill>
                  </a:rPr>
                </a:br>
                <a:r>
                  <a:rPr lang="en-US" sz="1100" b="1" noProof="0">
                    <a:solidFill>
                      <a:srgbClr val="00B0F0"/>
                    </a:solidFill>
                  </a:rPr>
                  <a:t>(-0.2, 0.2)</a:t>
                </a:r>
              </a:p>
            </p:txBody>
          </p:sp>
          <p:sp>
            <p:nvSpPr>
              <p:cNvPr id="1266" name="ZoneTexte 1265">
                <a:extLst>
                  <a:ext uri="{FF2B5EF4-FFF2-40B4-BE49-F238E27FC236}">
                    <a16:creationId xmlns:a16="http://schemas.microsoft.com/office/drawing/2014/main" id="{26E623C8-4A51-9D3F-9500-732FE8223698}"/>
                  </a:ext>
                </a:extLst>
              </p:cNvPr>
              <p:cNvSpPr txBox="1"/>
              <p:nvPr/>
            </p:nvSpPr>
            <p:spPr>
              <a:xfrm>
                <a:off x="7372567" y="4336340"/>
                <a:ext cx="3209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BL</a:t>
                </a:r>
              </a:p>
            </p:txBody>
          </p:sp>
          <p:sp>
            <p:nvSpPr>
              <p:cNvPr id="1267" name="ZoneTexte 1266">
                <a:extLst>
                  <a:ext uri="{FF2B5EF4-FFF2-40B4-BE49-F238E27FC236}">
                    <a16:creationId xmlns:a16="http://schemas.microsoft.com/office/drawing/2014/main" id="{7607FD5B-B632-FFE7-56D8-5BA110FD001C}"/>
                  </a:ext>
                </a:extLst>
              </p:cNvPr>
              <p:cNvSpPr txBox="1"/>
              <p:nvPr/>
            </p:nvSpPr>
            <p:spPr>
              <a:xfrm>
                <a:off x="7725988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W12</a:t>
                </a:r>
              </a:p>
            </p:txBody>
          </p:sp>
          <p:sp>
            <p:nvSpPr>
              <p:cNvPr id="1268" name="ZoneTexte 1267">
                <a:extLst>
                  <a:ext uri="{FF2B5EF4-FFF2-40B4-BE49-F238E27FC236}">
                    <a16:creationId xmlns:a16="http://schemas.microsoft.com/office/drawing/2014/main" id="{B36B269B-95F8-86D1-85A5-132FD9E17191}"/>
                  </a:ext>
                </a:extLst>
              </p:cNvPr>
              <p:cNvSpPr txBox="1"/>
              <p:nvPr/>
            </p:nvSpPr>
            <p:spPr>
              <a:xfrm>
                <a:off x="8174357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W24</a:t>
                </a:r>
              </a:p>
            </p:txBody>
          </p:sp>
          <p:sp>
            <p:nvSpPr>
              <p:cNvPr id="1269" name="ZoneTexte 1268">
                <a:extLst>
                  <a:ext uri="{FF2B5EF4-FFF2-40B4-BE49-F238E27FC236}">
                    <a16:creationId xmlns:a16="http://schemas.microsoft.com/office/drawing/2014/main" id="{382E7B94-395E-60E1-0F0B-291BFAB51D6C}"/>
                  </a:ext>
                </a:extLst>
              </p:cNvPr>
              <p:cNvSpPr txBox="1"/>
              <p:nvPr/>
            </p:nvSpPr>
            <p:spPr>
              <a:xfrm>
                <a:off x="8622726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W36</a:t>
                </a:r>
              </a:p>
            </p:txBody>
          </p:sp>
          <p:sp>
            <p:nvSpPr>
              <p:cNvPr id="1270" name="ZoneTexte 1269">
                <a:extLst>
                  <a:ext uri="{FF2B5EF4-FFF2-40B4-BE49-F238E27FC236}">
                    <a16:creationId xmlns:a16="http://schemas.microsoft.com/office/drawing/2014/main" id="{949E15B4-F5B1-F868-F605-FA0FB048EA84}"/>
                  </a:ext>
                </a:extLst>
              </p:cNvPr>
              <p:cNvSpPr txBox="1"/>
              <p:nvPr/>
            </p:nvSpPr>
            <p:spPr>
              <a:xfrm>
                <a:off x="9071095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W48</a:t>
                </a:r>
              </a:p>
            </p:txBody>
          </p:sp>
          <p:sp>
            <p:nvSpPr>
              <p:cNvPr id="1271" name="ZoneTexte 1270">
                <a:extLst>
                  <a:ext uri="{FF2B5EF4-FFF2-40B4-BE49-F238E27FC236}">
                    <a16:creationId xmlns:a16="http://schemas.microsoft.com/office/drawing/2014/main" id="{498020F9-7156-0623-CEF9-85C1A88D79CB}"/>
                  </a:ext>
                </a:extLst>
              </p:cNvPr>
              <p:cNvSpPr txBox="1"/>
              <p:nvPr/>
            </p:nvSpPr>
            <p:spPr>
              <a:xfrm>
                <a:off x="9519464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W60</a:t>
                </a:r>
              </a:p>
            </p:txBody>
          </p:sp>
          <p:sp>
            <p:nvSpPr>
              <p:cNvPr id="1272" name="ZoneTexte 1271">
                <a:extLst>
                  <a:ext uri="{FF2B5EF4-FFF2-40B4-BE49-F238E27FC236}">
                    <a16:creationId xmlns:a16="http://schemas.microsoft.com/office/drawing/2014/main" id="{D4A55F1D-911C-07A7-6DC6-DB0C693595C7}"/>
                  </a:ext>
                </a:extLst>
              </p:cNvPr>
              <p:cNvSpPr txBox="1"/>
              <p:nvPr/>
            </p:nvSpPr>
            <p:spPr>
              <a:xfrm>
                <a:off x="9967833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W72</a:t>
                </a:r>
              </a:p>
            </p:txBody>
          </p:sp>
          <p:sp>
            <p:nvSpPr>
              <p:cNvPr id="1273" name="ZoneTexte 1272">
                <a:extLst>
                  <a:ext uri="{FF2B5EF4-FFF2-40B4-BE49-F238E27FC236}">
                    <a16:creationId xmlns:a16="http://schemas.microsoft.com/office/drawing/2014/main" id="{EDFE24BC-7949-05D5-8565-3FFF9702E539}"/>
                  </a:ext>
                </a:extLst>
              </p:cNvPr>
              <p:cNvSpPr txBox="1"/>
              <p:nvPr/>
            </p:nvSpPr>
            <p:spPr>
              <a:xfrm>
                <a:off x="10416202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W84</a:t>
                </a:r>
              </a:p>
            </p:txBody>
          </p:sp>
          <p:sp>
            <p:nvSpPr>
              <p:cNvPr id="1274" name="ZoneTexte 1273">
                <a:extLst>
                  <a:ext uri="{FF2B5EF4-FFF2-40B4-BE49-F238E27FC236}">
                    <a16:creationId xmlns:a16="http://schemas.microsoft.com/office/drawing/2014/main" id="{38229DD4-4DAC-2106-A9AB-CCD5B019C234}"/>
                  </a:ext>
                </a:extLst>
              </p:cNvPr>
              <p:cNvSpPr txBox="1"/>
              <p:nvPr/>
            </p:nvSpPr>
            <p:spPr>
              <a:xfrm>
                <a:off x="10864571" y="4336340"/>
                <a:ext cx="45397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W96</a:t>
                </a:r>
              </a:p>
            </p:txBody>
          </p:sp>
          <p:sp>
            <p:nvSpPr>
              <p:cNvPr id="1275" name="ZoneTexte 1274">
                <a:extLst>
                  <a:ext uri="{FF2B5EF4-FFF2-40B4-BE49-F238E27FC236}">
                    <a16:creationId xmlns:a16="http://schemas.microsoft.com/office/drawing/2014/main" id="{C7071A16-C04B-A2E7-62FC-5ED5F4DA1862}"/>
                  </a:ext>
                </a:extLst>
              </p:cNvPr>
              <p:cNvSpPr txBox="1"/>
              <p:nvPr/>
            </p:nvSpPr>
            <p:spPr>
              <a:xfrm>
                <a:off x="11274840" y="4336340"/>
                <a:ext cx="52610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>
                    <a:solidFill>
                      <a:srgbClr val="000066"/>
                    </a:solidFill>
                  </a:rPr>
                  <a:t>W108</a:t>
                </a:r>
              </a:p>
            </p:txBody>
          </p:sp>
          <p:sp>
            <p:nvSpPr>
              <p:cNvPr id="1276" name="ZoneTexte 1275">
                <a:extLst>
                  <a:ext uri="{FF2B5EF4-FFF2-40B4-BE49-F238E27FC236}">
                    <a16:creationId xmlns:a16="http://schemas.microsoft.com/office/drawing/2014/main" id="{0B5052F0-161A-4D6A-606F-160AD0D49265}"/>
                  </a:ext>
                </a:extLst>
              </p:cNvPr>
              <p:cNvSpPr txBox="1"/>
              <p:nvPr/>
            </p:nvSpPr>
            <p:spPr>
              <a:xfrm>
                <a:off x="6899954" y="4189073"/>
                <a:ext cx="40748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-0.5</a:t>
                </a:r>
              </a:p>
            </p:txBody>
          </p:sp>
          <p:sp>
            <p:nvSpPr>
              <p:cNvPr id="1277" name="ZoneTexte 1276">
                <a:extLst>
                  <a:ext uri="{FF2B5EF4-FFF2-40B4-BE49-F238E27FC236}">
                    <a16:creationId xmlns:a16="http://schemas.microsoft.com/office/drawing/2014/main" id="{6B122CB3-8CA5-1E16-A05F-88FF97100267}"/>
                  </a:ext>
                </a:extLst>
              </p:cNvPr>
              <p:cNvSpPr txBox="1"/>
              <p:nvPr/>
            </p:nvSpPr>
            <p:spPr>
              <a:xfrm>
                <a:off x="6827819" y="3880794"/>
                <a:ext cx="4796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-0.25</a:t>
                </a:r>
              </a:p>
            </p:txBody>
          </p:sp>
          <p:sp>
            <p:nvSpPr>
              <p:cNvPr id="1278" name="ZoneTexte 1277">
                <a:extLst>
                  <a:ext uri="{FF2B5EF4-FFF2-40B4-BE49-F238E27FC236}">
                    <a16:creationId xmlns:a16="http://schemas.microsoft.com/office/drawing/2014/main" id="{F10C11AC-63C2-7DCA-638A-0448457AD0D8}"/>
                  </a:ext>
                </a:extLst>
              </p:cNvPr>
              <p:cNvSpPr txBox="1"/>
              <p:nvPr/>
            </p:nvSpPr>
            <p:spPr>
              <a:xfrm>
                <a:off x="7050637" y="3564305"/>
                <a:ext cx="256801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279" name="ZoneTexte 1278">
                <a:extLst>
                  <a:ext uri="{FF2B5EF4-FFF2-40B4-BE49-F238E27FC236}">
                    <a16:creationId xmlns:a16="http://schemas.microsoft.com/office/drawing/2014/main" id="{E36D28BB-0C41-CC6F-F55D-4FA416846ED9}"/>
                  </a:ext>
                </a:extLst>
              </p:cNvPr>
              <p:cNvSpPr txBox="1"/>
              <p:nvPr/>
            </p:nvSpPr>
            <p:spPr>
              <a:xfrm>
                <a:off x="6871100" y="3261599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0.25</a:t>
                </a:r>
              </a:p>
            </p:txBody>
          </p:sp>
          <p:sp>
            <p:nvSpPr>
              <p:cNvPr id="1280" name="ZoneTexte 1279">
                <a:extLst>
                  <a:ext uri="{FF2B5EF4-FFF2-40B4-BE49-F238E27FC236}">
                    <a16:creationId xmlns:a16="http://schemas.microsoft.com/office/drawing/2014/main" id="{E11D1223-D38B-2112-2C96-6789E71586A6}"/>
                  </a:ext>
                </a:extLst>
              </p:cNvPr>
              <p:cNvSpPr txBox="1"/>
              <p:nvPr/>
            </p:nvSpPr>
            <p:spPr>
              <a:xfrm>
                <a:off x="6943236" y="2946698"/>
                <a:ext cx="3642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>
                    <a:solidFill>
                      <a:srgbClr val="000066"/>
                    </a:solidFill>
                  </a:rPr>
                  <a:t>0.5</a:t>
                </a:r>
              </a:p>
            </p:txBody>
          </p:sp>
          <p:sp>
            <p:nvSpPr>
              <p:cNvPr id="1283" name="ZoneTexte 1282">
                <a:extLst>
                  <a:ext uri="{FF2B5EF4-FFF2-40B4-BE49-F238E27FC236}">
                    <a16:creationId xmlns:a16="http://schemas.microsoft.com/office/drawing/2014/main" id="{9525DB15-9686-653C-F2BF-2A72C85D6B0A}"/>
                  </a:ext>
                </a:extLst>
              </p:cNvPr>
              <p:cNvSpPr txBox="1"/>
              <p:nvPr/>
            </p:nvSpPr>
            <p:spPr>
              <a:xfrm>
                <a:off x="9095136" y="4515686"/>
                <a:ext cx="8659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rgbClr val="000066"/>
                    </a:solidFill>
                  </a:rPr>
                  <a:t>Study week</a:t>
                </a:r>
              </a:p>
            </p:txBody>
          </p:sp>
          <p:sp>
            <p:nvSpPr>
              <p:cNvPr id="1307" name="ZoneTexte 1306">
                <a:extLst>
                  <a:ext uri="{FF2B5EF4-FFF2-40B4-BE49-F238E27FC236}">
                    <a16:creationId xmlns:a16="http://schemas.microsoft.com/office/drawing/2014/main" id="{26F16B86-9C38-5E9A-9526-89AF668AA81E}"/>
                  </a:ext>
                </a:extLst>
              </p:cNvPr>
              <p:cNvSpPr txBox="1"/>
              <p:nvPr/>
            </p:nvSpPr>
            <p:spPr>
              <a:xfrm>
                <a:off x="10668873" y="3241835"/>
                <a:ext cx="748923" cy="28016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rgbClr val="00B0F0"/>
                    </a:solidFill>
                  </a:rPr>
                  <a:t>0.03</a:t>
                </a:r>
                <a:br>
                  <a:rPr lang="en-US" sz="1100" b="1" noProof="0">
                    <a:solidFill>
                      <a:srgbClr val="00B0F0"/>
                    </a:solidFill>
                  </a:rPr>
                </a:br>
                <a:r>
                  <a:rPr lang="en-US" sz="1100" b="1" noProof="0">
                    <a:solidFill>
                      <a:srgbClr val="00B0F0"/>
                    </a:solidFill>
                  </a:rPr>
                  <a:t>(-0.1, 0.2)</a:t>
                </a:r>
              </a:p>
            </p:txBody>
          </p:sp>
          <p:sp>
            <p:nvSpPr>
              <p:cNvPr id="1308" name="ZoneTexte 1307">
                <a:extLst>
                  <a:ext uri="{FF2B5EF4-FFF2-40B4-BE49-F238E27FC236}">
                    <a16:creationId xmlns:a16="http://schemas.microsoft.com/office/drawing/2014/main" id="{D66E0BDC-4DD2-1BD9-D483-D58AAAAD0EC4}"/>
                  </a:ext>
                </a:extLst>
              </p:cNvPr>
              <p:cNvSpPr txBox="1"/>
              <p:nvPr/>
            </p:nvSpPr>
            <p:spPr>
              <a:xfrm>
                <a:off x="11177472" y="3932388"/>
                <a:ext cx="7922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chemeClr val="tx2"/>
                    </a:solidFill>
                  </a:rPr>
                  <a:t>-0.04</a:t>
                </a:r>
                <a:br>
                  <a:rPr lang="en-US" sz="1100" b="1" noProof="0">
                    <a:solidFill>
                      <a:schemeClr val="tx2"/>
                    </a:solidFill>
                  </a:rPr>
                </a:br>
                <a:r>
                  <a:rPr lang="en-US" sz="1100" b="1" noProof="0">
                    <a:solidFill>
                      <a:schemeClr val="tx2"/>
                    </a:solidFill>
                  </a:rPr>
                  <a:t>(-0.2, -0.1)</a:t>
                </a:r>
              </a:p>
            </p:txBody>
          </p:sp>
          <p:sp>
            <p:nvSpPr>
              <p:cNvPr id="1309" name="ZoneTexte 1308">
                <a:extLst>
                  <a:ext uri="{FF2B5EF4-FFF2-40B4-BE49-F238E27FC236}">
                    <a16:creationId xmlns:a16="http://schemas.microsoft.com/office/drawing/2014/main" id="{D4F46BED-5343-568D-9756-2304206FF310}"/>
                  </a:ext>
                </a:extLst>
              </p:cNvPr>
              <p:cNvSpPr txBox="1"/>
              <p:nvPr/>
            </p:nvSpPr>
            <p:spPr>
              <a:xfrm>
                <a:off x="10511839" y="3945086"/>
                <a:ext cx="7922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noProof="0">
                    <a:solidFill>
                      <a:schemeClr val="tx2"/>
                    </a:solidFill>
                  </a:rPr>
                  <a:t>-0.16</a:t>
                </a:r>
                <a:br>
                  <a:rPr lang="en-US" sz="1100" b="1" noProof="0">
                    <a:solidFill>
                      <a:schemeClr val="tx2"/>
                    </a:solidFill>
                  </a:rPr>
                </a:br>
                <a:r>
                  <a:rPr lang="en-US" sz="1100" b="1" noProof="0">
                    <a:solidFill>
                      <a:schemeClr val="tx2"/>
                    </a:solidFill>
                  </a:rPr>
                  <a:t>(-0.3, -0.1)</a:t>
                </a:r>
              </a:p>
            </p:txBody>
          </p:sp>
        </p:grpSp>
        <p:sp>
          <p:nvSpPr>
            <p:cNvPr id="1310" name="ZoneTexte 1309">
              <a:extLst>
                <a:ext uri="{FF2B5EF4-FFF2-40B4-BE49-F238E27FC236}">
                  <a16:creationId xmlns:a16="http://schemas.microsoft.com/office/drawing/2014/main" id="{463D6C60-6C89-D79D-688E-5C908C7873DC}"/>
                </a:ext>
              </a:extLst>
            </p:cNvPr>
            <p:cNvSpPr txBox="1"/>
            <p:nvPr/>
          </p:nvSpPr>
          <p:spPr>
            <a:xfrm>
              <a:off x="6974886" y="5590452"/>
              <a:ext cx="3465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</a:rPr>
                <a:t>N</a:t>
              </a:r>
              <a:r>
                <a:rPr lang="en-US" sz="1100" noProof="0">
                  <a:solidFill>
                    <a:srgbClr val="000066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5940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ADBED21-C271-15F4-8E19-F721526C1CA0}"/>
              </a:ext>
            </a:extLst>
          </p:cNvPr>
          <p:cNvGrpSpPr/>
          <p:nvPr/>
        </p:nvGrpSpPr>
        <p:grpSpPr>
          <a:xfrm>
            <a:off x="2578446" y="397588"/>
            <a:ext cx="7062682" cy="6062823"/>
            <a:chOff x="1752041" y="476894"/>
            <a:chExt cx="7062682" cy="6062823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2107609">
              <a:off x="4920175" y="2739275"/>
              <a:ext cx="3894548" cy="245936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07941EC1-D16D-415E-8D11-17655F03513E}"/>
                </a:ext>
              </a:extLst>
            </p:cNvPr>
            <p:cNvGrpSpPr/>
            <p:nvPr/>
          </p:nvGrpSpPr>
          <p:grpSpPr>
            <a:xfrm>
              <a:off x="1752041" y="476894"/>
              <a:ext cx="6647201" cy="6062823"/>
              <a:chOff x="1588213" y="605493"/>
              <a:chExt cx="6647201" cy="6062823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2728470">
                <a:off x="1588213" y="2032487"/>
                <a:ext cx="3294562" cy="207918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25"/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8729818">
                <a:off x="2234575" y="3447712"/>
                <a:ext cx="2862431" cy="2188541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E466F9BF-97A3-47DC-943D-1F66F010ED2E}"/>
                  </a:ext>
                </a:extLst>
              </p:cNvPr>
              <p:cNvGrpSpPr/>
              <p:nvPr/>
            </p:nvGrpSpPr>
            <p:grpSpPr>
              <a:xfrm>
                <a:off x="3388794" y="605493"/>
                <a:ext cx="4846620" cy="6062823"/>
                <a:chOff x="4051571" y="282418"/>
                <a:chExt cx="4846620" cy="5965832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auto">
                <a:xfrm rot="15800847">
                  <a:off x="3770720" y="563269"/>
                  <a:ext cx="3241857" cy="2680156"/>
                </a:xfrm>
                <a:custGeom>
                  <a:avLst/>
                  <a:gdLst>
                    <a:gd name="T0" fmla="*/ 939 w 939"/>
                    <a:gd name="T1" fmla="*/ 370 h 681"/>
                    <a:gd name="T2" fmla="*/ 918 w 939"/>
                    <a:gd name="T3" fmla="*/ 496 h 681"/>
                    <a:gd name="T4" fmla="*/ 715 w 939"/>
                    <a:gd name="T5" fmla="*/ 666 h 681"/>
                    <a:gd name="T6" fmla="*/ 104 w 939"/>
                    <a:gd name="T7" fmla="*/ 487 h 681"/>
                    <a:gd name="T8" fmla="*/ 90 w 939"/>
                    <a:gd name="T9" fmla="*/ 283 h 681"/>
                    <a:gd name="T10" fmla="*/ 552 w 939"/>
                    <a:gd name="T11" fmla="*/ 19 h 681"/>
                    <a:gd name="T12" fmla="*/ 738 w 939"/>
                    <a:gd name="T13" fmla="*/ 16 h 681"/>
                    <a:gd name="T14" fmla="*/ 862 w 939"/>
                    <a:gd name="T15" fmla="*/ 114 h 681"/>
                    <a:gd name="T16" fmla="*/ 939 w 939"/>
                    <a:gd name="T17" fmla="*/ 37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9" h="681">
                      <a:moveTo>
                        <a:pt x="939" y="370"/>
                      </a:moveTo>
                      <a:cubicBezTo>
                        <a:pt x="939" y="433"/>
                        <a:pt x="928" y="455"/>
                        <a:pt x="918" y="496"/>
                      </a:cubicBezTo>
                      <a:cubicBezTo>
                        <a:pt x="888" y="609"/>
                        <a:pt x="831" y="658"/>
                        <a:pt x="715" y="666"/>
                      </a:cubicBezTo>
                      <a:cubicBezTo>
                        <a:pt x="490" y="681"/>
                        <a:pt x="284" y="617"/>
                        <a:pt x="104" y="487"/>
                      </a:cubicBezTo>
                      <a:cubicBezTo>
                        <a:pt x="0" y="411"/>
                        <a:pt x="10" y="364"/>
                        <a:pt x="90" y="283"/>
                      </a:cubicBezTo>
                      <a:cubicBezTo>
                        <a:pt x="219" y="152"/>
                        <a:pt x="375" y="64"/>
                        <a:pt x="552" y="19"/>
                      </a:cubicBezTo>
                      <a:cubicBezTo>
                        <a:pt x="611" y="4"/>
                        <a:pt x="680" y="0"/>
                        <a:pt x="738" y="16"/>
                      </a:cubicBezTo>
                      <a:cubicBezTo>
                        <a:pt x="786" y="29"/>
                        <a:pt x="839" y="71"/>
                        <a:pt x="862" y="114"/>
                      </a:cubicBezTo>
                      <a:cubicBezTo>
                        <a:pt x="902" y="191"/>
                        <a:pt x="939" y="294"/>
                        <a:pt x="939" y="37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25"/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3B18667D-AB7E-4695-B3C4-7E6877348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208736">
                  <a:off x="4593317" y="3745660"/>
                  <a:ext cx="2816639" cy="2188541"/>
                </a:xfrm>
                <a:custGeom>
                  <a:avLst/>
                  <a:gdLst>
                    <a:gd name="T0" fmla="*/ 939 w 939"/>
                    <a:gd name="T1" fmla="*/ 370 h 681"/>
                    <a:gd name="T2" fmla="*/ 918 w 939"/>
                    <a:gd name="T3" fmla="*/ 496 h 681"/>
                    <a:gd name="T4" fmla="*/ 715 w 939"/>
                    <a:gd name="T5" fmla="*/ 666 h 681"/>
                    <a:gd name="T6" fmla="*/ 104 w 939"/>
                    <a:gd name="T7" fmla="*/ 487 h 681"/>
                    <a:gd name="T8" fmla="*/ 90 w 939"/>
                    <a:gd name="T9" fmla="*/ 283 h 681"/>
                    <a:gd name="T10" fmla="*/ 552 w 939"/>
                    <a:gd name="T11" fmla="*/ 19 h 681"/>
                    <a:gd name="T12" fmla="*/ 738 w 939"/>
                    <a:gd name="T13" fmla="*/ 16 h 681"/>
                    <a:gd name="T14" fmla="*/ 862 w 939"/>
                    <a:gd name="T15" fmla="*/ 114 h 681"/>
                    <a:gd name="T16" fmla="*/ 939 w 939"/>
                    <a:gd name="T17" fmla="*/ 37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9" h="681">
                      <a:moveTo>
                        <a:pt x="939" y="370"/>
                      </a:moveTo>
                      <a:cubicBezTo>
                        <a:pt x="939" y="433"/>
                        <a:pt x="928" y="455"/>
                        <a:pt x="918" y="496"/>
                      </a:cubicBezTo>
                      <a:cubicBezTo>
                        <a:pt x="888" y="609"/>
                        <a:pt x="831" y="658"/>
                        <a:pt x="715" y="666"/>
                      </a:cubicBezTo>
                      <a:cubicBezTo>
                        <a:pt x="490" y="681"/>
                        <a:pt x="284" y="617"/>
                        <a:pt x="104" y="487"/>
                      </a:cubicBezTo>
                      <a:cubicBezTo>
                        <a:pt x="0" y="411"/>
                        <a:pt x="10" y="364"/>
                        <a:pt x="90" y="283"/>
                      </a:cubicBezTo>
                      <a:cubicBezTo>
                        <a:pt x="219" y="152"/>
                        <a:pt x="375" y="64"/>
                        <a:pt x="552" y="19"/>
                      </a:cubicBezTo>
                      <a:cubicBezTo>
                        <a:pt x="611" y="4"/>
                        <a:pt x="680" y="0"/>
                        <a:pt x="738" y="16"/>
                      </a:cubicBezTo>
                      <a:cubicBezTo>
                        <a:pt x="786" y="29"/>
                        <a:pt x="839" y="71"/>
                        <a:pt x="862" y="114"/>
                      </a:cubicBezTo>
                      <a:cubicBezTo>
                        <a:pt x="902" y="191"/>
                        <a:pt x="939" y="294"/>
                        <a:pt x="939" y="37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9" name="Freeform 5"/>
                <p:cNvSpPr>
                  <a:spLocks/>
                </p:cNvSpPr>
                <p:nvPr/>
              </p:nvSpPr>
              <p:spPr bwMode="auto">
                <a:xfrm rot="20653937">
                  <a:off x="5003643" y="1320822"/>
                  <a:ext cx="3894548" cy="2068702"/>
                </a:xfrm>
                <a:custGeom>
                  <a:avLst/>
                  <a:gdLst>
                    <a:gd name="T0" fmla="*/ 939 w 939"/>
                    <a:gd name="T1" fmla="*/ 370 h 681"/>
                    <a:gd name="T2" fmla="*/ 918 w 939"/>
                    <a:gd name="T3" fmla="*/ 496 h 681"/>
                    <a:gd name="T4" fmla="*/ 715 w 939"/>
                    <a:gd name="T5" fmla="*/ 666 h 681"/>
                    <a:gd name="T6" fmla="*/ 104 w 939"/>
                    <a:gd name="T7" fmla="*/ 487 h 681"/>
                    <a:gd name="T8" fmla="*/ 90 w 939"/>
                    <a:gd name="T9" fmla="*/ 283 h 681"/>
                    <a:gd name="T10" fmla="*/ 552 w 939"/>
                    <a:gd name="T11" fmla="*/ 19 h 681"/>
                    <a:gd name="T12" fmla="*/ 738 w 939"/>
                    <a:gd name="T13" fmla="*/ 16 h 681"/>
                    <a:gd name="T14" fmla="*/ 862 w 939"/>
                    <a:gd name="T15" fmla="*/ 114 h 681"/>
                    <a:gd name="T16" fmla="*/ 939 w 939"/>
                    <a:gd name="T17" fmla="*/ 37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9" h="681">
                      <a:moveTo>
                        <a:pt x="939" y="370"/>
                      </a:moveTo>
                      <a:cubicBezTo>
                        <a:pt x="939" y="433"/>
                        <a:pt x="928" y="455"/>
                        <a:pt x="918" y="496"/>
                      </a:cubicBezTo>
                      <a:cubicBezTo>
                        <a:pt x="888" y="609"/>
                        <a:pt x="831" y="658"/>
                        <a:pt x="715" y="666"/>
                      </a:cubicBezTo>
                      <a:cubicBezTo>
                        <a:pt x="490" y="681"/>
                        <a:pt x="284" y="617"/>
                        <a:pt x="104" y="487"/>
                      </a:cubicBezTo>
                      <a:cubicBezTo>
                        <a:pt x="0" y="411"/>
                        <a:pt x="10" y="364"/>
                        <a:pt x="90" y="283"/>
                      </a:cubicBezTo>
                      <a:cubicBezTo>
                        <a:pt x="219" y="152"/>
                        <a:pt x="375" y="64"/>
                        <a:pt x="552" y="19"/>
                      </a:cubicBezTo>
                      <a:cubicBezTo>
                        <a:pt x="611" y="4"/>
                        <a:pt x="680" y="0"/>
                        <a:pt x="738" y="16"/>
                      </a:cubicBezTo>
                      <a:cubicBezTo>
                        <a:pt x="786" y="29"/>
                        <a:pt x="839" y="71"/>
                        <a:pt x="862" y="114"/>
                      </a:cubicBezTo>
                      <a:cubicBezTo>
                        <a:pt x="902" y="191"/>
                        <a:pt x="939" y="294"/>
                        <a:pt x="939" y="37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1" name="Ellipse 10"/>
                <p:cNvSpPr/>
                <p:nvPr/>
              </p:nvSpPr>
              <p:spPr>
                <a:xfrm>
                  <a:off x="4719097" y="2055604"/>
                  <a:ext cx="2478431" cy="233999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AA9C96C-C8A5-41F5-A475-3397B9580B98}"/>
                    </a:ext>
                  </a:extLst>
                </p:cNvPr>
                <p:cNvSpPr/>
                <p:nvPr/>
              </p:nvSpPr>
              <p:spPr>
                <a:xfrm>
                  <a:off x="5021249" y="2982605"/>
                  <a:ext cx="1922129" cy="462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3200" b="1" dirty="0">
                      <a:solidFill>
                        <a:schemeClr val="bg1"/>
                      </a:solidFill>
                    </a:rPr>
                    <a:t>New ARVs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AA9C96C-C8A5-41F5-A475-3397B9580B98}"/>
                    </a:ext>
                  </a:extLst>
                </p:cNvPr>
                <p:cNvSpPr/>
                <p:nvPr/>
              </p:nvSpPr>
              <p:spPr>
                <a:xfrm>
                  <a:off x="7068138" y="1563229"/>
                  <a:ext cx="1241430" cy="11508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FF6600"/>
                      </a:solidFill>
                    </a:rPr>
                    <a:t>GS-3242</a:t>
                  </a:r>
                </a:p>
                <a:p>
                  <a:pPr algn="ctr">
                    <a:lnSpc>
                      <a:spcPts val="2800"/>
                    </a:lnSpc>
                  </a:pPr>
                  <a:endParaRPr lang="en-US" sz="2400" b="1" dirty="0">
                    <a:solidFill>
                      <a:srgbClr val="002060"/>
                    </a:solidFill>
                  </a:endParaRP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002060"/>
                      </a:solidFill>
                    </a:rPr>
                    <a:t>LA INSTI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AA9C96C-C8A5-41F5-A475-3397B9580B98}"/>
                    </a:ext>
                  </a:extLst>
                </p:cNvPr>
                <p:cNvSpPr/>
                <p:nvPr/>
              </p:nvSpPr>
              <p:spPr>
                <a:xfrm>
                  <a:off x="4618026" y="699603"/>
                  <a:ext cx="1314206" cy="11508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FF6600"/>
                      </a:solidFill>
                    </a:rPr>
                    <a:t>ULA-CAB</a:t>
                  </a:r>
                </a:p>
                <a:p>
                  <a:pPr algn="ctr">
                    <a:lnSpc>
                      <a:spcPts val="2800"/>
                    </a:lnSpc>
                  </a:pPr>
                  <a:endParaRPr lang="en-US" sz="2400" b="1" dirty="0">
                    <a:solidFill>
                      <a:srgbClr val="002060"/>
                    </a:solidFill>
                  </a:endParaRP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002060"/>
                      </a:solidFill>
                    </a:rPr>
                    <a:t>LA INSTI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170020" y="4590330"/>
                  <a:ext cx="1444562" cy="1504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FF6600"/>
                      </a:solidFill>
                    </a:rPr>
                    <a:t>VH-499</a:t>
                  </a:r>
                </a:p>
                <a:p>
                  <a:pPr algn="ctr">
                    <a:lnSpc>
                      <a:spcPts val="2800"/>
                    </a:lnSpc>
                  </a:pPr>
                  <a:endParaRPr lang="en-US" sz="2400" b="1" dirty="0">
                    <a:solidFill>
                      <a:srgbClr val="002060"/>
                    </a:solidFill>
                  </a:endParaRP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000066"/>
                      </a:solidFill>
                    </a:rPr>
                    <a:t>LA capsid </a:t>
                  </a: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000066"/>
                      </a:solidFill>
                    </a:rPr>
                    <a:t>inhibitor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6703677" y="3908597"/>
                <a:ext cx="1230017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VH-184</a:t>
                </a: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0066"/>
                    </a:solidFill>
                  </a:rPr>
                  <a:t>LA INSTI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50326" y="4024198"/>
                <a:ext cx="1417376" cy="1528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 err="1">
                    <a:solidFill>
                      <a:srgbClr val="FF6600"/>
                    </a:solidFill>
                  </a:rPr>
                  <a:t>Lotivibart</a:t>
                </a:r>
                <a:endParaRPr lang="en-US" sz="2400" b="1" dirty="0">
                  <a:solidFill>
                    <a:srgbClr val="FF660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(NSLS)</a:t>
                </a: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 err="1">
                    <a:solidFill>
                      <a:srgbClr val="002060"/>
                    </a:solidFill>
                  </a:rPr>
                  <a:t>bNAb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2012597" y="2065174"/>
                <a:ext cx="1377493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DOR ISFI</a:t>
                </a: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LA NNRTI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899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Ultra-long acting CAB: dose selection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E49360-44FF-ACDB-4C7D-F347D6AE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183"/>
            <a:ext cx="10972800" cy="4335466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1800" noProof="0" dirty="0"/>
              <a:t>Phase 1 in adults 18-55 y, a single CAB ULA IM (dose ranging from 800 mg to 3200 mg)</a:t>
            </a:r>
          </a:p>
          <a:p>
            <a:pPr>
              <a:spcBef>
                <a:spcPts val="400"/>
              </a:spcBef>
            </a:pPr>
            <a:r>
              <a:rPr lang="en-US" sz="1800" noProof="0" dirty="0"/>
              <a:t>CAB PK profiles simulated and compared with PK of CAB LA Q2M</a:t>
            </a:r>
          </a:p>
          <a:p>
            <a:pPr>
              <a:spcBef>
                <a:spcPts val="400"/>
              </a:spcBef>
            </a:pPr>
            <a:r>
              <a:rPr lang="en-US" sz="1800" noProof="0" dirty="0"/>
              <a:t>CAB ULA</a:t>
            </a:r>
          </a:p>
          <a:p>
            <a:pPr marL="585788" lvl="1" indent="-285750">
              <a:spcBef>
                <a:spcPts val="400"/>
              </a:spcBef>
              <a:buFont typeface="Calibri" panose="020F0502020204030204" pitchFamily="34" charset="0"/>
              <a:buChar char="–"/>
            </a:pPr>
            <a:r>
              <a:rPr lang="en-US" sz="1600" noProof="0" dirty="0" err="1"/>
              <a:t>C</a:t>
            </a:r>
            <a:r>
              <a:rPr lang="en-US" sz="1600" baseline="-25000" noProof="0" dirty="0" err="1"/>
              <a:t>max</a:t>
            </a:r>
            <a:r>
              <a:rPr lang="en-US" sz="1600" noProof="0" dirty="0"/>
              <a:t> within 4 weeks</a:t>
            </a:r>
          </a:p>
          <a:p>
            <a:pPr marL="585788" lvl="1" indent="-285750">
              <a:spcBef>
                <a:spcPts val="400"/>
              </a:spcBef>
              <a:buFont typeface="Calibri" panose="020F0502020204030204" pitchFamily="34" charset="0"/>
              <a:buChar char="–"/>
            </a:pPr>
            <a:r>
              <a:rPr lang="en-US" sz="1600" noProof="0" dirty="0"/>
              <a:t>T</a:t>
            </a:r>
            <a:r>
              <a:rPr lang="en-US" sz="1600" baseline="-25000" noProof="0" dirty="0"/>
              <a:t>1/2</a:t>
            </a:r>
            <a:r>
              <a:rPr lang="en-US" sz="1600" noProof="0" dirty="0"/>
              <a:t> &gt; 25 weeks</a:t>
            </a:r>
          </a:p>
          <a:p>
            <a:pPr marL="585788" lvl="1" indent="-285750">
              <a:spcBef>
                <a:spcPts val="400"/>
              </a:spcBef>
              <a:buFont typeface="Calibri" panose="020F0502020204030204" pitchFamily="34" charset="0"/>
              <a:buChar char="–"/>
            </a:pPr>
            <a:r>
              <a:rPr lang="en-US" sz="1600" dirty="0"/>
              <a:t>D</a:t>
            </a:r>
            <a:r>
              <a:rPr lang="en-US" sz="1600" noProof="0" dirty="0" err="1"/>
              <a:t>osing</a:t>
            </a:r>
            <a:r>
              <a:rPr lang="en-US" sz="1600" noProof="0" dirty="0"/>
              <a:t> interval Q4M</a:t>
            </a:r>
          </a:p>
          <a:p>
            <a:pPr marL="585788" lvl="1" indent="-285750">
              <a:spcBef>
                <a:spcPts val="400"/>
              </a:spcBef>
              <a:buFont typeface="Calibri" panose="020F0502020204030204" pitchFamily="34" charset="0"/>
              <a:buChar char="–"/>
            </a:pPr>
            <a:r>
              <a:rPr lang="en-US" sz="1600" noProof="0" dirty="0"/>
              <a:t>1600 mg (1 x 3 mL) Q4M</a:t>
            </a:r>
          </a:p>
          <a:p>
            <a:pPr marL="300038" lvl="1" indent="0">
              <a:spcBef>
                <a:spcPts val="400"/>
              </a:spcBef>
              <a:buNone/>
            </a:pPr>
            <a:r>
              <a:rPr lang="en-US" sz="1600" noProof="0" dirty="0"/>
              <a:t>chosen for prevention efficacy</a:t>
            </a:r>
            <a:r>
              <a:rPr lang="en-US" sz="1300" noProof="0" dirty="0"/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noProof="0" dirty="0">
                <a:solidFill>
                  <a:srgbClr val="FF6600"/>
                </a:solidFill>
              </a:rPr>
              <a:t>➜</a:t>
            </a:r>
            <a:r>
              <a:rPr lang="en-US" sz="1800" noProof="0" dirty="0"/>
              <a:t> 2 ongoing clinical trials</a:t>
            </a:r>
          </a:p>
          <a:p>
            <a:pPr>
              <a:spcBef>
                <a:spcPts val="400"/>
              </a:spcBef>
            </a:pPr>
            <a:endParaRPr lang="en-US" sz="1800" noProof="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0172422-26DF-0ADE-7AE3-52BAC67C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082" y="6444771"/>
            <a:ext cx="2692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err="1">
                <a:solidFill>
                  <a:srgbClr val="0070C0"/>
                </a:solidFill>
              </a:rPr>
              <a:t>Castronova</a:t>
            </a:r>
            <a:r>
              <a:rPr lang="fr-FR" sz="1400" i="1">
                <a:solidFill>
                  <a:srgbClr val="0070C0"/>
                </a:solidFill>
              </a:rPr>
              <a:t> E, CROI 2026, Abs. 495</a:t>
            </a:r>
          </a:p>
        </p:txBody>
      </p:sp>
      <p:sp>
        <p:nvSpPr>
          <p:cNvPr id="246" name="Rectangle 257">
            <a:extLst>
              <a:ext uri="{FF2B5EF4-FFF2-40B4-BE49-F238E27FC236}">
                <a16:creationId xmlns:a16="http://schemas.microsoft.com/office/drawing/2014/main" id="{F4F23A4D-8A77-4C12-136D-1203DDF36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22" y="2211163"/>
            <a:ext cx="48157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Cabotegravir concentration (µg/mL)</a:t>
            </a:r>
            <a:endParaRPr kumimoji="0" lang="en-US" sz="1400" b="1" i="0" u="none" strike="noStrike" cap="none" normalizeH="0" baseline="0" noProof="0" dirty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  <a:p>
            <a:pPr algn="ctr"/>
            <a:r>
              <a:rPr lang="en-US" sz="1600" b="1" noProof="0" dirty="0">
                <a:solidFill>
                  <a:srgbClr val="0070C0"/>
                </a:solidFill>
                <a:effectLst/>
                <a:latin typeface="+mn-lt"/>
              </a:rPr>
              <a:t>Observed Phase 1 Data Overlaid on Predicted Exposures </a:t>
            </a:r>
          </a:p>
          <a:p>
            <a:pPr algn="ctr"/>
            <a:r>
              <a:rPr lang="en-US" sz="1600" b="1" noProof="0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1600" b="1" noProof="0" dirty="0">
                <a:solidFill>
                  <a:srgbClr val="0070C0"/>
                </a:solidFill>
                <a:effectLst/>
                <a:latin typeface="+mn-lt"/>
              </a:rPr>
              <a:t>fter a Simulated Dose of CAB ULA 1600 mg or </a:t>
            </a:r>
          </a:p>
          <a:p>
            <a:pPr algn="ctr"/>
            <a:r>
              <a:rPr lang="en-US" sz="1600" b="1" noProof="0" dirty="0">
                <a:solidFill>
                  <a:srgbClr val="0070C0"/>
                </a:solidFill>
                <a:effectLst/>
                <a:latin typeface="+mn-lt"/>
              </a:rPr>
              <a:t>2 Simulated Doses of CAB LA 600 mg</a:t>
            </a:r>
            <a:endParaRPr lang="en-US" sz="1600" noProof="0" dirty="0">
              <a:solidFill>
                <a:srgbClr val="0070C0"/>
              </a:solidFill>
              <a:effectLst/>
              <a:latin typeface="+mn-lt"/>
            </a:endParaRPr>
          </a:p>
        </p:txBody>
      </p:sp>
      <p:graphicFrame>
        <p:nvGraphicFramePr>
          <p:cNvPr id="259" name="Tableau 258">
            <a:extLst>
              <a:ext uri="{FF2B5EF4-FFF2-40B4-BE49-F238E27FC236}">
                <a16:creationId xmlns:a16="http://schemas.microsoft.com/office/drawing/2014/main" id="{52D056AE-5923-2844-F541-329CEF0E0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16690"/>
              </p:ext>
            </p:extLst>
          </p:nvPr>
        </p:nvGraphicFramePr>
        <p:xfrm>
          <a:off x="8510699" y="2842578"/>
          <a:ext cx="3595890" cy="2834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05984">
                  <a:extLst>
                    <a:ext uri="{9D8B030D-6E8A-4147-A177-3AD203B41FA5}">
                      <a16:colId xmlns:a16="http://schemas.microsoft.com/office/drawing/2014/main" val="1804230815"/>
                    </a:ext>
                  </a:extLst>
                </a:gridCol>
                <a:gridCol w="1289906">
                  <a:extLst>
                    <a:ext uri="{9D8B030D-6E8A-4147-A177-3AD203B41FA5}">
                      <a16:colId xmlns:a16="http://schemas.microsoft.com/office/drawing/2014/main" val="358331630"/>
                    </a:ext>
                  </a:extLst>
                </a:gridCol>
              </a:tblGrid>
              <a:tr h="66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CAB ULA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1600 mg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16)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4895392"/>
                  </a:ext>
                </a:extLst>
              </a:tr>
              <a:tr h="777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Any adverse event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Maximum Grade 1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Maximum Grade 2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Maximum Grade 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726070184"/>
                  </a:ext>
                </a:extLst>
              </a:tr>
              <a:tr h="95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Any ISR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Maximum Grade 1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Maximum Grade 2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Maximum Grade 3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Median duration, days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63%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6%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18094932"/>
                  </a:ext>
                </a:extLst>
              </a:tr>
            </a:tbl>
          </a:graphicData>
        </a:graphic>
      </p:graphicFrame>
      <p:sp>
        <p:nvSpPr>
          <p:cNvPr id="260" name="Rectangle 272">
            <a:extLst>
              <a:ext uri="{FF2B5EF4-FFF2-40B4-BE49-F238E27FC236}">
                <a16:creationId xmlns:a16="http://schemas.microsoft.com/office/drawing/2014/main" id="{CC3BA089-C23A-0B0D-577B-37D377310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082" y="2290799"/>
            <a:ext cx="1625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Adverse events</a:t>
            </a:r>
            <a:endParaRPr kumimoji="0" lang="en-US" sz="6000" b="0" i="0" u="none" strike="noStrike" cap="none" normalizeH="0" baseline="0" noProof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EDE5FDE-1414-D631-E331-465596E4F78D}"/>
              </a:ext>
            </a:extLst>
          </p:cNvPr>
          <p:cNvGrpSpPr/>
          <p:nvPr/>
        </p:nvGrpSpPr>
        <p:grpSpPr>
          <a:xfrm>
            <a:off x="3668498" y="3233851"/>
            <a:ext cx="4620602" cy="3248343"/>
            <a:chOff x="3668498" y="3233851"/>
            <a:chExt cx="4620602" cy="3248343"/>
          </a:xfrm>
        </p:grpSpPr>
        <p:sp>
          <p:nvSpPr>
            <p:cNvPr id="9" name="Freeform 259">
              <a:extLst>
                <a:ext uri="{FF2B5EF4-FFF2-40B4-BE49-F238E27FC236}">
                  <a16:creationId xmlns:a16="http://schemas.microsoft.com/office/drawing/2014/main" id="{4499996D-7C6C-684E-DD7D-2A6E2D191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418" y="3850881"/>
              <a:ext cx="3812961" cy="2218037"/>
            </a:xfrm>
            <a:custGeom>
              <a:avLst/>
              <a:gdLst>
                <a:gd name="T0" fmla="*/ 2425 w 3162"/>
                <a:gd name="T1" fmla="*/ 263 h 1898"/>
                <a:gd name="T2" fmla="*/ 2118 w 3162"/>
                <a:gd name="T3" fmla="*/ 147 h 1898"/>
                <a:gd name="T4" fmla="*/ 1857 w 3162"/>
                <a:gd name="T5" fmla="*/ 32 h 1898"/>
                <a:gd name="T6" fmla="*/ 1783 w 3162"/>
                <a:gd name="T7" fmla="*/ 3 h 1898"/>
                <a:gd name="T8" fmla="*/ 1721 w 3162"/>
                <a:gd name="T9" fmla="*/ 5 h 1898"/>
                <a:gd name="T10" fmla="*/ 1674 w 3162"/>
                <a:gd name="T11" fmla="*/ 39 h 1898"/>
                <a:gd name="T12" fmla="*/ 1640 w 3162"/>
                <a:gd name="T13" fmla="*/ 105 h 1898"/>
                <a:gd name="T14" fmla="*/ 1620 w 3162"/>
                <a:gd name="T15" fmla="*/ 203 h 1898"/>
                <a:gd name="T16" fmla="*/ 1399 w 3162"/>
                <a:gd name="T17" fmla="*/ 556 h 1898"/>
                <a:gd name="T18" fmla="*/ 1178 w 3162"/>
                <a:gd name="T19" fmla="*/ 485 h 1898"/>
                <a:gd name="T20" fmla="*/ 928 w 3162"/>
                <a:gd name="T21" fmla="*/ 394 h 1898"/>
                <a:gd name="T22" fmla="*/ 732 w 3162"/>
                <a:gd name="T23" fmla="*/ 314 h 1898"/>
                <a:gd name="T24" fmla="*/ 547 w 3162"/>
                <a:gd name="T25" fmla="*/ 229 h 1898"/>
                <a:gd name="T26" fmla="*/ 341 w 3162"/>
                <a:gd name="T27" fmla="*/ 123 h 1898"/>
                <a:gd name="T28" fmla="*/ 249 w 3162"/>
                <a:gd name="T29" fmla="*/ 74 h 1898"/>
                <a:gd name="T30" fmla="*/ 174 w 3162"/>
                <a:gd name="T31" fmla="*/ 55 h 1898"/>
                <a:gd name="T32" fmla="*/ 124 w 3162"/>
                <a:gd name="T33" fmla="*/ 66 h 1898"/>
                <a:gd name="T34" fmla="*/ 85 w 3162"/>
                <a:gd name="T35" fmla="*/ 101 h 1898"/>
                <a:gd name="T36" fmla="*/ 60 w 3162"/>
                <a:gd name="T37" fmla="*/ 151 h 1898"/>
                <a:gd name="T38" fmla="*/ 42 w 3162"/>
                <a:gd name="T39" fmla="*/ 240 h 1898"/>
                <a:gd name="T40" fmla="*/ 29 w 3162"/>
                <a:gd name="T41" fmla="*/ 364 h 1898"/>
                <a:gd name="T42" fmla="*/ 16 w 3162"/>
                <a:gd name="T43" fmla="*/ 506 h 1898"/>
                <a:gd name="T44" fmla="*/ 8 w 3162"/>
                <a:gd name="T45" fmla="*/ 668 h 1898"/>
                <a:gd name="T46" fmla="*/ 2 w 3162"/>
                <a:gd name="T47" fmla="*/ 849 h 1898"/>
                <a:gd name="T48" fmla="*/ 0 w 3162"/>
                <a:gd name="T49" fmla="*/ 1049 h 1898"/>
                <a:gd name="T50" fmla="*/ 19 w 3162"/>
                <a:gd name="T51" fmla="*/ 1473 h 1898"/>
                <a:gd name="T52" fmla="*/ 16 w 3162"/>
                <a:gd name="T53" fmla="*/ 1389 h 1898"/>
                <a:gd name="T54" fmla="*/ 21 w 3162"/>
                <a:gd name="T55" fmla="*/ 1291 h 1898"/>
                <a:gd name="T56" fmla="*/ 43 w 3162"/>
                <a:gd name="T57" fmla="*/ 1191 h 1898"/>
                <a:gd name="T58" fmla="*/ 73 w 3162"/>
                <a:gd name="T59" fmla="*/ 1129 h 1898"/>
                <a:gd name="T60" fmla="*/ 113 w 3162"/>
                <a:gd name="T61" fmla="*/ 1083 h 1898"/>
                <a:gd name="T62" fmla="*/ 150 w 3162"/>
                <a:gd name="T63" fmla="*/ 1058 h 1898"/>
                <a:gd name="T64" fmla="*/ 192 w 3162"/>
                <a:gd name="T65" fmla="*/ 1042 h 1898"/>
                <a:gd name="T66" fmla="*/ 277 w 3162"/>
                <a:gd name="T67" fmla="*/ 1036 h 1898"/>
                <a:gd name="T68" fmla="*/ 844 w 3162"/>
                <a:gd name="T69" fmla="*/ 1106 h 1898"/>
                <a:gd name="T70" fmla="*/ 1068 w 3162"/>
                <a:gd name="T71" fmla="*/ 1144 h 1898"/>
                <a:gd name="T72" fmla="*/ 1281 w 3162"/>
                <a:gd name="T73" fmla="*/ 1190 h 1898"/>
                <a:gd name="T74" fmla="*/ 1484 w 3162"/>
                <a:gd name="T75" fmla="*/ 1245 h 1898"/>
                <a:gd name="T76" fmla="*/ 1602 w 3162"/>
                <a:gd name="T77" fmla="*/ 990 h 1898"/>
                <a:gd name="T78" fmla="*/ 1622 w 3162"/>
                <a:gd name="T79" fmla="*/ 932 h 1898"/>
                <a:gd name="T80" fmla="*/ 1657 w 3162"/>
                <a:gd name="T81" fmla="*/ 887 h 1898"/>
                <a:gd name="T82" fmla="*/ 1699 w 3162"/>
                <a:gd name="T83" fmla="*/ 857 h 1898"/>
                <a:gd name="T84" fmla="*/ 1761 w 3162"/>
                <a:gd name="T85" fmla="*/ 834 h 1898"/>
                <a:gd name="T86" fmla="*/ 1837 w 3162"/>
                <a:gd name="T87" fmla="*/ 824 h 1898"/>
                <a:gd name="T88" fmla="*/ 1915 w 3162"/>
                <a:gd name="T89" fmla="*/ 825 h 1898"/>
                <a:gd name="T90" fmla="*/ 1991 w 3162"/>
                <a:gd name="T91" fmla="*/ 834 h 1898"/>
                <a:gd name="T92" fmla="*/ 2105 w 3162"/>
                <a:gd name="T93" fmla="*/ 855 h 1898"/>
                <a:gd name="T94" fmla="*/ 2393 w 3162"/>
                <a:gd name="T95" fmla="*/ 909 h 1898"/>
                <a:gd name="T96" fmla="*/ 2777 w 3162"/>
                <a:gd name="T97" fmla="*/ 1012 h 1898"/>
                <a:gd name="T98" fmla="*/ 3162 w 3162"/>
                <a:gd name="T99" fmla="*/ 1155 h 1898"/>
                <a:gd name="T100" fmla="*/ 3063 w 3162"/>
                <a:gd name="T101" fmla="*/ 446 h 1898"/>
                <a:gd name="T102" fmla="*/ 2933 w 3162"/>
                <a:gd name="T103" fmla="*/ 417 h 1898"/>
                <a:gd name="T104" fmla="*/ 2873 w 3162"/>
                <a:gd name="T105" fmla="*/ 401 h 1898"/>
                <a:gd name="T106" fmla="*/ 2751 w 3162"/>
                <a:gd name="T107" fmla="*/ 367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2" h="1898">
                  <a:moveTo>
                    <a:pt x="2689" y="348"/>
                  </a:moveTo>
                  <a:lnTo>
                    <a:pt x="2635" y="331"/>
                  </a:lnTo>
                  <a:lnTo>
                    <a:pt x="2582" y="315"/>
                  </a:lnTo>
                  <a:lnTo>
                    <a:pt x="2530" y="298"/>
                  </a:lnTo>
                  <a:lnTo>
                    <a:pt x="2477" y="280"/>
                  </a:lnTo>
                  <a:lnTo>
                    <a:pt x="2425" y="263"/>
                  </a:lnTo>
                  <a:lnTo>
                    <a:pt x="2373" y="244"/>
                  </a:lnTo>
                  <a:lnTo>
                    <a:pt x="2321" y="226"/>
                  </a:lnTo>
                  <a:lnTo>
                    <a:pt x="2270" y="207"/>
                  </a:lnTo>
                  <a:lnTo>
                    <a:pt x="2219" y="187"/>
                  </a:lnTo>
                  <a:lnTo>
                    <a:pt x="2168" y="168"/>
                  </a:lnTo>
                  <a:lnTo>
                    <a:pt x="2118" y="147"/>
                  </a:lnTo>
                  <a:lnTo>
                    <a:pt x="2068" y="127"/>
                  </a:lnTo>
                  <a:lnTo>
                    <a:pt x="2018" y="106"/>
                  </a:lnTo>
                  <a:lnTo>
                    <a:pt x="1969" y="84"/>
                  </a:lnTo>
                  <a:lnTo>
                    <a:pt x="1920" y="63"/>
                  </a:lnTo>
                  <a:lnTo>
                    <a:pt x="1871" y="41"/>
                  </a:lnTo>
                  <a:lnTo>
                    <a:pt x="1857" y="32"/>
                  </a:lnTo>
                  <a:lnTo>
                    <a:pt x="1844" y="25"/>
                  </a:lnTo>
                  <a:lnTo>
                    <a:pt x="1831" y="19"/>
                  </a:lnTo>
                  <a:lnTo>
                    <a:pt x="1818" y="13"/>
                  </a:lnTo>
                  <a:lnTo>
                    <a:pt x="1806" y="9"/>
                  </a:lnTo>
                  <a:lnTo>
                    <a:pt x="1794" y="5"/>
                  </a:lnTo>
                  <a:lnTo>
                    <a:pt x="1783" y="3"/>
                  </a:lnTo>
                  <a:lnTo>
                    <a:pt x="1772" y="1"/>
                  </a:lnTo>
                  <a:lnTo>
                    <a:pt x="1761" y="0"/>
                  </a:lnTo>
                  <a:lnTo>
                    <a:pt x="1750" y="0"/>
                  </a:lnTo>
                  <a:lnTo>
                    <a:pt x="1740" y="1"/>
                  </a:lnTo>
                  <a:lnTo>
                    <a:pt x="1731" y="2"/>
                  </a:lnTo>
                  <a:lnTo>
                    <a:pt x="1721" y="5"/>
                  </a:lnTo>
                  <a:lnTo>
                    <a:pt x="1713" y="8"/>
                  </a:lnTo>
                  <a:lnTo>
                    <a:pt x="1704" y="13"/>
                  </a:lnTo>
                  <a:lnTo>
                    <a:pt x="1696" y="18"/>
                  </a:lnTo>
                  <a:lnTo>
                    <a:pt x="1688" y="24"/>
                  </a:lnTo>
                  <a:lnTo>
                    <a:pt x="1681" y="31"/>
                  </a:lnTo>
                  <a:lnTo>
                    <a:pt x="1674" y="39"/>
                  </a:lnTo>
                  <a:lnTo>
                    <a:pt x="1667" y="48"/>
                  </a:lnTo>
                  <a:lnTo>
                    <a:pt x="1661" y="57"/>
                  </a:lnTo>
                  <a:lnTo>
                    <a:pt x="1655" y="68"/>
                  </a:lnTo>
                  <a:lnTo>
                    <a:pt x="1650" y="79"/>
                  </a:lnTo>
                  <a:lnTo>
                    <a:pt x="1645" y="92"/>
                  </a:lnTo>
                  <a:lnTo>
                    <a:pt x="1640" y="105"/>
                  </a:lnTo>
                  <a:lnTo>
                    <a:pt x="1636" y="119"/>
                  </a:lnTo>
                  <a:lnTo>
                    <a:pt x="1632" y="134"/>
                  </a:lnTo>
                  <a:lnTo>
                    <a:pt x="1628" y="150"/>
                  </a:lnTo>
                  <a:lnTo>
                    <a:pt x="1625" y="167"/>
                  </a:lnTo>
                  <a:lnTo>
                    <a:pt x="1622" y="185"/>
                  </a:lnTo>
                  <a:lnTo>
                    <a:pt x="1620" y="203"/>
                  </a:lnTo>
                  <a:lnTo>
                    <a:pt x="1618" y="223"/>
                  </a:lnTo>
                  <a:lnTo>
                    <a:pt x="1584" y="610"/>
                  </a:lnTo>
                  <a:lnTo>
                    <a:pt x="1537" y="597"/>
                  </a:lnTo>
                  <a:lnTo>
                    <a:pt x="1490" y="583"/>
                  </a:lnTo>
                  <a:lnTo>
                    <a:pt x="1444" y="569"/>
                  </a:lnTo>
                  <a:lnTo>
                    <a:pt x="1399" y="556"/>
                  </a:lnTo>
                  <a:lnTo>
                    <a:pt x="1354" y="542"/>
                  </a:lnTo>
                  <a:lnTo>
                    <a:pt x="1309" y="528"/>
                  </a:lnTo>
                  <a:lnTo>
                    <a:pt x="1265" y="514"/>
                  </a:lnTo>
                  <a:lnTo>
                    <a:pt x="1222" y="499"/>
                  </a:lnTo>
                  <a:lnTo>
                    <a:pt x="1200" y="492"/>
                  </a:lnTo>
                  <a:lnTo>
                    <a:pt x="1178" y="485"/>
                  </a:lnTo>
                  <a:lnTo>
                    <a:pt x="1136" y="470"/>
                  </a:lnTo>
                  <a:lnTo>
                    <a:pt x="1093" y="455"/>
                  </a:lnTo>
                  <a:lnTo>
                    <a:pt x="1051" y="440"/>
                  </a:lnTo>
                  <a:lnTo>
                    <a:pt x="1010" y="425"/>
                  </a:lnTo>
                  <a:lnTo>
                    <a:pt x="969" y="410"/>
                  </a:lnTo>
                  <a:lnTo>
                    <a:pt x="928" y="394"/>
                  </a:lnTo>
                  <a:lnTo>
                    <a:pt x="889" y="378"/>
                  </a:lnTo>
                  <a:lnTo>
                    <a:pt x="849" y="362"/>
                  </a:lnTo>
                  <a:lnTo>
                    <a:pt x="810" y="346"/>
                  </a:lnTo>
                  <a:lnTo>
                    <a:pt x="771" y="330"/>
                  </a:lnTo>
                  <a:lnTo>
                    <a:pt x="751" y="322"/>
                  </a:lnTo>
                  <a:lnTo>
                    <a:pt x="732" y="314"/>
                  </a:lnTo>
                  <a:lnTo>
                    <a:pt x="695" y="297"/>
                  </a:lnTo>
                  <a:lnTo>
                    <a:pt x="676" y="289"/>
                  </a:lnTo>
                  <a:lnTo>
                    <a:pt x="657" y="281"/>
                  </a:lnTo>
                  <a:lnTo>
                    <a:pt x="620" y="264"/>
                  </a:lnTo>
                  <a:lnTo>
                    <a:pt x="584" y="247"/>
                  </a:lnTo>
                  <a:lnTo>
                    <a:pt x="547" y="229"/>
                  </a:lnTo>
                  <a:lnTo>
                    <a:pt x="512" y="212"/>
                  </a:lnTo>
                  <a:lnTo>
                    <a:pt x="477" y="195"/>
                  </a:lnTo>
                  <a:lnTo>
                    <a:pt x="442" y="177"/>
                  </a:lnTo>
                  <a:lnTo>
                    <a:pt x="408" y="159"/>
                  </a:lnTo>
                  <a:lnTo>
                    <a:pt x="374" y="141"/>
                  </a:lnTo>
                  <a:lnTo>
                    <a:pt x="341" y="123"/>
                  </a:lnTo>
                  <a:lnTo>
                    <a:pt x="308" y="105"/>
                  </a:lnTo>
                  <a:lnTo>
                    <a:pt x="292" y="96"/>
                  </a:lnTo>
                  <a:lnTo>
                    <a:pt x="277" y="87"/>
                  </a:lnTo>
                  <a:lnTo>
                    <a:pt x="270" y="84"/>
                  </a:lnTo>
                  <a:lnTo>
                    <a:pt x="263" y="80"/>
                  </a:lnTo>
                  <a:lnTo>
                    <a:pt x="249" y="74"/>
                  </a:lnTo>
                  <a:lnTo>
                    <a:pt x="235" y="68"/>
                  </a:lnTo>
                  <a:lnTo>
                    <a:pt x="222" y="64"/>
                  </a:lnTo>
                  <a:lnTo>
                    <a:pt x="210" y="60"/>
                  </a:lnTo>
                  <a:lnTo>
                    <a:pt x="197" y="58"/>
                  </a:lnTo>
                  <a:lnTo>
                    <a:pt x="186" y="56"/>
                  </a:lnTo>
                  <a:lnTo>
                    <a:pt x="174" y="55"/>
                  </a:lnTo>
                  <a:lnTo>
                    <a:pt x="163" y="56"/>
                  </a:lnTo>
                  <a:lnTo>
                    <a:pt x="153" y="57"/>
                  </a:lnTo>
                  <a:lnTo>
                    <a:pt x="143" y="59"/>
                  </a:lnTo>
                  <a:lnTo>
                    <a:pt x="138" y="60"/>
                  </a:lnTo>
                  <a:lnTo>
                    <a:pt x="133" y="62"/>
                  </a:lnTo>
                  <a:lnTo>
                    <a:pt x="124" y="66"/>
                  </a:lnTo>
                  <a:lnTo>
                    <a:pt x="116" y="71"/>
                  </a:lnTo>
                  <a:lnTo>
                    <a:pt x="107" y="77"/>
                  </a:lnTo>
                  <a:lnTo>
                    <a:pt x="103" y="80"/>
                  </a:lnTo>
                  <a:lnTo>
                    <a:pt x="100" y="84"/>
                  </a:lnTo>
                  <a:lnTo>
                    <a:pt x="92" y="92"/>
                  </a:lnTo>
                  <a:lnTo>
                    <a:pt x="85" y="101"/>
                  </a:lnTo>
                  <a:lnTo>
                    <a:pt x="82" y="105"/>
                  </a:lnTo>
                  <a:lnTo>
                    <a:pt x="79" y="110"/>
                  </a:lnTo>
                  <a:lnTo>
                    <a:pt x="73" y="121"/>
                  </a:lnTo>
                  <a:lnTo>
                    <a:pt x="68" y="132"/>
                  </a:lnTo>
                  <a:lnTo>
                    <a:pt x="63" y="145"/>
                  </a:lnTo>
                  <a:lnTo>
                    <a:pt x="60" y="151"/>
                  </a:lnTo>
                  <a:lnTo>
                    <a:pt x="58" y="158"/>
                  </a:lnTo>
                  <a:lnTo>
                    <a:pt x="54" y="173"/>
                  </a:lnTo>
                  <a:lnTo>
                    <a:pt x="50" y="188"/>
                  </a:lnTo>
                  <a:lnTo>
                    <a:pt x="47" y="205"/>
                  </a:lnTo>
                  <a:lnTo>
                    <a:pt x="44" y="222"/>
                  </a:lnTo>
                  <a:lnTo>
                    <a:pt x="42" y="240"/>
                  </a:lnTo>
                  <a:lnTo>
                    <a:pt x="40" y="259"/>
                  </a:lnTo>
                  <a:lnTo>
                    <a:pt x="39" y="280"/>
                  </a:lnTo>
                  <a:lnTo>
                    <a:pt x="36" y="300"/>
                  </a:lnTo>
                  <a:lnTo>
                    <a:pt x="34" y="321"/>
                  </a:lnTo>
                  <a:lnTo>
                    <a:pt x="31" y="342"/>
                  </a:lnTo>
                  <a:lnTo>
                    <a:pt x="29" y="364"/>
                  </a:lnTo>
                  <a:lnTo>
                    <a:pt x="26" y="386"/>
                  </a:lnTo>
                  <a:lnTo>
                    <a:pt x="24" y="409"/>
                  </a:lnTo>
                  <a:lnTo>
                    <a:pt x="22" y="433"/>
                  </a:lnTo>
                  <a:lnTo>
                    <a:pt x="20" y="457"/>
                  </a:lnTo>
                  <a:lnTo>
                    <a:pt x="18" y="481"/>
                  </a:lnTo>
                  <a:lnTo>
                    <a:pt x="16" y="506"/>
                  </a:lnTo>
                  <a:lnTo>
                    <a:pt x="15" y="532"/>
                  </a:lnTo>
                  <a:lnTo>
                    <a:pt x="13" y="558"/>
                  </a:lnTo>
                  <a:lnTo>
                    <a:pt x="11" y="585"/>
                  </a:lnTo>
                  <a:lnTo>
                    <a:pt x="10" y="612"/>
                  </a:lnTo>
                  <a:lnTo>
                    <a:pt x="9" y="640"/>
                  </a:lnTo>
                  <a:lnTo>
                    <a:pt x="8" y="668"/>
                  </a:lnTo>
                  <a:lnTo>
                    <a:pt x="7" y="697"/>
                  </a:lnTo>
                  <a:lnTo>
                    <a:pt x="5" y="726"/>
                  </a:lnTo>
                  <a:lnTo>
                    <a:pt x="5" y="756"/>
                  </a:lnTo>
                  <a:lnTo>
                    <a:pt x="4" y="786"/>
                  </a:lnTo>
                  <a:lnTo>
                    <a:pt x="3" y="817"/>
                  </a:lnTo>
                  <a:lnTo>
                    <a:pt x="2" y="849"/>
                  </a:lnTo>
                  <a:lnTo>
                    <a:pt x="2" y="881"/>
                  </a:lnTo>
                  <a:lnTo>
                    <a:pt x="1" y="913"/>
                  </a:lnTo>
                  <a:lnTo>
                    <a:pt x="1" y="946"/>
                  </a:lnTo>
                  <a:lnTo>
                    <a:pt x="1" y="980"/>
                  </a:lnTo>
                  <a:lnTo>
                    <a:pt x="0" y="1014"/>
                  </a:lnTo>
                  <a:lnTo>
                    <a:pt x="0" y="1049"/>
                  </a:lnTo>
                  <a:lnTo>
                    <a:pt x="0" y="1084"/>
                  </a:lnTo>
                  <a:lnTo>
                    <a:pt x="1" y="1120"/>
                  </a:lnTo>
                  <a:lnTo>
                    <a:pt x="1" y="1156"/>
                  </a:lnTo>
                  <a:lnTo>
                    <a:pt x="1" y="1193"/>
                  </a:lnTo>
                  <a:lnTo>
                    <a:pt x="1" y="1898"/>
                  </a:lnTo>
                  <a:lnTo>
                    <a:pt x="19" y="1473"/>
                  </a:lnTo>
                  <a:lnTo>
                    <a:pt x="18" y="1458"/>
                  </a:lnTo>
                  <a:lnTo>
                    <a:pt x="17" y="1444"/>
                  </a:lnTo>
                  <a:lnTo>
                    <a:pt x="16" y="1429"/>
                  </a:lnTo>
                  <a:lnTo>
                    <a:pt x="16" y="1416"/>
                  </a:lnTo>
                  <a:lnTo>
                    <a:pt x="16" y="1402"/>
                  </a:lnTo>
                  <a:lnTo>
                    <a:pt x="16" y="1389"/>
                  </a:lnTo>
                  <a:lnTo>
                    <a:pt x="16" y="1376"/>
                  </a:lnTo>
                  <a:lnTo>
                    <a:pt x="16" y="1363"/>
                  </a:lnTo>
                  <a:lnTo>
                    <a:pt x="16" y="1350"/>
                  </a:lnTo>
                  <a:lnTo>
                    <a:pt x="17" y="1338"/>
                  </a:lnTo>
                  <a:lnTo>
                    <a:pt x="19" y="1314"/>
                  </a:lnTo>
                  <a:lnTo>
                    <a:pt x="21" y="1291"/>
                  </a:lnTo>
                  <a:lnTo>
                    <a:pt x="24" y="1269"/>
                  </a:lnTo>
                  <a:lnTo>
                    <a:pt x="26" y="1259"/>
                  </a:lnTo>
                  <a:lnTo>
                    <a:pt x="28" y="1248"/>
                  </a:lnTo>
                  <a:lnTo>
                    <a:pt x="32" y="1228"/>
                  </a:lnTo>
                  <a:lnTo>
                    <a:pt x="37" y="1209"/>
                  </a:lnTo>
                  <a:lnTo>
                    <a:pt x="43" y="1191"/>
                  </a:lnTo>
                  <a:lnTo>
                    <a:pt x="49" y="1174"/>
                  </a:lnTo>
                  <a:lnTo>
                    <a:pt x="56" y="1158"/>
                  </a:lnTo>
                  <a:lnTo>
                    <a:pt x="60" y="1151"/>
                  </a:lnTo>
                  <a:lnTo>
                    <a:pt x="64" y="1143"/>
                  </a:lnTo>
                  <a:lnTo>
                    <a:pt x="68" y="1136"/>
                  </a:lnTo>
                  <a:lnTo>
                    <a:pt x="73" y="1129"/>
                  </a:lnTo>
                  <a:lnTo>
                    <a:pt x="81" y="1116"/>
                  </a:lnTo>
                  <a:lnTo>
                    <a:pt x="91" y="1104"/>
                  </a:lnTo>
                  <a:lnTo>
                    <a:pt x="96" y="1098"/>
                  </a:lnTo>
                  <a:lnTo>
                    <a:pt x="101" y="1093"/>
                  </a:lnTo>
                  <a:lnTo>
                    <a:pt x="107" y="1087"/>
                  </a:lnTo>
                  <a:lnTo>
                    <a:pt x="113" y="1083"/>
                  </a:lnTo>
                  <a:lnTo>
                    <a:pt x="118" y="1078"/>
                  </a:lnTo>
                  <a:lnTo>
                    <a:pt x="124" y="1073"/>
                  </a:lnTo>
                  <a:lnTo>
                    <a:pt x="130" y="1069"/>
                  </a:lnTo>
                  <a:lnTo>
                    <a:pt x="137" y="1065"/>
                  </a:lnTo>
                  <a:lnTo>
                    <a:pt x="143" y="1061"/>
                  </a:lnTo>
                  <a:lnTo>
                    <a:pt x="150" y="1058"/>
                  </a:lnTo>
                  <a:lnTo>
                    <a:pt x="156" y="1055"/>
                  </a:lnTo>
                  <a:lnTo>
                    <a:pt x="163" y="1052"/>
                  </a:lnTo>
                  <a:lnTo>
                    <a:pt x="170" y="1049"/>
                  </a:lnTo>
                  <a:lnTo>
                    <a:pt x="177" y="1046"/>
                  </a:lnTo>
                  <a:lnTo>
                    <a:pt x="185" y="1044"/>
                  </a:lnTo>
                  <a:lnTo>
                    <a:pt x="192" y="1042"/>
                  </a:lnTo>
                  <a:lnTo>
                    <a:pt x="200" y="1040"/>
                  </a:lnTo>
                  <a:lnTo>
                    <a:pt x="208" y="1039"/>
                  </a:lnTo>
                  <a:lnTo>
                    <a:pt x="224" y="1037"/>
                  </a:lnTo>
                  <a:lnTo>
                    <a:pt x="241" y="1035"/>
                  </a:lnTo>
                  <a:lnTo>
                    <a:pt x="259" y="1035"/>
                  </a:lnTo>
                  <a:lnTo>
                    <a:pt x="277" y="1036"/>
                  </a:lnTo>
                  <a:lnTo>
                    <a:pt x="297" y="1037"/>
                  </a:lnTo>
                  <a:lnTo>
                    <a:pt x="728" y="1091"/>
                  </a:lnTo>
                  <a:lnTo>
                    <a:pt x="757" y="1094"/>
                  </a:lnTo>
                  <a:lnTo>
                    <a:pt x="786" y="1098"/>
                  </a:lnTo>
                  <a:lnTo>
                    <a:pt x="815" y="1102"/>
                  </a:lnTo>
                  <a:lnTo>
                    <a:pt x="844" y="1106"/>
                  </a:lnTo>
                  <a:lnTo>
                    <a:pt x="872" y="1110"/>
                  </a:lnTo>
                  <a:lnTo>
                    <a:pt x="901" y="1115"/>
                  </a:lnTo>
                  <a:lnTo>
                    <a:pt x="957" y="1124"/>
                  </a:lnTo>
                  <a:lnTo>
                    <a:pt x="1013" y="1134"/>
                  </a:lnTo>
                  <a:lnTo>
                    <a:pt x="1040" y="1138"/>
                  </a:lnTo>
                  <a:lnTo>
                    <a:pt x="1068" y="1144"/>
                  </a:lnTo>
                  <a:lnTo>
                    <a:pt x="1095" y="1149"/>
                  </a:lnTo>
                  <a:lnTo>
                    <a:pt x="1122" y="1155"/>
                  </a:lnTo>
                  <a:lnTo>
                    <a:pt x="1176" y="1166"/>
                  </a:lnTo>
                  <a:lnTo>
                    <a:pt x="1229" y="1178"/>
                  </a:lnTo>
                  <a:lnTo>
                    <a:pt x="1255" y="1184"/>
                  </a:lnTo>
                  <a:lnTo>
                    <a:pt x="1281" y="1190"/>
                  </a:lnTo>
                  <a:lnTo>
                    <a:pt x="1307" y="1196"/>
                  </a:lnTo>
                  <a:lnTo>
                    <a:pt x="1333" y="1203"/>
                  </a:lnTo>
                  <a:lnTo>
                    <a:pt x="1384" y="1217"/>
                  </a:lnTo>
                  <a:lnTo>
                    <a:pt x="1434" y="1231"/>
                  </a:lnTo>
                  <a:lnTo>
                    <a:pt x="1459" y="1238"/>
                  </a:lnTo>
                  <a:lnTo>
                    <a:pt x="1484" y="1245"/>
                  </a:lnTo>
                  <a:lnTo>
                    <a:pt x="1533" y="1261"/>
                  </a:lnTo>
                  <a:lnTo>
                    <a:pt x="1557" y="1268"/>
                  </a:lnTo>
                  <a:lnTo>
                    <a:pt x="1582" y="1276"/>
                  </a:lnTo>
                  <a:lnTo>
                    <a:pt x="1599" y="1007"/>
                  </a:lnTo>
                  <a:lnTo>
                    <a:pt x="1600" y="999"/>
                  </a:lnTo>
                  <a:lnTo>
                    <a:pt x="1602" y="990"/>
                  </a:lnTo>
                  <a:lnTo>
                    <a:pt x="1603" y="982"/>
                  </a:lnTo>
                  <a:lnTo>
                    <a:pt x="1605" y="975"/>
                  </a:lnTo>
                  <a:lnTo>
                    <a:pt x="1607" y="967"/>
                  </a:lnTo>
                  <a:lnTo>
                    <a:pt x="1610" y="960"/>
                  </a:lnTo>
                  <a:lnTo>
                    <a:pt x="1616" y="946"/>
                  </a:lnTo>
                  <a:lnTo>
                    <a:pt x="1622" y="932"/>
                  </a:lnTo>
                  <a:lnTo>
                    <a:pt x="1625" y="926"/>
                  </a:lnTo>
                  <a:lnTo>
                    <a:pt x="1629" y="920"/>
                  </a:lnTo>
                  <a:lnTo>
                    <a:pt x="1637" y="908"/>
                  </a:lnTo>
                  <a:lnTo>
                    <a:pt x="1642" y="903"/>
                  </a:lnTo>
                  <a:lnTo>
                    <a:pt x="1647" y="897"/>
                  </a:lnTo>
                  <a:lnTo>
                    <a:pt x="1657" y="887"/>
                  </a:lnTo>
                  <a:lnTo>
                    <a:pt x="1662" y="882"/>
                  </a:lnTo>
                  <a:lnTo>
                    <a:pt x="1667" y="877"/>
                  </a:lnTo>
                  <a:lnTo>
                    <a:pt x="1679" y="869"/>
                  </a:lnTo>
                  <a:lnTo>
                    <a:pt x="1686" y="864"/>
                  </a:lnTo>
                  <a:lnTo>
                    <a:pt x="1692" y="861"/>
                  </a:lnTo>
                  <a:lnTo>
                    <a:pt x="1699" y="857"/>
                  </a:lnTo>
                  <a:lnTo>
                    <a:pt x="1706" y="854"/>
                  </a:lnTo>
                  <a:lnTo>
                    <a:pt x="1720" y="847"/>
                  </a:lnTo>
                  <a:lnTo>
                    <a:pt x="1736" y="841"/>
                  </a:lnTo>
                  <a:lnTo>
                    <a:pt x="1744" y="839"/>
                  </a:lnTo>
                  <a:lnTo>
                    <a:pt x="1752" y="837"/>
                  </a:lnTo>
                  <a:lnTo>
                    <a:pt x="1761" y="834"/>
                  </a:lnTo>
                  <a:lnTo>
                    <a:pt x="1769" y="832"/>
                  </a:lnTo>
                  <a:lnTo>
                    <a:pt x="1787" y="829"/>
                  </a:lnTo>
                  <a:lnTo>
                    <a:pt x="1806" y="826"/>
                  </a:lnTo>
                  <a:lnTo>
                    <a:pt x="1816" y="825"/>
                  </a:lnTo>
                  <a:lnTo>
                    <a:pt x="1827" y="825"/>
                  </a:lnTo>
                  <a:lnTo>
                    <a:pt x="1837" y="824"/>
                  </a:lnTo>
                  <a:lnTo>
                    <a:pt x="1847" y="823"/>
                  </a:lnTo>
                  <a:lnTo>
                    <a:pt x="1858" y="823"/>
                  </a:lnTo>
                  <a:lnTo>
                    <a:pt x="1869" y="823"/>
                  </a:lnTo>
                  <a:lnTo>
                    <a:pt x="1880" y="823"/>
                  </a:lnTo>
                  <a:lnTo>
                    <a:pt x="1892" y="824"/>
                  </a:lnTo>
                  <a:lnTo>
                    <a:pt x="1915" y="825"/>
                  </a:lnTo>
                  <a:lnTo>
                    <a:pt x="1927" y="826"/>
                  </a:lnTo>
                  <a:lnTo>
                    <a:pt x="1940" y="827"/>
                  </a:lnTo>
                  <a:lnTo>
                    <a:pt x="1952" y="828"/>
                  </a:lnTo>
                  <a:lnTo>
                    <a:pt x="1965" y="830"/>
                  </a:lnTo>
                  <a:lnTo>
                    <a:pt x="1978" y="832"/>
                  </a:lnTo>
                  <a:lnTo>
                    <a:pt x="1991" y="834"/>
                  </a:lnTo>
                  <a:lnTo>
                    <a:pt x="2018" y="838"/>
                  </a:lnTo>
                  <a:lnTo>
                    <a:pt x="2046" y="843"/>
                  </a:lnTo>
                  <a:lnTo>
                    <a:pt x="2061" y="846"/>
                  </a:lnTo>
                  <a:lnTo>
                    <a:pt x="2076" y="849"/>
                  </a:lnTo>
                  <a:lnTo>
                    <a:pt x="2090" y="852"/>
                  </a:lnTo>
                  <a:lnTo>
                    <a:pt x="2105" y="855"/>
                  </a:lnTo>
                  <a:lnTo>
                    <a:pt x="2121" y="859"/>
                  </a:lnTo>
                  <a:lnTo>
                    <a:pt x="2136" y="863"/>
                  </a:lnTo>
                  <a:lnTo>
                    <a:pt x="2200" y="873"/>
                  </a:lnTo>
                  <a:lnTo>
                    <a:pt x="2264" y="884"/>
                  </a:lnTo>
                  <a:lnTo>
                    <a:pt x="2328" y="896"/>
                  </a:lnTo>
                  <a:lnTo>
                    <a:pt x="2393" y="909"/>
                  </a:lnTo>
                  <a:lnTo>
                    <a:pt x="2457" y="923"/>
                  </a:lnTo>
                  <a:lnTo>
                    <a:pt x="2521" y="939"/>
                  </a:lnTo>
                  <a:lnTo>
                    <a:pt x="2585" y="955"/>
                  </a:lnTo>
                  <a:lnTo>
                    <a:pt x="2649" y="973"/>
                  </a:lnTo>
                  <a:lnTo>
                    <a:pt x="2713" y="992"/>
                  </a:lnTo>
                  <a:lnTo>
                    <a:pt x="2777" y="1012"/>
                  </a:lnTo>
                  <a:lnTo>
                    <a:pt x="2841" y="1033"/>
                  </a:lnTo>
                  <a:lnTo>
                    <a:pt x="2906" y="1055"/>
                  </a:lnTo>
                  <a:lnTo>
                    <a:pt x="2970" y="1078"/>
                  </a:lnTo>
                  <a:lnTo>
                    <a:pt x="3034" y="1103"/>
                  </a:lnTo>
                  <a:lnTo>
                    <a:pt x="3098" y="1128"/>
                  </a:lnTo>
                  <a:lnTo>
                    <a:pt x="3162" y="1155"/>
                  </a:lnTo>
                  <a:lnTo>
                    <a:pt x="3162" y="465"/>
                  </a:lnTo>
                  <a:lnTo>
                    <a:pt x="3134" y="460"/>
                  </a:lnTo>
                  <a:lnTo>
                    <a:pt x="3120" y="457"/>
                  </a:lnTo>
                  <a:lnTo>
                    <a:pt x="3106" y="455"/>
                  </a:lnTo>
                  <a:lnTo>
                    <a:pt x="3078" y="449"/>
                  </a:lnTo>
                  <a:lnTo>
                    <a:pt x="3063" y="446"/>
                  </a:lnTo>
                  <a:lnTo>
                    <a:pt x="3049" y="443"/>
                  </a:lnTo>
                  <a:lnTo>
                    <a:pt x="3034" y="440"/>
                  </a:lnTo>
                  <a:lnTo>
                    <a:pt x="3020" y="437"/>
                  </a:lnTo>
                  <a:lnTo>
                    <a:pt x="2991" y="431"/>
                  </a:lnTo>
                  <a:lnTo>
                    <a:pt x="2962" y="424"/>
                  </a:lnTo>
                  <a:lnTo>
                    <a:pt x="2933" y="417"/>
                  </a:lnTo>
                  <a:lnTo>
                    <a:pt x="2918" y="413"/>
                  </a:lnTo>
                  <a:lnTo>
                    <a:pt x="2914" y="412"/>
                  </a:lnTo>
                  <a:lnTo>
                    <a:pt x="2910" y="411"/>
                  </a:lnTo>
                  <a:lnTo>
                    <a:pt x="2903" y="409"/>
                  </a:lnTo>
                  <a:lnTo>
                    <a:pt x="2888" y="405"/>
                  </a:lnTo>
                  <a:lnTo>
                    <a:pt x="2873" y="401"/>
                  </a:lnTo>
                  <a:lnTo>
                    <a:pt x="2843" y="393"/>
                  </a:lnTo>
                  <a:lnTo>
                    <a:pt x="2827" y="389"/>
                  </a:lnTo>
                  <a:lnTo>
                    <a:pt x="2812" y="385"/>
                  </a:lnTo>
                  <a:lnTo>
                    <a:pt x="2797" y="380"/>
                  </a:lnTo>
                  <a:lnTo>
                    <a:pt x="2782" y="376"/>
                  </a:lnTo>
                  <a:lnTo>
                    <a:pt x="2751" y="367"/>
                  </a:lnTo>
                  <a:lnTo>
                    <a:pt x="2720" y="357"/>
                  </a:lnTo>
                  <a:lnTo>
                    <a:pt x="2712" y="355"/>
                  </a:lnTo>
                  <a:lnTo>
                    <a:pt x="2704" y="352"/>
                  </a:lnTo>
                  <a:lnTo>
                    <a:pt x="2689" y="348"/>
                  </a:lnTo>
                  <a:close/>
                </a:path>
              </a:pathLst>
            </a:custGeom>
            <a:solidFill>
              <a:srgbClr val="0099CC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" name="Freeform 258">
              <a:extLst>
                <a:ext uri="{FF2B5EF4-FFF2-40B4-BE49-F238E27FC236}">
                  <a16:creationId xmlns:a16="http://schemas.microsoft.com/office/drawing/2014/main" id="{22594A72-B81F-F96C-587B-96CECB39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624" y="3897626"/>
              <a:ext cx="3811755" cy="2171292"/>
            </a:xfrm>
            <a:custGeom>
              <a:avLst/>
              <a:gdLst>
                <a:gd name="T0" fmla="*/ 2989 w 3161"/>
                <a:gd name="T1" fmla="*/ 469 h 1858"/>
                <a:gd name="T2" fmla="*/ 2647 w 3161"/>
                <a:gd name="T3" fmla="*/ 431 h 1858"/>
                <a:gd name="T4" fmla="*/ 2308 w 3161"/>
                <a:gd name="T5" fmla="*/ 388 h 1858"/>
                <a:gd name="T6" fmla="*/ 1972 w 3161"/>
                <a:gd name="T7" fmla="*/ 339 h 1858"/>
                <a:gd name="T8" fmla="*/ 1640 w 3161"/>
                <a:gd name="T9" fmla="*/ 285 h 1858"/>
                <a:gd name="T10" fmla="*/ 1311 w 3161"/>
                <a:gd name="T11" fmla="*/ 224 h 1858"/>
                <a:gd name="T12" fmla="*/ 986 w 3161"/>
                <a:gd name="T13" fmla="*/ 159 h 1858"/>
                <a:gd name="T14" fmla="*/ 663 w 3161"/>
                <a:gd name="T15" fmla="*/ 88 h 1858"/>
                <a:gd name="T16" fmla="*/ 477 w 3161"/>
                <a:gd name="T17" fmla="*/ 41 h 1858"/>
                <a:gd name="T18" fmla="*/ 414 w 3161"/>
                <a:gd name="T19" fmla="*/ 22 h 1858"/>
                <a:gd name="T20" fmla="*/ 356 w 3161"/>
                <a:gd name="T21" fmla="*/ 9 h 1858"/>
                <a:gd name="T22" fmla="*/ 313 w 3161"/>
                <a:gd name="T23" fmla="*/ 3 h 1858"/>
                <a:gd name="T24" fmla="*/ 263 w 3161"/>
                <a:gd name="T25" fmla="*/ 0 h 1858"/>
                <a:gd name="T26" fmla="*/ 211 w 3161"/>
                <a:gd name="T27" fmla="*/ 4 h 1858"/>
                <a:gd name="T28" fmla="*/ 179 w 3161"/>
                <a:gd name="T29" fmla="*/ 12 h 1858"/>
                <a:gd name="T30" fmla="*/ 144 w 3161"/>
                <a:gd name="T31" fmla="*/ 27 h 1858"/>
                <a:gd name="T32" fmla="*/ 120 w 3161"/>
                <a:gd name="T33" fmla="*/ 43 h 1858"/>
                <a:gd name="T34" fmla="*/ 99 w 3161"/>
                <a:gd name="T35" fmla="*/ 62 h 1858"/>
                <a:gd name="T36" fmla="*/ 76 w 3161"/>
                <a:gd name="T37" fmla="*/ 92 h 1858"/>
                <a:gd name="T38" fmla="*/ 55 w 3161"/>
                <a:gd name="T39" fmla="*/ 136 h 1858"/>
                <a:gd name="T40" fmla="*/ 45 w 3161"/>
                <a:gd name="T41" fmla="*/ 169 h 1858"/>
                <a:gd name="T42" fmla="*/ 38 w 3161"/>
                <a:gd name="T43" fmla="*/ 217 h 1858"/>
                <a:gd name="T44" fmla="*/ 34 w 3161"/>
                <a:gd name="T45" fmla="*/ 266 h 1858"/>
                <a:gd name="T46" fmla="*/ 30 w 3161"/>
                <a:gd name="T47" fmla="*/ 323 h 1858"/>
                <a:gd name="T48" fmla="*/ 27 w 3161"/>
                <a:gd name="T49" fmla="*/ 387 h 1858"/>
                <a:gd name="T50" fmla="*/ 24 w 3161"/>
                <a:gd name="T51" fmla="*/ 458 h 1858"/>
                <a:gd name="T52" fmla="*/ 21 w 3161"/>
                <a:gd name="T53" fmla="*/ 536 h 1858"/>
                <a:gd name="T54" fmla="*/ 18 w 3161"/>
                <a:gd name="T55" fmla="*/ 621 h 1858"/>
                <a:gd name="T56" fmla="*/ 16 w 3161"/>
                <a:gd name="T57" fmla="*/ 713 h 1858"/>
                <a:gd name="T58" fmla="*/ 13 w 3161"/>
                <a:gd name="T59" fmla="*/ 812 h 1858"/>
                <a:gd name="T60" fmla="*/ 11 w 3161"/>
                <a:gd name="T61" fmla="*/ 918 h 1858"/>
                <a:gd name="T62" fmla="*/ 9 w 3161"/>
                <a:gd name="T63" fmla="*/ 1031 h 1858"/>
                <a:gd name="T64" fmla="*/ 7 w 3161"/>
                <a:gd name="T65" fmla="*/ 1151 h 1858"/>
                <a:gd name="T66" fmla="*/ 5 w 3161"/>
                <a:gd name="T67" fmla="*/ 1278 h 1858"/>
                <a:gd name="T68" fmla="*/ 3 w 3161"/>
                <a:gd name="T69" fmla="*/ 1412 h 1858"/>
                <a:gd name="T70" fmla="*/ 2 w 3161"/>
                <a:gd name="T71" fmla="*/ 1554 h 1858"/>
                <a:gd name="T72" fmla="*/ 1 w 3161"/>
                <a:gd name="T73" fmla="*/ 1702 h 1858"/>
                <a:gd name="T74" fmla="*/ 0 w 3161"/>
                <a:gd name="T75" fmla="*/ 1858 h 1858"/>
                <a:gd name="T76" fmla="*/ 9 w 3161"/>
                <a:gd name="T77" fmla="*/ 1758 h 1858"/>
                <a:gd name="T78" fmla="*/ 19 w 3161"/>
                <a:gd name="T79" fmla="*/ 1667 h 1858"/>
                <a:gd name="T80" fmla="*/ 29 w 3161"/>
                <a:gd name="T81" fmla="*/ 1587 h 1858"/>
                <a:gd name="T82" fmla="*/ 40 w 3161"/>
                <a:gd name="T83" fmla="*/ 1516 h 1858"/>
                <a:gd name="T84" fmla="*/ 51 w 3161"/>
                <a:gd name="T85" fmla="*/ 1454 h 1858"/>
                <a:gd name="T86" fmla="*/ 63 w 3161"/>
                <a:gd name="T87" fmla="*/ 1402 h 1858"/>
                <a:gd name="T88" fmla="*/ 75 w 3161"/>
                <a:gd name="T89" fmla="*/ 1360 h 1858"/>
                <a:gd name="T90" fmla="*/ 87 w 3161"/>
                <a:gd name="T91" fmla="*/ 1328 h 1858"/>
                <a:gd name="T92" fmla="*/ 97 w 3161"/>
                <a:gd name="T93" fmla="*/ 1298 h 1858"/>
                <a:gd name="T94" fmla="*/ 114 w 3161"/>
                <a:gd name="T95" fmla="*/ 1271 h 1858"/>
                <a:gd name="T96" fmla="*/ 138 w 3161"/>
                <a:gd name="T97" fmla="*/ 1249 h 1858"/>
                <a:gd name="T98" fmla="*/ 170 w 3161"/>
                <a:gd name="T99" fmla="*/ 1230 h 1858"/>
                <a:gd name="T100" fmla="*/ 209 w 3161"/>
                <a:gd name="T101" fmla="*/ 1214 h 1858"/>
                <a:gd name="T102" fmla="*/ 256 w 3161"/>
                <a:gd name="T103" fmla="*/ 1203 h 1858"/>
                <a:gd name="T104" fmla="*/ 310 w 3161"/>
                <a:gd name="T105" fmla="*/ 1195 h 1858"/>
                <a:gd name="T106" fmla="*/ 371 w 3161"/>
                <a:gd name="T107" fmla="*/ 1191 h 1858"/>
                <a:gd name="T108" fmla="*/ 1064 w 3161"/>
                <a:gd name="T109" fmla="*/ 1202 h 1858"/>
                <a:gd name="T110" fmla="*/ 1759 w 3161"/>
                <a:gd name="T111" fmla="*/ 1224 h 1858"/>
                <a:gd name="T112" fmla="*/ 2459 w 3161"/>
                <a:gd name="T113" fmla="*/ 1255 h 1858"/>
                <a:gd name="T114" fmla="*/ 3161 w 3161"/>
                <a:gd name="T115" fmla="*/ 1297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61" h="1858">
                  <a:moveTo>
                    <a:pt x="3161" y="1297"/>
                  </a:moveTo>
                  <a:lnTo>
                    <a:pt x="3161" y="486"/>
                  </a:lnTo>
                  <a:lnTo>
                    <a:pt x="3075" y="477"/>
                  </a:lnTo>
                  <a:lnTo>
                    <a:pt x="2989" y="469"/>
                  </a:lnTo>
                  <a:lnTo>
                    <a:pt x="2903" y="460"/>
                  </a:lnTo>
                  <a:lnTo>
                    <a:pt x="2817" y="451"/>
                  </a:lnTo>
                  <a:lnTo>
                    <a:pt x="2732" y="441"/>
                  </a:lnTo>
                  <a:lnTo>
                    <a:pt x="2647" y="431"/>
                  </a:lnTo>
                  <a:lnTo>
                    <a:pt x="2562" y="421"/>
                  </a:lnTo>
                  <a:lnTo>
                    <a:pt x="2477" y="410"/>
                  </a:lnTo>
                  <a:lnTo>
                    <a:pt x="2392" y="399"/>
                  </a:lnTo>
                  <a:lnTo>
                    <a:pt x="2308" y="388"/>
                  </a:lnTo>
                  <a:lnTo>
                    <a:pt x="2224" y="376"/>
                  </a:lnTo>
                  <a:lnTo>
                    <a:pt x="2140" y="364"/>
                  </a:lnTo>
                  <a:lnTo>
                    <a:pt x="2056" y="352"/>
                  </a:lnTo>
                  <a:lnTo>
                    <a:pt x="1972" y="339"/>
                  </a:lnTo>
                  <a:lnTo>
                    <a:pt x="1889" y="326"/>
                  </a:lnTo>
                  <a:lnTo>
                    <a:pt x="1806" y="313"/>
                  </a:lnTo>
                  <a:lnTo>
                    <a:pt x="1723" y="299"/>
                  </a:lnTo>
                  <a:lnTo>
                    <a:pt x="1640" y="285"/>
                  </a:lnTo>
                  <a:lnTo>
                    <a:pt x="1558" y="270"/>
                  </a:lnTo>
                  <a:lnTo>
                    <a:pt x="1475" y="255"/>
                  </a:lnTo>
                  <a:lnTo>
                    <a:pt x="1393" y="240"/>
                  </a:lnTo>
                  <a:lnTo>
                    <a:pt x="1311" y="224"/>
                  </a:lnTo>
                  <a:lnTo>
                    <a:pt x="1230" y="209"/>
                  </a:lnTo>
                  <a:lnTo>
                    <a:pt x="1148" y="192"/>
                  </a:lnTo>
                  <a:lnTo>
                    <a:pt x="1067" y="176"/>
                  </a:lnTo>
                  <a:lnTo>
                    <a:pt x="986" y="159"/>
                  </a:lnTo>
                  <a:lnTo>
                    <a:pt x="905" y="141"/>
                  </a:lnTo>
                  <a:lnTo>
                    <a:pt x="824" y="124"/>
                  </a:lnTo>
                  <a:lnTo>
                    <a:pt x="744" y="106"/>
                  </a:lnTo>
                  <a:lnTo>
                    <a:pt x="663" y="88"/>
                  </a:lnTo>
                  <a:lnTo>
                    <a:pt x="583" y="69"/>
                  </a:lnTo>
                  <a:lnTo>
                    <a:pt x="504" y="50"/>
                  </a:lnTo>
                  <a:lnTo>
                    <a:pt x="490" y="45"/>
                  </a:lnTo>
                  <a:lnTo>
                    <a:pt x="477" y="41"/>
                  </a:lnTo>
                  <a:lnTo>
                    <a:pt x="464" y="36"/>
                  </a:lnTo>
                  <a:lnTo>
                    <a:pt x="451" y="32"/>
                  </a:lnTo>
                  <a:lnTo>
                    <a:pt x="426" y="25"/>
                  </a:lnTo>
                  <a:lnTo>
                    <a:pt x="414" y="22"/>
                  </a:lnTo>
                  <a:lnTo>
                    <a:pt x="402" y="19"/>
                  </a:lnTo>
                  <a:lnTo>
                    <a:pt x="390" y="16"/>
                  </a:lnTo>
                  <a:lnTo>
                    <a:pt x="379" y="13"/>
                  </a:lnTo>
                  <a:lnTo>
                    <a:pt x="356" y="9"/>
                  </a:lnTo>
                  <a:lnTo>
                    <a:pt x="345" y="7"/>
                  </a:lnTo>
                  <a:lnTo>
                    <a:pt x="334" y="5"/>
                  </a:lnTo>
                  <a:lnTo>
                    <a:pt x="323" y="4"/>
                  </a:lnTo>
                  <a:lnTo>
                    <a:pt x="313" y="3"/>
                  </a:lnTo>
                  <a:lnTo>
                    <a:pt x="303" y="1"/>
                  </a:lnTo>
                  <a:lnTo>
                    <a:pt x="293" y="1"/>
                  </a:lnTo>
                  <a:lnTo>
                    <a:pt x="273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36" y="1"/>
                  </a:lnTo>
                  <a:lnTo>
                    <a:pt x="219" y="3"/>
                  </a:lnTo>
                  <a:lnTo>
                    <a:pt x="211" y="4"/>
                  </a:lnTo>
                  <a:lnTo>
                    <a:pt x="203" y="6"/>
                  </a:lnTo>
                  <a:lnTo>
                    <a:pt x="194" y="8"/>
                  </a:lnTo>
                  <a:lnTo>
                    <a:pt x="187" y="10"/>
                  </a:lnTo>
                  <a:lnTo>
                    <a:pt x="179" y="12"/>
                  </a:lnTo>
                  <a:lnTo>
                    <a:pt x="172" y="15"/>
                  </a:lnTo>
                  <a:lnTo>
                    <a:pt x="158" y="20"/>
                  </a:lnTo>
                  <a:lnTo>
                    <a:pt x="151" y="23"/>
                  </a:lnTo>
                  <a:lnTo>
                    <a:pt x="144" y="27"/>
                  </a:lnTo>
                  <a:lnTo>
                    <a:pt x="138" y="30"/>
                  </a:lnTo>
                  <a:lnTo>
                    <a:pt x="132" y="34"/>
                  </a:lnTo>
                  <a:lnTo>
                    <a:pt x="126" y="38"/>
                  </a:lnTo>
                  <a:lnTo>
                    <a:pt x="120" y="43"/>
                  </a:lnTo>
                  <a:lnTo>
                    <a:pt x="114" y="47"/>
                  </a:lnTo>
                  <a:lnTo>
                    <a:pt x="109" y="52"/>
                  </a:lnTo>
                  <a:lnTo>
                    <a:pt x="103" y="57"/>
                  </a:lnTo>
                  <a:lnTo>
                    <a:pt x="99" y="62"/>
                  </a:lnTo>
                  <a:lnTo>
                    <a:pt x="89" y="74"/>
                  </a:lnTo>
                  <a:lnTo>
                    <a:pt x="84" y="80"/>
                  </a:lnTo>
                  <a:lnTo>
                    <a:pt x="80" y="86"/>
                  </a:lnTo>
                  <a:lnTo>
                    <a:pt x="76" y="92"/>
                  </a:lnTo>
                  <a:lnTo>
                    <a:pt x="72" y="99"/>
                  </a:lnTo>
                  <a:lnTo>
                    <a:pt x="65" y="113"/>
                  </a:lnTo>
                  <a:lnTo>
                    <a:pt x="58" y="128"/>
                  </a:lnTo>
                  <a:lnTo>
                    <a:pt x="55" y="136"/>
                  </a:lnTo>
                  <a:lnTo>
                    <a:pt x="53" y="144"/>
                  </a:lnTo>
                  <a:lnTo>
                    <a:pt x="50" y="152"/>
                  </a:lnTo>
                  <a:lnTo>
                    <a:pt x="48" y="161"/>
                  </a:lnTo>
                  <a:lnTo>
                    <a:pt x="45" y="169"/>
                  </a:lnTo>
                  <a:lnTo>
                    <a:pt x="44" y="178"/>
                  </a:lnTo>
                  <a:lnTo>
                    <a:pt x="42" y="187"/>
                  </a:lnTo>
                  <a:lnTo>
                    <a:pt x="40" y="197"/>
                  </a:lnTo>
                  <a:lnTo>
                    <a:pt x="38" y="217"/>
                  </a:lnTo>
                  <a:lnTo>
                    <a:pt x="37" y="228"/>
                  </a:lnTo>
                  <a:lnTo>
                    <a:pt x="36" y="241"/>
                  </a:lnTo>
                  <a:lnTo>
                    <a:pt x="35" y="253"/>
                  </a:lnTo>
                  <a:lnTo>
                    <a:pt x="34" y="266"/>
                  </a:lnTo>
                  <a:lnTo>
                    <a:pt x="33" y="280"/>
                  </a:lnTo>
                  <a:lnTo>
                    <a:pt x="32" y="294"/>
                  </a:lnTo>
                  <a:lnTo>
                    <a:pt x="31" y="308"/>
                  </a:lnTo>
                  <a:lnTo>
                    <a:pt x="30" y="323"/>
                  </a:lnTo>
                  <a:lnTo>
                    <a:pt x="30" y="338"/>
                  </a:lnTo>
                  <a:lnTo>
                    <a:pt x="29" y="354"/>
                  </a:lnTo>
                  <a:lnTo>
                    <a:pt x="28" y="370"/>
                  </a:lnTo>
                  <a:lnTo>
                    <a:pt x="27" y="387"/>
                  </a:lnTo>
                  <a:lnTo>
                    <a:pt x="26" y="404"/>
                  </a:lnTo>
                  <a:lnTo>
                    <a:pt x="25" y="421"/>
                  </a:lnTo>
                  <a:lnTo>
                    <a:pt x="24" y="439"/>
                  </a:lnTo>
                  <a:lnTo>
                    <a:pt x="24" y="458"/>
                  </a:lnTo>
                  <a:lnTo>
                    <a:pt x="23" y="477"/>
                  </a:lnTo>
                  <a:lnTo>
                    <a:pt x="22" y="496"/>
                  </a:lnTo>
                  <a:lnTo>
                    <a:pt x="21" y="515"/>
                  </a:lnTo>
                  <a:lnTo>
                    <a:pt x="21" y="536"/>
                  </a:lnTo>
                  <a:lnTo>
                    <a:pt x="20" y="556"/>
                  </a:lnTo>
                  <a:lnTo>
                    <a:pt x="20" y="577"/>
                  </a:lnTo>
                  <a:lnTo>
                    <a:pt x="19" y="598"/>
                  </a:lnTo>
                  <a:lnTo>
                    <a:pt x="18" y="621"/>
                  </a:lnTo>
                  <a:lnTo>
                    <a:pt x="17" y="643"/>
                  </a:lnTo>
                  <a:lnTo>
                    <a:pt x="17" y="666"/>
                  </a:lnTo>
                  <a:lnTo>
                    <a:pt x="16" y="689"/>
                  </a:lnTo>
                  <a:lnTo>
                    <a:pt x="16" y="713"/>
                  </a:lnTo>
                  <a:lnTo>
                    <a:pt x="15" y="736"/>
                  </a:lnTo>
                  <a:lnTo>
                    <a:pt x="14" y="761"/>
                  </a:lnTo>
                  <a:lnTo>
                    <a:pt x="14" y="786"/>
                  </a:lnTo>
                  <a:lnTo>
                    <a:pt x="13" y="812"/>
                  </a:lnTo>
                  <a:lnTo>
                    <a:pt x="12" y="837"/>
                  </a:lnTo>
                  <a:lnTo>
                    <a:pt x="12" y="864"/>
                  </a:lnTo>
                  <a:lnTo>
                    <a:pt x="11" y="890"/>
                  </a:lnTo>
                  <a:lnTo>
                    <a:pt x="11" y="918"/>
                  </a:lnTo>
                  <a:lnTo>
                    <a:pt x="10" y="945"/>
                  </a:lnTo>
                  <a:lnTo>
                    <a:pt x="10" y="973"/>
                  </a:lnTo>
                  <a:lnTo>
                    <a:pt x="9" y="1002"/>
                  </a:lnTo>
                  <a:lnTo>
                    <a:pt x="9" y="1031"/>
                  </a:lnTo>
                  <a:lnTo>
                    <a:pt x="8" y="1060"/>
                  </a:lnTo>
                  <a:lnTo>
                    <a:pt x="8" y="1090"/>
                  </a:lnTo>
                  <a:lnTo>
                    <a:pt x="7" y="1120"/>
                  </a:lnTo>
                  <a:lnTo>
                    <a:pt x="7" y="1151"/>
                  </a:lnTo>
                  <a:lnTo>
                    <a:pt x="6" y="1182"/>
                  </a:lnTo>
                  <a:lnTo>
                    <a:pt x="6" y="1214"/>
                  </a:lnTo>
                  <a:lnTo>
                    <a:pt x="6" y="1246"/>
                  </a:lnTo>
                  <a:lnTo>
                    <a:pt x="5" y="1278"/>
                  </a:lnTo>
                  <a:lnTo>
                    <a:pt x="5" y="1311"/>
                  </a:lnTo>
                  <a:lnTo>
                    <a:pt x="4" y="1345"/>
                  </a:lnTo>
                  <a:lnTo>
                    <a:pt x="4" y="1378"/>
                  </a:lnTo>
                  <a:lnTo>
                    <a:pt x="3" y="1412"/>
                  </a:lnTo>
                  <a:lnTo>
                    <a:pt x="3" y="1447"/>
                  </a:lnTo>
                  <a:lnTo>
                    <a:pt x="3" y="1482"/>
                  </a:lnTo>
                  <a:lnTo>
                    <a:pt x="2" y="1518"/>
                  </a:lnTo>
                  <a:lnTo>
                    <a:pt x="2" y="1554"/>
                  </a:lnTo>
                  <a:lnTo>
                    <a:pt x="2" y="1590"/>
                  </a:lnTo>
                  <a:lnTo>
                    <a:pt x="1" y="1627"/>
                  </a:lnTo>
                  <a:lnTo>
                    <a:pt x="1" y="1664"/>
                  </a:lnTo>
                  <a:lnTo>
                    <a:pt x="1" y="1702"/>
                  </a:lnTo>
                  <a:lnTo>
                    <a:pt x="1" y="1740"/>
                  </a:lnTo>
                  <a:lnTo>
                    <a:pt x="1" y="1779"/>
                  </a:lnTo>
                  <a:lnTo>
                    <a:pt x="0" y="1818"/>
                  </a:lnTo>
                  <a:lnTo>
                    <a:pt x="0" y="1858"/>
                  </a:lnTo>
                  <a:lnTo>
                    <a:pt x="2" y="1832"/>
                  </a:lnTo>
                  <a:lnTo>
                    <a:pt x="5" y="1807"/>
                  </a:lnTo>
                  <a:lnTo>
                    <a:pt x="7" y="1782"/>
                  </a:lnTo>
                  <a:lnTo>
                    <a:pt x="9" y="1758"/>
                  </a:lnTo>
                  <a:lnTo>
                    <a:pt x="12" y="1734"/>
                  </a:lnTo>
                  <a:lnTo>
                    <a:pt x="14" y="1711"/>
                  </a:lnTo>
                  <a:lnTo>
                    <a:pt x="17" y="1689"/>
                  </a:lnTo>
                  <a:lnTo>
                    <a:pt x="19" y="1667"/>
                  </a:lnTo>
                  <a:lnTo>
                    <a:pt x="21" y="1646"/>
                  </a:lnTo>
                  <a:lnTo>
                    <a:pt x="24" y="1626"/>
                  </a:lnTo>
                  <a:lnTo>
                    <a:pt x="27" y="1606"/>
                  </a:lnTo>
                  <a:lnTo>
                    <a:pt x="29" y="1587"/>
                  </a:lnTo>
                  <a:lnTo>
                    <a:pt x="32" y="1568"/>
                  </a:lnTo>
                  <a:lnTo>
                    <a:pt x="35" y="1550"/>
                  </a:lnTo>
                  <a:lnTo>
                    <a:pt x="37" y="1532"/>
                  </a:lnTo>
                  <a:lnTo>
                    <a:pt x="40" y="1516"/>
                  </a:lnTo>
                  <a:lnTo>
                    <a:pt x="43" y="1499"/>
                  </a:lnTo>
                  <a:lnTo>
                    <a:pt x="45" y="1484"/>
                  </a:lnTo>
                  <a:lnTo>
                    <a:pt x="48" y="1469"/>
                  </a:lnTo>
                  <a:lnTo>
                    <a:pt x="51" y="1454"/>
                  </a:lnTo>
                  <a:lnTo>
                    <a:pt x="54" y="1440"/>
                  </a:lnTo>
                  <a:lnTo>
                    <a:pt x="57" y="1427"/>
                  </a:lnTo>
                  <a:lnTo>
                    <a:pt x="60" y="1414"/>
                  </a:lnTo>
                  <a:lnTo>
                    <a:pt x="63" y="1402"/>
                  </a:lnTo>
                  <a:lnTo>
                    <a:pt x="66" y="1391"/>
                  </a:lnTo>
                  <a:lnTo>
                    <a:pt x="69" y="1380"/>
                  </a:lnTo>
                  <a:lnTo>
                    <a:pt x="72" y="1370"/>
                  </a:lnTo>
                  <a:lnTo>
                    <a:pt x="75" y="1360"/>
                  </a:lnTo>
                  <a:lnTo>
                    <a:pt x="78" y="1351"/>
                  </a:lnTo>
                  <a:lnTo>
                    <a:pt x="81" y="1343"/>
                  </a:lnTo>
                  <a:lnTo>
                    <a:pt x="84" y="1335"/>
                  </a:lnTo>
                  <a:lnTo>
                    <a:pt x="87" y="1328"/>
                  </a:lnTo>
                  <a:lnTo>
                    <a:pt x="89" y="1320"/>
                  </a:lnTo>
                  <a:lnTo>
                    <a:pt x="91" y="1312"/>
                  </a:lnTo>
                  <a:lnTo>
                    <a:pt x="94" y="1305"/>
                  </a:lnTo>
                  <a:lnTo>
                    <a:pt x="97" y="1298"/>
                  </a:lnTo>
                  <a:lnTo>
                    <a:pt x="100" y="1291"/>
                  </a:lnTo>
                  <a:lnTo>
                    <a:pt x="104" y="1284"/>
                  </a:lnTo>
                  <a:lnTo>
                    <a:pt x="109" y="1277"/>
                  </a:lnTo>
                  <a:lnTo>
                    <a:pt x="114" y="1271"/>
                  </a:lnTo>
                  <a:lnTo>
                    <a:pt x="119" y="1265"/>
                  </a:lnTo>
                  <a:lnTo>
                    <a:pt x="125" y="1259"/>
                  </a:lnTo>
                  <a:lnTo>
                    <a:pt x="131" y="1254"/>
                  </a:lnTo>
                  <a:lnTo>
                    <a:pt x="138" y="1249"/>
                  </a:lnTo>
                  <a:lnTo>
                    <a:pt x="145" y="1244"/>
                  </a:lnTo>
                  <a:lnTo>
                    <a:pt x="153" y="1239"/>
                  </a:lnTo>
                  <a:lnTo>
                    <a:pt x="161" y="1234"/>
                  </a:lnTo>
                  <a:lnTo>
                    <a:pt x="170" y="1230"/>
                  </a:lnTo>
                  <a:lnTo>
                    <a:pt x="179" y="1225"/>
                  </a:lnTo>
                  <a:lnTo>
                    <a:pt x="188" y="1222"/>
                  </a:lnTo>
                  <a:lnTo>
                    <a:pt x="199" y="1218"/>
                  </a:lnTo>
                  <a:lnTo>
                    <a:pt x="209" y="1214"/>
                  </a:lnTo>
                  <a:lnTo>
                    <a:pt x="220" y="1211"/>
                  </a:lnTo>
                  <a:lnTo>
                    <a:pt x="231" y="1208"/>
                  </a:lnTo>
                  <a:lnTo>
                    <a:pt x="243" y="1205"/>
                  </a:lnTo>
                  <a:lnTo>
                    <a:pt x="256" y="1203"/>
                  </a:lnTo>
                  <a:lnTo>
                    <a:pt x="268" y="1200"/>
                  </a:lnTo>
                  <a:lnTo>
                    <a:pt x="282" y="1198"/>
                  </a:lnTo>
                  <a:lnTo>
                    <a:pt x="295" y="1196"/>
                  </a:lnTo>
                  <a:lnTo>
                    <a:pt x="310" y="1195"/>
                  </a:lnTo>
                  <a:lnTo>
                    <a:pt x="324" y="1193"/>
                  </a:lnTo>
                  <a:lnTo>
                    <a:pt x="340" y="1192"/>
                  </a:lnTo>
                  <a:lnTo>
                    <a:pt x="355" y="1191"/>
                  </a:lnTo>
                  <a:lnTo>
                    <a:pt x="371" y="1191"/>
                  </a:lnTo>
                  <a:lnTo>
                    <a:pt x="544" y="1193"/>
                  </a:lnTo>
                  <a:lnTo>
                    <a:pt x="717" y="1195"/>
                  </a:lnTo>
                  <a:lnTo>
                    <a:pt x="890" y="1198"/>
                  </a:lnTo>
                  <a:lnTo>
                    <a:pt x="1064" y="1202"/>
                  </a:lnTo>
                  <a:lnTo>
                    <a:pt x="1237" y="1206"/>
                  </a:lnTo>
                  <a:lnTo>
                    <a:pt x="1411" y="1212"/>
                  </a:lnTo>
                  <a:lnTo>
                    <a:pt x="1585" y="1217"/>
                  </a:lnTo>
                  <a:lnTo>
                    <a:pt x="1759" y="1224"/>
                  </a:lnTo>
                  <a:lnTo>
                    <a:pt x="1934" y="1230"/>
                  </a:lnTo>
                  <a:lnTo>
                    <a:pt x="2108" y="1238"/>
                  </a:lnTo>
                  <a:lnTo>
                    <a:pt x="2283" y="1246"/>
                  </a:lnTo>
                  <a:lnTo>
                    <a:pt x="2459" y="1255"/>
                  </a:lnTo>
                  <a:lnTo>
                    <a:pt x="2634" y="1265"/>
                  </a:lnTo>
                  <a:lnTo>
                    <a:pt x="2809" y="1275"/>
                  </a:lnTo>
                  <a:lnTo>
                    <a:pt x="2985" y="1285"/>
                  </a:lnTo>
                  <a:lnTo>
                    <a:pt x="3161" y="1297"/>
                  </a:lnTo>
                  <a:close/>
                </a:path>
              </a:pathLst>
            </a:custGeom>
            <a:solidFill>
              <a:srgbClr val="FF660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B19FC40-1195-B885-0E4B-F38B9C6B8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4790450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D65D702-04A0-49D7-0B62-FC243133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951719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1 w 40"/>
                <a:gd name="T91" fmla="*/ 29 h 40"/>
                <a:gd name="T92" fmla="*/ 3 w 40"/>
                <a:gd name="T93" fmla="*/ 30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CB3C3A7C-D476-921D-339B-F8A70F290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714" y="3335521"/>
              <a:ext cx="4181957" cy="0"/>
            </a:xfrm>
            <a:prstGeom prst="line">
              <a:avLst/>
            </a:prstGeom>
            <a:noFill/>
            <a:ln w="9525">
              <a:solidFill>
                <a:srgbClr val="CC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D9BC05A7-EAD7-4064-354B-FBEA45867DDA}"/>
                </a:ext>
              </a:extLst>
            </p:cNvPr>
            <p:cNvGrpSpPr/>
            <p:nvPr/>
          </p:nvGrpSpPr>
          <p:grpSpPr>
            <a:xfrm>
              <a:off x="3889979" y="3233851"/>
              <a:ext cx="4263957" cy="2874800"/>
              <a:chOff x="1035050" y="1878013"/>
              <a:chExt cx="5613401" cy="3905250"/>
            </a:xfrm>
          </p:grpSpPr>
          <p:sp>
            <p:nvSpPr>
              <p:cNvPr id="247" name="Line 5">
                <a:extLst>
                  <a:ext uri="{FF2B5EF4-FFF2-40B4-BE49-F238E27FC236}">
                    <a16:creationId xmlns:a16="http://schemas.microsoft.com/office/drawing/2014/main" id="{0B9CA37F-D3FC-BE41-6721-4D180DC46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02388" y="57292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8" name="Line 6">
                <a:extLst>
                  <a:ext uri="{FF2B5EF4-FFF2-40B4-BE49-F238E27FC236}">
                    <a16:creationId xmlns:a16="http://schemas.microsoft.com/office/drawing/2014/main" id="{D573930A-CECC-4D9B-1CE8-32BA261A8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4775" y="57292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9" name="Line 7">
                <a:extLst>
                  <a:ext uri="{FF2B5EF4-FFF2-40B4-BE49-F238E27FC236}">
                    <a16:creationId xmlns:a16="http://schemas.microsoft.com/office/drawing/2014/main" id="{C0A8A4F6-0A30-3AE7-37EB-0BDE4E361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2075" y="57292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0" name="Line 8">
                <a:extLst>
                  <a:ext uri="{FF2B5EF4-FFF2-40B4-BE49-F238E27FC236}">
                    <a16:creationId xmlns:a16="http://schemas.microsoft.com/office/drawing/2014/main" id="{762F5DB0-7607-BE06-59C0-0026BFE97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6200" y="57292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1" name="Line 9">
                <a:extLst>
                  <a:ext uri="{FF2B5EF4-FFF2-40B4-BE49-F238E27FC236}">
                    <a16:creationId xmlns:a16="http://schemas.microsoft.com/office/drawing/2014/main" id="{611593C7-2260-5148-4168-1FFBC3632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3500" y="57292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2" name="Line 13">
                <a:extLst>
                  <a:ext uri="{FF2B5EF4-FFF2-40B4-BE49-F238E27FC236}">
                    <a16:creationId xmlns:a16="http://schemas.microsoft.com/office/drawing/2014/main" id="{88A24230-354F-0565-2CB8-B9EDE5E5A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0" y="2093913"/>
                <a:ext cx="904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3" name="Line 14">
                <a:extLst>
                  <a:ext uri="{FF2B5EF4-FFF2-40B4-BE49-F238E27FC236}">
                    <a16:creationId xmlns:a16="http://schemas.microsoft.com/office/drawing/2014/main" id="{1124C0D3-78BB-A64B-B0DB-CA32DDA9C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0" y="2997201"/>
                <a:ext cx="904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4" name="Line 15">
                <a:extLst>
                  <a:ext uri="{FF2B5EF4-FFF2-40B4-BE49-F238E27FC236}">
                    <a16:creationId xmlns:a16="http://schemas.microsoft.com/office/drawing/2014/main" id="{946869F6-3995-263B-DEBC-5969FD4E1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0" y="3598863"/>
                <a:ext cx="904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5" name="Line 18">
                <a:extLst>
                  <a:ext uri="{FF2B5EF4-FFF2-40B4-BE49-F238E27FC236}">
                    <a16:creationId xmlns:a16="http://schemas.microsoft.com/office/drawing/2014/main" id="{8242023E-D1DF-3FCA-FDFC-FB82A03A8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0" y="4049713"/>
                <a:ext cx="904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6" name="Line 20">
                <a:extLst>
                  <a:ext uri="{FF2B5EF4-FFF2-40B4-BE49-F238E27FC236}">
                    <a16:creationId xmlns:a16="http://schemas.microsoft.com/office/drawing/2014/main" id="{623EA5D2-270B-0B5E-0F6D-0AB3856D8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0" y="4502151"/>
                <a:ext cx="904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7" name="Line 21">
                <a:extLst>
                  <a:ext uri="{FF2B5EF4-FFF2-40B4-BE49-F238E27FC236}">
                    <a16:creationId xmlns:a16="http://schemas.microsoft.com/office/drawing/2014/main" id="{7F14B883-A14C-E079-5840-70F81AF54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0" y="5548313"/>
                <a:ext cx="904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8" name="Freeform 22">
                <a:extLst>
                  <a:ext uri="{FF2B5EF4-FFF2-40B4-BE49-F238E27FC236}">
                    <a16:creationId xmlns:a16="http://schemas.microsoft.com/office/drawing/2014/main" id="{0D867208-1A76-29DF-95B3-840A7900B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1878013"/>
                <a:ext cx="5522913" cy="3851275"/>
              </a:xfrm>
              <a:custGeom>
                <a:avLst/>
                <a:gdLst>
                  <a:gd name="T0" fmla="*/ 3479 w 3479"/>
                  <a:gd name="T1" fmla="*/ 114 h 114"/>
                  <a:gd name="T2" fmla="*/ 0 w 3479"/>
                  <a:gd name="T3" fmla="*/ 114 h 114"/>
                  <a:gd name="T4" fmla="*/ 0 w 3479"/>
                  <a:gd name="T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9" h="114">
                    <a:moveTo>
                      <a:pt x="3479" y="114"/>
                    </a:move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ADF8AF29-6CCC-97ED-A1F0-5DF22A89C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956" y="5014677"/>
              <a:ext cx="148553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0.5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3360B9A-E8C9-9342-788F-502D2970F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956" y="4769415"/>
              <a:ext cx="148553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1.0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8B20641C-D2DB-2628-F615-2EFA7C9D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956" y="4437528"/>
              <a:ext cx="148553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2.0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2315410-CA9F-DFC8-251C-3AAF51FEE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956" y="3994622"/>
              <a:ext cx="148553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5.0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30">
              <a:extLst>
                <a:ext uri="{FF2B5EF4-FFF2-40B4-BE49-F238E27FC236}">
                  <a16:creationId xmlns:a16="http://schemas.microsoft.com/office/drawing/2014/main" id="{AF510770-6AA1-7967-A86A-554287452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98" y="3329678"/>
              <a:ext cx="208217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20.0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30AB76FE-CE8A-C6DB-DC32-CE3451083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583" y="3361231"/>
              <a:ext cx="508977" cy="12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latin typeface="Calibri" panose="020F0502020204030204" pitchFamily="34" charset="0"/>
                </a:rPr>
                <a:t>22.5 µg/mL</a:t>
              </a:r>
              <a:endParaRPr kumimoji="0" lang="en-US" sz="2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ACBD6AF2-F4EB-8B49-9A6C-FD9B8BC2A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5325677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3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3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19ACA6BC-01D8-8FF1-C44F-DE6A6E84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5284776"/>
              <a:ext cx="49441" cy="47914"/>
            </a:xfrm>
            <a:custGeom>
              <a:avLst/>
              <a:gdLst>
                <a:gd name="T0" fmla="*/ 6 w 41"/>
                <a:gd name="T1" fmla="*/ 34 h 41"/>
                <a:gd name="T2" fmla="*/ 9 w 41"/>
                <a:gd name="T3" fmla="*/ 37 h 41"/>
                <a:gd name="T4" fmla="*/ 13 w 41"/>
                <a:gd name="T5" fmla="*/ 39 h 41"/>
                <a:gd name="T6" fmla="*/ 16 w 41"/>
                <a:gd name="T7" fmla="*/ 40 h 41"/>
                <a:gd name="T8" fmla="*/ 21 w 41"/>
                <a:gd name="T9" fmla="*/ 41 h 41"/>
                <a:gd name="T10" fmla="*/ 24 w 41"/>
                <a:gd name="T11" fmla="*/ 40 h 41"/>
                <a:gd name="T12" fmla="*/ 26 w 41"/>
                <a:gd name="T13" fmla="*/ 40 h 41"/>
                <a:gd name="T14" fmla="*/ 27 w 41"/>
                <a:gd name="T15" fmla="*/ 39 h 41"/>
                <a:gd name="T16" fmla="*/ 27 w 41"/>
                <a:gd name="T17" fmla="*/ 39 h 41"/>
                <a:gd name="T18" fmla="*/ 28 w 41"/>
                <a:gd name="T19" fmla="*/ 39 h 41"/>
                <a:gd name="T20" fmla="*/ 28 w 41"/>
                <a:gd name="T21" fmla="*/ 38 h 41"/>
                <a:gd name="T22" fmla="*/ 29 w 41"/>
                <a:gd name="T23" fmla="*/ 38 h 41"/>
                <a:gd name="T24" fmla="*/ 30 w 41"/>
                <a:gd name="T25" fmla="*/ 38 h 41"/>
                <a:gd name="T26" fmla="*/ 31 w 41"/>
                <a:gd name="T27" fmla="*/ 37 h 41"/>
                <a:gd name="T28" fmla="*/ 33 w 41"/>
                <a:gd name="T29" fmla="*/ 36 h 41"/>
                <a:gd name="T30" fmla="*/ 35 w 41"/>
                <a:gd name="T31" fmla="*/ 34 h 41"/>
                <a:gd name="T32" fmla="*/ 36 w 41"/>
                <a:gd name="T33" fmla="*/ 33 h 41"/>
                <a:gd name="T34" fmla="*/ 37 w 41"/>
                <a:gd name="T35" fmla="*/ 31 h 41"/>
                <a:gd name="T36" fmla="*/ 38 w 41"/>
                <a:gd name="T37" fmla="*/ 29 h 41"/>
                <a:gd name="T38" fmla="*/ 38 w 41"/>
                <a:gd name="T39" fmla="*/ 29 h 41"/>
                <a:gd name="T40" fmla="*/ 39 w 41"/>
                <a:gd name="T41" fmla="*/ 28 h 41"/>
                <a:gd name="T42" fmla="*/ 39 w 41"/>
                <a:gd name="T43" fmla="*/ 28 h 41"/>
                <a:gd name="T44" fmla="*/ 39 w 41"/>
                <a:gd name="T45" fmla="*/ 26 h 41"/>
                <a:gd name="T46" fmla="*/ 40 w 41"/>
                <a:gd name="T47" fmla="*/ 24 h 41"/>
                <a:gd name="T48" fmla="*/ 41 w 41"/>
                <a:gd name="T49" fmla="*/ 20 h 41"/>
                <a:gd name="T50" fmla="*/ 40 w 41"/>
                <a:gd name="T51" fmla="*/ 16 h 41"/>
                <a:gd name="T52" fmla="*/ 39 w 41"/>
                <a:gd name="T53" fmla="*/ 12 h 41"/>
                <a:gd name="T54" fmla="*/ 37 w 41"/>
                <a:gd name="T55" fmla="*/ 9 h 41"/>
                <a:gd name="T56" fmla="*/ 35 w 41"/>
                <a:gd name="T57" fmla="*/ 6 h 41"/>
                <a:gd name="T58" fmla="*/ 33 w 41"/>
                <a:gd name="T59" fmla="*/ 5 h 41"/>
                <a:gd name="T60" fmla="*/ 31 w 41"/>
                <a:gd name="T61" fmla="*/ 3 h 41"/>
                <a:gd name="T62" fmla="*/ 30 w 41"/>
                <a:gd name="T63" fmla="*/ 2 h 41"/>
                <a:gd name="T64" fmla="*/ 28 w 41"/>
                <a:gd name="T65" fmla="*/ 2 h 41"/>
                <a:gd name="T66" fmla="*/ 24 w 41"/>
                <a:gd name="T67" fmla="*/ 1 h 41"/>
                <a:gd name="T68" fmla="*/ 21 w 41"/>
                <a:gd name="T69" fmla="*/ 0 h 41"/>
                <a:gd name="T70" fmla="*/ 16 w 41"/>
                <a:gd name="T71" fmla="*/ 1 h 41"/>
                <a:gd name="T72" fmla="*/ 13 w 41"/>
                <a:gd name="T73" fmla="*/ 2 h 41"/>
                <a:gd name="T74" fmla="*/ 9 w 41"/>
                <a:gd name="T75" fmla="*/ 3 h 41"/>
                <a:gd name="T76" fmla="*/ 6 w 41"/>
                <a:gd name="T77" fmla="*/ 6 h 41"/>
                <a:gd name="T78" fmla="*/ 3 w 41"/>
                <a:gd name="T79" fmla="*/ 9 h 41"/>
                <a:gd name="T80" fmla="*/ 2 w 41"/>
                <a:gd name="T81" fmla="*/ 12 h 41"/>
                <a:gd name="T82" fmla="*/ 1 w 41"/>
                <a:gd name="T83" fmla="*/ 16 h 41"/>
                <a:gd name="T84" fmla="*/ 0 w 41"/>
                <a:gd name="T85" fmla="*/ 20 h 41"/>
                <a:gd name="T86" fmla="*/ 1 w 41"/>
                <a:gd name="T87" fmla="*/ 24 h 41"/>
                <a:gd name="T88" fmla="*/ 2 w 41"/>
                <a:gd name="T89" fmla="*/ 28 h 41"/>
                <a:gd name="T90" fmla="*/ 2 w 41"/>
                <a:gd name="T91" fmla="*/ 29 h 41"/>
                <a:gd name="T92" fmla="*/ 3 w 41"/>
                <a:gd name="T93" fmla="*/ 31 h 41"/>
                <a:gd name="T94" fmla="*/ 6 w 41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8E09E2D1-6B45-0DA4-B8AC-6A90A7E9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5202973"/>
              <a:ext cx="49441" cy="47914"/>
            </a:xfrm>
            <a:custGeom>
              <a:avLst/>
              <a:gdLst>
                <a:gd name="T0" fmla="*/ 6 w 41"/>
                <a:gd name="T1" fmla="*/ 34 h 41"/>
                <a:gd name="T2" fmla="*/ 9 w 41"/>
                <a:gd name="T3" fmla="*/ 37 h 41"/>
                <a:gd name="T4" fmla="*/ 13 w 41"/>
                <a:gd name="T5" fmla="*/ 39 h 41"/>
                <a:gd name="T6" fmla="*/ 16 w 41"/>
                <a:gd name="T7" fmla="*/ 40 h 41"/>
                <a:gd name="T8" fmla="*/ 21 w 41"/>
                <a:gd name="T9" fmla="*/ 41 h 41"/>
                <a:gd name="T10" fmla="*/ 24 w 41"/>
                <a:gd name="T11" fmla="*/ 40 h 41"/>
                <a:gd name="T12" fmla="*/ 26 w 41"/>
                <a:gd name="T13" fmla="*/ 39 h 41"/>
                <a:gd name="T14" fmla="*/ 27 w 41"/>
                <a:gd name="T15" fmla="*/ 39 h 41"/>
                <a:gd name="T16" fmla="*/ 27 w 41"/>
                <a:gd name="T17" fmla="*/ 39 h 41"/>
                <a:gd name="T18" fmla="*/ 28 w 41"/>
                <a:gd name="T19" fmla="*/ 39 h 41"/>
                <a:gd name="T20" fmla="*/ 28 w 41"/>
                <a:gd name="T21" fmla="*/ 38 h 41"/>
                <a:gd name="T22" fmla="*/ 29 w 41"/>
                <a:gd name="T23" fmla="*/ 38 h 41"/>
                <a:gd name="T24" fmla="*/ 30 w 41"/>
                <a:gd name="T25" fmla="*/ 38 h 41"/>
                <a:gd name="T26" fmla="*/ 31 w 41"/>
                <a:gd name="T27" fmla="*/ 37 h 41"/>
                <a:gd name="T28" fmla="*/ 33 w 41"/>
                <a:gd name="T29" fmla="*/ 36 h 41"/>
                <a:gd name="T30" fmla="*/ 35 w 41"/>
                <a:gd name="T31" fmla="*/ 34 h 41"/>
                <a:gd name="T32" fmla="*/ 36 w 41"/>
                <a:gd name="T33" fmla="*/ 33 h 41"/>
                <a:gd name="T34" fmla="*/ 37 w 41"/>
                <a:gd name="T35" fmla="*/ 31 h 41"/>
                <a:gd name="T36" fmla="*/ 38 w 41"/>
                <a:gd name="T37" fmla="*/ 29 h 41"/>
                <a:gd name="T38" fmla="*/ 38 w 41"/>
                <a:gd name="T39" fmla="*/ 29 h 41"/>
                <a:gd name="T40" fmla="*/ 39 w 41"/>
                <a:gd name="T41" fmla="*/ 28 h 41"/>
                <a:gd name="T42" fmla="*/ 39 w 41"/>
                <a:gd name="T43" fmla="*/ 28 h 41"/>
                <a:gd name="T44" fmla="*/ 39 w 41"/>
                <a:gd name="T45" fmla="*/ 26 h 41"/>
                <a:gd name="T46" fmla="*/ 40 w 41"/>
                <a:gd name="T47" fmla="*/ 24 h 41"/>
                <a:gd name="T48" fmla="*/ 41 w 41"/>
                <a:gd name="T49" fmla="*/ 20 h 41"/>
                <a:gd name="T50" fmla="*/ 40 w 41"/>
                <a:gd name="T51" fmla="*/ 16 h 41"/>
                <a:gd name="T52" fmla="*/ 39 w 41"/>
                <a:gd name="T53" fmla="*/ 12 h 41"/>
                <a:gd name="T54" fmla="*/ 37 w 41"/>
                <a:gd name="T55" fmla="*/ 9 h 41"/>
                <a:gd name="T56" fmla="*/ 35 w 41"/>
                <a:gd name="T57" fmla="*/ 6 h 41"/>
                <a:gd name="T58" fmla="*/ 33 w 41"/>
                <a:gd name="T59" fmla="*/ 4 h 41"/>
                <a:gd name="T60" fmla="*/ 31 w 41"/>
                <a:gd name="T61" fmla="*/ 3 h 41"/>
                <a:gd name="T62" fmla="*/ 30 w 41"/>
                <a:gd name="T63" fmla="*/ 2 h 41"/>
                <a:gd name="T64" fmla="*/ 28 w 41"/>
                <a:gd name="T65" fmla="*/ 2 h 41"/>
                <a:gd name="T66" fmla="*/ 24 w 41"/>
                <a:gd name="T67" fmla="*/ 1 h 41"/>
                <a:gd name="T68" fmla="*/ 21 w 41"/>
                <a:gd name="T69" fmla="*/ 0 h 41"/>
                <a:gd name="T70" fmla="*/ 16 w 41"/>
                <a:gd name="T71" fmla="*/ 1 h 41"/>
                <a:gd name="T72" fmla="*/ 13 w 41"/>
                <a:gd name="T73" fmla="*/ 2 h 41"/>
                <a:gd name="T74" fmla="*/ 9 w 41"/>
                <a:gd name="T75" fmla="*/ 3 h 41"/>
                <a:gd name="T76" fmla="*/ 6 w 41"/>
                <a:gd name="T77" fmla="*/ 6 h 41"/>
                <a:gd name="T78" fmla="*/ 3 w 41"/>
                <a:gd name="T79" fmla="*/ 9 h 41"/>
                <a:gd name="T80" fmla="*/ 2 w 41"/>
                <a:gd name="T81" fmla="*/ 12 h 41"/>
                <a:gd name="T82" fmla="*/ 1 w 41"/>
                <a:gd name="T83" fmla="*/ 16 h 41"/>
                <a:gd name="T84" fmla="*/ 0 w 41"/>
                <a:gd name="T85" fmla="*/ 20 h 41"/>
                <a:gd name="T86" fmla="*/ 1 w 41"/>
                <a:gd name="T87" fmla="*/ 24 h 41"/>
                <a:gd name="T88" fmla="*/ 2 w 41"/>
                <a:gd name="T89" fmla="*/ 28 h 41"/>
                <a:gd name="T90" fmla="*/ 2 w 41"/>
                <a:gd name="T91" fmla="*/ 29 h 41"/>
                <a:gd name="T92" fmla="*/ 3 w 41"/>
                <a:gd name="T93" fmla="*/ 31 h 41"/>
                <a:gd name="T94" fmla="*/ 6 w 41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F87CA769-76B5-590C-755E-CE94CC37F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5146879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0CAC7716-69A0-8695-1CA2-64EA04D7C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5008982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3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3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99DEA7E7-D961-874A-F259-2CBFC5F02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971586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7 h 40"/>
                <a:gd name="T4" fmla="*/ 13 w 41"/>
                <a:gd name="T5" fmla="*/ 39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9 h 40"/>
                <a:gd name="T18" fmla="*/ 28 w 41"/>
                <a:gd name="T19" fmla="*/ 39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8 h 40"/>
                <a:gd name="T26" fmla="*/ 31 w 41"/>
                <a:gd name="T27" fmla="*/ 37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8 h 40"/>
                <a:gd name="T44" fmla="*/ 39 w 41"/>
                <a:gd name="T45" fmla="*/ 26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2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2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8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6EC10924-3384-80BF-3C45-068B14C6C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854724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4F0B81C6-2BD7-252E-88AC-1AC4ADB9F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819666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A0D14AF3-57DF-4BAF-EEC1-5633DBFB7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750717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id="{0A277DDC-08F9-D19E-5434-2187944C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714490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3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1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3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B1C250AE-02CD-0C43-F138-F63CADD80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699298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7 h 40"/>
                <a:gd name="T4" fmla="*/ 13 w 41"/>
                <a:gd name="T5" fmla="*/ 39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9 h 40"/>
                <a:gd name="T18" fmla="*/ 28 w 41"/>
                <a:gd name="T19" fmla="*/ 39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8 h 40"/>
                <a:gd name="T26" fmla="*/ 31 w 41"/>
                <a:gd name="T27" fmla="*/ 37 h 40"/>
                <a:gd name="T28" fmla="*/ 33 w 41"/>
                <a:gd name="T29" fmla="*/ 36 h 40"/>
                <a:gd name="T30" fmla="*/ 35 w 41"/>
                <a:gd name="T31" fmla="*/ 34 h 40"/>
                <a:gd name="T32" fmla="*/ 36 w 41"/>
                <a:gd name="T33" fmla="*/ 33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8 h 40"/>
                <a:gd name="T44" fmla="*/ 39 w 41"/>
                <a:gd name="T45" fmla="*/ 26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2 h 40"/>
                <a:gd name="T66" fmla="*/ 24 w 41"/>
                <a:gd name="T67" fmla="*/ 1 h 40"/>
                <a:gd name="T68" fmla="*/ 21 w 41"/>
                <a:gd name="T69" fmla="*/ 0 h 40"/>
                <a:gd name="T70" fmla="*/ 16 w 41"/>
                <a:gd name="T71" fmla="*/ 1 h 40"/>
                <a:gd name="T72" fmla="*/ 13 w 41"/>
                <a:gd name="T73" fmla="*/ 2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8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139F6223-F8A9-2D0B-37D9-9499B46A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616326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7 h 40"/>
                <a:gd name="T4" fmla="*/ 13 w 41"/>
                <a:gd name="T5" fmla="*/ 39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9 h 40"/>
                <a:gd name="T18" fmla="*/ 28 w 41"/>
                <a:gd name="T19" fmla="*/ 39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8 h 40"/>
                <a:gd name="T26" fmla="*/ 31 w 41"/>
                <a:gd name="T27" fmla="*/ 37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8 h 40"/>
                <a:gd name="T44" fmla="*/ 39 w 41"/>
                <a:gd name="T45" fmla="*/ 26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8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280266A9-FC24-EC95-3FDB-83FC7FD33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46" y="4580099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7 h 40"/>
                <a:gd name="T4" fmla="*/ 13 w 41"/>
                <a:gd name="T5" fmla="*/ 38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7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8 h 40"/>
                <a:gd name="T44" fmla="*/ 39 w 41"/>
                <a:gd name="T45" fmla="*/ 26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8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7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BB9825C3-4E53-69AC-759F-7D168D6AD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40130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73095F96-FD6B-70B1-ABF2-3091DB452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43986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3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1 h 40"/>
                <a:gd name="T68" fmla="*/ 20 w 40"/>
                <a:gd name="T69" fmla="*/ 0 h 40"/>
                <a:gd name="T70" fmla="*/ 16 w 40"/>
                <a:gd name="T71" fmla="*/ 1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E076C83D-0EC1-78A1-685E-26100C8C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50647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55F0F203-DDBB-0CF0-C13C-87AA67E3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55672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02A52915-4CEC-345A-8C12-11F55E757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660734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9" name="Freeform 50">
              <a:extLst>
                <a:ext uri="{FF2B5EF4-FFF2-40B4-BE49-F238E27FC236}">
                  <a16:creationId xmlns:a16="http://schemas.microsoft.com/office/drawing/2014/main" id="{47F98116-7CA5-FA1F-905B-287BA560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67826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FF563593-B911-1AE2-2316-A0F4B942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76941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39C6C1F4-836A-2CDD-45EE-4BD35601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806811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9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7 w 40"/>
                <a:gd name="T37" fmla="*/ 30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3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3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30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E7C1A6A8-2238-1095-17B1-640B5FE5F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89913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5C026F46-CC6F-0CA9-4452-9A2C2D766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93185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955DD61E-23FD-D204-95C0-09CE7EE0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500664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id="{A835A681-D102-8248-ABCA-FBCE26EB5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505572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6374BCDF-758F-CD3A-5600-610BFC402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516090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B2B746CF-C480-F6F6-F851-8CC7D15E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523452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01134EE0-7069-F2FF-A959-D4EE0AB1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531282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49" name="Freeform 60">
              <a:extLst>
                <a:ext uri="{FF2B5EF4-FFF2-40B4-BE49-F238E27FC236}">
                  <a16:creationId xmlns:a16="http://schemas.microsoft.com/office/drawing/2014/main" id="{D2B1B2CC-0519-EB91-2012-C6F3A60AB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20" y="417692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0" name="Freeform 61">
              <a:extLst>
                <a:ext uri="{FF2B5EF4-FFF2-40B4-BE49-F238E27FC236}">
                  <a16:creationId xmlns:a16="http://schemas.microsoft.com/office/drawing/2014/main" id="{641691D9-9F4C-D269-3AE0-0CC9781F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392099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39 h 40"/>
                <a:gd name="T8" fmla="*/ 21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5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01915FD8-6587-8A5A-DB30-C52B25761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09629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3 w 40"/>
                <a:gd name="T5" fmla="*/ 39 h 40"/>
                <a:gd name="T6" fmla="*/ 16 w 40"/>
                <a:gd name="T7" fmla="*/ 40 h 40"/>
                <a:gd name="T8" fmla="*/ 21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8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2 w 40"/>
                <a:gd name="T81" fmla="*/ 12 h 40"/>
                <a:gd name="T82" fmla="*/ 1 w 40"/>
                <a:gd name="T83" fmla="*/ 16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98EC9BDD-7B4E-D37A-A486-37F52620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133687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3 w 40"/>
                <a:gd name="T5" fmla="*/ 39 h 41"/>
                <a:gd name="T6" fmla="*/ 16 w 40"/>
                <a:gd name="T7" fmla="*/ 40 h 41"/>
                <a:gd name="T8" fmla="*/ 21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9 w 40"/>
                <a:gd name="T23" fmla="*/ 38 h 41"/>
                <a:gd name="T24" fmla="*/ 30 w 40"/>
                <a:gd name="T25" fmla="*/ 38 h 41"/>
                <a:gd name="T26" fmla="*/ 31 w 40"/>
                <a:gd name="T27" fmla="*/ 37 h 41"/>
                <a:gd name="T28" fmla="*/ 33 w 40"/>
                <a:gd name="T29" fmla="*/ 36 h 41"/>
                <a:gd name="T30" fmla="*/ 34 w 40"/>
                <a:gd name="T31" fmla="*/ 34 h 41"/>
                <a:gd name="T32" fmla="*/ 36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9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3 w 40"/>
                <a:gd name="T59" fmla="*/ 4 h 41"/>
                <a:gd name="T60" fmla="*/ 31 w 40"/>
                <a:gd name="T61" fmla="*/ 3 h 41"/>
                <a:gd name="T62" fmla="*/ 30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1 w 40"/>
                <a:gd name="T69" fmla="*/ 0 h 41"/>
                <a:gd name="T70" fmla="*/ 16 w 40"/>
                <a:gd name="T71" fmla="*/ 1 h 41"/>
                <a:gd name="T72" fmla="*/ 13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2 w 40"/>
                <a:gd name="T81" fmla="*/ 12 h 41"/>
                <a:gd name="T82" fmla="*/ 1 w 40"/>
                <a:gd name="T83" fmla="*/ 16 h 41"/>
                <a:gd name="T84" fmla="*/ 0 w 40"/>
                <a:gd name="T85" fmla="*/ 20 h 41"/>
                <a:gd name="T86" fmla="*/ 1 w 40"/>
                <a:gd name="T87" fmla="*/ 24 h 41"/>
                <a:gd name="T88" fmla="*/ 2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A5F82C0D-0977-FC1F-72BD-2E4F37115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39545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39 h 40"/>
                <a:gd name="T8" fmla="*/ 21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5 h 40"/>
                <a:gd name="T84" fmla="*/ 0 w 40"/>
                <a:gd name="T85" fmla="*/ 20 h 40"/>
                <a:gd name="T86" fmla="*/ 1 w 40"/>
                <a:gd name="T87" fmla="*/ 23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8F249BB4-F5B9-0CD8-8576-2BAB68873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671251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3 w 40"/>
                <a:gd name="T5" fmla="*/ 39 h 41"/>
                <a:gd name="T6" fmla="*/ 16 w 40"/>
                <a:gd name="T7" fmla="*/ 40 h 41"/>
                <a:gd name="T8" fmla="*/ 21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9 w 40"/>
                <a:gd name="T23" fmla="*/ 38 h 41"/>
                <a:gd name="T24" fmla="*/ 30 w 40"/>
                <a:gd name="T25" fmla="*/ 38 h 41"/>
                <a:gd name="T26" fmla="*/ 31 w 40"/>
                <a:gd name="T27" fmla="*/ 37 h 41"/>
                <a:gd name="T28" fmla="*/ 33 w 40"/>
                <a:gd name="T29" fmla="*/ 36 h 41"/>
                <a:gd name="T30" fmla="*/ 34 w 40"/>
                <a:gd name="T31" fmla="*/ 34 h 41"/>
                <a:gd name="T32" fmla="*/ 36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9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3 w 40"/>
                <a:gd name="T59" fmla="*/ 5 h 41"/>
                <a:gd name="T60" fmla="*/ 31 w 40"/>
                <a:gd name="T61" fmla="*/ 3 h 41"/>
                <a:gd name="T62" fmla="*/ 30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1 w 40"/>
                <a:gd name="T69" fmla="*/ 0 h 41"/>
                <a:gd name="T70" fmla="*/ 16 w 40"/>
                <a:gd name="T71" fmla="*/ 1 h 41"/>
                <a:gd name="T72" fmla="*/ 13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2 w 40"/>
                <a:gd name="T81" fmla="*/ 12 h 41"/>
                <a:gd name="T82" fmla="*/ 1 w 40"/>
                <a:gd name="T83" fmla="*/ 16 h 41"/>
                <a:gd name="T84" fmla="*/ 0 w 40"/>
                <a:gd name="T85" fmla="*/ 20 h 41"/>
                <a:gd name="T86" fmla="*/ 1 w 40"/>
                <a:gd name="T87" fmla="*/ 24 h 41"/>
                <a:gd name="T88" fmla="*/ 2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31BBADDD-CECF-34F2-5601-B42E14C57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68994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39 h 40"/>
                <a:gd name="T8" fmla="*/ 21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5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F8E4B748-77DB-2835-70D8-4E1FCD395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70631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39 h 40"/>
                <a:gd name="T8" fmla="*/ 21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5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7" name="Freeform 68">
              <a:extLst>
                <a:ext uri="{FF2B5EF4-FFF2-40B4-BE49-F238E27FC236}">
                  <a16:creationId xmlns:a16="http://schemas.microsoft.com/office/drawing/2014/main" id="{269E16C4-BE0F-1650-A5EB-701023EA1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778764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3 w 40"/>
                <a:gd name="T5" fmla="*/ 39 h 40"/>
                <a:gd name="T6" fmla="*/ 16 w 40"/>
                <a:gd name="T7" fmla="*/ 40 h 40"/>
                <a:gd name="T8" fmla="*/ 21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8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2 w 40"/>
                <a:gd name="T81" fmla="*/ 12 h 40"/>
                <a:gd name="T82" fmla="*/ 1 w 40"/>
                <a:gd name="T83" fmla="*/ 16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6D829649-EB94-DE9A-4AFD-C3245A9D2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83018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40 h 40"/>
                <a:gd name="T8" fmla="*/ 21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6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4CBEF413-1052-E6ED-98DC-7677D85B2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880434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3 w 40"/>
                <a:gd name="T5" fmla="*/ 39 h 41"/>
                <a:gd name="T6" fmla="*/ 16 w 40"/>
                <a:gd name="T7" fmla="*/ 40 h 41"/>
                <a:gd name="T8" fmla="*/ 21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9 w 40"/>
                <a:gd name="T23" fmla="*/ 38 h 41"/>
                <a:gd name="T24" fmla="*/ 30 w 40"/>
                <a:gd name="T25" fmla="*/ 38 h 41"/>
                <a:gd name="T26" fmla="*/ 31 w 40"/>
                <a:gd name="T27" fmla="*/ 37 h 41"/>
                <a:gd name="T28" fmla="*/ 33 w 40"/>
                <a:gd name="T29" fmla="*/ 36 h 41"/>
                <a:gd name="T30" fmla="*/ 34 w 40"/>
                <a:gd name="T31" fmla="*/ 34 h 41"/>
                <a:gd name="T32" fmla="*/ 36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9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3 w 40"/>
                <a:gd name="T59" fmla="*/ 5 h 41"/>
                <a:gd name="T60" fmla="*/ 31 w 40"/>
                <a:gd name="T61" fmla="*/ 3 h 41"/>
                <a:gd name="T62" fmla="*/ 30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1 w 40"/>
                <a:gd name="T69" fmla="*/ 0 h 41"/>
                <a:gd name="T70" fmla="*/ 16 w 40"/>
                <a:gd name="T71" fmla="*/ 1 h 41"/>
                <a:gd name="T72" fmla="*/ 13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2 w 40"/>
                <a:gd name="T81" fmla="*/ 12 h 41"/>
                <a:gd name="T82" fmla="*/ 1 w 40"/>
                <a:gd name="T83" fmla="*/ 16 h 41"/>
                <a:gd name="T84" fmla="*/ 0 w 40"/>
                <a:gd name="T85" fmla="*/ 20 h 41"/>
                <a:gd name="T86" fmla="*/ 1 w 40"/>
                <a:gd name="T87" fmla="*/ 24 h 41"/>
                <a:gd name="T88" fmla="*/ 2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F24824D2-9C18-FCE2-F06E-CE04CB9C4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90848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40 h 40"/>
                <a:gd name="T8" fmla="*/ 21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6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1" name="Freeform 72">
              <a:extLst>
                <a:ext uri="{FF2B5EF4-FFF2-40B4-BE49-F238E27FC236}">
                  <a16:creationId xmlns:a16="http://schemas.microsoft.com/office/drawing/2014/main" id="{DFC588A2-C82F-35AF-FF84-FA8CC8772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493535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39 h 40"/>
                <a:gd name="T8" fmla="*/ 21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5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2" name="Freeform 73">
              <a:extLst>
                <a:ext uri="{FF2B5EF4-FFF2-40B4-BE49-F238E27FC236}">
                  <a16:creationId xmlns:a16="http://schemas.microsoft.com/office/drawing/2014/main" id="{4D6A46BE-3C43-E771-740E-0AA4FCF93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503936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40 h 40"/>
                <a:gd name="T8" fmla="*/ 21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2 w 40"/>
                <a:gd name="T81" fmla="*/ 12 h 40"/>
                <a:gd name="T82" fmla="*/ 1 w 40"/>
                <a:gd name="T83" fmla="*/ 16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86712D1C-0A1C-7757-EB49-FB2D477C8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370" y="535138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40 h 40"/>
                <a:gd name="T8" fmla="*/ 21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2 w 40"/>
                <a:gd name="T81" fmla="*/ 12 h 40"/>
                <a:gd name="T82" fmla="*/ 1 w 40"/>
                <a:gd name="T83" fmla="*/ 16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AF7A4EDC-25CE-E3DB-4497-3AC5C2B3D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397241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5" name="Freeform 76">
              <a:extLst>
                <a:ext uri="{FF2B5EF4-FFF2-40B4-BE49-F238E27FC236}">
                  <a16:creationId xmlns:a16="http://schemas.microsoft.com/office/drawing/2014/main" id="{8B50CFFD-97AA-1E8E-3AD5-113C52CE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399228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id="{246B1ACD-4631-A285-166D-42AB7CB19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131350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9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3 w 40"/>
                <a:gd name="T29" fmla="*/ 36 h 41"/>
                <a:gd name="T30" fmla="*/ 34 w 40"/>
                <a:gd name="T31" fmla="*/ 34 h 41"/>
                <a:gd name="T32" fmla="*/ 36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3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id="{536736CB-5A04-0535-5EB6-B6F97344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238863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3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3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8" name="Freeform 79">
              <a:extLst>
                <a:ext uri="{FF2B5EF4-FFF2-40B4-BE49-F238E27FC236}">
                  <a16:creationId xmlns:a16="http://schemas.microsoft.com/office/drawing/2014/main" id="{67DFD077-05E8-CCFA-B09F-4ECD3300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37442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69" name="Freeform 80">
              <a:extLst>
                <a:ext uri="{FF2B5EF4-FFF2-40B4-BE49-F238E27FC236}">
                  <a16:creationId xmlns:a16="http://schemas.microsoft.com/office/drawing/2014/main" id="{5F804A35-6CC3-8ACA-C5E2-4434A5C21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53101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0" name="Freeform 81">
              <a:extLst>
                <a:ext uri="{FF2B5EF4-FFF2-40B4-BE49-F238E27FC236}">
                  <a16:creationId xmlns:a16="http://schemas.microsoft.com/office/drawing/2014/main" id="{E71050C7-9656-CBBB-4EDB-70FA3253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62918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1" name="Freeform 82">
              <a:extLst>
                <a:ext uri="{FF2B5EF4-FFF2-40B4-BE49-F238E27FC236}">
                  <a16:creationId xmlns:a16="http://schemas.microsoft.com/office/drawing/2014/main" id="{EA8CA7E9-EB3C-15CD-F55B-407A0D56A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666577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9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3 w 40"/>
                <a:gd name="T29" fmla="*/ 36 h 41"/>
                <a:gd name="T30" fmla="*/ 34 w 40"/>
                <a:gd name="T31" fmla="*/ 34 h 41"/>
                <a:gd name="T32" fmla="*/ 36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3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2" name="Freeform 83">
              <a:extLst>
                <a:ext uri="{FF2B5EF4-FFF2-40B4-BE49-F238E27FC236}">
                  <a16:creationId xmlns:a16="http://schemas.microsoft.com/office/drawing/2014/main" id="{AA9D96B3-1D0D-BD0C-76B2-9D47E87A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802136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9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3 w 40"/>
                <a:gd name="T29" fmla="*/ 36 h 41"/>
                <a:gd name="T30" fmla="*/ 34 w 40"/>
                <a:gd name="T31" fmla="*/ 34 h 41"/>
                <a:gd name="T32" fmla="*/ 36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3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3" name="Freeform 84">
              <a:extLst>
                <a:ext uri="{FF2B5EF4-FFF2-40B4-BE49-F238E27FC236}">
                  <a16:creationId xmlns:a16="http://schemas.microsoft.com/office/drawing/2014/main" id="{7E0FFB29-A99E-58EE-ADFF-B67135BD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86641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4" name="Freeform 85">
              <a:extLst>
                <a:ext uri="{FF2B5EF4-FFF2-40B4-BE49-F238E27FC236}">
                  <a16:creationId xmlns:a16="http://schemas.microsoft.com/office/drawing/2014/main" id="{5300DDB7-CAAB-61D3-79BF-A2C772B8F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88978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5" name="Freeform 86">
              <a:extLst>
                <a:ext uri="{FF2B5EF4-FFF2-40B4-BE49-F238E27FC236}">
                  <a16:creationId xmlns:a16="http://schemas.microsoft.com/office/drawing/2014/main" id="{3A402217-F6CE-2BA1-AB7C-0B2D6EC3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91666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6" name="Freeform 87">
              <a:extLst>
                <a:ext uri="{FF2B5EF4-FFF2-40B4-BE49-F238E27FC236}">
                  <a16:creationId xmlns:a16="http://schemas.microsoft.com/office/drawing/2014/main" id="{EA6B8F56-1B16-F4CA-802E-1109E04C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499612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4D392E27-5BAF-A3DB-79B7-50B5AA23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5142204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8" name="Freeform 89">
              <a:extLst>
                <a:ext uri="{FF2B5EF4-FFF2-40B4-BE49-F238E27FC236}">
                  <a16:creationId xmlns:a16="http://schemas.microsoft.com/office/drawing/2014/main" id="{520056E7-96C6-CA96-037F-948CD8684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5" y="530931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B9B7295F-EE73-F136-CD53-184C2DC4A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3917493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8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0" name="Freeform 91">
              <a:extLst>
                <a:ext uri="{FF2B5EF4-FFF2-40B4-BE49-F238E27FC236}">
                  <a16:creationId xmlns:a16="http://schemas.microsoft.com/office/drawing/2014/main" id="{56358C49-FBA7-1D1D-8868-0F8B9CF4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3979429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8363CA4-6B88-58AA-943D-809DBDE93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30430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2" name="Freeform 93">
              <a:extLst>
                <a:ext uri="{FF2B5EF4-FFF2-40B4-BE49-F238E27FC236}">
                  <a16:creationId xmlns:a16="http://schemas.microsoft.com/office/drawing/2014/main" id="{A9E496DE-1696-497F-658A-8CE4A4C9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39312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D067A4CB-B992-D1F9-4BF9-8B631C60D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427010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4" name="Freeform 95">
              <a:extLst>
                <a:ext uri="{FF2B5EF4-FFF2-40B4-BE49-F238E27FC236}">
                  <a16:creationId xmlns:a16="http://schemas.microsoft.com/office/drawing/2014/main" id="{775C3056-8AF0-95CA-398E-E7243A87A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58711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35572723-9F09-B6DA-CA0F-AC276D90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60347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6" name="Freeform 97">
              <a:extLst>
                <a:ext uri="{FF2B5EF4-FFF2-40B4-BE49-F238E27FC236}">
                  <a16:creationId xmlns:a16="http://schemas.microsoft.com/office/drawing/2014/main" id="{395878B4-629E-6CE9-8F0E-CDAFA0CF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68410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7" name="Freeform 98">
              <a:extLst>
                <a:ext uri="{FF2B5EF4-FFF2-40B4-BE49-F238E27FC236}">
                  <a16:creationId xmlns:a16="http://schemas.microsoft.com/office/drawing/2014/main" id="{B55B68B1-0176-965D-64C6-363E1469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72267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8" name="Freeform 99">
              <a:extLst>
                <a:ext uri="{FF2B5EF4-FFF2-40B4-BE49-F238E27FC236}">
                  <a16:creationId xmlns:a16="http://schemas.microsoft.com/office/drawing/2014/main" id="{B23DA678-A288-0AAE-221E-2FD466901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791619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89" name="Freeform 100">
              <a:extLst>
                <a:ext uri="{FF2B5EF4-FFF2-40B4-BE49-F238E27FC236}">
                  <a16:creationId xmlns:a16="http://schemas.microsoft.com/office/drawing/2014/main" id="{9786E215-2289-3074-7C24-373E15B93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87692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0" name="Freeform 101">
              <a:extLst>
                <a:ext uri="{FF2B5EF4-FFF2-40B4-BE49-F238E27FC236}">
                  <a16:creationId xmlns:a16="http://schemas.microsoft.com/office/drawing/2014/main" id="{D1ECE40D-E4EA-963A-039B-B6023966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491315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1" name="Freeform 102">
              <a:extLst>
                <a:ext uri="{FF2B5EF4-FFF2-40B4-BE49-F238E27FC236}">
                  <a16:creationId xmlns:a16="http://schemas.microsoft.com/office/drawing/2014/main" id="{99148C9C-5749-C480-7B06-757F1E6A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504754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8 w 40"/>
                <a:gd name="T15" fmla="*/ 39 h 40"/>
                <a:gd name="T16" fmla="*/ 28 w 40"/>
                <a:gd name="T17" fmla="*/ 38 h 40"/>
                <a:gd name="T18" fmla="*/ 28 w 40"/>
                <a:gd name="T19" fmla="*/ 38 h 40"/>
                <a:gd name="T20" fmla="*/ 29 w 40"/>
                <a:gd name="T21" fmla="*/ 38 h 40"/>
                <a:gd name="T22" fmla="*/ 31 w 40"/>
                <a:gd name="T23" fmla="*/ 37 h 40"/>
                <a:gd name="T24" fmla="*/ 32 w 40"/>
                <a:gd name="T25" fmla="*/ 35 h 40"/>
                <a:gd name="T26" fmla="*/ 34 w 40"/>
                <a:gd name="T27" fmla="*/ 34 h 40"/>
                <a:gd name="T28" fmla="*/ 35 w 40"/>
                <a:gd name="T29" fmla="*/ 32 h 40"/>
                <a:gd name="T30" fmla="*/ 37 w 40"/>
                <a:gd name="T31" fmla="*/ 31 h 40"/>
                <a:gd name="T32" fmla="*/ 39 w 40"/>
                <a:gd name="T33" fmla="*/ 27 h 40"/>
                <a:gd name="T34" fmla="*/ 39 w 40"/>
                <a:gd name="T35" fmla="*/ 26 h 40"/>
                <a:gd name="T36" fmla="*/ 40 w 40"/>
                <a:gd name="T37" fmla="*/ 24 h 40"/>
                <a:gd name="T38" fmla="*/ 40 w 40"/>
                <a:gd name="T39" fmla="*/ 20 h 40"/>
                <a:gd name="T40" fmla="*/ 40 w 40"/>
                <a:gd name="T41" fmla="*/ 16 h 40"/>
                <a:gd name="T42" fmla="*/ 39 w 40"/>
                <a:gd name="T43" fmla="*/ 12 h 40"/>
                <a:gd name="T44" fmla="*/ 37 w 40"/>
                <a:gd name="T45" fmla="*/ 9 h 40"/>
                <a:gd name="T46" fmla="*/ 34 w 40"/>
                <a:gd name="T47" fmla="*/ 6 h 40"/>
                <a:gd name="T48" fmla="*/ 32 w 40"/>
                <a:gd name="T49" fmla="*/ 4 h 40"/>
                <a:gd name="T50" fmla="*/ 31 w 40"/>
                <a:gd name="T51" fmla="*/ 3 h 40"/>
                <a:gd name="T52" fmla="*/ 29 w 40"/>
                <a:gd name="T53" fmla="*/ 2 h 40"/>
                <a:gd name="T54" fmla="*/ 28 w 40"/>
                <a:gd name="T55" fmla="*/ 1 h 40"/>
                <a:gd name="T56" fmla="*/ 24 w 40"/>
                <a:gd name="T57" fmla="*/ 0 h 40"/>
                <a:gd name="T58" fmla="*/ 20 w 40"/>
                <a:gd name="T59" fmla="*/ 0 h 40"/>
                <a:gd name="T60" fmla="*/ 16 w 40"/>
                <a:gd name="T61" fmla="*/ 0 h 40"/>
                <a:gd name="T62" fmla="*/ 12 w 40"/>
                <a:gd name="T63" fmla="*/ 1 h 40"/>
                <a:gd name="T64" fmla="*/ 9 w 40"/>
                <a:gd name="T65" fmla="*/ 3 h 40"/>
                <a:gd name="T66" fmla="*/ 6 w 40"/>
                <a:gd name="T67" fmla="*/ 6 h 40"/>
                <a:gd name="T68" fmla="*/ 3 w 40"/>
                <a:gd name="T69" fmla="*/ 9 h 40"/>
                <a:gd name="T70" fmla="*/ 1 w 40"/>
                <a:gd name="T71" fmla="*/ 12 h 40"/>
                <a:gd name="T72" fmla="*/ 0 w 40"/>
                <a:gd name="T73" fmla="*/ 16 h 40"/>
                <a:gd name="T74" fmla="*/ 0 w 40"/>
                <a:gd name="T75" fmla="*/ 20 h 40"/>
                <a:gd name="T76" fmla="*/ 0 w 40"/>
                <a:gd name="T77" fmla="*/ 24 h 40"/>
                <a:gd name="T78" fmla="*/ 1 w 40"/>
                <a:gd name="T79" fmla="*/ 27 h 40"/>
                <a:gd name="T80" fmla="*/ 3 w 40"/>
                <a:gd name="T81" fmla="*/ 31 h 40"/>
                <a:gd name="T82" fmla="*/ 6 w 40"/>
                <a:gd name="T8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2" name="Freeform 103">
              <a:extLst>
                <a:ext uri="{FF2B5EF4-FFF2-40B4-BE49-F238E27FC236}">
                  <a16:creationId xmlns:a16="http://schemas.microsoft.com/office/drawing/2014/main" id="{0819A9C7-B817-B925-33F7-D786B6DA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511065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8 w 40"/>
                <a:gd name="T15" fmla="*/ 39 h 40"/>
                <a:gd name="T16" fmla="*/ 28 w 40"/>
                <a:gd name="T17" fmla="*/ 38 h 40"/>
                <a:gd name="T18" fmla="*/ 28 w 40"/>
                <a:gd name="T19" fmla="*/ 38 h 40"/>
                <a:gd name="T20" fmla="*/ 29 w 40"/>
                <a:gd name="T21" fmla="*/ 38 h 40"/>
                <a:gd name="T22" fmla="*/ 31 w 40"/>
                <a:gd name="T23" fmla="*/ 37 h 40"/>
                <a:gd name="T24" fmla="*/ 32 w 40"/>
                <a:gd name="T25" fmla="*/ 36 h 40"/>
                <a:gd name="T26" fmla="*/ 34 w 40"/>
                <a:gd name="T27" fmla="*/ 34 h 40"/>
                <a:gd name="T28" fmla="*/ 35 w 40"/>
                <a:gd name="T29" fmla="*/ 33 h 40"/>
                <a:gd name="T30" fmla="*/ 37 w 40"/>
                <a:gd name="T31" fmla="*/ 31 h 40"/>
                <a:gd name="T32" fmla="*/ 39 w 40"/>
                <a:gd name="T33" fmla="*/ 28 h 40"/>
                <a:gd name="T34" fmla="*/ 39 w 40"/>
                <a:gd name="T35" fmla="*/ 26 h 40"/>
                <a:gd name="T36" fmla="*/ 40 w 40"/>
                <a:gd name="T37" fmla="*/ 24 h 40"/>
                <a:gd name="T38" fmla="*/ 40 w 40"/>
                <a:gd name="T39" fmla="*/ 20 h 40"/>
                <a:gd name="T40" fmla="*/ 40 w 40"/>
                <a:gd name="T41" fmla="*/ 16 h 40"/>
                <a:gd name="T42" fmla="*/ 39 w 40"/>
                <a:gd name="T43" fmla="*/ 12 h 40"/>
                <a:gd name="T44" fmla="*/ 37 w 40"/>
                <a:gd name="T45" fmla="*/ 9 h 40"/>
                <a:gd name="T46" fmla="*/ 34 w 40"/>
                <a:gd name="T47" fmla="*/ 6 h 40"/>
                <a:gd name="T48" fmla="*/ 32 w 40"/>
                <a:gd name="T49" fmla="*/ 4 h 40"/>
                <a:gd name="T50" fmla="*/ 31 w 40"/>
                <a:gd name="T51" fmla="*/ 3 h 40"/>
                <a:gd name="T52" fmla="*/ 29 w 40"/>
                <a:gd name="T53" fmla="*/ 2 h 40"/>
                <a:gd name="T54" fmla="*/ 28 w 40"/>
                <a:gd name="T55" fmla="*/ 1 h 40"/>
                <a:gd name="T56" fmla="*/ 24 w 40"/>
                <a:gd name="T57" fmla="*/ 0 h 40"/>
                <a:gd name="T58" fmla="*/ 20 w 40"/>
                <a:gd name="T59" fmla="*/ 0 h 40"/>
                <a:gd name="T60" fmla="*/ 16 w 40"/>
                <a:gd name="T61" fmla="*/ 0 h 40"/>
                <a:gd name="T62" fmla="*/ 12 w 40"/>
                <a:gd name="T63" fmla="*/ 1 h 40"/>
                <a:gd name="T64" fmla="*/ 9 w 40"/>
                <a:gd name="T65" fmla="*/ 3 h 40"/>
                <a:gd name="T66" fmla="*/ 6 w 40"/>
                <a:gd name="T67" fmla="*/ 6 h 40"/>
                <a:gd name="T68" fmla="*/ 3 w 40"/>
                <a:gd name="T69" fmla="*/ 9 h 40"/>
                <a:gd name="T70" fmla="*/ 1 w 40"/>
                <a:gd name="T71" fmla="*/ 12 h 40"/>
                <a:gd name="T72" fmla="*/ 0 w 40"/>
                <a:gd name="T73" fmla="*/ 16 h 40"/>
                <a:gd name="T74" fmla="*/ 0 w 40"/>
                <a:gd name="T75" fmla="*/ 20 h 40"/>
                <a:gd name="T76" fmla="*/ 0 w 40"/>
                <a:gd name="T77" fmla="*/ 24 h 40"/>
                <a:gd name="T78" fmla="*/ 1 w 40"/>
                <a:gd name="T79" fmla="*/ 28 h 40"/>
                <a:gd name="T80" fmla="*/ 3 w 40"/>
                <a:gd name="T81" fmla="*/ 31 h 40"/>
                <a:gd name="T82" fmla="*/ 6 w 40"/>
                <a:gd name="T8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3" name="Freeform 104">
              <a:extLst>
                <a:ext uri="{FF2B5EF4-FFF2-40B4-BE49-F238E27FC236}">
                  <a16:creationId xmlns:a16="http://schemas.microsoft.com/office/drawing/2014/main" id="{F6A83A64-2D76-2950-773D-54779350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38" y="534671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8 w 40"/>
                <a:gd name="T15" fmla="*/ 39 h 40"/>
                <a:gd name="T16" fmla="*/ 28 w 40"/>
                <a:gd name="T17" fmla="*/ 38 h 40"/>
                <a:gd name="T18" fmla="*/ 28 w 40"/>
                <a:gd name="T19" fmla="*/ 38 h 40"/>
                <a:gd name="T20" fmla="*/ 29 w 40"/>
                <a:gd name="T21" fmla="*/ 37 h 40"/>
                <a:gd name="T22" fmla="*/ 31 w 40"/>
                <a:gd name="T23" fmla="*/ 37 h 40"/>
                <a:gd name="T24" fmla="*/ 32 w 40"/>
                <a:gd name="T25" fmla="*/ 35 h 40"/>
                <a:gd name="T26" fmla="*/ 34 w 40"/>
                <a:gd name="T27" fmla="*/ 34 h 40"/>
                <a:gd name="T28" fmla="*/ 35 w 40"/>
                <a:gd name="T29" fmla="*/ 32 h 40"/>
                <a:gd name="T30" fmla="*/ 37 w 40"/>
                <a:gd name="T31" fmla="*/ 31 h 40"/>
                <a:gd name="T32" fmla="*/ 39 w 40"/>
                <a:gd name="T33" fmla="*/ 27 h 40"/>
                <a:gd name="T34" fmla="*/ 39 w 40"/>
                <a:gd name="T35" fmla="*/ 25 h 40"/>
                <a:gd name="T36" fmla="*/ 40 w 40"/>
                <a:gd name="T37" fmla="*/ 24 h 40"/>
                <a:gd name="T38" fmla="*/ 40 w 40"/>
                <a:gd name="T39" fmla="*/ 20 h 40"/>
                <a:gd name="T40" fmla="*/ 40 w 40"/>
                <a:gd name="T41" fmla="*/ 16 h 40"/>
                <a:gd name="T42" fmla="*/ 39 w 40"/>
                <a:gd name="T43" fmla="*/ 12 h 40"/>
                <a:gd name="T44" fmla="*/ 37 w 40"/>
                <a:gd name="T45" fmla="*/ 8 h 40"/>
                <a:gd name="T46" fmla="*/ 34 w 40"/>
                <a:gd name="T47" fmla="*/ 5 h 40"/>
                <a:gd name="T48" fmla="*/ 32 w 40"/>
                <a:gd name="T49" fmla="*/ 4 h 40"/>
                <a:gd name="T50" fmla="*/ 31 w 40"/>
                <a:gd name="T51" fmla="*/ 3 h 40"/>
                <a:gd name="T52" fmla="*/ 29 w 40"/>
                <a:gd name="T53" fmla="*/ 2 h 40"/>
                <a:gd name="T54" fmla="*/ 28 w 40"/>
                <a:gd name="T55" fmla="*/ 1 h 40"/>
                <a:gd name="T56" fmla="*/ 24 w 40"/>
                <a:gd name="T57" fmla="*/ 0 h 40"/>
                <a:gd name="T58" fmla="*/ 20 w 40"/>
                <a:gd name="T59" fmla="*/ 0 h 40"/>
                <a:gd name="T60" fmla="*/ 16 w 40"/>
                <a:gd name="T61" fmla="*/ 0 h 40"/>
                <a:gd name="T62" fmla="*/ 12 w 40"/>
                <a:gd name="T63" fmla="*/ 1 h 40"/>
                <a:gd name="T64" fmla="*/ 9 w 40"/>
                <a:gd name="T65" fmla="*/ 3 h 40"/>
                <a:gd name="T66" fmla="*/ 6 w 40"/>
                <a:gd name="T67" fmla="*/ 5 h 40"/>
                <a:gd name="T68" fmla="*/ 3 w 40"/>
                <a:gd name="T69" fmla="*/ 8 h 40"/>
                <a:gd name="T70" fmla="*/ 1 w 40"/>
                <a:gd name="T71" fmla="*/ 12 h 40"/>
                <a:gd name="T72" fmla="*/ 0 w 40"/>
                <a:gd name="T73" fmla="*/ 16 h 40"/>
                <a:gd name="T74" fmla="*/ 0 w 40"/>
                <a:gd name="T75" fmla="*/ 20 h 40"/>
                <a:gd name="T76" fmla="*/ 0 w 40"/>
                <a:gd name="T77" fmla="*/ 24 h 40"/>
                <a:gd name="T78" fmla="*/ 1 w 40"/>
                <a:gd name="T79" fmla="*/ 27 h 40"/>
                <a:gd name="T80" fmla="*/ 3 w 40"/>
                <a:gd name="T81" fmla="*/ 31 h 40"/>
                <a:gd name="T82" fmla="*/ 6 w 40"/>
                <a:gd name="T8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4" name="Freeform 105">
              <a:extLst>
                <a:ext uri="{FF2B5EF4-FFF2-40B4-BE49-F238E27FC236}">
                  <a16:creationId xmlns:a16="http://schemas.microsoft.com/office/drawing/2014/main" id="{0DEDF552-A032-5749-3B9E-F6CF992CA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3874254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19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19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5" name="Freeform 106">
              <a:extLst>
                <a:ext uri="{FF2B5EF4-FFF2-40B4-BE49-F238E27FC236}">
                  <a16:creationId xmlns:a16="http://schemas.microsoft.com/office/drawing/2014/main" id="{97F3B3FE-B077-10B8-939F-A57ECB010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22600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6" name="Freeform 107">
              <a:extLst>
                <a:ext uri="{FF2B5EF4-FFF2-40B4-BE49-F238E27FC236}">
                  <a16:creationId xmlns:a16="http://schemas.microsoft.com/office/drawing/2014/main" id="{DB135FD7-1701-9EB3-A150-010B804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43869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" name="Freeform 108">
              <a:extLst>
                <a:ext uri="{FF2B5EF4-FFF2-40B4-BE49-F238E27FC236}">
                  <a16:creationId xmlns:a16="http://schemas.microsoft.com/office/drawing/2014/main" id="{C19D46B2-457A-68BF-F070-E1B41CCF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483104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9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3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3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3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" name="Freeform 109">
              <a:extLst>
                <a:ext uri="{FF2B5EF4-FFF2-40B4-BE49-F238E27FC236}">
                  <a16:creationId xmlns:a16="http://schemas.microsoft.com/office/drawing/2014/main" id="{C8EBE0E6-35AE-12B5-CF7F-26812487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663071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" name="Freeform 110">
              <a:extLst>
                <a:ext uri="{FF2B5EF4-FFF2-40B4-BE49-F238E27FC236}">
                  <a16:creationId xmlns:a16="http://schemas.microsoft.com/office/drawing/2014/main" id="{90427E50-2DEE-E859-B96B-26519B8A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70397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" name="Freeform 111">
              <a:extLst>
                <a:ext uri="{FF2B5EF4-FFF2-40B4-BE49-F238E27FC236}">
                  <a16:creationId xmlns:a16="http://schemas.microsoft.com/office/drawing/2014/main" id="{D2833667-8D05-B81E-0247-989CAEEA2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73903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" name="Freeform 112">
              <a:extLst>
                <a:ext uri="{FF2B5EF4-FFF2-40B4-BE49-F238E27FC236}">
                  <a16:creationId xmlns:a16="http://schemas.microsoft.com/office/drawing/2014/main" id="{F754C5E7-EC49-035F-C33A-9ADBBF9F6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77642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" name="Freeform 113">
              <a:extLst>
                <a:ext uri="{FF2B5EF4-FFF2-40B4-BE49-F238E27FC236}">
                  <a16:creationId xmlns:a16="http://schemas.microsoft.com/office/drawing/2014/main" id="{E3B318B0-7E30-4CF5-7205-B87CB45D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892120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8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" name="Freeform 114">
              <a:extLst>
                <a:ext uri="{FF2B5EF4-FFF2-40B4-BE49-F238E27FC236}">
                  <a16:creationId xmlns:a16="http://schemas.microsoft.com/office/drawing/2014/main" id="{BA8511F3-F639-F3AE-5C64-BF42C5282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92367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" name="Freeform 115">
              <a:extLst>
                <a:ext uri="{FF2B5EF4-FFF2-40B4-BE49-F238E27FC236}">
                  <a16:creationId xmlns:a16="http://schemas.microsoft.com/office/drawing/2014/main" id="{0E6270DA-5501-D845-02CC-AF031FD5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4961068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" name="Freeform 116">
              <a:extLst>
                <a:ext uri="{FF2B5EF4-FFF2-40B4-BE49-F238E27FC236}">
                  <a16:creationId xmlns:a16="http://schemas.microsoft.com/office/drawing/2014/main" id="{1BE01A79-FD3E-736C-63D0-F29B8C084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503936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" name="Freeform 117">
              <a:extLst>
                <a:ext uri="{FF2B5EF4-FFF2-40B4-BE49-F238E27FC236}">
                  <a16:creationId xmlns:a16="http://schemas.microsoft.com/office/drawing/2014/main" id="{0E95CF9A-D570-2FE4-552B-B14564A5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507909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7" name="Freeform 118">
              <a:extLst>
                <a:ext uri="{FF2B5EF4-FFF2-40B4-BE49-F238E27FC236}">
                  <a16:creationId xmlns:a16="http://schemas.microsoft.com/office/drawing/2014/main" id="{C7437AC4-B32A-A6EA-4440-C77FCBA6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473" y="515272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8" name="Freeform 119">
              <a:extLst>
                <a:ext uri="{FF2B5EF4-FFF2-40B4-BE49-F238E27FC236}">
                  <a16:creationId xmlns:a16="http://schemas.microsoft.com/office/drawing/2014/main" id="{E362BD50-4CA5-D343-8B2A-C84892C61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5125844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7 h 40"/>
                <a:gd name="T4" fmla="*/ 13 w 41"/>
                <a:gd name="T5" fmla="*/ 38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7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7 h 40"/>
                <a:gd name="T44" fmla="*/ 39 w 41"/>
                <a:gd name="T45" fmla="*/ 26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7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9" name="Freeform 120">
              <a:extLst>
                <a:ext uri="{FF2B5EF4-FFF2-40B4-BE49-F238E27FC236}">
                  <a16:creationId xmlns:a16="http://schemas.microsoft.com/office/drawing/2014/main" id="{E504D7FB-777E-279F-3027-5CA7E52FC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5037029"/>
              <a:ext cx="49441" cy="47914"/>
            </a:xfrm>
            <a:custGeom>
              <a:avLst/>
              <a:gdLst>
                <a:gd name="T0" fmla="*/ 6 w 41"/>
                <a:gd name="T1" fmla="*/ 34 h 41"/>
                <a:gd name="T2" fmla="*/ 9 w 41"/>
                <a:gd name="T3" fmla="*/ 37 h 41"/>
                <a:gd name="T4" fmla="*/ 13 w 41"/>
                <a:gd name="T5" fmla="*/ 39 h 41"/>
                <a:gd name="T6" fmla="*/ 16 w 41"/>
                <a:gd name="T7" fmla="*/ 40 h 41"/>
                <a:gd name="T8" fmla="*/ 21 w 41"/>
                <a:gd name="T9" fmla="*/ 41 h 41"/>
                <a:gd name="T10" fmla="*/ 24 w 41"/>
                <a:gd name="T11" fmla="*/ 40 h 41"/>
                <a:gd name="T12" fmla="*/ 26 w 41"/>
                <a:gd name="T13" fmla="*/ 39 h 41"/>
                <a:gd name="T14" fmla="*/ 27 w 41"/>
                <a:gd name="T15" fmla="*/ 39 h 41"/>
                <a:gd name="T16" fmla="*/ 27 w 41"/>
                <a:gd name="T17" fmla="*/ 39 h 41"/>
                <a:gd name="T18" fmla="*/ 28 w 41"/>
                <a:gd name="T19" fmla="*/ 39 h 41"/>
                <a:gd name="T20" fmla="*/ 28 w 41"/>
                <a:gd name="T21" fmla="*/ 38 h 41"/>
                <a:gd name="T22" fmla="*/ 29 w 41"/>
                <a:gd name="T23" fmla="*/ 38 h 41"/>
                <a:gd name="T24" fmla="*/ 30 w 41"/>
                <a:gd name="T25" fmla="*/ 38 h 41"/>
                <a:gd name="T26" fmla="*/ 31 w 41"/>
                <a:gd name="T27" fmla="*/ 37 h 41"/>
                <a:gd name="T28" fmla="*/ 33 w 41"/>
                <a:gd name="T29" fmla="*/ 36 h 41"/>
                <a:gd name="T30" fmla="*/ 35 w 41"/>
                <a:gd name="T31" fmla="*/ 34 h 41"/>
                <a:gd name="T32" fmla="*/ 36 w 41"/>
                <a:gd name="T33" fmla="*/ 33 h 41"/>
                <a:gd name="T34" fmla="*/ 37 w 41"/>
                <a:gd name="T35" fmla="*/ 31 h 41"/>
                <a:gd name="T36" fmla="*/ 38 w 41"/>
                <a:gd name="T37" fmla="*/ 29 h 41"/>
                <a:gd name="T38" fmla="*/ 38 w 41"/>
                <a:gd name="T39" fmla="*/ 28 h 41"/>
                <a:gd name="T40" fmla="*/ 39 w 41"/>
                <a:gd name="T41" fmla="*/ 28 h 41"/>
                <a:gd name="T42" fmla="*/ 39 w 41"/>
                <a:gd name="T43" fmla="*/ 28 h 41"/>
                <a:gd name="T44" fmla="*/ 39 w 41"/>
                <a:gd name="T45" fmla="*/ 26 h 41"/>
                <a:gd name="T46" fmla="*/ 40 w 41"/>
                <a:gd name="T47" fmla="*/ 24 h 41"/>
                <a:gd name="T48" fmla="*/ 41 w 41"/>
                <a:gd name="T49" fmla="*/ 20 h 41"/>
                <a:gd name="T50" fmla="*/ 40 w 41"/>
                <a:gd name="T51" fmla="*/ 16 h 41"/>
                <a:gd name="T52" fmla="*/ 39 w 41"/>
                <a:gd name="T53" fmla="*/ 12 h 41"/>
                <a:gd name="T54" fmla="*/ 37 w 41"/>
                <a:gd name="T55" fmla="*/ 9 h 41"/>
                <a:gd name="T56" fmla="*/ 35 w 41"/>
                <a:gd name="T57" fmla="*/ 6 h 41"/>
                <a:gd name="T58" fmla="*/ 33 w 41"/>
                <a:gd name="T59" fmla="*/ 4 h 41"/>
                <a:gd name="T60" fmla="*/ 31 w 41"/>
                <a:gd name="T61" fmla="*/ 3 h 41"/>
                <a:gd name="T62" fmla="*/ 30 w 41"/>
                <a:gd name="T63" fmla="*/ 2 h 41"/>
                <a:gd name="T64" fmla="*/ 28 w 41"/>
                <a:gd name="T65" fmla="*/ 2 h 41"/>
                <a:gd name="T66" fmla="*/ 24 w 41"/>
                <a:gd name="T67" fmla="*/ 1 h 41"/>
                <a:gd name="T68" fmla="*/ 21 w 41"/>
                <a:gd name="T69" fmla="*/ 0 h 41"/>
                <a:gd name="T70" fmla="*/ 16 w 41"/>
                <a:gd name="T71" fmla="*/ 1 h 41"/>
                <a:gd name="T72" fmla="*/ 13 w 41"/>
                <a:gd name="T73" fmla="*/ 2 h 41"/>
                <a:gd name="T74" fmla="*/ 9 w 41"/>
                <a:gd name="T75" fmla="*/ 3 h 41"/>
                <a:gd name="T76" fmla="*/ 6 w 41"/>
                <a:gd name="T77" fmla="*/ 6 h 41"/>
                <a:gd name="T78" fmla="*/ 3 w 41"/>
                <a:gd name="T79" fmla="*/ 9 h 41"/>
                <a:gd name="T80" fmla="*/ 2 w 41"/>
                <a:gd name="T81" fmla="*/ 12 h 41"/>
                <a:gd name="T82" fmla="*/ 1 w 41"/>
                <a:gd name="T83" fmla="*/ 16 h 41"/>
                <a:gd name="T84" fmla="*/ 0 w 41"/>
                <a:gd name="T85" fmla="*/ 20 h 41"/>
                <a:gd name="T86" fmla="*/ 1 w 41"/>
                <a:gd name="T87" fmla="*/ 24 h 41"/>
                <a:gd name="T88" fmla="*/ 2 w 41"/>
                <a:gd name="T89" fmla="*/ 28 h 41"/>
                <a:gd name="T90" fmla="*/ 2 w 41"/>
                <a:gd name="T91" fmla="*/ 29 h 41"/>
                <a:gd name="T92" fmla="*/ 3 w 41"/>
                <a:gd name="T93" fmla="*/ 31 h 41"/>
                <a:gd name="T94" fmla="*/ 6 w 41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0" name="Freeform 121">
              <a:extLst>
                <a:ext uri="{FF2B5EF4-FFF2-40B4-BE49-F238E27FC236}">
                  <a16:creationId xmlns:a16="http://schemas.microsoft.com/office/drawing/2014/main" id="{B57C758D-D6ED-FDDB-015D-EA3FC236C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948214"/>
              <a:ext cx="49441" cy="47914"/>
            </a:xfrm>
            <a:custGeom>
              <a:avLst/>
              <a:gdLst>
                <a:gd name="T0" fmla="*/ 6 w 41"/>
                <a:gd name="T1" fmla="*/ 34 h 41"/>
                <a:gd name="T2" fmla="*/ 9 w 41"/>
                <a:gd name="T3" fmla="*/ 37 h 41"/>
                <a:gd name="T4" fmla="*/ 13 w 41"/>
                <a:gd name="T5" fmla="*/ 39 h 41"/>
                <a:gd name="T6" fmla="*/ 16 w 41"/>
                <a:gd name="T7" fmla="*/ 40 h 41"/>
                <a:gd name="T8" fmla="*/ 21 w 41"/>
                <a:gd name="T9" fmla="*/ 41 h 41"/>
                <a:gd name="T10" fmla="*/ 24 w 41"/>
                <a:gd name="T11" fmla="*/ 40 h 41"/>
                <a:gd name="T12" fmla="*/ 26 w 41"/>
                <a:gd name="T13" fmla="*/ 40 h 41"/>
                <a:gd name="T14" fmla="*/ 27 w 41"/>
                <a:gd name="T15" fmla="*/ 39 h 41"/>
                <a:gd name="T16" fmla="*/ 27 w 41"/>
                <a:gd name="T17" fmla="*/ 39 h 41"/>
                <a:gd name="T18" fmla="*/ 28 w 41"/>
                <a:gd name="T19" fmla="*/ 39 h 41"/>
                <a:gd name="T20" fmla="*/ 28 w 41"/>
                <a:gd name="T21" fmla="*/ 39 h 41"/>
                <a:gd name="T22" fmla="*/ 29 w 41"/>
                <a:gd name="T23" fmla="*/ 38 h 41"/>
                <a:gd name="T24" fmla="*/ 30 w 41"/>
                <a:gd name="T25" fmla="*/ 38 h 41"/>
                <a:gd name="T26" fmla="*/ 31 w 41"/>
                <a:gd name="T27" fmla="*/ 37 h 41"/>
                <a:gd name="T28" fmla="*/ 33 w 41"/>
                <a:gd name="T29" fmla="*/ 36 h 41"/>
                <a:gd name="T30" fmla="*/ 35 w 41"/>
                <a:gd name="T31" fmla="*/ 34 h 41"/>
                <a:gd name="T32" fmla="*/ 36 w 41"/>
                <a:gd name="T33" fmla="*/ 33 h 41"/>
                <a:gd name="T34" fmla="*/ 37 w 41"/>
                <a:gd name="T35" fmla="*/ 31 h 41"/>
                <a:gd name="T36" fmla="*/ 38 w 41"/>
                <a:gd name="T37" fmla="*/ 29 h 41"/>
                <a:gd name="T38" fmla="*/ 38 w 41"/>
                <a:gd name="T39" fmla="*/ 29 h 41"/>
                <a:gd name="T40" fmla="*/ 39 w 41"/>
                <a:gd name="T41" fmla="*/ 28 h 41"/>
                <a:gd name="T42" fmla="*/ 39 w 41"/>
                <a:gd name="T43" fmla="*/ 28 h 41"/>
                <a:gd name="T44" fmla="*/ 39 w 41"/>
                <a:gd name="T45" fmla="*/ 26 h 41"/>
                <a:gd name="T46" fmla="*/ 40 w 41"/>
                <a:gd name="T47" fmla="*/ 24 h 41"/>
                <a:gd name="T48" fmla="*/ 41 w 41"/>
                <a:gd name="T49" fmla="*/ 20 h 41"/>
                <a:gd name="T50" fmla="*/ 40 w 41"/>
                <a:gd name="T51" fmla="*/ 16 h 41"/>
                <a:gd name="T52" fmla="*/ 39 w 41"/>
                <a:gd name="T53" fmla="*/ 13 h 41"/>
                <a:gd name="T54" fmla="*/ 37 w 41"/>
                <a:gd name="T55" fmla="*/ 9 h 41"/>
                <a:gd name="T56" fmla="*/ 35 w 41"/>
                <a:gd name="T57" fmla="*/ 6 h 41"/>
                <a:gd name="T58" fmla="*/ 33 w 41"/>
                <a:gd name="T59" fmla="*/ 5 h 41"/>
                <a:gd name="T60" fmla="*/ 31 w 41"/>
                <a:gd name="T61" fmla="*/ 3 h 41"/>
                <a:gd name="T62" fmla="*/ 30 w 41"/>
                <a:gd name="T63" fmla="*/ 2 h 41"/>
                <a:gd name="T64" fmla="*/ 28 w 41"/>
                <a:gd name="T65" fmla="*/ 2 h 41"/>
                <a:gd name="T66" fmla="*/ 24 w 41"/>
                <a:gd name="T67" fmla="*/ 1 h 41"/>
                <a:gd name="T68" fmla="*/ 21 w 41"/>
                <a:gd name="T69" fmla="*/ 0 h 41"/>
                <a:gd name="T70" fmla="*/ 16 w 41"/>
                <a:gd name="T71" fmla="*/ 1 h 41"/>
                <a:gd name="T72" fmla="*/ 13 w 41"/>
                <a:gd name="T73" fmla="*/ 2 h 41"/>
                <a:gd name="T74" fmla="*/ 9 w 41"/>
                <a:gd name="T75" fmla="*/ 3 h 41"/>
                <a:gd name="T76" fmla="*/ 6 w 41"/>
                <a:gd name="T77" fmla="*/ 6 h 41"/>
                <a:gd name="T78" fmla="*/ 3 w 41"/>
                <a:gd name="T79" fmla="*/ 9 h 41"/>
                <a:gd name="T80" fmla="*/ 2 w 41"/>
                <a:gd name="T81" fmla="*/ 13 h 41"/>
                <a:gd name="T82" fmla="*/ 1 w 41"/>
                <a:gd name="T83" fmla="*/ 16 h 41"/>
                <a:gd name="T84" fmla="*/ 0 w 41"/>
                <a:gd name="T85" fmla="*/ 20 h 41"/>
                <a:gd name="T86" fmla="*/ 1 w 41"/>
                <a:gd name="T87" fmla="*/ 24 h 41"/>
                <a:gd name="T88" fmla="*/ 2 w 41"/>
                <a:gd name="T89" fmla="*/ 28 h 41"/>
                <a:gd name="T90" fmla="*/ 2 w 41"/>
                <a:gd name="T91" fmla="*/ 29 h 41"/>
                <a:gd name="T92" fmla="*/ 3 w 41"/>
                <a:gd name="T93" fmla="*/ 31 h 41"/>
                <a:gd name="T94" fmla="*/ 6 w 41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1" name="Freeform 122">
              <a:extLst>
                <a:ext uri="{FF2B5EF4-FFF2-40B4-BE49-F238E27FC236}">
                  <a16:creationId xmlns:a16="http://schemas.microsoft.com/office/drawing/2014/main" id="{72E90472-C983-48A9-66D5-3C5249F83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922504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2" name="Freeform 123">
              <a:extLst>
                <a:ext uri="{FF2B5EF4-FFF2-40B4-BE49-F238E27FC236}">
                  <a16:creationId xmlns:a16="http://schemas.microsoft.com/office/drawing/2014/main" id="{E942725C-A0BF-5045-467C-1969C791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886277"/>
              <a:ext cx="49441" cy="47914"/>
            </a:xfrm>
            <a:custGeom>
              <a:avLst/>
              <a:gdLst>
                <a:gd name="T0" fmla="*/ 6 w 41"/>
                <a:gd name="T1" fmla="*/ 34 h 41"/>
                <a:gd name="T2" fmla="*/ 9 w 41"/>
                <a:gd name="T3" fmla="*/ 37 h 41"/>
                <a:gd name="T4" fmla="*/ 13 w 41"/>
                <a:gd name="T5" fmla="*/ 39 h 41"/>
                <a:gd name="T6" fmla="*/ 16 w 41"/>
                <a:gd name="T7" fmla="*/ 40 h 41"/>
                <a:gd name="T8" fmla="*/ 21 w 41"/>
                <a:gd name="T9" fmla="*/ 41 h 41"/>
                <a:gd name="T10" fmla="*/ 24 w 41"/>
                <a:gd name="T11" fmla="*/ 40 h 41"/>
                <a:gd name="T12" fmla="*/ 26 w 41"/>
                <a:gd name="T13" fmla="*/ 40 h 41"/>
                <a:gd name="T14" fmla="*/ 27 w 41"/>
                <a:gd name="T15" fmla="*/ 39 h 41"/>
                <a:gd name="T16" fmla="*/ 27 w 41"/>
                <a:gd name="T17" fmla="*/ 39 h 41"/>
                <a:gd name="T18" fmla="*/ 28 w 41"/>
                <a:gd name="T19" fmla="*/ 39 h 41"/>
                <a:gd name="T20" fmla="*/ 28 w 41"/>
                <a:gd name="T21" fmla="*/ 38 h 41"/>
                <a:gd name="T22" fmla="*/ 29 w 41"/>
                <a:gd name="T23" fmla="*/ 38 h 41"/>
                <a:gd name="T24" fmla="*/ 30 w 41"/>
                <a:gd name="T25" fmla="*/ 38 h 41"/>
                <a:gd name="T26" fmla="*/ 31 w 41"/>
                <a:gd name="T27" fmla="*/ 37 h 41"/>
                <a:gd name="T28" fmla="*/ 33 w 41"/>
                <a:gd name="T29" fmla="*/ 36 h 41"/>
                <a:gd name="T30" fmla="*/ 35 w 41"/>
                <a:gd name="T31" fmla="*/ 34 h 41"/>
                <a:gd name="T32" fmla="*/ 36 w 41"/>
                <a:gd name="T33" fmla="*/ 33 h 41"/>
                <a:gd name="T34" fmla="*/ 37 w 41"/>
                <a:gd name="T35" fmla="*/ 31 h 41"/>
                <a:gd name="T36" fmla="*/ 38 w 41"/>
                <a:gd name="T37" fmla="*/ 29 h 41"/>
                <a:gd name="T38" fmla="*/ 38 w 41"/>
                <a:gd name="T39" fmla="*/ 29 h 41"/>
                <a:gd name="T40" fmla="*/ 39 w 41"/>
                <a:gd name="T41" fmla="*/ 28 h 41"/>
                <a:gd name="T42" fmla="*/ 39 w 41"/>
                <a:gd name="T43" fmla="*/ 28 h 41"/>
                <a:gd name="T44" fmla="*/ 39 w 41"/>
                <a:gd name="T45" fmla="*/ 26 h 41"/>
                <a:gd name="T46" fmla="*/ 40 w 41"/>
                <a:gd name="T47" fmla="*/ 24 h 41"/>
                <a:gd name="T48" fmla="*/ 41 w 41"/>
                <a:gd name="T49" fmla="*/ 20 h 41"/>
                <a:gd name="T50" fmla="*/ 40 w 41"/>
                <a:gd name="T51" fmla="*/ 16 h 41"/>
                <a:gd name="T52" fmla="*/ 39 w 41"/>
                <a:gd name="T53" fmla="*/ 12 h 41"/>
                <a:gd name="T54" fmla="*/ 37 w 41"/>
                <a:gd name="T55" fmla="*/ 9 h 41"/>
                <a:gd name="T56" fmla="*/ 35 w 41"/>
                <a:gd name="T57" fmla="*/ 6 h 41"/>
                <a:gd name="T58" fmla="*/ 33 w 41"/>
                <a:gd name="T59" fmla="*/ 4 h 41"/>
                <a:gd name="T60" fmla="*/ 31 w 41"/>
                <a:gd name="T61" fmla="*/ 3 h 41"/>
                <a:gd name="T62" fmla="*/ 30 w 41"/>
                <a:gd name="T63" fmla="*/ 2 h 41"/>
                <a:gd name="T64" fmla="*/ 28 w 41"/>
                <a:gd name="T65" fmla="*/ 2 h 41"/>
                <a:gd name="T66" fmla="*/ 24 w 41"/>
                <a:gd name="T67" fmla="*/ 1 h 41"/>
                <a:gd name="T68" fmla="*/ 21 w 41"/>
                <a:gd name="T69" fmla="*/ 0 h 41"/>
                <a:gd name="T70" fmla="*/ 16 w 41"/>
                <a:gd name="T71" fmla="*/ 1 h 41"/>
                <a:gd name="T72" fmla="*/ 13 w 41"/>
                <a:gd name="T73" fmla="*/ 2 h 41"/>
                <a:gd name="T74" fmla="*/ 9 w 41"/>
                <a:gd name="T75" fmla="*/ 3 h 41"/>
                <a:gd name="T76" fmla="*/ 6 w 41"/>
                <a:gd name="T77" fmla="*/ 6 h 41"/>
                <a:gd name="T78" fmla="*/ 3 w 41"/>
                <a:gd name="T79" fmla="*/ 9 h 41"/>
                <a:gd name="T80" fmla="*/ 2 w 41"/>
                <a:gd name="T81" fmla="*/ 12 h 41"/>
                <a:gd name="T82" fmla="*/ 1 w 41"/>
                <a:gd name="T83" fmla="*/ 16 h 41"/>
                <a:gd name="T84" fmla="*/ 0 w 41"/>
                <a:gd name="T85" fmla="*/ 20 h 41"/>
                <a:gd name="T86" fmla="*/ 1 w 41"/>
                <a:gd name="T87" fmla="*/ 24 h 41"/>
                <a:gd name="T88" fmla="*/ 2 w 41"/>
                <a:gd name="T89" fmla="*/ 28 h 41"/>
                <a:gd name="T90" fmla="*/ 2 w 41"/>
                <a:gd name="T91" fmla="*/ 29 h 41"/>
                <a:gd name="T92" fmla="*/ 3 w 41"/>
                <a:gd name="T93" fmla="*/ 31 h 41"/>
                <a:gd name="T94" fmla="*/ 6 w 41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1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3" name="Freeform 124">
              <a:extLst>
                <a:ext uri="{FF2B5EF4-FFF2-40B4-BE49-F238E27FC236}">
                  <a16:creationId xmlns:a16="http://schemas.microsoft.com/office/drawing/2014/main" id="{4E0C2C58-095E-17A7-D002-2D11CCB96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851218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7 h 40"/>
                <a:gd name="T4" fmla="*/ 13 w 41"/>
                <a:gd name="T5" fmla="*/ 39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9 h 40"/>
                <a:gd name="T18" fmla="*/ 28 w 41"/>
                <a:gd name="T19" fmla="*/ 39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7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8 h 40"/>
                <a:gd name="T44" fmla="*/ 39 w 41"/>
                <a:gd name="T45" fmla="*/ 26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8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7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4" name="Freeform 125">
              <a:extLst>
                <a:ext uri="{FF2B5EF4-FFF2-40B4-BE49-F238E27FC236}">
                  <a16:creationId xmlns:a16="http://schemas.microsoft.com/office/drawing/2014/main" id="{85701A0B-973F-6D15-EB1F-6F64E1DF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798631"/>
              <a:ext cx="49441" cy="46745"/>
            </a:xfrm>
            <a:custGeom>
              <a:avLst/>
              <a:gdLst>
                <a:gd name="T0" fmla="*/ 6 w 41"/>
                <a:gd name="T1" fmla="*/ 33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3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3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1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3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3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5" name="Freeform 126">
              <a:extLst>
                <a:ext uri="{FF2B5EF4-FFF2-40B4-BE49-F238E27FC236}">
                  <a16:creationId xmlns:a16="http://schemas.microsoft.com/office/drawing/2014/main" id="{D65A8468-BD4E-094D-EFBE-38BA23FB2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709816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6" name="Freeform 127">
              <a:extLst>
                <a:ext uri="{FF2B5EF4-FFF2-40B4-BE49-F238E27FC236}">
                  <a16:creationId xmlns:a16="http://schemas.microsoft.com/office/drawing/2014/main" id="{290664D3-F543-811F-8ED0-EDAB38C6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682937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7" name="Freeform 128">
              <a:extLst>
                <a:ext uri="{FF2B5EF4-FFF2-40B4-BE49-F238E27FC236}">
                  <a16:creationId xmlns:a16="http://schemas.microsoft.com/office/drawing/2014/main" id="{71F94C9D-ABEC-427D-A731-6529B045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576593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7 h 40"/>
                <a:gd name="T4" fmla="*/ 13 w 41"/>
                <a:gd name="T5" fmla="*/ 38 h 40"/>
                <a:gd name="T6" fmla="*/ 16 w 41"/>
                <a:gd name="T7" fmla="*/ 40 h 40"/>
                <a:gd name="T8" fmla="*/ 21 w 41"/>
                <a:gd name="T9" fmla="*/ 40 h 40"/>
                <a:gd name="T10" fmla="*/ 24 w 41"/>
                <a:gd name="T11" fmla="*/ 40 h 40"/>
                <a:gd name="T12" fmla="*/ 26 w 41"/>
                <a:gd name="T13" fmla="*/ 39 h 40"/>
                <a:gd name="T14" fmla="*/ 27 w 41"/>
                <a:gd name="T15" fmla="*/ 39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7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1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8 h 40"/>
                <a:gd name="T42" fmla="*/ 39 w 41"/>
                <a:gd name="T43" fmla="*/ 28 h 40"/>
                <a:gd name="T44" fmla="*/ 39 w 41"/>
                <a:gd name="T45" fmla="*/ 26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6 h 40"/>
                <a:gd name="T52" fmla="*/ 39 w 41"/>
                <a:gd name="T53" fmla="*/ 12 h 40"/>
                <a:gd name="T54" fmla="*/ 37 w 41"/>
                <a:gd name="T55" fmla="*/ 9 h 40"/>
                <a:gd name="T56" fmla="*/ 35 w 41"/>
                <a:gd name="T57" fmla="*/ 6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6 h 40"/>
                <a:gd name="T78" fmla="*/ 3 w 41"/>
                <a:gd name="T79" fmla="*/ 9 h 40"/>
                <a:gd name="T80" fmla="*/ 2 w 41"/>
                <a:gd name="T81" fmla="*/ 12 h 40"/>
                <a:gd name="T82" fmla="*/ 1 w 41"/>
                <a:gd name="T83" fmla="*/ 16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8 h 40"/>
                <a:gd name="T90" fmla="*/ 2 w 41"/>
                <a:gd name="T91" fmla="*/ 29 h 40"/>
                <a:gd name="T92" fmla="*/ 3 w 41"/>
                <a:gd name="T93" fmla="*/ 31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7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8" name="Freeform 129">
              <a:extLst>
                <a:ext uri="{FF2B5EF4-FFF2-40B4-BE49-F238E27FC236}">
                  <a16:creationId xmlns:a16="http://schemas.microsoft.com/office/drawing/2014/main" id="{23498DD3-CAE1-3377-3C83-60253A875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542703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3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1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3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9" name="Freeform 130">
              <a:extLst>
                <a:ext uri="{FF2B5EF4-FFF2-40B4-BE49-F238E27FC236}">
                  <a16:creationId xmlns:a16="http://schemas.microsoft.com/office/drawing/2014/main" id="{D89280C4-70C3-26E3-7A46-D9B85238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471418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8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0" name="Freeform 131">
              <a:extLst>
                <a:ext uri="{FF2B5EF4-FFF2-40B4-BE49-F238E27FC236}">
                  <a16:creationId xmlns:a16="http://schemas.microsoft.com/office/drawing/2014/main" id="{9F5B9DA3-E5A4-BC1D-F477-8539FA3A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4223671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3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3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1" name="Freeform 132">
              <a:extLst>
                <a:ext uri="{FF2B5EF4-FFF2-40B4-BE49-F238E27FC236}">
                  <a16:creationId xmlns:a16="http://schemas.microsoft.com/office/drawing/2014/main" id="{77282181-AC00-0535-F1A6-2078A85D5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277427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2" name="Freeform 133">
              <a:extLst>
                <a:ext uri="{FF2B5EF4-FFF2-40B4-BE49-F238E27FC236}">
                  <a16:creationId xmlns:a16="http://schemas.microsoft.com/office/drawing/2014/main" id="{F92E8904-9FB1-4040-C8D6-133745E9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436359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0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3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1 h 40"/>
                <a:gd name="T68" fmla="*/ 20 w 40"/>
                <a:gd name="T69" fmla="*/ 0 h 40"/>
                <a:gd name="T70" fmla="*/ 15 w 40"/>
                <a:gd name="T71" fmla="*/ 1 h 40"/>
                <a:gd name="T72" fmla="*/ 12 w 40"/>
                <a:gd name="T73" fmla="*/ 2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3" name="Freeform 134">
              <a:extLst>
                <a:ext uri="{FF2B5EF4-FFF2-40B4-BE49-F238E27FC236}">
                  <a16:creationId xmlns:a16="http://schemas.microsoft.com/office/drawing/2014/main" id="{AFA5F5CD-2DA5-C120-221D-2E4885DF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480767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4" name="Freeform 135">
              <a:extLst>
                <a:ext uri="{FF2B5EF4-FFF2-40B4-BE49-F238E27FC236}">
                  <a16:creationId xmlns:a16="http://schemas.microsoft.com/office/drawing/2014/main" id="{B1066BE8-8BAC-DC12-DA4F-82BA2336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542703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5" name="Freeform 136">
              <a:extLst>
                <a:ext uri="{FF2B5EF4-FFF2-40B4-BE49-F238E27FC236}">
                  <a16:creationId xmlns:a16="http://schemas.microsoft.com/office/drawing/2014/main" id="{64D93684-AD41-7D8E-E753-55B5867C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635024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6" name="Freeform 137">
              <a:extLst>
                <a:ext uri="{FF2B5EF4-FFF2-40B4-BE49-F238E27FC236}">
                  <a16:creationId xmlns:a16="http://schemas.microsoft.com/office/drawing/2014/main" id="{29EACB03-A860-D5E3-F556-ED6B2D8A0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750717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1 w 40"/>
                <a:gd name="T91" fmla="*/ 29 h 40"/>
                <a:gd name="T92" fmla="*/ 3 w 40"/>
                <a:gd name="T93" fmla="*/ 30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7" name="Freeform 138">
              <a:extLst>
                <a:ext uri="{FF2B5EF4-FFF2-40B4-BE49-F238E27FC236}">
                  <a16:creationId xmlns:a16="http://schemas.microsoft.com/office/drawing/2014/main" id="{DDE66993-832B-8BD7-6A1F-CF85E13E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818497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8" name="Freeform 139">
              <a:extLst>
                <a:ext uri="{FF2B5EF4-FFF2-40B4-BE49-F238E27FC236}">
                  <a16:creationId xmlns:a16="http://schemas.microsoft.com/office/drawing/2014/main" id="{6902E9CE-4A68-CD29-E95C-18C3E7672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862904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9" name="Freeform 140">
              <a:extLst>
                <a:ext uri="{FF2B5EF4-FFF2-40B4-BE49-F238E27FC236}">
                  <a16:creationId xmlns:a16="http://schemas.microsoft.com/office/drawing/2014/main" id="{3E7B5409-7689-2139-E5E1-0CB149E1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4915493"/>
              <a:ext cx="48235" cy="47914"/>
            </a:xfrm>
            <a:custGeom>
              <a:avLst/>
              <a:gdLst>
                <a:gd name="T0" fmla="*/ 5 w 40"/>
                <a:gd name="T1" fmla="*/ 34 h 41"/>
                <a:gd name="T2" fmla="*/ 8 w 40"/>
                <a:gd name="T3" fmla="*/ 37 h 41"/>
                <a:gd name="T4" fmla="*/ 12 w 40"/>
                <a:gd name="T5" fmla="*/ 39 h 41"/>
                <a:gd name="T6" fmla="*/ 15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5 w 40"/>
                <a:gd name="T13" fmla="*/ 39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7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0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8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0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5 w 40"/>
                <a:gd name="T71" fmla="*/ 1 h 41"/>
                <a:gd name="T72" fmla="*/ 12 w 40"/>
                <a:gd name="T73" fmla="*/ 2 h 41"/>
                <a:gd name="T74" fmla="*/ 8 w 40"/>
                <a:gd name="T75" fmla="*/ 3 h 41"/>
                <a:gd name="T76" fmla="*/ 5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1 w 40"/>
                <a:gd name="T91" fmla="*/ 29 h 41"/>
                <a:gd name="T92" fmla="*/ 3 w 40"/>
                <a:gd name="T93" fmla="*/ 31 h 41"/>
                <a:gd name="T94" fmla="*/ 5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0" name="Freeform 141">
              <a:extLst>
                <a:ext uri="{FF2B5EF4-FFF2-40B4-BE49-F238E27FC236}">
                  <a16:creationId xmlns:a16="http://schemas.microsoft.com/office/drawing/2014/main" id="{F94967F3-1CA4-E6F2-F5CF-14719BF43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5075593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1" name="Freeform 142">
              <a:extLst>
                <a:ext uri="{FF2B5EF4-FFF2-40B4-BE49-F238E27FC236}">
                  <a16:creationId xmlns:a16="http://schemas.microsoft.com/office/drawing/2014/main" id="{16A02646-D92E-54BD-BFEA-03B29EAD8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5101302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2" name="Freeform 143">
              <a:extLst>
                <a:ext uri="{FF2B5EF4-FFF2-40B4-BE49-F238E27FC236}">
                  <a16:creationId xmlns:a16="http://schemas.microsoft.com/office/drawing/2014/main" id="{191B33B4-BC16-42C1-6FD2-ED3412A8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5117663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8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3" name="Freeform 144">
              <a:extLst>
                <a:ext uri="{FF2B5EF4-FFF2-40B4-BE49-F238E27FC236}">
                  <a16:creationId xmlns:a16="http://schemas.microsoft.com/office/drawing/2014/main" id="{3626F3AD-7336-0CE1-2495-C431A8BDC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5100134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4" name="Freeform 145">
              <a:extLst>
                <a:ext uri="{FF2B5EF4-FFF2-40B4-BE49-F238E27FC236}">
                  <a16:creationId xmlns:a16="http://schemas.microsoft.com/office/drawing/2014/main" id="{B64072A8-C1FD-F5C4-4F01-23321EE9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507325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3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5" name="Freeform 146">
              <a:extLst>
                <a:ext uri="{FF2B5EF4-FFF2-40B4-BE49-F238E27FC236}">
                  <a16:creationId xmlns:a16="http://schemas.microsoft.com/office/drawing/2014/main" id="{9B38FB80-DA6A-732A-1A3C-9B0C1463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503819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6" name="Freeform 147">
              <a:extLst>
                <a:ext uri="{FF2B5EF4-FFF2-40B4-BE49-F238E27FC236}">
                  <a16:creationId xmlns:a16="http://schemas.microsoft.com/office/drawing/2014/main" id="{154BCB3C-65FB-C447-4490-22E7AA99D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89796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3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7" name="Freeform 148">
              <a:extLst>
                <a:ext uri="{FF2B5EF4-FFF2-40B4-BE49-F238E27FC236}">
                  <a16:creationId xmlns:a16="http://schemas.microsoft.com/office/drawing/2014/main" id="{302355BD-4A2C-0839-F193-96D7003E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80914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8" name="Freeform 149">
              <a:extLst>
                <a:ext uri="{FF2B5EF4-FFF2-40B4-BE49-F238E27FC236}">
                  <a16:creationId xmlns:a16="http://schemas.microsoft.com/office/drawing/2014/main" id="{1A649ADA-0653-27EC-770B-E16C5EF8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60464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3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9" name="Freeform 150">
              <a:extLst>
                <a:ext uri="{FF2B5EF4-FFF2-40B4-BE49-F238E27FC236}">
                  <a16:creationId xmlns:a16="http://schemas.microsoft.com/office/drawing/2014/main" id="{8FB2193A-BF6E-54F2-964C-4D8D8D6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578931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19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19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0" name="Freeform 151">
              <a:extLst>
                <a:ext uri="{FF2B5EF4-FFF2-40B4-BE49-F238E27FC236}">
                  <a16:creationId xmlns:a16="http://schemas.microsoft.com/office/drawing/2014/main" id="{1307A9BC-27F8-8A90-912D-EA1BEB5B5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54387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1" name="Freeform 152">
              <a:extLst>
                <a:ext uri="{FF2B5EF4-FFF2-40B4-BE49-F238E27FC236}">
                  <a16:creationId xmlns:a16="http://schemas.microsoft.com/office/drawing/2014/main" id="{A7DD0F47-DB65-AA2E-B1EE-1869ACDEA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44687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2" name="Freeform 153">
              <a:extLst>
                <a:ext uri="{FF2B5EF4-FFF2-40B4-BE49-F238E27FC236}">
                  <a16:creationId xmlns:a16="http://schemas.microsoft.com/office/drawing/2014/main" id="{DAA2FDB3-DBF6-3543-D3D9-5150F1D50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41065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3" name="Freeform 154">
              <a:extLst>
                <a:ext uri="{FF2B5EF4-FFF2-40B4-BE49-F238E27FC236}">
                  <a16:creationId xmlns:a16="http://schemas.microsoft.com/office/drawing/2014/main" id="{588D71A0-9FE0-5C7E-0DC3-A901461C9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43752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4" name="Freeform 155">
              <a:extLst>
                <a:ext uri="{FF2B5EF4-FFF2-40B4-BE49-F238E27FC236}">
                  <a16:creationId xmlns:a16="http://schemas.microsoft.com/office/drawing/2014/main" id="{BE6A60DD-368E-B90C-598A-1C69FF58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52634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5" name="Freeform 156">
              <a:extLst>
                <a:ext uri="{FF2B5EF4-FFF2-40B4-BE49-F238E27FC236}">
                  <a16:creationId xmlns:a16="http://schemas.microsoft.com/office/drawing/2014/main" id="{C99799EF-ADBB-FB3D-C23A-BD11C52D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58828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6" name="Freeform 157">
              <a:extLst>
                <a:ext uri="{FF2B5EF4-FFF2-40B4-BE49-F238E27FC236}">
                  <a16:creationId xmlns:a16="http://schemas.microsoft.com/office/drawing/2014/main" id="{E6217EEE-8988-FDF4-0323-2BA075975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63619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7" name="Freeform 158">
              <a:extLst>
                <a:ext uri="{FF2B5EF4-FFF2-40B4-BE49-F238E27FC236}">
                  <a16:creationId xmlns:a16="http://schemas.microsoft.com/office/drawing/2014/main" id="{27F740FD-682D-01A6-1E2F-FAEAD6DC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70864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8" name="Freeform 159">
              <a:extLst>
                <a:ext uri="{FF2B5EF4-FFF2-40B4-BE49-F238E27FC236}">
                  <a16:creationId xmlns:a16="http://schemas.microsoft.com/office/drawing/2014/main" id="{AB5BC010-B91D-D4B4-8F8D-B1D0AA00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761235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9" name="Freeform 160">
              <a:extLst>
                <a:ext uri="{FF2B5EF4-FFF2-40B4-BE49-F238E27FC236}">
                  <a16:creationId xmlns:a16="http://schemas.microsoft.com/office/drawing/2014/main" id="{AC8162A7-AD6A-0FC2-CD18-1FF3A20EA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798631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0" name="Freeform 161">
              <a:extLst>
                <a:ext uri="{FF2B5EF4-FFF2-40B4-BE49-F238E27FC236}">
                  <a16:creationId xmlns:a16="http://schemas.microsoft.com/office/drawing/2014/main" id="{AACC37E5-503D-786A-FDC3-EE9F99B04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93302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1" name="Freeform 162">
              <a:extLst>
                <a:ext uri="{FF2B5EF4-FFF2-40B4-BE49-F238E27FC236}">
                  <a16:creationId xmlns:a16="http://schemas.microsoft.com/office/drawing/2014/main" id="{A9C526F8-BE0D-E60D-26F9-0B861B4C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95171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2" name="Freeform 163">
              <a:extLst>
                <a:ext uri="{FF2B5EF4-FFF2-40B4-BE49-F238E27FC236}">
                  <a16:creationId xmlns:a16="http://schemas.microsoft.com/office/drawing/2014/main" id="{F064B97A-8084-BDA2-E31A-27A4AC626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98677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3" name="Freeform 164">
              <a:extLst>
                <a:ext uri="{FF2B5EF4-FFF2-40B4-BE49-F238E27FC236}">
                  <a16:creationId xmlns:a16="http://schemas.microsoft.com/office/drawing/2014/main" id="{D3C3BF79-BFE6-25DD-033E-2B6CA9AD8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512000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4" name="Freeform 165">
              <a:extLst>
                <a:ext uri="{FF2B5EF4-FFF2-40B4-BE49-F238E27FC236}">
                  <a16:creationId xmlns:a16="http://schemas.microsoft.com/office/drawing/2014/main" id="{BBF03707-2F63-B09C-6D11-33B55705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515505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5" name="Freeform 166">
              <a:extLst>
                <a:ext uri="{FF2B5EF4-FFF2-40B4-BE49-F238E27FC236}">
                  <a16:creationId xmlns:a16="http://schemas.microsoft.com/office/drawing/2014/main" id="{53146695-6B4F-2A5D-12C8-7874CE31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5190117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6" name="Freeform 167">
              <a:extLst>
                <a:ext uri="{FF2B5EF4-FFF2-40B4-BE49-F238E27FC236}">
                  <a16:creationId xmlns:a16="http://schemas.microsoft.com/office/drawing/2014/main" id="{D560B130-8DA6-EE45-58AD-6555D2433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521115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7" name="Freeform 168">
              <a:extLst>
                <a:ext uri="{FF2B5EF4-FFF2-40B4-BE49-F238E27FC236}">
                  <a16:creationId xmlns:a16="http://schemas.microsoft.com/office/drawing/2014/main" id="{8549C13F-FD1C-3F8C-84E9-FE3F42EFA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518427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8" name="Freeform 169">
              <a:extLst>
                <a:ext uri="{FF2B5EF4-FFF2-40B4-BE49-F238E27FC236}">
                  <a16:creationId xmlns:a16="http://schemas.microsoft.com/office/drawing/2014/main" id="{9AEBD510-CFD1-FE39-7C9E-83CF7B12A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514921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8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9" name="Freeform 170">
              <a:extLst>
                <a:ext uri="{FF2B5EF4-FFF2-40B4-BE49-F238E27FC236}">
                  <a16:creationId xmlns:a16="http://schemas.microsoft.com/office/drawing/2014/main" id="{B0A8B321-33BF-1531-E29C-6A3C15E38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503352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0" name="Freeform 171">
              <a:extLst>
                <a:ext uri="{FF2B5EF4-FFF2-40B4-BE49-F238E27FC236}">
                  <a16:creationId xmlns:a16="http://schemas.microsoft.com/office/drawing/2014/main" id="{E632AF97-FFC6-5409-E6D6-39C36E59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944708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9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8 w 40"/>
                <a:gd name="T53" fmla="*/ 13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3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1" name="Freeform 172">
              <a:extLst>
                <a:ext uri="{FF2B5EF4-FFF2-40B4-BE49-F238E27FC236}">
                  <a16:creationId xmlns:a16="http://schemas.microsoft.com/office/drawing/2014/main" id="{D012E5E0-07D8-564A-0B6B-33B27EC6A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90964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2" name="Freeform 173">
              <a:extLst>
                <a:ext uri="{FF2B5EF4-FFF2-40B4-BE49-F238E27FC236}">
                  <a16:creationId xmlns:a16="http://schemas.microsoft.com/office/drawing/2014/main" id="{8E4DD559-A128-45BE-F564-A96FE579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84771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3" name="Freeform 174">
              <a:extLst>
                <a:ext uri="{FF2B5EF4-FFF2-40B4-BE49-F238E27FC236}">
                  <a16:creationId xmlns:a16="http://schemas.microsoft.com/office/drawing/2014/main" id="{755F77E4-642A-12CE-658C-3BFDAA0F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76824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8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4" name="Freeform 175">
              <a:extLst>
                <a:ext uri="{FF2B5EF4-FFF2-40B4-BE49-F238E27FC236}">
                  <a16:creationId xmlns:a16="http://schemas.microsoft.com/office/drawing/2014/main" id="{20F3F22B-7C0F-8493-AA49-CA02E0B1A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582436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7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19 h 40"/>
                <a:gd name="T50" fmla="*/ 40 w 40"/>
                <a:gd name="T51" fmla="*/ 15 h 40"/>
                <a:gd name="T52" fmla="*/ 38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19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5" name="Freeform 176">
              <a:extLst>
                <a:ext uri="{FF2B5EF4-FFF2-40B4-BE49-F238E27FC236}">
                  <a16:creationId xmlns:a16="http://schemas.microsoft.com/office/drawing/2014/main" id="{85E3C91D-170B-BA71-B267-B3C0D040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54620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6" name="Freeform 177">
              <a:extLst>
                <a:ext uri="{FF2B5EF4-FFF2-40B4-BE49-F238E27FC236}">
                  <a16:creationId xmlns:a16="http://schemas.microsoft.com/office/drawing/2014/main" id="{DCDDA550-0AE8-19D3-B39D-D10417ACC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46674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7" name="Freeform 178">
              <a:extLst>
                <a:ext uri="{FF2B5EF4-FFF2-40B4-BE49-F238E27FC236}">
                  <a16:creationId xmlns:a16="http://schemas.microsoft.com/office/drawing/2014/main" id="{14B48761-77A4-49FA-F6CB-715FE4F6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414155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8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8" name="Freeform 179">
              <a:extLst>
                <a:ext uri="{FF2B5EF4-FFF2-40B4-BE49-F238E27FC236}">
                  <a16:creationId xmlns:a16="http://schemas.microsoft.com/office/drawing/2014/main" id="{F29DF312-8AC0-B6C5-1449-0B24D4A1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13953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3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1 h 40"/>
                <a:gd name="T68" fmla="*/ 20 w 40"/>
                <a:gd name="T69" fmla="*/ 0 h 40"/>
                <a:gd name="T70" fmla="*/ 16 w 40"/>
                <a:gd name="T71" fmla="*/ 1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9" name="Freeform 180">
              <a:extLst>
                <a:ext uri="{FF2B5EF4-FFF2-40B4-BE49-F238E27FC236}">
                  <a16:creationId xmlns:a16="http://schemas.microsoft.com/office/drawing/2014/main" id="{1180CBA2-7EE8-8805-359B-A6DE6CBED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3874254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0" name="Freeform 181">
              <a:extLst>
                <a:ext uri="{FF2B5EF4-FFF2-40B4-BE49-F238E27FC236}">
                  <a16:creationId xmlns:a16="http://schemas.microsoft.com/office/drawing/2014/main" id="{7F9B58F7-532F-DD24-A482-4202D0E4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417225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1" name="Freeform 182">
              <a:extLst>
                <a:ext uri="{FF2B5EF4-FFF2-40B4-BE49-F238E27FC236}">
                  <a16:creationId xmlns:a16="http://schemas.microsoft.com/office/drawing/2014/main" id="{047D92F9-795F-3C73-75E8-8F623BCA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622" y="384737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2" name="Freeform 183">
              <a:extLst>
                <a:ext uri="{FF2B5EF4-FFF2-40B4-BE49-F238E27FC236}">
                  <a16:creationId xmlns:a16="http://schemas.microsoft.com/office/drawing/2014/main" id="{E8748E3E-9E32-6419-B5B8-F582F6BDD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259898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3" name="Freeform 184">
              <a:extLst>
                <a:ext uri="{FF2B5EF4-FFF2-40B4-BE49-F238E27FC236}">
                  <a16:creationId xmlns:a16="http://schemas.microsoft.com/office/drawing/2014/main" id="{F751B2C9-D353-2728-47BD-80AFD173E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441999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4" name="Freeform 185">
              <a:extLst>
                <a:ext uri="{FF2B5EF4-FFF2-40B4-BE49-F238E27FC236}">
                  <a16:creationId xmlns:a16="http://schemas.microsoft.com/office/drawing/2014/main" id="{ED23CE97-11C5-776A-8673-0FC82630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386" y="390580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5" name="Freeform 186">
              <a:extLst>
                <a:ext uri="{FF2B5EF4-FFF2-40B4-BE49-F238E27FC236}">
                  <a16:creationId xmlns:a16="http://schemas.microsoft.com/office/drawing/2014/main" id="{FA8FA030-309B-0F47-6D43-747707B93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8" y="3853219"/>
              <a:ext cx="49441" cy="46745"/>
            </a:xfrm>
            <a:custGeom>
              <a:avLst/>
              <a:gdLst>
                <a:gd name="T0" fmla="*/ 6 w 41"/>
                <a:gd name="T1" fmla="*/ 34 h 40"/>
                <a:gd name="T2" fmla="*/ 9 w 41"/>
                <a:gd name="T3" fmla="*/ 36 h 40"/>
                <a:gd name="T4" fmla="*/ 13 w 41"/>
                <a:gd name="T5" fmla="*/ 38 h 40"/>
                <a:gd name="T6" fmla="*/ 16 w 41"/>
                <a:gd name="T7" fmla="*/ 39 h 40"/>
                <a:gd name="T8" fmla="*/ 21 w 41"/>
                <a:gd name="T9" fmla="*/ 40 h 40"/>
                <a:gd name="T10" fmla="*/ 24 w 41"/>
                <a:gd name="T11" fmla="*/ 39 h 40"/>
                <a:gd name="T12" fmla="*/ 26 w 41"/>
                <a:gd name="T13" fmla="*/ 39 h 40"/>
                <a:gd name="T14" fmla="*/ 27 w 41"/>
                <a:gd name="T15" fmla="*/ 38 h 40"/>
                <a:gd name="T16" fmla="*/ 27 w 41"/>
                <a:gd name="T17" fmla="*/ 38 h 40"/>
                <a:gd name="T18" fmla="*/ 28 w 41"/>
                <a:gd name="T19" fmla="*/ 38 h 40"/>
                <a:gd name="T20" fmla="*/ 28 w 41"/>
                <a:gd name="T21" fmla="*/ 38 h 40"/>
                <a:gd name="T22" fmla="*/ 29 w 41"/>
                <a:gd name="T23" fmla="*/ 37 h 40"/>
                <a:gd name="T24" fmla="*/ 30 w 41"/>
                <a:gd name="T25" fmla="*/ 37 h 40"/>
                <a:gd name="T26" fmla="*/ 31 w 41"/>
                <a:gd name="T27" fmla="*/ 36 h 40"/>
                <a:gd name="T28" fmla="*/ 33 w 41"/>
                <a:gd name="T29" fmla="*/ 35 h 40"/>
                <a:gd name="T30" fmla="*/ 35 w 41"/>
                <a:gd name="T31" fmla="*/ 34 h 40"/>
                <a:gd name="T32" fmla="*/ 36 w 41"/>
                <a:gd name="T33" fmla="*/ 32 h 40"/>
                <a:gd name="T34" fmla="*/ 37 w 41"/>
                <a:gd name="T35" fmla="*/ 30 h 40"/>
                <a:gd name="T36" fmla="*/ 38 w 41"/>
                <a:gd name="T37" fmla="*/ 29 h 40"/>
                <a:gd name="T38" fmla="*/ 38 w 41"/>
                <a:gd name="T39" fmla="*/ 28 h 40"/>
                <a:gd name="T40" fmla="*/ 39 w 41"/>
                <a:gd name="T41" fmla="*/ 27 h 40"/>
                <a:gd name="T42" fmla="*/ 39 w 41"/>
                <a:gd name="T43" fmla="*/ 27 h 40"/>
                <a:gd name="T44" fmla="*/ 39 w 41"/>
                <a:gd name="T45" fmla="*/ 25 h 40"/>
                <a:gd name="T46" fmla="*/ 40 w 41"/>
                <a:gd name="T47" fmla="*/ 24 h 40"/>
                <a:gd name="T48" fmla="*/ 41 w 41"/>
                <a:gd name="T49" fmla="*/ 20 h 40"/>
                <a:gd name="T50" fmla="*/ 40 w 41"/>
                <a:gd name="T51" fmla="*/ 15 h 40"/>
                <a:gd name="T52" fmla="*/ 39 w 41"/>
                <a:gd name="T53" fmla="*/ 12 h 40"/>
                <a:gd name="T54" fmla="*/ 37 w 41"/>
                <a:gd name="T55" fmla="*/ 8 h 40"/>
                <a:gd name="T56" fmla="*/ 35 w 41"/>
                <a:gd name="T57" fmla="*/ 5 h 40"/>
                <a:gd name="T58" fmla="*/ 33 w 41"/>
                <a:gd name="T59" fmla="*/ 4 h 40"/>
                <a:gd name="T60" fmla="*/ 31 w 41"/>
                <a:gd name="T61" fmla="*/ 3 h 40"/>
                <a:gd name="T62" fmla="*/ 30 w 41"/>
                <a:gd name="T63" fmla="*/ 2 h 40"/>
                <a:gd name="T64" fmla="*/ 28 w 41"/>
                <a:gd name="T65" fmla="*/ 1 h 40"/>
                <a:gd name="T66" fmla="*/ 24 w 41"/>
                <a:gd name="T67" fmla="*/ 0 h 40"/>
                <a:gd name="T68" fmla="*/ 21 w 41"/>
                <a:gd name="T69" fmla="*/ 0 h 40"/>
                <a:gd name="T70" fmla="*/ 16 w 41"/>
                <a:gd name="T71" fmla="*/ 0 h 40"/>
                <a:gd name="T72" fmla="*/ 13 w 41"/>
                <a:gd name="T73" fmla="*/ 1 h 40"/>
                <a:gd name="T74" fmla="*/ 9 w 41"/>
                <a:gd name="T75" fmla="*/ 3 h 40"/>
                <a:gd name="T76" fmla="*/ 6 w 41"/>
                <a:gd name="T77" fmla="*/ 5 h 40"/>
                <a:gd name="T78" fmla="*/ 3 w 41"/>
                <a:gd name="T79" fmla="*/ 8 h 40"/>
                <a:gd name="T80" fmla="*/ 2 w 41"/>
                <a:gd name="T81" fmla="*/ 12 h 40"/>
                <a:gd name="T82" fmla="*/ 1 w 41"/>
                <a:gd name="T83" fmla="*/ 15 h 40"/>
                <a:gd name="T84" fmla="*/ 0 w 41"/>
                <a:gd name="T85" fmla="*/ 20 h 40"/>
                <a:gd name="T86" fmla="*/ 1 w 41"/>
                <a:gd name="T87" fmla="*/ 24 h 40"/>
                <a:gd name="T88" fmla="*/ 2 w 41"/>
                <a:gd name="T89" fmla="*/ 27 h 40"/>
                <a:gd name="T90" fmla="*/ 2 w 41"/>
                <a:gd name="T91" fmla="*/ 29 h 40"/>
                <a:gd name="T92" fmla="*/ 3 w 41"/>
                <a:gd name="T93" fmla="*/ 30 h 40"/>
                <a:gd name="T94" fmla="*/ 6 w 41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6" name="Freeform 187">
              <a:extLst>
                <a:ext uri="{FF2B5EF4-FFF2-40B4-BE49-F238E27FC236}">
                  <a16:creationId xmlns:a16="http://schemas.microsoft.com/office/drawing/2014/main" id="{91B7F6AB-06F6-B7D1-0A9F-86438E83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57" y="3924505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1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7" name="Freeform 188">
              <a:extLst>
                <a:ext uri="{FF2B5EF4-FFF2-40B4-BE49-F238E27FC236}">
                  <a16:creationId xmlns:a16="http://schemas.microsoft.com/office/drawing/2014/main" id="{A49E69EB-F607-C95A-BAF3-A17DEAA5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71449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8" name="Freeform 189">
              <a:extLst>
                <a:ext uri="{FF2B5EF4-FFF2-40B4-BE49-F238E27FC236}">
                  <a16:creationId xmlns:a16="http://schemas.microsoft.com/office/drawing/2014/main" id="{7C359959-CEE4-F450-6C63-7DE17500F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64" y="467943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8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9" name="Freeform 190">
              <a:extLst>
                <a:ext uri="{FF2B5EF4-FFF2-40B4-BE49-F238E27FC236}">
                  <a16:creationId xmlns:a16="http://schemas.microsoft.com/office/drawing/2014/main" id="{EB0D2804-AC11-9F49-539E-1BA415C64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3813486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0" name="Freeform 191">
              <a:extLst>
                <a:ext uri="{FF2B5EF4-FFF2-40B4-BE49-F238E27FC236}">
                  <a16:creationId xmlns:a16="http://schemas.microsoft.com/office/drawing/2014/main" id="{B2D47333-E6E2-0BB1-45B1-625CAF4F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124338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40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1" name="Freeform 192">
              <a:extLst>
                <a:ext uri="{FF2B5EF4-FFF2-40B4-BE49-F238E27FC236}">
                  <a16:creationId xmlns:a16="http://schemas.microsoft.com/office/drawing/2014/main" id="{035244CF-DF46-4966-59B4-97AC4EE27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45272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2" name="Freeform 193">
              <a:extLst>
                <a:ext uri="{FF2B5EF4-FFF2-40B4-BE49-F238E27FC236}">
                  <a16:creationId xmlns:a16="http://schemas.microsoft.com/office/drawing/2014/main" id="{048485A6-28A2-FF7E-3B82-11D59DA5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49712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3" name="Freeform 194">
              <a:extLst>
                <a:ext uri="{FF2B5EF4-FFF2-40B4-BE49-F238E27FC236}">
                  <a16:creationId xmlns:a16="http://schemas.microsoft.com/office/drawing/2014/main" id="{A9917C49-E6FA-793C-59E1-8A87ED53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59412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4" name="Freeform 195">
              <a:extLst>
                <a:ext uri="{FF2B5EF4-FFF2-40B4-BE49-F238E27FC236}">
                  <a16:creationId xmlns:a16="http://schemas.microsoft.com/office/drawing/2014/main" id="{24FC2DB6-8C0C-CDD0-5E17-BF792A04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62100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5" name="Freeform 196">
              <a:extLst>
                <a:ext uri="{FF2B5EF4-FFF2-40B4-BE49-F238E27FC236}">
                  <a16:creationId xmlns:a16="http://schemas.microsoft.com/office/drawing/2014/main" id="{B105B62A-40FD-EF3F-6802-DD1CC203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66540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6" name="Freeform 197">
              <a:extLst>
                <a:ext uri="{FF2B5EF4-FFF2-40B4-BE49-F238E27FC236}">
                  <a16:creationId xmlns:a16="http://schemas.microsoft.com/office/drawing/2014/main" id="{A642C165-02CB-B01C-26D5-DC852C1E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750717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6 w 40"/>
                <a:gd name="T13" fmla="*/ 39 h 41"/>
                <a:gd name="T14" fmla="*/ 27 w 40"/>
                <a:gd name="T15" fmla="*/ 39 h 41"/>
                <a:gd name="T16" fmla="*/ 27 w 40"/>
                <a:gd name="T17" fmla="*/ 39 h 41"/>
                <a:gd name="T18" fmla="*/ 28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7 w 40"/>
                <a:gd name="T35" fmla="*/ 31 h 41"/>
                <a:gd name="T36" fmla="*/ 38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9 w 40"/>
                <a:gd name="T43" fmla="*/ 28 h 41"/>
                <a:gd name="T44" fmla="*/ 39 w 40"/>
                <a:gd name="T45" fmla="*/ 26 h 41"/>
                <a:gd name="T46" fmla="*/ 40 w 40"/>
                <a:gd name="T47" fmla="*/ 24 h 41"/>
                <a:gd name="T48" fmla="*/ 40 w 40"/>
                <a:gd name="T49" fmla="*/ 20 h 41"/>
                <a:gd name="T50" fmla="*/ 40 w 40"/>
                <a:gd name="T51" fmla="*/ 16 h 41"/>
                <a:gd name="T52" fmla="*/ 39 w 40"/>
                <a:gd name="T53" fmla="*/ 12 h 41"/>
                <a:gd name="T54" fmla="*/ 37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1 w 40"/>
                <a:gd name="T61" fmla="*/ 3 h 41"/>
                <a:gd name="T62" fmla="*/ 29 w 40"/>
                <a:gd name="T63" fmla="*/ 2 h 41"/>
                <a:gd name="T64" fmla="*/ 28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7" name="Freeform 198">
              <a:extLst>
                <a:ext uri="{FF2B5EF4-FFF2-40B4-BE49-F238E27FC236}">
                  <a16:creationId xmlns:a16="http://schemas.microsoft.com/office/drawing/2014/main" id="{8F214DA2-0F11-7951-97CF-33335AC4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79512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8" name="Freeform 199">
              <a:extLst>
                <a:ext uri="{FF2B5EF4-FFF2-40B4-BE49-F238E27FC236}">
                  <a16:creationId xmlns:a16="http://schemas.microsoft.com/office/drawing/2014/main" id="{A52BE8C8-B200-5EEE-F74E-23280413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906144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9" name="Freeform 200">
              <a:extLst>
                <a:ext uri="{FF2B5EF4-FFF2-40B4-BE49-F238E27FC236}">
                  <a16:creationId xmlns:a16="http://schemas.microsoft.com/office/drawing/2014/main" id="{00536DED-C2E9-9F36-5AB8-9784096EA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496457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0" name="Freeform 201">
              <a:extLst>
                <a:ext uri="{FF2B5EF4-FFF2-40B4-BE49-F238E27FC236}">
                  <a16:creationId xmlns:a16="http://schemas.microsoft.com/office/drawing/2014/main" id="{994E9D09-D894-6969-7649-B284C4293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504637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1" name="Freeform 202">
              <a:extLst>
                <a:ext uri="{FF2B5EF4-FFF2-40B4-BE49-F238E27FC236}">
                  <a16:creationId xmlns:a16="http://schemas.microsoft.com/office/drawing/2014/main" id="{8F6309B6-D360-DBDC-403C-A17950A9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23" y="524738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2" name="Freeform 203">
              <a:extLst>
                <a:ext uri="{FF2B5EF4-FFF2-40B4-BE49-F238E27FC236}">
                  <a16:creationId xmlns:a16="http://schemas.microsoft.com/office/drawing/2014/main" id="{35F82882-8C9E-2F04-C92A-B10085929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528828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3" name="Freeform 204">
              <a:extLst>
                <a:ext uri="{FF2B5EF4-FFF2-40B4-BE49-F238E27FC236}">
                  <a16:creationId xmlns:a16="http://schemas.microsoft.com/office/drawing/2014/main" id="{4E42A1C8-8CB4-B9AA-BC7E-80AB5B0A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5253223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19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19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4" name="Freeform 206">
              <a:extLst>
                <a:ext uri="{FF2B5EF4-FFF2-40B4-BE49-F238E27FC236}">
                  <a16:creationId xmlns:a16="http://schemas.microsoft.com/office/drawing/2014/main" id="{23E71EDE-23EA-A160-A239-6CD42894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515505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5" name="Freeform 207">
              <a:extLst>
                <a:ext uri="{FF2B5EF4-FFF2-40B4-BE49-F238E27FC236}">
                  <a16:creationId xmlns:a16="http://schemas.microsoft.com/office/drawing/2014/main" id="{67B8A0D0-8760-68A2-6805-BD5B5CE9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5058063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6" name="Freeform 208">
              <a:extLst>
                <a:ext uri="{FF2B5EF4-FFF2-40B4-BE49-F238E27FC236}">
                  <a16:creationId xmlns:a16="http://schemas.microsoft.com/office/drawing/2014/main" id="{11F91A82-64FE-3EFC-4518-09791704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5021836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5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7" name="Freeform 209">
              <a:extLst>
                <a:ext uri="{FF2B5EF4-FFF2-40B4-BE49-F238E27FC236}">
                  <a16:creationId xmlns:a16="http://schemas.microsoft.com/office/drawing/2014/main" id="{66CC82C4-214F-3120-3E53-D55092B60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494237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8" name="Freeform 210">
              <a:extLst>
                <a:ext uri="{FF2B5EF4-FFF2-40B4-BE49-F238E27FC236}">
                  <a16:creationId xmlns:a16="http://schemas.microsoft.com/office/drawing/2014/main" id="{46D77E88-CB20-BA5A-54A5-3E99E3AA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485355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9" name="Freeform 211">
              <a:extLst>
                <a:ext uri="{FF2B5EF4-FFF2-40B4-BE49-F238E27FC236}">
                  <a16:creationId xmlns:a16="http://schemas.microsoft.com/office/drawing/2014/main" id="{AD653A09-2B91-5CB3-2963-ED0B0B55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4692286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0" name="Freeform 212">
              <a:extLst>
                <a:ext uri="{FF2B5EF4-FFF2-40B4-BE49-F238E27FC236}">
                  <a16:creationId xmlns:a16="http://schemas.microsoft.com/office/drawing/2014/main" id="{8EBBC679-30E6-0D8C-F832-0B5D3736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462100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1" name="Freeform 213">
              <a:extLst>
                <a:ext uri="{FF2B5EF4-FFF2-40B4-BE49-F238E27FC236}">
                  <a16:creationId xmlns:a16="http://schemas.microsoft.com/office/drawing/2014/main" id="{EDCDF17D-0ED4-7089-219D-E58C16F9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4567244"/>
              <a:ext cx="48235" cy="47914"/>
            </a:xfrm>
            <a:custGeom>
              <a:avLst/>
              <a:gdLst>
                <a:gd name="T0" fmla="*/ 6 w 40"/>
                <a:gd name="T1" fmla="*/ 34 h 41"/>
                <a:gd name="T2" fmla="*/ 9 w 40"/>
                <a:gd name="T3" fmla="*/ 37 h 41"/>
                <a:gd name="T4" fmla="*/ 12 w 40"/>
                <a:gd name="T5" fmla="*/ 39 h 41"/>
                <a:gd name="T6" fmla="*/ 16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5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8 w 40"/>
                <a:gd name="T21" fmla="*/ 39 h 41"/>
                <a:gd name="T22" fmla="*/ 28 w 40"/>
                <a:gd name="T23" fmla="*/ 38 h 41"/>
                <a:gd name="T24" fmla="*/ 29 w 40"/>
                <a:gd name="T25" fmla="*/ 38 h 41"/>
                <a:gd name="T26" fmla="*/ 31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3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1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6 w 40"/>
                <a:gd name="T71" fmla="*/ 1 h 41"/>
                <a:gd name="T72" fmla="*/ 12 w 40"/>
                <a:gd name="T73" fmla="*/ 2 h 41"/>
                <a:gd name="T74" fmla="*/ 9 w 40"/>
                <a:gd name="T75" fmla="*/ 3 h 41"/>
                <a:gd name="T76" fmla="*/ 6 w 40"/>
                <a:gd name="T77" fmla="*/ 6 h 41"/>
                <a:gd name="T78" fmla="*/ 3 w 40"/>
                <a:gd name="T79" fmla="*/ 9 h 41"/>
                <a:gd name="T80" fmla="*/ 1 w 40"/>
                <a:gd name="T81" fmla="*/ 13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6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3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2" name="Freeform 214">
              <a:extLst>
                <a:ext uri="{FF2B5EF4-FFF2-40B4-BE49-F238E27FC236}">
                  <a16:creationId xmlns:a16="http://schemas.microsoft.com/office/drawing/2014/main" id="{895A6C26-6C30-4EC7-08AB-8A9848A4F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4479598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3" name="Freeform 215">
              <a:extLst>
                <a:ext uri="{FF2B5EF4-FFF2-40B4-BE49-F238E27FC236}">
                  <a16:creationId xmlns:a16="http://schemas.microsoft.com/office/drawing/2014/main" id="{9743DFE2-1D4A-C73A-BC04-D5B5265B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416874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4" name="Freeform 216">
              <a:extLst>
                <a:ext uri="{FF2B5EF4-FFF2-40B4-BE49-F238E27FC236}">
                  <a16:creationId xmlns:a16="http://schemas.microsoft.com/office/drawing/2014/main" id="{1CA6DA45-095D-6AE0-8A5D-0FD6E7D3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564" y="390346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5" name="Freeform 217">
              <a:extLst>
                <a:ext uri="{FF2B5EF4-FFF2-40B4-BE49-F238E27FC236}">
                  <a16:creationId xmlns:a16="http://schemas.microsoft.com/office/drawing/2014/main" id="{D5595CEA-FF6C-D3A5-2C51-3B6CE03BE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4029680"/>
              <a:ext cx="48235" cy="46745"/>
            </a:xfrm>
            <a:custGeom>
              <a:avLst/>
              <a:gdLst>
                <a:gd name="T0" fmla="*/ 5 w 40"/>
                <a:gd name="T1" fmla="*/ 33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5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3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6" name="Freeform 218">
              <a:extLst>
                <a:ext uri="{FF2B5EF4-FFF2-40B4-BE49-F238E27FC236}">
                  <a16:creationId xmlns:a16="http://schemas.microsoft.com/office/drawing/2014/main" id="{92AE90EF-C4D4-CB74-F2A4-185DBD8F3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4427010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7" name="Freeform 219">
              <a:extLst>
                <a:ext uri="{FF2B5EF4-FFF2-40B4-BE49-F238E27FC236}">
                  <a16:creationId xmlns:a16="http://schemas.microsoft.com/office/drawing/2014/main" id="{64BF16CF-D96E-7C61-AAEE-C504662B0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4578930"/>
              <a:ext cx="48235" cy="46745"/>
            </a:xfrm>
            <a:custGeom>
              <a:avLst/>
              <a:gdLst>
                <a:gd name="T0" fmla="*/ 5 w 40"/>
                <a:gd name="T1" fmla="*/ 33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3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19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19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5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3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8" name="Freeform 220">
              <a:extLst>
                <a:ext uri="{FF2B5EF4-FFF2-40B4-BE49-F238E27FC236}">
                  <a16:creationId xmlns:a16="http://schemas.microsoft.com/office/drawing/2014/main" id="{D7DA271F-BEBA-8D28-C3DC-0ABD8FEB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4755392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2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9" name="Freeform 221">
              <a:extLst>
                <a:ext uri="{FF2B5EF4-FFF2-40B4-BE49-F238E27FC236}">
                  <a16:creationId xmlns:a16="http://schemas.microsoft.com/office/drawing/2014/main" id="{780F98FB-37F3-F2C9-BD7B-A2DFFA80B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4887445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0" name="Freeform 222">
              <a:extLst>
                <a:ext uri="{FF2B5EF4-FFF2-40B4-BE49-F238E27FC236}">
                  <a16:creationId xmlns:a16="http://schemas.microsoft.com/office/drawing/2014/main" id="{CC113B29-3783-7B39-E252-7D0D92537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4933021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1" name="Freeform 223">
              <a:extLst>
                <a:ext uri="{FF2B5EF4-FFF2-40B4-BE49-F238E27FC236}">
                  <a16:creationId xmlns:a16="http://schemas.microsoft.com/office/drawing/2014/main" id="{17548618-E35E-91F6-1998-A3D78EC22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5091954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2" name="Freeform 224">
              <a:extLst>
                <a:ext uri="{FF2B5EF4-FFF2-40B4-BE49-F238E27FC236}">
                  <a16:creationId xmlns:a16="http://schemas.microsoft.com/office/drawing/2014/main" id="{9F1AA184-15BB-31C0-817F-8BEC4D9AF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5118831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3" name="Freeform 225">
              <a:extLst>
                <a:ext uri="{FF2B5EF4-FFF2-40B4-BE49-F238E27FC236}">
                  <a16:creationId xmlns:a16="http://schemas.microsoft.com/office/drawing/2014/main" id="{D0EA9636-2569-183D-8E9C-333AB678B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5153890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2 w 40"/>
                <a:gd name="T29" fmla="*/ 36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2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4" name="Freeform 226">
              <a:extLst>
                <a:ext uri="{FF2B5EF4-FFF2-40B4-BE49-F238E27FC236}">
                  <a16:creationId xmlns:a16="http://schemas.microsoft.com/office/drawing/2014/main" id="{49F1C25A-05F4-F801-1176-FC8BE0C6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5269583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5" name="Freeform 227">
              <a:extLst>
                <a:ext uri="{FF2B5EF4-FFF2-40B4-BE49-F238E27FC236}">
                  <a16:creationId xmlns:a16="http://schemas.microsoft.com/office/drawing/2014/main" id="{A2688014-563C-E703-D9C8-4687C001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5287112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6" name="Freeform 228">
              <a:extLst>
                <a:ext uri="{FF2B5EF4-FFF2-40B4-BE49-F238E27FC236}">
                  <a16:creationId xmlns:a16="http://schemas.microsoft.com/office/drawing/2014/main" id="{6C39BF4E-7FFC-9EB6-BEEC-A9583B94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5313991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7" name="Freeform 229">
              <a:extLst>
                <a:ext uri="{FF2B5EF4-FFF2-40B4-BE49-F238E27FC236}">
                  <a16:creationId xmlns:a16="http://schemas.microsoft.com/office/drawing/2014/main" id="{356CD638-768C-8F04-09CC-33A3349C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18" y="5499801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8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7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8" name="Freeform 230">
              <a:extLst>
                <a:ext uri="{FF2B5EF4-FFF2-40B4-BE49-F238E27FC236}">
                  <a16:creationId xmlns:a16="http://schemas.microsoft.com/office/drawing/2014/main" id="{032162E8-7DDB-F036-0A33-CF4D7F368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45656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9" name="Freeform 231">
              <a:extLst>
                <a:ext uri="{FF2B5EF4-FFF2-40B4-BE49-F238E27FC236}">
                  <a16:creationId xmlns:a16="http://schemas.microsoft.com/office/drawing/2014/main" id="{94C64EB5-A800-E82E-74C4-7C0F2A0A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545377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0" name="Freeform 232">
              <a:extLst>
                <a:ext uri="{FF2B5EF4-FFF2-40B4-BE49-F238E27FC236}">
                  <a16:creationId xmlns:a16="http://schemas.microsoft.com/office/drawing/2014/main" id="{C051F185-F13A-0314-60EE-BF46BFB0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724175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1" name="Freeform 233">
              <a:extLst>
                <a:ext uri="{FF2B5EF4-FFF2-40B4-BE49-F238E27FC236}">
                  <a16:creationId xmlns:a16="http://schemas.microsoft.com/office/drawing/2014/main" id="{A2F8DF9C-527F-61EC-0735-57FF4A2C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776764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2" name="Freeform 234">
              <a:extLst>
                <a:ext uri="{FF2B5EF4-FFF2-40B4-BE49-F238E27FC236}">
                  <a16:creationId xmlns:a16="http://schemas.microsoft.com/office/drawing/2014/main" id="{CE4407B7-BBD7-8A0D-9FDE-4FDC5FB61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80364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3" name="Freeform 235">
              <a:extLst>
                <a:ext uri="{FF2B5EF4-FFF2-40B4-BE49-F238E27FC236}">
                  <a16:creationId xmlns:a16="http://schemas.microsoft.com/office/drawing/2014/main" id="{997C7E04-5ADE-17AB-4147-D6E4813A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830520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4" name="Freeform 236">
              <a:extLst>
                <a:ext uri="{FF2B5EF4-FFF2-40B4-BE49-F238E27FC236}">
                  <a16:creationId xmlns:a16="http://schemas.microsoft.com/office/drawing/2014/main" id="{107CCE49-AF76-5C80-4383-392CAFC92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278932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8 h 40"/>
                <a:gd name="T26" fmla="*/ 31 w 40"/>
                <a:gd name="T27" fmla="*/ 37 h 40"/>
                <a:gd name="T28" fmla="*/ 33 w 40"/>
                <a:gd name="T29" fmla="*/ 36 h 40"/>
                <a:gd name="T30" fmla="*/ 34 w 40"/>
                <a:gd name="T31" fmla="*/ 34 h 40"/>
                <a:gd name="T32" fmla="*/ 36 w 40"/>
                <a:gd name="T33" fmla="*/ 33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2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5" name="Freeform 237">
              <a:extLst>
                <a:ext uri="{FF2B5EF4-FFF2-40B4-BE49-F238E27FC236}">
                  <a16:creationId xmlns:a16="http://schemas.microsoft.com/office/drawing/2014/main" id="{92CC0A73-C4B9-E8DD-43B5-682498254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253223"/>
              <a:ext cx="48235" cy="46745"/>
            </a:xfrm>
            <a:custGeom>
              <a:avLst/>
              <a:gdLst>
                <a:gd name="T0" fmla="*/ 6 w 40"/>
                <a:gd name="T1" fmla="*/ 33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3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19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1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19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3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3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6" name="Freeform 238">
              <a:extLst>
                <a:ext uri="{FF2B5EF4-FFF2-40B4-BE49-F238E27FC236}">
                  <a16:creationId xmlns:a16="http://schemas.microsoft.com/office/drawing/2014/main" id="{55D43D59-FC53-185E-07AD-A57B6F083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513752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7" name="Freeform 239">
              <a:extLst>
                <a:ext uri="{FF2B5EF4-FFF2-40B4-BE49-F238E27FC236}">
                  <a16:creationId xmlns:a16="http://schemas.microsoft.com/office/drawing/2014/main" id="{FEA0267F-F75A-6D21-B280-56A3A6B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495171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6 w 40"/>
                <a:gd name="T13" fmla="*/ 39 h 40"/>
                <a:gd name="T14" fmla="*/ 27 w 40"/>
                <a:gd name="T15" fmla="*/ 38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7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0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3 h 40"/>
                <a:gd name="T48" fmla="*/ 40 w 40"/>
                <a:gd name="T49" fmla="*/ 20 h 40"/>
                <a:gd name="T50" fmla="*/ 40 w 40"/>
                <a:gd name="T51" fmla="*/ 15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8" name="Freeform 240">
              <a:extLst>
                <a:ext uri="{FF2B5EF4-FFF2-40B4-BE49-F238E27FC236}">
                  <a16:creationId xmlns:a16="http://schemas.microsoft.com/office/drawing/2014/main" id="{9E2FBCDD-5920-D524-F034-DA901FD0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4924841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7 h 40"/>
                <a:gd name="T4" fmla="*/ 12 w 40"/>
                <a:gd name="T5" fmla="*/ 39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9 h 40"/>
                <a:gd name="T18" fmla="*/ 28 w 40"/>
                <a:gd name="T19" fmla="*/ 39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7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8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7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9" name="Freeform 241">
              <a:extLst>
                <a:ext uri="{FF2B5EF4-FFF2-40B4-BE49-F238E27FC236}">
                  <a16:creationId xmlns:a16="http://schemas.microsoft.com/office/drawing/2014/main" id="{66F07A74-FB30-C953-A1EB-190C5AEE2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859" y="4588279"/>
              <a:ext cx="48235" cy="46745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2 w 40"/>
                <a:gd name="T5" fmla="*/ 38 h 40"/>
                <a:gd name="T6" fmla="*/ 16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29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9 w 40"/>
                <a:gd name="T43" fmla="*/ 27 h 40"/>
                <a:gd name="T44" fmla="*/ 39 w 40"/>
                <a:gd name="T45" fmla="*/ 25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8 h 40"/>
                <a:gd name="T56" fmla="*/ 34 w 40"/>
                <a:gd name="T57" fmla="*/ 5 h 40"/>
                <a:gd name="T58" fmla="*/ 33 w 40"/>
                <a:gd name="T59" fmla="*/ 4 h 40"/>
                <a:gd name="T60" fmla="*/ 31 w 40"/>
                <a:gd name="T61" fmla="*/ 3 h 40"/>
                <a:gd name="T62" fmla="*/ 29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6 w 40"/>
                <a:gd name="T71" fmla="*/ 0 h 40"/>
                <a:gd name="T72" fmla="*/ 12 w 40"/>
                <a:gd name="T73" fmla="*/ 1 h 40"/>
                <a:gd name="T74" fmla="*/ 9 w 40"/>
                <a:gd name="T75" fmla="*/ 3 h 40"/>
                <a:gd name="T76" fmla="*/ 6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0" name="Freeform 242">
              <a:extLst>
                <a:ext uri="{FF2B5EF4-FFF2-40B4-BE49-F238E27FC236}">
                  <a16:creationId xmlns:a16="http://schemas.microsoft.com/office/drawing/2014/main" id="{3AF3E9E7-BF97-2813-B2E5-C89DD62E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6037365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1" name="Freeform 243">
              <a:extLst>
                <a:ext uri="{FF2B5EF4-FFF2-40B4-BE49-F238E27FC236}">
                  <a16:creationId xmlns:a16="http://schemas.microsoft.com/office/drawing/2014/main" id="{E905A882-1B97-29A0-90EE-BE467745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5966080"/>
              <a:ext cx="48235" cy="47914"/>
            </a:xfrm>
            <a:custGeom>
              <a:avLst/>
              <a:gdLst>
                <a:gd name="T0" fmla="*/ 5 w 40"/>
                <a:gd name="T1" fmla="*/ 34 h 41"/>
                <a:gd name="T2" fmla="*/ 8 w 40"/>
                <a:gd name="T3" fmla="*/ 37 h 41"/>
                <a:gd name="T4" fmla="*/ 12 w 40"/>
                <a:gd name="T5" fmla="*/ 39 h 41"/>
                <a:gd name="T6" fmla="*/ 15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5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7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0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5 h 41"/>
                <a:gd name="T60" fmla="*/ 30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5 w 40"/>
                <a:gd name="T71" fmla="*/ 1 h 41"/>
                <a:gd name="T72" fmla="*/ 12 w 40"/>
                <a:gd name="T73" fmla="*/ 2 h 41"/>
                <a:gd name="T74" fmla="*/ 8 w 40"/>
                <a:gd name="T75" fmla="*/ 3 h 41"/>
                <a:gd name="T76" fmla="*/ 5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5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2" name="Freeform 244">
              <a:extLst>
                <a:ext uri="{FF2B5EF4-FFF2-40B4-BE49-F238E27FC236}">
                  <a16:creationId xmlns:a16="http://schemas.microsoft.com/office/drawing/2014/main" id="{345D2DD7-8D3D-CF33-9030-3511F405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5886614"/>
              <a:ext cx="48235" cy="47914"/>
            </a:xfrm>
            <a:custGeom>
              <a:avLst/>
              <a:gdLst>
                <a:gd name="T0" fmla="*/ 5 w 40"/>
                <a:gd name="T1" fmla="*/ 34 h 41"/>
                <a:gd name="T2" fmla="*/ 8 w 40"/>
                <a:gd name="T3" fmla="*/ 37 h 41"/>
                <a:gd name="T4" fmla="*/ 12 w 40"/>
                <a:gd name="T5" fmla="*/ 39 h 41"/>
                <a:gd name="T6" fmla="*/ 15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5 w 40"/>
                <a:gd name="T13" fmla="*/ 39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7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0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8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0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5 w 40"/>
                <a:gd name="T71" fmla="*/ 1 h 41"/>
                <a:gd name="T72" fmla="*/ 12 w 40"/>
                <a:gd name="T73" fmla="*/ 2 h 41"/>
                <a:gd name="T74" fmla="*/ 8 w 40"/>
                <a:gd name="T75" fmla="*/ 3 h 41"/>
                <a:gd name="T76" fmla="*/ 5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5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3" name="Freeform 245">
              <a:extLst>
                <a:ext uri="{FF2B5EF4-FFF2-40B4-BE49-F238E27FC236}">
                  <a16:creationId xmlns:a16="http://schemas.microsoft.com/office/drawing/2014/main" id="{7D3EEF71-E17A-7B7F-0F53-FCB1CA44A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5807148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8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4" name="Freeform 246">
              <a:extLst>
                <a:ext uri="{FF2B5EF4-FFF2-40B4-BE49-F238E27FC236}">
                  <a16:creationId xmlns:a16="http://schemas.microsoft.com/office/drawing/2014/main" id="{61DF4B7A-A491-CEBC-FCD9-D2A18926D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5772089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5" name="Freeform 247">
              <a:extLst>
                <a:ext uri="{FF2B5EF4-FFF2-40B4-BE49-F238E27FC236}">
                  <a16:creationId xmlns:a16="http://schemas.microsoft.com/office/drawing/2014/main" id="{BA47403F-418E-B66B-A8DA-568F11FE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5735862"/>
              <a:ext cx="48235" cy="47914"/>
            </a:xfrm>
            <a:custGeom>
              <a:avLst/>
              <a:gdLst>
                <a:gd name="T0" fmla="*/ 5 w 40"/>
                <a:gd name="T1" fmla="*/ 34 h 41"/>
                <a:gd name="T2" fmla="*/ 8 w 40"/>
                <a:gd name="T3" fmla="*/ 37 h 41"/>
                <a:gd name="T4" fmla="*/ 12 w 40"/>
                <a:gd name="T5" fmla="*/ 39 h 41"/>
                <a:gd name="T6" fmla="*/ 15 w 40"/>
                <a:gd name="T7" fmla="*/ 40 h 41"/>
                <a:gd name="T8" fmla="*/ 20 w 40"/>
                <a:gd name="T9" fmla="*/ 41 h 41"/>
                <a:gd name="T10" fmla="*/ 24 w 40"/>
                <a:gd name="T11" fmla="*/ 40 h 41"/>
                <a:gd name="T12" fmla="*/ 25 w 40"/>
                <a:gd name="T13" fmla="*/ 40 h 41"/>
                <a:gd name="T14" fmla="*/ 26 w 40"/>
                <a:gd name="T15" fmla="*/ 39 h 41"/>
                <a:gd name="T16" fmla="*/ 27 w 40"/>
                <a:gd name="T17" fmla="*/ 39 h 41"/>
                <a:gd name="T18" fmla="*/ 27 w 40"/>
                <a:gd name="T19" fmla="*/ 39 h 41"/>
                <a:gd name="T20" fmla="*/ 27 w 40"/>
                <a:gd name="T21" fmla="*/ 38 h 41"/>
                <a:gd name="T22" fmla="*/ 28 w 40"/>
                <a:gd name="T23" fmla="*/ 38 h 41"/>
                <a:gd name="T24" fmla="*/ 29 w 40"/>
                <a:gd name="T25" fmla="*/ 38 h 41"/>
                <a:gd name="T26" fmla="*/ 30 w 40"/>
                <a:gd name="T27" fmla="*/ 37 h 41"/>
                <a:gd name="T28" fmla="*/ 32 w 40"/>
                <a:gd name="T29" fmla="*/ 36 h 41"/>
                <a:gd name="T30" fmla="*/ 34 w 40"/>
                <a:gd name="T31" fmla="*/ 34 h 41"/>
                <a:gd name="T32" fmla="*/ 35 w 40"/>
                <a:gd name="T33" fmla="*/ 33 h 41"/>
                <a:gd name="T34" fmla="*/ 36 w 40"/>
                <a:gd name="T35" fmla="*/ 31 h 41"/>
                <a:gd name="T36" fmla="*/ 37 w 40"/>
                <a:gd name="T37" fmla="*/ 29 h 41"/>
                <a:gd name="T38" fmla="*/ 38 w 40"/>
                <a:gd name="T39" fmla="*/ 29 h 41"/>
                <a:gd name="T40" fmla="*/ 38 w 40"/>
                <a:gd name="T41" fmla="*/ 28 h 41"/>
                <a:gd name="T42" fmla="*/ 38 w 40"/>
                <a:gd name="T43" fmla="*/ 28 h 41"/>
                <a:gd name="T44" fmla="*/ 39 w 40"/>
                <a:gd name="T45" fmla="*/ 26 h 41"/>
                <a:gd name="T46" fmla="*/ 39 w 40"/>
                <a:gd name="T47" fmla="*/ 24 h 41"/>
                <a:gd name="T48" fmla="*/ 40 w 40"/>
                <a:gd name="T49" fmla="*/ 20 h 41"/>
                <a:gd name="T50" fmla="*/ 39 w 40"/>
                <a:gd name="T51" fmla="*/ 16 h 41"/>
                <a:gd name="T52" fmla="*/ 38 w 40"/>
                <a:gd name="T53" fmla="*/ 12 h 41"/>
                <a:gd name="T54" fmla="*/ 36 w 40"/>
                <a:gd name="T55" fmla="*/ 9 h 41"/>
                <a:gd name="T56" fmla="*/ 34 w 40"/>
                <a:gd name="T57" fmla="*/ 6 h 41"/>
                <a:gd name="T58" fmla="*/ 32 w 40"/>
                <a:gd name="T59" fmla="*/ 4 h 41"/>
                <a:gd name="T60" fmla="*/ 30 w 40"/>
                <a:gd name="T61" fmla="*/ 3 h 41"/>
                <a:gd name="T62" fmla="*/ 29 w 40"/>
                <a:gd name="T63" fmla="*/ 2 h 41"/>
                <a:gd name="T64" fmla="*/ 27 w 40"/>
                <a:gd name="T65" fmla="*/ 2 h 41"/>
                <a:gd name="T66" fmla="*/ 24 w 40"/>
                <a:gd name="T67" fmla="*/ 1 h 41"/>
                <a:gd name="T68" fmla="*/ 20 w 40"/>
                <a:gd name="T69" fmla="*/ 0 h 41"/>
                <a:gd name="T70" fmla="*/ 15 w 40"/>
                <a:gd name="T71" fmla="*/ 1 h 41"/>
                <a:gd name="T72" fmla="*/ 12 w 40"/>
                <a:gd name="T73" fmla="*/ 2 h 41"/>
                <a:gd name="T74" fmla="*/ 8 w 40"/>
                <a:gd name="T75" fmla="*/ 3 h 41"/>
                <a:gd name="T76" fmla="*/ 5 w 40"/>
                <a:gd name="T77" fmla="*/ 6 h 41"/>
                <a:gd name="T78" fmla="*/ 3 w 40"/>
                <a:gd name="T79" fmla="*/ 9 h 41"/>
                <a:gd name="T80" fmla="*/ 1 w 40"/>
                <a:gd name="T81" fmla="*/ 12 h 41"/>
                <a:gd name="T82" fmla="*/ 0 w 40"/>
                <a:gd name="T83" fmla="*/ 16 h 41"/>
                <a:gd name="T84" fmla="*/ 0 w 40"/>
                <a:gd name="T85" fmla="*/ 20 h 41"/>
                <a:gd name="T86" fmla="*/ 0 w 40"/>
                <a:gd name="T87" fmla="*/ 24 h 41"/>
                <a:gd name="T88" fmla="*/ 1 w 40"/>
                <a:gd name="T89" fmla="*/ 28 h 41"/>
                <a:gd name="T90" fmla="*/ 2 w 40"/>
                <a:gd name="T91" fmla="*/ 29 h 41"/>
                <a:gd name="T92" fmla="*/ 3 w 40"/>
                <a:gd name="T93" fmla="*/ 31 h 41"/>
                <a:gd name="T94" fmla="*/ 5 w 40"/>
                <a:gd name="T9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1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6" name="Freeform 248">
              <a:extLst>
                <a:ext uri="{FF2B5EF4-FFF2-40B4-BE49-F238E27FC236}">
                  <a16:creationId xmlns:a16="http://schemas.microsoft.com/office/drawing/2014/main" id="{1919E079-371A-2594-31B6-6D11A598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5541871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6 h 40"/>
                <a:gd name="T4" fmla="*/ 12 w 40"/>
                <a:gd name="T5" fmla="*/ 38 h 40"/>
                <a:gd name="T6" fmla="*/ 15 w 40"/>
                <a:gd name="T7" fmla="*/ 39 h 40"/>
                <a:gd name="T8" fmla="*/ 20 w 40"/>
                <a:gd name="T9" fmla="*/ 40 h 40"/>
                <a:gd name="T10" fmla="*/ 24 w 40"/>
                <a:gd name="T11" fmla="*/ 39 h 40"/>
                <a:gd name="T12" fmla="*/ 25 w 40"/>
                <a:gd name="T13" fmla="*/ 39 h 40"/>
                <a:gd name="T14" fmla="*/ 26 w 40"/>
                <a:gd name="T15" fmla="*/ 38 h 40"/>
                <a:gd name="T16" fmla="*/ 27 w 40"/>
                <a:gd name="T17" fmla="*/ 38 h 40"/>
                <a:gd name="T18" fmla="*/ 27 w 40"/>
                <a:gd name="T19" fmla="*/ 38 h 40"/>
                <a:gd name="T20" fmla="*/ 27 w 40"/>
                <a:gd name="T21" fmla="*/ 38 h 40"/>
                <a:gd name="T22" fmla="*/ 28 w 40"/>
                <a:gd name="T23" fmla="*/ 37 h 40"/>
                <a:gd name="T24" fmla="*/ 29 w 40"/>
                <a:gd name="T25" fmla="*/ 37 h 40"/>
                <a:gd name="T26" fmla="*/ 30 w 40"/>
                <a:gd name="T27" fmla="*/ 36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0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7 h 40"/>
                <a:gd name="T42" fmla="*/ 38 w 40"/>
                <a:gd name="T43" fmla="*/ 27 h 40"/>
                <a:gd name="T44" fmla="*/ 39 w 40"/>
                <a:gd name="T45" fmla="*/ 25 h 40"/>
                <a:gd name="T46" fmla="*/ 39 w 40"/>
                <a:gd name="T47" fmla="*/ 23 h 40"/>
                <a:gd name="T48" fmla="*/ 40 w 40"/>
                <a:gd name="T49" fmla="*/ 20 h 40"/>
                <a:gd name="T50" fmla="*/ 39 w 40"/>
                <a:gd name="T51" fmla="*/ 15 h 40"/>
                <a:gd name="T52" fmla="*/ 38 w 40"/>
                <a:gd name="T53" fmla="*/ 12 h 40"/>
                <a:gd name="T54" fmla="*/ 36 w 40"/>
                <a:gd name="T55" fmla="*/ 8 h 40"/>
                <a:gd name="T56" fmla="*/ 34 w 40"/>
                <a:gd name="T57" fmla="*/ 5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1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1 h 40"/>
                <a:gd name="T74" fmla="*/ 8 w 40"/>
                <a:gd name="T75" fmla="*/ 3 h 40"/>
                <a:gd name="T76" fmla="*/ 5 w 40"/>
                <a:gd name="T77" fmla="*/ 5 h 40"/>
                <a:gd name="T78" fmla="*/ 3 w 40"/>
                <a:gd name="T79" fmla="*/ 8 h 40"/>
                <a:gd name="T80" fmla="*/ 1 w 40"/>
                <a:gd name="T81" fmla="*/ 12 h 40"/>
                <a:gd name="T82" fmla="*/ 0 w 40"/>
                <a:gd name="T83" fmla="*/ 15 h 40"/>
                <a:gd name="T84" fmla="*/ 0 w 40"/>
                <a:gd name="T85" fmla="*/ 20 h 40"/>
                <a:gd name="T86" fmla="*/ 0 w 40"/>
                <a:gd name="T87" fmla="*/ 23 h 40"/>
                <a:gd name="T88" fmla="*/ 1 w 40"/>
                <a:gd name="T89" fmla="*/ 27 h 40"/>
                <a:gd name="T90" fmla="*/ 2 w 40"/>
                <a:gd name="T91" fmla="*/ 29 h 40"/>
                <a:gd name="T92" fmla="*/ 3 w 40"/>
                <a:gd name="T93" fmla="*/ 30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7" name="Freeform 249">
              <a:extLst>
                <a:ext uri="{FF2B5EF4-FFF2-40B4-BE49-F238E27FC236}">
                  <a16:creationId xmlns:a16="http://schemas.microsoft.com/office/drawing/2014/main" id="{FB11DF13-00AA-CA3C-3755-998836D8C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506" y="5231019"/>
              <a:ext cx="48235" cy="46745"/>
            </a:xfrm>
            <a:custGeom>
              <a:avLst/>
              <a:gdLst>
                <a:gd name="T0" fmla="*/ 5 w 40"/>
                <a:gd name="T1" fmla="*/ 34 h 40"/>
                <a:gd name="T2" fmla="*/ 8 w 40"/>
                <a:gd name="T3" fmla="*/ 37 h 40"/>
                <a:gd name="T4" fmla="*/ 12 w 40"/>
                <a:gd name="T5" fmla="*/ 39 h 40"/>
                <a:gd name="T6" fmla="*/ 15 w 40"/>
                <a:gd name="T7" fmla="*/ 40 h 40"/>
                <a:gd name="T8" fmla="*/ 20 w 40"/>
                <a:gd name="T9" fmla="*/ 40 h 40"/>
                <a:gd name="T10" fmla="*/ 24 w 40"/>
                <a:gd name="T11" fmla="*/ 40 h 40"/>
                <a:gd name="T12" fmla="*/ 25 w 40"/>
                <a:gd name="T13" fmla="*/ 39 h 40"/>
                <a:gd name="T14" fmla="*/ 26 w 40"/>
                <a:gd name="T15" fmla="*/ 39 h 40"/>
                <a:gd name="T16" fmla="*/ 27 w 40"/>
                <a:gd name="T17" fmla="*/ 39 h 40"/>
                <a:gd name="T18" fmla="*/ 27 w 40"/>
                <a:gd name="T19" fmla="*/ 39 h 40"/>
                <a:gd name="T20" fmla="*/ 27 w 40"/>
                <a:gd name="T21" fmla="*/ 38 h 40"/>
                <a:gd name="T22" fmla="*/ 28 w 40"/>
                <a:gd name="T23" fmla="*/ 38 h 40"/>
                <a:gd name="T24" fmla="*/ 29 w 40"/>
                <a:gd name="T25" fmla="*/ 38 h 40"/>
                <a:gd name="T26" fmla="*/ 30 w 40"/>
                <a:gd name="T27" fmla="*/ 37 h 40"/>
                <a:gd name="T28" fmla="*/ 32 w 40"/>
                <a:gd name="T29" fmla="*/ 35 h 40"/>
                <a:gd name="T30" fmla="*/ 34 w 40"/>
                <a:gd name="T31" fmla="*/ 34 h 40"/>
                <a:gd name="T32" fmla="*/ 35 w 40"/>
                <a:gd name="T33" fmla="*/ 32 h 40"/>
                <a:gd name="T34" fmla="*/ 36 w 40"/>
                <a:gd name="T35" fmla="*/ 31 h 40"/>
                <a:gd name="T36" fmla="*/ 37 w 40"/>
                <a:gd name="T37" fmla="*/ 29 h 40"/>
                <a:gd name="T38" fmla="*/ 38 w 40"/>
                <a:gd name="T39" fmla="*/ 28 h 40"/>
                <a:gd name="T40" fmla="*/ 38 w 40"/>
                <a:gd name="T41" fmla="*/ 28 h 40"/>
                <a:gd name="T42" fmla="*/ 38 w 40"/>
                <a:gd name="T43" fmla="*/ 28 h 40"/>
                <a:gd name="T44" fmla="*/ 39 w 40"/>
                <a:gd name="T45" fmla="*/ 26 h 40"/>
                <a:gd name="T46" fmla="*/ 39 w 40"/>
                <a:gd name="T47" fmla="*/ 24 h 40"/>
                <a:gd name="T48" fmla="*/ 40 w 40"/>
                <a:gd name="T49" fmla="*/ 20 h 40"/>
                <a:gd name="T50" fmla="*/ 39 w 40"/>
                <a:gd name="T51" fmla="*/ 16 h 40"/>
                <a:gd name="T52" fmla="*/ 38 w 40"/>
                <a:gd name="T53" fmla="*/ 12 h 40"/>
                <a:gd name="T54" fmla="*/ 36 w 40"/>
                <a:gd name="T55" fmla="*/ 9 h 40"/>
                <a:gd name="T56" fmla="*/ 34 w 40"/>
                <a:gd name="T57" fmla="*/ 6 h 40"/>
                <a:gd name="T58" fmla="*/ 32 w 40"/>
                <a:gd name="T59" fmla="*/ 4 h 40"/>
                <a:gd name="T60" fmla="*/ 30 w 40"/>
                <a:gd name="T61" fmla="*/ 3 h 40"/>
                <a:gd name="T62" fmla="*/ 29 w 40"/>
                <a:gd name="T63" fmla="*/ 2 h 40"/>
                <a:gd name="T64" fmla="*/ 27 w 40"/>
                <a:gd name="T65" fmla="*/ 2 h 40"/>
                <a:gd name="T66" fmla="*/ 24 w 40"/>
                <a:gd name="T67" fmla="*/ 0 h 40"/>
                <a:gd name="T68" fmla="*/ 20 w 40"/>
                <a:gd name="T69" fmla="*/ 0 h 40"/>
                <a:gd name="T70" fmla="*/ 15 w 40"/>
                <a:gd name="T71" fmla="*/ 0 h 40"/>
                <a:gd name="T72" fmla="*/ 12 w 40"/>
                <a:gd name="T73" fmla="*/ 2 h 40"/>
                <a:gd name="T74" fmla="*/ 8 w 40"/>
                <a:gd name="T75" fmla="*/ 3 h 40"/>
                <a:gd name="T76" fmla="*/ 5 w 40"/>
                <a:gd name="T77" fmla="*/ 6 h 40"/>
                <a:gd name="T78" fmla="*/ 3 w 40"/>
                <a:gd name="T79" fmla="*/ 9 h 40"/>
                <a:gd name="T80" fmla="*/ 1 w 40"/>
                <a:gd name="T81" fmla="*/ 12 h 40"/>
                <a:gd name="T82" fmla="*/ 0 w 40"/>
                <a:gd name="T83" fmla="*/ 16 h 40"/>
                <a:gd name="T84" fmla="*/ 0 w 40"/>
                <a:gd name="T85" fmla="*/ 20 h 40"/>
                <a:gd name="T86" fmla="*/ 0 w 40"/>
                <a:gd name="T87" fmla="*/ 24 h 40"/>
                <a:gd name="T88" fmla="*/ 1 w 40"/>
                <a:gd name="T89" fmla="*/ 28 h 40"/>
                <a:gd name="T90" fmla="*/ 2 w 40"/>
                <a:gd name="T91" fmla="*/ 29 h 40"/>
                <a:gd name="T92" fmla="*/ 3 w 40"/>
                <a:gd name="T93" fmla="*/ 31 h 40"/>
                <a:gd name="T94" fmla="*/ 5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5" y="34"/>
                  </a:move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8" name="Freeform 250">
              <a:extLst>
                <a:ext uri="{FF2B5EF4-FFF2-40B4-BE49-F238E27FC236}">
                  <a16:creationId xmlns:a16="http://schemas.microsoft.com/office/drawing/2014/main" id="{61BFC8C6-41D8-073F-085E-EAE033E17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624" y="4568413"/>
              <a:ext cx="3811755" cy="1500505"/>
            </a:xfrm>
            <a:custGeom>
              <a:avLst/>
              <a:gdLst>
                <a:gd name="T0" fmla="*/ 2985 w 3161"/>
                <a:gd name="T1" fmla="*/ 235 h 1284"/>
                <a:gd name="T2" fmla="*/ 2632 w 3161"/>
                <a:gd name="T3" fmla="*/ 199 h 1284"/>
                <a:gd name="T4" fmla="*/ 2277 w 3161"/>
                <a:gd name="T5" fmla="*/ 165 h 1284"/>
                <a:gd name="T6" fmla="*/ 1921 w 3161"/>
                <a:gd name="T7" fmla="*/ 133 h 1284"/>
                <a:gd name="T8" fmla="*/ 1564 w 3161"/>
                <a:gd name="T9" fmla="*/ 101 h 1284"/>
                <a:gd name="T10" fmla="*/ 1205 w 3161"/>
                <a:gd name="T11" fmla="*/ 71 h 1284"/>
                <a:gd name="T12" fmla="*/ 845 w 3161"/>
                <a:gd name="T13" fmla="*/ 43 h 1284"/>
                <a:gd name="T14" fmla="*/ 484 w 3161"/>
                <a:gd name="T15" fmla="*/ 16 h 1284"/>
                <a:gd name="T16" fmla="*/ 294 w 3161"/>
                <a:gd name="T17" fmla="*/ 1 h 1284"/>
                <a:gd name="T18" fmla="*/ 268 w 3161"/>
                <a:gd name="T19" fmla="*/ 0 h 1284"/>
                <a:gd name="T20" fmla="*/ 251 w 3161"/>
                <a:gd name="T21" fmla="*/ 0 h 1284"/>
                <a:gd name="T22" fmla="*/ 235 w 3161"/>
                <a:gd name="T23" fmla="*/ 2 h 1284"/>
                <a:gd name="T24" fmla="*/ 205 w 3161"/>
                <a:gd name="T25" fmla="*/ 10 h 1284"/>
                <a:gd name="T26" fmla="*/ 190 w 3161"/>
                <a:gd name="T27" fmla="*/ 15 h 1284"/>
                <a:gd name="T28" fmla="*/ 170 w 3161"/>
                <a:gd name="T29" fmla="*/ 25 h 1284"/>
                <a:gd name="T30" fmla="*/ 157 w 3161"/>
                <a:gd name="T31" fmla="*/ 34 h 1284"/>
                <a:gd name="T32" fmla="*/ 139 w 3161"/>
                <a:gd name="T33" fmla="*/ 49 h 1284"/>
                <a:gd name="T34" fmla="*/ 128 w 3161"/>
                <a:gd name="T35" fmla="*/ 61 h 1284"/>
                <a:gd name="T36" fmla="*/ 117 w 3161"/>
                <a:gd name="T37" fmla="*/ 73 h 1284"/>
                <a:gd name="T38" fmla="*/ 102 w 3161"/>
                <a:gd name="T39" fmla="*/ 95 h 1284"/>
                <a:gd name="T40" fmla="*/ 93 w 3161"/>
                <a:gd name="T41" fmla="*/ 111 h 1284"/>
                <a:gd name="T42" fmla="*/ 81 w 3161"/>
                <a:gd name="T43" fmla="*/ 137 h 1284"/>
                <a:gd name="T44" fmla="*/ 73 w 3161"/>
                <a:gd name="T45" fmla="*/ 156 h 1284"/>
                <a:gd name="T46" fmla="*/ 60 w 3161"/>
                <a:gd name="T47" fmla="*/ 198 h 1284"/>
                <a:gd name="T48" fmla="*/ 54 w 3161"/>
                <a:gd name="T49" fmla="*/ 220 h 1284"/>
                <a:gd name="T50" fmla="*/ 49 w 3161"/>
                <a:gd name="T51" fmla="*/ 244 h 1284"/>
                <a:gd name="T52" fmla="*/ 44 w 3161"/>
                <a:gd name="T53" fmla="*/ 269 h 1284"/>
                <a:gd name="T54" fmla="*/ 40 w 3161"/>
                <a:gd name="T55" fmla="*/ 296 h 1284"/>
                <a:gd name="T56" fmla="*/ 34 w 3161"/>
                <a:gd name="T57" fmla="*/ 352 h 1284"/>
                <a:gd name="T58" fmla="*/ 32 w 3161"/>
                <a:gd name="T59" fmla="*/ 382 h 1284"/>
                <a:gd name="T60" fmla="*/ 29 w 3161"/>
                <a:gd name="T61" fmla="*/ 446 h 1284"/>
                <a:gd name="T62" fmla="*/ 29 w 3161"/>
                <a:gd name="T63" fmla="*/ 480 h 1284"/>
                <a:gd name="T64" fmla="*/ 30 w 3161"/>
                <a:gd name="T65" fmla="*/ 551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61" h="1284">
                  <a:moveTo>
                    <a:pt x="3161" y="253"/>
                  </a:moveTo>
                  <a:lnTo>
                    <a:pt x="2985" y="235"/>
                  </a:lnTo>
                  <a:lnTo>
                    <a:pt x="2809" y="217"/>
                  </a:lnTo>
                  <a:lnTo>
                    <a:pt x="2632" y="199"/>
                  </a:lnTo>
                  <a:lnTo>
                    <a:pt x="2455" y="182"/>
                  </a:lnTo>
                  <a:lnTo>
                    <a:pt x="2277" y="165"/>
                  </a:lnTo>
                  <a:lnTo>
                    <a:pt x="2099" y="149"/>
                  </a:lnTo>
                  <a:lnTo>
                    <a:pt x="1921" y="133"/>
                  </a:lnTo>
                  <a:lnTo>
                    <a:pt x="1743" y="117"/>
                  </a:lnTo>
                  <a:lnTo>
                    <a:pt x="1564" y="101"/>
                  </a:lnTo>
                  <a:lnTo>
                    <a:pt x="1385" y="86"/>
                  </a:lnTo>
                  <a:lnTo>
                    <a:pt x="1205" y="71"/>
                  </a:lnTo>
                  <a:lnTo>
                    <a:pt x="1026" y="57"/>
                  </a:lnTo>
                  <a:lnTo>
                    <a:pt x="845" y="43"/>
                  </a:lnTo>
                  <a:lnTo>
                    <a:pt x="665" y="29"/>
                  </a:lnTo>
                  <a:lnTo>
                    <a:pt x="484" y="16"/>
                  </a:lnTo>
                  <a:lnTo>
                    <a:pt x="303" y="3"/>
                  </a:lnTo>
                  <a:lnTo>
                    <a:pt x="294" y="1"/>
                  </a:lnTo>
                  <a:lnTo>
                    <a:pt x="285" y="1"/>
                  </a:lnTo>
                  <a:lnTo>
                    <a:pt x="268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3" y="1"/>
                  </a:lnTo>
                  <a:lnTo>
                    <a:pt x="235" y="2"/>
                  </a:lnTo>
                  <a:lnTo>
                    <a:pt x="219" y="5"/>
                  </a:lnTo>
                  <a:lnTo>
                    <a:pt x="205" y="10"/>
                  </a:lnTo>
                  <a:lnTo>
                    <a:pt x="197" y="12"/>
                  </a:lnTo>
                  <a:lnTo>
                    <a:pt x="190" y="15"/>
                  </a:lnTo>
                  <a:lnTo>
                    <a:pt x="177" y="22"/>
                  </a:lnTo>
                  <a:lnTo>
                    <a:pt x="170" y="25"/>
                  </a:lnTo>
                  <a:lnTo>
                    <a:pt x="164" y="30"/>
                  </a:lnTo>
                  <a:lnTo>
                    <a:pt x="157" y="34"/>
                  </a:lnTo>
                  <a:lnTo>
                    <a:pt x="151" y="39"/>
                  </a:lnTo>
                  <a:lnTo>
                    <a:pt x="139" y="49"/>
                  </a:lnTo>
                  <a:lnTo>
                    <a:pt x="133" y="54"/>
                  </a:lnTo>
                  <a:lnTo>
                    <a:pt x="128" y="61"/>
                  </a:lnTo>
                  <a:lnTo>
                    <a:pt x="123" y="67"/>
                  </a:lnTo>
                  <a:lnTo>
                    <a:pt x="117" y="73"/>
                  </a:lnTo>
                  <a:lnTo>
                    <a:pt x="107" y="88"/>
                  </a:lnTo>
                  <a:lnTo>
                    <a:pt x="102" y="95"/>
                  </a:lnTo>
                  <a:lnTo>
                    <a:pt x="98" y="103"/>
                  </a:lnTo>
                  <a:lnTo>
                    <a:pt x="93" y="111"/>
                  </a:lnTo>
                  <a:lnTo>
                    <a:pt x="89" y="120"/>
                  </a:lnTo>
                  <a:lnTo>
                    <a:pt x="81" y="137"/>
                  </a:lnTo>
                  <a:lnTo>
                    <a:pt x="77" y="146"/>
                  </a:lnTo>
                  <a:lnTo>
                    <a:pt x="73" y="156"/>
                  </a:lnTo>
                  <a:lnTo>
                    <a:pt x="66" y="176"/>
                  </a:lnTo>
                  <a:lnTo>
                    <a:pt x="60" y="198"/>
                  </a:lnTo>
                  <a:lnTo>
                    <a:pt x="57" y="209"/>
                  </a:lnTo>
                  <a:lnTo>
                    <a:pt x="54" y="220"/>
                  </a:lnTo>
                  <a:lnTo>
                    <a:pt x="51" y="232"/>
                  </a:lnTo>
                  <a:lnTo>
                    <a:pt x="49" y="244"/>
                  </a:lnTo>
                  <a:lnTo>
                    <a:pt x="46" y="256"/>
                  </a:lnTo>
                  <a:lnTo>
                    <a:pt x="44" y="269"/>
                  </a:lnTo>
                  <a:lnTo>
                    <a:pt x="42" y="282"/>
                  </a:lnTo>
                  <a:lnTo>
                    <a:pt x="40" y="296"/>
                  </a:lnTo>
                  <a:lnTo>
                    <a:pt x="36" y="323"/>
                  </a:lnTo>
                  <a:lnTo>
                    <a:pt x="34" y="352"/>
                  </a:lnTo>
                  <a:lnTo>
                    <a:pt x="32" y="367"/>
                  </a:lnTo>
                  <a:lnTo>
                    <a:pt x="32" y="382"/>
                  </a:lnTo>
                  <a:lnTo>
                    <a:pt x="30" y="413"/>
                  </a:lnTo>
                  <a:lnTo>
                    <a:pt x="29" y="446"/>
                  </a:lnTo>
                  <a:lnTo>
                    <a:pt x="29" y="462"/>
                  </a:lnTo>
                  <a:lnTo>
                    <a:pt x="29" y="480"/>
                  </a:lnTo>
                  <a:lnTo>
                    <a:pt x="29" y="515"/>
                  </a:lnTo>
                  <a:lnTo>
                    <a:pt x="30" y="551"/>
                  </a:lnTo>
                  <a:lnTo>
                    <a:pt x="0" y="1284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9" name="Freeform 251">
              <a:extLst>
                <a:ext uri="{FF2B5EF4-FFF2-40B4-BE49-F238E27FC236}">
                  <a16:creationId xmlns:a16="http://schemas.microsoft.com/office/drawing/2014/main" id="{F39B7019-0C1F-2594-B894-04668C4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624" y="4289113"/>
              <a:ext cx="3811755" cy="1779805"/>
            </a:xfrm>
            <a:custGeom>
              <a:avLst/>
              <a:gdLst>
                <a:gd name="T0" fmla="*/ 1944 w 3161"/>
                <a:gd name="T1" fmla="*/ 37 h 1523"/>
                <a:gd name="T2" fmla="*/ 1897 w 3161"/>
                <a:gd name="T3" fmla="*/ 20 h 1523"/>
                <a:gd name="T4" fmla="*/ 1871 w 3161"/>
                <a:gd name="T5" fmla="*/ 12 h 1523"/>
                <a:gd name="T6" fmla="*/ 1838 w 3161"/>
                <a:gd name="T7" fmla="*/ 4 h 1523"/>
                <a:gd name="T8" fmla="*/ 1807 w 3161"/>
                <a:gd name="T9" fmla="*/ 1 h 1523"/>
                <a:gd name="T10" fmla="*/ 1778 w 3161"/>
                <a:gd name="T11" fmla="*/ 0 h 1523"/>
                <a:gd name="T12" fmla="*/ 1746 w 3161"/>
                <a:gd name="T13" fmla="*/ 3 h 1523"/>
                <a:gd name="T14" fmla="*/ 1728 w 3161"/>
                <a:gd name="T15" fmla="*/ 8 h 1523"/>
                <a:gd name="T16" fmla="*/ 1701 w 3161"/>
                <a:gd name="T17" fmla="*/ 20 h 1523"/>
                <a:gd name="T18" fmla="*/ 1682 w 3161"/>
                <a:gd name="T19" fmla="*/ 33 h 1523"/>
                <a:gd name="T20" fmla="*/ 1657 w 3161"/>
                <a:gd name="T21" fmla="*/ 60 h 1523"/>
                <a:gd name="T22" fmla="*/ 1643 w 3161"/>
                <a:gd name="T23" fmla="*/ 82 h 1523"/>
                <a:gd name="T24" fmla="*/ 1627 w 3161"/>
                <a:gd name="T25" fmla="*/ 120 h 1523"/>
                <a:gd name="T26" fmla="*/ 1618 w 3161"/>
                <a:gd name="T27" fmla="*/ 150 h 1523"/>
                <a:gd name="T28" fmla="*/ 1610 w 3161"/>
                <a:gd name="T29" fmla="*/ 201 h 1523"/>
                <a:gd name="T30" fmla="*/ 419 w 3161"/>
                <a:gd name="T31" fmla="*/ 185 h 1523"/>
                <a:gd name="T32" fmla="*/ 373 w 3161"/>
                <a:gd name="T33" fmla="*/ 172 h 1523"/>
                <a:gd name="T34" fmla="*/ 310 w 3161"/>
                <a:gd name="T35" fmla="*/ 158 h 1523"/>
                <a:gd name="T36" fmla="*/ 272 w 3161"/>
                <a:gd name="T37" fmla="*/ 153 h 1523"/>
                <a:gd name="T38" fmla="*/ 220 w 3161"/>
                <a:gd name="T39" fmla="*/ 151 h 1523"/>
                <a:gd name="T40" fmla="*/ 182 w 3161"/>
                <a:gd name="T41" fmla="*/ 154 h 1523"/>
                <a:gd name="T42" fmla="*/ 149 w 3161"/>
                <a:gd name="T43" fmla="*/ 163 h 1523"/>
                <a:gd name="T44" fmla="*/ 120 w 3161"/>
                <a:gd name="T45" fmla="*/ 176 h 1523"/>
                <a:gd name="T46" fmla="*/ 96 w 3161"/>
                <a:gd name="T47" fmla="*/ 193 h 1523"/>
                <a:gd name="T48" fmla="*/ 84 w 3161"/>
                <a:gd name="T49" fmla="*/ 206 h 1523"/>
                <a:gd name="T50" fmla="*/ 67 w 3161"/>
                <a:gd name="T51" fmla="*/ 232 h 1523"/>
                <a:gd name="T52" fmla="*/ 53 w 3161"/>
                <a:gd name="T53" fmla="*/ 269 h 1523"/>
                <a:gd name="T54" fmla="*/ 48 w 3161"/>
                <a:gd name="T55" fmla="*/ 297 h 1523"/>
                <a:gd name="T56" fmla="*/ 44 w 3161"/>
                <a:gd name="T57" fmla="*/ 336 h 1523"/>
                <a:gd name="T58" fmla="*/ 40 w 3161"/>
                <a:gd name="T59" fmla="*/ 361 h 1523"/>
                <a:gd name="T60" fmla="*/ 35 w 3161"/>
                <a:gd name="T61" fmla="*/ 398 h 1523"/>
                <a:gd name="T62" fmla="*/ 28 w 3161"/>
                <a:gd name="T63" fmla="*/ 466 h 1523"/>
                <a:gd name="T64" fmla="*/ 24 w 3161"/>
                <a:gd name="T65" fmla="*/ 517 h 1523"/>
                <a:gd name="T66" fmla="*/ 19 w 3161"/>
                <a:gd name="T67" fmla="*/ 590 h 1523"/>
                <a:gd name="T68" fmla="*/ 16 w 3161"/>
                <a:gd name="T69" fmla="*/ 638 h 1523"/>
                <a:gd name="T70" fmla="*/ 14 w 3161"/>
                <a:gd name="T71" fmla="*/ 690 h 1523"/>
                <a:gd name="T72" fmla="*/ 11 w 3161"/>
                <a:gd name="T73" fmla="*/ 763 h 1523"/>
                <a:gd name="T74" fmla="*/ 9 w 3161"/>
                <a:gd name="T75" fmla="*/ 821 h 1523"/>
                <a:gd name="T76" fmla="*/ 7 w 3161"/>
                <a:gd name="T77" fmla="*/ 905 h 1523"/>
                <a:gd name="T78" fmla="*/ 4 w 3161"/>
                <a:gd name="T79" fmla="*/ 993 h 1523"/>
                <a:gd name="T80" fmla="*/ 3 w 3161"/>
                <a:gd name="T81" fmla="*/ 1064 h 1523"/>
                <a:gd name="T82" fmla="*/ 1 w 3161"/>
                <a:gd name="T83" fmla="*/ 1188 h 1523"/>
                <a:gd name="T84" fmla="*/ 1 w 3161"/>
                <a:gd name="T85" fmla="*/ 1294 h 1523"/>
                <a:gd name="T86" fmla="*/ 0 w 3161"/>
                <a:gd name="T87" fmla="*/ 1406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61" h="1523">
                  <a:moveTo>
                    <a:pt x="3161" y="383"/>
                  </a:moveTo>
                  <a:lnTo>
                    <a:pt x="1953" y="41"/>
                  </a:lnTo>
                  <a:lnTo>
                    <a:pt x="1944" y="37"/>
                  </a:lnTo>
                  <a:lnTo>
                    <a:pt x="1934" y="33"/>
                  </a:lnTo>
                  <a:lnTo>
                    <a:pt x="1915" y="26"/>
                  </a:lnTo>
                  <a:lnTo>
                    <a:pt x="1897" y="20"/>
                  </a:lnTo>
                  <a:lnTo>
                    <a:pt x="1888" y="17"/>
                  </a:lnTo>
                  <a:lnTo>
                    <a:pt x="1880" y="15"/>
                  </a:lnTo>
                  <a:lnTo>
                    <a:pt x="1871" y="12"/>
                  </a:lnTo>
                  <a:lnTo>
                    <a:pt x="1862" y="10"/>
                  </a:lnTo>
                  <a:lnTo>
                    <a:pt x="1846" y="6"/>
                  </a:lnTo>
                  <a:lnTo>
                    <a:pt x="1838" y="4"/>
                  </a:lnTo>
                  <a:lnTo>
                    <a:pt x="1830" y="3"/>
                  </a:lnTo>
                  <a:lnTo>
                    <a:pt x="1815" y="1"/>
                  </a:lnTo>
                  <a:lnTo>
                    <a:pt x="1807" y="1"/>
                  </a:lnTo>
                  <a:lnTo>
                    <a:pt x="1800" y="0"/>
                  </a:lnTo>
                  <a:lnTo>
                    <a:pt x="1785" y="0"/>
                  </a:lnTo>
                  <a:lnTo>
                    <a:pt x="1778" y="0"/>
                  </a:lnTo>
                  <a:lnTo>
                    <a:pt x="1772" y="0"/>
                  </a:lnTo>
                  <a:lnTo>
                    <a:pt x="1759" y="1"/>
                  </a:lnTo>
                  <a:lnTo>
                    <a:pt x="1746" y="3"/>
                  </a:lnTo>
                  <a:lnTo>
                    <a:pt x="1740" y="5"/>
                  </a:lnTo>
                  <a:lnTo>
                    <a:pt x="1734" y="6"/>
                  </a:lnTo>
                  <a:lnTo>
                    <a:pt x="1728" y="8"/>
                  </a:lnTo>
                  <a:lnTo>
                    <a:pt x="1722" y="10"/>
                  </a:lnTo>
                  <a:lnTo>
                    <a:pt x="1711" y="15"/>
                  </a:lnTo>
                  <a:lnTo>
                    <a:pt x="1701" y="20"/>
                  </a:lnTo>
                  <a:lnTo>
                    <a:pt x="1691" y="26"/>
                  </a:lnTo>
                  <a:lnTo>
                    <a:pt x="1686" y="30"/>
                  </a:lnTo>
                  <a:lnTo>
                    <a:pt x="1682" y="33"/>
                  </a:lnTo>
                  <a:lnTo>
                    <a:pt x="1673" y="41"/>
                  </a:lnTo>
                  <a:lnTo>
                    <a:pt x="1664" y="50"/>
                  </a:lnTo>
                  <a:lnTo>
                    <a:pt x="1657" y="60"/>
                  </a:lnTo>
                  <a:lnTo>
                    <a:pt x="1650" y="70"/>
                  </a:lnTo>
                  <a:lnTo>
                    <a:pt x="1646" y="76"/>
                  </a:lnTo>
                  <a:lnTo>
                    <a:pt x="1643" y="82"/>
                  </a:lnTo>
                  <a:lnTo>
                    <a:pt x="1637" y="93"/>
                  </a:lnTo>
                  <a:lnTo>
                    <a:pt x="1632" y="106"/>
                  </a:lnTo>
                  <a:lnTo>
                    <a:pt x="1627" y="120"/>
                  </a:lnTo>
                  <a:lnTo>
                    <a:pt x="1624" y="127"/>
                  </a:lnTo>
                  <a:lnTo>
                    <a:pt x="1622" y="135"/>
                  </a:lnTo>
                  <a:lnTo>
                    <a:pt x="1618" y="150"/>
                  </a:lnTo>
                  <a:lnTo>
                    <a:pt x="1615" y="166"/>
                  </a:lnTo>
                  <a:lnTo>
                    <a:pt x="1612" y="183"/>
                  </a:lnTo>
                  <a:lnTo>
                    <a:pt x="1610" y="201"/>
                  </a:lnTo>
                  <a:lnTo>
                    <a:pt x="1583" y="515"/>
                  </a:lnTo>
                  <a:lnTo>
                    <a:pt x="443" y="192"/>
                  </a:lnTo>
                  <a:lnTo>
                    <a:pt x="419" y="185"/>
                  </a:lnTo>
                  <a:lnTo>
                    <a:pt x="407" y="181"/>
                  </a:lnTo>
                  <a:lnTo>
                    <a:pt x="396" y="178"/>
                  </a:lnTo>
                  <a:lnTo>
                    <a:pt x="373" y="172"/>
                  </a:lnTo>
                  <a:lnTo>
                    <a:pt x="352" y="166"/>
                  </a:lnTo>
                  <a:lnTo>
                    <a:pt x="330" y="162"/>
                  </a:lnTo>
                  <a:lnTo>
                    <a:pt x="310" y="158"/>
                  </a:lnTo>
                  <a:lnTo>
                    <a:pt x="291" y="155"/>
                  </a:lnTo>
                  <a:lnTo>
                    <a:pt x="281" y="154"/>
                  </a:lnTo>
                  <a:lnTo>
                    <a:pt x="272" y="153"/>
                  </a:lnTo>
                  <a:lnTo>
                    <a:pt x="254" y="151"/>
                  </a:lnTo>
                  <a:lnTo>
                    <a:pt x="237" y="151"/>
                  </a:lnTo>
                  <a:lnTo>
                    <a:pt x="220" y="151"/>
                  </a:lnTo>
                  <a:lnTo>
                    <a:pt x="205" y="152"/>
                  </a:lnTo>
                  <a:lnTo>
                    <a:pt x="189" y="153"/>
                  </a:lnTo>
                  <a:lnTo>
                    <a:pt x="182" y="154"/>
                  </a:lnTo>
                  <a:lnTo>
                    <a:pt x="175" y="156"/>
                  </a:lnTo>
                  <a:lnTo>
                    <a:pt x="162" y="159"/>
                  </a:lnTo>
                  <a:lnTo>
                    <a:pt x="149" y="163"/>
                  </a:lnTo>
                  <a:lnTo>
                    <a:pt x="137" y="167"/>
                  </a:lnTo>
                  <a:lnTo>
                    <a:pt x="126" y="173"/>
                  </a:lnTo>
                  <a:lnTo>
                    <a:pt x="120" y="176"/>
                  </a:lnTo>
                  <a:lnTo>
                    <a:pt x="115" y="179"/>
                  </a:lnTo>
                  <a:lnTo>
                    <a:pt x="105" y="186"/>
                  </a:lnTo>
                  <a:lnTo>
                    <a:pt x="96" y="193"/>
                  </a:lnTo>
                  <a:lnTo>
                    <a:pt x="92" y="197"/>
                  </a:lnTo>
                  <a:lnTo>
                    <a:pt x="88" y="202"/>
                  </a:lnTo>
                  <a:lnTo>
                    <a:pt x="84" y="206"/>
                  </a:lnTo>
                  <a:lnTo>
                    <a:pt x="80" y="211"/>
                  </a:lnTo>
                  <a:lnTo>
                    <a:pt x="73" y="221"/>
                  </a:lnTo>
                  <a:lnTo>
                    <a:pt x="67" y="232"/>
                  </a:lnTo>
                  <a:lnTo>
                    <a:pt x="62" y="243"/>
                  </a:lnTo>
                  <a:lnTo>
                    <a:pt x="57" y="256"/>
                  </a:lnTo>
                  <a:lnTo>
                    <a:pt x="53" y="269"/>
                  </a:lnTo>
                  <a:lnTo>
                    <a:pt x="50" y="283"/>
                  </a:lnTo>
                  <a:lnTo>
                    <a:pt x="49" y="290"/>
                  </a:lnTo>
                  <a:lnTo>
                    <a:pt x="48" y="297"/>
                  </a:lnTo>
                  <a:lnTo>
                    <a:pt x="46" y="313"/>
                  </a:lnTo>
                  <a:lnTo>
                    <a:pt x="46" y="329"/>
                  </a:lnTo>
                  <a:lnTo>
                    <a:pt x="44" y="336"/>
                  </a:lnTo>
                  <a:lnTo>
                    <a:pt x="43" y="344"/>
                  </a:lnTo>
                  <a:lnTo>
                    <a:pt x="41" y="352"/>
                  </a:lnTo>
                  <a:lnTo>
                    <a:pt x="40" y="361"/>
                  </a:lnTo>
                  <a:lnTo>
                    <a:pt x="39" y="370"/>
                  </a:lnTo>
                  <a:lnTo>
                    <a:pt x="37" y="379"/>
                  </a:lnTo>
                  <a:lnTo>
                    <a:pt x="35" y="398"/>
                  </a:lnTo>
                  <a:lnTo>
                    <a:pt x="32" y="419"/>
                  </a:lnTo>
                  <a:lnTo>
                    <a:pt x="30" y="442"/>
                  </a:lnTo>
                  <a:lnTo>
                    <a:pt x="28" y="466"/>
                  </a:lnTo>
                  <a:lnTo>
                    <a:pt x="27" y="478"/>
                  </a:lnTo>
                  <a:lnTo>
                    <a:pt x="26" y="491"/>
                  </a:lnTo>
                  <a:lnTo>
                    <a:pt x="24" y="517"/>
                  </a:lnTo>
                  <a:lnTo>
                    <a:pt x="22" y="546"/>
                  </a:lnTo>
                  <a:lnTo>
                    <a:pt x="20" y="575"/>
                  </a:lnTo>
                  <a:lnTo>
                    <a:pt x="19" y="590"/>
                  </a:lnTo>
                  <a:lnTo>
                    <a:pt x="18" y="606"/>
                  </a:lnTo>
                  <a:lnTo>
                    <a:pt x="17" y="622"/>
                  </a:lnTo>
                  <a:lnTo>
                    <a:pt x="16" y="638"/>
                  </a:lnTo>
                  <a:lnTo>
                    <a:pt x="15" y="655"/>
                  </a:lnTo>
                  <a:lnTo>
                    <a:pt x="15" y="672"/>
                  </a:lnTo>
                  <a:lnTo>
                    <a:pt x="14" y="690"/>
                  </a:lnTo>
                  <a:lnTo>
                    <a:pt x="13" y="707"/>
                  </a:lnTo>
                  <a:lnTo>
                    <a:pt x="12" y="744"/>
                  </a:lnTo>
                  <a:lnTo>
                    <a:pt x="11" y="763"/>
                  </a:lnTo>
                  <a:lnTo>
                    <a:pt x="10" y="782"/>
                  </a:lnTo>
                  <a:lnTo>
                    <a:pt x="9" y="802"/>
                  </a:lnTo>
                  <a:lnTo>
                    <a:pt x="9" y="821"/>
                  </a:lnTo>
                  <a:lnTo>
                    <a:pt x="8" y="841"/>
                  </a:lnTo>
                  <a:lnTo>
                    <a:pt x="8" y="862"/>
                  </a:lnTo>
                  <a:lnTo>
                    <a:pt x="7" y="905"/>
                  </a:lnTo>
                  <a:lnTo>
                    <a:pt x="5" y="948"/>
                  </a:lnTo>
                  <a:lnTo>
                    <a:pt x="5" y="970"/>
                  </a:lnTo>
                  <a:lnTo>
                    <a:pt x="4" y="993"/>
                  </a:lnTo>
                  <a:lnTo>
                    <a:pt x="4" y="1016"/>
                  </a:lnTo>
                  <a:lnTo>
                    <a:pt x="4" y="1040"/>
                  </a:lnTo>
                  <a:lnTo>
                    <a:pt x="3" y="1064"/>
                  </a:lnTo>
                  <a:lnTo>
                    <a:pt x="3" y="1088"/>
                  </a:lnTo>
                  <a:lnTo>
                    <a:pt x="2" y="1137"/>
                  </a:lnTo>
                  <a:lnTo>
                    <a:pt x="1" y="1188"/>
                  </a:lnTo>
                  <a:lnTo>
                    <a:pt x="1" y="1240"/>
                  </a:lnTo>
                  <a:lnTo>
                    <a:pt x="1" y="1267"/>
                  </a:lnTo>
                  <a:lnTo>
                    <a:pt x="1" y="1294"/>
                  </a:lnTo>
                  <a:lnTo>
                    <a:pt x="0" y="1321"/>
                  </a:lnTo>
                  <a:lnTo>
                    <a:pt x="0" y="1349"/>
                  </a:lnTo>
                  <a:lnTo>
                    <a:pt x="0" y="1406"/>
                  </a:lnTo>
                  <a:lnTo>
                    <a:pt x="0" y="1463"/>
                  </a:lnTo>
                  <a:lnTo>
                    <a:pt x="0" y="1523"/>
                  </a:lnTo>
                </a:path>
              </a:pathLst>
            </a:custGeom>
            <a:noFill/>
            <a:ln w="2857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0" name="Rectangle 252">
              <a:extLst>
                <a:ext uri="{FF2B5EF4-FFF2-40B4-BE49-F238E27FC236}">
                  <a16:creationId xmlns:a16="http://schemas.microsoft.com/office/drawing/2014/main" id="{70B638B4-5303-6BF7-E17A-D5ABDA609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597" y="6110991"/>
              <a:ext cx="59665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253">
              <a:extLst>
                <a:ext uri="{FF2B5EF4-FFF2-40B4-BE49-F238E27FC236}">
                  <a16:creationId xmlns:a16="http://schemas.microsoft.com/office/drawing/2014/main" id="{DEC738C9-8E4A-B995-22E2-0D9A7DFFD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646" y="6110991"/>
              <a:ext cx="59665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Rectangle 254">
              <a:extLst>
                <a:ext uri="{FF2B5EF4-FFF2-40B4-BE49-F238E27FC236}">
                  <a16:creationId xmlns:a16="http://schemas.microsoft.com/office/drawing/2014/main" id="{20BE40EA-F9C0-1CB3-BE85-96269EA5C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283" y="6110991"/>
              <a:ext cx="59665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Rectangle 255">
              <a:extLst>
                <a:ext uri="{FF2B5EF4-FFF2-40B4-BE49-F238E27FC236}">
                  <a16:creationId xmlns:a16="http://schemas.microsoft.com/office/drawing/2014/main" id="{44B5706D-7DEA-A09C-57E2-1E7A8A277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332" y="6110991"/>
              <a:ext cx="59665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Rectangle 256">
              <a:extLst>
                <a:ext uri="{FF2B5EF4-FFF2-40B4-BE49-F238E27FC236}">
                  <a16:creationId xmlns:a16="http://schemas.microsoft.com/office/drawing/2014/main" id="{6F7FAA6F-6D3D-F111-F6E7-0F7A18614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586" y="6110991"/>
              <a:ext cx="59665" cy="13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Rectangle 257">
              <a:extLst>
                <a:ext uri="{FF2B5EF4-FFF2-40B4-BE49-F238E27FC236}">
                  <a16:creationId xmlns:a16="http://schemas.microsoft.com/office/drawing/2014/main" id="{931264A7-1537-1CE0-6C58-EEF3E59F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412" y="6266750"/>
              <a:ext cx="57862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Months</a:t>
              </a:r>
              <a:endParaRPr kumimoji="0" lang="en-US" sz="20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ZoneTexte 261">
              <a:extLst>
                <a:ext uri="{FF2B5EF4-FFF2-40B4-BE49-F238E27FC236}">
                  <a16:creationId xmlns:a16="http://schemas.microsoft.com/office/drawing/2014/main" id="{77F51F51-AF24-3ED2-B6EC-FF4EC6421D42}"/>
                </a:ext>
              </a:extLst>
            </p:cNvPr>
            <p:cNvSpPr txBox="1"/>
            <p:nvPr/>
          </p:nvSpPr>
          <p:spPr>
            <a:xfrm>
              <a:off x="6808823" y="3323718"/>
              <a:ext cx="1480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200">
                  <a:solidFill>
                    <a:srgbClr val="000066"/>
                  </a:solidFill>
                </a:rPr>
                <a:t>CAB </a:t>
              </a:r>
              <a:r>
                <a:rPr lang="fr-FR" sz="1200" err="1">
                  <a:solidFill>
                    <a:srgbClr val="000066"/>
                  </a:solidFill>
                </a:rPr>
                <a:t>safety</a:t>
              </a:r>
              <a:r>
                <a:rPr lang="fr-FR" sz="1200">
                  <a:solidFill>
                    <a:srgbClr val="000066"/>
                  </a:solidFill>
                </a:rPr>
                <a:t> </a:t>
              </a:r>
              <a:r>
                <a:rPr lang="fr-FR" sz="1200" err="1">
                  <a:solidFill>
                    <a:srgbClr val="000066"/>
                  </a:solidFill>
                </a:rPr>
                <a:t>threshold</a:t>
              </a:r>
              <a:endParaRPr lang="fr-FR" sz="1200">
                <a:solidFill>
                  <a:srgbClr val="000066"/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504E64C-494A-015B-3A5F-EE867DD356B1}"/>
              </a:ext>
            </a:extLst>
          </p:cNvPr>
          <p:cNvGrpSpPr/>
          <p:nvPr/>
        </p:nvGrpSpPr>
        <p:grpSpPr>
          <a:xfrm>
            <a:off x="138063" y="4550772"/>
            <a:ext cx="3547973" cy="1643299"/>
            <a:chOff x="310313" y="4982510"/>
            <a:chExt cx="3547973" cy="1643299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795C2D3-7377-F8CA-8D77-5F46E6D739F9}"/>
                </a:ext>
              </a:extLst>
            </p:cNvPr>
            <p:cNvSpPr/>
            <p:nvPr/>
          </p:nvSpPr>
          <p:spPr>
            <a:xfrm>
              <a:off x="312862" y="5167368"/>
              <a:ext cx="278965" cy="135559"/>
            </a:xfrm>
            <a:prstGeom prst="rect">
              <a:avLst/>
            </a:prstGeom>
            <a:solidFill>
              <a:srgbClr val="FFC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rgbClr val="000066"/>
                </a:solidFill>
              </a:endParaRPr>
            </a:p>
          </p:txBody>
        </p:sp>
        <p:sp>
          <p:nvSpPr>
            <p:cNvPr id="263" name="Line 204">
              <a:extLst>
                <a:ext uri="{FF2B5EF4-FFF2-40B4-BE49-F238E27FC236}">
                  <a16:creationId xmlns:a16="http://schemas.microsoft.com/office/drawing/2014/main" id="{7E77D79E-C715-ACCE-25ED-0CB8489CE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62" y="5236605"/>
              <a:ext cx="27896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>
                <a:solidFill>
                  <a:srgbClr val="000066"/>
                </a:solidFill>
              </a:endParaRPr>
            </a:p>
          </p:txBody>
        </p:sp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4C92D3A8-9126-EA31-90FC-E2D0D6E1A294}"/>
                </a:ext>
              </a:extLst>
            </p:cNvPr>
            <p:cNvSpPr txBox="1"/>
            <p:nvPr/>
          </p:nvSpPr>
          <p:spPr>
            <a:xfrm>
              <a:off x="572914" y="4982510"/>
              <a:ext cx="2970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66"/>
                  </a:solidFill>
                </a:rPr>
                <a:t>S</a:t>
              </a:r>
              <a:r>
                <a:rPr lang="en-US" sz="1200" b="1" noProof="0" dirty="0" err="1">
                  <a:solidFill>
                    <a:srgbClr val="000066"/>
                  </a:solidFill>
                  <a:effectLst/>
                </a:rPr>
                <a:t>imulated</a:t>
              </a:r>
              <a:r>
                <a:rPr lang="en-US" sz="1200" b="1" noProof="0" dirty="0">
                  <a:solidFill>
                    <a:srgbClr val="000066"/>
                  </a:solidFill>
                  <a:effectLst/>
                </a:rPr>
                <a:t> median and 90% </a:t>
              </a:r>
              <a:r>
                <a:rPr lang="en-US" sz="1200" b="1" noProof="0" dirty="0">
                  <a:solidFill>
                    <a:srgbClr val="000066"/>
                  </a:solidFill>
                </a:rPr>
                <a:t>prediction interval</a:t>
              </a:r>
              <a:r>
                <a:rPr lang="en-US" sz="1200" b="1" noProof="0" dirty="0">
                  <a:solidFill>
                    <a:srgbClr val="000066"/>
                  </a:solidFill>
                  <a:effectLst/>
                </a:rPr>
                <a:t> of CAB ULA 1600 mg</a:t>
              </a:r>
              <a:endParaRPr lang="en-US" sz="12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EC91060F-B7E0-96B1-3CD1-6B80E9450A58}"/>
                </a:ext>
              </a:extLst>
            </p:cNvPr>
            <p:cNvSpPr/>
            <p:nvPr/>
          </p:nvSpPr>
          <p:spPr>
            <a:xfrm>
              <a:off x="312084" y="5726490"/>
              <a:ext cx="278965" cy="135559"/>
            </a:xfrm>
            <a:prstGeom prst="rect">
              <a:avLst/>
            </a:prstGeom>
            <a:solidFill>
              <a:srgbClr val="9FD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rgbClr val="000066"/>
                </a:solidFill>
              </a:endParaRPr>
            </a:p>
          </p:txBody>
        </p:sp>
        <p:sp>
          <p:nvSpPr>
            <p:cNvPr id="276" name="Line 204">
              <a:extLst>
                <a:ext uri="{FF2B5EF4-FFF2-40B4-BE49-F238E27FC236}">
                  <a16:creationId xmlns:a16="http://schemas.microsoft.com/office/drawing/2014/main" id="{C5C4A874-378F-C56F-C2B5-EE36A4ABD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13" y="5795088"/>
              <a:ext cx="278965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>
                <a:solidFill>
                  <a:srgbClr val="000066"/>
                </a:solidFill>
              </a:endParaRPr>
            </a:p>
          </p:txBody>
        </p:sp>
        <p:sp>
          <p:nvSpPr>
            <p:cNvPr id="277" name="ZoneTexte 276">
              <a:extLst>
                <a:ext uri="{FF2B5EF4-FFF2-40B4-BE49-F238E27FC236}">
                  <a16:creationId xmlns:a16="http://schemas.microsoft.com/office/drawing/2014/main" id="{1AAFF4BE-A86B-5B43-2BDF-08164CA9D3E9}"/>
                </a:ext>
              </a:extLst>
            </p:cNvPr>
            <p:cNvSpPr txBox="1"/>
            <p:nvPr/>
          </p:nvSpPr>
          <p:spPr>
            <a:xfrm>
              <a:off x="572914" y="5608707"/>
              <a:ext cx="29996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66"/>
                  </a:solidFill>
                </a:rPr>
                <a:t>M</a:t>
              </a:r>
              <a:r>
                <a:rPr lang="en-US" sz="1200" b="1" noProof="0" dirty="0" err="1">
                  <a:solidFill>
                    <a:srgbClr val="000066"/>
                  </a:solidFill>
                  <a:effectLst/>
                </a:rPr>
                <a:t>edian</a:t>
              </a:r>
              <a:r>
                <a:rPr lang="en-US" sz="1200" b="1" noProof="0" dirty="0">
                  <a:solidFill>
                    <a:srgbClr val="000066"/>
                  </a:solidFill>
                  <a:effectLst/>
                </a:rPr>
                <a:t> and 90% PI of 2 doses of CAB LA 600 mg administered 2 months apart </a:t>
              </a:r>
            </a:p>
          </p:txBody>
        </p:sp>
        <p:sp>
          <p:nvSpPr>
            <p:cNvPr id="281" name="ZoneTexte 280">
              <a:extLst>
                <a:ext uri="{FF2B5EF4-FFF2-40B4-BE49-F238E27FC236}">
                  <a16:creationId xmlns:a16="http://schemas.microsoft.com/office/drawing/2014/main" id="{1F43824C-29D2-A2F4-882E-ED470C47D782}"/>
                </a:ext>
              </a:extLst>
            </p:cNvPr>
            <p:cNvSpPr txBox="1"/>
            <p:nvPr/>
          </p:nvSpPr>
          <p:spPr>
            <a:xfrm>
              <a:off x="572914" y="6164144"/>
              <a:ext cx="3285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  <a:effectLst/>
                </a:rPr>
                <a:t>Observed concentration of CAB ULA 1600 mg </a:t>
              </a:r>
            </a:p>
            <a:p>
              <a:r>
                <a:rPr lang="en-US" sz="1200" b="1" noProof="0" dirty="0">
                  <a:solidFill>
                    <a:srgbClr val="000066"/>
                  </a:solidFill>
                  <a:effectLst/>
                </a:rPr>
                <a:t>from the phase 1 study </a:t>
              </a:r>
            </a:p>
          </p:txBody>
        </p:sp>
        <p:sp>
          <p:nvSpPr>
            <p:cNvPr id="286" name="Freeform 74">
              <a:extLst>
                <a:ext uri="{FF2B5EF4-FFF2-40B4-BE49-F238E27FC236}">
                  <a16:creationId xmlns:a16="http://schemas.microsoft.com/office/drawing/2014/main" id="{79A1AB5F-6C82-5E64-8731-9902C21E8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59" y="6302472"/>
              <a:ext cx="72000" cy="72000"/>
            </a:xfrm>
            <a:custGeom>
              <a:avLst/>
              <a:gdLst>
                <a:gd name="T0" fmla="*/ 6 w 40"/>
                <a:gd name="T1" fmla="*/ 34 h 40"/>
                <a:gd name="T2" fmla="*/ 9 w 40"/>
                <a:gd name="T3" fmla="*/ 36 h 40"/>
                <a:gd name="T4" fmla="*/ 13 w 40"/>
                <a:gd name="T5" fmla="*/ 38 h 40"/>
                <a:gd name="T6" fmla="*/ 16 w 40"/>
                <a:gd name="T7" fmla="*/ 40 h 40"/>
                <a:gd name="T8" fmla="*/ 21 w 40"/>
                <a:gd name="T9" fmla="*/ 40 h 40"/>
                <a:gd name="T10" fmla="*/ 24 w 40"/>
                <a:gd name="T11" fmla="*/ 40 h 40"/>
                <a:gd name="T12" fmla="*/ 26 w 40"/>
                <a:gd name="T13" fmla="*/ 39 h 40"/>
                <a:gd name="T14" fmla="*/ 27 w 40"/>
                <a:gd name="T15" fmla="*/ 39 h 40"/>
                <a:gd name="T16" fmla="*/ 27 w 40"/>
                <a:gd name="T17" fmla="*/ 38 h 40"/>
                <a:gd name="T18" fmla="*/ 28 w 40"/>
                <a:gd name="T19" fmla="*/ 38 h 40"/>
                <a:gd name="T20" fmla="*/ 28 w 40"/>
                <a:gd name="T21" fmla="*/ 38 h 40"/>
                <a:gd name="T22" fmla="*/ 29 w 40"/>
                <a:gd name="T23" fmla="*/ 38 h 40"/>
                <a:gd name="T24" fmla="*/ 30 w 40"/>
                <a:gd name="T25" fmla="*/ 37 h 40"/>
                <a:gd name="T26" fmla="*/ 31 w 40"/>
                <a:gd name="T27" fmla="*/ 36 h 40"/>
                <a:gd name="T28" fmla="*/ 33 w 40"/>
                <a:gd name="T29" fmla="*/ 35 h 40"/>
                <a:gd name="T30" fmla="*/ 34 w 40"/>
                <a:gd name="T31" fmla="*/ 34 h 40"/>
                <a:gd name="T32" fmla="*/ 36 w 40"/>
                <a:gd name="T33" fmla="*/ 32 h 40"/>
                <a:gd name="T34" fmla="*/ 37 w 40"/>
                <a:gd name="T35" fmla="*/ 31 h 40"/>
                <a:gd name="T36" fmla="*/ 38 w 40"/>
                <a:gd name="T37" fmla="*/ 29 h 40"/>
                <a:gd name="T38" fmla="*/ 38 w 40"/>
                <a:gd name="T39" fmla="*/ 28 h 40"/>
                <a:gd name="T40" fmla="*/ 39 w 40"/>
                <a:gd name="T41" fmla="*/ 28 h 40"/>
                <a:gd name="T42" fmla="*/ 39 w 40"/>
                <a:gd name="T43" fmla="*/ 27 h 40"/>
                <a:gd name="T44" fmla="*/ 39 w 40"/>
                <a:gd name="T45" fmla="*/ 26 h 40"/>
                <a:gd name="T46" fmla="*/ 40 w 40"/>
                <a:gd name="T47" fmla="*/ 24 h 40"/>
                <a:gd name="T48" fmla="*/ 40 w 40"/>
                <a:gd name="T49" fmla="*/ 20 h 40"/>
                <a:gd name="T50" fmla="*/ 40 w 40"/>
                <a:gd name="T51" fmla="*/ 16 h 40"/>
                <a:gd name="T52" fmla="*/ 39 w 40"/>
                <a:gd name="T53" fmla="*/ 12 h 40"/>
                <a:gd name="T54" fmla="*/ 37 w 40"/>
                <a:gd name="T55" fmla="*/ 9 h 40"/>
                <a:gd name="T56" fmla="*/ 34 w 40"/>
                <a:gd name="T57" fmla="*/ 6 h 40"/>
                <a:gd name="T58" fmla="*/ 33 w 40"/>
                <a:gd name="T59" fmla="*/ 4 h 40"/>
                <a:gd name="T60" fmla="*/ 31 w 40"/>
                <a:gd name="T61" fmla="*/ 3 h 40"/>
                <a:gd name="T62" fmla="*/ 30 w 40"/>
                <a:gd name="T63" fmla="*/ 2 h 40"/>
                <a:gd name="T64" fmla="*/ 28 w 40"/>
                <a:gd name="T65" fmla="*/ 1 h 40"/>
                <a:gd name="T66" fmla="*/ 24 w 40"/>
                <a:gd name="T67" fmla="*/ 0 h 40"/>
                <a:gd name="T68" fmla="*/ 21 w 40"/>
                <a:gd name="T69" fmla="*/ 0 h 40"/>
                <a:gd name="T70" fmla="*/ 16 w 40"/>
                <a:gd name="T71" fmla="*/ 0 h 40"/>
                <a:gd name="T72" fmla="*/ 13 w 40"/>
                <a:gd name="T73" fmla="*/ 1 h 40"/>
                <a:gd name="T74" fmla="*/ 9 w 40"/>
                <a:gd name="T75" fmla="*/ 3 h 40"/>
                <a:gd name="T76" fmla="*/ 6 w 40"/>
                <a:gd name="T77" fmla="*/ 6 h 40"/>
                <a:gd name="T78" fmla="*/ 3 w 40"/>
                <a:gd name="T79" fmla="*/ 9 h 40"/>
                <a:gd name="T80" fmla="*/ 2 w 40"/>
                <a:gd name="T81" fmla="*/ 12 h 40"/>
                <a:gd name="T82" fmla="*/ 1 w 40"/>
                <a:gd name="T83" fmla="*/ 16 h 40"/>
                <a:gd name="T84" fmla="*/ 0 w 40"/>
                <a:gd name="T85" fmla="*/ 20 h 40"/>
                <a:gd name="T86" fmla="*/ 1 w 40"/>
                <a:gd name="T87" fmla="*/ 24 h 40"/>
                <a:gd name="T88" fmla="*/ 2 w 40"/>
                <a:gd name="T89" fmla="*/ 27 h 40"/>
                <a:gd name="T90" fmla="*/ 2 w 40"/>
                <a:gd name="T91" fmla="*/ 29 h 40"/>
                <a:gd name="T92" fmla="*/ 3 w 40"/>
                <a:gd name="T93" fmla="*/ 31 h 40"/>
                <a:gd name="T94" fmla="*/ 6 w 4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6" y="34"/>
                  </a:moveTo>
                  <a:lnTo>
                    <a:pt x="9" y="36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 noProof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0042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0D21B62-0623-6B50-4842-1EBC3D7E105E}"/>
              </a:ext>
            </a:extLst>
          </p:cNvPr>
          <p:cNvGrpSpPr/>
          <p:nvPr/>
        </p:nvGrpSpPr>
        <p:grpSpPr>
          <a:xfrm>
            <a:off x="2249659" y="417397"/>
            <a:ext cx="7292676" cy="6181445"/>
            <a:chOff x="1548395" y="227037"/>
            <a:chExt cx="7292676" cy="6181445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9548A131-E338-762B-1C6A-7BFE96E417F2}"/>
                </a:ext>
              </a:extLst>
            </p:cNvPr>
            <p:cNvSpPr>
              <a:spLocks/>
            </p:cNvSpPr>
            <p:nvPr/>
          </p:nvSpPr>
          <p:spPr bwMode="auto">
            <a:xfrm rot="2661171">
              <a:off x="5039313" y="3017756"/>
              <a:ext cx="3440173" cy="283365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0A66737-4B99-0247-A598-E5B3B1B3F639}"/>
                </a:ext>
              </a:extLst>
            </p:cNvPr>
            <p:cNvSpPr>
              <a:spLocks/>
            </p:cNvSpPr>
            <p:nvPr/>
          </p:nvSpPr>
          <p:spPr bwMode="auto">
            <a:xfrm rot="21119158">
              <a:off x="5173992" y="1429389"/>
              <a:ext cx="3667079" cy="238586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903400A-892C-F14A-B489-246B0C03D4F2}"/>
                </a:ext>
              </a:extLst>
            </p:cNvPr>
            <p:cNvSpPr>
              <a:spLocks/>
            </p:cNvSpPr>
            <p:nvPr/>
          </p:nvSpPr>
          <p:spPr bwMode="auto">
            <a:xfrm rot="7579911">
              <a:off x="3093736" y="3331524"/>
              <a:ext cx="3284506" cy="286940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0994848">
              <a:off x="1548395" y="1784181"/>
              <a:ext cx="3845829" cy="265032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16546790">
              <a:off x="3722322" y="289793"/>
              <a:ext cx="2924212" cy="279869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272727" y="2236508"/>
              <a:ext cx="2440091" cy="788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FF6600"/>
                  </a:solidFill>
                </a:rPr>
                <a:t>Aviremia</a:t>
              </a:r>
              <a:r>
                <a:rPr lang="en-US" sz="2400" b="1" dirty="0">
                  <a:solidFill>
                    <a:srgbClr val="FF6600"/>
                  </a:solidFill>
                </a:rPr>
                <a:t> post-ATI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2060"/>
                  </a:solidFill>
                </a:rPr>
                <a:t>Infants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3968331" y="2026570"/>
              <a:ext cx="2478431" cy="2339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267366" y="2953571"/>
              <a:ext cx="1928349" cy="46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Snapshots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B0283-EC29-2E4C-A3DF-45F31FA2335F}"/>
                </a:ext>
              </a:extLst>
            </p:cNvPr>
            <p:cNvSpPr/>
            <p:nvPr/>
          </p:nvSpPr>
          <p:spPr>
            <a:xfrm>
              <a:off x="1857777" y="2451182"/>
              <a:ext cx="2178610" cy="1147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Viremia on DTG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In Africa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2060"/>
                  </a:solidFill>
                </a:rPr>
                <a:t>Switch or not 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67F03D-F721-0341-B4E6-3F5504BFB68E}"/>
                </a:ext>
              </a:extLst>
            </p:cNvPr>
            <p:cNvSpPr/>
            <p:nvPr/>
          </p:nvSpPr>
          <p:spPr>
            <a:xfrm>
              <a:off x="4091997" y="771354"/>
              <a:ext cx="2279085" cy="1147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Virologic control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With </a:t>
              </a:r>
              <a:r>
                <a:rPr lang="en-US" sz="2400" b="1" dirty="0" err="1">
                  <a:solidFill>
                    <a:srgbClr val="FF6600"/>
                  </a:solidFill>
                </a:rPr>
                <a:t>bNAbs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Children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074C7F-6A24-8F48-8DA6-1E5B863A0CE5}"/>
                </a:ext>
              </a:extLst>
            </p:cNvPr>
            <p:cNvSpPr/>
            <p:nvPr/>
          </p:nvSpPr>
          <p:spPr>
            <a:xfrm>
              <a:off x="3382201" y="4539012"/>
              <a:ext cx="2284343" cy="788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DTG-R Africa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Tanzania 2020-2025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FEAAC3-24EC-B4DE-92C9-C4468E9FEAEB}"/>
                </a:ext>
              </a:extLst>
            </p:cNvPr>
            <p:cNvSpPr/>
            <p:nvPr/>
          </p:nvSpPr>
          <p:spPr>
            <a:xfrm>
              <a:off x="6017947" y="4157367"/>
              <a:ext cx="2340384" cy="1147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HIV transmission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Risk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Low viremia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00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0">
            <a:extLst>
              <a:ext uri="{FF2B5EF4-FFF2-40B4-BE49-F238E27FC236}">
                <a16:creationId xmlns:a16="http://schemas.microsoft.com/office/drawing/2014/main" id="{B9B29B65-FCE8-6CD1-2F49-7F82C7E4CBB2}"/>
              </a:ext>
            </a:extLst>
          </p:cNvPr>
          <p:cNvSpPr txBox="1"/>
          <p:nvPr/>
        </p:nvSpPr>
        <p:spPr>
          <a:xfrm>
            <a:off x="6362700" y="6468883"/>
            <a:ext cx="58293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Hansen D, CROI 2026, </a:t>
            </a:r>
            <a:r>
              <a:rPr lang="fr-FR" sz="1400" i="1" dirty="0">
                <a:solidFill>
                  <a:srgbClr val="0070C0"/>
                </a:solidFill>
              </a:rPr>
              <a:t>Abs</a:t>
            </a:r>
            <a:r>
              <a:rPr lang="en-US" sz="1400" i="1" kern="0" dirty="0">
                <a:solidFill>
                  <a:srgbClr val="0070C0"/>
                </a:solidFill>
                <a:cs typeface="Arial" pitchFamily="34" charset="0"/>
              </a:rPr>
              <a:t> 521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30766DC-9914-1A3F-B158-55FAC384B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69376"/>
              </p:ext>
            </p:extLst>
          </p:nvPr>
        </p:nvGraphicFramePr>
        <p:xfrm>
          <a:off x="609600" y="1813487"/>
          <a:ext cx="6842760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2519">
                  <a:extLst>
                    <a:ext uri="{9D8B030D-6E8A-4147-A177-3AD203B41FA5}">
                      <a16:colId xmlns:a16="http://schemas.microsoft.com/office/drawing/2014/main" val="317706413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3521536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76340120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4276656378"/>
                    </a:ext>
                  </a:extLst>
                </a:gridCol>
                <a:gridCol w="2316481">
                  <a:extLst>
                    <a:ext uri="{9D8B030D-6E8A-4147-A177-3AD203B41FA5}">
                      <a16:colId xmlns:a16="http://schemas.microsoft.com/office/drawing/2014/main" val="468359619"/>
                    </a:ext>
                  </a:extLst>
                </a:gridCol>
              </a:tblGrid>
              <a:tr h="266716"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HIV-1 EC</a:t>
                      </a:r>
                      <a:r>
                        <a:rPr lang="en-US" sz="1600" baseline="-25000" noProof="0" dirty="0"/>
                        <a:t>50</a:t>
                      </a:r>
                      <a:r>
                        <a:rPr lang="en-US" sz="1600" noProof="0" dirty="0"/>
                        <a:t> (</a:t>
                      </a:r>
                      <a:r>
                        <a:rPr lang="en-US" sz="1600" noProof="0" dirty="0" err="1"/>
                        <a:t>nM</a:t>
                      </a:r>
                      <a:r>
                        <a:rPr lang="en-US" sz="1600" noProof="0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HIV-1 EC</a:t>
                      </a:r>
                      <a:r>
                        <a:rPr lang="fr-FR" sz="1600" baseline="-25000" dirty="0"/>
                        <a:t>50</a:t>
                      </a:r>
                      <a:r>
                        <a:rPr lang="fr-FR" sz="1600" dirty="0"/>
                        <a:t> (</a:t>
                      </a:r>
                      <a:r>
                        <a:rPr lang="fr-FR" sz="1600" dirty="0" err="1"/>
                        <a:t>nM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HIV-2 EC</a:t>
                      </a:r>
                      <a:r>
                        <a:rPr lang="en-US" sz="1600" baseline="-25000" noProof="0" dirty="0"/>
                        <a:t>50</a:t>
                      </a:r>
                      <a:r>
                        <a:rPr lang="en-US" sz="1600" noProof="0" dirty="0"/>
                        <a:t> (</a:t>
                      </a:r>
                      <a:r>
                        <a:rPr lang="en-US" sz="1600" noProof="0" dirty="0" err="1"/>
                        <a:t>nM</a:t>
                      </a:r>
                      <a:r>
                        <a:rPr lang="en-US" sz="1600" noProof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91533"/>
                  </a:ext>
                </a:extLst>
              </a:tr>
              <a:tr h="266716"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Mean (range)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61008"/>
                  </a:ext>
                </a:extLst>
              </a:tr>
              <a:tr h="26671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GS-3242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0.23  0.11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0.08 – 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0.33 ± 0.06 (0.28 – 0.40)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03090"/>
                  </a:ext>
                </a:extLst>
              </a:tr>
              <a:tr h="266716">
                <a:tc>
                  <a:txBody>
                    <a:bodyPr/>
                    <a:lstStyle/>
                    <a:p>
                      <a:pPr lvl="0"/>
                      <a:r>
                        <a:rPr lang="en-US" sz="1600" noProof="0" dirty="0" err="1">
                          <a:solidFill>
                            <a:srgbClr val="000066"/>
                          </a:solidFill>
                        </a:rPr>
                        <a:t>Bictegravir</a:t>
                      </a:r>
                      <a:endParaRPr lang="en-US" sz="1600" noProof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0.50 ± 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0.20 – 1.03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0.36 ± 0.14 (0.19 – 0.46)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7287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07D90B1-DD16-A9E7-EB68-78F763E36D24}"/>
              </a:ext>
            </a:extLst>
          </p:cNvPr>
          <p:cNvSpPr txBox="1"/>
          <p:nvPr/>
        </p:nvSpPr>
        <p:spPr>
          <a:xfrm>
            <a:off x="3387053" y="1385343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>
                <a:solidFill>
                  <a:srgbClr val="0070C0"/>
                </a:solidFill>
              </a:rPr>
              <a:t>In vitro activity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3584DB-F09F-4D54-406C-95804ADD50B3}"/>
              </a:ext>
            </a:extLst>
          </p:cNvPr>
          <p:cNvSpPr txBox="1"/>
          <p:nvPr/>
        </p:nvSpPr>
        <p:spPr>
          <a:xfrm>
            <a:off x="460996" y="3803170"/>
            <a:ext cx="90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Activity of GS-3242 against an INSTI-r Mutant Panel (15 HIV-1 site-directed integrase mutants)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DF5044-9C07-2FE5-3C19-481BAF6BAB06}"/>
              </a:ext>
            </a:extLst>
          </p:cNvPr>
          <p:cNvSpPr txBox="1"/>
          <p:nvPr/>
        </p:nvSpPr>
        <p:spPr>
          <a:xfrm>
            <a:off x="7970981" y="2172533"/>
            <a:ext cx="406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After 224 days in culture, emergence of G193G/E (only 2.3 fold change relative to WT)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BA064B-0D42-F31C-5B8D-F65C74DE9AC7}"/>
              </a:ext>
            </a:extLst>
          </p:cNvPr>
          <p:cNvSpPr txBox="1"/>
          <p:nvPr/>
        </p:nvSpPr>
        <p:spPr>
          <a:xfrm>
            <a:off x="7970982" y="1834869"/>
            <a:ext cx="3281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noProof="0" dirty="0">
                <a:solidFill>
                  <a:srgbClr val="0070C0"/>
                </a:solidFill>
              </a:rPr>
              <a:t>In vitro resistance selections </a:t>
            </a:r>
            <a:endParaRPr lang="en-US" b="1" noProof="0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A2C640-318E-7C91-25C5-C0F8D7331B96}"/>
              </a:ext>
            </a:extLst>
          </p:cNvPr>
          <p:cNvSpPr txBox="1"/>
          <p:nvPr/>
        </p:nvSpPr>
        <p:spPr>
          <a:xfrm>
            <a:off x="7970982" y="2755056"/>
            <a:ext cx="41448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rgbClr val="0070C0"/>
                </a:solidFill>
              </a:rPr>
              <a:t>Low Cytotoxicity In Vitro 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In MT-4 T cells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Across Human Cell Lines and Primary Human Cells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7B72549-A736-41C9-199E-729381782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81410"/>
              </p:ext>
            </p:extLst>
          </p:nvPr>
        </p:nvGraphicFramePr>
        <p:xfrm>
          <a:off x="259080" y="4220818"/>
          <a:ext cx="10346314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3580">
                  <a:extLst>
                    <a:ext uri="{9D8B030D-6E8A-4147-A177-3AD203B41FA5}">
                      <a16:colId xmlns:a16="http://schemas.microsoft.com/office/drawing/2014/main" val="3370455588"/>
                    </a:ext>
                  </a:extLst>
                </a:gridCol>
                <a:gridCol w="561420">
                  <a:extLst>
                    <a:ext uri="{9D8B030D-6E8A-4147-A177-3AD203B41FA5}">
                      <a16:colId xmlns:a16="http://schemas.microsoft.com/office/drawing/2014/main" val="3877439093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258021314"/>
                    </a:ext>
                  </a:extLst>
                </a:gridCol>
                <a:gridCol w="580131">
                  <a:extLst>
                    <a:ext uri="{9D8B030D-6E8A-4147-A177-3AD203B41FA5}">
                      <a16:colId xmlns:a16="http://schemas.microsoft.com/office/drawing/2014/main" val="3753270221"/>
                    </a:ext>
                  </a:extLst>
                </a:gridCol>
                <a:gridCol w="604041">
                  <a:extLst>
                    <a:ext uri="{9D8B030D-6E8A-4147-A177-3AD203B41FA5}">
                      <a16:colId xmlns:a16="http://schemas.microsoft.com/office/drawing/2014/main" val="888159267"/>
                    </a:ext>
                  </a:extLst>
                </a:gridCol>
                <a:gridCol w="610019">
                  <a:extLst>
                    <a:ext uri="{9D8B030D-6E8A-4147-A177-3AD203B41FA5}">
                      <a16:colId xmlns:a16="http://schemas.microsoft.com/office/drawing/2014/main" val="668648613"/>
                    </a:ext>
                  </a:extLst>
                </a:gridCol>
                <a:gridCol w="561420">
                  <a:extLst>
                    <a:ext uri="{9D8B030D-6E8A-4147-A177-3AD203B41FA5}">
                      <a16:colId xmlns:a16="http://schemas.microsoft.com/office/drawing/2014/main" val="3994972465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818302625"/>
                    </a:ext>
                  </a:extLst>
                </a:gridCol>
                <a:gridCol w="610019">
                  <a:extLst>
                    <a:ext uri="{9D8B030D-6E8A-4147-A177-3AD203B41FA5}">
                      <a16:colId xmlns:a16="http://schemas.microsoft.com/office/drawing/2014/main" val="1742956968"/>
                    </a:ext>
                  </a:extLst>
                </a:gridCol>
                <a:gridCol w="596569">
                  <a:extLst>
                    <a:ext uri="{9D8B030D-6E8A-4147-A177-3AD203B41FA5}">
                      <a16:colId xmlns:a16="http://schemas.microsoft.com/office/drawing/2014/main" val="1894674414"/>
                    </a:ext>
                  </a:extLst>
                </a:gridCol>
                <a:gridCol w="602546">
                  <a:extLst>
                    <a:ext uri="{9D8B030D-6E8A-4147-A177-3AD203B41FA5}">
                      <a16:colId xmlns:a16="http://schemas.microsoft.com/office/drawing/2014/main" val="1098282178"/>
                    </a:ext>
                  </a:extLst>
                </a:gridCol>
                <a:gridCol w="604041">
                  <a:extLst>
                    <a:ext uri="{9D8B030D-6E8A-4147-A177-3AD203B41FA5}">
                      <a16:colId xmlns:a16="http://schemas.microsoft.com/office/drawing/2014/main" val="797089491"/>
                    </a:ext>
                  </a:extLst>
                </a:gridCol>
                <a:gridCol w="604041">
                  <a:extLst>
                    <a:ext uri="{9D8B030D-6E8A-4147-A177-3AD203B41FA5}">
                      <a16:colId xmlns:a16="http://schemas.microsoft.com/office/drawing/2014/main" val="475913048"/>
                    </a:ext>
                  </a:extLst>
                </a:gridCol>
                <a:gridCol w="604041">
                  <a:extLst>
                    <a:ext uri="{9D8B030D-6E8A-4147-A177-3AD203B41FA5}">
                      <a16:colId xmlns:a16="http://schemas.microsoft.com/office/drawing/2014/main" val="3050791876"/>
                    </a:ext>
                  </a:extLst>
                </a:gridCol>
                <a:gridCol w="604041">
                  <a:extLst>
                    <a:ext uri="{9D8B030D-6E8A-4147-A177-3AD203B41FA5}">
                      <a16:colId xmlns:a16="http://schemas.microsoft.com/office/drawing/2014/main" val="1219308938"/>
                    </a:ext>
                  </a:extLst>
                </a:gridCol>
                <a:gridCol w="677267">
                  <a:extLst>
                    <a:ext uri="{9D8B030D-6E8A-4147-A177-3AD203B41FA5}">
                      <a16:colId xmlns:a16="http://schemas.microsoft.com/office/drawing/2014/main" val="1364323451"/>
                    </a:ext>
                  </a:extLst>
                </a:gridCol>
              </a:tblGrid>
              <a:tr h="464157"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E92Q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G118R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Y143R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Q148R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N155H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R263K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L74I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G118R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E92Q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N155H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G118R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S230N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E138K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Q148K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G140S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Q148R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L74I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E138K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Q148R</a:t>
                      </a: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L74I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G140S</a:t>
                      </a:r>
                    </a:p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Q148R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E138K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G140S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Q148R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anchor="b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E138D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S147GN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155H</a:t>
                      </a:r>
                    </a:p>
                  </a:txBody>
                  <a:tcPr marL="72000" marR="72000" anchor="b"/>
                </a:tc>
                <a:extLst>
                  <a:ext uri="{0D108BD9-81ED-4DB2-BD59-A6C34878D82A}">
                    <a16:rowId xmlns:a16="http://schemas.microsoft.com/office/drawing/2014/main" val="2320685380"/>
                  </a:ext>
                </a:extLst>
              </a:tr>
              <a:tr h="189101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GS-3242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2.1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5.6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2.3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1.3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1.7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2.6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4.6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1.0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5.3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3.0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3.2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10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16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5.0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2.5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71738"/>
                  </a:ext>
                </a:extLst>
              </a:tr>
              <a:tr h="171910">
                <a:tc>
                  <a:txBody>
                    <a:bodyPr/>
                    <a:lstStyle/>
                    <a:p>
                      <a:pPr algn="l"/>
                      <a:r>
                        <a:rPr lang="en-US" sz="1400" b="0" noProof="0" dirty="0" err="1">
                          <a:solidFill>
                            <a:srgbClr val="000066"/>
                          </a:solidFill>
                        </a:rPr>
                        <a:t>Bictegravir</a:t>
                      </a:r>
                      <a:endParaRPr lang="en-US" sz="1400" b="0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1.4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4.9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1.5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0.6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1.1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1.7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4.7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1.0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4.7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3.7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1.7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4.3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6.5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3.7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2.2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00503"/>
                  </a:ext>
                </a:extLst>
              </a:tr>
              <a:tr h="171910">
                <a:tc>
                  <a:txBody>
                    <a:bodyPr/>
                    <a:lstStyle/>
                    <a:p>
                      <a:pPr algn="l"/>
                      <a:r>
                        <a:rPr lang="en-US" sz="1400" b="0" noProof="0" dirty="0">
                          <a:solidFill>
                            <a:srgbClr val="000066"/>
                          </a:solidFill>
                        </a:rPr>
                        <a:t>Cabotegravir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1.4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6.3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1.4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1.6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1.0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1.3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10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1.2</a:t>
                      </a:r>
                    </a:p>
                  </a:txBody>
                  <a:tcPr marL="72000" marR="72000" anchor="ctr">
                    <a:solidFill>
                      <a:srgbClr val="00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7.0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15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3.5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25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22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12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5.7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38903"/>
                  </a:ext>
                </a:extLst>
              </a:tr>
              <a:tr h="171910">
                <a:tc>
                  <a:txBody>
                    <a:bodyPr/>
                    <a:lstStyle/>
                    <a:p>
                      <a:pPr algn="l"/>
                      <a:r>
                        <a:rPr lang="en-US" sz="1400" b="0" noProof="0" dirty="0">
                          <a:solidFill>
                            <a:srgbClr val="000066"/>
                          </a:solidFill>
                        </a:rPr>
                        <a:t>Elvitegravir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51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3.4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5.2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114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28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5.0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5.4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86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3.2</a:t>
                      </a:r>
                    </a:p>
                  </a:txBody>
                  <a:tcPr marL="72000" marR="72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85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80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503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341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576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rgbClr val="000066"/>
                          </a:solidFill>
                        </a:rPr>
                        <a:t>100</a:t>
                      </a:r>
                    </a:p>
                  </a:txBody>
                  <a:tcPr marL="72000" marR="7200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6080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875E9681-7B30-614E-D9E5-5D946D32A3EB}"/>
              </a:ext>
            </a:extLst>
          </p:cNvPr>
          <p:cNvSpPr txBox="1"/>
          <p:nvPr/>
        </p:nvSpPr>
        <p:spPr>
          <a:xfrm>
            <a:off x="368730" y="6255470"/>
            <a:ext cx="3368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noProof="0">
                <a:solidFill>
                  <a:srgbClr val="000066"/>
                </a:solidFill>
                <a:latin typeface="+mj-lt"/>
              </a:rPr>
              <a:t>EC50 Fold-change (FC) relative to WT:</a:t>
            </a:r>
            <a:endParaRPr lang="en-US" sz="1600" noProof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E60AAA-1CEE-3B15-05FD-FA5CE2E1BF71}"/>
              </a:ext>
            </a:extLst>
          </p:cNvPr>
          <p:cNvSpPr txBox="1"/>
          <p:nvPr/>
        </p:nvSpPr>
        <p:spPr>
          <a:xfrm>
            <a:off x="3985692" y="6255470"/>
            <a:ext cx="593432" cy="338554"/>
          </a:xfrm>
          <a:prstGeom prst="rect">
            <a:avLst/>
          </a:prstGeom>
          <a:solidFill>
            <a:srgbClr val="00D200"/>
          </a:solidFill>
        </p:spPr>
        <p:txBody>
          <a:bodyPr wrap="none">
            <a:spAutoFit/>
          </a:bodyPr>
          <a:lstStyle/>
          <a:p>
            <a:r>
              <a:rPr lang="en-US" sz="1600" b="0" i="0" u="none" strike="noStrike" baseline="0" noProof="0">
                <a:solidFill>
                  <a:srgbClr val="000066"/>
                </a:solidFill>
                <a:latin typeface="+mj-lt"/>
              </a:rPr>
              <a:t>&lt; 3.0</a:t>
            </a:r>
            <a:endParaRPr lang="en-US" sz="1600" noProof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80A259-DC5B-4D97-FF43-A0E72D96A504}"/>
              </a:ext>
            </a:extLst>
          </p:cNvPr>
          <p:cNvSpPr txBox="1"/>
          <p:nvPr/>
        </p:nvSpPr>
        <p:spPr>
          <a:xfrm>
            <a:off x="4774533" y="6255470"/>
            <a:ext cx="808235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b="0" i="0" u="none" strike="noStrike" baseline="0" noProof="0">
                <a:solidFill>
                  <a:srgbClr val="000066"/>
                </a:solidFill>
                <a:latin typeface="+mj-lt"/>
              </a:rPr>
              <a:t>3.0 - 10</a:t>
            </a:r>
            <a:endParaRPr lang="en-US" sz="1600" noProof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14F9C5D-357A-0F2C-9EE4-9C841C5588CB}"/>
              </a:ext>
            </a:extLst>
          </p:cNvPr>
          <p:cNvSpPr txBox="1"/>
          <p:nvPr/>
        </p:nvSpPr>
        <p:spPr>
          <a:xfrm>
            <a:off x="5760053" y="6255470"/>
            <a:ext cx="54213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b="0" i="0" u="none" strike="noStrike" baseline="0" noProof="0">
                <a:solidFill>
                  <a:srgbClr val="000066"/>
                </a:solidFill>
                <a:latin typeface="+mj-lt"/>
              </a:rPr>
              <a:t>&gt; 10</a:t>
            </a:r>
            <a:endParaRPr lang="en-US" sz="1600" noProof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3123F41-A6F0-469A-2745-781710EB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GS-3242, a Novel Long-Acting INSTI 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12585947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GS-3242, a Novel Long-Acting INSTI 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1F9B4B1-3610-2EB8-8907-3340ACF5C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005" y="1326762"/>
            <a:ext cx="6780628" cy="523220"/>
          </a:xfrm>
        </p:spPr>
        <p:txBody>
          <a:bodyPr>
            <a:normAutofit fontScale="85000" lnSpcReduction="10000"/>
          </a:bodyPr>
          <a:lstStyle/>
          <a:p>
            <a:r>
              <a:rPr lang="en-US" noProof="0" dirty="0"/>
              <a:t>Administration of GS-3242 SC or IM in Cynomolgus Monkeys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7738E22-C3EF-75D5-3837-819ADA17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523" y="6444771"/>
            <a:ext cx="2910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err="1">
                <a:solidFill>
                  <a:srgbClr val="0070C0"/>
                </a:solidFill>
              </a:rPr>
              <a:t>Subramanian</a:t>
            </a:r>
            <a:r>
              <a:rPr lang="fr-FR" sz="1400" i="1">
                <a:solidFill>
                  <a:srgbClr val="0070C0"/>
                </a:solidFill>
              </a:rPr>
              <a:t> M, CROI 2026, Abs. 490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022B9E-87F1-F849-0D48-4B3A4BBF25E3}"/>
              </a:ext>
            </a:extLst>
          </p:cNvPr>
          <p:cNvSpPr txBox="1"/>
          <p:nvPr/>
        </p:nvSpPr>
        <p:spPr>
          <a:xfrm>
            <a:off x="1191491" y="2007591"/>
            <a:ext cx="27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Plasma concentration (</a:t>
            </a:r>
            <a:r>
              <a:rPr lang="en-US" b="1" noProof="0" dirty="0" err="1">
                <a:solidFill>
                  <a:srgbClr val="0070C0"/>
                </a:solidFill>
              </a:rPr>
              <a:t>nM</a:t>
            </a:r>
            <a:r>
              <a:rPr lang="en-US" b="1" noProof="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D812B9-37B8-A580-4C36-0EEA74E6413E}"/>
              </a:ext>
            </a:extLst>
          </p:cNvPr>
          <p:cNvSpPr txBox="1"/>
          <p:nvPr/>
        </p:nvSpPr>
        <p:spPr>
          <a:xfrm>
            <a:off x="609600" y="5035550"/>
            <a:ext cx="390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High plasma exposures up to 9 months post-dosing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T</a:t>
            </a:r>
            <a:r>
              <a:rPr lang="en-US" sz="1400" baseline="-25000" noProof="0" dirty="0">
                <a:solidFill>
                  <a:srgbClr val="000066"/>
                </a:solidFill>
              </a:rPr>
              <a:t>1/2</a:t>
            </a:r>
            <a:r>
              <a:rPr lang="en-US" sz="1400" noProof="0" dirty="0">
                <a:solidFill>
                  <a:srgbClr val="000066"/>
                </a:solidFill>
              </a:rPr>
              <a:t> =73-96 days ➜ Q4M dosing or longer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932BAA-6C2D-5D94-3872-5CF6396F4BB2}"/>
              </a:ext>
            </a:extLst>
          </p:cNvPr>
          <p:cNvSpPr txBox="1"/>
          <p:nvPr/>
        </p:nvSpPr>
        <p:spPr>
          <a:xfrm>
            <a:off x="5407658" y="2007591"/>
            <a:ext cx="19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% of dose released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15DCCA-98BA-6AE6-B999-67EC5B8D96A4}"/>
              </a:ext>
            </a:extLst>
          </p:cNvPr>
          <p:cNvSpPr txBox="1"/>
          <p:nvPr/>
        </p:nvSpPr>
        <p:spPr>
          <a:xfrm>
            <a:off x="8866478" y="2007591"/>
            <a:ext cx="24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Input rate (</a:t>
            </a:r>
            <a:r>
              <a:rPr lang="en-US" b="1" noProof="0" dirty="0" err="1">
                <a:solidFill>
                  <a:srgbClr val="0070C0"/>
                </a:solidFill>
              </a:rPr>
              <a:t>nmoL</a:t>
            </a:r>
            <a:r>
              <a:rPr lang="en-US" b="1" noProof="0" dirty="0">
                <a:solidFill>
                  <a:srgbClr val="0070C0"/>
                </a:solidFill>
              </a:rPr>
              <a:t>/hour)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891A6F-C406-F595-4A53-6604A5E96CD8}"/>
              </a:ext>
            </a:extLst>
          </p:cNvPr>
          <p:cNvSpPr txBox="1"/>
          <p:nvPr/>
        </p:nvSpPr>
        <p:spPr>
          <a:xfrm>
            <a:off x="8474330" y="5035550"/>
            <a:ext cx="3443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Fast release : &lt; 10% of dose for the IM route 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and &lt; 2% for the SC route, at Day 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3FEB27-17A3-9E32-B043-F899C0DCEA04}"/>
              </a:ext>
            </a:extLst>
          </p:cNvPr>
          <p:cNvSpPr txBox="1"/>
          <p:nvPr/>
        </p:nvSpPr>
        <p:spPr>
          <a:xfrm>
            <a:off x="609600" y="5808524"/>
            <a:ext cx="11251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rgbClr val="000066"/>
                </a:solidFill>
                <a:effectLst/>
              </a:rPr>
              <a:t>Objective: </a:t>
            </a:r>
            <a:r>
              <a:rPr lang="en-US" noProof="0" dirty="0">
                <a:solidFill>
                  <a:srgbClr val="000066"/>
                </a:solidFill>
                <a:effectLst/>
              </a:rPr>
              <a:t>human dose to cover at a trough concentration five times the protein-adjusted 95% effective concentration (= 957 ng/mL)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663023D-CA8C-2FC4-A765-8E608414C408}"/>
              </a:ext>
            </a:extLst>
          </p:cNvPr>
          <p:cNvGrpSpPr/>
          <p:nvPr/>
        </p:nvGrpSpPr>
        <p:grpSpPr>
          <a:xfrm>
            <a:off x="523554" y="2374731"/>
            <a:ext cx="11457273" cy="2510297"/>
            <a:chOff x="523554" y="2577931"/>
            <a:chExt cx="11457273" cy="2510297"/>
          </a:xfrm>
        </p:grpSpPr>
        <p:sp>
          <p:nvSpPr>
            <p:cNvPr id="17" name="Forme libre : forme 728">
              <a:extLst>
                <a:ext uri="{FF2B5EF4-FFF2-40B4-BE49-F238E27FC236}">
                  <a16:creationId xmlns:a16="http://schemas.microsoft.com/office/drawing/2014/main" id="{1CF05FF4-4393-69B7-90D7-F1D30323309E}"/>
                </a:ext>
              </a:extLst>
            </p:cNvPr>
            <p:cNvSpPr/>
            <p:nvPr/>
          </p:nvSpPr>
          <p:spPr bwMode="auto">
            <a:xfrm>
              <a:off x="1197721" y="2695573"/>
              <a:ext cx="2881633" cy="1850233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05016D7-1523-5D60-93D0-DF9E9108D4A2}"/>
                </a:ext>
              </a:extLst>
            </p:cNvPr>
            <p:cNvGrpSpPr/>
            <p:nvPr/>
          </p:nvGrpSpPr>
          <p:grpSpPr>
            <a:xfrm>
              <a:off x="1159016" y="2824956"/>
              <a:ext cx="2302668" cy="1202531"/>
              <a:chOff x="1159016" y="2824956"/>
              <a:chExt cx="2302668" cy="1202531"/>
            </a:xfrm>
          </p:grpSpPr>
          <p:sp>
            <p:nvSpPr>
              <p:cNvPr id="831" name="Ellipse 830">
                <a:extLst>
                  <a:ext uri="{FF2B5EF4-FFF2-40B4-BE49-F238E27FC236}">
                    <a16:creationId xmlns:a16="http://schemas.microsoft.com/office/drawing/2014/main" id="{D11F1597-B3A4-F297-A86F-7A18BDC24E31}"/>
                  </a:ext>
                </a:extLst>
              </p:cNvPr>
              <p:cNvSpPr/>
              <p:nvPr/>
            </p:nvSpPr>
            <p:spPr>
              <a:xfrm>
                <a:off x="1161398" y="394890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2" name="Ellipse 831">
                <a:extLst>
                  <a:ext uri="{FF2B5EF4-FFF2-40B4-BE49-F238E27FC236}">
                    <a16:creationId xmlns:a16="http://schemas.microsoft.com/office/drawing/2014/main" id="{59D1EB0E-6C6F-492D-47D1-F80A07FE616A}"/>
                  </a:ext>
                </a:extLst>
              </p:cNvPr>
              <p:cNvSpPr/>
              <p:nvPr/>
            </p:nvSpPr>
            <p:spPr>
              <a:xfrm>
                <a:off x="1159016" y="3696493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3" name="Ellipse 832">
                <a:extLst>
                  <a:ext uri="{FF2B5EF4-FFF2-40B4-BE49-F238E27FC236}">
                    <a16:creationId xmlns:a16="http://schemas.microsoft.com/office/drawing/2014/main" id="{27E4C80B-B21E-34EC-4C80-272420D76252}"/>
                  </a:ext>
                </a:extLst>
              </p:cNvPr>
              <p:cNvSpPr/>
              <p:nvPr/>
            </p:nvSpPr>
            <p:spPr>
              <a:xfrm>
                <a:off x="1159016" y="337740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4" name="Ellipse 833">
                <a:extLst>
                  <a:ext uri="{FF2B5EF4-FFF2-40B4-BE49-F238E27FC236}">
                    <a16:creationId xmlns:a16="http://schemas.microsoft.com/office/drawing/2014/main" id="{CB1BA62C-56FB-EC4F-F150-5C4A11D42E1B}"/>
                  </a:ext>
                </a:extLst>
              </p:cNvPr>
              <p:cNvSpPr/>
              <p:nvPr/>
            </p:nvSpPr>
            <p:spPr>
              <a:xfrm>
                <a:off x="1166160" y="3217862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5" name="Ellipse 834">
                <a:extLst>
                  <a:ext uri="{FF2B5EF4-FFF2-40B4-BE49-F238E27FC236}">
                    <a16:creationId xmlns:a16="http://schemas.microsoft.com/office/drawing/2014/main" id="{10E0D725-27C2-0114-135F-19BF023F5699}"/>
                  </a:ext>
                </a:extLst>
              </p:cNvPr>
              <p:cNvSpPr/>
              <p:nvPr/>
            </p:nvSpPr>
            <p:spPr>
              <a:xfrm>
                <a:off x="1178066" y="3151187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6" name="Ellipse 835">
                <a:extLst>
                  <a:ext uri="{FF2B5EF4-FFF2-40B4-BE49-F238E27FC236}">
                    <a16:creationId xmlns:a16="http://schemas.microsoft.com/office/drawing/2014/main" id="{85B82963-A90F-40B0-F597-A070E6A55812}"/>
                  </a:ext>
                </a:extLst>
              </p:cNvPr>
              <p:cNvSpPr/>
              <p:nvPr/>
            </p:nvSpPr>
            <p:spPr>
              <a:xfrm>
                <a:off x="1192354" y="3124994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7" name="Ellipse 836">
                <a:extLst>
                  <a:ext uri="{FF2B5EF4-FFF2-40B4-BE49-F238E27FC236}">
                    <a16:creationId xmlns:a16="http://schemas.microsoft.com/office/drawing/2014/main" id="{7B25A2CC-AAB4-45D0-CE68-1F08D25F28E7}"/>
                  </a:ext>
                </a:extLst>
              </p:cNvPr>
              <p:cNvSpPr/>
              <p:nvPr/>
            </p:nvSpPr>
            <p:spPr>
              <a:xfrm>
                <a:off x="1185210" y="3098800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8" name="Ellipse 837">
                <a:extLst>
                  <a:ext uri="{FF2B5EF4-FFF2-40B4-BE49-F238E27FC236}">
                    <a16:creationId xmlns:a16="http://schemas.microsoft.com/office/drawing/2014/main" id="{6F5BF144-5D1D-9763-628F-4200C2CDFD11}"/>
                  </a:ext>
                </a:extLst>
              </p:cNvPr>
              <p:cNvSpPr/>
              <p:nvPr/>
            </p:nvSpPr>
            <p:spPr>
              <a:xfrm>
                <a:off x="1216166" y="3070225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9" name="Ellipse 838">
                <a:extLst>
                  <a:ext uri="{FF2B5EF4-FFF2-40B4-BE49-F238E27FC236}">
                    <a16:creationId xmlns:a16="http://schemas.microsoft.com/office/drawing/2014/main" id="{79196AA1-78BD-92B6-A2C7-F0AADF8B9F1A}"/>
                  </a:ext>
                </a:extLst>
              </p:cNvPr>
              <p:cNvSpPr/>
              <p:nvPr/>
            </p:nvSpPr>
            <p:spPr>
              <a:xfrm>
                <a:off x="1280460" y="2965450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0" name="Ellipse 839">
                <a:extLst>
                  <a:ext uri="{FF2B5EF4-FFF2-40B4-BE49-F238E27FC236}">
                    <a16:creationId xmlns:a16="http://schemas.microsoft.com/office/drawing/2014/main" id="{4B2D210A-019E-DDD0-CD58-BCC8842AABC8}"/>
                  </a:ext>
                </a:extLst>
              </p:cNvPr>
              <p:cNvSpPr/>
              <p:nvPr/>
            </p:nvSpPr>
            <p:spPr>
              <a:xfrm>
                <a:off x="1330466" y="2951162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1" name="Ellipse 840">
                <a:extLst>
                  <a:ext uri="{FF2B5EF4-FFF2-40B4-BE49-F238E27FC236}">
                    <a16:creationId xmlns:a16="http://schemas.microsoft.com/office/drawing/2014/main" id="{CF7D79CE-8D08-C5BF-E917-943C131725A7}"/>
                  </a:ext>
                </a:extLst>
              </p:cNvPr>
              <p:cNvSpPr/>
              <p:nvPr/>
            </p:nvSpPr>
            <p:spPr>
              <a:xfrm>
                <a:off x="1382854" y="2913062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2" name="Ellipse 841">
                <a:extLst>
                  <a:ext uri="{FF2B5EF4-FFF2-40B4-BE49-F238E27FC236}">
                    <a16:creationId xmlns:a16="http://schemas.microsoft.com/office/drawing/2014/main" id="{B7699163-C613-69AE-BD14-7D383220B734}"/>
                  </a:ext>
                </a:extLst>
              </p:cNvPr>
              <p:cNvSpPr/>
              <p:nvPr/>
            </p:nvSpPr>
            <p:spPr>
              <a:xfrm>
                <a:off x="1440004" y="288210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3" name="Ellipse 842">
                <a:extLst>
                  <a:ext uri="{FF2B5EF4-FFF2-40B4-BE49-F238E27FC236}">
                    <a16:creationId xmlns:a16="http://schemas.microsoft.com/office/drawing/2014/main" id="{56CAD431-8A3F-513B-5B5A-2A044F490CF5}"/>
                  </a:ext>
                </a:extLst>
              </p:cNvPr>
              <p:cNvSpPr/>
              <p:nvPr/>
            </p:nvSpPr>
            <p:spPr>
              <a:xfrm>
                <a:off x="1497154" y="2867819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4" name="Ellipse 843">
                <a:extLst>
                  <a:ext uri="{FF2B5EF4-FFF2-40B4-BE49-F238E27FC236}">
                    <a16:creationId xmlns:a16="http://schemas.microsoft.com/office/drawing/2014/main" id="{90575ADD-74A9-7B32-170F-49141663BE7D}"/>
                  </a:ext>
                </a:extLst>
              </p:cNvPr>
              <p:cNvSpPr/>
              <p:nvPr/>
            </p:nvSpPr>
            <p:spPr>
              <a:xfrm>
                <a:off x="1609072" y="282495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5" name="Ellipse 844">
                <a:extLst>
                  <a:ext uri="{FF2B5EF4-FFF2-40B4-BE49-F238E27FC236}">
                    <a16:creationId xmlns:a16="http://schemas.microsoft.com/office/drawing/2014/main" id="{5E89A4E3-A3CB-F78D-0BDC-2F20EFF4A27A}"/>
                  </a:ext>
                </a:extLst>
              </p:cNvPr>
              <p:cNvSpPr/>
              <p:nvPr/>
            </p:nvSpPr>
            <p:spPr>
              <a:xfrm>
                <a:off x="1713847" y="2851150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6" name="Ellipse 845">
                <a:extLst>
                  <a:ext uri="{FF2B5EF4-FFF2-40B4-BE49-F238E27FC236}">
                    <a16:creationId xmlns:a16="http://schemas.microsoft.com/office/drawing/2014/main" id="{114F488A-D43A-42DF-C64A-8BBCB3B553EB}"/>
                  </a:ext>
                </a:extLst>
              </p:cNvPr>
              <p:cNvSpPr/>
              <p:nvPr/>
            </p:nvSpPr>
            <p:spPr>
              <a:xfrm>
                <a:off x="1830529" y="2872581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7" name="Ellipse 846">
                <a:extLst>
                  <a:ext uri="{FF2B5EF4-FFF2-40B4-BE49-F238E27FC236}">
                    <a16:creationId xmlns:a16="http://schemas.microsoft.com/office/drawing/2014/main" id="{D2BF8D9A-4B57-7BBB-F95F-861BA23849AE}"/>
                  </a:ext>
                </a:extLst>
              </p:cNvPr>
              <p:cNvSpPr/>
              <p:nvPr/>
            </p:nvSpPr>
            <p:spPr>
              <a:xfrm>
                <a:off x="1937685" y="2910681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8" name="Ellipse 847">
                <a:extLst>
                  <a:ext uri="{FF2B5EF4-FFF2-40B4-BE49-F238E27FC236}">
                    <a16:creationId xmlns:a16="http://schemas.microsoft.com/office/drawing/2014/main" id="{DCDA986D-6042-CECF-FBAB-6D098A40FEE6}"/>
                  </a:ext>
                </a:extLst>
              </p:cNvPr>
              <p:cNvSpPr/>
              <p:nvPr/>
            </p:nvSpPr>
            <p:spPr>
              <a:xfrm>
                <a:off x="2049604" y="2951163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9" name="Ellipse 848">
                <a:extLst>
                  <a:ext uri="{FF2B5EF4-FFF2-40B4-BE49-F238E27FC236}">
                    <a16:creationId xmlns:a16="http://schemas.microsoft.com/office/drawing/2014/main" id="{F2F2BD27-7ACB-96E3-72F4-9FC4C16BFA2A}"/>
                  </a:ext>
                </a:extLst>
              </p:cNvPr>
              <p:cNvSpPr/>
              <p:nvPr/>
            </p:nvSpPr>
            <p:spPr>
              <a:xfrm>
                <a:off x="2161522" y="299640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0" name="Ellipse 849">
                <a:extLst>
                  <a:ext uri="{FF2B5EF4-FFF2-40B4-BE49-F238E27FC236}">
                    <a16:creationId xmlns:a16="http://schemas.microsoft.com/office/drawing/2014/main" id="{C07A1E0E-CFD1-0BD4-296F-8C981C5CF73A}"/>
                  </a:ext>
                </a:extLst>
              </p:cNvPr>
              <p:cNvSpPr/>
              <p:nvPr/>
            </p:nvSpPr>
            <p:spPr>
              <a:xfrm>
                <a:off x="2278203" y="3041649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1" name="Ellipse 850">
                <a:extLst>
                  <a:ext uri="{FF2B5EF4-FFF2-40B4-BE49-F238E27FC236}">
                    <a16:creationId xmlns:a16="http://schemas.microsoft.com/office/drawing/2014/main" id="{56BF2C2E-24E9-78AE-F058-5319D1BCA091}"/>
                  </a:ext>
                </a:extLst>
              </p:cNvPr>
              <p:cNvSpPr/>
              <p:nvPr/>
            </p:nvSpPr>
            <p:spPr>
              <a:xfrm>
                <a:off x="2378215" y="3044031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2" name="Ellipse 851">
                <a:extLst>
                  <a:ext uri="{FF2B5EF4-FFF2-40B4-BE49-F238E27FC236}">
                    <a16:creationId xmlns:a16="http://schemas.microsoft.com/office/drawing/2014/main" id="{B09B3598-B356-C088-9482-4B5E6B223B97}"/>
                  </a:ext>
                </a:extLst>
              </p:cNvPr>
              <p:cNvSpPr/>
              <p:nvPr/>
            </p:nvSpPr>
            <p:spPr>
              <a:xfrm>
                <a:off x="2494897" y="307260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3" name="Ellipse 852">
                <a:extLst>
                  <a:ext uri="{FF2B5EF4-FFF2-40B4-BE49-F238E27FC236}">
                    <a16:creationId xmlns:a16="http://schemas.microsoft.com/office/drawing/2014/main" id="{5B0E8635-314F-AB66-4D55-8FEA2198F534}"/>
                  </a:ext>
                </a:extLst>
              </p:cNvPr>
              <p:cNvSpPr/>
              <p:nvPr/>
            </p:nvSpPr>
            <p:spPr>
              <a:xfrm>
                <a:off x="2604434" y="3144043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4" name="Ellipse 853">
                <a:extLst>
                  <a:ext uri="{FF2B5EF4-FFF2-40B4-BE49-F238E27FC236}">
                    <a16:creationId xmlns:a16="http://schemas.microsoft.com/office/drawing/2014/main" id="{17531576-EC1C-61EC-4DC7-B5DDE73CC71A}"/>
                  </a:ext>
                </a:extLst>
              </p:cNvPr>
              <p:cNvSpPr/>
              <p:nvPr/>
            </p:nvSpPr>
            <p:spPr>
              <a:xfrm>
                <a:off x="2713972" y="3120231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5" name="Ellipse 854">
                <a:extLst>
                  <a:ext uri="{FF2B5EF4-FFF2-40B4-BE49-F238E27FC236}">
                    <a16:creationId xmlns:a16="http://schemas.microsoft.com/office/drawing/2014/main" id="{55FFAA3E-353D-C35D-2BAC-FDAD9262BBD1}"/>
                  </a:ext>
                </a:extLst>
              </p:cNvPr>
              <p:cNvSpPr/>
              <p:nvPr/>
            </p:nvSpPr>
            <p:spPr>
              <a:xfrm>
                <a:off x="2825891" y="3160712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6" name="Ellipse 855">
                <a:extLst>
                  <a:ext uri="{FF2B5EF4-FFF2-40B4-BE49-F238E27FC236}">
                    <a16:creationId xmlns:a16="http://schemas.microsoft.com/office/drawing/2014/main" id="{98403C0F-643B-17BB-1D02-4EE3714E2F08}"/>
                  </a:ext>
                </a:extLst>
              </p:cNvPr>
              <p:cNvSpPr/>
              <p:nvPr/>
            </p:nvSpPr>
            <p:spPr>
              <a:xfrm>
                <a:off x="2942572" y="3179762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7" name="Ellipse 856">
                <a:extLst>
                  <a:ext uri="{FF2B5EF4-FFF2-40B4-BE49-F238E27FC236}">
                    <a16:creationId xmlns:a16="http://schemas.microsoft.com/office/drawing/2014/main" id="{202896D0-9713-2B75-268D-FEC43361D834}"/>
                  </a:ext>
                </a:extLst>
              </p:cNvPr>
              <p:cNvSpPr/>
              <p:nvPr/>
            </p:nvSpPr>
            <p:spPr>
              <a:xfrm>
                <a:off x="3049728" y="3213100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8" name="Ellipse 857">
                <a:extLst>
                  <a:ext uri="{FF2B5EF4-FFF2-40B4-BE49-F238E27FC236}">
                    <a16:creationId xmlns:a16="http://schemas.microsoft.com/office/drawing/2014/main" id="{BD80EEAB-4EA6-0139-C198-9A2E7BD9834A}"/>
                  </a:ext>
                </a:extLst>
              </p:cNvPr>
              <p:cNvSpPr/>
              <p:nvPr/>
            </p:nvSpPr>
            <p:spPr>
              <a:xfrm>
                <a:off x="3164028" y="3234531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9" name="Ellipse 858">
                <a:extLst>
                  <a:ext uri="{FF2B5EF4-FFF2-40B4-BE49-F238E27FC236}">
                    <a16:creationId xmlns:a16="http://schemas.microsoft.com/office/drawing/2014/main" id="{A7AA621C-4D1D-0B07-C80A-F6EAFB6FF500}"/>
                  </a:ext>
                </a:extLst>
              </p:cNvPr>
              <p:cNvSpPr/>
              <p:nvPr/>
            </p:nvSpPr>
            <p:spPr>
              <a:xfrm>
                <a:off x="3271184" y="3248819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60" name="Ellipse 859">
                <a:extLst>
                  <a:ext uri="{FF2B5EF4-FFF2-40B4-BE49-F238E27FC236}">
                    <a16:creationId xmlns:a16="http://schemas.microsoft.com/office/drawing/2014/main" id="{C1BACCE3-3842-FF41-32EC-566D795D9E21}"/>
                  </a:ext>
                </a:extLst>
              </p:cNvPr>
              <p:cNvSpPr/>
              <p:nvPr/>
            </p:nvSpPr>
            <p:spPr>
              <a:xfrm>
                <a:off x="3383103" y="3267869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3999D9-35EB-8A1E-91A4-61C2C435B547}"/>
                </a:ext>
              </a:extLst>
            </p:cNvPr>
            <p:cNvSpPr/>
            <p:nvPr/>
          </p:nvSpPr>
          <p:spPr>
            <a:xfrm>
              <a:off x="1185680" y="2973273"/>
              <a:ext cx="78581" cy="785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C93F98BD-E3B1-786B-4624-DF1FD0120F95}"/>
                </a:ext>
              </a:extLst>
            </p:cNvPr>
            <p:cNvGrpSpPr/>
            <p:nvPr/>
          </p:nvGrpSpPr>
          <p:grpSpPr>
            <a:xfrm>
              <a:off x="1161867" y="2863735"/>
              <a:ext cx="2302666" cy="819149"/>
              <a:chOff x="1161867" y="2863735"/>
              <a:chExt cx="2302666" cy="819149"/>
            </a:xfrm>
          </p:grpSpPr>
          <p:sp>
            <p:nvSpPr>
              <p:cNvPr id="802" name="Rectangle 801">
                <a:extLst>
                  <a:ext uri="{FF2B5EF4-FFF2-40B4-BE49-F238E27FC236}">
                    <a16:creationId xmlns:a16="http://schemas.microsoft.com/office/drawing/2014/main" id="{928C1913-9E58-9634-E99D-86733EE86558}"/>
                  </a:ext>
                </a:extLst>
              </p:cNvPr>
              <p:cNvSpPr/>
              <p:nvPr/>
            </p:nvSpPr>
            <p:spPr>
              <a:xfrm>
                <a:off x="1161867" y="3604303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3" name="Rectangle 802">
                <a:extLst>
                  <a:ext uri="{FF2B5EF4-FFF2-40B4-BE49-F238E27FC236}">
                    <a16:creationId xmlns:a16="http://schemas.microsoft.com/office/drawing/2014/main" id="{09B72F3A-7374-3FE2-4F4D-171782DB9A2F}"/>
                  </a:ext>
                </a:extLst>
              </p:cNvPr>
              <p:cNvSpPr/>
              <p:nvPr/>
            </p:nvSpPr>
            <p:spPr>
              <a:xfrm>
                <a:off x="1176155" y="338760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4" name="Rectangle 803">
                <a:extLst>
                  <a:ext uri="{FF2B5EF4-FFF2-40B4-BE49-F238E27FC236}">
                    <a16:creationId xmlns:a16="http://schemas.microsoft.com/office/drawing/2014/main" id="{6DF96A5A-6152-FF97-DB8A-5FA1B6CFED01}"/>
                  </a:ext>
                </a:extLst>
              </p:cNvPr>
              <p:cNvSpPr/>
              <p:nvPr/>
            </p:nvSpPr>
            <p:spPr>
              <a:xfrm>
                <a:off x="1169011" y="3230447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:a16="http://schemas.microsoft.com/office/drawing/2014/main" id="{6BC441F8-1EA1-3D04-5538-43A294789E42}"/>
                  </a:ext>
                </a:extLst>
              </p:cNvPr>
              <p:cNvSpPr/>
              <p:nvPr/>
            </p:nvSpPr>
            <p:spPr>
              <a:xfrm>
                <a:off x="1169011" y="3175678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6" name="Rectangle 805">
                <a:extLst>
                  <a:ext uri="{FF2B5EF4-FFF2-40B4-BE49-F238E27FC236}">
                    <a16:creationId xmlns:a16="http://schemas.microsoft.com/office/drawing/2014/main" id="{0C0D7E49-8291-7AD2-2E28-45AEC44BC041}"/>
                  </a:ext>
                </a:extLst>
              </p:cNvPr>
              <p:cNvSpPr/>
              <p:nvPr/>
            </p:nvSpPr>
            <p:spPr>
              <a:xfrm>
                <a:off x="1173773" y="3047091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7" name="Rectangle 806">
                <a:extLst>
                  <a:ext uri="{FF2B5EF4-FFF2-40B4-BE49-F238E27FC236}">
                    <a16:creationId xmlns:a16="http://schemas.microsoft.com/office/drawing/2014/main" id="{2F417183-574D-1644-7E41-29D7C2663E1C}"/>
                  </a:ext>
                </a:extLst>
              </p:cNvPr>
              <p:cNvSpPr/>
              <p:nvPr/>
            </p:nvSpPr>
            <p:spPr>
              <a:xfrm>
                <a:off x="1197586" y="2956604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8" name="Rectangle 807">
                <a:extLst>
                  <a:ext uri="{FF2B5EF4-FFF2-40B4-BE49-F238E27FC236}">
                    <a16:creationId xmlns:a16="http://schemas.microsoft.com/office/drawing/2014/main" id="{C2F1FD14-D713-1279-8D24-D05F67118D7C}"/>
                  </a:ext>
                </a:extLst>
              </p:cNvPr>
              <p:cNvSpPr/>
              <p:nvPr/>
            </p:nvSpPr>
            <p:spPr>
              <a:xfrm>
                <a:off x="1221398" y="2863735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38570460-68E4-5936-D547-A14526195B29}"/>
                  </a:ext>
                </a:extLst>
              </p:cNvPr>
              <p:cNvSpPr/>
              <p:nvPr/>
            </p:nvSpPr>
            <p:spPr>
              <a:xfrm>
                <a:off x="1278548" y="2868498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0" name="Rectangle 809">
                <a:extLst>
                  <a:ext uri="{FF2B5EF4-FFF2-40B4-BE49-F238E27FC236}">
                    <a16:creationId xmlns:a16="http://schemas.microsoft.com/office/drawing/2014/main" id="{54E2E112-6693-F6E9-39C3-C5A24DE8927A}"/>
                  </a:ext>
                </a:extLst>
              </p:cNvPr>
              <p:cNvSpPr/>
              <p:nvPr/>
            </p:nvSpPr>
            <p:spPr>
              <a:xfrm>
                <a:off x="1338079" y="2873260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:a16="http://schemas.microsoft.com/office/drawing/2014/main" id="{3FDD30BA-2784-EAC9-F85E-615A366D00E9}"/>
                  </a:ext>
                </a:extLst>
              </p:cNvPr>
              <p:cNvSpPr/>
              <p:nvPr/>
            </p:nvSpPr>
            <p:spPr>
              <a:xfrm>
                <a:off x="1385704" y="2951842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2" name="Rectangle 811">
                <a:extLst>
                  <a:ext uri="{FF2B5EF4-FFF2-40B4-BE49-F238E27FC236}">
                    <a16:creationId xmlns:a16="http://schemas.microsoft.com/office/drawing/2014/main" id="{4DB74821-E005-CE2F-FB54-DE6C102F1BD7}"/>
                  </a:ext>
                </a:extLst>
              </p:cNvPr>
              <p:cNvSpPr/>
              <p:nvPr/>
            </p:nvSpPr>
            <p:spPr>
              <a:xfrm>
                <a:off x="1435710" y="2997086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:a16="http://schemas.microsoft.com/office/drawing/2014/main" id="{810CE201-AEBA-B425-09B8-7C38DED9AA11}"/>
                  </a:ext>
                </a:extLst>
              </p:cNvPr>
              <p:cNvSpPr/>
              <p:nvPr/>
            </p:nvSpPr>
            <p:spPr>
              <a:xfrm>
                <a:off x="1492860" y="3037567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767D9076-8554-01D8-D759-F75DF2DAE7DD}"/>
                  </a:ext>
                </a:extLst>
              </p:cNvPr>
              <p:cNvSpPr/>
              <p:nvPr/>
            </p:nvSpPr>
            <p:spPr>
              <a:xfrm>
                <a:off x="1607160" y="308042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5" name="Rectangle 814">
                <a:extLst>
                  <a:ext uri="{FF2B5EF4-FFF2-40B4-BE49-F238E27FC236}">
                    <a16:creationId xmlns:a16="http://schemas.microsoft.com/office/drawing/2014/main" id="{79FE97C6-3644-8AEE-514B-C7CF7BA0AF03}"/>
                  </a:ext>
                </a:extLst>
              </p:cNvPr>
              <p:cNvSpPr/>
              <p:nvPr/>
            </p:nvSpPr>
            <p:spPr>
              <a:xfrm>
                <a:off x="1721460" y="3097098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6" name="Rectangle 815">
                <a:extLst>
                  <a:ext uri="{FF2B5EF4-FFF2-40B4-BE49-F238E27FC236}">
                    <a16:creationId xmlns:a16="http://schemas.microsoft.com/office/drawing/2014/main" id="{6D7E462B-6394-0678-E92E-754977718FE1}"/>
                  </a:ext>
                </a:extLst>
              </p:cNvPr>
              <p:cNvSpPr/>
              <p:nvPr/>
            </p:nvSpPr>
            <p:spPr>
              <a:xfrm>
                <a:off x="1826235" y="3109004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:a16="http://schemas.microsoft.com/office/drawing/2014/main" id="{F211D61A-E5AA-F9CD-E210-0AD72E2F1EE4}"/>
                  </a:ext>
                </a:extLst>
              </p:cNvPr>
              <p:cNvSpPr/>
              <p:nvPr/>
            </p:nvSpPr>
            <p:spPr>
              <a:xfrm>
                <a:off x="1945298" y="3142342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8" name="Rectangle 817">
                <a:extLst>
                  <a:ext uri="{FF2B5EF4-FFF2-40B4-BE49-F238E27FC236}">
                    <a16:creationId xmlns:a16="http://schemas.microsoft.com/office/drawing/2014/main" id="{DF5239E4-1170-99F3-493C-6B27A3D52F84}"/>
                  </a:ext>
                </a:extLst>
              </p:cNvPr>
              <p:cNvSpPr/>
              <p:nvPr/>
            </p:nvSpPr>
            <p:spPr>
              <a:xfrm>
                <a:off x="2047691" y="3166154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52DAB237-92FB-89B7-6D0A-C2D2320A7580}"/>
                  </a:ext>
                </a:extLst>
              </p:cNvPr>
              <p:cNvSpPr/>
              <p:nvPr/>
            </p:nvSpPr>
            <p:spPr>
              <a:xfrm>
                <a:off x="2159610" y="3180442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0" name="Rectangle 819">
                <a:extLst>
                  <a:ext uri="{FF2B5EF4-FFF2-40B4-BE49-F238E27FC236}">
                    <a16:creationId xmlns:a16="http://schemas.microsoft.com/office/drawing/2014/main" id="{C07A73FB-D7F5-AE01-4516-10EFD02693EA}"/>
                  </a:ext>
                </a:extLst>
              </p:cNvPr>
              <p:cNvSpPr/>
              <p:nvPr/>
            </p:nvSpPr>
            <p:spPr>
              <a:xfrm>
                <a:off x="2276291" y="3189967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1" name="Rectangle 820">
                <a:extLst>
                  <a:ext uri="{FF2B5EF4-FFF2-40B4-BE49-F238E27FC236}">
                    <a16:creationId xmlns:a16="http://schemas.microsoft.com/office/drawing/2014/main" id="{4DF8E276-42EB-1824-1A49-5D9ACAE7BBEA}"/>
                  </a:ext>
                </a:extLst>
              </p:cNvPr>
              <p:cNvSpPr/>
              <p:nvPr/>
            </p:nvSpPr>
            <p:spPr>
              <a:xfrm>
                <a:off x="2383447" y="315662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2" name="Rectangle 821">
                <a:extLst>
                  <a:ext uri="{FF2B5EF4-FFF2-40B4-BE49-F238E27FC236}">
                    <a16:creationId xmlns:a16="http://schemas.microsoft.com/office/drawing/2014/main" id="{52D71093-DC89-088D-8409-2C6EABA80D4A}"/>
                  </a:ext>
                </a:extLst>
              </p:cNvPr>
              <p:cNvSpPr/>
              <p:nvPr/>
            </p:nvSpPr>
            <p:spPr>
              <a:xfrm>
                <a:off x="2492985" y="319472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45A3B097-46BD-AB0F-780B-DB90F093CDD3}"/>
                  </a:ext>
                </a:extLst>
              </p:cNvPr>
              <p:cNvSpPr/>
              <p:nvPr/>
            </p:nvSpPr>
            <p:spPr>
              <a:xfrm>
                <a:off x="2609666" y="3244735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4" name="Rectangle 823">
                <a:extLst>
                  <a:ext uri="{FF2B5EF4-FFF2-40B4-BE49-F238E27FC236}">
                    <a16:creationId xmlns:a16="http://schemas.microsoft.com/office/drawing/2014/main" id="{ECF2EEEC-E0C1-97E5-7C2C-D27009B447E1}"/>
                  </a:ext>
                </a:extLst>
              </p:cNvPr>
              <p:cNvSpPr/>
              <p:nvPr/>
            </p:nvSpPr>
            <p:spPr>
              <a:xfrm>
                <a:off x="2719203" y="3266167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:a16="http://schemas.microsoft.com/office/drawing/2014/main" id="{9C1A90E0-D9FB-80DC-29F0-15F3FE3F5C62}"/>
                  </a:ext>
                </a:extLst>
              </p:cNvPr>
              <p:cNvSpPr/>
              <p:nvPr/>
            </p:nvSpPr>
            <p:spPr>
              <a:xfrm>
                <a:off x="2823978" y="3263785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6" name="Rectangle 825">
                <a:extLst>
                  <a:ext uri="{FF2B5EF4-FFF2-40B4-BE49-F238E27FC236}">
                    <a16:creationId xmlns:a16="http://schemas.microsoft.com/office/drawing/2014/main" id="{42563F3E-8467-F83D-DCCD-213FE21CD78D}"/>
                  </a:ext>
                </a:extLst>
              </p:cNvPr>
              <p:cNvSpPr/>
              <p:nvPr/>
            </p:nvSpPr>
            <p:spPr>
              <a:xfrm>
                <a:off x="2935897" y="321377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1D5C6322-A498-47E2-4119-8C762160964F}"/>
                  </a:ext>
                </a:extLst>
              </p:cNvPr>
              <p:cNvSpPr/>
              <p:nvPr/>
            </p:nvSpPr>
            <p:spPr>
              <a:xfrm>
                <a:off x="3047815" y="328997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8" name="Rectangle 827">
                <a:extLst>
                  <a:ext uri="{FF2B5EF4-FFF2-40B4-BE49-F238E27FC236}">
                    <a16:creationId xmlns:a16="http://schemas.microsoft.com/office/drawing/2014/main" id="{92E5108C-1011-F2CA-7E08-9C05B7558EB5}"/>
                  </a:ext>
                </a:extLst>
              </p:cNvPr>
              <p:cNvSpPr/>
              <p:nvPr/>
            </p:nvSpPr>
            <p:spPr>
              <a:xfrm>
                <a:off x="3164496" y="330902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9" name="Rectangle 828">
                <a:extLst>
                  <a:ext uri="{FF2B5EF4-FFF2-40B4-BE49-F238E27FC236}">
                    <a16:creationId xmlns:a16="http://schemas.microsoft.com/office/drawing/2014/main" id="{7FAE760E-E472-D0A1-3CA2-D75AACEC0BA4}"/>
                  </a:ext>
                </a:extLst>
              </p:cNvPr>
              <p:cNvSpPr/>
              <p:nvPr/>
            </p:nvSpPr>
            <p:spPr>
              <a:xfrm>
                <a:off x="3271652" y="3354273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81FFA014-0F8F-0E9A-8D40-A89853BBE78F}"/>
                  </a:ext>
                </a:extLst>
              </p:cNvPr>
              <p:cNvSpPr/>
              <p:nvPr/>
            </p:nvSpPr>
            <p:spPr>
              <a:xfrm>
                <a:off x="3385952" y="3347129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772FD43-0D06-D034-50E7-89F145CEDCDD}"/>
                </a:ext>
              </a:extLst>
            </p:cNvPr>
            <p:cNvGrpSpPr/>
            <p:nvPr/>
          </p:nvGrpSpPr>
          <p:grpSpPr>
            <a:xfrm>
              <a:off x="8757307" y="4438343"/>
              <a:ext cx="243748" cy="257369"/>
              <a:chOff x="1859622" y="4762667"/>
              <a:chExt cx="243748" cy="257369"/>
            </a:xfrm>
          </p:grpSpPr>
          <p:sp>
            <p:nvSpPr>
              <p:cNvPr id="800" name="Line 7">
                <a:extLst>
                  <a:ext uri="{FF2B5EF4-FFF2-40B4-BE49-F238E27FC236}">
                    <a16:creationId xmlns:a16="http://schemas.microsoft.com/office/drawing/2014/main" id="{BBBAD12B-E755-2C2E-1DBC-A52C8A895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1" name="Rectangle 38">
                <a:extLst>
                  <a:ext uri="{FF2B5EF4-FFF2-40B4-BE49-F238E27FC236}">
                    <a16:creationId xmlns:a16="http://schemas.microsoft.com/office/drawing/2014/main" id="{05DAB6AE-D186-F72F-1EA3-6C3FBEF5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622" y="476266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E932D761-CB59-A439-C14F-25EF0AE90013}"/>
                </a:ext>
              </a:extLst>
            </p:cNvPr>
            <p:cNvGrpSpPr/>
            <p:nvPr/>
          </p:nvGrpSpPr>
          <p:grpSpPr>
            <a:xfrm>
              <a:off x="8597038" y="4056539"/>
              <a:ext cx="404017" cy="257369"/>
              <a:chOff x="1699353" y="4133823"/>
              <a:chExt cx="404017" cy="257369"/>
            </a:xfrm>
          </p:grpSpPr>
          <p:sp>
            <p:nvSpPr>
              <p:cNvPr id="798" name="Line 9">
                <a:extLst>
                  <a:ext uri="{FF2B5EF4-FFF2-40B4-BE49-F238E27FC236}">
                    <a16:creationId xmlns:a16="http://schemas.microsoft.com/office/drawing/2014/main" id="{BDC95B27-CFA8-333D-1359-4A3D659A6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" name="Rectangle 40">
                <a:extLst>
                  <a:ext uri="{FF2B5EF4-FFF2-40B4-BE49-F238E27FC236}">
                    <a16:creationId xmlns:a16="http://schemas.microsoft.com/office/drawing/2014/main" id="{6C7099EE-F429-15C5-3763-F1DAD1AD4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4133823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DCBD1370-9767-195A-770D-355711FC0E78}"/>
                </a:ext>
              </a:extLst>
            </p:cNvPr>
            <p:cNvGrpSpPr/>
            <p:nvPr/>
          </p:nvGrpSpPr>
          <p:grpSpPr>
            <a:xfrm>
              <a:off x="8597038" y="3322096"/>
              <a:ext cx="404017" cy="257369"/>
              <a:chOff x="1699353" y="3495648"/>
              <a:chExt cx="404017" cy="257369"/>
            </a:xfrm>
          </p:grpSpPr>
          <p:sp>
            <p:nvSpPr>
              <p:cNvPr id="796" name="Line 11">
                <a:extLst>
                  <a:ext uri="{FF2B5EF4-FFF2-40B4-BE49-F238E27FC236}">
                    <a16:creationId xmlns:a16="http://schemas.microsoft.com/office/drawing/2014/main" id="{72F62C52-800E-C670-9B7A-96AD5B94B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7" name="Rectangle 42">
                <a:extLst>
                  <a:ext uri="{FF2B5EF4-FFF2-40B4-BE49-F238E27FC236}">
                    <a16:creationId xmlns:a16="http://schemas.microsoft.com/office/drawing/2014/main" id="{E5E80A6B-1578-0926-3CA0-55D43C4C5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34956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300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E31AB414-7CB0-7457-3316-AD65A2BF20F3}"/>
                </a:ext>
              </a:extLst>
            </p:cNvPr>
            <p:cNvGrpSpPr/>
            <p:nvPr/>
          </p:nvGrpSpPr>
          <p:grpSpPr>
            <a:xfrm>
              <a:off x="8932641" y="4561122"/>
              <a:ext cx="151251" cy="329000"/>
              <a:chOff x="2034956" y="4885446"/>
              <a:chExt cx="151251" cy="329000"/>
            </a:xfrm>
          </p:grpSpPr>
          <p:sp>
            <p:nvSpPr>
              <p:cNvPr id="794" name="Line 19">
                <a:extLst>
                  <a:ext uri="{FF2B5EF4-FFF2-40B4-BE49-F238E27FC236}">
                    <a16:creationId xmlns:a16="http://schemas.microsoft.com/office/drawing/2014/main" id="{B53712F9-2A0D-E265-268C-A7A7CDF41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5" name="Rectangle 49">
                <a:extLst>
                  <a:ext uri="{FF2B5EF4-FFF2-40B4-BE49-F238E27FC236}">
                    <a16:creationId xmlns:a16="http://schemas.microsoft.com/office/drawing/2014/main" id="{D2147BF7-62CD-26F7-B1D7-1EA4ABA00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91E7789-52F9-C791-6F2A-36405E7034AF}"/>
                </a:ext>
              </a:extLst>
            </p:cNvPr>
            <p:cNvGrpSpPr/>
            <p:nvPr/>
          </p:nvGrpSpPr>
          <p:grpSpPr>
            <a:xfrm>
              <a:off x="9183880" y="4561122"/>
              <a:ext cx="151251" cy="329000"/>
              <a:chOff x="2615981" y="4885446"/>
              <a:chExt cx="151251" cy="329000"/>
            </a:xfrm>
          </p:grpSpPr>
          <p:sp>
            <p:nvSpPr>
              <p:cNvPr id="792" name="Line 21">
                <a:extLst>
                  <a:ext uri="{FF2B5EF4-FFF2-40B4-BE49-F238E27FC236}">
                    <a16:creationId xmlns:a16="http://schemas.microsoft.com/office/drawing/2014/main" id="{97C56AED-D85F-CEB8-3600-C1792F34B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3" name="Rectangle 51">
                <a:extLst>
                  <a:ext uri="{FF2B5EF4-FFF2-40B4-BE49-F238E27FC236}">
                    <a16:creationId xmlns:a16="http://schemas.microsoft.com/office/drawing/2014/main" id="{04279612-CA28-EBA8-DF40-D4D413EA6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26" name="Forme libre : forme 103">
              <a:extLst>
                <a:ext uri="{FF2B5EF4-FFF2-40B4-BE49-F238E27FC236}">
                  <a16:creationId xmlns:a16="http://schemas.microsoft.com/office/drawing/2014/main" id="{D560F45B-FDA8-3E0A-0675-7FF9F571FD5B}"/>
                </a:ext>
              </a:extLst>
            </p:cNvPr>
            <p:cNvSpPr/>
            <p:nvPr/>
          </p:nvSpPr>
          <p:spPr bwMode="auto">
            <a:xfrm>
              <a:off x="9000805" y="2709862"/>
              <a:ext cx="2881633" cy="1850233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BD8582A-009C-F657-C9FC-4DB5F40A2568}"/>
                </a:ext>
              </a:extLst>
            </p:cNvPr>
            <p:cNvGrpSpPr/>
            <p:nvPr/>
          </p:nvGrpSpPr>
          <p:grpSpPr>
            <a:xfrm>
              <a:off x="9417382" y="4561122"/>
              <a:ext cx="151251" cy="329000"/>
              <a:chOff x="2615981" y="4885446"/>
              <a:chExt cx="151251" cy="329000"/>
            </a:xfrm>
          </p:grpSpPr>
          <p:sp>
            <p:nvSpPr>
              <p:cNvPr id="790" name="Line 21">
                <a:extLst>
                  <a:ext uri="{FF2B5EF4-FFF2-40B4-BE49-F238E27FC236}">
                    <a16:creationId xmlns:a16="http://schemas.microsoft.com/office/drawing/2014/main" id="{D2465A1A-1C58-984A-FA6B-03792944A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1" name="Rectangle 51">
                <a:extLst>
                  <a:ext uri="{FF2B5EF4-FFF2-40B4-BE49-F238E27FC236}">
                    <a16:creationId xmlns:a16="http://schemas.microsoft.com/office/drawing/2014/main" id="{14FEE355-23FB-FEE0-F5CC-6348329AB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F0618216-5996-78F7-CAA0-DA77F32E4EDF}"/>
                </a:ext>
              </a:extLst>
            </p:cNvPr>
            <p:cNvGrpSpPr/>
            <p:nvPr/>
          </p:nvGrpSpPr>
          <p:grpSpPr>
            <a:xfrm>
              <a:off x="9658882" y="4561122"/>
              <a:ext cx="151251" cy="329000"/>
              <a:chOff x="2608419" y="4885446"/>
              <a:chExt cx="166376" cy="329000"/>
            </a:xfrm>
          </p:grpSpPr>
          <p:sp>
            <p:nvSpPr>
              <p:cNvPr id="788" name="Line 21">
                <a:extLst>
                  <a:ext uri="{FF2B5EF4-FFF2-40B4-BE49-F238E27FC236}">
                    <a16:creationId xmlns:a16="http://schemas.microsoft.com/office/drawing/2014/main" id="{7EF9793B-293F-DCBC-D72E-377B57005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9" name="Rectangle 51">
                <a:extLst>
                  <a:ext uri="{FF2B5EF4-FFF2-40B4-BE49-F238E27FC236}">
                    <a16:creationId xmlns:a16="http://schemas.microsoft.com/office/drawing/2014/main" id="{8BCE9305-9109-6C13-3DC8-E49B612BB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083052C-0EB0-3CC4-6689-61B5E947EC1E}"/>
                </a:ext>
              </a:extLst>
            </p:cNvPr>
            <p:cNvGrpSpPr/>
            <p:nvPr/>
          </p:nvGrpSpPr>
          <p:grpSpPr>
            <a:xfrm>
              <a:off x="9892528" y="4561122"/>
              <a:ext cx="151251" cy="329000"/>
              <a:chOff x="2608419" y="4885446"/>
              <a:chExt cx="166376" cy="329000"/>
            </a:xfrm>
          </p:grpSpPr>
          <p:sp>
            <p:nvSpPr>
              <p:cNvPr id="786" name="Line 21">
                <a:extLst>
                  <a:ext uri="{FF2B5EF4-FFF2-40B4-BE49-F238E27FC236}">
                    <a16:creationId xmlns:a16="http://schemas.microsoft.com/office/drawing/2014/main" id="{A2E59783-4741-BC42-BB01-5B0FAC812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7" name="Rectangle 51">
                <a:extLst>
                  <a:ext uri="{FF2B5EF4-FFF2-40B4-BE49-F238E27FC236}">
                    <a16:creationId xmlns:a16="http://schemas.microsoft.com/office/drawing/2014/main" id="{82338349-59F5-FCFD-7154-150A61F53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90D386BF-8945-7C3C-B04F-E06A7C5CE4B7}"/>
                </a:ext>
              </a:extLst>
            </p:cNvPr>
            <p:cNvGrpSpPr/>
            <p:nvPr/>
          </p:nvGrpSpPr>
          <p:grpSpPr>
            <a:xfrm>
              <a:off x="10131415" y="4561122"/>
              <a:ext cx="151251" cy="329000"/>
              <a:chOff x="2615981" y="4885446"/>
              <a:chExt cx="151251" cy="329000"/>
            </a:xfrm>
          </p:grpSpPr>
          <p:sp>
            <p:nvSpPr>
              <p:cNvPr id="784" name="Line 21">
                <a:extLst>
                  <a:ext uri="{FF2B5EF4-FFF2-40B4-BE49-F238E27FC236}">
                    <a16:creationId xmlns:a16="http://schemas.microsoft.com/office/drawing/2014/main" id="{9D254DBA-3489-8309-692F-6B201A7EA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5" name="Rectangle 51">
                <a:extLst>
                  <a:ext uri="{FF2B5EF4-FFF2-40B4-BE49-F238E27FC236}">
                    <a16:creationId xmlns:a16="http://schemas.microsoft.com/office/drawing/2014/main" id="{C7033C99-B9F3-11E5-E8C8-350C4AF56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15A6EFE-9BAC-DAE6-B061-2FF12B87D2E1}"/>
                </a:ext>
              </a:extLst>
            </p:cNvPr>
            <p:cNvGrpSpPr/>
            <p:nvPr/>
          </p:nvGrpSpPr>
          <p:grpSpPr>
            <a:xfrm>
              <a:off x="10364917" y="4561122"/>
              <a:ext cx="151251" cy="329000"/>
              <a:chOff x="2615981" y="4885446"/>
              <a:chExt cx="151251" cy="329000"/>
            </a:xfrm>
          </p:grpSpPr>
          <p:sp>
            <p:nvSpPr>
              <p:cNvPr id="782" name="Line 21">
                <a:extLst>
                  <a:ext uri="{FF2B5EF4-FFF2-40B4-BE49-F238E27FC236}">
                    <a16:creationId xmlns:a16="http://schemas.microsoft.com/office/drawing/2014/main" id="{241CBD1B-A08A-921C-3180-C7B435C4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3" name="Rectangle 51">
                <a:extLst>
                  <a:ext uri="{FF2B5EF4-FFF2-40B4-BE49-F238E27FC236}">
                    <a16:creationId xmlns:a16="http://schemas.microsoft.com/office/drawing/2014/main" id="{372261DD-FAD7-E960-7D83-F56E25242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D2302EAF-17EA-25C7-6C8E-AA6A08390DE3}"/>
                </a:ext>
              </a:extLst>
            </p:cNvPr>
            <p:cNvGrpSpPr/>
            <p:nvPr/>
          </p:nvGrpSpPr>
          <p:grpSpPr>
            <a:xfrm>
              <a:off x="10606417" y="4561122"/>
              <a:ext cx="151251" cy="329000"/>
              <a:chOff x="2608419" y="4885446"/>
              <a:chExt cx="166376" cy="329000"/>
            </a:xfrm>
          </p:grpSpPr>
          <p:sp>
            <p:nvSpPr>
              <p:cNvPr id="780" name="Line 21">
                <a:extLst>
                  <a:ext uri="{FF2B5EF4-FFF2-40B4-BE49-F238E27FC236}">
                    <a16:creationId xmlns:a16="http://schemas.microsoft.com/office/drawing/2014/main" id="{22EEC744-9396-0370-22D8-8B2E8B78D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1" name="Rectangle 51">
                <a:extLst>
                  <a:ext uri="{FF2B5EF4-FFF2-40B4-BE49-F238E27FC236}">
                    <a16:creationId xmlns:a16="http://schemas.microsoft.com/office/drawing/2014/main" id="{4DF93B9F-72DD-A961-B32E-8F8F9BCBB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5E72C31E-7597-2C08-898A-D6E965DF21F0}"/>
                </a:ext>
              </a:extLst>
            </p:cNvPr>
            <p:cNvGrpSpPr/>
            <p:nvPr/>
          </p:nvGrpSpPr>
          <p:grpSpPr>
            <a:xfrm>
              <a:off x="10840063" y="4561122"/>
              <a:ext cx="151251" cy="329000"/>
              <a:chOff x="2608419" y="4885446"/>
              <a:chExt cx="166376" cy="329000"/>
            </a:xfrm>
          </p:grpSpPr>
          <p:sp>
            <p:nvSpPr>
              <p:cNvPr id="778" name="Line 21">
                <a:extLst>
                  <a:ext uri="{FF2B5EF4-FFF2-40B4-BE49-F238E27FC236}">
                    <a16:creationId xmlns:a16="http://schemas.microsoft.com/office/drawing/2014/main" id="{6CFDC439-A833-36A7-716A-B0779FBDF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9" name="Rectangle 51">
                <a:extLst>
                  <a:ext uri="{FF2B5EF4-FFF2-40B4-BE49-F238E27FC236}">
                    <a16:creationId xmlns:a16="http://schemas.microsoft.com/office/drawing/2014/main" id="{E8B8B2F7-D0F0-9C4C-8F64-EDA0EC5C7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14B52915-312D-6E51-1662-3EB4E940A1EA}"/>
                </a:ext>
              </a:extLst>
            </p:cNvPr>
            <p:cNvGrpSpPr/>
            <p:nvPr/>
          </p:nvGrpSpPr>
          <p:grpSpPr>
            <a:xfrm>
              <a:off x="11081659" y="4561122"/>
              <a:ext cx="151251" cy="329000"/>
              <a:chOff x="2615981" y="4885446"/>
              <a:chExt cx="151251" cy="329000"/>
            </a:xfrm>
          </p:grpSpPr>
          <p:sp>
            <p:nvSpPr>
              <p:cNvPr id="776" name="Line 21">
                <a:extLst>
                  <a:ext uri="{FF2B5EF4-FFF2-40B4-BE49-F238E27FC236}">
                    <a16:creationId xmlns:a16="http://schemas.microsoft.com/office/drawing/2014/main" id="{28B852E5-A916-AE05-4E6D-DD936D4E7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7" name="Rectangle 51">
                <a:extLst>
                  <a:ext uri="{FF2B5EF4-FFF2-40B4-BE49-F238E27FC236}">
                    <a16:creationId xmlns:a16="http://schemas.microsoft.com/office/drawing/2014/main" id="{460E8B51-8B93-6878-F27C-C12F829BF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560DDFEC-46D9-838E-B7AC-71507DE37771}"/>
                </a:ext>
              </a:extLst>
            </p:cNvPr>
            <p:cNvGrpSpPr/>
            <p:nvPr/>
          </p:nvGrpSpPr>
          <p:grpSpPr>
            <a:xfrm>
              <a:off x="11275888" y="4561122"/>
              <a:ext cx="229797" cy="329000"/>
              <a:chOff x="2576708" y="4885446"/>
              <a:chExt cx="229797" cy="329000"/>
            </a:xfrm>
          </p:grpSpPr>
          <p:sp>
            <p:nvSpPr>
              <p:cNvPr id="774" name="Line 21">
                <a:extLst>
                  <a:ext uri="{FF2B5EF4-FFF2-40B4-BE49-F238E27FC236}">
                    <a16:creationId xmlns:a16="http://schemas.microsoft.com/office/drawing/2014/main" id="{18488965-B244-4A9D-039B-3219B4D26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5" name="Rectangle 51">
                <a:extLst>
                  <a:ext uri="{FF2B5EF4-FFF2-40B4-BE49-F238E27FC236}">
                    <a16:creationId xmlns:a16="http://schemas.microsoft.com/office/drawing/2014/main" id="{1741312D-88CB-8873-BE69-BBBE2165A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708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8BB89B90-5998-57FF-A303-748668739959}"/>
                </a:ext>
              </a:extLst>
            </p:cNvPr>
            <p:cNvGrpSpPr/>
            <p:nvPr/>
          </p:nvGrpSpPr>
          <p:grpSpPr>
            <a:xfrm>
              <a:off x="11517384" y="4561122"/>
              <a:ext cx="229797" cy="329000"/>
              <a:chOff x="2565219" y="4885446"/>
              <a:chExt cx="252777" cy="329000"/>
            </a:xfrm>
          </p:grpSpPr>
          <p:sp>
            <p:nvSpPr>
              <p:cNvPr id="772" name="Line 21">
                <a:extLst>
                  <a:ext uri="{FF2B5EF4-FFF2-40B4-BE49-F238E27FC236}">
                    <a16:creationId xmlns:a16="http://schemas.microsoft.com/office/drawing/2014/main" id="{75F91E33-DCAF-8E45-83CF-57CB0B228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3" name="Rectangle 51">
                <a:extLst>
                  <a:ext uri="{FF2B5EF4-FFF2-40B4-BE49-F238E27FC236}">
                    <a16:creationId xmlns:a16="http://schemas.microsoft.com/office/drawing/2014/main" id="{00F8CEE2-320E-2FBF-ADF8-390920F20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219" y="4957077"/>
                <a:ext cx="25277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11</a:t>
                </a: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D6A1178C-A18C-6D94-8D1B-7E39C00C16C9}"/>
                </a:ext>
              </a:extLst>
            </p:cNvPr>
            <p:cNvGrpSpPr/>
            <p:nvPr/>
          </p:nvGrpSpPr>
          <p:grpSpPr>
            <a:xfrm>
              <a:off x="11751030" y="4561122"/>
              <a:ext cx="229797" cy="329000"/>
              <a:chOff x="2565219" y="4885446"/>
              <a:chExt cx="252777" cy="329000"/>
            </a:xfrm>
          </p:grpSpPr>
          <p:sp>
            <p:nvSpPr>
              <p:cNvPr id="770" name="Line 21">
                <a:extLst>
                  <a:ext uri="{FF2B5EF4-FFF2-40B4-BE49-F238E27FC236}">
                    <a16:creationId xmlns:a16="http://schemas.microsoft.com/office/drawing/2014/main" id="{5EDA23F6-DDD4-4DF1-3CF7-290EE2854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1" name="Rectangle 51">
                <a:extLst>
                  <a:ext uri="{FF2B5EF4-FFF2-40B4-BE49-F238E27FC236}">
                    <a16:creationId xmlns:a16="http://schemas.microsoft.com/office/drawing/2014/main" id="{DA174706-D735-39AD-882D-8B74CB615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219" y="4957077"/>
                <a:ext cx="25277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84B04CB-5A36-9780-0405-F974DEFE7E21}"/>
                </a:ext>
              </a:extLst>
            </p:cNvPr>
            <p:cNvGrpSpPr/>
            <p:nvPr/>
          </p:nvGrpSpPr>
          <p:grpSpPr>
            <a:xfrm>
              <a:off x="8597038" y="3694178"/>
              <a:ext cx="404017" cy="257369"/>
              <a:chOff x="1699353" y="4133823"/>
              <a:chExt cx="404017" cy="257369"/>
            </a:xfrm>
          </p:grpSpPr>
          <p:sp>
            <p:nvSpPr>
              <p:cNvPr id="768" name="Line 9">
                <a:extLst>
                  <a:ext uri="{FF2B5EF4-FFF2-40B4-BE49-F238E27FC236}">
                    <a16:creationId xmlns:a16="http://schemas.microsoft.com/office/drawing/2014/main" id="{E678AE51-25E8-1CA1-0844-7C2268C32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9" name="Rectangle 40">
                <a:extLst>
                  <a:ext uri="{FF2B5EF4-FFF2-40B4-BE49-F238E27FC236}">
                    <a16:creationId xmlns:a16="http://schemas.microsoft.com/office/drawing/2014/main" id="{D159176E-FBED-F8BC-919F-49AC51671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4133823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200</a:t>
                </a: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5C595F57-CFCD-BD2F-D0F3-846660742B0F}"/>
                </a:ext>
              </a:extLst>
            </p:cNvPr>
            <p:cNvGrpSpPr/>
            <p:nvPr/>
          </p:nvGrpSpPr>
          <p:grpSpPr>
            <a:xfrm>
              <a:off x="8597038" y="2957277"/>
              <a:ext cx="404017" cy="257369"/>
              <a:chOff x="1699353" y="3495648"/>
              <a:chExt cx="404017" cy="257369"/>
            </a:xfrm>
          </p:grpSpPr>
          <p:sp>
            <p:nvSpPr>
              <p:cNvPr id="766" name="Line 11">
                <a:extLst>
                  <a:ext uri="{FF2B5EF4-FFF2-40B4-BE49-F238E27FC236}">
                    <a16:creationId xmlns:a16="http://schemas.microsoft.com/office/drawing/2014/main" id="{7697F71F-98D3-087C-CB68-075A55229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7" name="Rectangle 42">
                <a:extLst>
                  <a:ext uri="{FF2B5EF4-FFF2-40B4-BE49-F238E27FC236}">
                    <a16:creationId xmlns:a16="http://schemas.microsoft.com/office/drawing/2014/main" id="{EF05C781-0333-70FD-6620-944985008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34956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400</a:t>
                </a: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0596393B-7C5A-3EDB-E31A-2087DDB7B42D}"/>
                </a:ext>
              </a:extLst>
            </p:cNvPr>
            <p:cNvGrpSpPr/>
            <p:nvPr/>
          </p:nvGrpSpPr>
          <p:grpSpPr>
            <a:xfrm>
              <a:off x="8597038" y="2592220"/>
              <a:ext cx="404017" cy="257369"/>
              <a:chOff x="1699353" y="3495648"/>
              <a:chExt cx="404017" cy="257369"/>
            </a:xfrm>
          </p:grpSpPr>
          <p:sp>
            <p:nvSpPr>
              <p:cNvPr id="764" name="Line 11">
                <a:extLst>
                  <a:ext uri="{FF2B5EF4-FFF2-40B4-BE49-F238E27FC236}">
                    <a16:creationId xmlns:a16="http://schemas.microsoft.com/office/drawing/2014/main" id="{CD3BFB31-8454-87A4-03E4-515FDB7A5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5" name="Rectangle 42">
                <a:extLst>
                  <a:ext uri="{FF2B5EF4-FFF2-40B4-BE49-F238E27FC236}">
                    <a16:creationId xmlns:a16="http://schemas.microsoft.com/office/drawing/2014/main" id="{8D2EDFD8-C76F-EA0C-9852-3D36AF2B4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34956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500</a:t>
                </a:r>
              </a:p>
            </p:txBody>
          </p:sp>
        </p:grp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2F44D12E-58E2-0C68-24A3-0EAA6E81F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85763" y="3490904"/>
              <a:ext cx="1561893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Input Rate (nmol/h)</a:t>
              </a:r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65E3128-D165-E488-A22F-004A4D91E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4240" y="4800081"/>
              <a:ext cx="65299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Months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Forme libre : forme 389">
              <a:extLst>
                <a:ext uri="{FF2B5EF4-FFF2-40B4-BE49-F238E27FC236}">
                  <a16:creationId xmlns:a16="http://schemas.microsoft.com/office/drawing/2014/main" id="{8CB70BE5-ACC1-9A02-25CF-10C2FC96CC77}"/>
                </a:ext>
              </a:extLst>
            </p:cNvPr>
            <p:cNvSpPr/>
            <p:nvPr/>
          </p:nvSpPr>
          <p:spPr>
            <a:xfrm>
              <a:off x="8996363" y="3240881"/>
              <a:ext cx="766762" cy="1321594"/>
            </a:xfrm>
            <a:custGeom>
              <a:avLst/>
              <a:gdLst>
                <a:gd name="csX0" fmla="*/ 0 w 766762"/>
                <a:gd name="csY0" fmla="*/ 1321594 h 1321594"/>
                <a:gd name="csX1" fmla="*/ 45243 w 766762"/>
                <a:gd name="csY1" fmla="*/ 940594 h 1321594"/>
                <a:gd name="csX2" fmla="*/ 90487 w 766762"/>
                <a:gd name="csY2" fmla="*/ 726282 h 1321594"/>
                <a:gd name="csX3" fmla="*/ 138112 w 766762"/>
                <a:gd name="csY3" fmla="*/ 626269 h 1321594"/>
                <a:gd name="csX4" fmla="*/ 178593 w 766762"/>
                <a:gd name="csY4" fmla="*/ 540544 h 1321594"/>
                <a:gd name="csX5" fmla="*/ 223837 w 766762"/>
                <a:gd name="csY5" fmla="*/ 433388 h 1321594"/>
                <a:gd name="csX6" fmla="*/ 280987 w 766762"/>
                <a:gd name="csY6" fmla="*/ 369094 h 1321594"/>
                <a:gd name="csX7" fmla="*/ 311943 w 766762"/>
                <a:gd name="csY7" fmla="*/ 297657 h 1321594"/>
                <a:gd name="csX8" fmla="*/ 371475 w 766762"/>
                <a:gd name="csY8" fmla="*/ 130969 h 1321594"/>
                <a:gd name="csX9" fmla="*/ 400050 w 766762"/>
                <a:gd name="csY9" fmla="*/ 26194 h 1321594"/>
                <a:gd name="csX10" fmla="*/ 454818 w 766762"/>
                <a:gd name="csY10" fmla="*/ 0 h 1321594"/>
                <a:gd name="csX11" fmla="*/ 504825 w 766762"/>
                <a:gd name="csY11" fmla="*/ 88107 h 1321594"/>
                <a:gd name="csX12" fmla="*/ 542925 w 766762"/>
                <a:gd name="csY12" fmla="*/ 173832 h 1321594"/>
                <a:gd name="csX13" fmla="*/ 592931 w 766762"/>
                <a:gd name="csY13" fmla="*/ 242888 h 1321594"/>
                <a:gd name="csX14" fmla="*/ 688181 w 766762"/>
                <a:gd name="csY14" fmla="*/ 326232 h 1321594"/>
                <a:gd name="csX15" fmla="*/ 733425 w 766762"/>
                <a:gd name="csY15" fmla="*/ 431007 h 1321594"/>
                <a:gd name="csX16" fmla="*/ 766762 w 766762"/>
                <a:gd name="csY16" fmla="*/ 514350 h 132159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766762" h="1321594">
                  <a:moveTo>
                    <a:pt x="0" y="1321594"/>
                  </a:moveTo>
                  <a:lnTo>
                    <a:pt x="45243" y="940594"/>
                  </a:lnTo>
                  <a:lnTo>
                    <a:pt x="90487" y="726282"/>
                  </a:lnTo>
                  <a:lnTo>
                    <a:pt x="138112" y="626269"/>
                  </a:lnTo>
                  <a:lnTo>
                    <a:pt x="178593" y="540544"/>
                  </a:lnTo>
                  <a:lnTo>
                    <a:pt x="223837" y="433388"/>
                  </a:lnTo>
                  <a:lnTo>
                    <a:pt x="280987" y="369094"/>
                  </a:lnTo>
                  <a:lnTo>
                    <a:pt x="311943" y="297657"/>
                  </a:lnTo>
                  <a:lnTo>
                    <a:pt x="371475" y="130969"/>
                  </a:lnTo>
                  <a:lnTo>
                    <a:pt x="400050" y="26194"/>
                  </a:lnTo>
                  <a:lnTo>
                    <a:pt x="454818" y="0"/>
                  </a:lnTo>
                  <a:lnTo>
                    <a:pt x="504825" y="88107"/>
                  </a:lnTo>
                  <a:lnTo>
                    <a:pt x="542925" y="173832"/>
                  </a:lnTo>
                  <a:lnTo>
                    <a:pt x="592931" y="242888"/>
                  </a:lnTo>
                  <a:lnTo>
                    <a:pt x="688181" y="326232"/>
                  </a:lnTo>
                  <a:lnTo>
                    <a:pt x="733425" y="431007"/>
                  </a:lnTo>
                  <a:lnTo>
                    <a:pt x="766762" y="51435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C896904-20DD-6651-9951-67581DB42E15}"/>
                </a:ext>
              </a:extLst>
            </p:cNvPr>
            <p:cNvSpPr/>
            <p:nvPr/>
          </p:nvSpPr>
          <p:spPr>
            <a:xfrm>
              <a:off x="9001554" y="4145757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FF459976-1F7E-3D7F-715A-7DCC1602EC02}"/>
                </a:ext>
              </a:extLst>
            </p:cNvPr>
            <p:cNvSpPr/>
            <p:nvPr/>
          </p:nvSpPr>
          <p:spPr>
            <a:xfrm>
              <a:off x="9046797" y="3938588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D03AA6B-0773-58A0-AA4B-13B47737F9D1}"/>
                </a:ext>
              </a:extLst>
            </p:cNvPr>
            <p:cNvSpPr/>
            <p:nvPr/>
          </p:nvSpPr>
          <p:spPr>
            <a:xfrm>
              <a:off x="9092040" y="382666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508B1904-F0F3-2921-61E7-3022DDDFBAFE}"/>
                </a:ext>
              </a:extLst>
            </p:cNvPr>
            <p:cNvSpPr/>
            <p:nvPr/>
          </p:nvSpPr>
          <p:spPr>
            <a:xfrm>
              <a:off x="9137284" y="3745707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637C5C8E-9AEC-5388-68A2-1CD2445D386A}"/>
                </a:ext>
              </a:extLst>
            </p:cNvPr>
            <p:cNvSpPr/>
            <p:nvPr/>
          </p:nvSpPr>
          <p:spPr>
            <a:xfrm>
              <a:off x="9182528" y="364331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9B1F245-671E-9327-0961-5E849BFEE8E8}"/>
                </a:ext>
              </a:extLst>
            </p:cNvPr>
            <p:cNvSpPr/>
            <p:nvPr/>
          </p:nvSpPr>
          <p:spPr>
            <a:xfrm>
              <a:off x="9230153" y="3569494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B208F54-E9F1-4E6F-1DDA-DDDD0D790A9F}"/>
                </a:ext>
              </a:extLst>
            </p:cNvPr>
            <p:cNvSpPr/>
            <p:nvPr/>
          </p:nvSpPr>
          <p:spPr>
            <a:xfrm>
              <a:off x="9273015" y="350520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2A741B22-D958-2649-DC7E-022B77129558}"/>
                </a:ext>
              </a:extLst>
            </p:cNvPr>
            <p:cNvSpPr/>
            <p:nvPr/>
          </p:nvSpPr>
          <p:spPr>
            <a:xfrm>
              <a:off x="9320640" y="333851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45F68156-24FE-E45F-8F68-EADACB1106DB}"/>
                </a:ext>
              </a:extLst>
            </p:cNvPr>
            <p:cNvSpPr/>
            <p:nvPr/>
          </p:nvSpPr>
          <p:spPr>
            <a:xfrm>
              <a:off x="9365884" y="322897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14861859-88F8-2F8C-02D5-F8CC4FFD2586}"/>
                </a:ext>
              </a:extLst>
            </p:cNvPr>
            <p:cNvSpPr/>
            <p:nvPr/>
          </p:nvSpPr>
          <p:spPr>
            <a:xfrm>
              <a:off x="9406365" y="320516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43696DE8-7C30-5B7A-959B-52F0C9FD0FEC}"/>
                </a:ext>
              </a:extLst>
            </p:cNvPr>
            <p:cNvSpPr/>
            <p:nvPr/>
          </p:nvSpPr>
          <p:spPr>
            <a:xfrm>
              <a:off x="9458753" y="327660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13581BA9-F3D0-257E-3BEC-149E6CAD1364}"/>
                </a:ext>
              </a:extLst>
            </p:cNvPr>
            <p:cNvSpPr/>
            <p:nvPr/>
          </p:nvSpPr>
          <p:spPr>
            <a:xfrm>
              <a:off x="9499234" y="337185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4B85E1B-8D6A-301F-364E-540D585BC5D6}"/>
                </a:ext>
              </a:extLst>
            </p:cNvPr>
            <p:cNvSpPr/>
            <p:nvPr/>
          </p:nvSpPr>
          <p:spPr>
            <a:xfrm>
              <a:off x="9544478" y="343852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53309A83-718C-C79F-5146-B1641832BC21}"/>
                </a:ext>
              </a:extLst>
            </p:cNvPr>
            <p:cNvSpPr/>
            <p:nvPr/>
          </p:nvSpPr>
          <p:spPr>
            <a:xfrm>
              <a:off x="9589721" y="347662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2648733C-8CDA-A41C-174F-EC441E5B13AB}"/>
                </a:ext>
              </a:extLst>
            </p:cNvPr>
            <p:cNvSpPr/>
            <p:nvPr/>
          </p:nvSpPr>
          <p:spPr>
            <a:xfrm>
              <a:off x="9632584" y="351948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E0C7374A-ED5B-0528-7EC2-A3897AE9A577}"/>
                </a:ext>
              </a:extLst>
            </p:cNvPr>
            <p:cNvSpPr/>
            <p:nvPr/>
          </p:nvSpPr>
          <p:spPr>
            <a:xfrm>
              <a:off x="9680209" y="361473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10EC8E9B-7C25-E8B9-6C22-F39A0A4EB644}"/>
                </a:ext>
              </a:extLst>
            </p:cNvPr>
            <p:cNvSpPr/>
            <p:nvPr/>
          </p:nvSpPr>
          <p:spPr>
            <a:xfrm>
              <a:off x="9727834" y="371475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C2007826-8AE0-019D-DEC5-4E9FE1861C3B}"/>
                </a:ext>
              </a:extLst>
            </p:cNvPr>
            <p:cNvSpPr/>
            <p:nvPr/>
          </p:nvSpPr>
          <p:spPr>
            <a:xfrm>
              <a:off x="9770697" y="377428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DC11A131-007A-074E-93ED-B050324A6010}"/>
                </a:ext>
              </a:extLst>
            </p:cNvPr>
            <p:cNvSpPr/>
            <p:nvPr/>
          </p:nvSpPr>
          <p:spPr>
            <a:xfrm>
              <a:off x="9815941" y="382905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DBB50C3B-14BE-3CBB-F915-6441CA0C4CC6}"/>
                </a:ext>
              </a:extLst>
            </p:cNvPr>
            <p:cNvSpPr/>
            <p:nvPr/>
          </p:nvSpPr>
          <p:spPr>
            <a:xfrm>
              <a:off x="9863566" y="388143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FBDDA211-1029-6488-AC2B-1E5ADFFA412A}"/>
                </a:ext>
              </a:extLst>
            </p:cNvPr>
            <p:cNvSpPr/>
            <p:nvPr/>
          </p:nvSpPr>
          <p:spPr>
            <a:xfrm>
              <a:off x="9908809" y="3931445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C635BE3F-8F70-119C-1F07-55B6A72205AF}"/>
                </a:ext>
              </a:extLst>
            </p:cNvPr>
            <p:cNvSpPr/>
            <p:nvPr/>
          </p:nvSpPr>
          <p:spPr>
            <a:xfrm>
              <a:off x="9949290" y="398145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9D8711A-0B4E-085E-E419-56E3C140E052}"/>
                </a:ext>
              </a:extLst>
            </p:cNvPr>
            <p:cNvSpPr/>
            <p:nvPr/>
          </p:nvSpPr>
          <p:spPr>
            <a:xfrm>
              <a:off x="9999297" y="403383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2B5E5F46-18BD-1B61-0FE6-E3D82FB599D2}"/>
                </a:ext>
              </a:extLst>
            </p:cNvPr>
            <p:cNvSpPr/>
            <p:nvPr/>
          </p:nvSpPr>
          <p:spPr>
            <a:xfrm>
              <a:off x="10042159" y="407193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6A306953-4591-0015-BFB6-1AF7B3AEA8A3}"/>
                </a:ext>
              </a:extLst>
            </p:cNvPr>
            <p:cNvSpPr/>
            <p:nvPr/>
          </p:nvSpPr>
          <p:spPr>
            <a:xfrm>
              <a:off x="10092165" y="408622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02ECF2F0-A421-E953-D506-3B56AF2651B9}"/>
                </a:ext>
              </a:extLst>
            </p:cNvPr>
            <p:cNvSpPr/>
            <p:nvPr/>
          </p:nvSpPr>
          <p:spPr>
            <a:xfrm>
              <a:off x="10130265" y="4088607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B95233D6-07EB-1BB7-8B00-FAEC8C2FC535}"/>
                </a:ext>
              </a:extLst>
            </p:cNvPr>
            <p:cNvSpPr/>
            <p:nvPr/>
          </p:nvSpPr>
          <p:spPr>
            <a:xfrm>
              <a:off x="10170746" y="409575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0362A875-1915-46CC-913B-33DAE6CD08AA}"/>
                </a:ext>
              </a:extLst>
            </p:cNvPr>
            <p:cNvSpPr/>
            <p:nvPr/>
          </p:nvSpPr>
          <p:spPr>
            <a:xfrm>
              <a:off x="10223134" y="4107657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A53E05A8-6387-AB04-D105-2024D42640AA}"/>
                </a:ext>
              </a:extLst>
            </p:cNvPr>
            <p:cNvSpPr/>
            <p:nvPr/>
          </p:nvSpPr>
          <p:spPr>
            <a:xfrm>
              <a:off x="10270759" y="4131470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A37369A9-F62A-06B6-1364-3A1CB5EAEB26}"/>
                </a:ext>
              </a:extLst>
            </p:cNvPr>
            <p:cNvSpPr/>
            <p:nvPr/>
          </p:nvSpPr>
          <p:spPr>
            <a:xfrm>
              <a:off x="10313621" y="4167188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6A1BFB5A-9F16-8F38-3F96-0BE767A5A53A}"/>
                </a:ext>
              </a:extLst>
            </p:cNvPr>
            <p:cNvSpPr/>
            <p:nvPr/>
          </p:nvSpPr>
          <p:spPr>
            <a:xfrm>
              <a:off x="10358865" y="421243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0D51F4D5-5FA2-EB20-A82E-A58C07E6A40D}"/>
                </a:ext>
              </a:extLst>
            </p:cNvPr>
            <p:cNvSpPr/>
            <p:nvPr/>
          </p:nvSpPr>
          <p:spPr>
            <a:xfrm>
              <a:off x="10413634" y="4241007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8532E02-EE3A-25EF-38F9-8845FFBEBF5C}"/>
                </a:ext>
              </a:extLst>
            </p:cNvPr>
            <p:cNvSpPr/>
            <p:nvPr/>
          </p:nvSpPr>
          <p:spPr>
            <a:xfrm>
              <a:off x="10451734" y="422910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5F606D65-6B6D-AE41-036C-65230A78A79A}"/>
                </a:ext>
              </a:extLst>
            </p:cNvPr>
            <p:cNvSpPr/>
            <p:nvPr/>
          </p:nvSpPr>
          <p:spPr>
            <a:xfrm>
              <a:off x="10499359" y="421481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5AA6375-25C6-9DBA-DE70-CE87E491FCC4}"/>
                </a:ext>
              </a:extLst>
            </p:cNvPr>
            <p:cNvSpPr/>
            <p:nvPr/>
          </p:nvSpPr>
          <p:spPr>
            <a:xfrm>
              <a:off x="10537459" y="4226720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BD13EB87-36D1-E108-1FD1-766D73A52058}"/>
                </a:ext>
              </a:extLst>
            </p:cNvPr>
            <p:cNvSpPr/>
            <p:nvPr/>
          </p:nvSpPr>
          <p:spPr>
            <a:xfrm>
              <a:off x="10585084" y="425291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BF0A836E-9412-3A62-2F09-EFF38676410C}"/>
                </a:ext>
              </a:extLst>
            </p:cNvPr>
            <p:cNvSpPr/>
            <p:nvPr/>
          </p:nvSpPr>
          <p:spPr>
            <a:xfrm>
              <a:off x="10637471" y="4281488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4A7E2AF-68E1-2908-76C3-0937ED6898F2}"/>
                </a:ext>
              </a:extLst>
            </p:cNvPr>
            <p:cNvSpPr/>
            <p:nvPr/>
          </p:nvSpPr>
          <p:spPr>
            <a:xfrm>
              <a:off x="10677952" y="428863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B3990501-0C0B-4535-E35C-D36A5492A57B}"/>
                </a:ext>
              </a:extLst>
            </p:cNvPr>
            <p:cNvSpPr/>
            <p:nvPr/>
          </p:nvSpPr>
          <p:spPr>
            <a:xfrm>
              <a:off x="10725577" y="4293395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A19705D-0358-D99A-2A7D-52C6636C9D41}"/>
                </a:ext>
              </a:extLst>
            </p:cNvPr>
            <p:cNvSpPr/>
            <p:nvPr/>
          </p:nvSpPr>
          <p:spPr>
            <a:xfrm>
              <a:off x="10763677" y="431006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4E2C9BD7-4DD0-8991-E5C3-BF93C78AC8A1}"/>
                </a:ext>
              </a:extLst>
            </p:cNvPr>
            <p:cNvSpPr/>
            <p:nvPr/>
          </p:nvSpPr>
          <p:spPr>
            <a:xfrm>
              <a:off x="10806540" y="432673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063E0B3B-960D-473E-C6C8-4344E45D5065}"/>
                </a:ext>
              </a:extLst>
            </p:cNvPr>
            <p:cNvSpPr/>
            <p:nvPr/>
          </p:nvSpPr>
          <p:spPr>
            <a:xfrm>
              <a:off x="10851784" y="434578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ADCF908-30C1-9F8E-063D-8D94C657FAEE}"/>
                </a:ext>
              </a:extLst>
            </p:cNvPr>
            <p:cNvSpPr/>
            <p:nvPr/>
          </p:nvSpPr>
          <p:spPr>
            <a:xfrm>
              <a:off x="10894646" y="434578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0A65C858-F72D-46BC-8F78-481A599A7FB8}"/>
                </a:ext>
              </a:extLst>
            </p:cNvPr>
            <p:cNvSpPr/>
            <p:nvPr/>
          </p:nvSpPr>
          <p:spPr>
            <a:xfrm>
              <a:off x="10947034" y="4350544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3B0F642D-F3E8-DA74-E313-9E9F11D95D8D}"/>
                </a:ext>
              </a:extLst>
            </p:cNvPr>
            <p:cNvSpPr/>
            <p:nvPr/>
          </p:nvSpPr>
          <p:spPr>
            <a:xfrm>
              <a:off x="10982753" y="435530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5C43E0ED-4C92-AF31-93A9-183CA28D66F5}"/>
                </a:ext>
              </a:extLst>
            </p:cNvPr>
            <p:cNvSpPr/>
            <p:nvPr/>
          </p:nvSpPr>
          <p:spPr>
            <a:xfrm>
              <a:off x="11032759" y="4369594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7457D4B3-5172-5C30-CC24-18E28724ADF3}"/>
                </a:ext>
              </a:extLst>
            </p:cNvPr>
            <p:cNvSpPr/>
            <p:nvPr/>
          </p:nvSpPr>
          <p:spPr>
            <a:xfrm>
              <a:off x="11082765" y="436721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2EF85823-A9F7-0D86-07A2-059ECCCC6CC2}"/>
                </a:ext>
              </a:extLst>
            </p:cNvPr>
            <p:cNvSpPr/>
            <p:nvPr/>
          </p:nvSpPr>
          <p:spPr>
            <a:xfrm>
              <a:off x="11123246" y="4369595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BFEC2CF3-3647-ADFD-9A74-D923993D8456}"/>
                </a:ext>
              </a:extLst>
            </p:cNvPr>
            <p:cNvSpPr/>
            <p:nvPr/>
          </p:nvSpPr>
          <p:spPr>
            <a:xfrm>
              <a:off x="11173253" y="438150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93" name="Forme libre 24">
              <a:extLst>
                <a:ext uri="{FF2B5EF4-FFF2-40B4-BE49-F238E27FC236}">
                  <a16:creationId xmlns:a16="http://schemas.microsoft.com/office/drawing/2014/main" id="{1CF32348-22D8-3513-4748-2AE7E03FA787}"/>
                </a:ext>
              </a:extLst>
            </p:cNvPr>
            <p:cNvSpPr/>
            <p:nvPr/>
          </p:nvSpPr>
          <p:spPr>
            <a:xfrm>
              <a:off x="9412833" y="2824415"/>
              <a:ext cx="65275" cy="3950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orme libre 24">
              <a:extLst>
                <a:ext uri="{FF2B5EF4-FFF2-40B4-BE49-F238E27FC236}">
                  <a16:creationId xmlns:a16="http://schemas.microsoft.com/office/drawing/2014/main" id="{0C86E6F0-44CF-4961-AE96-78D43592B449}"/>
                </a:ext>
              </a:extLst>
            </p:cNvPr>
            <p:cNvSpPr/>
            <p:nvPr/>
          </p:nvSpPr>
          <p:spPr>
            <a:xfrm>
              <a:off x="9460458" y="2902996"/>
              <a:ext cx="65275" cy="3950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orme libre 24">
              <a:extLst>
                <a:ext uri="{FF2B5EF4-FFF2-40B4-BE49-F238E27FC236}">
                  <a16:creationId xmlns:a16="http://schemas.microsoft.com/office/drawing/2014/main" id="{6DD49EAE-EA41-E2C5-0DE8-127AE929CBE3}"/>
                </a:ext>
              </a:extLst>
            </p:cNvPr>
            <p:cNvSpPr/>
            <p:nvPr/>
          </p:nvSpPr>
          <p:spPr>
            <a:xfrm>
              <a:off x="9503321" y="3036346"/>
              <a:ext cx="65275" cy="3950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orme libre 24">
              <a:extLst>
                <a:ext uri="{FF2B5EF4-FFF2-40B4-BE49-F238E27FC236}">
                  <a16:creationId xmlns:a16="http://schemas.microsoft.com/office/drawing/2014/main" id="{C185ABD1-21C1-F680-3113-F2A8FB9E209F}"/>
                </a:ext>
              </a:extLst>
            </p:cNvPr>
            <p:cNvSpPr/>
            <p:nvPr/>
          </p:nvSpPr>
          <p:spPr>
            <a:xfrm>
              <a:off x="9550946" y="3160171"/>
              <a:ext cx="65275" cy="31645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orme libre 24">
              <a:extLst>
                <a:ext uri="{FF2B5EF4-FFF2-40B4-BE49-F238E27FC236}">
                  <a16:creationId xmlns:a16="http://schemas.microsoft.com/office/drawing/2014/main" id="{7B6FB1DA-3EFA-2312-5019-C16CEACAECEE}"/>
                </a:ext>
              </a:extLst>
            </p:cNvPr>
            <p:cNvSpPr/>
            <p:nvPr/>
          </p:nvSpPr>
          <p:spPr>
            <a:xfrm>
              <a:off x="9367590" y="2881565"/>
              <a:ext cx="65275" cy="36884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orme libre 24">
              <a:extLst>
                <a:ext uri="{FF2B5EF4-FFF2-40B4-BE49-F238E27FC236}">
                  <a16:creationId xmlns:a16="http://schemas.microsoft.com/office/drawing/2014/main" id="{4DDDF733-47BF-5FBB-806F-5B95CC9EEED8}"/>
                </a:ext>
              </a:extLst>
            </p:cNvPr>
            <p:cNvSpPr/>
            <p:nvPr/>
          </p:nvSpPr>
          <p:spPr>
            <a:xfrm>
              <a:off x="9322346" y="3041110"/>
              <a:ext cx="65275" cy="33074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orme libre 24">
              <a:extLst>
                <a:ext uri="{FF2B5EF4-FFF2-40B4-BE49-F238E27FC236}">
                  <a16:creationId xmlns:a16="http://schemas.microsoft.com/office/drawing/2014/main" id="{88058A70-EBC7-403D-BC56-994B02544105}"/>
                </a:ext>
              </a:extLst>
            </p:cNvPr>
            <p:cNvSpPr/>
            <p:nvPr/>
          </p:nvSpPr>
          <p:spPr>
            <a:xfrm>
              <a:off x="9279484" y="3245897"/>
              <a:ext cx="65275" cy="27359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orme libre 24">
              <a:extLst>
                <a:ext uri="{FF2B5EF4-FFF2-40B4-BE49-F238E27FC236}">
                  <a16:creationId xmlns:a16="http://schemas.microsoft.com/office/drawing/2014/main" id="{EF8538ED-B374-787E-0CCB-CFD4D0DA6320}"/>
                </a:ext>
              </a:extLst>
            </p:cNvPr>
            <p:cNvSpPr/>
            <p:nvPr/>
          </p:nvSpPr>
          <p:spPr>
            <a:xfrm>
              <a:off x="9231859" y="3305428"/>
              <a:ext cx="65275" cy="28788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orme libre 24">
              <a:extLst>
                <a:ext uri="{FF2B5EF4-FFF2-40B4-BE49-F238E27FC236}">
                  <a16:creationId xmlns:a16="http://schemas.microsoft.com/office/drawing/2014/main" id="{C691ABA4-F29C-06AF-5188-983A0449BA3C}"/>
                </a:ext>
              </a:extLst>
            </p:cNvPr>
            <p:cNvSpPr/>
            <p:nvPr/>
          </p:nvSpPr>
          <p:spPr>
            <a:xfrm>
              <a:off x="9188996" y="3450684"/>
              <a:ext cx="65275" cy="24263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orme libre 24">
              <a:extLst>
                <a:ext uri="{FF2B5EF4-FFF2-40B4-BE49-F238E27FC236}">
                  <a16:creationId xmlns:a16="http://schemas.microsoft.com/office/drawing/2014/main" id="{D51C872B-736F-7F56-7FA1-D32CC63E5B95}"/>
                </a:ext>
              </a:extLst>
            </p:cNvPr>
            <p:cNvSpPr/>
            <p:nvPr/>
          </p:nvSpPr>
          <p:spPr>
            <a:xfrm>
              <a:off x="9138990" y="3626896"/>
              <a:ext cx="65275" cy="14738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orme libre 24">
              <a:extLst>
                <a:ext uri="{FF2B5EF4-FFF2-40B4-BE49-F238E27FC236}">
                  <a16:creationId xmlns:a16="http://schemas.microsoft.com/office/drawing/2014/main" id="{7909AB70-E1EA-3C5B-E981-013FDFC61366}"/>
                </a:ext>
              </a:extLst>
            </p:cNvPr>
            <p:cNvSpPr/>
            <p:nvPr/>
          </p:nvSpPr>
          <p:spPr>
            <a:xfrm>
              <a:off x="9096128" y="3731671"/>
              <a:ext cx="65275" cy="14738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orme libre 24">
              <a:extLst>
                <a:ext uri="{FF2B5EF4-FFF2-40B4-BE49-F238E27FC236}">
                  <a16:creationId xmlns:a16="http://schemas.microsoft.com/office/drawing/2014/main" id="{526F1D90-9A58-00C1-621D-5CA0BF806A64}"/>
                </a:ext>
              </a:extLst>
            </p:cNvPr>
            <p:cNvSpPr/>
            <p:nvPr/>
          </p:nvSpPr>
          <p:spPr>
            <a:xfrm>
              <a:off x="9053266" y="3800728"/>
              <a:ext cx="65275" cy="14738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orme libre 24">
              <a:extLst>
                <a:ext uri="{FF2B5EF4-FFF2-40B4-BE49-F238E27FC236}">
                  <a16:creationId xmlns:a16="http://schemas.microsoft.com/office/drawing/2014/main" id="{2FEBBA9D-B338-D93F-0E5A-D0F9BBE4BC09}"/>
                </a:ext>
              </a:extLst>
            </p:cNvPr>
            <p:cNvSpPr/>
            <p:nvPr/>
          </p:nvSpPr>
          <p:spPr>
            <a:xfrm>
              <a:off x="9010404" y="4126961"/>
              <a:ext cx="65275" cy="7289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orme libre 24">
              <a:extLst>
                <a:ext uri="{FF2B5EF4-FFF2-40B4-BE49-F238E27FC236}">
                  <a16:creationId xmlns:a16="http://schemas.microsoft.com/office/drawing/2014/main" id="{A75203A4-C509-6461-C85A-4D02E99F904C}"/>
                </a:ext>
              </a:extLst>
            </p:cNvPr>
            <p:cNvSpPr/>
            <p:nvPr/>
          </p:nvSpPr>
          <p:spPr>
            <a:xfrm>
              <a:off x="9593809" y="3236371"/>
              <a:ext cx="65275" cy="2664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orme libre 24">
              <a:extLst>
                <a:ext uri="{FF2B5EF4-FFF2-40B4-BE49-F238E27FC236}">
                  <a16:creationId xmlns:a16="http://schemas.microsoft.com/office/drawing/2014/main" id="{6CD6F354-1787-C209-ABDE-F81009D69571}"/>
                </a:ext>
              </a:extLst>
            </p:cNvPr>
            <p:cNvSpPr/>
            <p:nvPr/>
          </p:nvSpPr>
          <p:spPr>
            <a:xfrm>
              <a:off x="9641434" y="3329240"/>
              <a:ext cx="65275" cy="22596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orme libre 24">
              <a:extLst>
                <a:ext uri="{FF2B5EF4-FFF2-40B4-BE49-F238E27FC236}">
                  <a16:creationId xmlns:a16="http://schemas.microsoft.com/office/drawing/2014/main" id="{539085CC-BFFF-FC5D-524F-BECAC49CB0E8}"/>
                </a:ext>
              </a:extLst>
            </p:cNvPr>
            <p:cNvSpPr/>
            <p:nvPr/>
          </p:nvSpPr>
          <p:spPr>
            <a:xfrm>
              <a:off x="9686678" y="3493546"/>
              <a:ext cx="65275" cy="16167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9" name="Forme libre 24">
              <a:extLst>
                <a:ext uri="{FF2B5EF4-FFF2-40B4-BE49-F238E27FC236}">
                  <a16:creationId xmlns:a16="http://schemas.microsoft.com/office/drawing/2014/main" id="{BB9567BA-62B6-698A-8AD5-A15F0EDC585A}"/>
                </a:ext>
              </a:extLst>
            </p:cNvPr>
            <p:cNvSpPr/>
            <p:nvPr/>
          </p:nvSpPr>
          <p:spPr>
            <a:xfrm>
              <a:off x="9731922" y="3634041"/>
              <a:ext cx="65275" cy="1188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0" name="Forme libre 24">
              <a:extLst>
                <a:ext uri="{FF2B5EF4-FFF2-40B4-BE49-F238E27FC236}">
                  <a16:creationId xmlns:a16="http://schemas.microsoft.com/office/drawing/2014/main" id="{3088E7E6-4E20-9CF9-90B8-39B83AA51FCD}"/>
                </a:ext>
              </a:extLst>
            </p:cNvPr>
            <p:cNvSpPr/>
            <p:nvPr/>
          </p:nvSpPr>
          <p:spPr>
            <a:xfrm>
              <a:off x="9777166" y="3693573"/>
              <a:ext cx="65275" cy="1188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1" name="Forme libre 24">
              <a:extLst>
                <a:ext uri="{FF2B5EF4-FFF2-40B4-BE49-F238E27FC236}">
                  <a16:creationId xmlns:a16="http://schemas.microsoft.com/office/drawing/2014/main" id="{C3C7F45A-297E-BA36-020E-5F3B35B47ED9}"/>
                </a:ext>
              </a:extLst>
            </p:cNvPr>
            <p:cNvSpPr/>
            <p:nvPr/>
          </p:nvSpPr>
          <p:spPr>
            <a:xfrm>
              <a:off x="9822409" y="3741198"/>
              <a:ext cx="65275" cy="1188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2" name="Forme libre 24">
              <a:extLst>
                <a:ext uri="{FF2B5EF4-FFF2-40B4-BE49-F238E27FC236}">
                  <a16:creationId xmlns:a16="http://schemas.microsoft.com/office/drawing/2014/main" id="{F3271946-927C-38A6-61B9-06439E49FAE2}"/>
                </a:ext>
              </a:extLst>
            </p:cNvPr>
            <p:cNvSpPr/>
            <p:nvPr/>
          </p:nvSpPr>
          <p:spPr>
            <a:xfrm>
              <a:off x="9862891" y="3786441"/>
              <a:ext cx="65275" cy="1188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3" name="Forme libre 24">
              <a:extLst>
                <a:ext uri="{FF2B5EF4-FFF2-40B4-BE49-F238E27FC236}">
                  <a16:creationId xmlns:a16="http://schemas.microsoft.com/office/drawing/2014/main" id="{119A804F-38FD-4482-D992-C135D5157B1F}"/>
                </a:ext>
              </a:extLst>
            </p:cNvPr>
            <p:cNvSpPr/>
            <p:nvPr/>
          </p:nvSpPr>
          <p:spPr>
            <a:xfrm>
              <a:off x="9912897" y="3841210"/>
              <a:ext cx="65275" cy="1188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Forme libre 24">
              <a:extLst>
                <a:ext uri="{FF2B5EF4-FFF2-40B4-BE49-F238E27FC236}">
                  <a16:creationId xmlns:a16="http://schemas.microsoft.com/office/drawing/2014/main" id="{EC3D688C-6709-CDB5-17BF-ABCE8012C728}"/>
                </a:ext>
              </a:extLst>
            </p:cNvPr>
            <p:cNvSpPr/>
            <p:nvPr/>
          </p:nvSpPr>
          <p:spPr>
            <a:xfrm>
              <a:off x="9955760" y="3891216"/>
              <a:ext cx="65275" cy="1188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" name="Forme libre 24">
              <a:extLst>
                <a:ext uri="{FF2B5EF4-FFF2-40B4-BE49-F238E27FC236}">
                  <a16:creationId xmlns:a16="http://schemas.microsoft.com/office/drawing/2014/main" id="{D8FC0468-7429-7A3F-BF29-758BA36AD9BC}"/>
                </a:ext>
              </a:extLst>
            </p:cNvPr>
            <p:cNvSpPr/>
            <p:nvPr/>
          </p:nvSpPr>
          <p:spPr>
            <a:xfrm>
              <a:off x="10003385" y="3955510"/>
              <a:ext cx="65275" cy="1188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6" name="Forme libre 24">
              <a:extLst>
                <a:ext uri="{FF2B5EF4-FFF2-40B4-BE49-F238E27FC236}">
                  <a16:creationId xmlns:a16="http://schemas.microsoft.com/office/drawing/2014/main" id="{E479AAE8-37ED-A5E9-4691-265467171B70}"/>
                </a:ext>
              </a:extLst>
            </p:cNvPr>
            <p:cNvSpPr/>
            <p:nvPr/>
          </p:nvSpPr>
          <p:spPr>
            <a:xfrm>
              <a:off x="10048628" y="4017422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" name="Forme libre 24">
              <a:extLst>
                <a:ext uri="{FF2B5EF4-FFF2-40B4-BE49-F238E27FC236}">
                  <a16:creationId xmlns:a16="http://schemas.microsoft.com/office/drawing/2014/main" id="{4331AA6A-45E0-F785-7DD1-1128262CAFC7}"/>
                </a:ext>
              </a:extLst>
            </p:cNvPr>
            <p:cNvSpPr/>
            <p:nvPr/>
          </p:nvSpPr>
          <p:spPr>
            <a:xfrm>
              <a:off x="10093872" y="4043616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8" name="Forme libre 24">
              <a:extLst>
                <a:ext uri="{FF2B5EF4-FFF2-40B4-BE49-F238E27FC236}">
                  <a16:creationId xmlns:a16="http://schemas.microsoft.com/office/drawing/2014/main" id="{648373E2-D615-B45D-40A3-BD7FC35E350D}"/>
                </a:ext>
              </a:extLst>
            </p:cNvPr>
            <p:cNvSpPr/>
            <p:nvPr/>
          </p:nvSpPr>
          <p:spPr>
            <a:xfrm>
              <a:off x="10139116" y="4038854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" name="Forme libre 24">
              <a:extLst>
                <a:ext uri="{FF2B5EF4-FFF2-40B4-BE49-F238E27FC236}">
                  <a16:creationId xmlns:a16="http://schemas.microsoft.com/office/drawing/2014/main" id="{EB8ED20D-34D8-C2FE-6EB8-3F433AB2F5A9}"/>
                </a:ext>
              </a:extLst>
            </p:cNvPr>
            <p:cNvSpPr/>
            <p:nvPr/>
          </p:nvSpPr>
          <p:spPr>
            <a:xfrm>
              <a:off x="10181979" y="4029329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" name="Forme libre 24">
              <a:extLst>
                <a:ext uri="{FF2B5EF4-FFF2-40B4-BE49-F238E27FC236}">
                  <a16:creationId xmlns:a16="http://schemas.microsoft.com/office/drawing/2014/main" id="{E43B6C3C-7D05-2524-B95F-A989F4C9F99A}"/>
                </a:ext>
              </a:extLst>
            </p:cNvPr>
            <p:cNvSpPr/>
            <p:nvPr/>
          </p:nvSpPr>
          <p:spPr>
            <a:xfrm>
              <a:off x="10227223" y="4048379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1" name="Forme libre 24">
              <a:extLst>
                <a:ext uri="{FF2B5EF4-FFF2-40B4-BE49-F238E27FC236}">
                  <a16:creationId xmlns:a16="http://schemas.microsoft.com/office/drawing/2014/main" id="{88E95AF3-4394-FF31-CF76-22DC76493ED2}"/>
                </a:ext>
              </a:extLst>
            </p:cNvPr>
            <p:cNvSpPr/>
            <p:nvPr/>
          </p:nvSpPr>
          <p:spPr>
            <a:xfrm>
              <a:off x="10274848" y="4069810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2" name="Forme libre 24">
              <a:extLst>
                <a:ext uri="{FF2B5EF4-FFF2-40B4-BE49-F238E27FC236}">
                  <a16:creationId xmlns:a16="http://schemas.microsoft.com/office/drawing/2014/main" id="{4DA920A0-50C8-BD6B-86EB-D57BF47BF8B5}"/>
                </a:ext>
              </a:extLst>
            </p:cNvPr>
            <p:cNvSpPr/>
            <p:nvPr/>
          </p:nvSpPr>
          <p:spPr>
            <a:xfrm>
              <a:off x="10317711" y="4112673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3" name="Forme libre 24">
              <a:extLst>
                <a:ext uri="{FF2B5EF4-FFF2-40B4-BE49-F238E27FC236}">
                  <a16:creationId xmlns:a16="http://schemas.microsoft.com/office/drawing/2014/main" id="{51978551-B78E-8CDA-F639-3881C3718A9C}"/>
                </a:ext>
              </a:extLst>
            </p:cNvPr>
            <p:cNvSpPr/>
            <p:nvPr/>
          </p:nvSpPr>
          <p:spPr>
            <a:xfrm>
              <a:off x="10365336" y="4172204"/>
              <a:ext cx="65275" cy="902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4" name="Forme libre 24">
              <a:extLst>
                <a:ext uri="{FF2B5EF4-FFF2-40B4-BE49-F238E27FC236}">
                  <a16:creationId xmlns:a16="http://schemas.microsoft.com/office/drawing/2014/main" id="{948EDBC6-5C95-B115-6705-073E1DF84470}"/>
                </a:ext>
              </a:extLst>
            </p:cNvPr>
            <p:cNvSpPr/>
            <p:nvPr/>
          </p:nvSpPr>
          <p:spPr>
            <a:xfrm>
              <a:off x="10410580" y="4222211"/>
              <a:ext cx="65275" cy="457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5" name="Forme libre 24">
              <a:extLst>
                <a:ext uri="{FF2B5EF4-FFF2-40B4-BE49-F238E27FC236}">
                  <a16:creationId xmlns:a16="http://schemas.microsoft.com/office/drawing/2014/main" id="{E8B1C70E-13D9-D15A-7B27-B90F8308B338}"/>
                </a:ext>
              </a:extLst>
            </p:cNvPr>
            <p:cNvSpPr/>
            <p:nvPr/>
          </p:nvSpPr>
          <p:spPr>
            <a:xfrm>
              <a:off x="11055919" y="4367213"/>
              <a:ext cx="65275" cy="457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6" name="Forme libre 24">
              <a:extLst>
                <a:ext uri="{FF2B5EF4-FFF2-40B4-BE49-F238E27FC236}">
                  <a16:creationId xmlns:a16="http://schemas.microsoft.com/office/drawing/2014/main" id="{5C9432DB-CDE5-564A-F001-BB19B66DBF12}"/>
                </a:ext>
              </a:extLst>
            </p:cNvPr>
            <p:cNvSpPr/>
            <p:nvPr/>
          </p:nvSpPr>
          <p:spPr>
            <a:xfrm>
              <a:off x="10991626" y="4343400"/>
              <a:ext cx="65275" cy="457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7" name="Forme libre 24">
              <a:extLst>
                <a:ext uri="{FF2B5EF4-FFF2-40B4-BE49-F238E27FC236}">
                  <a16:creationId xmlns:a16="http://schemas.microsoft.com/office/drawing/2014/main" id="{BB15B957-D9DA-00D8-0E48-E761648A6904}"/>
                </a:ext>
              </a:extLst>
            </p:cNvPr>
            <p:cNvSpPr/>
            <p:nvPr/>
          </p:nvSpPr>
          <p:spPr>
            <a:xfrm>
              <a:off x="10951145" y="4319587"/>
              <a:ext cx="65275" cy="457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8" name="Forme libre 24">
              <a:extLst>
                <a:ext uri="{FF2B5EF4-FFF2-40B4-BE49-F238E27FC236}">
                  <a16:creationId xmlns:a16="http://schemas.microsoft.com/office/drawing/2014/main" id="{5FFE9426-DA1F-5123-D36E-8A77DADBF0E0}"/>
                </a:ext>
              </a:extLst>
            </p:cNvPr>
            <p:cNvSpPr/>
            <p:nvPr/>
          </p:nvSpPr>
          <p:spPr>
            <a:xfrm>
              <a:off x="10908282" y="4314825"/>
              <a:ext cx="65275" cy="457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9" name="Forme libre 24">
              <a:extLst>
                <a:ext uri="{FF2B5EF4-FFF2-40B4-BE49-F238E27FC236}">
                  <a16:creationId xmlns:a16="http://schemas.microsoft.com/office/drawing/2014/main" id="{AD55DBB3-CBC8-DC04-3B5A-7AC31189EF36}"/>
                </a:ext>
              </a:extLst>
            </p:cNvPr>
            <p:cNvSpPr/>
            <p:nvPr/>
          </p:nvSpPr>
          <p:spPr>
            <a:xfrm>
              <a:off x="10865419" y="4314825"/>
              <a:ext cx="65275" cy="457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0" name="Forme libre 24">
              <a:extLst>
                <a:ext uri="{FF2B5EF4-FFF2-40B4-BE49-F238E27FC236}">
                  <a16:creationId xmlns:a16="http://schemas.microsoft.com/office/drawing/2014/main" id="{24D3915E-055A-C568-84B9-387F29490592}"/>
                </a:ext>
              </a:extLst>
            </p:cNvPr>
            <p:cNvSpPr/>
            <p:nvPr/>
          </p:nvSpPr>
          <p:spPr>
            <a:xfrm>
              <a:off x="10815413" y="4293394"/>
              <a:ext cx="65275" cy="457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1" name="Forme libre 24">
              <a:extLst>
                <a:ext uri="{FF2B5EF4-FFF2-40B4-BE49-F238E27FC236}">
                  <a16:creationId xmlns:a16="http://schemas.microsoft.com/office/drawing/2014/main" id="{AA6BBDFD-ED77-218E-A959-EFAE9DADDEAE}"/>
                </a:ext>
              </a:extLst>
            </p:cNvPr>
            <p:cNvSpPr/>
            <p:nvPr/>
          </p:nvSpPr>
          <p:spPr>
            <a:xfrm>
              <a:off x="10770169" y="4255294"/>
              <a:ext cx="65275" cy="738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2" name="Forme libre 24">
              <a:extLst>
                <a:ext uri="{FF2B5EF4-FFF2-40B4-BE49-F238E27FC236}">
                  <a16:creationId xmlns:a16="http://schemas.microsoft.com/office/drawing/2014/main" id="{44F17436-CC5C-4206-4711-F7797C022341}"/>
                </a:ext>
              </a:extLst>
            </p:cNvPr>
            <p:cNvSpPr/>
            <p:nvPr/>
          </p:nvSpPr>
          <p:spPr>
            <a:xfrm>
              <a:off x="10727307" y="4224338"/>
              <a:ext cx="65275" cy="9525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3" name="Forme libre 24">
              <a:extLst>
                <a:ext uri="{FF2B5EF4-FFF2-40B4-BE49-F238E27FC236}">
                  <a16:creationId xmlns:a16="http://schemas.microsoft.com/office/drawing/2014/main" id="{212403BA-B11D-DFB7-B37E-6594BA1D80F9}"/>
                </a:ext>
              </a:extLst>
            </p:cNvPr>
            <p:cNvSpPr/>
            <p:nvPr/>
          </p:nvSpPr>
          <p:spPr>
            <a:xfrm>
              <a:off x="10679681" y="4236244"/>
              <a:ext cx="65275" cy="738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4" name="Forme libre 24">
              <a:extLst>
                <a:ext uri="{FF2B5EF4-FFF2-40B4-BE49-F238E27FC236}">
                  <a16:creationId xmlns:a16="http://schemas.microsoft.com/office/drawing/2014/main" id="{7DCEC5A4-117B-FD35-A0C1-7A9F86B772C4}"/>
                </a:ext>
              </a:extLst>
            </p:cNvPr>
            <p:cNvSpPr/>
            <p:nvPr/>
          </p:nvSpPr>
          <p:spPr>
            <a:xfrm>
              <a:off x="10634438" y="4243387"/>
              <a:ext cx="65275" cy="738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5" name="Forme libre 24">
              <a:extLst>
                <a:ext uri="{FF2B5EF4-FFF2-40B4-BE49-F238E27FC236}">
                  <a16:creationId xmlns:a16="http://schemas.microsoft.com/office/drawing/2014/main" id="{38B545B3-1B38-086D-E006-59578DB64029}"/>
                </a:ext>
              </a:extLst>
            </p:cNvPr>
            <p:cNvSpPr/>
            <p:nvPr/>
          </p:nvSpPr>
          <p:spPr>
            <a:xfrm>
              <a:off x="10589194" y="4202906"/>
              <a:ext cx="65275" cy="738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6" name="Forme libre 24">
              <a:extLst>
                <a:ext uri="{FF2B5EF4-FFF2-40B4-BE49-F238E27FC236}">
                  <a16:creationId xmlns:a16="http://schemas.microsoft.com/office/drawing/2014/main" id="{AD98D442-4528-E39E-2332-E60DFBEFCCE0}"/>
                </a:ext>
              </a:extLst>
            </p:cNvPr>
            <p:cNvSpPr/>
            <p:nvPr/>
          </p:nvSpPr>
          <p:spPr>
            <a:xfrm>
              <a:off x="10543950" y="4143375"/>
              <a:ext cx="65275" cy="12455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7" name="Forme libre 24">
              <a:extLst>
                <a:ext uri="{FF2B5EF4-FFF2-40B4-BE49-F238E27FC236}">
                  <a16:creationId xmlns:a16="http://schemas.microsoft.com/office/drawing/2014/main" id="{CF4945AD-0C89-EE13-DF66-68790B2A1A00}"/>
                </a:ext>
              </a:extLst>
            </p:cNvPr>
            <p:cNvSpPr/>
            <p:nvPr/>
          </p:nvSpPr>
          <p:spPr>
            <a:xfrm>
              <a:off x="10501087" y="4121944"/>
              <a:ext cx="65275" cy="12455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8" name="Forme libre 24">
              <a:extLst>
                <a:ext uri="{FF2B5EF4-FFF2-40B4-BE49-F238E27FC236}">
                  <a16:creationId xmlns:a16="http://schemas.microsoft.com/office/drawing/2014/main" id="{F51A731A-D1E7-D833-2187-13E9C502E12D}"/>
                </a:ext>
              </a:extLst>
            </p:cNvPr>
            <p:cNvSpPr/>
            <p:nvPr/>
          </p:nvSpPr>
          <p:spPr>
            <a:xfrm>
              <a:off x="10453462" y="4169570"/>
              <a:ext cx="65275" cy="10715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9C34919-2156-14A6-4238-96621EA42F01}"/>
                </a:ext>
              </a:extLst>
            </p:cNvPr>
            <p:cNvSpPr/>
            <p:nvPr/>
          </p:nvSpPr>
          <p:spPr>
            <a:xfrm>
              <a:off x="9013135" y="3484959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AF4FCA2-1E9E-54CC-DB80-AC8CEE849C06}"/>
                </a:ext>
              </a:extLst>
            </p:cNvPr>
            <p:cNvSpPr/>
            <p:nvPr/>
          </p:nvSpPr>
          <p:spPr>
            <a:xfrm>
              <a:off x="8970272" y="4523184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631F0415-1F37-679C-C24E-9E49F9A3AE05}"/>
                </a:ext>
              </a:extLst>
            </p:cNvPr>
            <p:cNvSpPr/>
            <p:nvPr/>
          </p:nvSpPr>
          <p:spPr>
            <a:xfrm>
              <a:off x="8961073" y="4519614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4FCDB95-8687-FF39-A0DB-E8E0A7E07CD6}"/>
                </a:ext>
              </a:extLst>
            </p:cNvPr>
            <p:cNvSpPr/>
            <p:nvPr/>
          </p:nvSpPr>
          <p:spPr>
            <a:xfrm>
              <a:off x="9060760" y="3534965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E0C0B6E-4199-24AE-456A-04777D2E410F}"/>
                </a:ext>
              </a:extLst>
            </p:cNvPr>
            <p:cNvSpPr/>
            <p:nvPr/>
          </p:nvSpPr>
          <p:spPr>
            <a:xfrm>
              <a:off x="9108385" y="3539728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79D0CF8-0932-07F8-9309-94FAF8BF7798}"/>
                </a:ext>
              </a:extLst>
            </p:cNvPr>
            <p:cNvSpPr/>
            <p:nvPr/>
          </p:nvSpPr>
          <p:spPr>
            <a:xfrm>
              <a:off x="9148866" y="3589734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D09EFBD-24AC-9B33-0B9A-DBA2486BD4B5}"/>
                </a:ext>
              </a:extLst>
            </p:cNvPr>
            <p:cNvSpPr/>
            <p:nvPr/>
          </p:nvSpPr>
          <p:spPr>
            <a:xfrm>
              <a:off x="9196491" y="3804046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BE2717-7770-99F2-63C6-974C0F7C96EC}"/>
                </a:ext>
              </a:extLst>
            </p:cNvPr>
            <p:cNvSpPr/>
            <p:nvPr/>
          </p:nvSpPr>
          <p:spPr>
            <a:xfrm>
              <a:off x="9241735" y="3892152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3961A32-01B3-9410-388F-B62449763852}"/>
                </a:ext>
              </a:extLst>
            </p:cNvPr>
            <p:cNvSpPr/>
            <p:nvPr/>
          </p:nvSpPr>
          <p:spPr>
            <a:xfrm>
              <a:off x="9284598" y="4035027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A04647B-1300-E886-3E18-506334D7DE54}"/>
                </a:ext>
              </a:extLst>
            </p:cNvPr>
            <p:cNvSpPr/>
            <p:nvPr/>
          </p:nvSpPr>
          <p:spPr>
            <a:xfrm>
              <a:off x="9333017" y="4112815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6F5D277-A2C1-0E88-F836-5240BCD2B016}"/>
                </a:ext>
              </a:extLst>
            </p:cNvPr>
            <p:cNvSpPr/>
            <p:nvPr/>
          </p:nvSpPr>
          <p:spPr>
            <a:xfrm>
              <a:off x="9380642" y="4153296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5B535B3-F5BF-BFFD-F047-A138CA5DFA3E}"/>
                </a:ext>
              </a:extLst>
            </p:cNvPr>
            <p:cNvSpPr/>
            <p:nvPr/>
          </p:nvSpPr>
          <p:spPr>
            <a:xfrm>
              <a:off x="9425885" y="4173645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B302AB9-0EB5-1A09-4948-97698D24B9DE}"/>
                </a:ext>
              </a:extLst>
            </p:cNvPr>
            <p:cNvSpPr/>
            <p:nvPr/>
          </p:nvSpPr>
          <p:spPr>
            <a:xfrm>
              <a:off x="9478273" y="4178408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DB7F4FE-03C9-BA84-53D6-DEA1C255CE36}"/>
                </a:ext>
              </a:extLst>
            </p:cNvPr>
            <p:cNvSpPr/>
            <p:nvPr/>
          </p:nvSpPr>
          <p:spPr>
            <a:xfrm>
              <a:off x="9523517" y="417602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BF1F9B8-F89E-F0E4-B6A7-3A662FEB6F06}"/>
                </a:ext>
              </a:extLst>
            </p:cNvPr>
            <p:cNvSpPr/>
            <p:nvPr/>
          </p:nvSpPr>
          <p:spPr>
            <a:xfrm>
              <a:off x="9568760" y="4180789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DDD4B4E-BE8F-4B77-A4FD-3E7BE2BBECAC}"/>
                </a:ext>
              </a:extLst>
            </p:cNvPr>
            <p:cNvSpPr/>
            <p:nvPr/>
          </p:nvSpPr>
          <p:spPr>
            <a:xfrm>
              <a:off x="9614004" y="4195076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C1D9688-FFE6-B107-81EA-843634EFA917}"/>
                </a:ext>
              </a:extLst>
            </p:cNvPr>
            <p:cNvSpPr/>
            <p:nvPr/>
          </p:nvSpPr>
          <p:spPr>
            <a:xfrm>
              <a:off x="9661629" y="4214126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FBD8431-41F0-F440-C9BB-C9DC4D074D4D}"/>
                </a:ext>
              </a:extLst>
            </p:cNvPr>
            <p:cNvSpPr/>
            <p:nvPr/>
          </p:nvSpPr>
          <p:spPr>
            <a:xfrm>
              <a:off x="9706873" y="423555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CF4EF5E-0685-EACB-A4FD-F3B8C23E6894}"/>
                </a:ext>
              </a:extLst>
            </p:cNvPr>
            <p:cNvSpPr/>
            <p:nvPr/>
          </p:nvSpPr>
          <p:spPr>
            <a:xfrm>
              <a:off x="9752117" y="4252226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AEDBB31-64ED-8FD6-0327-3918795DE06E}"/>
                </a:ext>
              </a:extLst>
            </p:cNvPr>
            <p:cNvSpPr/>
            <p:nvPr/>
          </p:nvSpPr>
          <p:spPr>
            <a:xfrm>
              <a:off x="9794979" y="4271276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0E01168-0A4B-694E-CC37-C5B903BA904D}"/>
                </a:ext>
              </a:extLst>
            </p:cNvPr>
            <p:cNvSpPr/>
            <p:nvPr/>
          </p:nvSpPr>
          <p:spPr>
            <a:xfrm>
              <a:off x="9837842" y="4280801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6430ED5E-12B6-5C51-14F0-4FDD56259831}"/>
                </a:ext>
              </a:extLst>
            </p:cNvPr>
            <p:cNvSpPr/>
            <p:nvPr/>
          </p:nvSpPr>
          <p:spPr>
            <a:xfrm>
              <a:off x="9890229" y="4278419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94135BC-B819-533C-6BA7-74E269AEFCDD}"/>
                </a:ext>
              </a:extLst>
            </p:cNvPr>
            <p:cNvSpPr/>
            <p:nvPr/>
          </p:nvSpPr>
          <p:spPr>
            <a:xfrm>
              <a:off x="9942617" y="4280801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0C917E9-4FFF-EC87-C633-5BC4794ABE31}"/>
                </a:ext>
              </a:extLst>
            </p:cNvPr>
            <p:cNvSpPr/>
            <p:nvPr/>
          </p:nvSpPr>
          <p:spPr>
            <a:xfrm>
              <a:off x="9985479" y="4297469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2C95931-C077-E28E-EE18-272D264BE490}"/>
                </a:ext>
              </a:extLst>
            </p:cNvPr>
            <p:cNvSpPr/>
            <p:nvPr/>
          </p:nvSpPr>
          <p:spPr>
            <a:xfrm>
              <a:off x="10030723" y="4302232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61F49DF-B507-C457-5152-ED941EBD104C}"/>
                </a:ext>
              </a:extLst>
            </p:cNvPr>
            <p:cNvSpPr/>
            <p:nvPr/>
          </p:nvSpPr>
          <p:spPr>
            <a:xfrm>
              <a:off x="10073586" y="4295089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5995B64-DA89-F85B-C701-AE2C70522269}"/>
                </a:ext>
              </a:extLst>
            </p:cNvPr>
            <p:cNvSpPr/>
            <p:nvPr/>
          </p:nvSpPr>
          <p:spPr>
            <a:xfrm>
              <a:off x="10121211" y="4278421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0F93290-59BD-E12F-CD39-6C3F88975EF0}"/>
                </a:ext>
              </a:extLst>
            </p:cNvPr>
            <p:cNvSpPr/>
            <p:nvPr/>
          </p:nvSpPr>
          <p:spPr>
            <a:xfrm>
              <a:off x="10168836" y="4276039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E1238C2-C042-A580-33AF-71D07A8C728A}"/>
                </a:ext>
              </a:extLst>
            </p:cNvPr>
            <p:cNvSpPr/>
            <p:nvPr/>
          </p:nvSpPr>
          <p:spPr>
            <a:xfrm>
              <a:off x="10214080" y="4276039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B7243FB-79B7-A030-3F80-0FDA06CC8F63}"/>
                </a:ext>
              </a:extLst>
            </p:cNvPr>
            <p:cNvSpPr/>
            <p:nvPr/>
          </p:nvSpPr>
          <p:spPr>
            <a:xfrm>
              <a:off x="10264086" y="4292708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16FF161-4B22-CC4E-5747-C8015D7FC34A}"/>
                </a:ext>
              </a:extLst>
            </p:cNvPr>
            <p:cNvSpPr/>
            <p:nvPr/>
          </p:nvSpPr>
          <p:spPr>
            <a:xfrm>
              <a:off x="10304567" y="430937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8A467A4-B0FB-4A60-FAF3-3F89F6D4E1E0}"/>
                </a:ext>
              </a:extLst>
            </p:cNvPr>
            <p:cNvSpPr/>
            <p:nvPr/>
          </p:nvSpPr>
          <p:spPr>
            <a:xfrm>
              <a:off x="10349811" y="4326045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9556833-5C98-D822-DB26-1F0548403ADA}"/>
                </a:ext>
              </a:extLst>
            </p:cNvPr>
            <p:cNvSpPr/>
            <p:nvPr/>
          </p:nvSpPr>
          <p:spPr>
            <a:xfrm>
              <a:off x="10397436" y="434747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EACA100-9C67-5EC4-BEA0-F63C975A2EB9}"/>
                </a:ext>
              </a:extLst>
            </p:cNvPr>
            <p:cNvSpPr/>
            <p:nvPr/>
          </p:nvSpPr>
          <p:spPr>
            <a:xfrm>
              <a:off x="10456968" y="4359383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CAFECB0-6BD3-35EE-BDF3-42E87ECBAA0F}"/>
                </a:ext>
              </a:extLst>
            </p:cNvPr>
            <p:cNvSpPr/>
            <p:nvPr/>
          </p:nvSpPr>
          <p:spPr>
            <a:xfrm>
              <a:off x="10497450" y="4361764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B736CF3-7435-BF30-A13D-3BBA43D50F93}"/>
                </a:ext>
              </a:extLst>
            </p:cNvPr>
            <p:cNvSpPr/>
            <p:nvPr/>
          </p:nvSpPr>
          <p:spPr>
            <a:xfrm>
              <a:off x="10537931" y="4371289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448F3B8-0949-554A-C210-7639C4C54020}"/>
                </a:ext>
              </a:extLst>
            </p:cNvPr>
            <p:cNvSpPr/>
            <p:nvPr/>
          </p:nvSpPr>
          <p:spPr>
            <a:xfrm>
              <a:off x="10585556" y="4380814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B175DAE-0C88-AD2B-F267-2291F605A33F}"/>
                </a:ext>
              </a:extLst>
            </p:cNvPr>
            <p:cNvSpPr/>
            <p:nvPr/>
          </p:nvSpPr>
          <p:spPr>
            <a:xfrm>
              <a:off x="10628418" y="4373670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FB67E70-03A5-B349-E8C8-672191E6C2D0}"/>
                </a:ext>
              </a:extLst>
            </p:cNvPr>
            <p:cNvSpPr/>
            <p:nvPr/>
          </p:nvSpPr>
          <p:spPr>
            <a:xfrm>
              <a:off x="10678425" y="4359383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191F7E0-EFD4-4C4D-D450-B313C33BFC30}"/>
                </a:ext>
              </a:extLst>
            </p:cNvPr>
            <p:cNvSpPr/>
            <p:nvPr/>
          </p:nvSpPr>
          <p:spPr>
            <a:xfrm>
              <a:off x="10726050" y="4337952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30A0085-1BC1-6DD7-F0B1-4E3DF3D2367A}"/>
                </a:ext>
              </a:extLst>
            </p:cNvPr>
            <p:cNvSpPr/>
            <p:nvPr/>
          </p:nvSpPr>
          <p:spPr>
            <a:xfrm>
              <a:off x="10773675" y="4330808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5219628-0835-90AB-3B5B-3C4625284709}"/>
                </a:ext>
              </a:extLst>
            </p:cNvPr>
            <p:cNvSpPr/>
            <p:nvPr/>
          </p:nvSpPr>
          <p:spPr>
            <a:xfrm>
              <a:off x="10807012" y="4354621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00494DC-8898-E243-AC50-527C6F6144D0}"/>
                </a:ext>
              </a:extLst>
            </p:cNvPr>
            <p:cNvSpPr/>
            <p:nvPr/>
          </p:nvSpPr>
          <p:spPr>
            <a:xfrm>
              <a:off x="10852256" y="4383196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5A95658-2A1A-7E08-BDC9-EB671275E900}"/>
                </a:ext>
              </a:extLst>
            </p:cNvPr>
            <p:cNvSpPr/>
            <p:nvPr/>
          </p:nvSpPr>
          <p:spPr>
            <a:xfrm>
              <a:off x="10904644" y="440462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635E7FD-1A6F-3924-5BC2-F94780BAB2FC}"/>
                </a:ext>
              </a:extLst>
            </p:cNvPr>
            <p:cNvSpPr/>
            <p:nvPr/>
          </p:nvSpPr>
          <p:spPr>
            <a:xfrm>
              <a:off x="10957032" y="440462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30B0BB3-DB3E-9B0A-458F-25864FA3435D}"/>
                </a:ext>
              </a:extLst>
            </p:cNvPr>
            <p:cNvSpPr/>
            <p:nvPr/>
          </p:nvSpPr>
          <p:spPr>
            <a:xfrm>
              <a:off x="11007038" y="4395102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F7F95EA-031F-C430-795D-C8FE392141E1}"/>
                </a:ext>
              </a:extLst>
            </p:cNvPr>
            <p:cNvSpPr/>
            <p:nvPr/>
          </p:nvSpPr>
          <p:spPr>
            <a:xfrm>
              <a:off x="11040376" y="4411771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EC24E7B-BD08-5034-7776-434B4F55607A}"/>
                </a:ext>
              </a:extLst>
            </p:cNvPr>
            <p:cNvSpPr/>
            <p:nvPr/>
          </p:nvSpPr>
          <p:spPr>
            <a:xfrm>
              <a:off x="11088001" y="442367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3BBEF38-46B0-721B-FABA-F9A1B75CD5D8}"/>
                </a:ext>
              </a:extLst>
            </p:cNvPr>
            <p:cNvSpPr/>
            <p:nvPr/>
          </p:nvSpPr>
          <p:spPr>
            <a:xfrm>
              <a:off x="11138007" y="4433202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5A098B74-51A3-E664-77AD-33093B264EAD}"/>
                </a:ext>
              </a:extLst>
            </p:cNvPr>
            <p:cNvSpPr/>
            <p:nvPr/>
          </p:nvSpPr>
          <p:spPr>
            <a:xfrm>
              <a:off x="11190394" y="4423677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9AE25EC-3991-22AA-0FD8-46CE32D6B06E}"/>
                </a:ext>
              </a:extLst>
            </p:cNvPr>
            <p:cNvSpPr/>
            <p:nvPr/>
          </p:nvSpPr>
          <p:spPr>
            <a:xfrm>
              <a:off x="11230875" y="4416533"/>
              <a:ext cx="64943" cy="73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7440FD27-0CB0-B840-DA2A-D207CFB06E63}"/>
                </a:ext>
              </a:extLst>
            </p:cNvPr>
            <p:cNvGrpSpPr/>
            <p:nvPr/>
          </p:nvGrpSpPr>
          <p:grpSpPr>
            <a:xfrm>
              <a:off x="9009033" y="3063504"/>
              <a:ext cx="68900" cy="913183"/>
              <a:chOff x="2084388" y="2281238"/>
              <a:chExt cx="127000" cy="720725"/>
            </a:xfrm>
          </p:grpSpPr>
          <p:sp>
            <p:nvSpPr>
              <p:cNvPr id="761" name="Line 113">
                <a:extLst>
                  <a:ext uri="{FF2B5EF4-FFF2-40B4-BE49-F238E27FC236}">
                    <a16:creationId xmlns:a16="http://schemas.microsoft.com/office/drawing/2014/main" id="{797F6B52-A6E6-E808-2CCC-AD21E73A0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62" name="Line 120">
                <a:extLst>
                  <a:ext uri="{FF2B5EF4-FFF2-40B4-BE49-F238E27FC236}">
                    <a16:creationId xmlns:a16="http://schemas.microsoft.com/office/drawing/2014/main" id="{59893BCB-A1F4-F299-4040-08312C881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63" name="Line 113">
                <a:extLst>
                  <a:ext uri="{FF2B5EF4-FFF2-40B4-BE49-F238E27FC236}">
                    <a16:creationId xmlns:a16="http://schemas.microsoft.com/office/drawing/2014/main" id="{B0D17FC5-B999-81FE-D3F8-2BF2A25B3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EDA02BC1-7147-FB97-7FBA-A4B7A05B7550}"/>
                </a:ext>
              </a:extLst>
            </p:cNvPr>
            <p:cNvGrpSpPr/>
            <p:nvPr/>
          </p:nvGrpSpPr>
          <p:grpSpPr>
            <a:xfrm>
              <a:off x="9054277" y="3211142"/>
              <a:ext cx="68900" cy="720303"/>
              <a:chOff x="2084388" y="2281238"/>
              <a:chExt cx="127000" cy="720725"/>
            </a:xfrm>
          </p:grpSpPr>
          <p:sp>
            <p:nvSpPr>
              <p:cNvPr id="758" name="Line 113">
                <a:extLst>
                  <a:ext uri="{FF2B5EF4-FFF2-40B4-BE49-F238E27FC236}">
                    <a16:creationId xmlns:a16="http://schemas.microsoft.com/office/drawing/2014/main" id="{F942E16D-1FF6-71E3-2D71-2CAA1E86B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9" name="Line 120">
                <a:extLst>
                  <a:ext uri="{FF2B5EF4-FFF2-40B4-BE49-F238E27FC236}">
                    <a16:creationId xmlns:a16="http://schemas.microsoft.com/office/drawing/2014/main" id="{DA29E958-D7ED-FC4A-2606-4DE70810A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60" name="Line 113">
                <a:extLst>
                  <a:ext uri="{FF2B5EF4-FFF2-40B4-BE49-F238E27FC236}">
                    <a16:creationId xmlns:a16="http://schemas.microsoft.com/office/drawing/2014/main" id="{24156C8F-26D0-95BF-9AEC-A61B54EBB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2" name="Groupe 191">
              <a:extLst>
                <a:ext uri="{FF2B5EF4-FFF2-40B4-BE49-F238E27FC236}">
                  <a16:creationId xmlns:a16="http://schemas.microsoft.com/office/drawing/2014/main" id="{89D25873-02CB-069F-369C-893C9E8D6462}"/>
                </a:ext>
              </a:extLst>
            </p:cNvPr>
            <p:cNvGrpSpPr/>
            <p:nvPr/>
          </p:nvGrpSpPr>
          <p:grpSpPr>
            <a:xfrm>
              <a:off x="9099521" y="3437361"/>
              <a:ext cx="68900" cy="277392"/>
              <a:chOff x="2084388" y="2281238"/>
              <a:chExt cx="127000" cy="720725"/>
            </a:xfrm>
          </p:grpSpPr>
          <p:sp>
            <p:nvSpPr>
              <p:cNvPr id="755" name="Line 113">
                <a:extLst>
                  <a:ext uri="{FF2B5EF4-FFF2-40B4-BE49-F238E27FC236}">
                    <a16:creationId xmlns:a16="http://schemas.microsoft.com/office/drawing/2014/main" id="{02BC4FB9-4A61-5D68-2262-A3365BFB1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6" name="Line 120">
                <a:extLst>
                  <a:ext uri="{FF2B5EF4-FFF2-40B4-BE49-F238E27FC236}">
                    <a16:creationId xmlns:a16="http://schemas.microsoft.com/office/drawing/2014/main" id="{1CA67FA9-08E2-D235-A914-C20C7C83F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7" name="Line 113">
                <a:extLst>
                  <a:ext uri="{FF2B5EF4-FFF2-40B4-BE49-F238E27FC236}">
                    <a16:creationId xmlns:a16="http://schemas.microsoft.com/office/drawing/2014/main" id="{9A41A07C-CA19-4BE2-F577-1C49616D9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3" name="Groupe 192">
              <a:extLst>
                <a:ext uri="{FF2B5EF4-FFF2-40B4-BE49-F238E27FC236}">
                  <a16:creationId xmlns:a16="http://schemas.microsoft.com/office/drawing/2014/main" id="{B553D6D7-DD14-F6BF-5058-CF5EE347E87E}"/>
                </a:ext>
              </a:extLst>
            </p:cNvPr>
            <p:cNvGrpSpPr/>
            <p:nvPr/>
          </p:nvGrpSpPr>
          <p:grpSpPr>
            <a:xfrm>
              <a:off x="9187627" y="3674269"/>
              <a:ext cx="68900" cy="338140"/>
              <a:chOff x="2084388" y="2281238"/>
              <a:chExt cx="127000" cy="720725"/>
            </a:xfrm>
          </p:grpSpPr>
          <p:sp>
            <p:nvSpPr>
              <p:cNvPr id="752" name="Line 113">
                <a:extLst>
                  <a:ext uri="{FF2B5EF4-FFF2-40B4-BE49-F238E27FC236}">
                    <a16:creationId xmlns:a16="http://schemas.microsoft.com/office/drawing/2014/main" id="{B2C6C03D-8BCD-3B34-EC62-C9447AC91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3" name="Line 120">
                <a:extLst>
                  <a:ext uri="{FF2B5EF4-FFF2-40B4-BE49-F238E27FC236}">
                    <a16:creationId xmlns:a16="http://schemas.microsoft.com/office/drawing/2014/main" id="{9CB1DA39-2658-D779-C7E7-47BA1E16F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4" name="Line 113">
                <a:extLst>
                  <a:ext uri="{FF2B5EF4-FFF2-40B4-BE49-F238E27FC236}">
                    <a16:creationId xmlns:a16="http://schemas.microsoft.com/office/drawing/2014/main" id="{85BDFC08-54AC-1102-B38F-CA845AE6C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4" name="Groupe 193">
              <a:extLst>
                <a:ext uri="{FF2B5EF4-FFF2-40B4-BE49-F238E27FC236}">
                  <a16:creationId xmlns:a16="http://schemas.microsoft.com/office/drawing/2014/main" id="{8522E314-BF10-2383-7109-6EBD36519543}"/>
                </a:ext>
              </a:extLst>
            </p:cNvPr>
            <p:cNvGrpSpPr/>
            <p:nvPr/>
          </p:nvGrpSpPr>
          <p:grpSpPr>
            <a:xfrm>
              <a:off x="9237633" y="3771901"/>
              <a:ext cx="68900" cy="309562"/>
              <a:chOff x="2084388" y="2281238"/>
              <a:chExt cx="127000" cy="720725"/>
            </a:xfrm>
          </p:grpSpPr>
          <p:sp>
            <p:nvSpPr>
              <p:cNvPr id="749" name="Line 113">
                <a:extLst>
                  <a:ext uri="{FF2B5EF4-FFF2-40B4-BE49-F238E27FC236}">
                    <a16:creationId xmlns:a16="http://schemas.microsoft.com/office/drawing/2014/main" id="{B18F34AA-4376-44BC-E54C-7584B7FBB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0" name="Line 120">
                <a:extLst>
                  <a:ext uri="{FF2B5EF4-FFF2-40B4-BE49-F238E27FC236}">
                    <a16:creationId xmlns:a16="http://schemas.microsoft.com/office/drawing/2014/main" id="{694F84CA-D345-AF19-46BD-A3A9DE653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1" name="Line 113">
                <a:extLst>
                  <a:ext uri="{FF2B5EF4-FFF2-40B4-BE49-F238E27FC236}">
                    <a16:creationId xmlns:a16="http://schemas.microsoft.com/office/drawing/2014/main" id="{C20D039D-66BF-9718-BD65-EF755ED84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5" name="Groupe 194">
              <a:extLst>
                <a:ext uri="{FF2B5EF4-FFF2-40B4-BE49-F238E27FC236}">
                  <a16:creationId xmlns:a16="http://schemas.microsoft.com/office/drawing/2014/main" id="{409DE3B6-A346-C8C0-9330-EB654AC5640C}"/>
                </a:ext>
              </a:extLst>
            </p:cNvPr>
            <p:cNvGrpSpPr/>
            <p:nvPr/>
          </p:nvGrpSpPr>
          <p:grpSpPr>
            <a:xfrm>
              <a:off x="9285258" y="3910013"/>
              <a:ext cx="68900" cy="323850"/>
              <a:chOff x="2084388" y="2281238"/>
              <a:chExt cx="127000" cy="720725"/>
            </a:xfrm>
          </p:grpSpPr>
          <p:sp>
            <p:nvSpPr>
              <p:cNvPr id="746" name="Line 113">
                <a:extLst>
                  <a:ext uri="{FF2B5EF4-FFF2-40B4-BE49-F238E27FC236}">
                    <a16:creationId xmlns:a16="http://schemas.microsoft.com/office/drawing/2014/main" id="{1A112BB3-48ED-9FA4-A5AD-1AC85C272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7" name="Line 120">
                <a:extLst>
                  <a:ext uri="{FF2B5EF4-FFF2-40B4-BE49-F238E27FC236}">
                    <a16:creationId xmlns:a16="http://schemas.microsoft.com/office/drawing/2014/main" id="{701DA8EB-6ECA-8AA2-545A-1C7A4851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8" name="Line 113">
                <a:extLst>
                  <a:ext uri="{FF2B5EF4-FFF2-40B4-BE49-F238E27FC236}">
                    <a16:creationId xmlns:a16="http://schemas.microsoft.com/office/drawing/2014/main" id="{5103893B-0E52-08C8-A885-5CF23D852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6" name="Groupe 195">
              <a:extLst>
                <a:ext uri="{FF2B5EF4-FFF2-40B4-BE49-F238E27FC236}">
                  <a16:creationId xmlns:a16="http://schemas.microsoft.com/office/drawing/2014/main" id="{ADF1C398-F6BF-4E1E-D57A-C95862F0462D}"/>
                </a:ext>
              </a:extLst>
            </p:cNvPr>
            <p:cNvGrpSpPr/>
            <p:nvPr/>
          </p:nvGrpSpPr>
          <p:grpSpPr>
            <a:xfrm>
              <a:off x="9332883" y="4005263"/>
              <a:ext cx="68900" cy="288132"/>
              <a:chOff x="2084388" y="2281238"/>
              <a:chExt cx="127000" cy="720725"/>
            </a:xfrm>
          </p:grpSpPr>
          <p:sp>
            <p:nvSpPr>
              <p:cNvPr id="743" name="Line 113">
                <a:extLst>
                  <a:ext uri="{FF2B5EF4-FFF2-40B4-BE49-F238E27FC236}">
                    <a16:creationId xmlns:a16="http://schemas.microsoft.com/office/drawing/2014/main" id="{6C0B3436-9E9B-1CA1-24BE-834ECFC1E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4" name="Line 120">
                <a:extLst>
                  <a:ext uri="{FF2B5EF4-FFF2-40B4-BE49-F238E27FC236}">
                    <a16:creationId xmlns:a16="http://schemas.microsoft.com/office/drawing/2014/main" id="{E6FF1BEB-806F-8F23-9115-878456CB3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5" name="Line 113">
                <a:extLst>
                  <a:ext uri="{FF2B5EF4-FFF2-40B4-BE49-F238E27FC236}">
                    <a16:creationId xmlns:a16="http://schemas.microsoft.com/office/drawing/2014/main" id="{E64FE324-F2D0-A1DC-A732-42929D26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7" name="Groupe 196">
              <a:extLst>
                <a:ext uri="{FF2B5EF4-FFF2-40B4-BE49-F238E27FC236}">
                  <a16:creationId xmlns:a16="http://schemas.microsoft.com/office/drawing/2014/main" id="{2F26394B-7DC5-B550-E5F8-7304B5E5F9C9}"/>
                </a:ext>
              </a:extLst>
            </p:cNvPr>
            <p:cNvGrpSpPr/>
            <p:nvPr/>
          </p:nvGrpSpPr>
          <p:grpSpPr>
            <a:xfrm>
              <a:off x="9380508" y="4069556"/>
              <a:ext cx="68900" cy="238126"/>
              <a:chOff x="2084388" y="2281238"/>
              <a:chExt cx="127000" cy="720725"/>
            </a:xfrm>
          </p:grpSpPr>
          <p:sp>
            <p:nvSpPr>
              <p:cNvPr id="740" name="Line 113">
                <a:extLst>
                  <a:ext uri="{FF2B5EF4-FFF2-40B4-BE49-F238E27FC236}">
                    <a16:creationId xmlns:a16="http://schemas.microsoft.com/office/drawing/2014/main" id="{8E27358D-59B7-CE14-18A8-39EA2A5EB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1" name="Line 120">
                <a:extLst>
                  <a:ext uri="{FF2B5EF4-FFF2-40B4-BE49-F238E27FC236}">
                    <a16:creationId xmlns:a16="http://schemas.microsoft.com/office/drawing/2014/main" id="{09CE013F-2AE2-5ED2-A2B6-82CE9F94E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2" name="Line 113">
                <a:extLst>
                  <a:ext uri="{FF2B5EF4-FFF2-40B4-BE49-F238E27FC236}">
                    <a16:creationId xmlns:a16="http://schemas.microsoft.com/office/drawing/2014/main" id="{E55A75D6-D04B-BE74-F4C1-25FAA654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11F7131C-5958-8725-CB87-5D3D6A6840C3}"/>
                </a:ext>
              </a:extLst>
            </p:cNvPr>
            <p:cNvGrpSpPr/>
            <p:nvPr/>
          </p:nvGrpSpPr>
          <p:grpSpPr>
            <a:xfrm>
              <a:off x="9425752" y="4117180"/>
              <a:ext cx="68900" cy="195263"/>
              <a:chOff x="2084388" y="2281238"/>
              <a:chExt cx="127000" cy="720725"/>
            </a:xfrm>
          </p:grpSpPr>
          <p:sp>
            <p:nvSpPr>
              <p:cNvPr id="737" name="Line 113">
                <a:extLst>
                  <a:ext uri="{FF2B5EF4-FFF2-40B4-BE49-F238E27FC236}">
                    <a16:creationId xmlns:a16="http://schemas.microsoft.com/office/drawing/2014/main" id="{EED8F54F-049A-27DB-3765-2CA5C5E71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8" name="Line 120">
                <a:extLst>
                  <a:ext uri="{FF2B5EF4-FFF2-40B4-BE49-F238E27FC236}">
                    <a16:creationId xmlns:a16="http://schemas.microsoft.com/office/drawing/2014/main" id="{5D872070-9AAA-31ED-832F-7BC0FCDD5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9" name="Line 113">
                <a:extLst>
                  <a:ext uri="{FF2B5EF4-FFF2-40B4-BE49-F238E27FC236}">
                    <a16:creationId xmlns:a16="http://schemas.microsoft.com/office/drawing/2014/main" id="{1461483A-BA10-E665-CAF5-F5618F30E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F1FB66E4-523E-C5F4-80A1-F718B8D1E975}"/>
                </a:ext>
              </a:extLst>
            </p:cNvPr>
            <p:cNvGrpSpPr/>
            <p:nvPr/>
          </p:nvGrpSpPr>
          <p:grpSpPr>
            <a:xfrm>
              <a:off x="9470996" y="4140993"/>
              <a:ext cx="68900" cy="157163"/>
              <a:chOff x="2084388" y="2281238"/>
              <a:chExt cx="127000" cy="720725"/>
            </a:xfrm>
          </p:grpSpPr>
          <p:sp>
            <p:nvSpPr>
              <p:cNvPr id="734" name="Line 113">
                <a:extLst>
                  <a:ext uri="{FF2B5EF4-FFF2-40B4-BE49-F238E27FC236}">
                    <a16:creationId xmlns:a16="http://schemas.microsoft.com/office/drawing/2014/main" id="{48AB2E66-6809-8682-8052-88E9DBC07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5" name="Line 120">
                <a:extLst>
                  <a:ext uri="{FF2B5EF4-FFF2-40B4-BE49-F238E27FC236}">
                    <a16:creationId xmlns:a16="http://schemas.microsoft.com/office/drawing/2014/main" id="{A66A951D-F486-4BB6-AAD4-CE8796D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6" name="Line 113">
                <a:extLst>
                  <a:ext uri="{FF2B5EF4-FFF2-40B4-BE49-F238E27FC236}">
                    <a16:creationId xmlns:a16="http://schemas.microsoft.com/office/drawing/2014/main" id="{181868A7-C50A-4E8F-7AF5-7E0D8A589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0" name="Groupe 199">
              <a:extLst>
                <a:ext uri="{FF2B5EF4-FFF2-40B4-BE49-F238E27FC236}">
                  <a16:creationId xmlns:a16="http://schemas.microsoft.com/office/drawing/2014/main" id="{5AD1135A-1BBA-8DA2-237F-69B917AA02EB}"/>
                </a:ext>
              </a:extLst>
            </p:cNvPr>
            <p:cNvGrpSpPr/>
            <p:nvPr/>
          </p:nvGrpSpPr>
          <p:grpSpPr>
            <a:xfrm>
              <a:off x="9516060" y="4143375"/>
              <a:ext cx="68900" cy="142875"/>
              <a:chOff x="2084388" y="2281238"/>
              <a:chExt cx="127000" cy="720725"/>
            </a:xfrm>
          </p:grpSpPr>
          <p:sp>
            <p:nvSpPr>
              <p:cNvPr id="731" name="Line 113">
                <a:extLst>
                  <a:ext uri="{FF2B5EF4-FFF2-40B4-BE49-F238E27FC236}">
                    <a16:creationId xmlns:a16="http://schemas.microsoft.com/office/drawing/2014/main" id="{85A600E4-4E32-E2CD-0DFA-35D4609A6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2" name="Line 120">
                <a:extLst>
                  <a:ext uri="{FF2B5EF4-FFF2-40B4-BE49-F238E27FC236}">
                    <a16:creationId xmlns:a16="http://schemas.microsoft.com/office/drawing/2014/main" id="{1A2E1C7A-B638-EE72-4320-9AA293A89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3" name="Line 113">
                <a:extLst>
                  <a:ext uri="{FF2B5EF4-FFF2-40B4-BE49-F238E27FC236}">
                    <a16:creationId xmlns:a16="http://schemas.microsoft.com/office/drawing/2014/main" id="{47554CE3-131D-8992-A6E3-13A6A8221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342DE66E-985E-D724-A126-754F4B57047F}"/>
                </a:ext>
              </a:extLst>
            </p:cNvPr>
            <p:cNvGrpSpPr/>
            <p:nvPr/>
          </p:nvGrpSpPr>
          <p:grpSpPr>
            <a:xfrm>
              <a:off x="9563685" y="4148137"/>
              <a:ext cx="68900" cy="142875"/>
              <a:chOff x="2084388" y="2281238"/>
              <a:chExt cx="127000" cy="720725"/>
            </a:xfrm>
          </p:grpSpPr>
          <p:sp>
            <p:nvSpPr>
              <p:cNvPr id="728" name="Line 113">
                <a:extLst>
                  <a:ext uri="{FF2B5EF4-FFF2-40B4-BE49-F238E27FC236}">
                    <a16:creationId xmlns:a16="http://schemas.microsoft.com/office/drawing/2014/main" id="{79644F57-95E1-F0DA-5E1A-4AB1CF2B3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9" name="Line 120">
                <a:extLst>
                  <a:ext uri="{FF2B5EF4-FFF2-40B4-BE49-F238E27FC236}">
                    <a16:creationId xmlns:a16="http://schemas.microsoft.com/office/drawing/2014/main" id="{C0283466-EC3F-BA89-A2F8-5D31B7DF2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0" name="Line 113">
                <a:extLst>
                  <a:ext uri="{FF2B5EF4-FFF2-40B4-BE49-F238E27FC236}">
                    <a16:creationId xmlns:a16="http://schemas.microsoft.com/office/drawing/2014/main" id="{609E599C-FCF6-E015-F774-2A121D117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2" name="Groupe 201">
              <a:extLst>
                <a:ext uri="{FF2B5EF4-FFF2-40B4-BE49-F238E27FC236}">
                  <a16:creationId xmlns:a16="http://schemas.microsoft.com/office/drawing/2014/main" id="{838BF006-F2F5-4B49-20E1-53210D6037C7}"/>
                </a:ext>
              </a:extLst>
            </p:cNvPr>
            <p:cNvGrpSpPr/>
            <p:nvPr/>
          </p:nvGrpSpPr>
          <p:grpSpPr>
            <a:xfrm>
              <a:off x="9606547" y="4157662"/>
              <a:ext cx="68900" cy="150019"/>
              <a:chOff x="2084388" y="2281238"/>
              <a:chExt cx="127000" cy="720725"/>
            </a:xfrm>
          </p:grpSpPr>
          <p:sp>
            <p:nvSpPr>
              <p:cNvPr id="725" name="Line 113">
                <a:extLst>
                  <a:ext uri="{FF2B5EF4-FFF2-40B4-BE49-F238E27FC236}">
                    <a16:creationId xmlns:a16="http://schemas.microsoft.com/office/drawing/2014/main" id="{37D6A48E-2467-97EA-13A9-61C3C25E8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6" name="Line 120">
                <a:extLst>
                  <a:ext uri="{FF2B5EF4-FFF2-40B4-BE49-F238E27FC236}">
                    <a16:creationId xmlns:a16="http://schemas.microsoft.com/office/drawing/2014/main" id="{E2C63137-F93F-34D8-147F-E2844F880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7" name="Line 113">
                <a:extLst>
                  <a:ext uri="{FF2B5EF4-FFF2-40B4-BE49-F238E27FC236}">
                    <a16:creationId xmlns:a16="http://schemas.microsoft.com/office/drawing/2014/main" id="{8947A2AF-7FEF-FA3E-4EC1-DF95EF553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3" name="Groupe 202">
              <a:extLst>
                <a:ext uri="{FF2B5EF4-FFF2-40B4-BE49-F238E27FC236}">
                  <a16:creationId xmlns:a16="http://schemas.microsoft.com/office/drawing/2014/main" id="{1A019DD9-DE79-2EE0-962F-6F9A6E857FE8}"/>
                </a:ext>
              </a:extLst>
            </p:cNvPr>
            <p:cNvGrpSpPr/>
            <p:nvPr/>
          </p:nvGrpSpPr>
          <p:grpSpPr>
            <a:xfrm>
              <a:off x="9654172" y="4183856"/>
              <a:ext cx="68900" cy="140494"/>
              <a:chOff x="2084388" y="2281238"/>
              <a:chExt cx="127000" cy="720725"/>
            </a:xfrm>
          </p:grpSpPr>
          <p:sp>
            <p:nvSpPr>
              <p:cNvPr id="722" name="Line 113">
                <a:extLst>
                  <a:ext uri="{FF2B5EF4-FFF2-40B4-BE49-F238E27FC236}">
                    <a16:creationId xmlns:a16="http://schemas.microsoft.com/office/drawing/2014/main" id="{5E7DD6C3-1091-E171-E7E3-272A2116E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3" name="Line 120">
                <a:extLst>
                  <a:ext uri="{FF2B5EF4-FFF2-40B4-BE49-F238E27FC236}">
                    <a16:creationId xmlns:a16="http://schemas.microsoft.com/office/drawing/2014/main" id="{D543DF80-432E-5E3E-F1B0-5BDD7471B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4" name="Line 113">
                <a:extLst>
                  <a:ext uri="{FF2B5EF4-FFF2-40B4-BE49-F238E27FC236}">
                    <a16:creationId xmlns:a16="http://schemas.microsoft.com/office/drawing/2014/main" id="{2ECAE54E-44A4-7E31-6986-6D2ADA09D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4" name="Groupe 203">
              <a:extLst>
                <a:ext uri="{FF2B5EF4-FFF2-40B4-BE49-F238E27FC236}">
                  <a16:creationId xmlns:a16="http://schemas.microsoft.com/office/drawing/2014/main" id="{EA60CC6D-9980-1F21-2548-AA64285F24C9}"/>
                </a:ext>
              </a:extLst>
            </p:cNvPr>
            <p:cNvGrpSpPr/>
            <p:nvPr/>
          </p:nvGrpSpPr>
          <p:grpSpPr>
            <a:xfrm>
              <a:off x="9699416" y="4212434"/>
              <a:ext cx="68900" cy="116680"/>
              <a:chOff x="2084388" y="2281238"/>
              <a:chExt cx="127000" cy="720725"/>
            </a:xfrm>
          </p:grpSpPr>
          <p:sp>
            <p:nvSpPr>
              <p:cNvPr id="719" name="Line 113">
                <a:extLst>
                  <a:ext uri="{FF2B5EF4-FFF2-40B4-BE49-F238E27FC236}">
                    <a16:creationId xmlns:a16="http://schemas.microsoft.com/office/drawing/2014/main" id="{7C58829A-F690-1942-27D1-CE88D5097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0" name="Line 120">
                <a:extLst>
                  <a:ext uri="{FF2B5EF4-FFF2-40B4-BE49-F238E27FC236}">
                    <a16:creationId xmlns:a16="http://schemas.microsoft.com/office/drawing/2014/main" id="{A8ABD861-63EE-DA8B-14DD-29C25081D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1" name="Line 113">
                <a:extLst>
                  <a:ext uri="{FF2B5EF4-FFF2-40B4-BE49-F238E27FC236}">
                    <a16:creationId xmlns:a16="http://schemas.microsoft.com/office/drawing/2014/main" id="{C3BE393F-1D96-3698-F0CE-C5F417CB8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DA1919A9-597A-159C-0AD0-F59151C82E33}"/>
                </a:ext>
              </a:extLst>
            </p:cNvPr>
            <p:cNvGrpSpPr/>
            <p:nvPr/>
          </p:nvGrpSpPr>
          <p:grpSpPr>
            <a:xfrm>
              <a:off x="9747042" y="4245772"/>
              <a:ext cx="68900" cy="90484"/>
              <a:chOff x="2084388" y="2281238"/>
              <a:chExt cx="127000" cy="720725"/>
            </a:xfrm>
          </p:grpSpPr>
          <p:sp>
            <p:nvSpPr>
              <p:cNvPr id="716" name="Line 113">
                <a:extLst>
                  <a:ext uri="{FF2B5EF4-FFF2-40B4-BE49-F238E27FC236}">
                    <a16:creationId xmlns:a16="http://schemas.microsoft.com/office/drawing/2014/main" id="{ADD87D21-D617-AFF3-46FA-23C2B352E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7" name="Line 120">
                <a:extLst>
                  <a:ext uri="{FF2B5EF4-FFF2-40B4-BE49-F238E27FC236}">
                    <a16:creationId xmlns:a16="http://schemas.microsoft.com/office/drawing/2014/main" id="{B0494B82-F30B-8D0A-BDAC-6DFAB748F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8" name="Line 113">
                <a:extLst>
                  <a:ext uri="{FF2B5EF4-FFF2-40B4-BE49-F238E27FC236}">
                    <a16:creationId xmlns:a16="http://schemas.microsoft.com/office/drawing/2014/main" id="{23C3920C-3C74-697B-A56F-C16E01E32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3BE4B94E-DD11-B06B-AA92-C25A78C59DFF}"/>
                </a:ext>
              </a:extLst>
            </p:cNvPr>
            <p:cNvGrpSpPr/>
            <p:nvPr/>
          </p:nvGrpSpPr>
          <p:grpSpPr>
            <a:xfrm>
              <a:off x="9839912" y="4288636"/>
              <a:ext cx="68900" cy="73814"/>
              <a:chOff x="2084388" y="2281238"/>
              <a:chExt cx="127000" cy="720725"/>
            </a:xfrm>
          </p:grpSpPr>
          <p:sp>
            <p:nvSpPr>
              <p:cNvPr id="713" name="Line 113">
                <a:extLst>
                  <a:ext uri="{FF2B5EF4-FFF2-40B4-BE49-F238E27FC236}">
                    <a16:creationId xmlns:a16="http://schemas.microsoft.com/office/drawing/2014/main" id="{CCC1DDE0-3503-107E-1469-90983C682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4" name="Line 120">
                <a:extLst>
                  <a:ext uri="{FF2B5EF4-FFF2-40B4-BE49-F238E27FC236}">
                    <a16:creationId xmlns:a16="http://schemas.microsoft.com/office/drawing/2014/main" id="{35A5EC32-2984-7759-CE55-D51946DA4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5" name="Line 113">
                <a:extLst>
                  <a:ext uri="{FF2B5EF4-FFF2-40B4-BE49-F238E27FC236}">
                    <a16:creationId xmlns:a16="http://schemas.microsoft.com/office/drawing/2014/main" id="{61192D9B-C0C8-07C0-3F13-36847AF45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7" name="Groupe 206">
              <a:extLst>
                <a:ext uri="{FF2B5EF4-FFF2-40B4-BE49-F238E27FC236}">
                  <a16:creationId xmlns:a16="http://schemas.microsoft.com/office/drawing/2014/main" id="{3AD2C8AA-1916-C942-3AB0-DF8C9CABCB71}"/>
                </a:ext>
              </a:extLst>
            </p:cNvPr>
            <p:cNvGrpSpPr/>
            <p:nvPr/>
          </p:nvGrpSpPr>
          <p:grpSpPr>
            <a:xfrm>
              <a:off x="9885157" y="4260062"/>
              <a:ext cx="68900" cy="116676"/>
              <a:chOff x="2084388" y="2281238"/>
              <a:chExt cx="127000" cy="720725"/>
            </a:xfrm>
          </p:grpSpPr>
          <p:sp>
            <p:nvSpPr>
              <p:cNvPr id="710" name="Line 113">
                <a:extLst>
                  <a:ext uri="{FF2B5EF4-FFF2-40B4-BE49-F238E27FC236}">
                    <a16:creationId xmlns:a16="http://schemas.microsoft.com/office/drawing/2014/main" id="{3C6DB087-EC5C-6C88-09E3-EBDA55BA6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1" name="Line 120">
                <a:extLst>
                  <a:ext uri="{FF2B5EF4-FFF2-40B4-BE49-F238E27FC236}">
                    <a16:creationId xmlns:a16="http://schemas.microsoft.com/office/drawing/2014/main" id="{C778A85B-7E2B-1522-E153-06B34A8E0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2" name="Line 113">
                <a:extLst>
                  <a:ext uri="{FF2B5EF4-FFF2-40B4-BE49-F238E27FC236}">
                    <a16:creationId xmlns:a16="http://schemas.microsoft.com/office/drawing/2014/main" id="{E2664260-B4A1-1B94-1A80-08A304273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8" name="Groupe 207">
              <a:extLst>
                <a:ext uri="{FF2B5EF4-FFF2-40B4-BE49-F238E27FC236}">
                  <a16:creationId xmlns:a16="http://schemas.microsoft.com/office/drawing/2014/main" id="{2C0A4E71-B5D7-4C1C-60BC-59AE07EC3476}"/>
                </a:ext>
              </a:extLst>
            </p:cNvPr>
            <p:cNvGrpSpPr/>
            <p:nvPr/>
          </p:nvGrpSpPr>
          <p:grpSpPr>
            <a:xfrm>
              <a:off x="9932784" y="4267208"/>
              <a:ext cx="68900" cy="109530"/>
              <a:chOff x="2084388" y="2281238"/>
              <a:chExt cx="127000" cy="720725"/>
            </a:xfrm>
          </p:grpSpPr>
          <p:sp>
            <p:nvSpPr>
              <p:cNvPr id="707" name="Line 113">
                <a:extLst>
                  <a:ext uri="{FF2B5EF4-FFF2-40B4-BE49-F238E27FC236}">
                    <a16:creationId xmlns:a16="http://schemas.microsoft.com/office/drawing/2014/main" id="{5B4C4271-A166-12E6-F43D-FF760F252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8" name="Line 120">
                <a:extLst>
                  <a:ext uri="{FF2B5EF4-FFF2-40B4-BE49-F238E27FC236}">
                    <a16:creationId xmlns:a16="http://schemas.microsoft.com/office/drawing/2014/main" id="{CEEE3CA3-EFDB-DF56-D49A-565A95B56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9" name="Line 113">
                <a:extLst>
                  <a:ext uri="{FF2B5EF4-FFF2-40B4-BE49-F238E27FC236}">
                    <a16:creationId xmlns:a16="http://schemas.microsoft.com/office/drawing/2014/main" id="{E1E1EB37-C8E1-0198-6954-81FD3AA65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09" name="Groupe 208">
              <a:extLst>
                <a:ext uri="{FF2B5EF4-FFF2-40B4-BE49-F238E27FC236}">
                  <a16:creationId xmlns:a16="http://schemas.microsoft.com/office/drawing/2014/main" id="{252A04B3-C8C7-9BB7-2EC2-9DE3C909BAD0}"/>
                </a:ext>
              </a:extLst>
            </p:cNvPr>
            <p:cNvGrpSpPr/>
            <p:nvPr/>
          </p:nvGrpSpPr>
          <p:grpSpPr>
            <a:xfrm>
              <a:off x="10161387" y="4267211"/>
              <a:ext cx="68900" cy="85714"/>
              <a:chOff x="2084388" y="2281238"/>
              <a:chExt cx="127000" cy="720725"/>
            </a:xfrm>
          </p:grpSpPr>
          <p:sp>
            <p:nvSpPr>
              <p:cNvPr id="704" name="Line 113">
                <a:extLst>
                  <a:ext uri="{FF2B5EF4-FFF2-40B4-BE49-F238E27FC236}">
                    <a16:creationId xmlns:a16="http://schemas.microsoft.com/office/drawing/2014/main" id="{237F6144-0CF5-E594-BACA-7595539E3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5" name="Line 120">
                <a:extLst>
                  <a:ext uri="{FF2B5EF4-FFF2-40B4-BE49-F238E27FC236}">
                    <a16:creationId xmlns:a16="http://schemas.microsoft.com/office/drawing/2014/main" id="{1F8D00F2-CC34-BB6A-BEFF-9BFA5CECE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6" name="Line 113">
                <a:extLst>
                  <a:ext uri="{FF2B5EF4-FFF2-40B4-BE49-F238E27FC236}">
                    <a16:creationId xmlns:a16="http://schemas.microsoft.com/office/drawing/2014/main" id="{B990AE2B-EABC-7484-8FDD-19D71FF72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210" name="Forme libre : forme 390">
              <a:extLst>
                <a:ext uri="{FF2B5EF4-FFF2-40B4-BE49-F238E27FC236}">
                  <a16:creationId xmlns:a16="http://schemas.microsoft.com/office/drawing/2014/main" id="{B4313A54-F9D7-B5CC-BAA3-2EF97F59B68F}"/>
                </a:ext>
              </a:extLst>
            </p:cNvPr>
            <p:cNvSpPr/>
            <p:nvPr/>
          </p:nvSpPr>
          <p:spPr>
            <a:xfrm>
              <a:off x="8991600" y="3514725"/>
              <a:ext cx="371475" cy="1047750"/>
            </a:xfrm>
            <a:custGeom>
              <a:avLst/>
              <a:gdLst>
                <a:gd name="csX0" fmla="*/ 0 w 371475"/>
                <a:gd name="csY0" fmla="*/ 1047750 h 1047750"/>
                <a:gd name="csX1" fmla="*/ 52388 w 371475"/>
                <a:gd name="csY1" fmla="*/ 0 h 1047750"/>
                <a:gd name="csX2" fmla="*/ 100013 w 371475"/>
                <a:gd name="csY2" fmla="*/ 57150 h 1047750"/>
                <a:gd name="csX3" fmla="*/ 147638 w 371475"/>
                <a:gd name="csY3" fmla="*/ 61913 h 1047750"/>
                <a:gd name="csX4" fmla="*/ 192881 w 371475"/>
                <a:gd name="csY4" fmla="*/ 116681 h 1047750"/>
                <a:gd name="csX5" fmla="*/ 240506 w 371475"/>
                <a:gd name="csY5" fmla="*/ 330994 h 1047750"/>
                <a:gd name="csX6" fmla="*/ 288131 w 371475"/>
                <a:gd name="csY6" fmla="*/ 416719 h 1047750"/>
                <a:gd name="csX7" fmla="*/ 321469 w 371475"/>
                <a:gd name="csY7" fmla="*/ 540544 h 1047750"/>
                <a:gd name="csX8" fmla="*/ 371475 w 371475"/>
                <a:gd name="csY8" fmla="*/ 621506 h 1047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71475" h="1047750">
                  <a:moveTo>
                    <a:pt x="0" y="1047750"/>
                  </a:moveTo>
                  <a:lnTo>
                    <a:pt x="52388" y="0"/>
                  </a:lnTo>
                  <a:lnTo>
                    <a:pt x="100013" y="57150"/>
                  </a:lnTo>
                  <a:lnTo>
                    <a:pt x="147638" y="61913"/>
                  </a:lnTo>
                  <a:lnTo>
                    <a:pt x="192881" y="116681"/>
                  </a:lnTo>
                  <a:lnTo>
                    <a:pt x="240506" y="330994"/>
                  </a:lnTo>
                  <a:lnTo>
                    <a:pt x="288131" y="416719"/>
                  </a:lnTo>
                  <a:lnTo>
                    <a:pt x="321469" y="540544"/>
                  </a:lnTo>
                  <a:lnTo>
                    <a:pt x="371475" y="62150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211" name="Groupe 210">
              <a:extLst>
                <a:ext uri="{FF2B5EF4-FFF2-40B4-BE49-F238E27FC236}">
                  <a16:creationId xmlns:a16="http://schemas.microsoft.com/office/drawing/2014/main" id="{EF07E372-9497-2E06-ABC2-9A26D40F35E6}"/>
                </a:ext>
              </a:extLst>
            </p:cNvPr>
            <p:cNvGrpSpPr/>
            <p:nvPr/>
          </p:nvGrpSpPr>
          <p:grpSpPr>
            <a:xfrm>
              <a:off x="9928166" y="2820124"/>
              <a:ext cx="1539727" cy="470827"/>
              <a:chOff x="9928166" y="2820124"/>
              <a:chExt cx="1539727" cy="470827"/>
            </a:xfrm>
          </p:grpSpPr>
          <p:sp>
            <p:nvSpPr>
              <p:cNvPr id="698" name="Rectangle 42">
                <a:extLst>
                  <a:ext uri="{FF2B5EF4-FFF2-40B4-BE49-F238E27FC236}">
                    <a16:creationId xmlns:a16="http://schemas.microsoft.com/office/drawing/2014/main" id="{B9F66FEA-BA85-3D0A-2618-396146D03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4084" y="2820124"/>
                <a:ext cx="127816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SC, 800 mg dose</a:t>
                </a:r>
              </a:p>
            </p:txBody>
          </p:sp>
          <p:sp>
            <p:nvSpPr>
              <p:cNvPr id="699" name="Ellipse 698">
                <a:extLst>
                  <a:ext uri="{FF2B5EF4-FFF2-40B4-BE49-F238E27FC236}">
                    <a16:creationId xmlns:a16="http://schemas.microsoft.com/office/drawing/2014/main" id="{CE659496-F902-8FC9-2E18-C938E45F9EEC}"/>
                  </a:ext>
                </a:extLst>
              </p:cNvPr>
              <p:cNvSpPr/>
              <p:nvPr/>
            </p:nvSpPr>
            <p:spPr>
              <a:xfrm>
                <a:off x="10004059" y="294322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7CEB3122-CF63-A45A-70F4-73675381E1F6}"/>
                  </a:ext>
                </a:extLst>
              </p:cNvPr>
              <p:cNvSpPr/>
              <p:nvPr/>
            </p:nvSpPr>
            <p:spPr>
              <a:xfrm>
                <a:off x="10004059" y="3118008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1" name="Rectangle 42">
                <a:extLst>
                  <a:ext uri="{FF2B5EF4-FFF2-40B4-BE49-F238E27FC236}">
                    <a16:creationId xmlns:a16="http://schemas.microsoft.com/office/drawing/2014/main" id="{F5CDFA69-1B8E-AD04-9BC4-E36730C3C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4084" y="3002804"/>
                <a:ext cx="1303809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IM, 400 mg dose</a:t>
                </a:r>
              </a:p>
            </p:txBody>
          </p:sp>
          <p:cxnSp>
            <p:nvCxnSpPr>
              <p:cNvPr id="702" name="Connecteur droit 701">
                <a:extLst>
                  <a:ext uri="{FF2B5EF4-FFF2-40B4-BE49-F238E27FC236}">
                    <a16:creationId xmlns:a16="http://schemas.microsoft.com/office/drawing/2014/main" id="{330C41DB-95F7-D24F-F0C2-C9C71215E5BF}"/>
                  </a:ext>
                </a:extLst>
              </p:cNvPr>
              <p:cNvCxnSpPr/>
              <p:nvPr/>
            </p:nvCxnSpPr>
            <p:spPr>
              <a:xfrm>
                <a:off x="9928166" y="2978943"/>
                <a:ext cx="233221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Connecteur droit 702">
                <a:extLst>
                  <a:ext uri="{FF2B5EF4-FFF2-40B4-BE49-F238E27FC236}">
                    <a16:creationId xmlns:a16="http://schemas.microsoft.com/office/drawing/2014/main" id="{82470D1C-4DEA-05E7-11EE-A42688B7402E}"/>
                  </a:ext>
                </a:extLst>
              </p:cNvPr>
              <p:cNvCxnSpPr/>
              <p:nvPr/>
            </p:nvCxnSpPr>
            <p:spPr>
              <a:xfrm>
                <a:off x="9928166" y="3158489"/>
                <a:ext cx="233221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e 211">
              <a:extLst>
                <a:ext uri="{FF2B5EF4-FFF2-40B4-BE49-F238E27FC236}">
                  <a16:creationId xmlns:a16="http://schemas.microsoft.com/office/drawing/2014/main" id="{68AA4458-3E87-B3F3-8DBC-DA6E40A90854}"/>
                </a:ext>
              </a:extLst>
            </p:cNvPr>
            <p:cNvGrpSpPr/>
            <p:nvPr/>
          </p:nvGrpSpPr>
          <p:grpSpPr>
            <a:xfrm>
              <a:off x="4853708" y="4424054"/>
              <a:ext cx="243748" cy="257369"/>
              <a:chOff x="1859622" y="4762667"/>
              <a:chExt cx="243748" cy="257369"/>
            </a:xfrm>
          </p:grpSpPr>
          <p:sp>
            <p:nvSpPr>
              <p:cNvPr id="696" name="Line 7">
                <a:extLst>
                  <a:ext uri="{FF2B5EF4-FFF2-40B4-BE49-F238E27FC236}">
                    <a16:creationId xmlns:a16="http://schemas.microsoft.com/office/drawing/2014/main" id="{3F7DA4CB-30AE-8B76-AFBD-DCFB9004E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7" name="Rectangle 38">
                <a:extLst>
                  <a:ext uri="{FF2B5EF4-FFF2-40B4-BE49-F238E27FC236}">
                    <a16:creationId xmlns:a16="http://schemas.microsoft.com/office/drawing/2014/main" id="{037D0931-F443-1EB3-E6A3-FD46C2865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622" y="476266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13" name="Groupe 212">
              <a:extLst>
                <a:ext uri="{FF2B5EF4-FFF2-40B4-BE49-F238E27FC236}">
                  <a16:creationId xmlns:a16="http://schemas.microsoft.com/office/drawing/2014/main" id="{8AE97138-D656-8C31-F00D-BD027BBDE470}"/>
                </a:ext>
              </a:extLst>
            </p:cNvPr>
            <p:cNvGrpSpPr/>
            <p:nvPr/>
          </p:nvGrpSpPr>
          <p:grpSpPr>
            <a:xfrm>
              <a:off x="4771986" y="4042250"/>
              <a:ext cx="325470" cy="257369"/>
              <a:chOff x="1777900" y="4133823"/>
              <a:chExt cx="325470" cy="257369"/>
            </a:xfrm>
          </p:grpSpPr>
          <p:sp>
            <p:nvSpPr>
              <p:cNvPr id="694" name="Line 9">
                <a:extLst>
                  <a:ext uri="{FF2B5EF4-FFF2-40B4-BE49-F238E27FC236}">
                    <a16:creationId xmlns:a16="http://schemas.microsoft.com/office/drawing/2014/main" id="{4A48A2FE-FD9C-C759-BD05-37E02DE63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5" name="Rectangle 40">
                <a:extLst>
                  <a:ext uri="{FF2B5EF4-FFF2-40B4-BE49-F238E27FC236}">
                    <a16:creationId xmlns:a16="http://schemas.microsoft.com/office/drawing/2014/main" id="{C1651172-DBA4-34E3-EDB2-E102EBCFE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4133823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BFFA82EB-C6BA-3011-E2A5-2C5AC8CAD1E4}"/>
                </a:ext>
              </a:extLst>
            </p:cNvPr>
            <p:cNvGrpSpPr/>
            <p:nvPr/>
          </p:nvGrpSpPr>
          <p:grpSpPr>
            <a:xfrm>
              <a:off x="4771986" y="3307807"/>
              <a:ext cx="325470" cy="257369"/>
              <a:chOff x="1777900" y="3495648"/>
              <a:chExt cx="325470" cy="257369"/>
            </a:xfrm>
          </p:grpSpPr>
          <p:sp>
            <p:nvSpPr>
              <p:cNvPr id="692" name="Line 11">
                <a:extLst>
                  <a:ext uri="{FF2B5EF4-FFF2-40B4-BE49-F238E27FC236}">
                    <a16:creationId xmlns:a16="http://schemas.microsoft.com/office/drawing/2014/main" id="{3FE986F6-4166-97A0-3B7B-9813F797E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3" name="Rectangle 42">
                <a:extLst>
                  <a:ext uri="{FF2B5EF4-FFF2-40B4-BE49-F238E27FC236}">
                    <a16:creationId xmlns:a16="http://schemas.microsoft.com/office/drawing/2014/main" id="{85CAABF6-D32F-F5E5-D80E-ADAD27269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3495648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60</a:t>
                </a:r>
              </a:p>
            </p:txBody>
          </p:sp>
        </p:grpSp>
        <p:grpSp>
          <p:nvGrpSpPr>
            <p:cNvPr id="215" name="Groupe 214">
              <a:extLst>
                <a:ext uri="{FF2B5EF4-FFF2-40B4-BE49-F238E27FC236}">
                  <a16:creationId xmlns:a16="http://schemas.microsoft.com/office/drawing/2014/main" id="{5F5434E0-4138-2B11-3688-6FF3CA3E581F}"/>
                </a:ext>
              </a:extLst>
            </p:cNvPr>
            <p:cNvGrpSpPr/>
            <p:nvPr/>
          </p:nvGrpSpPr>
          <p:grpSpPr>
            <a:xfrm>
              <a:off x="5043331" y="4542070"/>
              <a:ext cx="151251" cy="329000"/>
              <a:chOff x="2034956" y="4885446"/>
              <a:chExt cx="151251" cy="329000"/>
            </a:xfrm>
          </p:grpSpPr>
          <p:sp>
            <p:nvSpPr>
              <p:cNvPr id="690" name="Line 19">
                <a:extLst>
                  <a:ext uri="{FF2B5EF4-FFF2-40B4-BE49-F238E27FC236}">
                    <a16:creationId xmlns:a16="http://schemas.microsoft.com/office/drawing/2014/main" id="{E9D7C887-E916-03B7-A7A7-4D348A38F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1" name="Rectangle 49">
                <a:extLst>
                  <a:ext uri="{FF2B5EF4-FFF2-40B4-BE49-F238E27FC236}">
                    <a16:creationId xmlns:a16="http://schemas.microsoft.com/office/drawing/2014/main" id="{9FC8D547-36A6-032D-EA17-58652C41F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16" name="Groupe 215">
              <a:extLst>
                <a:ext uri="{FF2B5EF4-FFF2-40B4-BE49-F238E27FC236}">
                  <a16:creationId xmlns:a16="http://schemas.microsoft.com/office/drawing/2014/main" id="{89620FFB-D103-8CD1-ACC1-962E13EEFB06}"/>
                </a:ext>
              </a:extLst>
            </p:cNvPr>
            <p:cNvGrpSpPr/>
            <p:nvPr/>
          </p:nvGrpSpPr>
          <p:grpSpPr>
            <a:xfrm>
              <a:off x="5280281" y="4542070"/>
              <a:ext cx="151251" cy="329000"/>
              <a:chOff x="2615981" y="4885446"/>
              <a:chExt cx="151251" cy="329000"/>
            </a:xfrm>
          </p:grpSpPr>
          <p:sp>
            <p:nvSpPr>
              <p:cNvPr id="688" name="Line 21">
                <a:extLst>
                  <a:ext uri="{FF2B5EF4-FFF2-40B4-BE49-F238E27FC236}">
                    <a16:creationId xmlns:a16="http://schemas.microsoft.com/office/drawing/2014/main" id="{419A6101-5E22-180C-F5EE-8BB2C38B1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9" name="Rectangle 51">
                <a:extLst>
                  <a:ext uri="{FF2B5EF4-FFF2-40B4-BE49-F238E27FC236}">
                    <a16:creationId xmlns:a16="http://schemas.microsoft.com/office/drawing/2014/main" id="{F9411660-094C-2F66-6770-E9283CAA4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217" name="Groupe 216">
              <a:extLst>
                <a:ext uri="{FF2B5EF4-FFF2-40B4-BE49-F238E27FC236}">
                  <a16:creationId xmlns:a16="http://schemas.microsoft.com/office/drawing/2014/main" id="{34D17EA6-63FE-9139-26ED-B3A8A472969B}"/>
                </a:ext>
              </a:extLst>
            </p:cNvPr>
            <p:cNvGrpSpPr/>
            <p:nvPr/>
          </p:nvGrpSpPr>
          <p:grpSpPr>
            <a:xfrm>
              <a:off x="5513783" y="4542070"/>
              <a:ext cx="151251" cy="329000"/>
              <a:chOff x="2615981" y="4885446"/>
              <a:chExt cx="151251" cy="329000"/>
            </a:xfrm>
          </p:grpSpPr>
          <p:sp>
            <p:nvSpPr>
              <p:cNvPr id="686" name="Line 21">
                <a:extLst>
                  <a:ext uri="{FF2B5EF4-FFF2-40B4-BE49-F238E27FC236}">
                    <a16:creationId xmlns:a16="http://schemas.microsoft.com/office/drawing/2014/main" id="{B1BC4841-FDB0-3D4F-37EF-9EA5903AD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7" name="Rectangle 51">
                <a:extLst>
                  <a:ext uri="{FF2B5EF4-FFF2-40B4-BE49-F238E27FC236}">
                    <a16:creationId xmlns:a16="http://schemas.microsoft.com/office/drawing/2014/main" id="{03765458-E6DF-D341-62B9-5F253BDDA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218" name="Groupe 217">
              <a:extLst>
                <a:ext uri="{FF2B5EF4-FFF2-40B4-BE49-F238E27FC236}">
                  <a16:creationId xmlns:a16="http://schemas.microsoft.com/office/drawing/2014/main" id="{6358820B-B656-4AA3-1238-D6510EDC0313}"/>
                </a:ext>
              </a:extLst>
            </p:cNvPr>
            <p:cNvGrpSpPr/>
            <p:nvPr/>
          </p:nvGrpSpPr>
          <p:grpSpPr>
            <a:xfrm>
              <a:off x="5755283" y="4542070"/>
              <a:ext cx="151251" cy="329000"/>
              <a:chOff x="2608419" y="4885446"/>
              <a:chExt cx="166376" cy="329000"/>
            </a:xfrm>
          </p:grpSpPr>
          <p:sp>
            <p:nvSpPr>
              <p:cNvPr id="684" name="Line 21">
                <a:extLst>
                  <a:ext uri="{FF2B5EF4-FFF2-40B4-BE49-F238E27FC236}">
                    <a16:creationId xmlns:a16="http://schemas.microsoft.com/office/drawing/2014/main" id="{59B85A9A-DA89-FE29-C922-86E721932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5" name="Rectangle 51">
                <a:extLst>
                  <a:ext uri="{FF2B5EF4-FFF2-40B4-BE49-F238E27FC236}">
                    <a16:creationId xmlns:a16="http://schemas.microsoft.com/office/drawing/2014/main" id="{21B9C120-B7B7-1F99-994A-7E8AA40EC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19" name="Groupe 218">
              <a:extLst>
                <a:ext uri="{FF2B5EF4-FFF2-40B4-BE49-F238E27FC236}">
                  <a16:creationId xmlns:a16="http://schemas.microsoft.com/office/drawing/2014/main" id="{D0AA819A-B855-CA6C-A63D-38CBD2780730}"/>
                </a:ext>
              </a:extLst>
            </p:cNvPr>
            <p:cNvGrpSpPr/>
            <p:nvPr/>
          </p:nvGrpSpPr>
          <p:grpSpPr>
            <a:xfrm>
              <a:off x="5988929" y="4542070"/>
              <a:ext cx="151251" cy="329000"/>
              <a:chOff x="2608419" y="4885446"/>
              <a:chExt cx="166376" cy="329000"/>
            </a:xfrm>
          </p:grpSpPr>
          <p:sp>
            <p:nvSpPr>
              <p:cNvPr id="682" name="Line 21">
                <a:extLst>
                  <a:ext uri="{FF2B5EF4-FFF2-40B4-BE49-F238E27FC236}">
                    <a16:creationId xmlns:a16="http://schemas.microsoft.com/office/drawing/2014/main" id="{E5E9A677-B25B-6E59-1C1D-FAD5ADF5C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3" name="Rectangle 51">
                <a:extLst>
                  <a:ext uri="{FF2B5EF4-FFF2-40B4-BE49-F238E27FC236}">
                    <a16:creationId xmlns:a16="http://schemas.microsoft.com/office/drawing/2014/main" id="{5C624BD2-AC73-FF9B-6597-A5473A434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20" name="Groupe 219">
              <a:extLst>
                <a:ext uri="{FF2B5EF4-FFF2-40B4-BE49-F238E27FC236}">
                  <a16:creationId xmlns:a16="http://schemas.microsoft.com/office/drawing/2014/main" id="{543B03B2-907A-E896-8ED1-AFAF79AC2F5E}"/>
                </a:ext>
              </a:extLst>
            </p:cNvPr>
            <p:cNvGrpSpPr/>
            <p:nvPr/>
          </p:nvGrpSpPr>
          <p:grpSpPr>
            <a:xfrm>
              <a:off x="6227816" y="4542070"/>
              <a:ext cx="151251" cy="329000"/>
              <a:chOff x="2615981" y="4885446"/>
              <a:chExt cx="151251" cy="329000"/>
            </a:xfrm>
          </p:grpSpPr>
          <p:sp>
            <p:nvSpPr>
              <p:cNvPr id="680" name="Line 21">
                <a:extLst>
                  <a:ext uri="{FF2B5EF4-FFF2-40B4-BE49-F238E27FC236}">
                    <a16:creationId xmlns:a16="http://schemas.microsoft.com/office/drawing/2014/main" id="{97A8D522-3EAE-159E-6D48-09BBB6909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1" name="Rectangle 51">
                <a:extLst>
                  <a:ext uri="{FF2B5EF4-FFF2-40B4-BE49-F238E27FC236}">
                    <a16:creationId xmlns:a16="http://schemas.microsoft.com/office/drawing/2014/main" id="{91632AA9-5ED1-6FE3-55D6-918707D19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221" name="Groupe 220">
              <a:extLst>
                <a:ext uri="{FF2B5EF4-FFF2-40B4-BE49-F238E27FC236}">
                  <a16:creationId xmlns:a16="http://schemas.microsoft.com/office/drawing/2014/main" id="{66B4B9A5-2556-383C-BBBC-41B68A16C23D}"/>
                </a:ext>
              </a:extLst>
            </p:cNvPr>
            <p:cNvGrpSpPr/>
            <p:nvPr/>
          </p:nvGrpSpPr>
          <p:grpSpPr>
            <a:xfrm>
              <a:off x="6461318" y="4542070"/>
              <a:ext cx="151251" cy="329000"/>
              <a:chOff x="2615981" y="4885446"/>
              <a:chExt cx="151251" cy="329000"/>
            </a:xfrm>
          </p:grpSpPr>
          <p:sp>
            <p:nvSpPr>
              <p:cNvPr id="678" name="Line 21">
                <a:extLst>
                  <a:ext uri="{FF2B5EF4-FFF2-40B4-BE49-F238E27FC236}">
                    <a16:creationId xmlns:a16="http://schemas.microsoft.com/office/drawing/2014/main" id="{2CA747DF-A393-7D1C-70D7-21CE4544C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9" name="Rectangle 51">
                <a:extLst>
                  <a:ext uri="{FF2B5EF4-FFF2-40B4-BE49-F238E27FC236}">
                    <a16:creationId xmlns:a16="http://schemas.microsoft.com/office/drawing/2014/main" id="{66087846-470B-ECA7-0F8B-CCFC3F91E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22" name="Groupe 221">
              <a:extLst>
                <a:ext uri="{FF2B5EF4-FFF2-40B4-BE49-F238E27FC236}">
                  <a16:creationId xmlns:a16="http://schemas.microsoft.com/office/drawing/2014/main" id="{D0B97E42-A084-C1FA-67EC-18C5E4F2B5B3}"/>
                </a:ext>
              </a:extLst>
            </p:cNvPr>
            <p:cNvGrpSpPr/>
            <p:nvPr/>
          </p:nvGrpSpPr>
          <p:grpSpPr>
            <a:xfrm>
              <a:off x="6702818" y="4542070"/>
              <a:ext cx="151251" cy="329000"/>
              <a:chOff x="2608419" y="4885446"/>
              <a:chExt cx="166376" cy="329000"/>
            </a:xfrm>
          </p:grpSpPr>
          <p:sp>
            <p:nvSpPr>
              <p:cNvPr id="676" name="Line 21">
                <a:extLst>
                  <a:ext uri="{FF2B5EF4-FFF2-40B4-BE49-F238E27FC236}">
                    <a16:creationId xmlns:a16="http://schemas.microsoft.com/office/drawing/2014/main" id="{79D14452-5F32-7425-F75F-8BB875113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7" name="Rectangle 51">
                <a:extLst>
                  <a:ext uri="{FF2B5EF4-FFF2-40B4-BE49-F238E27FC236}">
                    <a16:creationId xmlns:a16="http://schemas.microsoft.com/office/drawing/2014/main" id="{C2E85B9C-04EE-D416-7D62-4B4A1AEE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23" name="Groupe 222">
              <a:extLst>
                <a:ext uri="{FF2B5EF4-FFF2-40B4-BE49-F238E27FC236}">
                  <a16:creationId xmlns:a16="http://schemas.microsoft.com/office/drawing/2014/main" id="{C13F2C0B-9592-57A1-BCB0-3ACCAA2D15F5}"/>
                </a:ext>
              </a:extLst>
            </p:cNvPr>
            <p:cNvGrpSpPr/>
            <p:nvPr/>
          </p:nvGrpSpPr>
          <p:grpSpPr>
            <a:xfrm>
              <a:off x="6936464" y="4542070"/>
              <a:ext cx="151251" cy="329000"/>
              <a:chOff x="2608419" y="4885446"/>
              <a:chExt cx="166376" cy="329000"/>
            </a:xfrm>
          </p:grpSpPr>
          <p:sp>
            <p:nvSpPr>
              <p:cNvPr id="674" name="Line 21">
                <a:extLst>
                  <a:ext uri="{FF2B5EF4-FFF2-40B4-BE49-F238E27FC236}">
                    <a16:creationId xmlns:a16="http://schemas.microsoft.com/office/drawing/2014/main" id="{0E51F74A-B7C2-855F-5F3F-E7DC85749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791F5D62-09E8-92D6-5B92-E09F52175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0C4A20A3-D4C2-100E-BE61-71FD1E450FAF}"/>
                </a:ext>
              </a:extLst>
            </p:cNvPr>
            <p:cNvGrpSpPr/>
            <p:nvPr/>
          </p:nvGrpSpPr>
          <p:grpSpPr>
            <a:xfrm>
              <a:off x="7178060" y="4542070"/>
              <a:ext cx="151251" cy="329000"/>
              <a:chOff x="2615981" y="4885446"/>
              <a:chExt cx="151251" cy="329000"/>
            </a:xfrm>
          </p:grpSpPr>
          <p:sp>
            <p:nvSpPr>
              <p:cNvPr id="672" name="Line 21">
                <a:extLst>
                  <a:ext uri="{FF2B5EF4-FFF2-40B4-BE49-F238E27FC236}">
                    <a16:creationId xmlns:a16="http://schemas.microsoft.com/office/drawing/2014/main" id="{5A89CF92-FF4D-656E-1E89-27AB0E1ED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3" name="Rectangle 51">
                <a:extLst>
                  <a:ext uri="{FF2B5EF4-FFF2-40B4-BE49-F238E27FC236}">
                    <a16:creationId xmlns:a16="http://schemas.microsoft.com/office/drawing/2014/main" id="{58F8C8E5-1C83-056B-7BDE-BF267A82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225" name="Groupe 224">
              <a:extLst>
                <a:ext uri="{FF2B5EF4-FFF2-40B4-BE49-F238E27FC236}">
                  <a16:creationId xmlns:a16="http://schemas.microsoft.com/office/drawing/2014/main" id="{25EBFE6C-8966-1C60-31A0-36A52E391C6E}"/>
                </a:ext>
              </a:extLst>
            </p:cNvPr>
            <p:cNvGrpSpPr/>
            <p:nvPr/>
          </p:nvGrpSpPr>
          <p:grpSpPr>
            <a:xfrm>
              <a:off x="7372289" y="4542070"/>
              <a:ext cx="229797" cy="329000"/>
              <a:chOff x="2576708" y="4885446"/>
              <a:chExt cx="229797" cy="329000"/>
            </a:xfrm>
          </p:grpSpPr>
          <p:sp>
            <p:nvSpPr>
              <p:cNvPr id="670" name="Line 21">
                <a:extLst>
                  <a:ext uri="{FF2B5EF4-FFF2-40B4-BE49-F238E27FC236}">
                    <a16:creationId xmlns:a16="http://schemas.microsoft.com/office/drawing/2014/main" id="{0B3C85AD-9CAC-611E-F853-F60D70D50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1" name="Rectangle 51">
                <a:extLst>
                  <a:ext uri="{FF2B5EF4-FFF2-40B4-BE49-F238E27FC236}">
                    <a16:creationId xmlns:a16="http://schemas.microsoft.com/office/drawing/2014/main" id="{B49A1A90-735A-2A39-24F2-BE7EBDB40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708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226" name="Groupe 225">
              <a:extLst>
                <a:ext uri="{FF2B5EF4-FFF2-40B4-BE49-F238E27FC236}">
                  <a16:creationId xmlns:a16="http://schemas.microsoft.com/office/drawing/2014/main" id="{6C4DE955-5613-9CE7-D8FA-B411CC721D3A}"/>
                </a:ext>
              </a:extLst>
            </p:cNvPr>
            <p:cNvGrpSpPr/>
            <p:nvPr/>
          </p:nvGrpSpPr>
          <p:grpSpPr>
            <a:xfrm>
              <a:off x="7604259" y="4542070"/>
              <a:ext cx="229797" cy="329000"/>
              <a:chOff x="2565219" y="4885446"/>
              <a:chExt cx="252777" cy="329000"/>
            </a:xfrm>
          </p:grpSpPr>
          <p:sp>
            <p:nvSpPr>
              <p:cNvPr id="668" name="Line 21">
                <a:extLst>
                  <a:ext uri="{FF2B5EF4-FFF2-40B4-BE49-F238E27FC236}">
                    <a16:creationId xmlns:a16="http://schemas.microsoft.com/office/drawing/2014/main" id="{92BCB765-2DD0-F0E4-D69E-E610A6C5E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9" name="Rectangle 51">
                <a:extLst>
                  <a:ext uri="{FF2B5EF4-FFF2-40B4-BE49-F238E27FC236}">
                    <a16:creationId xmlns:a16="http://schemas.microsoft.com/office/drawing/2014/main" id="{E2862360-9C7B-1879-C30A-9F1E3A41B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219" y="4957077"/>
                <a:ext cx="25277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11</a:t>
                </a:r>
              </a:p>
            </p:txBody>
          </p:sp>
        </p:grpSp>
        <p:grpSp>
          <p:nvGrpSpPr>
            <p:cNvPr id="227" name="Groupe 226">
              <a:extLst>
                <a:ext uri="{FF2B5EF4-FFF2-40B4-BE49-F238E27FC236}">
                  <a16:creationId xmlns:a16="http://schemas.microsoft.com/office/drawing/2014/main" id="{1521C1F5-C8B3-1CD4-7FC7-6764B362F2AC}"/>
                </a:ext>
              </a:extLst>
            </p:cNvPr>
            <p:cNvGrpSpPr/>
            <p:nvPr/>
          </p:nvGrpSpPr>
          <p:grpSpPr>
            <a:xfrm>
              <a:off x="7842668" y="4542070"/>
              <a:ext cx="229797" cy="329000"/>
              <a:chOff x="2565219" y="4885446"/>
              <a:chExt cx="252777" cy="329000"/>
            </a:xfrm>
          </p:grpSpPr>
          <p:sp>
            <p:nvSpPr>
              <p:cNvPr id="666" name="Line 21">
                <a:extLst>
                  <a:ext uri="{FF2B5EF4-FFF2-40B4-BE49-F238E27FC236}">
                    <a16:creationId xmlns:a16="http://schemas.microsoft.com/office/drawing/2014/main" id="{F179642E-6EEE-C0DF-7D08-43F722490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7" name="Rectangle 51">
                <a:extLst>
                  <a:ext uri="{FF2B5EF4-FFF2-40B4-BE49-F238E27FC236}">
                    <a16:creationId xmlns:a16="http://schemas.microsoft.com/office/drawing/2014/main" id="{80E72CCE-3975-67DC-FF26-D890DDF40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219" y="4957077"/>
                <a:ext cx="25277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228" name="Groupe 227">
              <a:extLst>
                <a:ext uri="{FF2B5EF4-FFF2-40B4-BE49-F238E27FC236}">
                  <a16:creationId xmlns:a16="http://schemas.microsoft.com/office/drawing/2014/main" id="{BFC0BCF2-10DD-4C8D-DD5F-B6983A9E5329}"/>
                </a:ext>
              </a:extLst>
            </p:cNvPr>
            <p:cNvGrpSpPr/>
            <p:nvPr/>
          </p:nvGrpSpPr>
          <p:grpSpPr>
            <a:xfrm>
              <a:off x="4771986" y="3679889"/>
              <a:ext cx="325470" cy="257369"/>
              <a:chOff x="1777900" y="4133823"/>
              <a:chExt cx="325470" cy="257369"/>
            </a:xfrm>
          </p:grpSpPr>
          <p:sp>
            <p:nvSpPr>
              <p:cNvPr id="664" name="Line 9">
                <a:extLst>
                  <a:ext uri="{FF2B5EF4-FFF2-40B4-BE49-F238E27FC236}">
                    <a16:creationId xmlns:a16="http://schemas.microsoft.com/office/drawing/2014/main" id="{20E638F8-DD6D-51DD-C466-F1394DB4A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5" name="Rectangle 40">
                <a:extLst>
                  <a:ext uri="{FF2B5EF4-FFF2-40B4-BE49-F238E27FC236}">
                    <a16:creationId xmlns:a16="http://schemas.microsoft.com/office/drawing/2014/main" id="{20A8D7AB-6280-882D-04FB-FF35C524D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4133823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</a:t>
                </a:r>
              </a:p>
            </p:txBody>
          </p:sp>
        </p:grpSp>
        <p:grpSp>
          <p:nvGrpSpPr>
            <p:cNvPr id="229" name="Groupe 228">
              <a:extLst>
                <a:ext uri="{FF2B5EF4-FFF2-40B4-BE49-F238E27FC236}">
                  <a16:creationId xmlns:a16="http://schemas.microsoft.com/office/drawing/2014/main" id="{ED14179C-6A14-4DE7-4BAA-7AE0C021A2CF}"/>
                </a:ext>
              </a:extLst>
            </p:cNvPr>
            <p:cNvGrpSpPr/>
            <p:nvPr/>
          </p:nvGrpSpPr>
          <p:grpSpPr>
            <a:xfrm>
              <a:off x="4771986" y="2942988"/>
              <a:ext cx="325470" cy="257369"/>
              <a:chOff x="1777900" y="3495648"/>
              <a:chExt cx="325470" cy="257369"/>
            </a:xfrm>
          </p:grpSpPr>
          <p:sp>
            <p:nvSpPr>
              <p:cNvPr id="662" name="Line 11">
                <a:extLst>
                  <a:ext uri="{FF2B5EF4-FFF2-40B4-BE49-F238E27FC236}">
                    <a16:creationId xmlns:a16="http://schemas.microsoft.com/office/drawing/2014/main" id="{24150C7D-1351-C0E9-C3D3-5B357FDF3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3" name="Rectangle 42">
                <a:extLst>
                  <a:ext uri="{FF2B5EF4-FFF2-40B4-BE49-F238E27FC236}">
                    <a16:creationId xmlns:a16="http://schemas.microsoft.com/office/drawing/2014/main" id="{08A8322F-79F6-28D2-CE45-4AA774573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3495648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80</a:t>
                </a:r>
              </a:p>
            </p:txBody>
          </p:sp>
        </p:grpSp>
        <p:grpSp>
          <p:nvGrpSpPr>
            <p:cNvPr id="230" name="Groupe 229">
              <a:extLst>
                <a:ext uri="{FF2B5EF4-FFF2-40B4-BE49-F238E27FC236}">
                  <a16:creationId xmlns:a16="http://schemas.microsoft.com/office/drawing/2014/main" id="{E7724466-F02C-7ECE-FB70-3F67D2B736CB}"/>
                </a:ext>
              </a:extLst>
            </p:cNvPr>
            <p:cNvGrpSpPr/>
            <p:nvPr/>
          </p:nvGrpSpPr>
          <p:grpSpPr>
            <a:xfrm>
              <a:off x="4693439" y="2577931"/>
              <a:ext cx="404017" cy="257369"/>
              <a:chOff x="1699353" y="3495648"/>
              <a:chExt cx="404017" cy="257369"/>
            </a:xfrm>
          </p:grpSpPr>
          <p:sp>
            <p:nvSpPr>
              <p:cNvPr id="660" name="Line 11">
                <a:extLst>
                  <a:ext uri="{FF2B5EF4-FFF2-40B4-BE49-F238E27FC236}">
                    <a16:creationId xmlns:a16="http://schemas.microsoft.com/office/drawing/2014/main" id="{F0D18F41-6C28-1B54-C9B1-D47503700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1" name="Rectangle 42">
                <a:extLst>
                  <a:ext uri="{FF2B5EF4-FFF2-40B4-BE49-F238E27FC236}">
                    <a16:creationId xmlns:a16="http://schemas.microsoft.com/office/drawing/2014/main" id="{1D2B325C-605C-487F-828B-813917008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34956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232" name="Rectangle 42">
              <a:extLst>
                <a:ext uri="{FF2B5EF4-FFF2-40B4-BE49-F238E27FC236}">
                  <a16:creationId xmlns:a16="http://schemas.microsoft.com/office/drawing/2014/main" id="{6C006918-6E44-8F8E-2DDC-E21DCA29A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930" y="4781029"/>
              <a:ext cx="65299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Months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3" name="Forme libre : forme 459">
              <a:extLst>
                <a:ext uri="{FF2B5EF4-FFF2-40B4-BE49-F238E27FC236}">
                  <a16:creationId xmlns:a16="http://schemas.microsoft.com/office/drawing/2014/main" id="{555565D3-5D60-22E4-D886-E4C17B513DB3}"/>
                </a:ext>
              </a:extLst>
            </p:cNvPr>
            <p:cNvSpPr/>
            <p:nvPr/>
          </p:nvSpPr>
          <p:spPr bwMode="auto">
            <a:xfrm>
              <a:off x="5096698" y="2695573"/>
              <a:ext cx="2881633" cy="1850233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93086325-1686-DCB1-1909-C58490E4842C}"/>
                </a:ext>
              </a:extLst>
            </p:cNvPr>
            <p:cNvSpPr/>
            <p:nvPr/>
          </p:nvSpPr>
          <p:spPr>
            <a:xfrm>
              <a:off x="7159764" y="3328988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235" name="Groupe 234">
              <a:extLst>
                <a:ext uri="{FF2B5EF4-FFF2-40B4-BE49-F238E27FC236}">
                  <a16:creationId xmlns:a16="http://schemas.microsoft.com/office/drawing/2014/main" id="{92190B70-74CD-2B7F-3CB8-A92BDE5C97F7}"/>
                </a:ext>
              </a:extLst>
            </p:cNvPr>
            <p:cNvGrpSpPr/>
            <p:nvPr/>
          </p:nvGrpSpPr>
          <p:grpSpPr>
            <a:xfrm>
              <a:off x="5349249" y="3955256"/>
              <a:ext cx="68900" cy="183356"/>
              <a:chOff x="2084388" y="2281238"/>
              <a:chExt cx="127000" cy="720725"/>
            </a:xfrm>
          </p:grpSpPr>
          <p:sp>
            <p:nvSpPr>
              <p:cNvPr id="657" name="Line 113">
                <a:extLst>
                  <a:ext uri="{FF2B5EF4-FFF2-40B4-BE49-F238E27FC236}">
                    <a16:creationId xmlns:a16="http://schemas.microsoft.com/office/drawing/2014/main" id="{FD86A4DE-552B-2617-0DA5-8364095D3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8" name="Line 120">
                <a:extLst>
                  <a:ext uri="{FF2B5EF4-FFF2-40B4-BE49-F238E27FC236}">
                    <a16:creationId xmlns:a16="http://schemas.microsoft.com/office/drawing/2014/main" id="{A36DBDA9-7027-F361-CCD9-E61D42CA2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9" name="Line 113">
                <a:extLst>
                  <a:ext uri="{FF2B5EF4-FFF2-40B4-BE49-F238E27FC236}">
                    <a16:creationId xmlns:a16="http://schemas.microsoft.com/office/drawing/2014/main" id="{74EA1CC6-1C0B-CCD9-21D0-5EDDA0CDB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36" name="Groupe 235">
              <a:extLst>
                <a:ext uri="{FF2B5EF4-FFF2-40B4-BE49-F238E27FC236}">
                  <a16:creationId xmlns:a16="http://schemas.microsoft.com/office/drawing/2014/main" id="{CE399ACF-D27D-204B-41A9-3D00DB8AB993}"/>
                </a:ext>
              </a:extLst>
            </p:cNvPr>
            <p:cNvGrpSpPr/>
            <p:nvPr/>
          </p:nvGrpSpPr>
          <p:grpSpPr>
            <a:xfrm>
              <a:off x="5296861" y="4043362"/>
              <a:ext cx="68900" cy="171451"/>
              <a:chOff x="2084388" y="2281238"/>
              <a:chExt cx="127000" cy="720725"/>
            </a:xfrm>
          </p:grpSpPr>
          <p:sp>
            <p:nvSpPr>
              <p:cNvPr id="654" name="Line 113">
                <a:extLst>
                  <a:ext uri="{FF2B5EF4-FFF2-40B4-BE49-F238E27FC236}">
                    <a16:creationId xmlns:a16="http://schemas.microsoft.com/office/drawing/2014/main" id="{DEDC89D9-FA45-9D15-E11E-66A8DA2B1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5" name="Line 120">
                <a:extLst>
                  <a:ext uri="{FF2B5EF4-FFF2-40B4-BE49-F238E27FC236}">
                    <a16:creationId xmlns:a16="http://schemas.microsoft.com/office/drawing/2014/main" id="{7D44ED51-9972-4953-0F9A-67633D535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6" name="Line 113">
                <a:extLst>
                  <a:ext uri="{FF2B5EF4-FFF2-40B4-BE49-F238E27FC236}">
                    <a16:creationId xmlns:a16="http://schemas.microsoft.com/office/drawing/2014/main" id="{4A2F9791-D53F-FD85-A5FB-D460F42C7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37" name="Groupe 236">
              <a:extLst>
                <a:ext uri="{FF2B5EF4-FFF2-40B4-BE49-F238E27FC236}">
                  <a16:creationId xmlns:a16="http://schemas.microsoft.com/office/drawing/2014/main" id="{AE0C90D9-E473-A485-4076-3D752CBE11F7}"/>
                </a:ext>
              </a:extLst>
            </p:cNvPr>
            <p:cNvGrpSpPr/>
            <p:nvPr/>
          </p:nvGrpSpPr>
          <p:grpSpPr>
            <a:xfrm>
              <a:off x="5242092" y="4145756"/>
              <a:ext cx="68900" cy="171451"/>
              <a:chOff x="2084388" y="2281238"/>
              <a:chExt cx="127000" cy="720725"/>
            </a:xfrm>
          </p:grpSpPr>
          <p:sp>
            <p:nvSpPr>
              <p:cNvPr id="651" name="Line 113">
                <a:extLst>
                  <a:ext uri="{FF2B5EF4-FFF2-40B4-BE49-F238E27FC236}">
                    <a16:creationId xmlns:a16="http://schemas.microsoft.com/office/drawing/2014/main" id="{9A04982C-9DD2-5941-0501-3F5BC69E3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2" name="Line 120">
                <a:extLst>
                  <a:ext uri="{FF2B5EF4-FFF2-40B4-BE49-F238E27FC236}">
                    <a16:creationId xmlns:a16="http://schemas.microsoft.com/office/drawing/2014/main" id="{AF00E419-0631-F929-059C-7E7E5FF7C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3" name="Line 113">
                <a:extLst>
                  <a:ext uri="{FF2B5EF4-FFF2-40B4-BE49-F238E27FC236}">
                    <a16:creationId xmlns:a16="http://schemas.microsoft.com/office/drawing/2014/main" id="{49B9589A-8582-9D09-B891-D98A286D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38" name="Groupe 237">
              <a:extLst>
                <a:ext uri="{FF2B5EF4-FFF2-40B4-BE49-F238E27FC236}">
                  <a16:creationId xmlns:a16="http://schemas.microsoft.com/office/drawing/2014/main" id="{7BB07678-03FD-426A-2074-7D7D3135B7DF}"/>
                </a:ext>
              </a:extLst>
            </p:cNvPr>
            <p:cNvGrpSpPr/>
            <p:nvPr/>
          </p:nvGrpSpPr>
          <p:grpSpPr>
            <a:xfrm>
              <a:off x="5187323" y="4281488"/>
              <a:ext cx="68900" cy="130969"/>
              <a:chOff x="2084388" y="2281238"/>
              <a:chExt cx="127000" cy="720725"/>
            </a:xfrm>
          </p:grpSpPr>
          <p:sp>
            <p:nvSpPr>
              <p:cNvPr id="648" name="Line 113">
                <a:extLst>
                  <a:ext uri="{FF2B5EF4-FFF2-40B4-BE49-F238E27FC236}">
                    <a16:creationId xmlns:a16="http://schemas.microsoft.com/office/drawing/2014/main" id="{3C00D8AC-1748-F792-D794-1FE74FE82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9" name="Line 120">
                <a:extLst>
                  <a:ext uri="{FF2B5EF4-FFF2-40B4-BE49-F238E27FC236}">
                    <a16:creationId xmlns:a16="http://schemas.microsoft.com/office/drawing/2014/main" id="{B12DAFC8-C1DE-2180-F410-FB3084C9A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0" name="Line 113">
                <a:extLst>
                  <a:ext uri="{FF2B5EF4-FFF2-40B4-BE49-F238E27FC236}">
                    <a16:creationId xmlns:a16="http://schemas.microsoft.com/office/drawing/2014/main" id="{9A54F80E-D0C3-2ABB-2F20-F7A63C206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E733F5D9-DC07-617D-C244-516A52E6C13D}"/>
                </a:ext>
              </a:extLst>
            </p:cNvPr>
            <p:cNvGrpSpPr/>
            <p:nvPr/>
          </p:nvGrpSpPr>
          <p:grpSpPr>
            <a:xfrm>
              <a:off x="5392108" y="4269581"/>
              <a:ext cx="68900" cy="71438"/>
              <a:chOff x="2084388" y="2281238"/>
              <a:chExt cx="127000" cy="720725"/>
            </a:xfrm>
          </p:grpSpPr>
          <p:sp>
            <p:nvSpPr>
              <p:cNvPr id="645" name="Line 113">
                <a:extLst>
                  <a:ext uri="{FF2B5EF4-FFF2-40B4-BE49-F238E27FC236}">
                    <a16:creationId xmlns:a16="http://schemas.microsoft.com/office/drawing/2014/main" id="{7A901D8C-2994-564B-70A9-8296FCC03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6" name="Line 120">
                <a:extLst>
                  <a:ext uri="{FF2B5EF4-FFF2-40B4-BE49-F238E27FC236}">
                    <a16:creationId xmlns:a16="http://schemas.microsoft.com/office/drawing/2014/main" id="{224869FB-21DA-DA57-8BBC-A7A3D5B68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7" name="Line 113">
                <a:extLst>
                  <a:ext uri="{FF2B5EF4-FFF2-40B4-BE49-F238E27FC236}">
                    <a16:creationId xmlns:a16="http://schemas.microsoft.com/office/drawing/2014/main" id="{FD2CCDF1-6DC7-2465-1A9D-DEE3E2E3F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9E3E50E2-CE90-70D1-A5BC-34FAE44F2DC2}"/>
                </a:ext>
              </a:extLst>
            </p:cNvPr>
            <p:cNvSpPr/>
            <p:nvPr/>
          </p:nvSpPr>
          <p:spPr>
            <a:xfrm>
              <a:off x="7272491" y="3076160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BF0B536-49A3-B984-F766-35974D620CDA}"/>
                </a:ext>
              </a:extLst>
            </p:cNvPr>
            <p:cNvSpPr/>
            <p:nvPr/>
          </p:nvSpPr>
          <p:spPr>
            <a:xfrm>
              <a:off x="7162953" y="3095210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8B9476BF-310A-C1EA-F45E-7A7344B5507B}"/>
                </a:ext>
              </a:extLst>
            </p:cNvPr>
            <p:cNvSpPr/>
            <p:nvPr/>
          </p:nvSpPr>
          <p:spPr>
            <a:xfrm>
              <a:off x="7053415" y="3123785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43C6421-B832-16D8-AE19-E53F6C614514}"/>
                </a:ext>
              </a:extLst>
            </p:cNvPr>
            <p:cNvSpPr/>
            <p:nvPr/>
          </p:nvSpPr>
          <p:spPr>
            <a:xfrm>
              <a:off x="6941497" y="3149979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1DA6425-D7FA-C39D-8992-44F507C25EB3}"/>
                </a:ext>
              </a:extLst>
            </p:cNvPr>
            <p:cNvSpPr/>
            <p:nvPr/>
          </p:nvSpPr>
          <p:spPr>
            <a:xfrm>
              <a:off x="6834340" y="3188079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7B6715A0-599F-0C9F-EEFB-144D7B8A325A}"/>
                </a:ext>
              </a:extLst>
            </p:cNvPr>
            <p:cNvSpPr/>
            <p:nvPr/>
          </p:nvSpPr>
          <p:spPr>
            <a:xfrm>
              <a:off x="6724802" y="3228560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7FCB4F13-93E6-9559-22D4-B47B73C0FF56}"/>
                </a:ext>
              </a:extLst>
            </p:cNvPr>
            <p:cNvSpPr/>
            <p:nvPr/>
          </p:nvSpPr>
          <p:spPr>
            <a:xfrm>
              <a:off x="6612883" y="3259516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D4211B1-48EA-ADB4-5C52-7847B751BDF3}"/>
                </a:ext>
              </a:extLst>
            </p:cNvPr>
            <p:cNvSpPr/>
            <p:nvPr/>
          </p:nvSpPr>
          <p:spPr>
            <a:xfrm>
              <a:off x="6503346" y="3297616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DF1E3F38-A448-3B81-6954-9DEE42A2AF15}"/>
                </a:ext>
              </a:extLst>
            </p:cNvPr>
            <p:cNvSpPr/>
            <p:nvPr/>
          </p:nvSpPr>
          <p:spPr>
            <a:xfrm>
              <a:off x="6389046" y="3350004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D1EDA97-40B1-1C32-7DFB-22FC9FD12B8F}"/>
                </a:ext>
              </a:extLst>
            </p:cNvPr>
            <p:cNvSpPr/>
            <p:nvPr/>
          </p:nvSpPr>
          <p:spPr>
            <a:xfrm>
              <a:off x="6279508" y="3404773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A89EBCDD-2145-8E2F-717B-F79655F686C7}"/>
                </a:ext>
              </a:extLst>
            </p:cNvPr>
            <p:cNvSpPr/>
            <p:nvPr/>
          </p:nvSpPr>
          <p:spPr>
            <a:xfrm>
              <a:off x="6186640" y="3447635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8674028-0162-69B3-EA1F-5F76ACA739F8}"/>
                </a:ext>
              </a:extLst>
            </p:cNvPr>
            <p:cNvSpPr/>
            <p:nvPr/>
          </p:nvSpPr>
          <p:spPr>
            <a:xfrm>
              <a:off x="6065195" y="3519073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06FDE40-2512-026D-DEE9-4F155A8A2261}"/>
                </a:ext>
              </a:extLst>
            </p:cNvPr>
            <p:cNvSpPr/>
            <p:nvPr/>
          </p:nvSpPr>
          <p:spPr>
            <a:xfrm>
              <a:off x="5950895" y="3564316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9FBD3A97-F0F2-0B1B-F591-AAFED02F6DD5}"/>
                </a:ext>
              </a:extLst>
            </p:cNvPr>
            <p:cNvSpPr/>
            <p:nvPr/>
          </p:nvSpPr>
          <p:spPr>
            <a:xfrm>
              <a:off x="5843739" y="3611941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E9E2BEA-C373-8FB2-525E-AF6EA2D92F20}"/>
                </a:ext>
              </a:extLst>
            </p:cNvPr>
            <p:cNvSpPr/>
            <p:nvPr/>
          </p:nvSpPr>
          <p:spPr>
            <a:xfrm>
              <a:off x="5738964" y="3690522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E8E35B14-4654-B6CB-E2CF-AB5B6867C800}"/>
                </a:ext>
              </a:extLst>
            </p:cNvPr>
            <p:cNvSpPr/>
            <p:nvPr/>
          </p:nvSpPr>
          <p:spPr>
            <a:xfrm>
              <a:off x="5624664" y="3761960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B34716A1-17C8-C971-A62E-E79653C9DD71}"/>
                </a:ext>
              </a:extLst>
            </p:cNvPr>
            <p:cNvSpPr/>
            <p:nvPr/>
          </p:nvSpPr>
          <p:spPr>
            <a:xfrm>
              <a:off x="5512745" y="3842922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AD86C3CF-20DB-1DC3-6BB0-57570E3AC7C9}"/>
                </a:ext>
              </a:extLst>
            </p:cNvPr>
            <p:cNvSpPr/>
            <p:nvPr/>
          </p:nvSpPr>
          <p:spPr>
            <a:xfrm>
              <a:off x="5410351" y="3945316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DC2FCDF9-069D-0FE0-7818-1D6E5E35458D}"/>
                </a:ext>
              </a:extLst>
            </p:cNvPr>
            <p:cNvSpPr/>
            <p:nvPr/>
          </p:nvSpPr>
          <p:spPr>
            <a:xfrm>
              <a:off x="5353201" y="4007229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A8127690-906A-A725-89AD-15253DA6779E}"/>
                </a:ext>
              </a:extLst>
            </p:cNvPr>
            <p:cNvSpPr/>
            <p:nvPr/>
          </p:nvSpPr>
          <p:spPr>
            <a:xfrm>
              <a:off x="5298432" y="4090572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1267940-B31D-A238-93E6-B2D546826BFD}"/>
                </a:ext>
              </a:extLst>
            </p:cNvPr>
            <p:cNvSpPr/>
            <p:nvPr/>
          </p:nvSpPr>
          <p:spPr>
            <a:xfrm>
              <a:off x="5241282" y="4195347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7376542E-902F-107B-3CA2-2306C820B3C9}"/>
                </a:ext>
              </a:extLst>
            </p:cNvPr>
            <p:cNvSpPr/>
            <p:nvPr/>
          </p:nvSpPr>
          <p:spPr>
            <a:xfrm>
              <a:off x="5184132" y="4314410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71597C6E-7DA2-C0AE-06BE-2C5C123B3D77}"/>
                </a:ext>
              </a:extLst>
            </p:cNvPr>
            <p:cNvSpPr/>
            <p:nvPr/>
          </p:nvSpPr>
          <p:spPr>
            <a:xfrm>
              <a:off x="5117457" y="4426329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7BBA46B-C607-5075-000C-873B88A63E32}"/>
                </a:ext>
              </a:extLst>
            </p:cNvPr>
            <p:cNvSpPr/>
            <p:nvPr/>
          </p:nvSpPr>
          <p:spPr>
            <a:xfrm>
              <a:off x="5093644" y="4471573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0394C069-B284-2123-EC4B-6BA79DAB853A}"/>
                </a:ext>
              </a:extLst>
            </p:cNvPr>
            <p:cNvSpPr/>
            <p:nvPr/>
          </p:nvSpPr>
          <p:spPr>
            <a:xfrm>
              <a:off x="5079357" y="4481098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DB21FB4-36ED-961D-E66C-192562FC5B50}"/>
                </a:ext>
              </a:extLst>
            </p:cNvPr>
            <p:cNvSpPr/>
            <p:nvPr/>
          </p:nvSpPr>
          <p:spPr>
            <a:xfrm>
              <a:off x="5072213" y="4493004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A298A4A-361B-A19C-8FC0-9CFC2FABD7A7}"/>
                </a:ext>
              </a:extLst>
            </p:cNvPr>
            <p:cNvSpPr/>
            <p:nvPr/>
          </p:nvSpPr>
          <p:spPr>
            <a:xfrm>
              <a:off x="5062688" y="4500148"/>
              <a:ext cx="64943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7" name="Forme libre : forme 645">
              <a:extLst>
                <a:ext uri="{FF2B5EF4-FFF2-40B4-BE49-F238E27FC236}">
                  <a16:creationId xmlns:a16="http://schemas.microsoft.com/office/drawing/2014/main" id="{14E76C51-20DC-5B41-923A-F0C24D6AB351}"/>
                </a:ext>
              </a:extLst>
            </p:cNvPr>
            <p:cNvSpPr/>
            <p:nvPr/>
          </p:nvSpPr>
          <p:spPr>
            <a:xfrm>
              <a:off x="5138738" y="3114675"/>
              <a:ext cx="2169318" cy="1350169"/>
            </a:xfrm>
            <a:custGeom>
              <a:avLst/>
              <a:gdLst>
                <a:gd name="csX0" fmla="*/ 0 w 2169318"/>
                <a:gd name="csY0" fmla="*/ 1350169 h 1350169"/>
                <a:gd name="csX1" fmla="*/ 73818 w 2169318"/>
                <a:gd name="csY1" fmla="*/ 1228725 h 1350169"/>
                <a:gd name="csX2" fmla="*/ 121443 w 2169318"/>
                <a:gd name="csY2" fmla="*/ 1119188 h 1350169"/>
                <a:gd name="csX3" fmla="*/ 183356 w 2169318"/>
                <a:gd name="csY3" fmla="*/ 1004888 h 1350169"/>
                <a:gd name="csX4" fmla="*/ 230981 w 2169318"/>
                <a:gd name="csY4" fmla="*/ 933450 h 1350169"/>
                <a:gd name="csX5" fmla="*/ 300037 w 2169318"/>
                <a:gd name="csY5" fmla="*/ 862013 h 1350169"/>
                <a:gd name="csX6" fmla="*/ 414337 w 2169318"/>
                <a:gd name="csY6" fmla="*/ 757238 h 1350169"/>
                <a:gd name="csX7" fmla="*/ 523875 w 2169318"/>
                <a:gd name="csY7" fmla="*/ 681038 h 1350169"/>
                <a:gd name="csX8" fmla="*/ 626268 w 2169318"/>
                <a:gd name="csY8" fmla="*/ 607219 h 1350169"/>
                <a:gd name="csX9" fmla="*/ 742950 w 2169318"/>
                <a:gd name="csY9" fmla="*/ 538163 h 1350169"/>
                <a:gd name="csX10" fmla="*/ 842962 w 2169318"/>
                <a:gd name="csY10" fmla="*/ 483394 h 1350169"/>
                <a:gd name="csX11" fmla="*/ 959643 w 2169318"/>
                <a:gd name="csY11" fmla="*/ 435769 h 1350169"/>
                <a:gd name="csX12" fmla="*/ 1081087 w 2169318"/>
                <a:gd name="csY12" fmla="*/ 366713 h 1350169"/>
                <a:gd name="csX13" fmla="*/ 1166812 w 2169318"/>
                <a:gd name="csY13" fmla="*/ 326231 h 1350169"/>
                <a:gd name="csX14" fmla="*/ 1281112 w 2169318"/>
                <a:gd name="csY14" fmla="*/ 273844 h 1350169"/>
                <a:gd name="csX15" fmla="*/ 1395412 w 2169318"/>
                <a:gd name="csY15" fmla="*/ 233363 h 1350169"/>
                <a:gd name="csX16" fmla="*/ 1497806 w 2169318"/>
                <a:gd name="csY16" fmla="*/ 190500 h 1350169"/>
                <a:gd name="csX17" fmla="*/ 1616868 w 2169318"/>
                <a:gd name="csY17" fmla="*/ 159544 h 1350169"/>
                <a:gd name="csX18" fmla="*/ 1724025 w 2169318"/>
                <a:gd name="csY18" fmla="*/ 114300 h 1350169"/>
                <a:gd name="csX19" fmla="*/ 1831181 w 2169318"/>
                <a:gd name="csY19" fmla="*/ 78581 h 1350169"/>
                <a:gd name="csX20" fmla="*/ 1952625 w 2169318"/>
                <a:gd name="csY20" fmla="*/ 42863 h 1350169"/>
                <a:gd name="csX21" fmla="*/ 2064543 w 2169318"/>
                <a:gd name="csY21" fmla="*/ 23813 h 1350169"/>
                <a:gd name="csX22" fmla="*/ 2169318 w 2169318"/>
                <a:gd name="csY22" fmla="*/ 0 h 13501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2169318" h="1350169">
                  <a:moveTo>
                    <a:pt x="0" y="1350169"/>
                  </a:moveTo>
                  <a:lnTo>
                    <a:pt x="73818" y="1228725"/>
                  </a:lnTo>
                  <a:lnTo>
                    <a:pt x="121443" y="1119188"/>
                  </a:lnTo>
                  <a:lnTo>
                    <a:pt x="183356" y="1004888"/>
                  </a:lnTo>
                  <a:lnTo>
                    <a:pt x="230981" y="933450"/>
                  </a:lnTo>
                  <a:lnTo>
                    <a:pt x="300037" y="862013"/>
                  </a:lnTo>
                  <a:lnTo>
                    <a:pt x="414337" y="757238"/>
                  </a:lnTo>
                  <a:lnTo>
                    <a:pt x="523875" y="681038"/>
                  </a:lnTo>
                  <a:lnTo>
                    <a:pt x="626268" y="607219"/>
                  </a:lnTo>
                  <a:lnTo>
                    <a:pt x="742950" y="538163"/>
                  </a:lnTo>
                  <a:lnTo>
                    <a:pt x="842962" y="483394"/>
                  </a:lnTo>
                  <a:lnTo>
                    <a:pt x="959643" y="435769"/>
                  </a:lnTo>
                  <a:lnTo>
                    <a:pt x="1081087" y="366713"/>
                  </a:lnTo>
                  <a:lnTo>
                    <a:pt x="1166812" y="326231"/>
                  </a:lnTo>
                  <a:lnTo>
                    <a:pt x="1281112" y="273844"/>
                  </a:lnTo>
                  <a:lnTo>
                    <a:pt x="1395412" y="233363"/>
                  </a:lnTo>
                  <a:lnTo>
                    <a:pt x="1497806" y="190500"/>
                  </a:lnTo>
                  <a:lnTo>
                    <a:pt x="1616868" y="159544"/>
                  </a:lnTo>
                  <a:lnTo>
                    <a:pt x="1724025" y="114300"/>
                  </a:lnTo>
                  <a:lnTo>
                    <a:pt x="1831181" y="78581"/>
                  </a:lnTo>
                  <a:lnTo>
                    <a:pt x="1952625" y="42863"/>
                  </a:lnTo>
                  <a:lnTo>
                    <a:pt x="2064543" y="23813"/>
                  </a:lnTo>
                  <a:lnTo>
                    <a:pt x="216931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4DE2D80E-4B03-92BA-B940-EE5BBD54810B}"/>
                </a:ext>
              </a:extLst>
            </p:cNvPr>
            <p:cNvSpPr/>
            <p:nvPr/>
          </p:nvSpPr>
          <p:spPr>
            <a:xfrm>
              <a:off x="7047846" y="334327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A40FE204-D969-AC08-749C-740C99787098}"/>
                </a:ext>
              </a:extLst>
            </p:cNvPr>
            <p:cNvSpPr/>
            <p:nvPr/>
          </p:nvSpPr>
          <p:spPr>
            <a:xfrm>
              <a:off x="6935928" y="3359944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991FC0A4-C1C5-ABDE-499A-F6E3AA9826BD}"/>
                </a:ext>
              </a:extLst>
            </p:cNvPr>
            <p:cNvSpPr/>
            <p:nvPr/>
          </p:nvSpPr>
          <p:spPr>
            <a:xfrm>
              <a:off x="6828772" y="3386138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72EF5D73-3BBB-63D4-0FF1-2066E709020E}"/>
                </a:ext>
              </a:extLst>
            </p:cNvPr>
            <p:cNvSpPr/>
            <p:nvPr/>
          </p:nvSpPr>
          <p:spPr>
            <a:xfrm>
              <a:off x="6714472" y="341233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7F9C11B6-FC54-4445-53E2-ED1E4EE61A89}"/>
                </a:ext>
              </a:extLst>
            </p:cNvPr>
            <p:cNvSpPr/>
            <p:nvPr/>
          </p:nvSpPr>
          <p:spPr>
            <a:xfrm>
              <a:off x="6600172" y="3443288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7540C886-56EC-1C37-401E-D435010A585D}"/>
                </a:ext>
              </a:extLst>
            </p:cNvPr>
            <p:cNvSpPr/>
            <p:nvPr/>
          </p:nvSpPr>
          <p:spPr>
            <a:xfrm>
              <a:off x="6500160" y="3471863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id="{6DA39588-7931-3E7C-7A46-7F01F2684F74}"/>
                </a:ext>
              </a:extLst>
            </p:cNvPr>
            <p:cNvSpPr/>
            <p:nvPr/>
          </p:nvSpPr>
          <p:spPr>
            <a:xfrm>
              <a:off x="6381098" y="350758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38D0C988-CEB0-7AEE-5FE0-F7131E155F37}"/>
                </a:ext>
              </a:extLst>
            </p:cNvPr>
            <p:cNvSpPr/>
            <p:nvPr/>
          </p:nvSpPr>
          <p:spPr>
            <a:xfrm>
              <a:off x="6273942" y="355996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18FE42ED-1013-7ADF-0A41-3EC754CAEF22}"/>
                </a:ext>
              </a:extLst>
            </p:cNvPr>
            <p:cNvSpPr/>
            <p:nvPr/>
          </p:nvSpPr>
          <p:spPr>
            <a:xfrm>
              <a:off x="6173929" y="360283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4A3A6710-3161-0487-C7DD-4C57F1768EAE}"/>
                </a:ext>
              </a:extLst>
            </p:cNvPr>
            <p:cNvSpPr/>
            <p:nvPr/>
          </p:nvSpPr>
          <p:spPr>
            <a:xfrm>
              <a:off x="6057248" y="365998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0DE8412E-3036-2D01-9B1F-584B4C73FD71}"/>
                </a:ext>
              </a:extLst>
            </p:cNvPr>
            <p:cNvSpPr/>
            <p:nvPr/>
          </p:nvSpPr>
          <p:spPr>
            <a:xfrm>
              <a:off x="5945329" y="372665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EE3AE06F-24A9-ED61-A521-3E2CE37892FD}"/>
                </a:ext>
              </a:extLst>
            </p:cNvPr>
            <p:cNvSpPr/>
            <p:nvPr/>
          </p:nvSpPr>
          <p:spPr>
            <a:xfrm>
              <a:off x="5833410" y="3810000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4C5076E4-5AD0-48BE-836E-70FD72819234}"/>
                </a:ext>
              </a:extLst>
            </p:cNvPr>
            <p:cNvSpPr/>
            <p:nvPr/>
          </p:nvSpPr>
          <p:spPr>
            <a:xfrm>
              <a:off x="5723873" y="3902869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BD61C9BE-C8CE-9329-EE3B-C4311290D6A2}"/>
                </a:ext>
              </a:extLst>
            </p:cNvPr>
            <p:cNvSpPr/>
            <p:nvPr/>
          </p:nvSpPr>
          <p:spPr>
            <a:xfrm>
              <a:off x="5611954" y="4019550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876E8A7D-C94E-1BD3-6765-3F4E00E71119}"/>
                </a:ext>
              </a:extLst>
            </p:cNvPr>
            <p:cNvSpPr/>
            <p:nvPr/>
          </p:nvSpPr>
          <p:spPr>
            <a:xfrm>
              <a:off x="5502417" y="415528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030BB9F3-A9D2-4710-770C-064E09792F43}"/>
                </a:ext>
              </a:extLst>
            </p:cNvPr>
            <p:cNvSpPr/>
            <p:nvPr/>
          </p:nvSpPr>
          <p:spPr>
            <a:xfrm>
              <a:off x="5388117" y="4274344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3279F153-2077-B177-A6F8-BD584EA5C2F5}"/>
                </a:ext>
              </a:extLst>
            </p:cNvPr>
            <p:cNvSpPr/>
            <p:nvPr/>
          </p:nvSpPr>
          <p:spPr>
            <a:xfrm>
              <a:off x="5333348" y="4331494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5" name="Ellipse 284">
              <a:extLst>
                <a:ext uri="{FF2B5EF4-FFF2-40B4-BE49-F238E27FC236}">
                  <a16:creationId xmlns:a16="http://schemas.microsoft.com/office/drawing/2014/main" id="{1D1F2565-C4C5-D112-7C6F-5384C66A1BDA}"/>
                </a:ext>
              </a:extLst>
            </p:cNvPr>
            <p:cNvSpPr/>
            <p:nvPr/>
          </p:nvSpPr>
          <p:spPr>
            <a:xfrm>
              <a:off x="5276198" y="4383881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12A0D4AD-F6CF-EBFF-EF36-12A9525BAF7D}"/>
                </a:ext>
              </a:extLst>
            </p:cNvPr>
            <p:cNvSpPr/>
            <p:nvPr/>
          </p:nvSpPr>
          <p:spPr>
            <a:xfrm>
              <a:off x="5223810" y="4424362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201FDCE3-D2A8-B1B6-86A7-41B0BA36AA3B}"/>
                </a:ext>
              </a:extLst>
            </p:cNvPr>
            <p:cNvSpPr/>
            <p:nvPr/>
          </p:nvSpPr>
          <p:spPr>
            <a:xfrm>
              <a:off x="5164279" y="4455318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E159F5E9-5B71-D123-FD27-29C9E2A138C7}"/>
                </a:ext>
              </a:extLst>
            </p:cNvPr>
            <p:cNvSpPr/>
            <p:nvPr/>
          </p:nvSpPr>
          <p:spPr>
            <a:xfrm>
              <a:off x="5107129" y="4488656"/>
              <a:ext cx="78581" cy="785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89" name="Forme libre : forme 667">
              <a:extLst>
                <a:ext uri="{FF2B5EF4-FFF2-40B4-BE49-F238E27FC236}">
                  <a16:creationId xmlns:a16="http://schemas.microsoft.com/office/drawing/2014/main" id="{31A0E90A-5719-71C6-B2F1-D749EAB64443}"/>
                </a:ext>
              </a:extLst>
            </p:cNvPr>
            <p:cNvSpPr/>
            <p:nvPr/>
          </p:nvSpPr>
          <p:spPr>
            <a:xfrm>
              <a:off x="5141119" y="3367088"/>
              <a:ext cx="2066925" cy="1159668"/>
            </a:xfrm>
            <a:custGeom>
              <a:avLst/>
              <a:gdLst>
                <a:gd name="csX0" fmla="*/ 0 w 2066925"/>
                <a:gd name="csY0" fmla="*/ 1159668 h 1159668"/>
                <a:gd name="csX1" fmla="*/ 133350 w 2066925"/>
                <a:gd name="csY1" fmla="*/ 1092993 h 1159668"/>
                <a:gd name="csX2" fmla="*/ 183356 w 2066925"/>
                <a:gd name="csY2" fmla="*/ 1052512 h 1159668"/>
                <a:gd name="csX3" fmla="*/ 242887 w 2066925"/>
                <a:gd name="csY3" fmla="*/ 995362 h 1159668"/>
                <a:gd name="csX4" fmla="*/ 292894 w 2066925"/>
                <a:gd name="csY4" fmla="*/ 945356 h 1159668"/>
                <a:gd name="csX5" fmla="*/ 411956 w 2066925"/>
                <a:gd name="csY5" fmla="*/ 804862 h 1159668"/>
                <a:gd name="csX6" fmla="*/ 514350 w 2066925"/>
                <a:gd name="csY6" fmla="*/ 683418 h 1159668"/>
                <a:gd name="csX7" fmla="*/ 628650 w 2066925"/>
                <a:gd name="csY7" fmla="*/ 561975 h 1159668"/>
                <a:gd name="csX8" fmla="*/ 738187 w 2066925"/>
                <a:gd name="csY8" fmla="*/ 464343 h 1159668"/>
                <a:gd name="csX9" fmla="*/ 842962 w 2066925"/>
                <a:gd name="csY9" fmla="*/ 390525 h 1159668"/>
                <a:gd name="csX10" fmla="*/ 952500 w 2066925"/>
                <a:gd name="csY10" fmla="*/ 321468 h 1159668"/>
                <a:gd name="csX11" fmla="*/ 1064419 w 2066925"/>
                <a:gd name="csY11" fmla="*/ 273843 h 1159668"/>
                <a:gd name="csX12" fmla="*/ 1278731 w 2066925"/>
                <a:gd name="csY12" fmla="*/ 183356 h 1159668"/>
                <a:gd name="csX13" fmla="*/ 1504950 w 2066925"/>
                <a:gd name="csY13" fmla="*/ 119062 h 1159668"/>
                <a:gd name="csX14" fmla="*/ 1726406 w 2066925"/>
                <a:gd name="csY14" fmla="*/ 57150 h 1159668"/>
                <a:gd name="csX15" fmla="*/ 2066925 w 2066925"/>
                <a:gd name="csY15" fmla="*/ 0 h 11596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2066925" h="1159668">
                  <a:moveTo>
                    <a:pt x="0" y="1159668"/>
                  </a:moveTo>
                  <a:lnTo>
                    <a:pt x="133350" y="1092993"/>
                  </a:lnTo>
                  <a:lnTo>
                    <a:pt x="183356" y="1052512"/>
                  </a:lnTo>
                  <a:lnTo>
                    <a:pt x="242887" y="995362"/>
                  </a:lnTo>
                  <a:lnTo>
                    <a:pt x="292894" y="945356"/>
                  </a:lnTo>
                  <a:lnTo>
                    <a:pt x="411956" y="804862"/>
                  </a:lnTo>
                  <a:lnTo>
                    <a:pt x="514350" y="683418"/>
                  </a:lnTo>
                  <a:lnTo>
                    <a:pt x="628650" y="561975"/>
                  </a:lnTo>
                  <a:lnTo>
                    <a:pt x="738187" y="464343"/>
                  </a:lnTo>
                  <a:lnTo>
                    <a:pt x="842962" y="390525"/>
                  </a:lnTo>
                  <a:lnTo>
                    <a:pt x="952500" y="321468"/>
                  </a:lnTo>
                  <a:lnTo>
                    <a:pt x="1064419" y="273843"/>
                  </a:lnTo>
                  <a:lnTo>
                    <a:pt x="1278731" y="183356"/>
                  </a:lnTo>
                  <a:lnTo>
                    <a:pt x="1504950" y="119062"/>
                  </a:lnTo>
                  <a:lnTo>
                    <a:pt x="1726406" y="57150"/>
                  </a:lnTo>
                  <a:lnTo>
                    <a:pt x="2066925" y="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0A6D0CAB-6578-B47F-D89B-96EDA5C77CE9}"/>
                </a:ext>
              </a:extLst>
            </p:cNvPr>
            <p:cNvGrpSpPr/>
            <p:nvPr/>
          </p:nvGrpSpPr>
          <p:grpSpPr>
            <a:xfrm>
              <a:off x="7273296" y="2909888"/>
              <a:ext cx="68900" cy="390526"/>
              <a:chOff x="2084388" y="2281238"/>
              <a:chExt cx="127000" cy="720725"/>
            </a:xfrm>
          </p:grpSpPr>
          <p:sp>
            <p:nvSpPr>
              <p:cNvPr id="642" name="Line 113">
                <a:extLst>
                  <a:ext uri="{FF2B5EF4-FFF2-40B4-BE49-F238E27FC236}">
                    <a16:creationId xmlns:a16="http://schemas.microsoft.com/office/drawing/2014/main" id="{E1BE7F2A-9B4E-8C2B-8387-0580A29C2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3" name="Line 120">
                <a:extLst>
                  <a:ext uri="{FF2B5EF4-FFF2-40B4-BE49-F238E27FC236}">
                    <a16:creationId xmlns:a16="http://schemas.microsoft.com/office/drawing/2014/main" id="{EB9AE547-CEA4-0D5A-3A0F-8AA56CDB6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4" name="Line 113">
                <a:extLst>
                  <a:ext uri="{FF2B5EF4-FFF2-40B4-BE49-F238E27FC236}">
                    <a16:creationId xmlns:a16="http://schemas.microsoft.com/office/drawing/2014/main" id="{BBA3A62B-3E1B-E97B-8AAD-9D26FE06D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1" name="Groupe 290">
              <a:extLst>
                <a:ext uri="{FF2B5EF4-FFF2-40B4-BE49-F238E27FC236}">
                  <a16:creationId xmlns:a16="http://schemas.microsoft.com/office/drawing/2014/main" id="{641551D0-FC6B-EDE8-AF84-DE964A7289ED}"/>
                </a:ext>
              </a:extLst>
            </p:cNvPr>
            <p:cNvGrpSpPr/>
            <p:nvPr/>
          </p:nvGrpSpPr>
          <p:grpSpPr>
            <a:xfrm>
              <a:off x="7163762" y="2933701"/>
              <a:ext cx="68900" cy="390526"/>
              <a:chOff x="2084388" y="2281238"/>
              <a:chExt cx="127000" cy="720725"/>
            </a:xfrm>
          </p:grpSpPr>
          <p:sp>
            <p:nvSpPr>
              <p:cNvPr id="639" name="Line 113">
                <a:extLst>
                  <a:ext uri="{FF2B5EF4-FFF2-40B4-BE49-F238E27FC236}">
                    <a16:creationId xmlns:a16="http://schemas.microsoft.com/office/drawing/2014/main" id="{2CA61B34-38BA-DBCE-7A44-E0F8EA9D4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0" name="Line 120">
                <a:extLst>
                  <a:ext uri="{FF2B5EF4-FFF2-40B4-BE49-F238E27FC236}">
                    <a16:creationId xmlns:a16="http://schemas.microsoft.com/office/drawing/2014/main" id="{0BE2593B-47B0-BA02-353D-A32098521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1" name="Line 113">
                <a:extLst>
                  <a:ext uri="{FF2B5EF4-FFF2-40B4-BE49-F238E27FC236}">
                    <a16:creationId xmlns:a16="http://schemas.microsoft.com/office/drawing/2014/main" id="{350112CD-A949-E14B-50ED-4F0F17448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2" name="Groupe 291">
              <a:extLst>
                <a:ext uri="{FF2B5EF4-FFF2-40B4-BE49-F238E27FC236}">
                  <a16:creationId xmlns:a16="http://schemas.microsoft.com/office/drawing/2014/main" id="{46ABCCF6-2C77-B922-23CA-43E41F4343DF}"/>
                </a:ext>
              </a:extLst>
            </p:cNvPr>
            <p:cNvGrpSpPr/>
            <p:nvPr/>
          </p:nvGrpSpPr>
          <p:grpSpPr>
            <a:xfrm>
              <a:off x="7054224" y="2952750"/>
              <a:ext cx="68900" cy="407193"/>
              <a:chOff x="2084388" y="2281238"/>
              <a:chExt cx="127000" cy="720725"/>
            </a:xfrm>
          </p:grpSpPr>
          <p:sp>
            <p:nvSpPr>
              <p:cNvPr id="636" name="Line 113">
                <a:extLst>
                  <a:ext uri="{FF2B5EF4-FFF2-40B4-BE49-F238E27FC236}">
                    <a16:creationId xmlns:a16="http://schemas.microsoft.com/office/drawing/2014/main" id="{435EC3D5-405A-C656-9655-16894C24E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7" name="Line 120">
                <a:extLst>
                  <a:ext uri="{FF2B5EF4-FFF2-40B4-BE49-F238E27FC236}">
                    <a16:creationId xmlns:a16="http://schemas.microsoft.com/office/drawing/2014/main" id="{4846C87F-93A4-4447-6930-28B1AA06B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8" name="Line 113">
                <a:extLst>
                  <a:ext uri="{FF2B5EF4-FFF2-40B4-BE49-F238E27FC236}">
                    <a16:creationId xmlns:a16="http://schemas.microsoft.com/office/drawing/2014/main" id="{B250D500-BDFE-37B4-9E35-9C1D5FFB5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3" name="Groupe 292">
              <a:extLst>
                <a:ext uri="{FF2B5EF4-FFF2-40B4-BE49-F238E27FC236}">
                  <a16:creationId xmlns:a16="http://schemas.microsoft.com/office/drawing/2014/main" id="{75F21647-3BAB-3EBB-D8F9-4829BB75CDF4}"/>
                </a:ext>
              </a:extLst>
            </p:cNvPr>
            <p:cNvGrpSpPr/>
            <p:nvPr/>
          </p:nvGrpSpPr>
          <p:grpSpPr>
            <a:xfrm>
              <a:off x="6939924" y="2981325"/>
              <a:ext cx="68900" cy="407193"/>
              <a:chOff x="2084388" y="2281238"/>
              <a:chExt cx="127000" cy="720725"/>
            </a:xfrm>
          </p:grpSpPr>
          <p:sp>
            <p:nvSpPr>
              <p:cNvPr id="633" name="Line 113">
                <a:extLst>
                  <a:ext uri="{FF2B5EF4-FFF2-40B4-BE49-F238E27FC236}">
                    <a16:creationId xmlns:a16="http://schemas.microsoft.com/office/drawing/2014/main" id="{8CBB368D-C932-673E-9205-A3D1E9E29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4" name="Line 120">
                <a:extLst>
                  <a:ext uri="{FF2B5EF4-FFF2-40B4-BE49-F238E27FC236}">
                    <a16:creationId xmlns:a16="http://schemas.microsoft.com/office/drawing/2014/main" id="{942422B3-40DF-574C-A58A-4312A7EFD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5" name="Line 113">
                <a:extLst>
                  <a:ext uri="{FF2B5EF4-FFF2-40B4-BE49-F238E27FC236}">
                    <a16:creationId xmlns:a16="http://schemas.microsoft.com/office/drawing/2014/main" id="{3B2E859C-118F-144F-9118-DF996FA6F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4" name="Groupe 293">
              <a:extLst>
                <a:ext uri="{FF2B5EF4-FFF2-40B4-BE49-F238E27FC236}">
                  <a16:creationId xmlns:a16="http://schemas.microsoft.com/office/drawing/2014/main" id="{4FAAD0EA-4DD2-C6B3-473E-DA7226C9DAD2}"/>
                </a:ext>
              </a:extLst>
            </p:cNvPr>
            <p:cNvGrpSpPr/>
            <p:nvPr/>
          </p:nvGrpSpPr>
          <p:grpSpPr>
            <a:xfrm>
              <a:off x="6832768" y="3017043"/>
              <a:ext cx="68900" cy="407193"/>
              <a:chOff x="2084388" y="2281238"/>
              <a:chExt cx="127000" cy="720725"/>
            </a:xfrm>
          </p:grpSpPr>
          <p:sp>
            <p:nvSpPr>
              <p:cNvPr id="630" name="Line 113">
                <a:extLst>
                  <a:ext uri="{FF2B5EF4-FFF2-40B4-BE49-F238E27FC236}">
                    <a16:creationId xmlns:a16="http://schemas.microsoft.com/office/drawing/2014/main" id="{6F70973E-3A49-2954-DE1C-753F63467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1" name="Line 120">
                <a:extLst>
                  <a:ext uri="{FF2B5EF4-FFF2-40B4-BE49-F238E27FC236}">
                    <a16:creationId xmlns:a16="http://schemas.microsoft.com/office/drawing/2014/main" id="{9BC66CF1-8853-5B6E-7A28-F85C969E7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2" name="Line 113">
                <a:extLst>
                  <a:ext uri="{FF2B5EF4-FFF2-40B4-BE49-F238E27FC236}">
                    <a16:creationId xmlns:a16="http://schemas.microsoft.com/office/drawing/2014/main" id="{915A6B38-5581-2089-B538-E7A4E5202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5" name="Groupe 294">
              <a:extLst>
                <a:ext uri="{FF2B5EF4-FFF2-40B4-BE49-F238E27FC236}">
                  <a16:creationId xmlns:a16="http://schemas.microsoft.com/office/drawing/2014/main" id="{88760B52-2881-8101-A2AA-15698BFC764E}"/>
                </a:ext>
              </a:extLst>
            </p:cNvPr>
            <p:cNvGrpSpPr/>
            <p:nvPr/>
          </p:nvGrpSpPr>
          <p:grpSpPr>
            <a:xfrm>
              <a:off x="6723231" y="3059906"/>
              <a:ext cx="68900" cy="407193"/>
              <a:chOff x="2084388" y="2281238"/>
              <a:chExt cx="127000" cy="720725"/>
            </a:xfrm>
          </p:grpSpPr>
          <p:sp>
            <p:nvSpPr>
              <p:cNvPr id="627" name="Line 113">
                <a:extLst>
                  <a:ext uri="{FF2B5EF4-FFF2-40B4-BE49-F238E27FC236}">
                    <a16:creationId xmlns:a16="http://schemas.microsoft.com/office/drawing/2014/main" id="{5A18C7DA-C28A-6768-5D36-679021965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8" name="Line 120">
                <a:extLst>
                  <a:ext uri="{FF2B5EF4-FFF2-40B4-BE49-F238E27FC236}">
                    <a16:creationId xmlns:a16="http://schemas.microsoft.com/office/drawing/2014/main" id="{3B68EA9A-AD11-8A1A-E37E-DC51B136F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9" name="Line 113">
                <a:extLst>
                  <a:ext uri="{FF2B5EF4-FFF2-40B4-BE49-F238E27FC236}">
                    <a16:creationId xmlns:a16="http://schemas.microsoft.com/office/drawing/2014/main" id="{9A6B8A89-886A-F5A1-FB8B-082D084D7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6" name="Groupe 295">
              <a:extLst>
                <a:ext uri="{FF2B5EF4-FFF2-40B4-BE49-F238E27FC236}">
                  <a16:creationId xmlns:a16="http://schemas.microsoft.com/office/drawing/2014/main" id="{6ED720FA-78EC-2C2A-9FFB-D0E054BA9176}"/>
                </a:ext>
              </a:extLst>
            </p:cNvPr>
            <p:cNvGrpSpPr/>
            <p:nvPr/>
          </p:nvGrpSpPr>
          <p:grpSpPr>
            <a:xfrm>
              <a:off x="6608931" y="3095625"/>
              <a:ext cx="68900" cy="407193"/>
              <a:chOff x="2084388" y="2281238"/>
              <a:chExt cx="127000" cy="720725"/>
            </a:xfrm>
          </p:grpSpPr>
          <p:sp>
            <p:nvSpPr>
              <p:cNvPr id="624" name="Line 113">
                <a:extLst>
                  <a:ext uri="{FF2B5EF4-FFF2-40B4-BE49-F238E27FC236}">
                    <a16:creationId xmlns:a16="http://schemas.microsoft.com/office/drawing/2014/main" id="{D74A00C4-0A1F-3A8D-1055-5005B1B12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5" name="Line 120">
                <a:extLst>
                  <a:ext uri="{FF2B5EF4-FFF2-40B4-BE49-F238E27FC236}">
                    <a16:creationId xmlns:a16="http://schemas.microsoft.com/office/drawing/2014/main" id="{7D3692C9-77F1-6A7B-AC07-CC5F7205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6" name="Line 113">
                <a:extLst>
                  <a:ext uri="{FF2B5EF4-FFF2-40B4-BE49-F238E27FC236}">
                    <a16:creationId xmlns:a16="http://schemas.microsoft.com/office/drawing/2014/main" id="{750BB273-86CF-3014-56BB-5E61DF371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7" name="Groupe 296">
              <a:extLst>
                <a:ext uri="{FF2B5EF4-FFF2-40B4-BE49-F238E27FC236}">
                  <a16:creationId xmlns:a16="http://schemas.microsoft.com/office/drawing/2014/main" id="{55519293-EB0F-98DD-EB95-62B4C0A0D9B8}"/>
                </a:ext>
              </a:extLst>
            </p:cNvPr>
            <p:cNvGrpSpPr/>
            <p:nvPr/>
          </p:nvGrpSpPr>
          <p:grpSpPr>
            <a:xfrm>
              <a:off x="6499393" y="3133726"/>
              <a:ext cx="68900" cy="395288"/>
              <a:chOff x="2084388" y="2281238"/>
              <a:chExt cx="127000" cy="720725"/>
            </a:xfrm>
          </p:grpSpPr>
          <p:sp>
            <p:nvSpPr>
              <p:cNvPr id="621" name="Line 113">
                <a:extLst>
                  <a:ext uri="{FF2B5EF4-FFF2-40B4-BE49-F238E27FC236}">
                    <a16:creationId xmlns:a16="http://schemas.microsoft.com/office/drawing/2014/main" id="{18ECD492-2A9C-5BFA-0F89-310DAF887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2" name="Line 120">
                <a:extLst>
                  <a:ext uri="{FF2B5EF4-FFF2-40B4-BE49-F238E27FC236}">
                    <a16:creationId xmlns:a16="http://schemas.microsoft.com/office/drawing/2014/main" id="{EF68DF1B-5915-0EC7-6703-E485944C3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3" name="Line 113">
                <a:extLst>
                  <a:ext uri="{FF2B5EF4-FFF2-40B4-BE49-F238E27FC236}">
                    <a16:creationId xmlns:a16="http://schemas.microsoft.com/office/drawing/2014/main" id="{639190E7-2B0C-ADA3-1F22-91983B221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8" name="Groupe 297">
              <a:extLst>
                <a:ext uri="{FF2B5EF4-FFF2-40B4-BE49-F238E27FC236}">
                  <a16:creationId xmlns:a16="http://schemas.microsoft.com/office/drawing/2014/main" id="{2CDB7254-82E1-A32F-94CC-24DC60B725DF}"/>
                </a:ext>
              </a:extLst>
            </p:cNvPr>
            <p:cNvGrpSpPr/>
            <p:nvPr/>
          </p:nvGrpSpPr>
          <p:grpSpPr>
            <a:xfrm>
              <a:off x="6392237" y="3167063"/>
              <a:ext cx="68900" cy="409576"/>
              <a:chOff x="2084388" y="2281238"/>
              <a:chExt cx="127000" cy="720725"/>
            </a:xfrm>
          </p:grpSpPr>
          <p:sp>
            <p:nvSpPr>
              <p:cNvPr id="618" name="Line 113">
                <a:extLst>
                  <a:ext uri="{FF2B5EF4-FFF2-40B4-BE49-F238E27FC236}">
                    <a16:creationId xmlns:a16="http://schemas.microsoft.com/office/drawing/2014/main" id="{87A1AFDA-6EE0-7B59-1AD0-19A7AADDD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9" name="Line 120">
                <a:extLst>
                  <a:ext uri="{FF2B5EF4-FFF2-40B4-BE49-F238E27FC236}">
                    <a16:creationId xmlns:a16="http://schemas.microsoft.com/office/drawing/2014/main" id="{63AA65FC-702F-0EC7-4FAF-8AD99632A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0" name="Line 113">
                <a:extLst>
                  <a:ext uri="{FF2B5EF4-FFF2-40B4-BE49-F238E27FC236}">
                    <a16:creationId xmlns:a16="http://schemas.microsoft.com/office/drawing/2014/main" id="{59CCC99F-47A4-FF0F-ADAB-0A33F17E8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99" name="Groupe 298">
              <a:extLst>
                <a:ext uri="{FF2B5EF4-FFF2-40B4-BE49-F238E27FC236}">
                  <a16:creationId xmlns:a16="http://schemas.microsoft.com/office/drawing/2014/main" id="{E2C9ED7A-1A6A-DD3B-60EC-EDA94012DE75}"/>
                </a:ext>
              </a:extLst>
            </p:cNvPr>
            <p:cNvGrpSpPr/>
            <p:nvPr/>
          </p:nvGrpSpPr>
          <p:grpSpPr>
            <a:xfrm>
              <a:off x="6277938" y="3228975"/>
              <a:ext cx="68900" cy="400052"/>
              <a:chOff x="2084388" y="2281238"/>
              <a:chExt cx="127000" cy="720725"/>
            </a:xfrm>
          </p:grpSpPr>
          <p:sp>
            <p:nvSpPr>
              <p:cNvPr id="615" name="Line 113">
                <a:extLst>
                  <a:ext uri="{FF2B5EF4-FFF2-40B4-BE49-F238E27FC236}">
                    <a16:creationId xmlns:a16="http://schemas.microsoft.com/office/drawing/2014/main" id="{6458CD9A-91B9-DA3F-C630-D7443ADC7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6" name="Line 120">
                <a:extLst>
                  <a:ext uri="{FF2B5EF4-FFF2-40B4-BE49-F238E27FC236}">
                    <a16:creationId xmlns:a16="http://schemas.microsoft.com/office/drawing/2014/main" id="{A83E1B2A-4299-F97C-B509-31A62C8E8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7" name="Line 113">
                <a:extLst>
                  <a:ext uri="{FF2B5EF4-FFF2-40B4-BE49-F238E27FC236}">
                    <a16:creationId xmlns:a16="http://schemas.microsoft.com/office/drawing/2014/main" id="{7145D3E8-CAE7-6A48-04EC-EC4E0DF90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0" name="Groupe 299">
              <a:extLst>
                <a:ext uri="{FF2B5EF4-FFF2-40B4-BE49-F238E27FC236}">
                  <a16:creationId xmlns:a16="http://schemas.microsoft.com/office/drawing/2014/main" id="{9C4C2079-D8EA-E34F-FA36-E175CD01F57D}"/>
                </a:ext>
              </a:extLst>
            </p:cNvPr>
            <p:cNvGrpSpPr/>
            <p:nvPr/>
          </p:nvGrpSpPr>
          <p:grpSpPr>
            <a:xfrm>
              <a:off x="6180306" y="3288506"/>
              <a:ext cx="68900" cy="383384"/>
              <a:chOff x="2084388" y="2281238"/>
              <a:chExt cx="127000" cy="720725"/>
            </a:xfrm>
          </p:grpSpPr>
          <p:sp>
            <p:nvSpPr>
              <p:cNvPr id="612" name="Line 113">
                <a:extLst>
                  <a:ext uri="{FF2B5EF4-FFF2-40B4-BE49-F238E27FC236}">
                    <a16:creationId xmlns:a16="http://schemas.microsoft.com/office/drawing/2014/main" id="{47D54768-CD39-D991-37A1-882F6139D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3" name="Line 120">
                <a:extLst>
                  <a:ext uri="{FF2B5EF4-FFF2-40B4-BE49-F238E27FC236}">
                    <a16:creationId xmlns:a16="http://schemas.microsoft.com/office/drawing/2014/main" id="{3D12CE79-B5D9-87C5-CA6A-89D05C41C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4" name="Line 113">
                <a:extLst>
                  <a:ext uri="{FF2B5EF4-FFF2-40B4-BE49-F238E27FC236}">
                    <a16:creationId xmlns:a16="http://schemas.microsoft.com/office/drawing/2014/main" id="{675A9001-A00A-BA63-8D2D-66FEDD375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E9AD4D3F-74CE-55F1-A04E-77E7B0C6121B}"/>
                </a:ext>
              </a:extLst>
            </p:cNvPr>
            <p:cNvGrpSpPr/>
            <p:nvPr/>
          </p:nvGrpSpPr>
          <p:grpSpPr>
            <a:xfrm>
              <a:off x="6063624" y="3352800"/>
              <a:ext cx="68900" cy="376240"/>
              <a:chOff x="2084388" y="2281238"/>
              <a:chExt cx="127000" cy="720725"/>
            </a:xfrm>
          </p:grpSpPr>
          <p:sp>
            <p:nvSpPr>
              <p:cNvPr id="609" name="Line 113">
                <a:extLst>
                  <a:ext uri="{FF2B5EF4-FFF2-40B4-BE49-F238E27FC236}">
                    <a16:creationId xmlns:a16="http://schemas.microsoft.com/office/drawing/2014/main" id="{AD930A86-44BA-F5BE-C6C7-B081BCF9A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0" name="Line 120">
                <a:extLst>
                  <a:ext uri="{FF2B5EF4-FFF2-40B4-BE49-F238E27FC236}">
                    <a16:creationId xmlns:a16="http://schemas.microsoft.com/office/drawing/2014/main" id="{2129430A-5021-2D48-C94B-F3425205A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1" name="Line 113">
                <a:extLst>
                  <a:ext uri="{FF2B5EF4-FFF2-40B4-BE49-F238E27FC236}">
                    <a16:creationId xmlns:a16="http://schemas.microsoft.com/office/drawing/2014/main" id="{F478E137-8B67-2AF4-64D3-20A6AB7C3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2" name="Groupe 301">
              <a:extLst>
                <a:ext uri="{FF2B5EF4-FFF2-40B4-BE49-F238E27FC236}">
                  <a16:creationId xmlns:a16="http://schemas.microsoft.com/office/drawing/2014/main" id="{91B1C9BC-0852-6143-3799-5000495C0C10}"/>
                </a:ext>
              </a:extLst>
            </p:cNvPr>
            <p:cNvGrpSpPr/>
            <p:nvPr/>
          </p:nvGrpSpPr>
          <p:grpSpPr>
            <a:xfrm>
              <a:off x="5949324" y="3417093"/>
              <a:ext cx="68900" cy="354809"/>
              <a:chOff x="2084388" y="2281238"/>
              <a:chExt cx="127000" cy="720725"/>
            </a:xfrm>
          </p:grpSpPr>
          <p:sp>
            <p:nvSpPr>
              <p:cNvPr id="606" name="Line 113">
                <a:extLst>
                  <a:ext uri="{FF2B5EF4-FFF2-40B4-BE49-F238E27FC236}">
                    <a16:creationId xmlns:a16="http://schemas.microsoft.com/office/drawing/2014/main" id="{C9D4A639-2C0F-0EA2-C38A-8EB6290AF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7" name="Line 120">
                <a:extLst>
                  <a:ext uri="{FF2B5EF4-FFF2-40B4-BE49-F238E27FC236}">
                    <a16:creationId xmlns:a16="http://schemas.microsoft.com/office/drawing/2014/main" id="{28DE9250-0D2E-A4B1-76DD-558D603E8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8" name="Line 113">
                <a:extLst>
                  <a:ext uri="{FF2B5EF4-FFF2-40B4-BE49-F238E27FC236}">
                    <a16:creationId xmlns:a16="http://schemas.microsoft.com/office/drawing/2014/main" id="{121E36E1-6125-C7F4-D2F1-1054D2024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B1A2748A-206D-AA52-E7D5-D38D72E497CE}"/>
                </a:ext>
              </a:extLst>
            </p:cNvPr>
            <p:cNvGrpSpPr/>
            <p:nvPr/>
          </p:nvGrpSpPr>
          <p:grpSpPr>
            <a:xfrm>
              <a:off x="5839787" y="3483769"/>
              <a:ext cx="68900" cy="335758"/>
              <a:chOff x="2084388" y="2281238"/>
              <a:chExt cx="127000" cy="720725"/>
            </a:xfrm>
          </p:grpSpPr>
          <p:sp>
            <p:nvSpPr>
              <p:cNvPr id="603" name="Line 113">
                <a:extLst>
                  <a:ext uri="{FF2B5EF4-FFF2-40B4-BE49-F238E27FC236}">
                    <a16:creationId xmlns:a16="http://schemas.microsoft.com/office/drawing/2014/main" id="{8A5D26CB-DF6C-63AB-C938-4707D1503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4" name="Line 120">
                <a:extLst>
                  <a:ext uri="{FF2B5EF4-FFF2-40B4-BE49-F238E27FC236}">
                    <a16:creationId xmlns:a16="http://schemas.microsoft.com/office/drawing/2014/main" id="{1251EC91-18AC-2B57-E9D0-5D9923D64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5" name="Line 113">
                <a:extLst>
                  <a:ext uri="{FF2B5EF4-FFF2-40B4-BE49-F238E27FC236}">
                    <a16:creationId xmlns:a16="http://schemas.microsoft.com/office/drawing/2014/main" id="{26BFBB8B-F58F-94CE-3DF0-B6B77CFAE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4" name="Groupe 303">
              <a:extLst>
                <a:ext uri="{FF2B5EF4-FFF2-40B4-BE49-F238E27FC236}">
                  <a16:creationId xmlns:a16="http://schemas.microsoft.com/office/drawing/2014/main" id="{12263443-85EA-4DFD-BDD1-A545D377E90D}"/>
                </a:ext>
              </a:extLst>
            </p:cNvPr>
            <p:cNvGrpSpPr/>
            <p:nvPr/>
          </p:nvGrpSpPr>
          <p:grpSpPr>
            <a:xfrm>
              <a:off x="5730249" y="3562349"/>
              <a:ext cx="68900" cy="314327"/>
              <a:chOff x="2084388" y="2281238"/>
              <a:chExt cx="127000" cy="720725"/>
            </a:xfrm>
          </p:grpSpPr>
          <p:sp>
            <p:nvSpPr>
              <p:cNvPr id="600" name="Line 113">
                <a:extLst>
                  <a:ext uri="{FF2B5EF4-FFF2-40B4-BE49-F238E27FC236}">
                    <a16:creationId xmlns:a16="http://schemas.microsoft.com/office/drawing/2014/main" id="{FF167C23-9111-C2DA-7D39-1BCE78A8D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1" name="Line 120">
                <a:extLst>
                  <a:ext uri="{FF2B5EF4-FFF2-40B4-BE49-F238E27FC236}">
                    <a16:creationId xmlns:a16="http://schemas.microsoft.com/office/drawing/2014/main" id="{912CCA99-FE23-3F68-42DA-BFC841240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2" name="Line 113">
                <a:extLst>
                  <a:ext uri="{FF2B5EF4-FFF2-40B4-BE49-F238E27FC236}">
                    <a16:creationId xmlns:a16="http://schemas.microsoft.com/office/drawing/2014/main" id="{135A8C16-FC5C-6E07-B390-5AECBEF13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5" name="Groupe 304">
              <a:extLst>
                <a:ext uri="{FF2B5EF4-FFF2-40B4-BE49-F238E27FC236}">
                  <a16:creationId xmlns:a16="http://schemas.microsoft.com/office/drawing/2014/main" id="{8179C3DC-93CB-E8E2-9821-7F17F316063C}"/>
                </a:ext>
              </a:extLst>
            </p:cNvPr>
            <p:cNvGrpSpPr/>
            <p:nvPr/>
          </p:nvGrpSpPr>
          <p:grpSpPr>
            <a:xfrm>
              <a:off x="5620711" y="3652838"/>
              <a:ext cx="68900" cy="290513"/>
              <a:chOff x="2084388" y="2281238"/>
              <a:chExt cx="127000" cy="720725"/>
            </a:xfrm>
          </p:grpSpPr>
          <p:sp>
            <p:nvSpPr>
              <p:cNvPr id="597" name="Line 113">
                <a:extLst>
                  <a:ext uri="{FF2B5EF4-FFF2-40B4-BE49-F238E27FC236}">
                    <a16:creationId xmlns:a16="http://schemas.microsoft.com/office/drawing/2014/main" id="{88C1DB0A-5730-4559-F808-731B2C904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8" name="Line 120">
                <a:extLst>
                  <a:ext uri="{FF2B5EF4-FFF2-40B4-BE49-F238E27FC236}">
                    <a16:creationId xmlns:a16="http://schemas.microsoft.com/office/drawing/2014/main" id="{46AE7339-7E2A-5C9B-8268-9B780C44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9" name="Line 113">
                <a:extLst>
                  <a:ext uri="{FF2B5EF4-FFF2-40B4-BE49-F238E27FC236}">
                    <a16:creationId xmlns:a16="http://schemas.microsoft.com/office/drawing/2014/main" id="{2F4E2CCE-6FD8-B5F9-13BD-E60E55BC0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6" name="Groupe 305">
              <a:extLst>
                <a:ext uri="{FF2B5EF4-FFF2-40B4-BE49-F238E27FC236}">
                  <a16:creationId xmlns:a16="http://schemas.microsoft.com/office/drawing/2014/main" id="{20D4A5AA-A5B0-4112-9AAD-DB237175A7E7}"/>
                </a:ext>
              </a:extLst>
            </p:cNvPr>
            <p:cNvGrpSpPr/>
            <p:nvPr/>
          </p:nvGrpSpPr>
          <p:grpSpPr>
            <a:xfrm>
              <a:off x="5511174" y="3748088"/>
              <a:ext cx="68900" cy="257176"/>
              <a:chOff x="2084388" y="2281238"/>
              <a:chExt cx="127000" cy="720725"/>
            </a:xfrm>
          </p:grpSpPr>
          <p:sp>
            <p:nvSpPr>
              <p:cNvPr id="594" name="Line 113">
                <a:extLst>
                  <a:ext uri="{FF2B5EF4-FFF2-40B4-BE49-F238E27FC236}">
                    <a16:creationId xmlns:a16="http://schemas.microsoft.com/office/drawing/2014/main" id="{611FF3BA-36B9-C5AF-643C-639445664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5" name="Line 120">
                <a:extLst>
                  <a:ext uri="{FF2B5EF4-FFF2-40B4-BE49-F238E27FC236}">
                    <a16:creationId xmlns:a16="http://schemas.microsoft.com/office/drawing/2014/main" id="{35D3D2BA-3E92-F6F2-A718-6F004F5FA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6" name="Line 113">
                <a:extLst>
                  <a:ext uri="{FF2B5EF4-FFF2-40B4-BE49-F238E27FC236}">
                    <a16:creationId xmlns:a16="http://schemas.microsoft.com/office/drawing/2014/main" id="{DEC2A33B-AEA3-002E-80AB-40742F6E4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7" name="Groupe 306">
              <a:extLst>
                <a:ext uri="{FF2B5EF4-FFF2-40B4-BE49-F238E27FC236}">
                  <a16:creationId xmlns:a16="http://schemas.microsoft.com/office/drawing/2014/main" id="{5A2C0B31-6562-E30B-0D34-B78D53D41767}"/>
                </a:ext>
              </a:extLst>
            </p:cNvPr>
            <p:cNvGrpSpPr/>
            <p:nvPr/>
          </p:nvGrpSpPr>
          <p:grpSpPr>
            <a:xfrm>
              <a:off x="5406399" y="3881437"/>
              <a:ext cx="68900" cy="207169"/>
              <a:chOff x="2084388" y="2281238"/>
              <a:chExt cx="127000" cy="720725"/>
            </a:xfrm>
          </p:grpSpPr>
          <p:sp>
            <p:nvSpPr>
              <p:cNvPr id="591" name="Line 113">
                <a:extLst>
                  <a:ext uri="{FF2B5EF4-FFF2-40B4-BE49-F238E27FC236}">
                    <a16:creationId xmlns:a16="http://schemas.microsoft.com/office/drawing/2014/main" id="{482BA107-94A1-5C32-8839-63FE62BEB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2" name="Line 120">
                <a:extLst>
                  <a:ext uri="{FF2B5EF4-FFF2-40B4-BE49-F238E27FC236}">
                    <a16:creationId xmlns:a16="http://schemas.microsoft.com/office/drawing/2014/main" id="{797C42CD-3BB7-4680-9C1A-3B95BD9BB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3" name="Line 113">
                <a:extLst>
                  <a:ext uri="{FF2B5EF4-FFF2-40B4-BE49-F238E27FC236}">
                    <a16:creationId xmlns:a16="http://schemas.microsoft.com/office/drawing/2014/main" id="{C192BBA6-2C88-B085-E187-5754A2DCA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08" name="Groupe 307">
              <a:extLst>
                <a:ext uri="{FF2B5EF4-FFF2-40B4-BE49-F238E27FC236}">
                  <a16:creationId xmlns:a16="http://schemas.microsoft.com/office/drawing/2014/main" id="{7AE34639-74C7-970E-CC65-C7D8F4C7322E}"/>
                </a:ext>
              </a:extLst>
            </p:cNvPr>
            <p:cNvGrpSpPr/>
            <p:nvPr/>
          </p:nvGrpSpPr>
          <p:grpSpPr>
            <a:xfrm>
              <a:off x="5508789" y="3145630"/>
              <a:ext cx="1721488" cy="1097758"/>
              <a:chOff x="5508789" y="3145630"/>
              <a:chExt cx="1721488" cy="1097758"/>
            </a:xfrm>
          </p:grpSpPr>
          <p:grpSp>
            <p:nvGrpSpPr>
              <p:cNvPr id="527" name="Groupe 526">
                <a:extLst>
                  <a:ext uri="{FF2B5EF4-FFF2-40B4-BE49-F238E27FC236}">
                    <a16:creationId xmlns:a16="http://schemas.microsoft.com/office/drawing/2014/main" id="{3789E1CB-76C6-69B1-2B61-DE5A053D1EC6}"/>
                  </a:ext>
                </a:extLst>
              </p:cNvPr>
              <p:cNvGrpSpPr/>
              <p:nvPr/>
            </p:nvGrpSpPr>
            <p:grpSpPr>
              <a:xfrm>
                <a:off x="7161377" y="3145630"/>
                <a:ext cx="68900" cy="442913"/>
                <a:chOff x="2084388" y="2281238"/>
                <a:chExt cx="127000" cy="720725"/>
              </a:xfrm>
            </p:grpSpPr>
            <p:sp>
              <p:nvSpPr>
                <p:cNvPr id="588" name="Line 113">
                  <a:extLst>
                    <a:ext uri="{FF2B5EF4-FFF2-40B4-BE49-F238E27FC236}">
                      <a16:creationId xmlns:a16="http://schemas.microsoft.com/office/drawing/2014/main" id="{00CBCF43-C2F8-7A91-D606-354A4DE1F5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89" name="Line 120">
                  <a:extLst>
                    <a:ext uri="{FF2B5EF4-FFF2-40B4-BE49-F238E27FC236}">
                      <a16:creationId xmlns:a16="http://schemas.microsoft.com/office/drawing/2014/main" id="{9705F874-667F-2496-09FF-4E2A1C8F6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90" name="Line 113">
                  <a:extLst>
                    <a:ext uri="{FF2B5EF4-FFF2-40B4-BE49-F238E27FC236}">
                      <a16:creationId xmlns:a16="http://schemas.microsoft.com/office/drawing/2014/main" id="{55678008-5FBC-2AF3-E82F-6BC9A5276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28" name="Groupe 527">
                <a:extLst>
                  <a:ext uri="{FF2B5EF4-FFF2-40B4-BE49-F238E27FC236}">
                    <a16:creationId xmlns:a16="http://schemas.microsoft.com/office/drawing/2014/main" id="{4492C480-9E3E-9A0A-C105-063CBF2CABF0}"/>
                  </a:ext>
                </a:extLst>
              </p:cNvPr>
              <p:cNvGrpSpPr/>
              <p:nvPr/>
            </p:nvGrpSpPr>
            <p:grpSpPr>
              <a:xfrm>
                <a:off x="7047077" y="3162298"/>
                <a:ext cx="68900" cy="442913"/>
                <a:chOff x="2084388" y="2281238"/>
                <a:chExt cx="127000" cy="720725"/>
              </a:xfrm>
            </p:grpSpPr>
            <p:sp>
              <p:nvSpPr>
                <p:cNvPr id="585" name="Line 113">
                  <a:extLst>
                    <a:ext uri="{FF2B5EF4-FFF2-40B4-BE49-F238E27FC236}">
                      <a16:creationId xmlns:a16="http://schemas.microsoft.com/office/drawing/2014/main" id="{E492896B-C962-BC44-F7A2-4510CAA321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86" name="Line 120">
                  <a:extLst>
                    <a:ext uri="{FF2B5EF4-FFF2-40B4-BE49-F238E27FC236}">
                      <a16:creationId xmlns:a16="http://schemas.microsoft.com/office/drawing/2014/main" id="{14114F17-7353-F973-A8DF-92C7B6D5C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87" name="Line 113">
                  <a:extLst>
                    <a:ext uri="{FF2B5EF4-FFF2-40B4-BE49-F238E27FC236}">
                      <a16:creationId xmlns:a16="http://schemas.microsoft.com/office/drawing/2014/main" id="{6C690F6B-3028-1E46-7318-56EDDBCB7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29" name="Groupe 528">
                <a:extLst>
                  <a:ext uri="{FF2B5EF4-FFF2-40B4-BE49-F238E27FC236}">
                    <a16:creationId xmlns:a16="http://schemas.microsoft.com/office/drawing/2014/main" id="{035F8640-9373-A797-56CA-75E3B05EBC33}"/>
                  </a:ext>
                </a:extLst>
              </p:cNvPr>
              <p:cNvGrpSpPr/>
              <p:nvPr/>
            </p:nvGrpSpPr>
            <p:grpSpPr>
              <a:xfrm>
                <a:off x="6939921" y="3188492"/>
                <a:ext cx="68900" cy="435772"/>
                <a:chOff x="2084388" y="2281238"/>
                <a:chExt cx="127000" cy="720725"/>
              </a:xfrm>
            </p:grpSpPr>
            <p:sp>
              <p:nvSpPr>
                <p:cNvPr id="582" name="Line 113">
                  <a:extLst>
                    <a:ext uri="{FF2B5EF4-FFF2-40B4-BE49-F238E27FC236}">
                      <a16:creationId xmlns:a16="http://schemas.microsoft.com/office/drawing/2014/main" id="{BD0081C7-1A1C-4F35-1E4F-C646CD8C3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83" name="Line 120">
                  <a:extLst>
                    <a:ext uri="{FF2B5EF4-FFF2-40B4-BE49-F238E27FC236}">
                      <a16:creationId xmlns:a16="http://schemas.microsoft.com/office/drawing/2014/main" id="{3FADE165-4310-47BD-BC05-BA8BD5B44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84" name="Line 113">
                  <a:extLst>
                    <a:ext uri="{FF2B5EF4-FFF2-40B4-BE49-F238E27FC236}">
                      <a16:creationId xmlns:a16="http://schemas.microsoft.com/office/drawing/2014/main" id="{83775842-539E-D736-7B89-324151508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0" name="Groupe 529">
                <a:extLst>
                  <a:ext uri="{FF2B5EF4-FFF2-40B4-BE49-F238E27FC236}">
                    <a16:creationId xmlns:a16="http://schemas.microsoft.com/office/drawing/2014/main" id="{349935A1-55C6-E255-5AC8-3C2A62B69883}"/>
                  </a:ext>
                </a:extLst>
              </p:cNvPr>
              <p:cNvGrpSpPr/>
              <p:nvPr/>
            </p:nvGrpSpPr>
            <p:grpSpPr>
              <a:xfrm>
                <a:off x="6830384" y="3212305"/>
                <a:ext cx="68900" cy="428627"/>
                <a:chOff x="2084388" y="2281238"/>
                <a:chExt cx="127000" cy="720725"/>
              </a:xfrm>
            </p:grpSpPr>
            <p:sp>
              <p:nvSpPr>
                <p:cNvPr id="579" name="Line 113">
                  <a:extLst>
                    <a:ext uri="{FF2B5EF4-FFF2-40B4-BE49-F238E27FC236}">
                      <a16:creationId xmlns:a16="http://schemas.microsoft.com/office/drawing/2014/main" id="{7D35E462-E5E3-A022-6639-1D09EDEBA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80" name="Line 120">
                  <a:extLst>
                    <a:ext uri="{FF2B5EF4-FFF2-40B4-BE49-F238E27FC236}">
                      <a16:creationId xmlns:a16="http://schemas.microsoft.com/office/drawing/2014/main" id="{FBABFD40-0194-2045-469D-2D682F872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81" name="Line 113">
                  <a:extLst>
                    <a:ext uri="{FF2B5EF4-FFF2-40B4-BE49-F238E27FC236}">
                      <a16:creationId xmlns:a16="http://schemas.microsoft.com/office/drawing/2014/main" id="{FE625B7B-6AA3-948E-BAB2-C46433D36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1" name="Groupe 530">
                <a:extLst>
                  <a:ext uri="{FF2B5EF4-FFF2-40B4-BE49-F238E27FC236}">
                    <a16:creationId xmlns:a16="http://schemas.microsoft.com/office/drawing/2014/main" id="{3659CFE9-EF9B-585B-C32F-4690F91A82D7}"/>
                  </a:ext>
                </a:extLst>
              </p:cNvPr>
              <p:cNvGrpSpPr/>
              <p:nvPr/>
            </p:nvGrpSpPr>
            <p:grpSpPr>
              <a:xfrm>
                <a:off x="6716084" y="3245644"/>
                <a:ext cx="68900" cy="414338"/>
                <a:chOff x="2084388" y="2281238"/>
                <a:chExt cx="127000" cy="720725"/>
              </a:xfrm>
            </p:grpSpPr>
            <p:sp>
              <p:nvSpPr>
                <p:cNvPr id="576" name="Line 113">
                  <a:extLst>
                    <a:ext uri="{FF2B5EF4-FFF2-40B4-BE49-F238E27FC236}">
                      <a16:creationId xmlns:a16="http://schemas.microsoft.com/office/drawing/2014/main" id="{88AFB046-65A6-0933-A12D-B34C0E14A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77" name="Line 120">
                  <a:extLst>
                    <a:ext uri="{FF2B5EF4-FFF2-40B4-BE49-F238E27FC236}">
                      <a16:creationId xmlns:a16="http://schemas.microsoft.com/office/drawing/2014/main" id="{98B195D5-E0A2-113C-D7C9-799EFED65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78" name="Line 113">
                  <a:extLst>
                    <a:ext uri="{FF2B5EF4-FFF2-40B4-BE49-F238E27FC236}">
                      <a16:creationId xmlns:a16="http://schemas.microsoft.com/office/drawing/2014/main" id="{2FC0B0E7-6FD8-A21E-4D7E-922F2098B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2" name="Groupe 531">
                <a:extLst>
                  <a:ext uri="{FF2B5EF4-FFF2-40B4-BE49-F238E27FC236}">
                    <a16:creationId xmlns:a16="http://schemas.microsoft.com/office/drawing/2014/main" id="{44CD902A-D293-CF31-83C6-A84A56222A3B}"/>
                  </a:ext>
                </a:extLst>
              </p:cNvPr>
              <p:cNvGrpSpPr/>
              <p:nvPr/>
            </p:nvGrpSpPr>
            <p:grpSpPr>
              <a:xfrm>
                <a:off x="6601784" y="3271838"/>
                <a:ext cx="68900" cy="414338"/>
                <a:chOff x="2084388" y="2281238"/>
                <a:chExt cx="127000" cy="720725"/>
              </a:xfrm>
            </p:grpSpPr>
            <p:sp>
              <p:nvSpPr>
                <p:cNvPr id="573" name="Line 113">
                  <a:extLst>
                    <a:ext uri="{FF2B5EF4-FFF2-40B4-BE49-F238E27FC236}">
                      <a16:creationId xmlns:a16="http://schemas.microsoft.com/office/drawing/2014/main" id="{C6E2305F-6D70-1C5B-113D-DB5CF81FA7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74" name="Line 120">
                  <a:extLst>
                    <a:ext uri="{FF2B5EF4-FFF2-40B4-BE49-F238E27FC236}">
                      <a16:creationId xmlns:a16="http://schemas.microsoft.com/office/drawing/2014/main" id="{42B36242-0EE5-89C1-89BF-1B310719E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75" name="Line 113">
                  <a:extLst>
                    <a:ext uri="{FF2B5EF4-FFF2-40B4-BE49-F238E27FC236}">
                      <a16:creationId xmlns:a16="http://schemas.microsoft.com/office/drawing/2014/main" id="{52D8C90C-DD38-52A8-59F7-9A0E76C89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3" name="Groupe 532">
                <a:extLst>
                  <a:ext uri="{FF2B5EF4-FFF2-40B4-BE49-F238E27FC236}">
                    <a16:creationId xmlns:a16="http://schemas.microsoft.com/office/drawing/2014/main" id="{B27880B3-9EF2-32DE-6876-5EB311AA43EE}"/>
                  </a:ext>
                </a:extLst>
              </p:cNvPr>
              <p:cNvGrpSpPr/>
              <p:nvPr/>
            </p:nvGrpSpPr>
            <p:grpSpPr>
              <a:xfrm>
                <a:off x="6504152" y="3307555"/>
                <a:ext cx="68900" cy="402433"/>
                <a:chOff x="2084388" y="2281238"/>
                <a:chExt cx="127000" cy="720725"/>
              </a:xfrm>
            </p:grpSpPr>
            <p:sp>
              <p:nvSpPr>
                <p:cNvPr id="570" name="Line 113">
                  <a:extLst>
                    <a:ext uri="{FF2B5EF4-FFF2-40B4-BE49-F238E27FC236}">
                      <a16:creationId xmlns:a16="http://schemas.microsoft.com/office/drawing/2014/main" id="{CC60C011-4D6E-E06C-BB0F-3982348E4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71" name="Line 120">
                  <a:extLst>
                    <a:ext uri="{FF2B5EF4-FFF2-40B4-BE49-F238E27FC236}">
                      <a16:creationId xmlns:a16="http://schemas.microsoft.com/office/drawing/2014/main" id="{5E2344E3-6862-2B9F-F3F7-832DD0BB71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72" name="Line 113">
                  <a:extLst>
                    <a:ext uri="{FF2B5EF4-FFF2-40B4-BE49-F238E27FC236}">
                      <a16:creationId xmlns:a16="http://schemas.microsoft.com/office/drawing/2014/main" id="{7C2B6249-F4CD-E8DF-AD9E-0A0584955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4" name="Groupe 533">
                <a:extLst>
                  <a:ext uri="{FF2B5EF4-FFF2-40B4-BE49-F238E27FC236}">
                    <a16:creationId xmlns:a16="http://schemas.microsoft.com/office/drawing/2014/main" id="{CA8298A5-FAB2-E1A4-1024-24E699E428C3}"/>
                  </a:ext>
                </a:extLst>
              </p:cNvPr>
              <p:cNvGrpSpPr/>
              <p:nvPr/>
            </p:nvGrpSpPr>
            <p:grpSpPr>
              <a:xfrm>
                <a:off x="6392233" y="3350419"/>
                <a:ext cx="68900" cy="390526"/>
                <a:chOff x="2084388" y="2281238"/>
                <a:chExt cx="127000" cy="720725"/>
              </a:xfrm>
            </p:grpSpPr>
            <p:sp>
              <p:nvSpPr>
                <p:cNvPr id="567" name="Line 113">
                  <a:extLst>
                    <a:ext uri="{FF2B5EF4-FFF2-40B4-BE49-F238E27FC236}">
                      <a16:creationId xmlns:a16="http://schemas.microsoft.com/office/drawing/2014/main" id="{C14F1E10-7326-26A8-E693-2183FF14D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68" name="Line 120">
                  <a:extLst>
                    <a:ext uri="{FF2B5EF4-FFF2-40B4-BE49-F238E27FC236}">
                      <a16:creationId xmlns:a16="http://schemas.microsoft.com/office/drawing/2014/main" id="{FC906D0C-0D65-0F0C-94D7-12E5AC781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69" name="Line 113">
                  <a:extLst>
                    <a:ext uri="{FF2B5EF4-FFF2-40B4-BE49-F238E27FC236}">
                      <a16:creationId xmlns:a16="http://schemas.microsoft.com/office/drawing/2014/main" id="{F04807D6-CCE4-8A8A-6B08-C206B3FE5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5" name="Groupe 534">
                <a:extLst>
                  <a:ext uri="{FF2B5EF4-FFF2-40B4-BE49-F238E27FC236}">
                    <a16:creationId xmlns:a16="http://schemas.microsoft.com/office/drawing/2014/main" id="{CA5E7624-F985-4044-B1F8-0BCD7FC76E47}"/>
                  </a:ext>
                </a:extLst>
              </p:cNvPr>
              <p:cNvGrpSpPr/>
              <p:nvPr/>
            </p:nvGrpSpPr>
            <p:grpSpPr>
              <a:xfrm>
                <a:off x="6285077" y="3395663"/>
                <a:ext cx="68900" cy="390526"/>
                <a:chOff x="2084388" y="2281238"/>
                <a:chExt cx="127000" cy="720725"/>
              </a:xfrm>
            </p:grpSpPr>
            <p:sp>
              <p:nvSpPr>
                <p:cNvPr id="564" name="Line 113">
                  <a:extLst>
                    <a:ext uri="{FF2B5EF4-FFF2-40B4-BE49-F238E27FC236}">
                      <a16:creationId xmlns:a16="http://schemas.microsoft.com/office/drawing/2014/main" id="{8C566590-D6BC-47AF-BB99-3762A292C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65" name="Line 120">
                  <a:extLst>
                    <a:ext uri="{FF2B5EF4-FFF2-40B4-BE49-F238E27FC236}">
                      <a16:creationId xmlns:a16="http://schemas.microsoft.com/office/drawing/2014/main" id="{FAEEDB1C-7D41-DFB6-14F4-D17D9189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66" name="Line 113">
                  <a:extLst>
                    <a:ext uri="{FF2B5EF4-FFF2-40B4-BE49-F238E27FC236}">
                      <a16:creationId xmlns:a16="http://schemas.microsoft.com/office/drawing/2014/main" id="{F35951E7-43E9-0704-D9AB-1913BE4952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6" name="Groupe 535">
                <a:extLst>
                  <a:ext uri="{FF2B5EF4-FFF2-40B4-BE49-F238E27FC236}">
                    <a16:creationId xmlns:a16="http://schemas.microsoft.com/office/drawing/2014/main" id="{49D59CD2-D6ED-C767-0E84-636369D90C2D}"/>
                  </a:ext>
                </a:extLst>
              </p:cNvPr>
              <p:cNvGrpSpPr/>
              <p:nvPr/>
            </p:nvGrpSpPr>
            <p:grpSpPr>
              <a:xfrm>
                <a:off x="6180302" y="3443287"/>
                <a:ext cx="68900" cy="381001"/>
                <a:chOff x="2084388" y="2281238"/>
                <a:chExt cx="127000" cy="720725"/>
              </a:xfrm>
            </p:grpSpPr>
            <p:sp>
              <p:nvSpPr>
                <p:cNvPr id="561" name="Line 113">
                  <a:extLst>
                    <a:ext uri="{FF2B5EF4-FFF2-40B4-BE49-F238E27FC236}">
                      <a16:creationId xmlns:a16="http://schemas.microsoft.com/office/drawing/2014/main" id="{A75288D0-2785-F00B-C4F1-4CC55351C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62" name="Line 120">
                  <a:extLst>
                    <a:ext uri="{FF2B5EF4-FFF2-40B4-BE49-F238E27FC236}">
                      <a16:creationId xmlns:a16="http://schemas.microsoft.com/office/drawing/2014/main" id="{9A62BC12-5A75-814C-5A88-E6EEDBD00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63" name="Line 113">
                  <a:extLst>
                    <a:ext uri="{FF2B5EF4-FFF2-40B4-BE49-F238E27FC236}">
                      <a16:creationId xmlns:a16="http://schemas.microsoft.com/office/drawing/2014/main" id="{0FD21980-1CFB-D2CB-613E-C74E07118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7" name="Groupe 536">
                <a:extLst>
                  <a:ext uri="{FF2B5EF4-FFF2-40B4-BE49-F238E27FC236}">
                    <a16:creationId xmlns:a16="http://schemas.microsoft.com/office/drawing/2014/main" id="{003AAE82-AB91-6C4D-FD22-52FEBBDA16BC}"/>
                  </a:ext>
                </a:extLst>
              </p:cNvPr>
              <p:cNvGrpSpPr/>
              <p:nvPr/>
            </p:nvGrpSpPr>
            <p:grpSpPr>
              <a:xfrm>
                <a:off x="6063621" y="3514725"/>
                <a:ext cx="68900" cy="347663"/>
                <a:chOff x="2084388" y="2281238"/>
                <a:chExt cx="127000" cy="720725"/>
              </a:xfrm>
            </p:grpSpPr>
            <p:sp>
              <p:nvSpPr>
                <p:cNvPr id="558" name="Line 113">
                  <a:extLst>
                    <a:ext uri="{FF2B5EF4-FFF2-40B4-BE49-F238E27FC236}">
                      <a16:creationId xmlns:a16="http://schemas.microsoft.com/office/drawing/2014/main" id="{80A81C57-AFE5-811D-B48F-A7A3EA954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59" name="Line 120">
                  <a:extLst>
                    <a:ext uri="{FF2B5EF4-FFF2-40B4-BE49-F238E27FC236}">
                      <a16:creationId xmlns:a16="http://schemas.microsoft.com/office/drawing/2014/main" id="{B67C4442-4FDA-F49B-AA8A-D707A51E8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60" name="Line 113">
                  <a:extLst>
                    <a:ext uri="{FF2B5EF4-FFF2-40B4-BE49-F238E27FC236}">
                      <a16:creationId xmlns:a16="http://schemas.microsoft.com/office/drawing/2014/main" id="{BEE0504D-A6E2-7563-F733-DAC7C4B27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8" name="Groupe 537">
                <a:extLst>
                  <a:ext uri="{FF2B5EF4-FFF2-40B4-BE49-F238E27FC236}">
                    <a16:creationId xmlns:a16="http://schemas.microsoft.com/office/drawing/2014/main" id="{11A4CCDB-1E12-6225-C019-C39BE39ADF18}"/>
                  </a:ext>
                </a:extLst>
              </p:cNvPr>
              <p:cNvGrpSpPr/>
              <p:nvPr/>
            </p:nvGrpSpPr>
            <p:grpSpPr>
              <a:xfrm>
                <a:off x="5954084" y="3588544"/>
                <a:ext cx="68900" cy="328613"/>
                <a:chOff x="2084388" y="2281238"/>
                <a:chExt cx="127000" cy="720725"/>
              </a:xfrm>
            </p:grpSpPr>
            <p:sp>
              <p:nvSpPr>
                <p:cNvPr id="555" name="Line 113">
                  <a:extLst>
                    <a:ext uri="{FF2B5EF4-FFF2-40B4-BE49-F238E27FC236}">
                      <a16:creationId xmlns:a16="http://schemas.microsoft.com/office/drawing/2014/main" id="{462FC32C-844F-DC9F-32C4-D40B9D8DC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56" name="Line 120">
                  <a:extLst>
                    <a:ext uri="{FF2B5EF4-FFF2-40B4-BE49-F238E27FC236}">
                      <a16:creationId xmlns:a16="http://schemas.microsoft.com/office/drawing/2014/main" id="{C27656A4-8D20-CE32-7CAA-29B34B54F2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57" name="Line 113">
                  <a:extLst>
                    <a:ext uri="{FF2B5EF4-FFF2-40B4-BE49-F238E27FC236}">
                      <a16:creationId xmlns:a16="http://schemas.microsoft.com/office/drawing/2014/main" id="{DAEB9B47-ADEF-A9A9-E455-E6F2C1328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39" name="Groupe 538">
                <a:extLst>
                  <a:ext uri="{FF2B5EF4-FFF2-40B4-BE49-F238E27FC236}">
                    <a16:creationId xmlns:a16="http://schemas.microsoft.com/office/drawing/2014/main" id="{E948134E-34AA-620D-1EC5-3518DD1220A8}"/>
                  </a:ext>
                </a:extLst>
              </p:cNvPr>
              <p:cNvGrpSpPr/>
              <p:nvPr/>
            </p:nvGrpSpPr>
            <p:grpSpPr>
              <a:xfrm>
                <a:off x="5839784" y="3688556"/>
                <a:ext cx="68900" cy="290514"/>
                <a:chOff x="2084388" y="2281238"/>
                <a:chExt cx="127000" cy="720725"/>
              </a:xfrm>
            </p:grpSpPr>
            <p:sp>
              <p:nvSpPr>
                <p:cNvPr id="552" name="Line 113">
                  <a:extLst>
                    <a:ext uri="{FF2B5EF4-FFF2-40B4-BE49-F238E27FC236}">
                      <a16:creationId xmlns:a16="http://schemas.microsoft.com/office/drawing/2014/main" id="{FB7E0C7D-9C36-C405-AD46-6CE2A4895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53" name="Line 120">
                  <a:extLst>
                    <a:ext uri="{FF2B5EF4-FFF2-40B4-BE49-F238E27FC236}">
                      <a16:creationId xmlns:a16="http://schemas.microsoft.com/office/drawing/2014/main" id="{283CA201-1A33-7FC6-C2EE-0AB6F55A8B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54" name="Line 113">
                  <a:extLst>
                    <a:ext uri="{FF2B5EF4-FFF2-40B4-BE49-F238E27FC236}">
                      <a16:creationId xmlns:a16="http://schemas.microsoft.com/office/drawing/2014/main" id="{57BF1728-D7F0-2173-9F47-F2768B8CA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40" name="Groupe 539">
                <a:extLst>
                  <a:ext uri="{FF2B5EF4-FFF2-40B4-BE49-F238E27FC236}">
                    <a16:creationId xmlns:a16="http://schemas.microsoft.com/office/drawing/2014/main" id="{29B9A23B-7E76-C2B4-A1C4-F36F85ADE247}"/>
                  </a:ext>
                </a:extLst>
              </p:cNvPr>
              <p:cNvGrpSpPr/>
              <p:nvPr/>
            </p:nvGrpSpPr>
            <p:grpSpPr>
              <a:xfrm>
                <a:off x="5732627" y="3804045"/>
                <a:ext cx="68900" cy="255987"/>
                <a:chOff x="2084388" y="2281238"/>
                <a:chExt cx="127000" cy="720725"/>
              </a:xfrm>
            </p:grpSpPr>
            <p:sp>
              <p:nvSpPr>
                <p:cNvPr id="549" name="Line 113">
                  <a:extLst>
                    <a:ext uri="{FF2B5EF4-FFF2-40B4-BE49-F238E27FC236}">
                      <a16:creationId xmlns:a16="http://schemas.microsoft.com/office/drawing/2014/main" id="{6629610A-4CCB-10F7-8D7F-D52DA3E3D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50" name="Line 120">
                  <a:extLst>
                    <a:ext uri="{FF2B5EF4-FFF2-40B4-BE49-F238E27FC236}">
                      <a16:creationId xmlns:a16="http://schemas.microsoft.com/office/drawing/2014/main" id="{A4B0F330-DB8F-56A0-DE0A-ED375E6CF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51" name="Line 113">
                  <a:extLst>
                    <a:ext uri="{FF2B5EF4-FFF2-40B4-BE49-F238E27FC236}">
                      <a16:creationId xmlns:a16="http://schemas.microsoft.com/office/drawing/2014/main" id="{C1F3F9EA-83D0-A714-83E0-F9D9D044F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41" name="Groupe 540">
                <a:extLst>
                  <a:ext uri="{FF2B5EF4-FFF2-40B4-BE49-F238E27FC236}">
                    <a16:creationId xmlns:a16="http://schemas.microsoft.com/office/drawing/2014/main" id="{2DF54D68-3B02-90D0-B48F-1D8CF56F4DB8}"/>
                  </a:ext>
                </a:extLst>
              </p:cNvPr>
              <p:cNvGrpSpPr/>
              <p:nvPr/>
            </p:nvGrpSpPr>
            <p:grpSpPr>
              <a:xfrm>
                <a:off x="5620708" y="3948113"/>
                <a:ext cx="68900" cy="192882"/>
                <a:chOff x="2084388" y="2281238"/>
                <a:chExt cx="127000" cy="720725"/>
              </a:xfrm>
            </p:grpSpPr>
            <p:sp>
              <p:nvSpPr>
                <p:cNvPr id="546" name="Line 113">
                  <a:extLst>
                    <a:ext uri="{FF2B5EF4-FFF2-40B4-BE49-F238E27FC236}">
                      <a16:creationId xmlns:a16="http://schemas.microsoft.com/office/drawing/2014/main" id="{1DC7F616-52BD-8FF2-C1DB-BE4D78184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47" name="Line 120">
                  <a:extLst>
                    <a:ext uri="{FF2B5EF4-FFF2-40B4-BE49-F238E27FC236}">
                      <a16:creationId xmlns:a16="http://schemas.microsoft.com/office/drawing/2014/main" id="{52C7C3BE-7C71-6077-8DFC-2AB13DA05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48" name="Line 113">
                  <a:extLst>
                    <a:ext uri="{FF2B5EF4-FFF2-40B4-BE49-F238E27FC236}">
                      <a16:creationId xmlns:a16="http://schemas.microsoft.com/office/drawing/2014/main" id="{37A160A2-EC13-E0AC-1C7D-F0C2B54377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  <p:grpSp>
            <p:nvGrpSpPr>
              <p:cNvPr id="542" name="Groupe 541">
                <a:extLst>
                  <a:ext uri="{FF2B5EF4-FFF2-40B4-BE49-F238E27FC236}">
                    <a16:creationId xmlns:a16="http://schemas.microsoft.com/office/drawing/2014/main" id="{309ED3A8-E0FE-16E1-9730-10FAE9CA4657}"/>
                  </a:ext>
                </a:extLst>
              </p:cNvPr>
              <p:cNvGrpSpPr/>
              <p:nvPr/>
            </p:nvGrpSpPr>
            <p:grpSpPr>
              <a:xfrm>
                <a:off x="5508789" y="4121943"/>
                <a:ext cx="68900" cy="121445"/>
                <a:chOff x="2084388" y="2281238"/>
                <a:chExt cx="127000" cy="720725"/>
              </a:xfrm>
            </p:grpSpPr>
            <p:sp>
              <p:nvSpPr>
                <p:cNvPr id="543" name="Line 113">
                  <a:extLst>
                    <a:ext uri="{FF2B5EF4-FFF2-40B4-BE49-F238E27FC236}">
                      <a16:creationId xmlns:a16="http://schemas.microsoft.com/office/drawing/2014/main" id="{B9F3F575-3881-7161-1866-AFF4140B8B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44" name="Line 120">
                  <a:extLst>
                    <a:ext uri="{FF2B5EF4-FFF2-40B4-BE49-F238E27FC236}">
                      <a16:creationId xmlns:a16="http://schemas.microsoft.com/office/drawing/2014/main" id="{E60CE4B0-48C6-91CF-A52B-E5839BF6D7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45" name="Line 113">
                  <a:extLst>
                    <a:ext uri="{FF2B5EF4-FFF2-40B4-BE49-F238E27FC236}">
                      <a16:creationId xmlns:a16="http://schemas.microsoft.com/office/drawing/2014/main" id="{80168D97-5443-DE36-C93A-758FF63D8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63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 noProof="0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309" name="Groupe 308">
              <a:extLst>
                <a:ext uri="{FF2B5EF4-FFF2-40B4-BE49-F238E27FC236}">
                  <a16:creationId xmlns:a16="http://schemas.microsoft.com/office/drawing/2014/main" id="{490AF550-E1CF-EB4A-3474-9C1F64DC4DE0}"/>
                </a:ext>
              </a:extLst>
            </p:cNvPr>
            <p:cNvGrpSpPr/>
            <p:nvPr/>
          </p:nvGrpSpPr>
          <p:grpSpPr>
            <a:xfrm>
              <a:off x="6156266" y="4016464"/>
              <a:ext cx="1539727" cy="470827"/>
              <a:chOff x="9928166" y="2820124"/>
              <a:chExt cx="1539727" cy="470827"/>
            </a:xfrm>
          </p:grpSpPr>
          <p:sp>
            <p:nvSpPr>
              <p:cNvPr id="521" name="Rectangle 42">
                <a:extLst>
                  <a:ext uri="{FF2B5EF4-FFF2-40B4-BE49-F238E27FC236}">
                    <a16:creationId xmlns:a16="http://schemas.microsoft.com/office/drawing/2014/main" id="{606A88B0-B452-0EEA-DEEB-4A2B0299B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4084" y="2820124"/>
                <a:ext cx="127816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SC, 800 mg dose</a:t>
                </a:r>
              </a:p>
            </p:txBody>
          </p:sp>
          <p:sp>
            <p:nvSpPr>
              <p:cNvPr id="522" name="Ellipse 521">
                <a:extLst>
                  <a:ext uri="{FF2B5EF4-FFF2-40B4-BE49-F238E27FC236}">
                    <a16:creationId xmlns:a16="http://schemas.microsoft.com/office/drawing/2014/main" id="{87B4F171-EB72-15BF-228C-6ABAFC10CA46}"/>
                  </a:ext>
                </a:extLst>
              </p:cNvPr>
              <p:cNvSpPr/>
              <p:nvPr/>
            </p:nvSpPr>
            <p:spPr>
              <a:xfrm>
                <a:off x="10004059" y="294322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6351D18E-4749-BF8A-A479-03BC4933992C}"/>
                  </a:ext>
                </a:extLst>
              </p:cNvPr>
              <p:cNvSpPr/>
              <p:nvPr/>
            </p:nvSpPr>
            <p:spPr>
              <a:xfrm>
                <a:off x="10004059" y="3118008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24" name="Rectangle 42">
                <a:extLst>
                  <a:ext uri="{FF2B5EF4-FFF2-40B4-BE49-F238E27FC236}">
                    <a16:creationId xmlns:a16="http://schemas.microsoft.com/office/drawing/2014/main" id="{D2AB83A6-9D8E-12B8-FF94-07E15F9F6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4084" y="3002804"/>
                <a:ext cx="1303809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IM, 400 mg dose</a:t>
                </a:r>
              </a:p>
            </p:txBody>
          </p:sp>
          <p:cxnSp>
            <p:nvCxnSpPr>
              <p:cNvPr id="525" name="Connecteur droit 524">
                <a:extLst>
                  <a:ext uri="{FF2B5EF4-FFF2-40B4-BE49-F238E27FC236}">
                    <a16:creationId xmlns:a16="http://schemas.microsoft.com/office/drawing/2014/main" id="{4685C807-62FC-43C7-C3FE-DC7D77C35051}"/>
                  </a:ext>
                </a:extLst>
              </p:cNvPr>
              <p:cNvCxnSpPr/>
              <p:nvPr/>
            </p:nvCxnSpPr>
            <p:spPr>
              <a:xfrm>
                <a:off x="9928166" y="2978943"/>
                <a:ext cx="233221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Connecteur droit 525">
                <a:extLst>
                  <a:ext uri="{FF2B5EF4-FFF2-40B4-BE49-F238E27FC236}">
                    <a16:creationId xmlns:a16="http://schemas.microsoft.com/office/drawing/2014/main" id="{68934BEC-330E-A3A2-F76A-B26F6D46486D}"/>
                  </a:ext>
                </a:extLst>
              </p:cNvPr>
              <p:cNvCxnSpPr/>
              <p:nvPr/>
            </p:nvCxnSpPr>
            <p:spPr>
              <a:xfrm>
                <a:off x="9928166" y="3158489"/>
                <a:ext cx="233221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e 309">
              <a:extLst>
                <a:ext uri="{FF2B5EF4-FFF2-40B4-BE49-F238E27FC236}">
                  <a16:creationId xmlns:a16="http://schemas.microsoft.com/office/drawing/2014/main" id="{95772814-CEB0-D0A1-0DCD-205D2BB2B726}"/>
                </a:ext>
              </a:extLst>
            </p:cNvPr>
            <p:cNvGrpSpPr/>
            <p:nvPr/>
          </p:nvGrpSpPr>
          <p:grpSpPr>
            <a:xfrm>
              <a:off x="2155766" y="4016464"/>
              <a:ext cx="1539727" cy="470827"/>
              <a:chOff x="9928166" y="2820124"/>
              <a:chExt cx="1539727" cy="470827"/>
            </a:xfrm>
          </p:grpSpPr>
          <p:sp>
            <p:nvSpPr>
              <p:cNvPr id="515" name="Rectangle 42">
                <a:extLst>
                  <a:ext uri="{FF2B5EF4-FFF2-40B4-BE49-F238E27FC236}">
                    <a16:creationId xmlns:a16="http://schemas.microsoft.com/office/drawing/2014/main" id="{7DC35081-2A2D-241E-BDAC-D55868288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4084" y="2820124"/>
                <a:ext cx="127816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SC, 800 mg dose</a:t>
                </a:r>
              </a:p>
            </p:txBody>
          </p:sp>
          <p:sp>
            <p:nvSpPr>
              <p:cNvPr id="516" name="Ellipse 515">
                <a:extLst>
                  <a:ext uri="{FF2B5EF4-FFF2-40B4-BE49-F238E27FC236}">
                    <a16:creationId xmlns:a16="http://schemas.microsoft.com/office/drawing/2014/main" id="{2F994D7E-BAA8-5A8B-C11B-B31CDA5BC539}"/>
                  </a:ext>
                </a:extLst>
              </p:cNvPr>
              <p:cNvSpPr/>
              <p:nvPr/>
            </p:nvSpPr>
            <p:spPr>
              <a:xfrm>
                <a:off x="10004059" y="2943226"/>
                <a:ext cx="78581" cy="785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41CE9968-2EC2-409D-DD24-2A2D5DA9F4F6}"/>
                  </a:ext>
                </a:extLst>
              </p:cNvPr>
              <p:cNvSpPr/>
              <p:nvPr/>
            </p:nvSpPr>
            <p:spPr>
              <a:xfrm>
                <a:off x="10004059" y="3118008"/>
                <a:ext cx="78581" cy="78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18" name="Rectangle 42">
                <a:extLst>
                  <a:ext uri="{FF2B5EF4-FFF2-40B4-BE49-F238E27FC236}">
                    <a16:creationId xmlns:a16="http://schemas.microsoft.com/office/drawing/2014/main" id="{6D9E6C7D-61E8-8A96-CA66-4B269E110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4084" y="3002804"/>
                <a:ext cx="1303809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IM, 400 mg dose</a:t>
                </a:r>
              </a:p>
            </p:txBody>
          </p:sp>
          <p:cxnSp>
            <p:nvCxnSpPr>
              <p:cNvPr id="519" name="Connecteur droit 518">
                <a:extLst>
                  <a:ext uri="{FF2B5EF4-FFF2-40B4-BE49-F238E27FC236}">
                    <a16:creationId xmlns:a16="http://schemas.microsoft.com/office/drawing/2014/main" id="{E07FD263-AF01-2DE8-F94C-6BF8F069C803}"/>
                  </a:ext>
                </a:extLst>
              </p:cNvPr>
              <p:cNvCxnSpPr/>
              <p:nvPr/>
            </p:nvCxnSpPr>
            <p:spPr>
              <a:xfrm>
                <a:off x="9928166" y="2978943"/>
                <a:ext cx="233221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Connecteur droit 519">
                <a:extLst>
                  <a:ext uri="{FF2B5EF4-FFF2-40B4-BE49-F238E27FC236}">
                    <a16:creationId xmlns:a16="http://schemas.microsoft.com/office/drawing/2014/main" id="{E972BE92-F714-DAF2-4643-E55535171DE5}"/>
                  </a:ext>
                </a:extLst>
              </p:cNvPr>
              <p:cNvCxnSpPr/>
              <p:nvPr/>
            </p:nvCxnSpPr>
            <p:spPr>
              <a:xfrm>
                <a:off x="9928166" y="3158489"/>
                <a:ext cx="233221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e 311">
              <a:extLst>
                <a:ext uri="{FF2B5EF4-FFF2-40B4-BE49-F238E27FC236}">
                  <a16:creationId xmlns:a16="http://schemas.microsoft.com/office/drawing/2014/main" id="{ECFEB07F-78BD-9B1E-C0FD-A8BDB629F907}"/>
                </a:ext>
              </a:extLst>
            </p:cNvPr>
            <p:cNvGrpSpPr/>
            <p:nvPr/>
          </p:nvGrpSpPr>
          <p:grpSpPr>
            <a:xfrm>
              <a:off x="1128479" y="4542070"/>
              <a:ext cx="151251" cy="329000"/>
              <a:chOff x="2034956" y="4885446"/>
              <a:chExt cx="151251" cy="329000"/>
            </a:xfrm>
          </p:grpSpPr>
          <p:sp>
            <p:nvSpPr>
              <p:cNvPr id="513" name="Line 19">
                <a:extLst>
                  <a:ext uri="{FF2B5EF4-FFF2-40B4-BE49-F238E27FC236}">
                    <a16:creationId xmlns:a16="http://schemas.microsoft.com/office/drawing/2014/main" id="{AB31F97D-50F8-5442-54D5-CC878032E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4" name="Rectangle 49">
                <a:extLst>
                  <a:ext uri="{FF2B5EF4-FFF2-40B4-BE49-F238E27FC236}">
                    <a16:creationId xmlns:a16="http://schemas.microsoft.com/office/drawing/2014/main" id="{A47A5F30-53E3-68F8-15F5-E5925C3C0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313" name="Groupe 312">
              <a:extLst>
                <a:ext uri="{FF2B5EF4-FFF2-40B4-BE49-F238E27FC236}">
                  <a16:creationId xmlns:a16="http://schemas.microsoft.com/office/drawing/2014/main" id="{C77351C7-2BE3-28BD-ED25-54A75687E98D}"/>
                </a:ext>
              </a:extLst>
            </p:cNvPr>
            <p:cNvGrpSpPr/>
            <p:nvPr/>
          </p:nvGrpSpPr>
          <p:grpSpPr>
            <a:xfrm>
              <a:off x="1381304" y="4542070"/>
              <a:ext cx="151251" cy="329000"/>
              <a:chOff x="2615981" y="4885446"/>
              <a:chExt cx="151251" cy="329000"/>
            </a:xfrm>
          </p:grpSpPr>
          <p:sp>
            <p:nvSpPr>
              <p:cNvPr id="511" name="Line 21">
                <a:extLst>
                  <a:ext uri="{FF2B5EF4-FFF2-40B4-BE49-F238E27FC236}">
                    <a16:creationId xmlns:a16="http://schemas.microsoft.com/office/drawing/2014/main" id="{9AA58466-9DE7-F5B8-62DA-81D89E7CE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" name="Rectangle 51">
                <a:extLst>
                  <a:ext uri="{FF2B5EF4-FFF2-40B4-BE49-F238E27FC236}">
                    <a16:creationId xmlns:a16="http://schemas.microsoft.com/office/drawing/2014/main" id="{A475ED01-8857-2FDF-7805-24C670D0E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2DFDF194-8D74-63B3-F3E4-D9BC5FCE42E4}"/>
                </a:ext>
              </a:extLst>
            </p:cNvPr>
            <p:cNvGrpSpPr/>
            <p:nvPr/>
          </p:nvGrpSpPr>
          <p:grpSpPr>
            <a:xfrm>
              <a:off x="1614806" y="4542070"/>
              <a:ext cx="151251" cy="329000"/>
              <a:chOff x="2615981" y="4885446"/>
              <a:chExt cx="151251" cy="329000"/>
            </a:xfrm>
          </p:grpSpPr>
          <p:sp>
            <p:nvSpPr>
              <p:cNvPr id="509" name="Line 21">
                <a:extLst>
                  <a:ext uri="{FF2B5EF4-FFF2-40B4-BE49-F238E27FC236}">
                    <a16:creationId xmlns:a16="http://schemas.microsoft.com/office/drawing/2014/main" id="{95634369-C070-BE4D-428F-062BE996D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0" name="Rectangle 51">
                <a:extLst>
                  <a:ext uri="{FF2B5EF4-FFF2-40B4-BE49-F238E27FC236}">
                    <a16:creationId xmlns:a16="http://schemas.microsoft.com/office/drawing/2014/main" id="{5547AEF9-93C9-CDD9-C302-2822A400E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315" name="Groupe 314">
              <a:extLst>
                <a:ext uri="{FF2B5EF4-FFF2-40B4-BE49-F238E27FC236}">
                  <a16:creationId xmlns:a16="http://schemas.microsoft.com/office/drawing/2014/main" id="{0E6E9E3D-AF2F-06AF-CCCE-3C98DFF65471}"/>
                </a:ext>
              </a:extLst>
            </p:cNvPr>
            <p:cNvGrpSpPr/>
            <p:nvPr/>
          </p:nvGrpSpPr>
          <p:grpSpPr>
            <a:xfrm>
              <a:off x="1856306" y="4542070"/>
              <a:ext cx="151251" cy="329000"/>
              <a:chOff x="2608419" y="4885446"/>
              <a:chExt cx="166376" cy="329000"/>
            </a:xfrm>
          </p:grpSpPr>
          <p:sp>
            <p:nvSpPr>
              <p:cNvPr id="507" name="Line 21">
                <a:extLst>
                  <a:ext uri="{FF2B5EF4-FFF2-40B4-BE49-F238E27FC236}">
                    <a16:creationId xmlns:a16="http://schemas.microsoft.com/office/drawing/2014/main" id="{CA091447-6D6F-206B-A32A-42DEEE17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8" name="Rectangle 51">
                <a:extLst>
                  <a:ext uri="{FF2B5EF4-FFF2-40B4-BE49-F238E27FC236}">
                    <a16:creationId xmlns:a16="http://schemas.microsoft.com/office/drawing/2014/main" id="{0F060923-0777-C939-102B-A4DD35C74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316" name="Groupe 315">
              <a:extLst>
                <a:ext uri="{FF2B5EF4-FFF2-40B4-BE49-F238E27FC236}">
                  <a16:creationId xmlns:a16="http://schemas.microsoft.com/office/drawing/2014/main" id="{F1F68E8E-98FD-E0DE-1821-9097AE0C01F1}"/>
                </a:ext>
              </a:extLst>
            </p:cNvPr>
            <p:cNvGrpSpPr/>
            <p:nvPr/>
          </p:nvGrpSpPr>
          <p:grpSpPr>
            <a:xfrm>
              <a:off x="2089952" y="4542070"/>
              <a:ext cx="151251" cy="329000"/>
              <a:chOff x="2608419" y="4885446"/>
              <a:chExt cx="166376" cy="329000"/>
            </a:xfrm>
          </p:grpSpPr>
          <p:sp>
            <p:nvSpPr>
              <p:cNvPr id="505" name="Line 21">
                <a:extLst>
                  <a:ext uri="{FF2B5EF4-FFF2-40B4-BE49-F238E27FC236}">
                    <a16:creationId xmlns:a16="http://schemas.microsoft.com/office/drawing/2014/main" id="{CABA94D3-A212-49CA-C1B9-DB206EDCD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6" name="Rectangle 51">
                <a:extLst>
                  <a:ext uri="{FF2B5EF4-FFF2-40B4-BE49-F238E27FC236}">
                    <a16:creationId xmlns:a16="http://schemas.microsoft.com/office/drawing/2014/main" id="{96706CC7-3567-F85F-E874-FD6F97CD0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17" name="Groupe 316">
              <a:extLst>
                <a:ext uri="{FF2B5EF4-FFF2-40B4-BE49-F238E27FC236}">
                  <a16:creationId xmlns:a16="http://schemas.microsoft.com/office/drawing/2014/main" id="{A7F3A7AF-AFDE-E2DC-49F3-3939FAD8149F}"/>
                </a:ext>
              </a:extLst>
            </p:cNvPr>
            <p:cNvGrpSpPr/>
            <p:nvPr/>
          </p:nvGrpSpPr>
          <p:grpSpPr>
            <a:xfrm>
              <a:off x="2328839" y="4542070"/>
              <a:ext cx="151251" cy="329000"/>
              <a:chOff x="2615981" y="4885446"/>
              <a:chExt cx="151251" cy="329000"/>
            </a:xfrm>
          </p:grpSpPr>
          <p:sp>
            <p:nvSpPr>
              <p:cNvPr id="503" name="Line 21">
                <a:extLst>
                  <a:ext uri="{FF2B5EF4-FFF2-40B4-BE49-F238E27FC236}">
                    <a16:creationId xmlns:a16="http://schemas.microsoft.com/office/drawing/2014/main" id="{CF58477E-EAC4-2746-7701-997266DC6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4" name="Rectangle 51">
                <a:extLst>
                  <a:ext uri="{FF2B5EF4-FFF2-40B4-BE49-F238E27FC236}">
                    <a16:creationId xmlns:a16="http://schemas.microsoft.com/office/drawing/2014/main" id="{78E59ABE-52CD-800C-8A8B-D2D6AAF30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318" name="Groupe 317">
              <a:extLst>
                <a:ext uri="{FF2B5EF4-FFF2-40B4-BE49-F238E27FC236}">
                  <a16:creationId xmlns:a16="http://schemas.microsoft.com/office/drawing/2014/main" id="{5F48E066-1D62-7E22-1744-9726F8DBC205}"/>
                </a:ext>
              </a:extLst>
            </p:cNvPr>
            <p:cNvGrpSpPr/>
            <p:nvPr/>
          </p:nvGrpSpPr>
          <p:grpSpPr>
            <a:xfrm>
              <a:off x="2562341" y="4542070"/>
              <a:ext cx="151251" cy="329000"/>
              <a:chOff x="2615981" y="4885446"/>
              <a:chExt cx="151251" cy="329000"/>
            </a:xfrm>
          </p:grpSpPr>
          <p:sp>
            <p:nvSpPr>
              <p:cNvPr id="501" name="Line 21">
                <a:extLst>
                  <a:ext uri="{FF2B5EF4-FFF2-40B4-BE49-F238E27FC236}">
                    <a16:creationId xmlns:a16="http://schemas.microsoft.com/office/drawing/2014/main" id="{E957E920-49CD-6C1D-74EC-ACB057AA4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2" name="Rectangle 51">
                <a:extLst>
                  <a:ext uri="{FF2B5EF4-FFF2-40B4-BE49-F238E27FC236}">
                    <a16:creationId xmlns:a16="http://schemas.microsoft.com/office/drawing/2014/main" id="{3F441296-506B-5314-4D4D-3226D53AD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319" name="Groupe 318">
              <a:extLst>
                <a:ext uri="{FF2B5EF4-FFF2-40B4-BE49-F238E27FC236}">
                  <a16:creationId xmlns:a16="http://schemas.microsoft.com/office/drawing/2014/main" id="{D022828F-C2BF-57A5-CC01-56596481CFA1}"/>
                </a:ext>
              </a:extLst>
            </p:cNvPr>
            <p:cNvGrpSpPr/>
            <p:nvPr/>
          </p:nvGrpSpPr>
          <p:grpSpPr>
            <a:xfrm>
              <a:off x="2803841" y="4542070"/>
              <a:ext cx="151251" cy="329000"/>
              <a:chOff x="2608419" y="4885446"/>
              <a:chExt cx="166376" cy="329000"/>
            </a:xfrm>
          </p:grpSpPr>
          <p:sp>
            <p:nvSpPr>
              <p:cNvPr id="499" name="Line 21">
                <a:extLst>
                  <a:ext uri="{FF2B5EF4-FFF2-40B4-BE49-F238E27FC236}">
                    <a16:creationId xmlns:a16="http://schemas.microsoft.com/office/drawing/2014/main" id="{D2CF5063-C428-EFD4-C1D5-2EDE35165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0" name="Rectangle 51">
                <a:extLst>
                  <a:ext uri="{FF2B5EF4-FFF2-40B4-BE49-F238E27FC236}">
                    <a16:creationId xmlns:a16="http://schemas.microsoft.com/office/drawing/2014/main" id="{3342BCA2-BB53-9B10-9C6E-A2760C603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320" name="Groupe 319">
              <a:extLst>
                <a:ext uri="{FF2B5EF4-FFF2-40B4-BE49-F238E27FC236}">
                  <a16:creationId xmlns:a16="http://schemas.microsoft.com/office/drawing/2014/main" id="{03A4AE07-7192-5245-077D-E2658EE17ACE}"/>
                </a:ext>
              </a:extLst>
            </p:cNvPr>
            <p:cNvGrpSpPr/>
            <p:nvPr/>
          </p:nvGrpSpPr>
          <p:grpSpPr>
            <a:xfrm>
              <a:off x="3037487" y="4542070"/>
              <a:ext cx="151251" cy="329000"/>
              <a:chOff x="2608419" y="4885446"/>
              <a:chExt cx="166376" cy="329000"/>
            </a:xfrm>
          </p:grpSpPr>
          <p:sp>
            <p:nvSpPr>
              <p:cNvPr id="497" name="Line 21">
                <a:extLst>
                  <a:ext uri="{FF2B5EF4-FFF2-40B4-BE49-F238E27FC236}">
                    <a16:creationId xmlns:a16="http://schemas.microsoft.com/office/drawing/2014/main" id="{0B79AA59-B6D2-0A58-A410-168D643A7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8" name="Rectangle 51">
                <a:extLst>
                  <a:ext uri="{FF2B5EF4-FFF2-40B4-BE49-F238E27FC236}">
                    <a16:creationId xmlns:a16="http://schemas.microsoft.com/office/drawing/2014/main" id="{9EBFED34-A107-0D85-F380-A0A90ED06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419" y="4957077"/>
                <a:ext cx="166376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321" name="Groupe 320">
              <a:extLst>
                <a:ext uri="{FF2B5EF4-FFF2-40B4-BE49-F238E27FC236}">
                  <a16:creationId xmlns:a16="http://schemas.microsoft.com/office/drawing/2014/main" id="{945FFCD2-0288-37CC-A2C8-DAD1D8AEF4C3}"/>
                </a:ext>
              </a:extLst>
            </p:cNvPr>
            <p:cNvGrpSpPr/>
            <p:nvPr/>
          </p:nvGrpSpPr>
          <p:grpSpPr>
            <a:xfrm>
              <a:off x="3279083" y="4542070"/>
              <a:ext cx="151251" cy="329000"/>
              <a:chOff x="2615981" y="4885446"/>
              <a:chExt cx="151251" cy="329000"/>
            </a:xfrm>
          </p:grpSpPr>
          <p:sp>
            <p:nvSpPr>
              <p:cNvPr id="495" name="Line 21">
                <a:extLst>
                  <a:ext uri="{FF2B5EF4-FFF2-40B4-BE49-F238E27FC236}">
                    <a16:creationId xmlns:a16="http://schemas.microsoft.com/office/drawing/2014/main" id="{3655319F-314D-D7AD-057D-7599C73C1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6" name="Rectangle 51">
                <a:extLst>
                  <a:ext uri="{FF2B5EF4-FFF2-40B4-BE49-F238E27FC236}">
                    <a16:creationId xmlns:a16="http://schemas.microsoft.com/office/drawing/2014/main" id="{12431171-C502-611C-3B93-F04474411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981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322" name="Groupe 321">
              <a:extLst>
                <a:ext uri="{FF2B5EF4-FFF2-40B4-BE49-F238E27FC236}">
                  <a16:creationId xmlns:a16="http://schemas.microsoft.com/office/drawing/2014/main" id="{96FC6586-E6B7-9095-9833-1A1BB1403617}"/>
                </a:ext>
              </a:extLst>
            </p:cNvPr>
            <p:cNvGrpSpPr/>
            <p:nvPr/>
          </p:nvGrpSpPr>
          <p:grpSpPr>
            <a:xfrm>
              <a:off x="3473312" y="4542070"/>
              <a:ext cx="229797" cy="329000"/>
              <a:chOff x="2576708" y="4885446"/>
              <a:chExt cx="229797" cy="329000"/>
            </a:xfrm>
          </p:grpSpPr>
          <p:sp>
            <p:nvSpPr>
              <p:cNvPr id="493" name="Line 21">
                <a:extLst>
                  <a:ext uri="{FF2B5EF4-FFF2-40B4-BE49-F238E27FC236}">
                    <a16:creationId xmlns:a16="http://schemas.microsoft.com/office/drawing/2014/main" id="{F3798A23-E200-2C94-8E14-85FE899AB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4" name="Rectangle 51">
                <a:extLst>
                  <a:ext uri="{FF2B5EF4-FFF2-40B4-BE49-F238E27FC236}">
                    <a16:creationId xmlns:a16="http://schemas.microsoft.com/office/drawing/2014/main" id="{BFD177C2-4E9E-5612-CE80-DB9E3CD16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708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23" name="Groupe 322">
              <a:extLst>
                <a:ext uri="{FF2B5EF4-FFF2-40B4-BE49-F238E27FC236}">
                  <a16:creationId xmlns:a16="http://schemas.microsoft.com/office/drawing/2014/main" id="{7BDC2E93-C2AF-8897-74DA-1B9142C0A0C5}"/>
                </a:ext>
              </a:extLst>
            </p:cNvPr>
            <p:cNvGrpSpPr/>
            <p:nvPr/>
          </p:nvGrpSpPr>
          <p:grpSpPr>
            <a:xfrm>
              <a:off x="3705282" y="4542070"/>
              <a:ext cx="229797" cy="329000"/>
              <a:chOff x="2565219" y="4885446"/>
              <a:chExt cx="252777" cy="329000"/>
            </a:xfrm>
          </p:grpSpPr>
          <p:sp>
            <p:nvSpPr>
              <p:cNvPr id="491" name="Line 21">
                <a:extLst>
                  <a:ext uri="{FF2B5EF4-FFF2-40B4-BE49-F238E27FC236}">
                    <a16:creationId xmlns:a16="http://schemas.microsoft.com/office/drawing/2014/main" id="{03DF0639-A530-FBEF-6336-1517EFB2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2" name="Rectangle 51">
                <a:extLst>
                  <a:ext uri="{FF2B5EF4-FFF2-40B4-BE49-F238E27FC236}">
                    <a16:creationId xmlns:a16="http://schemas.microsoft.com/office/drawing/2014/main" id="{86FCCD83-1B63-7A46-49F9-5DA640E23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219" y="4957077"/>
                <a:ext cx="25277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11</a:t>
                </a:r>
              </a:p>
            </p:txBody>
          </p:sp>
        </p:grpSp>
        <p:grpSp>
          <p:nvGrpSpPr>
            <p:cNvPr id="324" name="Groupe 323">
              <a:extLst>
                <a:ext uri="{FF2B5EF4-FFF2-40B4-BE49-F238E27FC236}">
                  <a16:creationId xmlns:a16="http://schemas.microsoft.com/office/drawing/2014/main" id="{F197117D-F6DB-FEAA-C4D1-B6B43665B93C}"/>
                </a:ext>
              </a:extLst>
            </p:cNvPr>
            <p:cNvGrpSpPr/>
            <p:nvPr/>
          </p:nvGrpSpPr>
          <p:grpSpPr>
            <a:xfrm>
              <a:off x="3943691" y="4542070"/>
              <a:ext cx="229797" cy="329000"/>
              <a:chOff x="2565219" y="4885446"/>
              <a:chExt cx="252777" cy="329000"/>
            </a:xfrm>
          </p:grpSpPr>
          <p:sp>
            <p:nvSpPr>
              <p:cNvPr id="489" name="Line 21">
                <a:extLst>
                  <a:ext uri="{FF2B5EF4-FFF2-40B4-BE49-F238E27FC236}">
                    <a16:creationId xmlns:a16="http://schemas.microsoft.com/office/drawing/2014/main" id="{5C488AE4-079D-DCAF-4A5D-119513909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0" name="Rectangle 51">
                <a:extLst>
                  <a:ext uri="{FF2B5EF4-FFF2-40B4-BE49-F238E27FC236}">
                    <a16:creationId xmlns:a16="http://schemas.microsoft.com/office/drawing/2014/main" id="{37F40493-4479-140D-B45F-220FA41E8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219" y="4957077"/>
                <a:ext cx="25277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325" name="Groupe 324">
              <a:extLst>
                <a:ext uri="{FF2B5EF4-FFF2-40B4-BE49-F238E27FC236}">
                  <a16:creationId xmlns:a16="http://schemas.microsoft.com/office/drawing/2014/main" id="{74B0D762-38F2-FB99-5C6D-6F0D20B5AEE9}"/>
                </a:ext>
              </a:extLst>
            </p:cNvPr>
            <p:cNvGrpSpPr/>
            <p:nvPr/>
          </p:nvGrpSpPr>
          <p:grpSpPr>
            <a:xfrm>
              <a:off x="523554" y="2577931"/>
              <a:ext cx="674925" cy="257369"/>
              <a:chOff x="1428445" y="3495648"/>
              <a:chExt cx="674925" cy="257369"/>
            </a:xfrm>
          </p:grpSpPr>
          <p:sp>
            <p:nvSpPr>
              <p:cNvPr id="487" name="Line 11">
                <a:extLst>
                  <a:ext uri="{FF2B5EF4-FFF2-40B4-BE49-F238E27FC236}">
                    <a16:creationId xmlns:a16="http://schemas.microsoft.com/office/drawing/2014/main" id="{A65AC89A-E750-B365-41AD-98725BB60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8" name="Rectangle 42">
                <a:extLst>
                  <a:ext uri="{FF2B5EF4-FFF2-40B4-BE49-F238E27FC236}">
                    <a16:creationId xmlns:a16="http://schemas.microsoft.com/office/drawing/2014/main" id="{6B3CB695-E162-C291-508B-8D26AF5D7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445" y="3495648"/>
                <a:ext cx="579253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100 000</a:t>
                </a:r>
              </a:p>
            </p:txBody>
          </p:sp>
        </p:grpSp>
        <p:sp>
          <p:nvSpPr>
            <p:cNvPr id="326" name="Rectangle 42">
              <a:extLst>
                <a:ext uri="{FF2B5EF4-FFF2-40B4-BE49-F238E27FC236}">
                  <a16:creationId xmlns:a16="http://schemas.microsoft.com/office/drawing/2014/main" id="{F37B4B82-0C6F-D8E9-5C84-0AF50A055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953" y="4781029"/>
              <a:ext cx="65299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Months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27" name="Groupe 326">
              <a:extLst>
                <a:ext uri="{FF2B5EF4-FFF2-40B4-BE49-F238E27FC236}">
                  <a16:creationId xmlns:a16="http://schemas.microsoft.com/office/drawing/2014/main" id="{6E384298-EC30-B234-9C95-BF31EF211B33}"/>
                </a:ext>
              </a:extLst>
            </p:cNvPr>
            <p:cNvGrpSpPr/>
            <p:nvPr/>
          </p:nvGrpSpPr>
          <p:grpSpPr>
            <a:xfrm>
              <a:off x="602102" y="3010498"/>
              <a:ext cx="596377" cy="257369"/>
              <a:chOff x="1506993" y="3495648"/>
              <a:chExt cx="596377" cy="257369"/>
            </a:xfrm>
          </p:grpSpPr>
          <p:sp>
            <p:nvSpPr>
              <p:cNvPr id="485" name="Line 11">
                <a:extLst>
                  <a:ext uri="{FF2B5EF4-FFF2-40B4-BE49-F238E27FC236}">
                    <a16:creationId xmlns:a16="http://schemas.microsoft.com/office/drawing/2014/main" id="{F4C25D11-2402-8C69-69B5-5B2FFE147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6" name="Rectangle 42">
                <a:extLst>
                  <a:ext uri="{FF2B5EF4-FFF2-40B4-BE49-F238E27FC236}">
                    <a16:creationId xmlns:a16="http://schemas.microsoft.com/office/drawing/2014/main" id="{2E9B3074-7371-334C-F111-3C3E0EBAD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993" y="3495648"/>
                <a:ext cx="50070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10 000</a:t>
                </a:r>
              </a:p>
            </p:txBody>
          </p:sp>
        </p:grpSp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5628A87D-AD6E-1EB3-0562-00FA03DAA056}"/>
                </a:ext>
              </a:extLst>
            </p:cNvPr>
            <p:cNvGrpSpPr/>
            <p:nvPr/>
          </p:nvGrpSpPr>
          <p:grpSpPr>
            <a:xfrm>
              <a:off x="680649" y="3477419"/>
              <a:ext cx="517830" cy="257369"/>
              <a:chOff x="1585540" y="3495648"/>
              <a:chExt cx="517830" cy="257369"/>
            </a:xfrm>
          </p:grpSpPr>
          <p:sp>
            <p:nvSpPr>
              <p:cNvPr id="483" name="Line 11">
                <a:extLst>
                  <a:ext uri="{FF2B5EF4-FFF2-40B4-BE49-F238E27FC236}">
                    <a16:creationId xmlns:a16="http://schemas.microsoft.com/office/drawing/2014/main" id="{9E3EB81E-684B-BC70-93AF-A634CE270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4" name="Rectangle 42">
                <a:extLst>
                  <a:ext uri="{FF2B5EF4-FFF2-40B4-BE49-F238E27FC236}">
                    <a16:creationId xmlns:a16="http://schemas.microsoft.com/office/drawing/2014/main" id="{D6131DA4-D326-9BDD-56E2-2DADD0015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540" y="3495648"/>
                <a:ext cx="42215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1 000</a:t>
                </a:r>
              </a:p>
            </p:txBody>
          </p:sp>
        </p:grpSp>
        <p:grpSp>
          <p:nvGrpSpPr>
            <p:cNvPr id="329" name="Groupe 328">
              <a:extLst>
                <a:ext uri="{FF2B5EF4-FFF2-40B4-BE49-F238E27FC236}">
                  <a16:creationId xmlns:a16="http://schemas.microsoft.com/office/drawing/2014/main" id="{856D7054-6D9C-BF9F-6D55-76260D1898BC}"/>
                </a:ext>
              </a:extLst>
            </p:cNvPr>
            <p:cNvGrpSpPr/>
            <p:nvPr/>
          </p:nvGrpSpPr>
          <p:grpSpPr>
            <a:xfrm>
              <a:off x="794463" y="3944046"/>
              <a:ext cx="404016" cy="257369"/>
              <a:chOff x="1699354" y="3495648"/>
              <a:chExt cx="404016" cy="257369"/>
            </a:xfrm>
          </p:grpSpPr>
          <p:sp>
            <p:nvSpPr>
              <p:cNvPr id="481" name="Line 11">
                <a:extLst>
                  <a:ext uri="{FF2B5EF4-FFF2-40B4-BE49-F238E27FC236}">
                    <a16:creationId xmlns:a16="http://schemas.microsoft.com/office/drawing/2014/main" id="{B8B31BBA-85F0-5593-76F0-68ACF7513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2" name="Rectangle 42">
                <a:extLst>
                  <a:ext uri="{FF2B5EF4-FFF2-40B4-BE49-F238E27FC236}">
                    <a16:creationId xmlns:a16="http://schemas.microsoft.com/office/drawing/2014/main" id="{E886E867-B51B-762D-89B9-DFBD3DA07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4" y="3495648"/>
                <a:ext cx="308344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330" name="Groupe 329">
              <a:extLst>
                <a:ext uri="{FF2B5EF4-FFF2-40B4-BE49-F238E27FC236}">
                  <a16:creationId xmlns:a16="http://schemas.microsoft.com/office/drawing/2014/main" id="{834634AB-1C5F-70A2-3D14-0A1843C847EE}"/>
                </a:ext>
              </a:extLst>
            </p:cNvPr>
            <p:cNvGrpSpPr/>
            <p:nvPr/>
          </p:nvGrpSpPr>
          <p:grpSpPr>
            <a:xfrm>
              <a:off x="873010" y="4413946"/>
              <a:ext cx="325469" cy="257369"/>
              <a:chOff x="1777901" y="3495648"/>
              <a:chExt cx="325469" cy="257369"/>
            </a:xfrm>
          </p:grpSpPr>
          <p:sp>
            <p:nvSpPr>
              <p:cNvPr id="479" name="Line 11">
                <a:extLst>
                  <a:ext uri="{FF2B5EF4-FFF2-40B4-BE49-F238E27FC236}">
                    <a16:creationId xmlns:a16="http://schemas.microsoft.com/office/drawing/2014/main" id="{D4BF6491-DA01-5407-C253-1F15A02C7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0" name="Rectangle 42">
                <a:extLst>
                  <a:ext uri="{FF2B5EF4-FFF2-40B4-BE49-F238E27FC236}">
                    <a16:creationId xmlns:a16="http://schemas.microsoft.com/office/drawing/2014/main" id="{B9FE0CCF-AB4B-B315-D7AB-9446AD69A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1" y="3495648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31" name="Groupe 330">
              <a:extLst>
                <a:ext uri="{FF2B5EF4-FFF2-40B4-BE49-F238E27FC236}">
                  <a16:creationId xmlns:a16="http://schemas.microsoft.com/office/drawing/2014/main" id="{613AB795-01AA-B5A5-63CD-77F7ED1E4A19}"/>
                </a:ext>
              </a:extLst>
            </p:cNvPr>
            <p:cNvGrpSpPr/>
            <p:nvPr/>
          </p:nvGrpSpPr>
          <p:grpSpPr>
            <a:xfrm>
              <a:off x="1171079" y="3230447"/>
              <a:ext cx="68900" cy="79774"/>
              <a:chOff x="2084388" y="2282022"/>
              <a:chExt cx="127000" cy="719941"/>
            </a:xfrm>
          </p:grpSpPr>
          <p:sp>
            <p:nvSpPr>
              <p:cNvPr id="477" name="Line 120">
                <a:extLst>
                  <a:ext uri="{FF2B5EF4-FFF2-40B4-BE49-F238E27FC236}">
                    <a16:creationId xmlns:a16="http://schemas.microsoft.com/office/drawing/2014/main" id="{4DB84694-6DA3-61E1-9927-B1B1FF10F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8" name="Line 113">
                <a:extLst>
                  <a:ext uri="{FF2B5EF4-FFF2-40B4-BE49-F238E27FC236}">
                    <a16:creationId xmlns:a16="http://schemas.microsoft.com/office/drawing/2014/main" id="{03F34D68-157E-6D92-DB61-B18DFC81E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2" name="Groupe 331">
              <a:extLst>
                <a:ext uri="{FF2B5EF4-FFF2-40B4-BE49-F238E27FC236}">
                  <a16:creationId xmlns:a16="http://schemas.microsoft.com/office/drawing/2014/main" id="{F5F6D1CB-FE30-0841-532F-0FEABEF5D63E}"/>
                </a:ext>
              </a:extLst>
            </p:cNvPr>
            <p:cNvGrpSpPr/>
            <p:nvPr/>
          </p:nvGrpSpPr>
          <p:grpSpPr>
            <a:xfrm>
              <a:off x="3273372" y="3250406"/>
              <a:ext cx="68900" cy="90488"/>
              <a:chOff x="2084388" y="2281238"/>
              <a:chExt cx="127000" cy="720725"/>
            </a:xfrm>
          </p:grpSpPr>
          <p:sp>
            <p:nvSpPr>
              <p:cNvPr id="474" name="Line 113">
                <a:extLst>
                  <a:ext uri="{FF2B5EF4-FFF2-40B4-BE49-F238E27FC236}">
                    <a16:creationId xmlns:a16="http://schemas.microsoft.com/office/drawing/2014/main" id="{463B3C12-EAC6-094A-F9AD-6AC739D72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5" name="Line 120">
                <a:extLst>
                  <a:ext uri="{FF2B5EF4-FFF2-40B4-BE49-F238E27FC236}">
                    <a16:creationId xmlns:a16="http://schemas.microsoft.com/office/drawing/2014/main" id="{ED68C9EF-7F92-B103-3FF3-748B5B88E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6" name="Line 113">
                <a:extLst>
                  <a:ext uri="{FF2B5EF4-FFF2-40B4-BE49-F238E27FC236}">
                    <a16:creationId xmlns:a16="http://schemas.microsoft.com/office/drawing/2014/main" id="{083B45DF-BF58-C0F6-F96F-DC61E24EE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3" name="Groupe 332">
              <a:extLst>
                <a:ext uri="{FF2B5EF4-FFF2-40B4-BE49-F238E27FC236}">
                  <a16:creationId xmlns:a16="http://schemas.microsoft.com/office/drawing/2014/main" id="{212EC564-C195-E6EC-6C95-644E1A0633C2}"/>
                </a:ext>
              </a:extLst>
            </p:cNvPr>
            <p:cNvGrpSpPr/>
            <p:nvPr/>
          </p:nvGrpSpPr>
          <p:grpSpPr>
            <a:xfrm>
              <a:off x="3168597" y="3205161"/>
              <a:ext cx="68900" cy="176213"/>
              <a:chOff x="2084388" y="2281238"/>
              <a:chExt cx="127000" cy="720725"/>
            </a:xfrm>
          </p:grpSpPr>
          <p:sp>
            <p:nvSpPr>
              <p:cNvPr id="471" name="Line 113">
                <a:extLst>
                  <a:ext uri="{FF2B5EF4-FFF2-40B4-BE49-F238E27FC236}">
                    <a16:creationId xmlns:a16="http://schemas.microsoft.com/office/drawing/2014/main" id="{5B5D515F-CA37-3FB1-9EDF-1A8CD52BD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2" name="Line 120">
                <a:extLst>
                  <a:ext uri="{FF2B5EF4-FFF2-40B4-BE49-F238E27FC236}">
                    <a16:creationId xmlns:a16="http://schemas.microsoft.com/office/drawing/2014/main" id="{641ECE39-8D26-9BA6-C7C4-D1F571829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3" name="Line 113">
                <a:extLst>
                  <a:ext uri="{FF2B5EF4-FFF2-40B4-BE49-F238E27FC236}">
                    <a16:creationId xmlns:a16="http://schemas.microsoft.com/office/drawing/2014/main" id="{F9B11EDB-C225-1B67-3E80-0305AC141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4" name="Groupe 333">
              <a:extLst>
                <a:ext uri="{FF2B5EF4-FFF2-40B4-BE49-F238E27FC236}">
                  <a16:creationId xmlns:a16="http://schemas.microsoft.com/office/drawing/2014/main" id="{D39B4A1A-54DF-11E8-4BB4-5BBA9CF12ECD}"/>
                </a:ext>
              </a:extLst>
            </p:cNvPr>
            <p:cNvGrpSpPr/>
            <p:nvPr/>
          </p:nvGrpSpPr>
          <p:grpSpPr>
            <a:xfrm>
              <a:off x="3049534" y="3195637"/>
              <a:ext cx="68900" cy="169070"/>
              <a:chOff x="2084388" y="2281238"/>
              <a:chExt cx="127000" cy="720725"/>
            </a:xfrm>
          </p:grpSpPr>
          <p:sp>
            <p:nvSpPr>
              <p:cNvPr id="468" name="Line 113">
                <a:extLst>
                  <a:ext uri="{FF2B5EF4-FFF2-40B4-BE49-F238E27FC236}">
                    <a16:creationId xmlns:a16="http://schemas.microsoft.com/office/drawing/2014/main" id="{9AE38A87-A05B-19A7-DB34-1F0D9E47A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9" name="Line 120">
                <a:extLst>
                  <a:ext uri="{FF2B5EF4-FFF2-40B4-BE49-F238E27FC236}">
                    <a16:creationId xmlns:a16="http://schemas.microsoft.com/office/drawing/2014/main" id="{D6AA850A-A697-2B38-C0D9-73762E41D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0" name="Line 113">
                <a:extLst>
                  <a:ext uri="{FF2B5EF4-FFF2-40B4-BE49-F238E27FC236}">
                    <a16:creationId xmlns:a16="http://schemas.microsoft.com/office/drawing/2014/main" id="{842ACA72-7692-4D11-58DB-FEA55411C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5" name="Groupe 334">
              <a:extLst>
                <a:ext uri="{FF2B5EF4-FFF2-40B4-BE49-F238E27FC236}">
                  <a16:creationId xmlns:a16="http://schemas.microsoft.com/office/drawing/2014/main" id="{5BA12C0D-7A56-30C4-1686-2E097D0E7B39}"/>
                </a:ext>
              </a:extLst>
            </p:cNvPr>
            <p:cNvGrpSpPr/>
            <p:nvPr/>
          </p:nvGrpSpPr>
          <p:grpSpPr>
            <a:xfrm>
              <a:off x="2947140" y="3140868"/>
              <a:ext cx="68900" cy="188120"/>
              <a:chOff x="2084388" y="2281238"/>
              <a:chExt cx="127000" cy="720725"/>
            </a:xfrm>
          </p:grpSpPr>
          <p:sp>
            <p:nvSpPr>
              <p:cNvPr id="465" name="Line 113">
                <a:extLst>
                  <a:ext uri="{FF2B5EF4-FFF2-40B4-BE49-F238E27FC236}">
                    <a16:creationId xmlns:a16="http://schemas.microsoft.com/office/drawing/2014/main" id="{44507640-E042-D64E-5762-9F7A64C7C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6" name="Line 120">
                <a:extLst>
                  <a:ext uri="{FF2B5EF4-FFF2-40B4-BE49-F238E27FC236}">
                    <a16:creationId xmlns:a16="http://schemas.microsoft.com/office/drawing/2014/main" id="{A4D56374-C1A2-9236-00C6-03C6387C8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7" name="Line 113">
                <a:extLst>
                  <a:ext uri="{FF2B5EF4-FFF2-40B4-BE49-F238E27FC236}">
                    <a16:creationId xmlns:a16="http://schemas.microsoft.com/office/drawing/2014/main" id="{FE93475E-D5DD-59CC-F0F2-773341083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6" name="Groupe 335">
              <a:extLst>
                <a:ext uri="{FF2B5EF4-FFF2-40B4-BE49-F238E27FC236}">
                  <a16:creationId xmlns:a16="http://schemas.microsoft.com/office/drawing/2014/main" id="{D6A6FAA3-03B8-0BBE-7356-1ABA042FD9B9}"/>
                </a:ext>
              </a:extLst>
            </p:cNvPr>
            <p:cNvGrpSpPr/>
            <p:nvPr/>
          </p:nvGrpSpPr>
          <p:grpSpPr>
            <a:xfrm>
              <a:off x="2828077" y="3138487"/>
              <a:ext cx="68900" cy="154782"/>
              <a:chOff x="2084388" y="2281238"/>
              <a:chExt cx="127000" cy="720725"/>
            </a:xfrm>
          </p:grpSpPr>
          <p:sp>
            <p:nvSpPr>
              <p:cNvPr id="462" name="Line 113">
                <a:extLst>
                  <a:ext uri="{FF2B5EF4-FFF2-40B4-BE49-F238E27FC236}">
                    <a16:creationId xmlns:a16="http://schemas.microsoft.com/office/drawing/2014/main" id="{B2FCF524-DDD2-7284-C689-B6F04BB65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3" name="Line 120">
                <a:extLst>
                  <a:ext uri="{FF2B5EF4-FFF2-40B4-BE49-F238E27FC236}">
                    <a16:creationId xmlns:a16="http://schemas.microsoft.com/office/drawing/2014/main" id="{AC1119D4-4C7E-EED1-6882-5325B05F5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4" name="Line 113">
                <a:extLst>
                  <a:ext uri="{FF2B5EF4-FFF2-40B4-BE49-F238E27FC236}">
                    <a16:creationId xmlns:a16="http://schemas.microsoft.com/office/drawing/2014/main" id="{AAC46184-83AF-42BD-4CDE-8D9CF7A7D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7" name="Groupe 336">
              <a:extLst>
                <a:ext uri="{FF2B5EF4-FFF2-40B4-BE49-F238E27FC236}">
                  <a16:creationId xmlns:a16="http://schemas.microsoft.com/office/drawing/2014/main" id="{B69324B9-0954-42D9-B90E-EF212039805D}"/>
                </a:ext>
              </a:extLst>
            </p:cNvPr>
            <p:cNvGrpSpPr/>
            <p:nvPr/>
          </p:nvGrpSpPr>
          <p:grpSpPr>
            <a:xfrm>
              <a:off x="2718539" y="3078955"/>
              <a:ext cx="68900" cy="188119"/>
              <a:chOff x="2084388" y="2281238"/>
              <a:chExt cx="127000" cy="720725"/>
            </a:xfrm>
          </p:grpSpPr>
          <p:sp>
            <p:nvSpPr>
              <p:cNvPr id="459" name="Line 113">
                <a:extLst>
                  <a:ext uri="{FF2B5EF4-FFF2-40B4-BE49-F238E27FC236}">
                    <a16:creationId xmlns:a16="http://schemas.microsoft.com/office/drawing/2014/main" id="{05FD6B48-456F-6022-5B49-87F12BA50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0" name="Line 120">
                <a:extLst>
                  <a:ext uri="{FF2B5EF4-FFF2-40B4-BE49-F238E27FC236}">
                    <a16:creationId xmlns:a16="http://schemas.microsoft.com/office/drawing/2014/main" id="{07CBBBC3-DCCA-6D1E-7B90-7140954CD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1" name="Line 113">
                <a:extLst>
                  <a:ext uri="{FF2B5EF4-FFF2-40B4-BE49-F238E27FC236}">
                    <a16:creationId xmlns:a16="http://schemas.microsoft.com/office/drawing/2014/main" id="{E9436898-5C18-7489-06B2-16DC51B8D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8" name="Groupe 337">
              <a:extLst>
                <a:ext uri="{FF2B5EF4-FFF2-40B4-BE49-F238E27FC236}">
                  <a16:creationId xmlns:a16="http://schemas.microsoft.com/office/drawing/2014/main" id="{9B23F728-6884-9BFE-F264-C972EB6E5B83}"/>
                </a:ext>
              </a:extLst>
            </p:cNvPr>
            <p:cNvGrpSpPr/>
            <p:nvPr/>
          </p:nvGrpSpPr>
          <p:grpSpPr>
            <a:xfrm>
              <a:off x="2606620" y="3133723"/>
              <a:ext cx="68900" cy="104777"/>
              <a:chOff x="2084388" y="2281238"/>
              <a:chExt cx="127000" cy="720725"/>
            </a:xfrm>
          </p:grpSpPr>
          <p:sp>
            <p:nvSpPr>
              <p:cNvPr id="456" name="Line 113">
                <a:extLst>
                  <a:ext uri="{FF2B5EF4-FFF2-40B4-BE49-F238E27FC236}">
                    <a16:creationId xmlns:a16="http://schemas.microsoft.com/office/drawing/2014/main" id="{A247D623-24BE-7B0A-F5A4-B4BAD9646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7" name="Line 120">
                <a:extLst>
                  <a:ext uri="{FF2B5EF4-FFF2-40B4-BE49-F238E27FC236}">
                    <a16:creationId xmlns:a16="http://schemas.microsoft.com/office/drawing/2014/main" id="{4F5C6456-0B20-C19F-1DAA-FC0CA0D2F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8" name="Line 113">
                <a:extLst>
                  <a:ext uri="{FF2B5EF4-FFF2-40B4-BE49-F238E27FC236}">
                    <a16:creationId xmlns:a16="http://schemas.microsoft.com/office/drawing/2014/main" id="{E7DB70E5-810B-B541-84B3-FFB184E84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39" name="Groupe 338">
              <a:extLst>
                <a:ext uri="{FF2B5EF4-FFF2-40B4-BE49-F238E27FC236}">
                  <a16:creationId xmlns:a16="http://schemas.microsoft.com/office/drawing/2014/main" id="{F1E55FA6-7705-819F-6EB8-C0C28363C548}"/>
                </a:ext>
              </a:extLst>
            </p:cNvPr>
            <p:cNvGrpSpPr/>
            <p:nvPr/>
          </p:nvGrpSpPr>
          <p:grpSpPr>
            <a:xfrm>
              <a:off x="2497082" y="3059904"/>
              <a:ext cx="68900" cy="109540"/>
              <a:chOff x="2084388" y="2281238"/>
              <a:chExt cx="127000" cy="720725"/>
            </a:xfrm>
          </p:grpSpPr>
          <p:sp>
            <p:nvSpPr>
              <p:cNvPr id="453" name="Line 113">
                <a:extLst>
                  <a:ext uri="{FF2B5EF4-FFF2-40B4-BE49-F238E27FC236}">
                    <a16:creationId xmlns:a16="http://schemas.microsoft.com/office/drawing/2014/main" id="{D8823527-3974-3435-4825-20495F36F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4" name="Line 120">
                <a:extLst>
                  <a:ext uri="{FF2B5EF4-FFF2-40B4-BE49-F238E27FC236}">
                    <a16:creationId xmlns:a16="http://schemas.microsoft.com/office/drawing/2014/main" id="{191FF0B6-5C8E-DC5F-3D5E-E3771BC3F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5" name="Line 113">
                <a:extLst>
                  <a:ext uri="{FF2B5EF4-FFF2-40B4-BE49-F238E27FC236}">
                    <a16:creationId xmlns:a16="http://schemas.microsoft.com/office/drawing/2014/main" id="{693A84F8-2DBA-7E6B-45B3-7306533FC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0" name="Groupe 339">
              <a:extLst>
                <a:ext uri="{FF2B5EF4-FFF2-40B4-BE49-F238E27FC236}">
                  <a16:creationId xmlns:a16="http://schemas.microsoft.com/office/drawing/2014/main" id="{E3AC0A1D-FDCF-9674-3B75-F78BED1E82BF}"/>
                </a:ext>
              </a:extLst>
            </p:cNvPr>
            <p:cNvGrpSpPr/>
            <p:nvPr/>
          </p:nvGrpSpPr>
          <p:grpSpPr>
            <a:xfrm>
              <a:off x="2387544" y="3045616"/>
              <a:ext cx="68900" cy="83347"/>
              <a:chOff x="2084388" y="2281238"/>
              <a:chExt cx="127000" cy="720725"/>
            </a:xfrm>
          </p:grpSpPr>
          <p:sp>
            <p:nvSpPr>
              <p:cNvPr id="450" name="Line 113">
                <a:extLst>
                  <a:ext uri="{FF2B5EF4-FFF2-40B4-BE49-F238E27FC236}">
                    <a16:creationId xmlns:a16="http://schemas.microsoft.com/office/drawing/2014/main" id="{D2099862-8F65-BBCF-1401-ED0BEEAE7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1" name="Line 120">
                <a:extLst>
                  <a:ext uri="{FF2B5EF4-FFF2-40B4-BE49-F238E27FC236}">
                    <a16:creationId xmlns:a16="http://schemas.microsoft.com/office/drawing/2014/main" id="{190F1A60-A1B1-2991-CB81-DC591A780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2" name="Line 113">
                <a:extLst>
                  <a:ext uri="{FF2B5EF4-FFF2-40B4-BE49-F238E27FC236}">
                    <a16:creationId xmlns:a16="http://schemas.microsoft.com/office/drawing/2014/main" id="{BF9DE247-DAAB-D60B-073E-F041EF24F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1" name="Groupe 340">
              <a:extLst>
                <a:ext uri="{FF2B5EF4-FFF2-40B4-BE49-F238E27FC236}">
                  <a16:creationId xmlns:a16="http://schemas.microsoft.com/office/drawing/2014/main" id="{62881103-D609-0B17-00B3-01D1A5A3E81C}"/>
                </a:ext>
              </a:extLst>
            </p:cNvPr>
            <p:cNvGrpSpPr/>
            <p:nvPr/>
          </p:nvGrpSpPr>
          <p:grpSpPr>
            <a:xfrm>
              <a:off x="2285150" y="3045616"/>
              <a:ext cx="68900" cy="95253"/>
              <a:chOff x="2084388" y="2281238"/>
              <a:chExt cx="127000" cy="720725"/>
            </a:xfrm>
          </p:grpSpPr>
          <p:sp>
            <p:nvSpPr>
              <p:cNvPr id="447" name="Line 113">
                <a:extLst>
                  <a:ext uri="{FF2B5EF4-FFF2-40B4-BE49-F238E27FC236}">
                    <a16:creationId xmlns:a16="http://schemas.microsoft.com/office/drawing/2014/main" id="{DCC6921F-D0B8-0DD5-07E2-2C59EF7E2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8" name="Line 120">
                <a:extLst>
                  <a:ext uri="{FF2B5EF4-FFF2-40B4-BE49-F238E27FC236}">
                    <a16:creationId xmlns:a16="http://schemas.microsoft.com/office/drawing/2014/main" id="{7788861B-92CF-1701-914D-4C2E06099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9" name="Line 113">
                <a:extLst>
                  <a:ext uri="{FF2B5EF4-FFF2-40B4-BE49-F238E27FC236}">
                    <a16:creationId xmlns:a16="http://schemas.microsoft.com/office/drawing/2014/main" id="{D912E557-C5D0-D65D-D360-0D083F70B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2" name="Groupe 341">
              <a:extLst>
                <a:ext uri="{FF2B5EF4-FFF2-40B4-BE49-F238E27FC236}">
                  <a16:creationId xmlns:a16="http://schemas.microsoft.com/office/drawing/2014/main" id="{F9921D38-B949-3458-26B8-6F4AB9628E1B}"/>
                </a:ext>
              </a:extLst>
            </p:cNvPr>
            <p:cNvGrpSpPr/>
            <p:nvPr/>
          </p:nvGrpSpPr>
          <p:grpSpPr>
            <a:xfrm>
              <a:off x="2168469" y="2995610"/>
              <a:ext cx="68900" cy="102396"/>
              <a:chOff x="2084388" y="2281238"/>
              <a:chExt cx="127000" cy="720725"/>
            </a:xfrm>
          </p:grpSpPr>
          <p:sp>
            <p:nvSpPr>
              <p:cNvPr id="444" name="Line 113">
                <a:extLst>
                  <a:ext uri="{FF2B5EF4-FFF2-40B4-BE49-F238E27FC236}">
                    <a16:creationId xmlns:a16="http://schemas.microsoft.com/office/drawing/2014/main" id="{0E8D3EEA-123D-2899-AF61-9BBA5FC2F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5" name="Line 120">
                <a:extLst>
                  <a:ext uri="{FF2B5EF4-FFF2-40B4-BE49-F238E27FC236}">
                    <a16:creationId xmlns:a16="http://schemas.microsoft.com/office/drawing/2014/main" id="{7860E082-B778-FD95-BF41-574B2DA9A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6" name="Line 113">
                <a:extLst>
                  <a:ext uri="{FF2B5EF4-FFF2-40B4-BE49-F238E27FC236}">
                    <a16:creationId xmlns:a16="http://schemas.microsoft.com/office/drawing/2014/main" id="{64BCB268-C0A5-B03E-F48E-54D1E8B54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3" name="Groupe 342">
              <a:extLst>
                <a:ext uri="{FF2B5EF4-FFF2-40B4-BE49-F238E27FC236}">
                  <a16:creationId xmlns:a16="http://schemas.microsoft.com/office/drawing/2014/main" id="{7486E3E8-4F68-FD24-B6D0-E54AC8A7EAD5}"/>
                </a:ext>
              </a:extLst>
            </p:cNvPr>
            <p:cNvGrpSpPr/>
            <p:nvPr/>
          </p:nvGrpSpPr>
          <p:grpSpPr>
            <a:xfrm>
              <a:off x="2054169" y="2955128"/>
              <a:ext cx="68900" cy="83347"/>
              <a:chOff x="2084388" y="2281238"/>
              <a:chExt cx="127000" cy="720725"/>
            </a:xfrm>
          </p:grpSpPr>
          <p:sp>
            <p:nvSpPr>
              <p:cNvPr id="441" name="Line 113">
                <a:extLst>
                  <a:ext uri="{FF2B5EF4-FFF2-40B4-BE49-F238E27FC236}">
                    <a16:creationId xmlns:a16="http://schemas.microsoft.com/office/drawing/2014/main" id="{84D068E7-35D7-A1DE-C846-9E6D3DB6D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2" name="Line 120">
                <a:extLst>
                  <a:ext uri="{FF2B5EF4-FFF2-40B4-BE49-F238E27FC236}">
                    <a16:creationId xmlns:a16="http://schemas.microsoft.com/office/drawing/2014/main" id="{D3725A50-E1C9-BC35-9DB8-A0C363223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3" name="Line 113">
                <a:extLst>
                  <a:ext uri="{FF2B5EF4-FFF2-40B4-BE49-F238E27FC236}">
                    <a16:creationId xmlns:a16="http://schemas.microsoft.com/office/drawing/2014/main" id="{B0B12A33-76BE-8B6D-4AF4-AC8167112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4" name="Groupe 343">
              <a:extLst>
                <a:ext uri="{FF2B5EF4-FFF2-40B4-BE49-F238E27FC236}">
                  <a16:creationId xmlns:a16="http://schemas.microsoft.com/office/drawing/2014/main" id="{189C76B9-4105-9A0C-23F7-649CE2C41A28}"/>
                </a:ext>
              </a:extLst>
            </p:cNvPr>
            <p:cNvGrpSpPr/>
            <p:nvPr/>
          </p:nvGrpSpPr>
          <p:grpSpPr>
            <a:xfrm>
              <a:off x="1832713" y="2862259"/>
              <a:ext cx="68900" cy="107160"/>
              <a:chOff x="2084388" y="2281238"/>
              <a:chExt cx="127000" cy="720725"/>
            </a:xfrm>
          </p:grpSpPr>
          <p:sp>
            <p:nvSpPr>
              <p:cNvPr id="438" name="Line 113">
                <a:extLst>
                  <a:ext uri="{FF2B5EF4-FFF2-40B4-BE49-F238E27FC236}">
                    <a16:creationId xmlns:a16="http://schemas.microsoft.com/office/drawing/2014/main" id="{630D3601-5FA1-FADF-0A0B-C79DD049C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9" name="Line 120">
                <a:extLst>
                  <a:ext uri="{FF2B5EF4-FFF2-40B4-BE49-F238E27FC236}">
                    <a16:creationId xmlns:a16="http://schemas.microsoft.com/office/drawing/2014/main" id="{DD0466A1-D72F-7C9D-9895-7D4CC4A1E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0" name="Line 113">
                <a:extLst>
                  <a:ext uri="{FF2B5EF4-FFF2-40B4-BE49-F238E27FC236}">
                    <a16:creationId xmlns:a16="http://schemas.microsoft.com/office/drawing/2014/main" id="{83579BBF-46BC-F869-0F48-A11E71009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5" name="Groupe 344">
              <a:extLst>
                <a:ext uri="{FF2B5EF4-FFF2-40B4-BE49-F238E27FC236}">
                  <a16:creationId xmlns:a16="http://schemas.microsoft.com/office/drawing/2014/main" id="{72C1D6F0-1295-BB3D-A50D-150D9C24F7C5}"/>
                </a:ext>
              </a:extLst>
            </p:cNvPr>
            <p:cNvGrpSpPr/>
            <p:nvPr/>
          </p:nvGrpSpPr>
          <p:grpSpPr>
            <a:xfrm>
              <a:off x="1718413" y="2828922"/>
              <a:ext cx="68900" cy="135734"/>
              <a:chOff x="2084388" y="2281238"/>
              <a:chExt cx="127000" cy="720725"/>
            </a:xfrm>
          </p:grpSpPr>
          <p:sp>
            <p:nvSpPr>
              <p:cNvPr id="435" name="Line 113">
                <a:extLst>
                  <a:ext uri="{FF2B5EF4-FFF2-40B4-BE49-F238E27FC236}">
                    <a16:creationId xmlns:a16="http://schemas.microsoft.com/office/drawing/2014/main" id="{1DA89408-3CED-0D9F-6623-6865B2EDE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6" name="Line 120">
                <a:extLst>
                  <a:ext uri="{FF2B5EF4-FFF2-40B4-BE49-F238E27FC236}">
                    <a16:creationId xmlns:a16="http://schemas.microsoft.com/office/drawing/2014/main" id="{F88C46B5-D519-BD37-1E6F-716D10994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7" name="Line 113">
                <a:extLst>
                  <a:ext uri="{FF2B5EF4-FFF2-40B4-BE49-F238E27FC236}">
                    <a16:creationId xmlns:a16="http://schemas.microsoft.com/office/drawing/2014/main" id="{4EADE909-44DC-BB20-FA6D-565D49BAE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6" name="Groupe 345">
              <a:extLst>
                <a:ext uri="{FF2B5EF4-FFF2-40B4-BE49-F238E27FC236}">
                  <a16:creationId xmlns:a16="http://schemas.microsoft.com/office/drawing/2014/main" id="{6BD7CAC8-7962-D995-D54D-249B91F857B4}"/>
                </a:ext>
              </a:extLst>
            </p:cNvPr>
            <p:cNvGrpSpPr/>
            <p:nvPr/>
          </p:nvGrpSpPr>
          <p:grpSpPr>
            <a:xfrm>
              <a:off x="1611256" y="2797966"/>
              <a:ext cx="68900" cy="135734"/>
              <a:chOff x="2084388" y="2281238"/>
              <a:chExt cx="127000" cy="720725"/>
            </a:xfrm>
          </p:grpSpPr>
          <p:sp>
            <p:nvSpPr>
              <p:cNvPr id="432" name="Line 113">
                <a:extLst>
                  <a:ext uri="{FF2B5EF4-FFF2-40B4-BE49-F238E27FC236}">
                    <a16:creationId xmlns:a16="http://schemas.microsoft.com/office/drawing/2014/main" id="{F401B70E-C28A-35FA-8BD4-D59F9E6F2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3" name="Line 120">
                <a:extLst>
                  <a:ext uri="{FF2B5EF4-FFF2-40B4-BE49-F238E27FC236}">
                    <a16:creationId xmlns:a16="http://schemas.microsoft.com/office/drawing/2014/main" id="{151F823C-E4BB-8FC6-D36F-78950285D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4" name="Line 113">
                <a:extLst>
                  <a:ext uri="{FF2B5EF4-FFF2-40B4-BE49-F238E27FC236}">
                    <a16:creationId xmlns:a16="http://schemas.microsoft.com/office/drawing/2014/main" id="{58F285D8-2E89-4213-5F3A-280571A65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7" name="Groupe 346">
              <a:extLst>
                <a:ext uri="{FF2B5EF4-FFF2-40B4-BE49-F238E27FC236}">
                  <a16:creationId xmlns:a16="http://schemas.microsoft.com/office/drawing/2014/main" id="{1844C3AC-9079-1B1A-5E40-765ADB32BF6F}"/>
                </a:ext>
              </a:extLst>
            </p:cNvPr>
            <p:cNvGrpSpPr/>
            <p:nvPr/>
          </p:nvGrpSpPr>
          <p:grpSpPr>
            <a:xfrm>
              <a:off x="1499337" y="2857497"/>
              <a:ext cx="68900" cy="119066"/>
              <a:chOff x="2084388" y="2281238"/>
              <a:chExt cx="127000" cy="720725"/>
            </a:xfrm>
          </p:grpSpPr>
          <p:sp>
            <p:nvSpPr>
              <p:cNvPr id="429" name="Line 113">
                <a:extLst>
                  <a:ext uri="{FF2B5EF4-FFF2-40B4-BE49-F238E27FC236}">
                    <a16:creationId xmlns:a16="http://schemas.microsoft.com/office/drawing/2014/main" id="{AEDB8D2B-F115-0525-C332-6524E7CC9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0" name="Line 120">
                <a:extLst>
                  <a:ext uri="{FF2B5EF4-FFF2-40B4-BE49-F238E27FC236}">
                    <a16:creationId xmlns:a16="http://schemas.microsoft.com/office/drawing/2014/main" id="{95A88BE1-C8A8-B150-887A-8B8797F38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1" name="Line 113">
                <a:extLst>
                  <a:ext uri="{FF2B5EF4-FFF2-40B4-BE49-F238E27FC236}">
                    <a16:creationId xmlns:a16="http://schemas.microsoft.com/office/drawing/2014/main" id="{F983E9EE-DDB9-0B19-7488-47751E938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8" name="Groupe 347">
              <a:extLst>
                <a:ext uri="{FF2B5EF4-FFF2-40B4-BE49-F238E27FC236}">
                  <a16:creationId xmlns:a16="http://schemas.microsoft.com/office/drawing/2014/main" id="{28F39111-21EB-4989-311C-1DD31BDE9CD0}"/>
                </a:ext>
              </a:extLst>
            </p:cNvPr>
            <p:cNvGrpSpPr/>
            <p:nvPr/>
          </p:nvGrpSpPr>
          <p:grpSpPr>
            <a:xfrm>
              <a:off x="1439806" y="2867022"/>
              <a:ext cx="68900" cy="138116"/>
              <a:chOff x="2084388" y="2281238"/>
              <a:chExt cx="127000" cy="720725"/>
            </a:xfrm>
          </p:grpSpPr>
          <p:sp>
            <p:nvSpPr>
              <p:cNvPr id="426" name="Line 113">
                <a:extLst>
                  <a:ext uri="{FF2B5EF4-FFF2-40B4-BE49-F238E27FC236}">
                    <a16:creationId xmlns:a16="http://schemas.microsoft.com/office/drawing/2014/main" id="{18DFDFF7-1AC6-2F62-734E-A844793C6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7" name="Line 120">
                <a:extLst>
                  <a:ext uri="{FF2B5EF4-FFF2-40B4-BE49-F238E27FC236}">
                    <a16:creationId xmlns:a16="http://schemas.microsoft.com/office/drawing/2014/main" id="{DA00783D-4723-F702-AE49-82AD6A8D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8" name="Line 113">
                <a:extLst>
                  <a:ext uri="{FF2B5EF4-FFF2-40B4-BE49-F238E27FC236}">
                    <a16:creationId xmlns:a16="http://schemas.microsoft.com/office/drawing/2014/main" id="{38EB07BE-7B5D-5778-565F-83D3C34E1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49" name="Groupe 348">
              <a:extLst>
                <a:ext uri="{FF2B5EF4-FFF2-40B4-BE49-F238E27FC236}">
                  <a16:creationId xmlns:a16="http://schemas.microsoft.com/office/drawing/2014/main" id="{EC570A9E-A36E-D0E9-A440-F272B21B67E5}"/>
                </a:ext>
              </a:extLst>
            </p:cNvPr>
            <p:cNvGrpSpPr/>
            <p:nvPr/>
          </p:nvGrpSpPr>
          <p:grpSpPr>
            <a:xfrm>
              <a:off x="1387418" y="2900359"/>
              <a:ext cx="68900" cy="114304"/>
              <a:chOff x="2084388" y="2281238"/>
              <a:chExt cx="127000" cy="720725"/>
            </a:xfrm>
          </p:grpSpPr>
          <p:sp>
            <p:nvSpPr>
              <p:cNvPr id="423" name="Line 113">
                <a:extLst>
                  <a:ext uri="{FF2B5EF4-FFF2-40B4-BE49-F238E27FC236}">
                    <a16:creationId xmlns:a16="http://schemas.microsoft.com/office/drawing/2014/main" id="{CEFC6A2E-FAE0-61C7-8AD1-DA05E158A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4" name="Line 120">
                <a:extLst>
                  <a:ext uri="{FF2B5EF4-FFF2-40B4-BE49-F238E27FC236}">
                    <a16:creationId xmlns:a16="http://schemas.microsoft.com/office/drawing/2014/main" id="{8A2460FC-CDCC-4FBA-6A72-D14C8D04B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5" name="Line 113">
                <a:extLst>
                  <a:ext uri="{FF2B5EF4-FFF2-40B4-BE49-F238E27FC236}">
                    <a16:creationId xmlns:a16="http://schemas.microsoft.com/office/drawing/2014/main" id="{A6D9F82E-A228-B7A0-EEBA-5C2CA0876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0" name="Groupe 349">
              <a:extLst>
                <a:ext uri="{FF2B5EF4-FFF2-40B4-BE49-F238E27FC236}">
                  <a16:creationId xmlns:a16="http://schemas.microsoft.com/office/drawing/2014/main" id="{3E580C36-9CE3-5047-CD73-D4992E7D178F}"/>
                </a:ext>
              </a:extLst>
            </p:cNvPr>
            <p:cNvGrpSpPr/>
            <p:nvPr/>
          </p:nvGrpSpPr>
          <p:grpSpPr>
            <a:xfrm>
              <a:off x="1335031" y="2950365"/>
              <a:ext cx="68900" cy="83348"/>
              <a:chOff x="2084388" y="2281238"/>
              <a:chExt cx="127000" cy="720725"/>
            </a:xfrm>
          </p:grpSpPr>
          <p:sp>
            <p:nvSpPr>
              <p:cNvPr id="420" name="Line 113">
                <a:extLst>
                  <a:ext uri="{FF2B5EF4-FFF2-40B4-BE49-F238E27FC236}">
                    <a16:creationId xmlns:a16="http://schemas.microsoft.com/office/drawing/2014/main" id="{4A845A7D-A702-BDDD-182C-A74C864B1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1" name="Line 120">
                <a:extLst>
                  <a:ext uri="{FF2B5EF4-FFF2-40B4-BE49-F238E27FC236}">
                    <a16:creationId xmlns:a16="http://schemas.microsoft.com/office/drawing/2014/main" id="{296A1150-99DB-9F4B-5BE1-FA7427B07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2" name="Line 113">
                <a:extLst>
                  <a:ext uri="{FF2B5EF4-FFF2-40B4-BE49-F238E27FC236}">
                    <a16:creationId xmlns:a16="http://schemas.microsoft.com/office/drawing/2014/main" id="{0E515A88-4CB3-D7F0-E816-C6AC1F053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1" name="Groupe 350">
              <a:extLst>
                <a:ext uri="{FF2B5EF4-FFF2-40B4-BE49-F238E27FC236}">
                  <a16:creationId xmlns:a16="http://schemas.microsoft.com/office/drawing/2014/main" id="{FD70580A-9114-3AA7-F8E4-1ABF620409EC}"/>
                </a:ext>
              </a:extLst>
            </p:cNvPr>
            <p:cNvGrpSpPr/>
            <p:nvPr/>
          </p:nvGrpSpPr>
          <p:grpSpPr>
            <a:xfrm>
              <a:off x="1280263" y="2957508"/>
              <a:ext cx="68900" cy="123829"/>
              <a:chOff x="2084388" y="2281238"/>
              <a:chExt cx="127000" cy="720725"/>
            </a:xfrm>
          </p:grpSpPr>
          <p:sp>
            <p:nvSpPr>
              <p:cNvPr id="417" name="Line 113">
                <a:extLst>
                  <a:ext uri="{FF2B5EF4-FFF2-40B4-BE49-F238E27FC236}">
                    <a16:creationId xmlns:a16="http://schemas.microsoft.com/office/drawing/2014/main" id="{A3A54F7E-090B-497D-C28B-857121904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8" name="Line 120">
                <a:extLst>
                  <a:ext uri="{FF2B5EF4-FFF2-40B4-BE49-F238E27FC236}">
                    <a16:creationId xmlns:a16="http://schemas.microsoft.com/office/drawing/2014/main" id="{1E7616F2-52DE-B1B9-DA7A-D0C038C6E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9" name="Line 113">
                <a:extLst>
                  <a:ext uri="{FF2B5EF4-FFF2-40B4-BE49-F238E27FC236}">
                    <a16:creationId xmlns:a16="http://schemas.microsoft.com/office/drawing/2014/main" id="{1DB689E6-6071-D813-A74A-3AF27E96F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2" name="Groupe 351">
              <a:extLst>
                <a:ext uri="{FF2B5EF4-FFF2-40B4-BE49-F238E27FC236}">
                  <a16:creationId xmlns:a16="http://schemas.microsoft.com/office/drawing/2014/main" id="{A43C9B0D-957A-1807-2704-19192ED19FFA}"/>
                </a:ext>
              </a:extLst>
            </p:cNvPr>
            <p:cNvGrpSpPr/>
            <p:nvPr/>
          </p:nvGrpSpPr>
          <p:grpSpPr>
            <a:xfrm>
              <a:off x="1163584" y="3917157"/>
              <a:ext cx="68900" cy="152399"/>
              <a:chOff x="2084388" y="2281238"/>
              <a:chExt cx="127000" cy="720725"/>
            </a:xfrm>
          </p:grpSpPr>
          <p:sp>
            <p:nvSpPr>
              <p:cNvPr id="414" name="Line 113">
                <a:extLst>
                  <a:ext uri="{FF2B5EF4-FFF2-40B4-BE49-F238E27FC236}">
                    <a16:creationId xmlns:a16="http://schemas.microsoft.com/office/drawing/2014/main" id="{9A8D3CFC-A37F-BB51-C06E-FD25333AA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5" name="Line 120">
                <a:extLst>
                  <a:ext uri="{FF2B5EF4-FFF2-40B4-BE49-F238E27FC236}">
                    <a16:creationId xmlns:a16="http://schemas.microsoft.com/office/drawing/2014/main" id="{33825E26-47E9-D337-D8C7-2A54DE558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6" name="Line 113">
                <a:extLst>
                  <a:ext uri="{FF2B5EF4-FFF2-40B4-BE49-F238E27FC236}">
                    <a16:creationId xmlns:a16="http://schemas.microsoft.com/office/drawing/2014/main" id="{21D959F8-A543-2E8D-186B-5BAA498CD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3" name="Groupe 352">
              <a:extLst>
                <a:ext uri="{FF2B5EF4-FFF2-40B4-BE49-F238E27FC236}">
                  <a16:creationId xmlns:a16="http://schemas.microsoft.com/office/drawing/2014/main" id="{25A1D559-71AB-CC0D-D4BA-D6B459071CB6}"/>
                </a:ext>
              </a:extLst>
            </p:cNvPr>
            <p:cNvGrpSpPr/>
            <p:nvPr/>
          </p:nvGrpSpPr>
          <p:grpSpPr>
            <a:xfrm>
              <a:off x="1163584" y="3667291"/>
              <a:ext cx="68900" cy="152233"/>
              <a:chOff x="2084388" y="2282022"/>
              <a:chExt cx="127000" cy="719941"/>
            </a:xfrm>
          </p:grpSpPr>
          <p:sp>
            <p:nvSpPr>
              <p:cNvPr id="412" name="Line 120">
                <a:extLst>
                  <a:ext uri="{FF2B5EF4-FFF2-40B4-BE49-F238E27FC236}">
                    <a16:creationId xmlns:a16="http://schemas.microsoft.com/office/drawing/2014/main" id="{B38F7CB6-8BCC-C581-E72A-FF373A457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3" name="Line 113">
                <a:extLst>
                  <a:ext uri="{FF2B5EF4-FFF2-40B4-BE49-F238E27FC236}">
                    <a16:creationId xmlns:a16="http://schemas.microsoft.com/office/drawing/2014/main" id="{1A3A2810-C199-15DE-19A5-7477EAE17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4" name="Groupe 353">
              <a:extLst>
                <a:ext uri="{FF2B5EF4-FFF2-40B4-BE49-F238E27FC236}">
                  <a16:creationId xmlns:a16="http://schemas.microsoft.com/office/drawing/2014/main" id="{AFC01800-48CD-0465-B85D-03FC148546AB}"/>
                </a:ext>
              </a:extLst>
            </p:cNvPr>
            <p:cNvGrpSpPr/>
            <p:nvPr/>
          </p:nvGrpSpPr>
          <p:grpSpPr>
            <a:xfrm>
              <a:off x="1163584" y="3357563"/>
              <a:ext cx="68900" cy="133349"/>
              <a:chOff x="2084388" y="2281238"/>
              <a:chExt cx="127000" cy="720725"/>
            </a:xfrm>
          </p:grpSpPr>
          <p:sp>
            <p:nvSpPr>
              <p:cNvPr id="409" name="Line 113">
                <a:extLst>
                  <a:ext uri="{FF2B5EF4-FFF2-40B4-BE49-F238E27FC236}">
                    <a16:creationId xmlns:a16="http://schemas.microsoft.com/office/drawing/2014/main" id="{127F3AAF-C087-8F03-DDE0-156C8CC26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0" name="Line 120">
                <a:extLst>
                  <a:ext uri="{FF2B5EF4-FFF2-40B4-BE49-F238E27FC236}">
                    <a16:creationId xmlns:a16="http://schemas.microsoft.com/office/drawing/2014/main" id="{3D31894E-6928-0932-DAD0-56C8C9D6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1" name="Line 113">
                <a:extLst>
                  <a:ext uri="{FF2B5EF4-FFF2-40B4-BE49-F238E27FC236}">
                    <a16:creationId xmlns:a16="http://schemas.microsoft.com/office/drawing/2014/main" id="{13B46DF4-E6E7-14B0-1CE4-D94DA84D4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5" name="Groupe 354">
              <a:extLst>
                <a:ext uri="{FF2B5EF4-FFF2-40B4-BE49-F238E27FC236}">
                  <a16:creationId xmlns:a16="http://schemas.microsoft.com/office/drawing/2014/main" id="{D7018D9E-657B-ABCD-F472-6141D3C25211}"/>
                </a:ext>
              </a:extLst>
            </p:cNvPr>
            <p:cNvGrpSpPr/>
            <p:nvPr/>
          </p:nvGrpSpPr>
          <p:grpSpPr>
            <a:xfrm>
              <a:off x="1187748" y="3173297"/>
              <a:ext cx="68900" cy="79774"/>
              <a:chOff x="2084388" y="2282022"/>
              <a:chExt cx="127000" cy="719941"/>
            </a:xfrm>
          </p:grpSpPr>
          <p:sp>
            <p:nvSpPr>
              <p:cNvPr id="407" name="Line 120">
                <a:extLst>
                  <a:ext uri="{FF2B5EF4-FFF2-40B4-BE49-F238E27FC236}">
                    <a16:creationId xmlns:a16="http://schemas.microsoft.com/office/drawing/2014/main" id="{08BD1F1D-B061-7EDA-ED79-C4BF94471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8" name="Line 113">
                <a:extLst>
                  <a:ext uri="{FF2B5EF4-FFF2-40B4-BE49-F238E27FC236}">
                    <a16:creationId xmlns:a16="http://schemas.microsoft.com/office/drawing/2014/main" id="{05071219-8E1F-29C7-C181-B4AC04C8A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6" name="Groupe 355">
              <a:extLst>
                <a:ext uri="{FF2B5EF4-FFF2-40B4-BE49-F238E27FC236}">
                  <a16:creationId xmlns:a16="http://schemas.microsoft.com/office/drawing/2014/main" id="{0D067F18-2E10-2E1D-C79F-710DDCFF9835}"/>
                </a:ext>
              </a:extLst>
            </p:cNvPr>
            <p:cNvGrpSpPr/>
            <p:nvPr/>
          </p:nvGrpSpPr>
          <p:grpSpPr>
            <a:xfrm>
              <a:off x="1206798" y="3101859"/>
              <a:ext cx="68900" cy="79774"/>
              <a:chOff x="2084388" y="2282022"/>
              <a:chExt cx="127000" cy="719941"/>
            </a:xfrm>
          </p:grpSpPr>
          <p:sp>
            <p:nvSpPr>
              <p:cNvPr id="405" name="Line 120">
                <a:extLst>
                  <a:ext uri="{FF2B5EF4-FFF2-40B4-BE49-F238E27FC236}">
                    <a16:creationId xmlns:a16="http://schemas.microsoft.com/office/drawing/2014/main" id="{620C35EE-5DC8-4383-D567-47EB66B9B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6" name="Line 113">
                <a:extLst>
                  <a:ext uri="{FF2B5EF4-FFF2-40B4-BE49-F238E27FC236}">
                    <a16:creationId xmlns:a16="http://schemas.microsoft.com/office/drawing/2014/main" id="{05D96DFE-E793-9D32-C4C6-E156CA1F0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7" name="Groupe 356">
              <a:extLst>
                <a:ext uri="{FF2B5EF4-FFF2-40B4-BE49-F238E27FC236}">
                  <a16:creationId xmlns:a16="http://schemas.microsoft.com/office/drawing/2014/main" id="{02FF65D5-AC51-DDC5-4534-2E1A5FF1980C}"/>
                </a:ext>
              </a:extLst>
            </p:cNvPr>
            <p:cNvGrpSpPr/>
            <p:nvPr/>
          </p:nvGrpSpPr>
          <p:grpSpPr>
            <a:xfrm rot="10800000">
              <a:off x="1171079" y="3008990"/>
              <a:ext cx="68900" cy="79774"/>
              <a:chOff x="2084388" y="2282022"/>
              <a:chExt cx="127000" cy="719941"/>
            </a:xfrm>
          </p:grpSpPr>
          <p:sp>
            <p:nvSpPr>
              <p:cNvPr id="403" name="Line 120">
                <a:extLst>
                  <a:ext uri="{FF2B5EF4-FFF2-40B4-BE49-F238E27FC236}">
                    <a16:creationId xmlns:a16="http://schemas.microsoft.com/office/drawing/2014/main" id="{49B22AA2-9C29-530D-0452-E43C930A2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4" name="Line 113">
                <a:extLst>
                  <a:ext uri="{FF2B5EF4-FFF2-40B4-BE49-F238E27FC236}">
                    <a16:creationId xmlns:a16="http://schemas.microsoft.com/office/drawing/2014/main" id="{4A41C506-00BA-A26F-4023-D04A864EB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8" name="Groupe 357">
              <a:extLst>
                <a:ext uri="{FF2B5EF4-FFF2-40B4-BE49-F238E27FC236}">
                  <a16:creationId xmlns:a16="http://schemas.microsoft.com/office/drawing/2014/main" id="{5CFDC60B-9F7B-7DC5-47FB-492071845C10}"/>
                </a:ext>
              </a:extLst>
            </p:cNvPr>
            <p:cNvGrpSpPr/>
            <p:nvPr/>
          </p:nvGrpSpPr>
          <p:grpSpPr>
            <a:xfrm>
              <a:off x="1163584" y="3378994"/>
              <a:ext cx="68900" cy="192879"/>
              <a:chOff x="2084388" y="2281238"/>
              <a:chExt cx="127000" cy="720725"/>
            </a:xfrm>
          </p:grpSpPr>
          <p:sp>
            <p:nvSpPr>
              <p:cNvPr id="400" name="Line 113">
                <a:extLst>
                  <a:ext uri="{FF2B5EF4-FFF2-40B4-BE49-F238E27FC236}">
                    <a16:creationId xmlns:a16="http://schemas.microsoft.com/office/drawing/2014/main" id="{4F959220-0BC5-5703-F87C-34BBDFE03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1" name="Line 120">
                <a:extLst>
                  <a:ext uri="{FF2B5EF4-FFF2-40B4-BE49-F238E27FC236}">
                    <a16:creationId xmlns:a16="http://schemas.microsoft.com/office/drawing/2014/main" id="{520FF2EE-96FF-CEA5-7AA6-312EF71CC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2" name="Line 113">
                <a:extLst>
                  <a:ext uri="{FF2B5EF4-FFF2-40B4-BE49-F238E27FC236}">
                    <a16:creationId xmlns:a16="http://schemas.microsoft.com/office/drawing/2014/main" id="{C62AA2A2-B3E7-ADDE-F6FE-9E097DF29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59" name="Groupe 358">
              <a:extLst>
                <a:ext uri="{FF2B5EF4-FFF2-40B4-BE49-F238E27FC236}">
                  <a16:creationId xmlns:a16="http://schemas.microsoft.com/office/drawing/2014/main" id="{CCCB7593-1B85-265F-FEE7-7F5CFAAF22F8}"/>
                </a:ext>
              </a:extLst>
            </p:cNvPr>
            <p:cNvGrpSpPr/>
            <p:nvPr/>
          </p:nvGrpSpPr>
          <p:grpSpPr>
            <a:xfrm rot="10800000">
              <a:off x="1190129" y="2947078"/>
              <a:ext cx="68900" cy="79774"/>
              <a:chOff x="2084388" y="2282022"/>
              <a:chExt cx="127000" cy="719941"/>
            </a:xfrm>
          </p:grpSpPr>
          <p:sp>
            <p:nvSpPr>
              <p:cNvPr id="398" name="Line 120">
                <a:extLst>
                  <a:ext uri="{FF2B5EF4-FFF2-40B4-BE49-F238E27FC236}">
                    <a16:creationId xmlns:a16="http://schemas.microsoft.com/office/drawing/2014/main" id="{01FF8D3B-1853-87C6-3493-A499D2744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9" name="Line 113">
                <a:extLst>
                  <a:ext uri="{FF2B5EF4-FFF2-40B4-BE49-F238E27FC236}">
                    <a16:creationId xmlns:a16="http://schemas.microsoft.com/office/drawing/2014/main" id="{E163B24B-8861-BF7B-37A5-FD3D07EFC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0" name="Groupe 359">
              <a:extLst>
                <a:ext uri="{FF2B5EF4-FFF2-40B4-BE49-F238E27FC236}">
                  <a16:creationId xmlns:a16="http://schemas.microsoft.com/office/drawing/2014/main" id="{F3481C0F-D0FC-4C52-3409-111E78A0BB66}"/>
                </a:ext>
              </a:extLst>
            </p:cNvPr>
            <p:cNvGrpSpPr/>
            <p:nvPr/>
          </p:nvGrpSpPr>
          <p:grpSpPr>
            <a:xfrm rot="10800000">
              <a:off x="1223467" y="2832778"/>
              <a:ext cx="68900" cy="79774"/>
              <a:chOff x="2084388" y="2282022"/>
              <a:chExt cx="127000" cy="719941"/>
            </a:xfrm>
          </p:grpSpPr>
          <p:sp>
            <p:nvSpPr>
              <p:cNvPr id="396" name="Line 120">
                <a:extLst>
                  <a:ext uri="{FF2B5EF4-FFF2-40B4-BE49-F238E27FC236}">
                    <a16:creationId xmlns:a16="http://schemas.microsoft.com/office/drawing/2014/main" id="{FE4FEFC3-6CCD-B033-1CC4-C61C8CF4D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7" name="Line 113">
                <a:extLst>
                  <a:ext uri="{FF2B5EF4-FFF2-40B4-BE49-F238E27FC236}">
                    <a16:creationId xmlns:a16="http://schemas.microsoft.com/office/drawing/2014/main" id="{88477182-074A-6937-EC0D-3C65C1FF9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1" name="Groupe 360">
              <a:extLst>
                <a:ext uri="{FF2B5EF4-FFF2-40B4-BE49-F238E27FC236}">
                  <a16:creationId xmlns:a16="http://schemas.microsoft.com/office/drawing/2014/main" id="{10E32F14-C599-C439-4BC8-BFF7EB93DBC2}"/>
                </a:ext>
              </a:extLst>
            </p:cNvPr>
            <p:cNvGrpSpPr/>
            <p:nvPr/>
          </p:nvGrpSpPr>
          <p:grpSpPr>
            <a:xfrm rot="10800000">
              <a:off x="1285380" y="2858972"/>
              <a:ext cx="68900" cy="50916"/>
              <a:chOff x="2084388" y="2282022"/>
              <a:chExt cx="127000" cy="719941"/>
            </a:xfrm>
          </p:grpSpPr>
          <p:sp>
            <p:nvSpPr>
              <p:cNvPr id="394" name="Line 120">
                <a:extLst>
                  <a:ext uri="{FF2B5EF4-FFF2-40B4-BE49-F238E27FC236}">
                    <a16:creationId xmlns:a16="http://schemas.microsoft.com/office/drawing/2014/main" id="{7C686FC7-E5D7-9D87-F884-D12BC69A4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5" name="Line 113">
                <a:extLst>
                  <a:ext uri="{FF2B5EF4-FFF2-40B4-BE49-F238E27FC236}">
                    <a16:creationId xmlns:a16="http://schemas.microsoft.com/office/drawing/2014/main" id="{5ED5151E-02C5-4479-5FC0-42EDEC209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2" name="Groupe 361">
              <a:extLst>
                <a:ext uri="{FF2B5EF4-FFF2-40B4-BE49-F238E27FC236}">
                  <a16:creationId xmlns:a16="http://schemas.microsoft.com/office/drawing/2014/main" id="{9716CC9D-651F-6295-31C6-AFC39329E31B}"/>
                </a:ext>
              </a:extLst>
            </p:cNvPr>
            <p:cNvGrpSpPr/>
            <p:nvPr/>
          </p:nvGrpSpPr>
          <p:grpSpPr>
            <a:xfrm rot="10800000">
              <a:off x="1444924" y="2961366"/>
              <a:ext cx="68900" cy="50916"/>
              <a:chOff x="2084388" y="2282022"/>
              <a:chExt cx="127000" cy="719941"/>
            </a:xfrm>
          </p:grpSpPr>
          <p:sp>
            <p:nvSpPr>
              <p:cNvPr id="392" name="Line 120">
                <a:extLst>
                  <a:ext uri="{FF2B5EF4-FFF2-40B4-BE49-F238E27FC236}">
                    <a16:creationId xmlns:a16="http://schemas.microsoft.com/office/drawing/2014/main" id="{87C637A6-76CE-429C-FC01-8E236B8B1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3" name="Line 113">
                <a:extLst>
                  <a:ext uri="{FF2B5EF4-FFF2-40B4-BE49-F238E27FC236}">
                    <a16:creationId xmlns:a16="http://schemas.microsoft.com/office/drawing/2014/main" id="{7F6D3481-B32D-F4CF-419C-083E226F2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3" name="Groupe 362">
              <a:extLst>
                <a:ext uri="{FF2B5EF4-FFF2-40B4-BE49-F238E27FC236}">
                  <a16:creationId xmlns:a16="http://schemas.microsoft.com/office/drawing/2014/main" id="{083F0637-FF84-94E9-003C-25C169DA4FC9}"/>
                </a:ext>
              </a:extLst>
            </p:cNvPr>
            <p:cNvGrpSpPr/>
            <p:nvPr/>
          </p:nvGrpSpPr>
          <p:grpSpPr>
            <a:xfrm rot="10800000">
              <a:off x="1502074" y="3011372"/>
              <a:ext cx="68900" cy="50916"/>
              <a:chOff x="2084388" y="2282022"/>
              <a:chExt cx="127000" cy="719941"/>
            </a:xfrm>
          </p:grpSpPr>
          <p:sp>
            <p:nvSpPr>
              <p:cNvPr id="390" name="Line 120">
                <a:extLst>
                  <a:ext uri="{FF2B5EF4-FFF2-40B4-BE49-F238E27FC236}">
                    <a16:creationId xmlns:a16="http://schemas.microsoft.com/office/drawing/2014/main" id="{9C8226C1-3FF8-5EDC-D466-CC803D6A1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1" name="Line 113">
                <a:extLst>
                  <a:ext uri="{FF2B5EF4-FFF2-40B4-BE49-F238E27FC236}">
                    <a16:creationId xmlns:a16="http://schemas.microsoft.com/office/drawing/2014/main" id="{39E9E8CE-0A6B-B4CA-5681-E100848D4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4" name="Groupe 363">
              <a:extLst>
                <a:ext uri="{FF2B5EF4-FFF2-40B4-BE49-F238E27FC236}">
                  <a16:creationId xmlns:a16="http://schemas.microsoft.com/office/drawing/2014/main" id="{4C059745-D696-FA4D-14F1-CB5691949183}"/>
                </a:ext>
              </a:extLst>
            </p:cNvPr>
            <p:cNvGrpSpPr/>
            <p:nvPr/>
          </p:nvGrpSpPr>
          <p:grpSpPr>
            <a:xfrm rot="10800000">
              <a:off x="1611612" y="3073285"/>
              <a:ext cx="68900" cy="50916"/>
              <a:chOff x="2084388" y="2282022"/>
              <a:chExt cx="127000" cy="719941"/>
            </a:xfrm>
          </p:grpSpPr>
          <p:sp>
            <p:nvSpPr>
              <p:cNvPr id="388" name="Line 120">
                <a:extLst>
                  <a:ext uri="{FF2B5EF4-FFF2-40B4-BE49-F238E27FC236}">
                    <a16:creationId xmlns:a16="http://schemas.microsoft.com/office/drawing/2014/main" id="{E591B48D-D36D-5EB9-AB3A-C9B21FC48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9" name="Line 113">
                <a:extLst>
                  <a:ext uri="{FF2B5EF4-FFF2-40B4-BE49-F238E27FC236}">
                    <a16:creationId xmlns:a16="http://schemas.microsoft.com/office/drawing/2014/main" id="{B88D7FA5-141F-404E-1CD6-BE019A4A9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5" name="Groupe 364">
              <a:extLst>
                <a:ext uri="{FF2B5EF4-FFF2-40B4-BE49-F238E27FC236}">
                  <a16:creationId xmlns:a16="http://schemas.microsoft.com/office/drawing/2014/main" id="{A7A8AC28-3570-4634-EE0A-56065D6C455D}"/>
                </a:ext>
              </a:extLst>
            </p:cNvPr>
            <p:cNvGrpSpPr/>
            <p:nvPr/>
          </p:nvGrpSpPr>
          <p:grpSpPr>
            <a:xfrm rot="10800000">
              <a:off x="1723530" y="3092334"/>
              <a:ext cx="68900" cy="50916"/>
              <a:chOff x="2084388" y="2282022"/>
              <a:chExt cx="127000" cy="719941"/>
            </a:xfrm>
          </p:grpSpPr>
          <p:sp>
            <p:nvSpPr>
              <p:cNvPr id="386" name="Line 120">
                <a:extLst>
                  <a:ext uri="{FF2B5EF4-FFF2-40B4-BE49-F238E27FC236}">
                    <a16:creationId xmlns:a16="http://schemas.microsoft.com/office/drawing/2014/main" id="{11736C57-7BEB-59D7-56B5-E360AE964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7" name="Line 113">
                <a:extLst>
                  <a:ext uri="{FF2B5EF4-FFF2-40B4-BE49-F238E27FC236}">
                    <a16:creationId xmlns:a16="http://schemas.microsoft.com/office/drawing/2014/main" id="{A0266BA3-A88A-732F-4F8C-2E3C50DED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6" name="Groupe 365">
              <a:extLst>
                <a:ext uri="{FF2B5EF4-FFF2-40B4-BE49-F238E27FC236}">
                  <a16:creationId xmlns:a16="http://schemas.microsoft.com/office/drawing/2014/main" id="{17EDDE45-C18E-16D5-98EE-ED2179637698}"/>
                </a:ext>
              </a:extLst>
            </p:cNvPr>
            <p:cNvGrpSpPr/>
            <p:nvPr/>
          </p:nvGrpSpPr>
          <p:grpSpPr>
            <a:xfrm rot="10800000">
              <a:off x="1835449" y="3101859"/>
              <a:ext cx="68900" cy="50916"/>
              <a:chOff x="2084388" y="2282022"/>
              <a:chExt cx="127000" cy="719941"/>
            </a:xfrm>
          </p:grpSpPr>
          <p:sp>
            <p:nvSpPr>
              <p:cNvPr id="384" name="Line 120">
                <a:extLst>
                  <a:ext uri="{FF2B5EF4-FFF2-40B4-BE49-F238E27FC236}">
                    <a16:creationId xmlns:a16="http://schemas.microsoft.com/office/drawing/2014/main" id="{E2DF080A-6DF0-8F1E-FC66-C83FC03B5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5" name="Line 113">
                <a:extLst>
                  <a:ext uri="{FF2B5EF4-FFF2-40B4-BE49-F238E27FC236}">
                    <a16:creationId xmlns:a16="http://schemas.microsoft.com/office/drawing/2014/main" id="{2971A9A2-0395-DD54-6D81-ECB5D0383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7" name="Groupe 366">
              <a:extLst>
                <a:ext uri="{FF2B5EF4-FFF2-40B4-BE49-F238E27FC236}">
                  <a16:creationId xmlns:a16="http://schemas.microsoft.com/office/drawing/2014/main" id="{A608FFF8-BE98-6094-8723-A8AA4E5B3F62}"/>
                </a:ext>
              </a:extLst>
            </p:cNvPr>
            <p:cNvGrpSpPr/>
            <p:nvPr/>
          </p:nvGrpSpPr>
          <p:grpSpPr>
            <a:xfrm rot="10800000">
              <a:off x="2052142" y="3159009"/>
              <a:ext cx="68900" cy="50916"/>
              <a:chOff x="2084388" y="2282022"/>
              <a:chExt cx="127000" cy="719941"/>
            </a:xfrm>
          </p:grpSpPr>
          <p:sp>
            <p:nvSpPr>
              <p:cNvPr id="382" name="Line 120">
                <a:extLst>
                  <a:ext uri="{FF2B5EF4-FFF2-40B4-BE49-F238E27FC236}">
                    <a16:creationId xmlns:a16="http://schemas.microsoft.com/office/drawing/2014/main" id="{B47589E1-59BF-060D-8FA9-42424191A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3" name="Line 113">
                <a:extLst>
                  <a:ext uri="{FF2B5EF4-FFF2-40B4-BE49-F238E27FC236}">
                    <a16:creationId xmlns:a16="http://schemas.microsoft.com/office/drawing/2014/main" id="{5A8166EE-2464-8F86-FDFC-0AD758D59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8" name="Groupe 367">
              <a:extLst>
                <a:ext uri="{FF2B5EF4-FFF2-40B4-BE49-F238E27FC236}">
                  <a16:creationId xmlns:a16="http://schemas.microsoft.com/office/drawing/2014/main" id="{E81FB3BF-1321-6873-5C3B-B320A7E5DFAC}"/>
                </a:ext>
              </a:extLst>
            </p:cNvPr>
            <p:cNvGrpSpPr/>
            <p:nvPr/>
          </p:nvGrpSpPr>
          <p:grpSpPr>
            <a:xfrm rot="10800000">
              <a:off x="2161680" y="3170915"/>
              <a:ext cx="68900" cy="50916"/>
              <a:chOff x="2084388" y="2282022"/>
              <a:chExt cx="127000" cy="719941"/>
            </a:xfrm>
          </p:grpSpPr>
          <p:sp>
            <p:nvSpPr>
              <p:cNvPr id="380" name="Line 120">
                <a:extLst>
                  <a:ext uri="{FF2B5EF4-FFF2-40B4-BE49-F238E27FC236}">
                    <a16:creationId xmlns:a16="http://schemas.microsoft.com/office/drawing/2014/main" id="{B96DD2B5-666D-71C7-0D4C-9BF114ED9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1" name="Line 113">
                <a:extLst>
                  <a:ext uri="{FF2B5EF4-FFF2-40B4-BE49-F238E27FC236}">
                    <a16:creationId xmlns:a16="http://schemas.microsoft.com/office/drawing/2014/main" id="{2BBFC055-76D4-9063-7F6A-2F888F9BA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69" name="Groupe 368">
              <a:extLst>
                <a:ext uri="{FF2B5EF4-FFF2-40B4-BE49-F238E27FC236}">
                  <a16:creationId xmlns:a16="http://schemas.microsoft.com/office/drawing/2014/main" id="{607C8C60-9939-0B79-E025-24D7454644B8}"/>
                </a:ext>
              </a:extLst>
            </p:cNvPr>
            <p:cNvGrpSpPr/>
            <p:nvPr/>
          </p:nvGrpSpPr>
          <p:grpSpPr>
            <a:xfrm rot="10800000">
              <a:off x="2387899" y="3149484"/>
              <a:ext cx="68900" cy="50916"/>
              <a:chOff x="2084388" y="2282022"/>
              <a:chExt cx="127000" cy="719941"/>
            </a:xfrm>
          </p:grpSpPr>
          <p:sp>
            <p:nvSpPr>
              <p:cNvPr id="378" name="Line 120">
                <a:extLst>
                  <a:ext uri="{FF2B5EF4-FFF2-40B4-BE49-F238E27FC236}">
                    <a16:creationId xmlns:a16="http://schemas.microsoft.com/office/drawing/2014/main" id="{D86CC9FF-DDDC-5D4B-5D13-0064BC70C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9" name="Line 113">
                <a:extLst>
                  <a:ext uri="{FF2B5EF4-FFF2-40B4-BE49-F238E27FC236}">
                    <a16:creationId xmlns:a16="http://schemas.microsoft.com/office/drawing/2014/main" id="{F090B98C-2DED-1D2D-7874-78DFF6CC1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70" name="Groupe 369">
              <a:extLst>
                <a:ext uri="{FF2B5EF4-FFF2-40B4-BE49-F238E27FC236}">
                  <a16:creationId xmlns:a16="http://schemas.microsoft.com/office/drawing/2014/main" id="{1DB51F70-8FCF-4EEC-1A60-50BC7DE440D8}"/>
                </a:ext>
              </a:extLst>
            </p:cNvPr>
            <p:cNvGrpSpPr/>
            <p:nvPr/>
          </p:nvGrpSpPr>
          <p:grpSpPr>
            <a:xfrm rot="10800000">
              <a:off x="3395167" y="3330459"/>
              <a:ext cx="68900" cy="50916"/>
              <a:chOff x="2084388" y="2282022"/>
              <a:chExt cx="127000" cy="719941"/>
            </a:xfrm>
          </p:grpSpPr>
          <p:sp>
            <p:nvSpPr>
              <p:cNvPr id="376" name="Line 120">
                <a:extLst>
                  <a:ext uri="{FF2B5EF4-FFF2-40B4-BE49-F238E27FC236}">
                    <a16:creationId xmlns:a16="http://schemas.microsoft.com/office/drawing/2014/main" id="{D3FBAF6B-A2D4-60E8-977E-8D553ED41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7" name="Line 113">
                <a:extLst>
                  <a:ext uri="{FF2B5EF4-FFF2-40B4-BE49-F238E27FC236}">
                    <a16:creationId xmlns:a16="http://schemas.microsoft.com/office/drawing/2014/main" id="{6635FA96-3395-8605-29E0-583AFF7D1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371" name="Groupe 370">
              <a:extLst>
                <a:ext uri="{FF2B5EF4-FFF2-40B4-BE49-F238E27FC236}">
                  <a16:creationId xmlns:a16="http://schemas.microsoft.com/office/drawing/2014/main" id="{EBFEED9C-CAD7-A819-2D7C-F1B7F50B6E3B}"/>
                </a:ext>
              </a:extLst>
            </p:cNvPr>
            <p:cNvGrpSpPr/>
            <p:nvPr/>
          </p:nvGrpSpPr>
          <p:grpSpPr>
            <a:xfrm rot="10800000">
              <a:off x="3164186" y="3301884"/>
              <a:ext cx="68900" cy="50916"/>
              <a:chOff x="2084388" y="2282022"/>
              <a:chExt cx="127000" cy="719941"/>
            </a:xfrm>
          </p:grpSpPr>
          <p:sp>
            <p:nvSpPr>
              <p:cNvPr id="374" name="Line 120">
                <a:extLst>
                  <a:ext uri="{FF2B5EF4-FFF2-40B4-BE49-F238E27FC236}">
                    <a16:creationId xmlns:a16="http://schemas.microsoft.com/office/drawing/2014/main" id="{6600CE3D-5E4B-25EB-6684-3AB2A3C3F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5" name="Line 113">
                <a:extLst>
                  <a:ext uri="{FF2B5EF4-FFF2-40B4-BE49-F238E27FC236}">
                    <a16:creationId xmlns:a16="http://schemas.microsoft.com/office/drawing/2014/main" id="{ADBE99EA-B6FE-3179-1F48-2E6BB29A3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72" name="Forme libre : forme 951">
              <a:extLst>
                <a:ext uri="{FF2B5EF4-FFF2-40B4-BE49-F238E27FC236}">
                  <a16:creationId xmlns:a16="http://schemas.microsoft.com/office/drawing/2014/main" id="{128A3C01-A6AF-CFCC-6D25-C9008C280929}"/>
                </a:ext>
              </a:extLst>
            </p:cNvPr>
            <p:cNvSpPr/>
            <p:nvPr/>
          </p:nvSpPr>
          <p:spPr>
            <a:xfrm>
              <a:off x="1257300" y="2855119"/>
              <a:ext cx="2162175" cy="459581"/>
            </a:xfrm>
            <a:custGeom>
              <a:avLst/>
              <a:gdLst>
                <a:gd name="csX0" fmla="*/ 0 w 2162175"/>
                <a:gd name="csY0" fmla="*/ 240506 h 459581"/>
                <a:gd name="csX1" fmla="*/ 69056 w 2162175"/>
                <a:gd name="csY1" fmla="*/ 147637 h 459581"/>
                <a:gd name="csX2" fmla="*/ 123825 w 2162175"/>
                <a:gd name="csY2" fmla="*/ 128587 h 459581"/>
                <a:gd name="csX3" fmla="*/ 171450 w 2162175"/>
                <a:gd name="csY3" fmla="*/ 92869 h 459581"/>
                <a:gd name="csX4" fmla="*/ 228600 w 2162175"/>
                <a:gd name="csY4" fmla="*/ 66675 h 459581"/>
                <a:gd name="csX5" fmla="*/ 278606 w 2162175"/>
                <a:gd name="csY5" fmla="*/ 47625 h 459581"/>
                <a:gd name="csX6" fmla="*/ 385763 w 2162175"/>
                <a:gd name="csY6" fmla="*/ 0 h 459581"/>
                <a:gd name="csX7" fmla="*/ 511969 w 2162175"/>
                <a:gd name="csY7" fmla="*/ 35719 h 459581"/>
                <a:gd name="csX8" fmla="*/ 533400 w 2162175"/>
                <a:gd name="csY8" fmla="*/ 35719 h 459581"/>
                <a:gd name="csX9" fmla="*/ 609600 w 2162175"/>
                <a:gd name="csY9" fmla="*/ 59531 h 459581"/>
                <a:gd name="csX10" fmla="*/ 723900 w 2162175"/>
                <a:gd name="csY10" fmla="*/ 102394 h 459581"/>
                <a:gd name="csX11" fmla="*/ 831056 w 2162175"/>
                <a:gd name="csY11" fmla="*/ 145256 h 459581"/>
                <a:gd name="csX12" fmla="*/ 1062038 w 2162175"/>
                <a:gd name="csY12" fmla="*/ 228600 h 459581"/>
                <a:gd name="csX13" fmla="*/ 1176338 w 2162175"/>
                <a:gd name="csY13" fmla="*/ 230981 h 459581"/>
                <a:gd name="csX14" fmla="*/ 1281113 w 2162175"/>
                <a:gd name="csY14" fmla="*/ 264319 h 459581"/>
                <a:gd name="csX15" fmla="*/ 1390650 w 2162175"/>
                <a:gd name="csY15" fmla="*/ 326231 h 459581"/>
                <a:gd name="csX16" fmla="*/ 1493044 w 2162175"/>
                <a:gd name="csY16" fmla="*/ 292894 h 459581"/>
                <a:gd name="csX17" fmla="*/ 1614488 w 2162175"/>
                <a:gd name="csY17" fmla="*/ 352425 h 459581"/>
                <a:gd name="csX18" fmla="*/ 1721644 w 2162175"/>
                <a:gd name="csY18" fmla="*/ 357187 h 459581"/>
                <a:gd name="csX19" fmla="*/ 1831181 w 2162175"/>
                <a:gd name="csY19" fmla="*/ 400050 h 459581"/>
                <a:gd name="csX20" fmla="*/ 2162175 w 2162175"/>
                <a:gd name="csY20" fmla="*/ 459581 h 4595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2162175" h="459581">
                  <a:moveTo>
                    <a:pt x="0" y="240506"/>
                  </a:moveTo>
                  <a:lnTo>
                    <a:pt x="69056" y="147637"/>
                  </a:lnTo>
                  <a:lnTo>
                    <a:pt x="123825" y="128587"/>
                  </a:lnTo>
                  <a:lnTo>
                    <a:pt x="171450" y="92869"/>
                  </a:lnTo>
                  <a:lnTo>
                    <a:pt x="228600" y="66675"/>
                  </a:lnTo>
                  <a:lnTo>
                    <a:pt x="278606" y="47625"/>
                  </a:lnTo>
                  <a:lnTo>
                    <a:pt x="385763" y="0"/>
                  </a:lnTo>
                  <a:lnTo>
                    <a:pt x="511969" y="35719"/>
                  </a:lnTo>
                  <a:lnTo>
                    <a:pt x="533400" y="35719"/>
                  </a:lnTo>
                  <a:lnTo>
                    <a:pt x="609600" y="59531"/>
                  </a:lnTo>
                  <a:lnTo>
                    <a:pt x="723900" y="102394"/>
                  </a:lnTo>
                  <a:lnTo>
                    <a:pt x="831056" y="145256"/>
                  </a:lnTo>
                  <a:lnTo>
                    <a:pt x="1062038" y="228600"/>
                  </a:lnTo>
                  <a:lnTo>
                    <a:pt x="1176338" y="230981"/>
                  </a:lnTo>
                  <a:lnTo>
                    <a:pt x="1281113" y="264319"/>
                  </a:lnTo>
                  <a:lnTo>
                    <a:pt x="1390650" y="326231"/>
                  </a:lnTo>
                  <a:lnTo>
                    <a:pt x="1493044" y="292894"/>
                  </a:lnTo>
                  <a:lnTo>
                    <a:pt x="1614488" y="352425"/>
                  </a:lnTo>
                  <a:lnTo>
                    <a:pt x="1721644" y="357187"/>
                  </a:lnTo>
                  <a:lnTo>
                    <a:pt x="1831181" y="400050"/>
                  </a:lnTo>
                  <a:lnTo>
                    <a:pt x="2162175" y="459581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373" name="Forme libre : forme 952">
              <a:extLst>
                <a:ext uri="{FF2B5EF4-FFF2-40B4-BE49-F238E27FC236}">
                  <a16:creationId xmlns:a16="http://schemas.microsoft.com/office/drawing/2014/main" id="{619A44B1-5786-3F2C-3D39-698A0BA7F9DA}"/>
                </a:ext>
              </a:extLst>
            </p:cNvPr>
            <p:cNvSpPr/>
            <p:nvPr/>
          </p:nvSpPr>
          <p:spPr>
            <a:xfrm>
              <a:off x="1231106" y="2897981"/>
              <a:ext cx="2195513" cy="497682"/>
            </a:xfrm>
            <a:custGeom>
              <a:avLst/>
              <a:gdLst>
                <a:gd name="csX0" fmla="*/ 0 w 2195513"/>
                <a:gd name="csY0" fmla="*/ 102394 h 497682"/>
                <a:gd name="csX1" fmla="*/ 21432 w 2195513"/>
                <a:gd name="csY1" fmla="*/ 0 h 497682"/>
                <a:gd name="csX2" fmla="*/ 133350 w 2195513"/>
                <a:gd name="csY2" fmla="*/ 23813 h 497682"/>
                <a:gd name="csX3" fmla="*/ 316707 w 2195513"/>
                <a:gd name="csY3" fmla="*/ 183357 h 497682"/>
                <a:gd name="csX4" fmla="*/ 407194 w 2195513"/>
                <a:gd name="csY4" fmla="*/ 219075 h 497682"/>
                <a:gd name="csX5" fmla="*/ 519113 w 2195513"/>
                <a:gd name="csY5" fmla="*/ 235744 h 497682"/>
                <a:gd name="csX6" fmla="*/ 638175 w 2195513"/>
                <a:gd name="csY6" fmla="*/ 257175 h 497682"/>
                <a:gd name="csX7" fmla="*/ 762000 w 2195513"/>
                <a:gd name="csY7" fmla="*/ 288132 h 497682"/>
                <a:gd name="csX8" fmla="*/ 859632 w 2195513"/>
                <a:gd name="csY8" fmla="*/ 304800 h 497682"/>
                <a:gd name="csX9" fmla="*/ 971550 w 2195513"/>
                <a:gd name="csY9" fmla="*/ 319088 h 497682"/>
                <a:gd name="csX10" fmla="*/ 1078707 w 2195513"/>
                <a:gd name="csY10" fmla="*/ 326232 h 497682"/>
                <a:gd name="csX11" fmla="*/ 1185863 w 2195513"/>
                <a:gd name="csY11" fmla="*/ 297657 h 497682"/>
                <a:gd name="csX12" fmla="*/ 1300163 w 2195513"/>
                <a:gd name="csY12" fmla="*/ 335757 h 497682"/>
                <a:gd name="csX13" fmla="*/ 1407319 w 2195513"/>
                <a:gd name="csY13" fmla="*/ 385763 h 497682"/>
                <a:gd name="csX14" fmla="*/ 1524000 w 2195513"/>
                <a:gd name="csY14" fmla="*/ 402432 h 497682"/>
                <a:gd name="csX15" fmla="*/ 1631157 w 2195513"/>
                <a:gd name="csY15" fmla="*/ 409575 h 497682"/>
                <a:gd name="csX16" fmla="*/ 1750219 w 2195513"/>
                <a:gd name="csY16" fmla="*/ 345282 h 497682"/>
                <a:gd name="csX17" fmla="*/ 1850232 w 2195513"/>
                <a:gd name="csY17" fmla="*/ 438150 h 497682"/>
                <a:gd name="csX18" fmla="*/ 1957388 w 2195513"/>
                <a:gd name="csY18" fmla="*/ 438150 h 497682"/>
                <a:gd name="csX19" fmla="*/ 2085975 w 2195513"/>
                <a:gd name="csY19" fmla="*/ 497682 h 497682"/>
                <a:gd name="csX20" fmla="*/ 2195513 w 2195513"/>
                <a:gd name="csY20" fmla="*/ 485775 h 4976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2195513" h="497682">
                  <a:moveTo>
                    <a:pt x="0" y="102394"/>
                  </a:moveTo>
                  <a:lnTo>
                    <a:pt x="21432" y="0"/>
                  </a:lnTo>
                  <a:lnTo>
                    <a:pt x="133350" y="23813"/>
                  </a:lnTo>
                  <a:lnTo>
                    <a:pt x="316707" y="183357"/>
                  </a:lnTo>
                  <a:lnTo>
                    <a:pt x="407194" y="219075"/>
                  </a:lnTo>
                  <a:lnTo>
                    <a:pt x="519113" y="235744"/>
                  </a:lnTo>
                  <a:lnTo>
                    <a:pt x="638175" y="257175"/>
                  </a:lnTo>
                  <a:lnTo>
                    <a:pt x="762000" y="288132"/>
                  </a:lnTo>
                  <a:lnTo>
                    <a:pt x="859632" y="304800"/>
                  </a:lnTo>
                  <a:lnTo>
                    <a:pt x="971550" y="319088"/>
                  </a:lnTo>
                  <a:lnTo>
                    <a:pt x="1078707" y="326232"/>
                  </a:lnTo>
                  <a:lnTo>
                    <a:pt x="1185863" y="297657"/>
                  </a:lnTo>
                  <a:lnTo>
                    <a:pt x="1300163" y="335757"/>
                  </a:lnTo>
                  <a:lnTo>
                    <a:pt x="1407319" y="385763"/>
                  </a:lnTo>
                  <a:lnTo>
                    <a:pt x="1524000" y="402432"/>
                  </a:lnTo>
                  <a:lnTo>
                    <a:pt x="1631157" y="409575"/>
                  </a:lnTo>
                  <a:lnTo>
                    <a:pt x="1750219" y="345282"/>
                  </a:lnTo>
                  <a:lnTo>
                    <a:pt x="1850232" y="438150"/>
                  </a:lnTo>
                  <a:lnTo>
                    <a:pt x="1957388" y="438150"/>
                  </a:lnTo>
                  <a:lnTo>
                    <a:pt x="2085975" y="497682"/>
                  </a:lnTo>
                  <a:lnTo>
                    <a:pt x="2195513" y="48577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804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8D87A84-0CBD-0D83-7227-9FD4FCF4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Gupta S, CROI 2026, Abs. 174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2959E2D-B827-AA50-FD6D-9739C2EE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FR" sz="3200" dirty="0"/>
              <a:t>GS-3242, a Novel Long-Acting INSTI 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E69B88-D732-FDF9-3638-989D6AB3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79069"/>
            <a:ext cx="11408229" cy="1888080"/>
          </a:xfrm>
        </p:spPr>
        <p:txBody>
          <a:bodyPr>
            <a:normAutofit/>
          </a:bodyPr>
          <a:lstStyle/>
          <a:p>
            <a:r>
              <a:rPr lang="en-US" sz="2000" noProof="0" dirty="0"/>
              <a:t>Phase 1 a, healthy volunteers</a:t>
            </a:r>
          </a:p>
          <a:p>
            <a:r>
              <a:rPr lang="en-US" sz="2000" noProof="0" dirty="0"/>
              <a:t>Single ascending doses of IM administration in the thigh of GS-3242 or matching placebo </a:t>
            </a:r>
            <a:br>
              <a:rPr lang="en-US" sz="2000" noProof="0" dirty="0"/>
            </a:br>
            <a:r>
              <a:rPr lang="en-US" sz="2000" noProof="0" dirty="0"/>
              <a:t>(8 to 9 per cohort)</a:t>
            </a:r>
          </a:p>
          <a:p>
            <a:r>
              <a:rPr lang="en-US" sz="2000" noProof="0" dirty="0"/>
              <a:t>400 mg/1 ml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0D2960-8C58-2C6D-5AC9-4C885E8E67CF}"/>
              </a:ext>
            </a:extLst>
          </p:cNvPr>
          <p:cNvSpPr txBox="1"/>
          <p:nvPr/>
        </p:nvSpPr>
        <p:spPr>
          <a:xfrm>
            <a:off x="9038810" y="3690851"/>
            <a:ext cx="247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noProof="0" dirty="0" err="1">
                <a:solidFill>
                  <a:srgbClr val="000066"/>
                </a:solidFill>
              </a:rPr>
              <a:t>T</a:t>
            </a:r>
            <a:r>
              <a:rPr lang="en-US" baseline="-25000" noProof="0" dirty="0" err="1">
                <a:solidFill>
                  <a:srgbClr val="000066"/>
                </a:solidFill>
              </a:rPr>
              <a:t>max</a:t>
            </a:r>
            <a:r>
              <a:rPr lang="en-US" noProof="0" dirty="0">
                <a:solidFill>
                  <a:srgbClr val="000066"/>
                </a:solidFill>
              </a:rPr>
              <a:t> = 21.5 to 34.1 hours</a:t>
            </a:r>
          </a:p>
          <a:p>
            <a:pPr algn="l"/>
            <a:r>
              <a:rPr lang="en-US" noProof="0" dirty="0">
                <a:solidFill>
                  <a:srgbClr val="000066"/>
                </a:solidFill>
              </a:rPr>
              <a:t>T</a:t>
            </a:r>
            <a:r>
              <a:rPr lang="en-US" baseline="-25000" noProof="0" dirty="0">
                <a:solidFill>
                  <a:srgbClr val="000066"/>
                </a:solidFill>
              </a:rPr>
              <a:t>1/2</a:t>
            </a:r>
            <a:r>
              <a:rPr lang="en-US" noProof="0" dirty="0">
                <a:solidFill>
                  <a:srgbClr val="000066"/>
                </a:solidFill>
              </a:rPr>
              <a:t> = 50 to 76 days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9D673F-BEC2-E668-3FEE-90F025B988B1}"/>
              </a:ext>
            </a:extLst>
          </p:cNvPr>
          <p:cNvSpPr txBox="1"/>
          <p:nvPr/>
        </p:nvSpPr>
        <p:spPr>
          <a:xfrm>
            <a:off x="9376955" y="5342290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ISR in all patients </a:t>
            </a:r>
          </a:p>
          <a:p>
            <a:pPr algn="l"/>
            <a:r>
              <a:rPr lang="en-US" noProof="0" dirty="0">
                <a:solidFill>
                  <a:srgbClr val="000066"/>
                </a:solidFill>
              </a:rPr>
              <a:t>with dose ≥ 1200 mg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1752A1-35A7-225F-D889-84445EBE4A98}"/>
              </a:ext>
            </a:extLst>
          </p:cNvPr>
          <p:cNvSpPr txBox="1"/>
          <p:nvPr/>
        </p:nvSpPr>
        <p:spPr>
          <a:xfrm>
            <a:off x="3182718" y="2767039"/>
            <a:ext cx="551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noProof="0" dirty="0">
                <a:solidFill>
                  <a:srgbClr val="0070C0"/>
                </a:solidFill>
              </a:rPr>
              <a:t>Mean (SD) GS-3242 plasma concentration (ng/mL)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0B07D8F-40B9-1616-7372-6E6DB1657358}"/>
              </a:ext>
            </a:extLst>
          </p:cNvPr>
          <p:cNvGrpSpPr/>
          <p:nvPr/>
        </p:nvGrpSpPr>
        <p:grpSpPr>
          <a:xfrm>
            <a:off x="593521" y="3045028"/>
            <a:ext cx="7705038" cy="3540268"/>
            <a:chOff x="1463474" y="2114552"/>
            <a:chExt cx="9996165" cy="4553885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1671D8E8-63B3-18E8-21E1-183605A70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8850" y="3498851"/>
              <a:ext cx="0" cy="3317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20E795B1-FDFC-5A75-745F-2C36E53C5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5038" y="3535364"/>
              <a:ext cx="0" cy="38100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E1FCBDB2-57EF-F55E-5069-9FD3C0D71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4400" y="3592514"/>
              <a:ext cx="0" cy="3889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FF5A8F0-2EA3-9491-A1FA-2E158F05B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3705226"/>
              <a:ext cx="0" cy="446088"/>
            </a:xfrm>
            <a:custGeom>
              <a:avLst/>
              <a:gdLst>
                <a:gd name="T0" fmla="*/ 281 h 281"/>
                <a:gd name="T1" fmla="*/ 209 h 281"/>
                <a:gd name="T2" fmla="*/ 138 h 281"/>
                <a:gd name="T3" fmla="*/ 68 h 281"/>
                <a:gd name="T4" fmla="*/ 0 h 28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81">
                  <a:moveTo>
                    <a:pt x="0" y="281"/>
                  </a:moveTo>
                  <a:lnTo>
                    <a:pt x="0" y="209"/>
                  </a:lnTo>
                  <a:lnTo>
                    <a:pt x="0" y="138"/>
                  </a:ln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651D42B0-4406-5D53-18A0-4CEE00C0D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4400" y="3014664"/>
              <a:ext cx="0" cy="500063"/>
            </a:xfrm>
            <a:prstGeom prst="line">
              <a:avLst/>
            </a:prstGeom>
            <a:noFill/>
            <a:ln w="9525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27">
              <a:extLst>
                <a:ext uri="{FF2B5EF4-FFF2-40B4-BE49-F238E27FC236}">
                  <a16:creationId xmlns:a16="http://schemas.microsoft.com/office/drawing/2014/main" id="{5E828E29-A0C4-E204-A753-285763CEC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3338" y="2517776"/>
              <a:ext cx="320675" cy="0"/>
            </a:xfrm>
            <a:prstGeom prst="line">
              <a:avLst/>
            </a:prstGeom>
            <a:noFill/>
            <a:ln w="5397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28">
              <a:extLst>
                <a:ext uri="{FF2B5EF4-FFF2-40B4-BE49-F238E27FC236}">
                  <a16:creationId xmlns:a16="http://schemas.microsoft.com/office/drawing/2014/main" id="{AAEF6544-3075-B7FF-358A-2E4A72361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3338" y="3148014"/>
              <a:ext cx="320675" cy="0"/>
            </a:xfrm>
            <a:prstGeom prst="line">
              <a:avLst/>
            </a:prstGeom>
            <a:noFill/>
            <a:ln w="5397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29">
              <a:extLst>
                <a:ext uri="{FF2B5EF4-FFF2-40B4-BE49-F238E27FC236}">
                  <a16:creationId xmlns:a16="http://schemas.microsoft.com/office/drawing/2014/main" id="{80A80000-4F64-6067-D4C3-A82F2A38A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3338" y="2841626"/>
              <a:ext cx="320675" cy="0"/>
            </a:xfrm>
            <a:prstGeom prst="line">
              <a:avLst/>
            </a:prstGeom>
            <a:noFill/>
            <a:ln w="5397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2BF58494-EC1C-DF9A-2E44-327BA813F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23338" y="3435351"/>
              <a:ext cx="320675" cy="0"/>
            </a:xfrm>
            <a:prstGeom prst="line">
              <a:avLst/>
            </a:prstGeom>
            <a:noFill/>
            <a:ln w="53975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9C057C62-0750-C012-759B-A0392F88D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054" y="6046789"/>
              <a:ext cx="118542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9828C8EE-4190-D5B9-FBAE-5A545AEC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729" y="6046789"/>
              <a:ext cx="118542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DBE8C673-865D-416E-19AD-67B7E36A3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754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94161964-466F-A57F-38BA-307D2EE5C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429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D07F45AA-5C9D-3310-23D9-03E3CE966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517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892EA2F8-1298-9FFE-91CA-85FEFBD42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604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250D58FD-B0DB-2546-B37C-15CE6D32A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692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ectangle 38">
              <a:extLst>
                <a:ext uri="{FF2B5EF4-FFF2-40B4-BE49-F238E27FC236}">
                  <a16:creationId xmlns:a16="http://schemas.microsoft.com/office/drawing/2014/main" id="{51D81523-3BBF-3E7B-F2E7-59BF0E34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367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ectangle 39">
              <a:extLst>
                <a:ext uri="{FF2B5EF4-FFF2-40B4-BE49-F238E27FC236}">
                  <a16:creationId xmlns:a16="http://schemas.microsoft.com/office/drawing/2014/main" id="{C51F278D-FFC1-8FB5-5C31-30855D478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454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F147DBCF-C78A-87C7-74F2-CD482F275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542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E4628119-60E8-7A5D-CAA7-9A315501E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629" y="6046789"/>
              <a:ext cx="237081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Rectangle 42">
              <a:extLst>
                <a:ext uri="{FF2B5EF4-FFF2-40B4-BE49-F238E27FC236}">
                  <a16:creationId xmlns:a16="http://schemas.microsoft.com/office/drawing/2014/main" id="{5EC3920F-8D72-6277-472A-04709565F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474" y="2114552"/>
              <a:ext cx="316108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Rectangle 43">
              <a:extLst>
                <a:ext uri="{FF2B5EF4-FFF2-40B4-BE49-F238E27FC236}">
                  <a16:creationId xmlns:a16="http://schemas.microsoft.com/office/drawing/2014/main" id="{73047BBC-1C1A-AA9E-39F1-7F9FEB264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474" y="3001965"/>
              <a:ext cx="316108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Rectangle 44">
              <a:extLst>
                <a:ext uri="{FF2B5EF4-FFF2-40B4-BE49-F238E27FC236}">
                  <a16:creationId xmlns:a16="http://schemas.microsoft.com/office/drawing/2014/main" id="{8CDE4406-9A0A-C875-B573-72344D898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474" y="3889377"/>
              <a:ext cx="316108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Rectangle 45">
              <a:extLst>
                <a:ext uri="{FF2B5EF4-FFF2-40B4-BE49-F238E27FC236}">
                  <a16:creationId xmlns:a16="http://schemas.microsoft.com/office/drawing/2014/main" id="{8C55824D-FAF8-6E8C-C43D-2D374E55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474" y="4776790"/>
              <a:ext cx="316108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Rectangle 46">
              <a:extLst>
                <a:ext uri="{FF2B5EF4-FFF2-40B4-BE49-F238E27FC236}">
                  <a16:creationId xmlns:a16="http://schemas.microsoft.com/office/drawing/2014/main" id="{D84564B7-3575-8D2B-7B54-8A4925859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474" y="5664203"/>
              <a:ext cx="316108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Rectangle 47">
              <a:extLst>
                <a:ext uri="{FF2B5EF4-FFF2-40B4-BE49-F238E27FC236}">
                  <a16:creationId xmlns:a16="http://schemas.microsoft.com/office/drawing/2014/main" id="{668779F4-7A06-908D-C6D9-AE0F416AB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5300" y="2386014"/>
              <a:ext cx="1385056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400 mg (N = 4)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96B4127A-76D5-6F5A-E9EE-DC4E8E47C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5300" y="2691873"/>
              <a:ext cx="1385056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800 mg (N = 6)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A1241FAF-E34D-BC35-5F7B-FF8DA39A5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5300" y="2997732"/>
              <a:ext cx="1503597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1200 mg (N = 5)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 50">
              <a:extLst>
                <a:ext uri="{FF2B5EF4-FFF2-40B4-BE49-F238E27FC236}">
                  <a16:creationId xmlns:a16="http://schemas.microsoft.com/office/drawing/2014/main" id="{547437AE-B048-E8EB-D6F6-1BA0E2619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5300" y="3303589"/>
              <a:ext cx="1503597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2400 mg (N = 6)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D2E9C665-0FE3-CA26-B23F-3875E97F2C45}"/>
                </a:ext>
              </a:extLst>
            </p:cNvPr>
            <p:cNvGrpSpPr/>
            <p:nvPr/>
          </p:nvGrpSpPr>
          <p:grpSpPr>
            <a:xfrm>
              <a:off x="1831975" y="2225676"/>
              <a:ext cx="8534401" cy="3795713"/>
              <a:chOff x="1831975" y="2225676"/>
              <a:chExt cx="8534401" cy="3795713"/>
            </a:xfrm>
          </p:grpSpPr>
          <p:grpSp>
            <p:nvGrpSpPr>
              <p:cNvPr id="433" name="Groupe 432">
                <a:extLst>
                  <a:ext uri="{FF2B5EF4-FFF2-40B4-BE49-F238E27FC236}">
                    <a16:creationId xmlns:a16="http://schemas.microsoft.com/office/drawing/2014/main" id="{D4A0CA01-1055-07D7-F769-CCC4B42982F8}"/>
                  </a:ext>
                </a:extLst>
              </p:cNvPr>
              <p:cNvGrpSpPr/>
              <p:nvPr/>
            </p:nvGrpSpPr>
            <p:grpSpPr>
              <a:xfrm>
                <a:off x="1831975" y="2225676"/>
                <a:ext cx="8534401" cy="3795713"/>
                <a:chOff x="1831975" y="2225676"/>
                <a:chExt cx="8534401" cy="3795713"/>
              </a:xfrm>
            </p:grpSpPr>
            <p:sp>
              <p:nvSpPr>
                <p:cNvPr id="435" name="Freeform 10">
                  <a:extLst>
                    <a:ext uri="{FF2B5EF4-FFF2-40B4-BE49-F238E27FC236}">
                      <a16:creationId xmlns:a16="http://schemas.microsoft.com/office/drawing/2014/main" id="{1B287B83-EB19-DAA9-E1F2-60C1E368D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463" y="2225676"/>
                  <a:ext cx="8443913" cy="3683000"/>
                </a:xfrm>
                <a:custGeom>
                  <a:avLst/>
                  <a:gdLst>
                    <a:gd name="T0" fmla="*/ 0 w 5319"/>
                    <a:gd name="T1" fmla="*/ 0 h 2320"/>
                    <a:gd name="T2" fmla="*/ 0 w 5319"/>
                    <a:gd name="T3" fmla="*/ 558 h 2320"/>
                    <a:gd name="T4" fmla="*/ 0 w 5319"/>
                    <a:gd name="T5" fmla="*/ 1117 h 2320"/>
                    <a:gd name="T6" fmla="*/ 0 w 5319"/>
                    <a:gd name="T7" fmla="*/ 1676 h 2320"/>
                    <a:gd name="T8" fmla="*/ 0 w 5319"/>
                    <a:gd name="T9" fmla="*/ 2235 h 2320"/>
                    <a:gd name="T10" fmla="*/ 0 w 5319"/>
                    <a:gd name="T11" fmla="*/ 2320 h 2320"/>
                    <a:gd name="T12" fmla="*/ 104 w 5319"/>
                    <a:gd name="T13" fmla="*/ 2320 h 2320"/>
                    <a:gd name="T14" fmla="*/ 626 w 5319"/>
                    <a:gd name="T15" fmla="*/ 2320 h 2320"/>
                    <a:gd name="T16" fmla="*/ 1147 w 5319"/>
                    <a:gd name="T17" fmla="*/ 2320 h 2320"/>
                    <a:gd name="T18" fmla="*/ 1668 w 5319"/>
                    <a:gd name="T19" fmla="*/ 2320 h 2320"/>
                    <a:gd name="T20" fmla="*/ 2189 w 5319"/>
                    <a:gd name="T21" fmla="*/ 2320 h 2320"/>
                    <a:gd name="T22" fmla="*/ 2710 w 5319"/>
                    <a:gd name="T23" fmla="*/ 2320 h 2320"/>
                    <a:gd name="T24" fmla="*/ 3231 w 5319"/>
                    <a:gd name="T25" fmla="*/ 2320 h 2320"/>
                    <a:gd name="T26" fmla="*/ 3753 w 5319"/>
                    <a:gd name="T27" fmla="*/ 2320 h 2320"/>
                    <a:gd name="T28" fmla="*/ 4274 w 5319"/>
                    <a:gd name="T29" fmla="*/ 2320 h 2320"/>
                    <a:gd name="T30" fmla="*/ 4795 w 5319"/>
                    <a:gd name="T31" fmla="*/ 2320 h 2320"/>
                    <a:gd name="T32" fmla="*/ 5316 w 5319"/>
                    <a:gd name="T33" fmla="*/ 2320 h 2320"/>
                    <a:gd name="T34" fmla="*/ 5319 w 5319"/>
                    <a:gd name="T35" fmla="*/ 2320 h 2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319" h="2320">
                      <a:moveTo>
                        <a:pt x="0" y="0"/>
                      </a:moveTo>
                      <a:lnTo>
                        <a:pt x="0" y="558"/>
                      </a:lnTo>
                      <a:lnTo>
                        <a:pt x="0" y="1117"/>
                      </a:lnTo>
                      <a:lnTo>
                        <a:pt x="0" y="1676"/>
                      </a:lnTo>
                      <a:lnTo>
                        <a:pt x="0" y="2235"/>
                      </a:lnTo>
                      <a:lnTo>
                        <a:pt x="0" y="2320"/>
                      </a:lnTo>
                      <a:lnTo>
                        <a:pt x="104" y="2320"/>
                      </a:lnTo>
                      <a:lnTo>
                        <a:pt x="626" y="2320"/>
                      </a:lnTo>
                      <a:lnTo>
                        <a:pt x="1147" y="2320"/>
                      </a:lnTo>
                      <a:lnTo>
                        <a:pt x="1668" y="2320"/>
                      </a:lnTo>
                      <a:lnTo>
                        <a:pt x="2189" y="2320"/>
                      </a:lnTo>
                      <a:lnTo>
                        <a:pt x="2710" y="2320"/>
                      </a:lnTo>
                      <a:lnTo>
                        <a:pt x="3231" y="2320"/>
                      </a:lnTo>
                      <a:lnTo>
                        <a:pt x="3753" y="2320"/>
                      </a:lnTo>
                      <a:lnTo>
                        <a:pt x="4274" y="2320"/>
                      </a:lnTo>
                      <a:lnTo>
                        <a:pt x="4795" y="2320"/>
                      </a:lnTo>
                      <a:lnTo>
                        <a:pt x="5316" y="2320"/>
                      </a:lnTo>
                      <a:lnTo>
                        <a:pt x="5319" y="2320"/>
                      </a:ln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Line 11">
                  <a:extLst>
                    <a:ext uri="{FF2B5EF4-FFF2-40B4-BE49-F238E27FC236}">
                      <a16:creationId xmlns:a16="http://schemas.microsoft.com/office/drawing/2014/main" id="{3FCBE58D-DCC8-D60B-5B2D-BD85A7E876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34525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Line 12">
                  <a:extLst>
                    <a:ext uri="{FF2B5EF4-FFF2-40B4-BE49-F238E27FC236}">
                      <a16:creationId xmlns:a16="http://schemas.microsoft.com/office/drawing/2014/main" id="{B9ECB239-18FD-3B18-5283-C7AB4BAA44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51675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Line 13">
                  <a:extLst>
                    <a:ext uri="{FF2B5EF4-FFF2-40B4-BE49-F238E27FC236}">
                      <a16:creationId xmlns:a16="http://schemas.microsoft.com/office/drawing/2014/main" id="{017453B3-18FB-60A4-62D6-BAA8C8EF67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80350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Line 14">
                  <a:extLst>
                    <a:ext uri="{FF2B5EF4-FFF2-40B4-BE49-F238E27FC236}">
                      <a16:creationId xmlns:a16="http://schemas.microsoft.com/office/drawing/2014/main" id="{422AA7A3-962C-2F12-92E2-ABB9DB138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07438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Line 15">
                  <a:extLst>
                    <a:ext uri="{FF2B5EF4-FFF2-40B4-BE49-F238E27FC236}">
                      <a16:creationId xmlns:a16="http://schemas.microsoft.com/office/drawing/2014/main" id="{D35566B7-0865-141F-2662-F2807DC594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31975" y="2225676"/>
                  <a:ext cx="9048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Line 16">
                  <a:extLst>
                    <a:ext uri="{FF2B5EF4-FFF2-40B4-BE49-F238E27FC236}">
                      <a16:creationId xmlns:a16="http://schemas.microsoft.com/office/drawing/2014/main" id="{5ACCF15E-4C03-B7F4-A0FA-13B8D8E27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31975" y="3111501"/>
                  <a:ext cx="9048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Line 17">
                  <a:extLst>
                    <a:ext uri="{FF2B5EF4-FFF2-40B4-BE49-F238E27FC236}">
                      <a16:creationId xmlns:a16="http://schemas.microsoft.com/office/drawing/2014/main" id="{225A404E-3B57-6E75-F07E-50F491AAE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7563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Line 18">
                  <a:extLst>
                    <a:ext uri="{FF2B5EF4-FFF2-40B4-BE49-F238E27FC236}">
                      <a16:creationId xmlns:a16="http://schemas.microsoft.com/office/drawing/2014/main" id="{70B35D99-A14E-730A-F4E8-F7A5E0F44E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0413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Line 19">
                  <a:extLst>
                    <a:ext uri="{FF2B5EF4-FFF2-40B4-BE49-F238E27FC236}">
                      <a16:creationId xmlns:a16="http://schemas.microsoft.com/office/drawing/2014/main" id="{946054C2-B48C-EC08-CB63-53C0E2ABDA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7500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Line 20">
                  <a:extLst>
                    <a:ext uri="{FF2B5EF4-FFF2-40B4-BE49-F238E27FC236}">
                      <a16:creationId xmlns:a16="http://schemas.microsoft.com/office/drawing/2014/main" id="{4DEFE344-6A01-3E9F-D1C9-0E18C39DC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4588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Line 21">
                  <a:extLst>
                    <a:ext uri="{FF2B5EF4-FFF2-40B4-BE49-F238E27FC236}">
                      <a16:creationId xmlns:a16="http://schemas.microsoft.com/office/drawing/2014/main" id="{62366B64-3835-063A-7611-6C217AE21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31975" y="3998914"/>
                  <a:ext cx="9048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Line 22">
                  <a:extLst>
                    <a:ext uri="{FF2B5EF4-FFF2-40B4-BE49-F238E27FC236}">
                      <a16:creationId xmlns:a16="http://schemas.microsoft.com/office/drawing/2014/main" id="{26C2E1C2-EFE7-202B-51A0-17596AC48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31975" y="4886326"/>
                  <a:ext cx="9048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Line 23">
                  <a:extLst>
                    <a:ext uri="{FF2B5EF4-FFF2-40B4-BE49-F238E27FC236}">
                      <a16:creationId xmlns:a16="http://schemas.microsoft.com/office/drawing/2014/main" id="{394E129F-35DB-C2E6-4958-8E97916A2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61613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Line 24">
                  <a:extLst>
                    <a:ext uri="{FF2B5EF4-FFF2-40B4-BE49-F238E27FC236}">
                      <a16:creationId xmlns:a16="http://schemas.microsoft.com/office/drawing/2014/main" id="{E7E2D54B-6827-9CFD-4CB0-4C43C7C845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6238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Line 25">
                  <a:extLst>
                    <a:ext uri="{FF2B5EF4-FFF2-40B4-BE49-F238E27FC236}">
                      <a16:creationId xmlns:a16="http://schemas.microsoft.com/office/drawing/2014/main" id="{216AF760-D235-8C72-15CB-B7D88A3C5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3325" y="5908676"/>
                  <a:ext cx="0" cy="112713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Line 26">
                  <a:extLst>
                    <a:ext uri="{FF2B5EF4-FFF2-40B4-BE49-F238E27FC236}">
                      <a16:creationId xmlns:a16="http://schemas.microsoft.com/office/drawing/2014/main" id="{84748EE4-AE5E-27A8-6514-B683C8C28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31975" y="5773739"/>
                  <a:ext cx="90488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4" name="Line 51">
                <a:extLst>
                  <a:ext uri="{FF2B5EF4-FFF2-40B4-BE49-F238E27FC236}">
                    <a16:creationId xmlns:a16="http://schemas.microsoft.com/office/drawing/2014/main" id="{A48E0C41-ABD3-AF81-E199-CF2F2D567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2463" y="4013201"/>
                <a:ext cx="789887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43A06CCC-10C6-B4E6-BEE5-699A1AB8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895601"/>
              <a:ext cx="3794125" cy="2792413"/>
            </a:xfrm>
            <a:custGeom>
              <a:avLst/>
              <a:gdLst>
                <a:gd name="T0" fmla="*/ 2390 w 2390"/>
                <a:gd name="T1" fmla="*/ 268 h 1759"/>
                <a:gd name="T2" fmla="*/ 1971 w 2390"/>
                <a:gd name="T3" fmla="*/ 225 h 1759"/>
                <a:gd name="T4" fmla="*/ 1765 w 2390"/>
                <a:gd name="T5" fmla="*/ 200 h 1759"/>
                <a:gd name="T6" fmla="*/ 1348 w 2390"/>
                <a:gd name="T7" fmla="*/ 99 h 1759"/>
                <a:gd name="T8" fmla="*/ 1139 w 2390"/>
                <a:gd name="T9" fmla="*/ 113 h 1759"/>
                <a:gd name="T10" fmla="*/ 1031 w 2390"/>
                <a:gd name="T11" fmla="*/ 93 h 1759"/>
                <a:gd name="T12" fmla="*/ 927 w 2390"/>
                <a:gd name="T13" fmla="*/ 102 h 1759"/>
                <a:gd name="T14" fmla="*/ 827 w 2390"/>
                <a:gd name="T15" fmla="*/ 85 h 1759"/>
                <a:gd name="T16" fmla="*/ 722 w 2390"/>
                <a:gd name="T17" fmla="*/ 96 h 1759"/>
                <a:gd name="T18" fmla="*/ 617 w 2390"/>
                <a:gd name="T19" fmla="*/ 84 h 1759"/>
                <a:gd name="T20" fmla="*/ 515 w 2390"/>
                <a:gd name="T21" fmla="*/ 55 h 1759"/>
                <a:gd name="T22" fmla="*/ 407 w 2390"/>
                <a:gd name="T23" fmla="*/ 0 h 1759"/>
                <a:gd name="T24" fmla="*/ 348 w 2390"/>
                <a:gd name="T25" fmla="*/ 19 h 1759"/>
                <a:gd name="T26" fmla="*/ 302 w 2390"/>
                <a:gd name="T27" fmla="*/ 2 h 1759"/>
                <a:gd name="T28" fmla="*/ 252 w 2390"/>
                <a:gd name="T29" fmla="*/ 7 h 1759"/>
                <a:gd name="T30" fmla="*/ 202 w 2390"/>
                <a:gd name="T31" fmla="*/ 7 h 1759"/>
                <a:gd name="T32" fmla="*/ 168 w 2390"/>
                <a:gd name="T33" fmla="*/ 50 h 1759"/>
                <a:gd name="T34" fmla="*/ 145 w 2390"/>
                <a:gd name="T35" fmla="*/ 50 h 1759"/>
                <a:gd name="T36" fmla="*/ 111 w 2390"/>
                <a:gd name="T37" fmla="*/ 88 h 1759"/>
                <a:gd name="T38" fmla="*/ 86 w 2390"/>
                <a:gd name="T39" fmla="*/ 99 h 1759"/>
                <a:gd name="T40" fmla="*/ 86 w 2390"/>
                <a:gd name="T41" fmla="*/ 130 h 1759"/>
                <a:gd name="T42" fmla="*/ 57 w 2390"/>
                <a:gd name="T43" fmla="*/ 194 h 1759"/>
                <a:gd name="T44" fmla="*/ 38 w 2390"/>
                <a:gd name="T45" fmla="*/ 269 h 1759"/>
                <a:gd name="T46" fmla="*/ 35 w 2390"/>
                <a:gd name="T47" fmla="*/ 294 h 1759"/>
                <a:gd name="T48" fmla="*/ 32 w 2390"/>
                <a:gd name="T49" fmla="*/ 320 h 1759"/>
                <a:gd name="T50" fmla="*/ 29 w 2390"/>
                <a:gd name="T51" fmla="*/ 348 h 1759"/>
                <a:gd name="T52" fmla="*/ 26 w 2390"/>
                <a:gd name="T53" fmla="*/ 377 h 1759"/>
                <a:gd name="T54" fmla="*/ 24 w 2390"/>
                <a:gd name="T55" fmla="*/ 408 h 1759"/>
                <a:gd name="T56" fmla="*/ 21 w 2390"/>
                <a:gd name="T57" fmla="*/ 440 h 1759"/>
                <a:gd name="T58" fmla="*/ 19 w 2390"/>
                <a:gd name="T59" fmla="*/ 473 h 1759"/>
                <a:gd name="T60" fmla="*/ 17 w 2390"/>
                <a:gd name="T61" fmla="*/ 508 h 1759"/>
                <a:gd name="T62" fmla="*/ 15 w 2390"/>
                <a:gd name="T63" fmla="*/ 545 h 1759"/>
                <a:gd name="T64" fmla="*/ 13 w 2390"/>
                <a:gd name="T65" fmla="*/ 582 h 1759"/>
                <a:gd name="T66" fmla="*/ 11 w 2390"/>
                <a:gd name="T67" fmla="*/ 621 h 1759"/>
                <a:gd name="T68" fmla="*/ 10 w 2390"/>
                <a:gd name="T69" fmla="*/ 662 h 1759"/>
                <a:gd name="T70" fmla="*/ 8 w 2390"/>
                <a:gd name="T71" fmla="*/ 703 h 1759"/>
                <a:gd name="T72" fmla="*/ 7 w 2390"/>
                <a:gd name="T73" fmla="*/ 746 h 1759"/>
                <a:gd name="T74" fmla="*/ 5 w 2390"/>
                <a:gd name="T75" fmla="*/ 791 h 1759"/>
                <a:gd name="T76" fmla="*/ 4 w 2390"/>
                <a:gd name="T77" fmla="*/ 837 h 1759"/>
                <a:gd name="T78" fmla="*/ 3 w 2390"/>
                <a:gd name="T79" fmla="*/ 884 h 1759"/>
                <a:gd name="T80" fmla="*/ 2 w 2390"/>
                <a:gd name="T81" fmla="*/ 932 h 1759"/>
                <a:gd name="T82" fmla="*/ 2 w 2390"/>
                <a:gd name="T83" fmla="*/ 983 h 1759"/>
                <a:gd name="T84" fmla="*/ 1 w 2390"/>
                <a:gd name="T85" fmla="*/ 1034 h 1759"/>
                <a:gd name="T86" fmla="*/ 1 w 2390"/>
                <a:gd name="T87" fmla="*/ 1087 h 1759"/>
                <a:gd name="T88" fmla="*/ 0 w 2390"/>
                <a:gd name="T89" fmla="*/ 1141 h 1759"/>
                <a:gd name="T90" fmla="*/ 0 w 2390"/>
                <a:gd name="T91" fmla="*/ 1196 h 1759"/>
                <a:gd name="T92" fmla="*/ 1 w 2390"/>
                <a:gd name="T93" fmla="*/ 1253 h 1759"/>
                <a:gd name="T94" fmla="*/ 1 w 2390"/>
                <a:gd name="T95" fmla="*/ 1311 h 1759"/>
                <a:gd name="T96" fmla="*/ 1 w 2390"/>
                <a:gd name="T97" fmla="*/ 1371 h 1759"/>
                <a:gd name="T98" fmla="*/ 1 w 2390"/>
                <a:gd name="T99" fmla="*/ 1432 h 1759"/>
                <a:gd name="T100" fmla="*/ 2 w 2390"/>
                <a:gd name="T101" fmla="*/ 1495 h 1759"/>
                <a:gd name="T102" fmla="*/ 2 w 2390"/>
                <a:gd name="T103" fmla="*/ 1558 h 1759"/>
                <a:gd name="T104" fmla="*/ 3 w 2390"/>
                <a:gd name="T105" fmla="*/ 1624 h 1759"/>
                <a:gd name="T106" fmla="*/ 4 w 2390"/>
                <a:gd name="T107" fmla="*/ 1690 h 1759"/>
                <a:gd name="T108" fmla="*/ 5 w 2390"/>
                <a:gd name="T109" fmla="*/ 1759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0" h="1759">
                  <a:moveTo>
                    <a:pt x="2390" y="268"/>
                  </a:moveTo>
                  <a:lnTo>
                    <a:pt x="1971" y="225"/>
                  </a:lnTo>
                  <a:lnTo>
                    <a:pt x="1765" y="200"/>
                  </a:lnTo>
                  <a:lnTo>
                    <a:pt x="1348" y="99"/>
                  </a:lnTo>
                  <a:lnTo>
                    <a:pt x="1139" y="113"/>
                  </a:lnTo>
                  <a:lnTo>
                    <a:pt x="1031" y="93"/>
                  </a:lnTo>
                  <a:lnTo>
                    <a:pt x="927" y="102"/>
                  </a:lnTo>
                  <a:lnTo>
                    <a:pt x="827" y="85"/>
                  </a:lnTo>
                  <a:lnTo>
                    <a:pt x="722" y="96"/>
                  </a:lnTo>
                  <a:lnTo>
                    <a:pt x="617" y="84"/>
                  </a:lnTo>
                  <a:lnTo>
                    <a:pt x="515" y="55"/>
                  </a:lnTo>
                  <a:lnTo>
                    <a:pt x="407" y="0"/>
                  </a:lnTo>
                  <a:lnTo>
                    <a:pt x="348" y="19"/>
                  </a:lnTo>
                  <a:lnTo>
                    <a:pt x="302" y="2"/>
                  </a:lnTo>
                  <a:lnTo>
                    <a:pt x="252" y="7"/>
                  </a:lnTo>
                  <a:lnTo>
                    <a:pt x="202" y="7"/>
                  </a:lnTo>
                  <a:lnTo>
                    <a:pt x="168" y="50"/>
                  </a:lnTo>
                  <a:lnTo>
                    <a:pt x="145" y="50"/>
                  </a:lnTo>
                  <a:lnTo>
                    <a:pt x="111" y="88"/>
                  </a:lnTo>
                  <a:lnTo>
                    <a:pt x="86" y="99"/>
                  </a:lnTo>
                  <a:lnTo>
                    <a:pt x="86" y="130"/>
                  </a:lnTo>
                  <a:lnTo>
                    <a:pt x="57" y="194"/>
                  </a:lnTo>
                  <a:lnTo>
                    <a:pt x="38" y="269"/>
                  </a:lnTo>
                  <a:lnTo>
                    <a:pt x="35" y="294"/>
                  </a:lnTo>
                  <a:lnTo>
                    <a:pt x="32" y="320"/>
                  </a:lnTo>
                  <a:lnTo>
                    <a:pt x="29" y="348"/>
                  </a:lnTo>
                  <a:lnTo>
                    <a:pt x="26" y="377"/>
                  </a:lnTo>
                  <a:lnTo>
                    <a:pt x="24" y="408"/>
                  </a:lnTo>
                  <a:lnTo>
                    <a:pt x="21" y="440"/>
                  </a:lnTo>
                  <a:lnTo>
                    <a:pt x="19" y="473"/>
                  </a:lnTo>
                  <a:lnTo>
                    <a:pt x="17" y="508"/>
                  </a:lnTo>
                  <a:lnTo>
                    <a:pt x="15" y="545"/>
                  </a:lnTo>
                  <a:lnTo>
                    <a:pt x="13" y="582"/>
                  </a:lnTo>
                  <a:lnTo>
                    <a:pt x="11" y="621"/>
                  </a:lnTo>
                  <a:lnTo>
                    <a:pt x="10" y="662"/>
                  </a:lnTo>
                  <a:lnTo>
                    <a:pt x="8" y="703"/>
                  </a:lnTo>
                  <a:lnTo>
                    <a:pt x="7" y="746"/>
                  </a:lnTo>
                  <a:lnTo>
                    <a:pt x="5" y="791"/>
                  </a:lnTo>
                  <a:lnTo>
                    <a:pt x="4" y="837"/>
                  </a:lnTo>
                  <a:lnTo>
                    <a:pt x="3" y="884"/>
                  </a:lnTo>
                  <a:lnTo>
                    <a:pt x="2" y="932"/>
                  </a:lnTo>
                  <a:lnTo>
                    <a:pt x="2" y="983"/>
                  </a:lnTo>
                  <a:lnTo>
                    <a:pt x="1" y="1034"/>
                  </a:lnTo>
                  <a:lnTo>
                    <a:pt x="1" y="1087"/>
                  </a:lnTo>
                  <a:lnTo>
                    <a:pt x="0" y="1141"/>
                  </a:lnTo>
                  <a:lnTo>
                    <a:pt x="0" y="1196"/>
                  </a:lnTo>
                  <a:lnTo>
                    <a:pt x="1" y="1253"/>
                  </a:lnTo>
                  <a:lnTo>
                    <a:pt x="1" y="1311"/>
                  </a:lnTo>
                  <a:lnTo>
                    <a:pt x="1" y="1371"/>
                  </a:lnTo>
                  <a:lnTo>
                    <a:pt x="1" y="1432"/>
                  </a:lnTo>
                  <a:lnTo>
                    <a:pt x="2" y="1495"/>
                  </a:lnTo>
                  <a:lnTo>
                    <a:pt x="2" y="1558"/>
                  </a:lnTo>
                  <a:lnTo>
                    <a:pt x="3" y="1624"/>
                  </a:lnTo>
                  <a:lnTo>
                    <a:pt x="4" y="1690"/>
                  </a:lnTo>
                  <a:lnTo>
                    <a:pt x="5" y="1759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A4198B9F-8922-FF93-F15D-B030BDD3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800" y="2965451"/>
              <a:ext cx="5768975" cy="2722563"/>
            </a:xfrm>
            <a:custGeom>
              <a:avLst/>
              <a:gdLst>
                <a:gd name="T0" fmla="*/ 3634 w 3634"/>
                <a:gd name="T1" fmla="*/ 678 h 1715"/>
                <a:gd name="T2" fmla="*/ 3222 w 3634"/>
                <a:gd name="T3" fmla="*/ 641 h 1715"/>
                <a:gd name="T4" fmla="*/ 2803 w 3634"/>
                <a:gd name="T5" fmla="*/ 553 h 1715"/>
                <a:gd name="T6" fmla="*/ 2386 w 3634"/>
                <a:gd name="T7" fmla="*/ 492 h 1715"/>
                <a:gd name="T8" fmla="*/ 1964 w 3634"/>
                <a:gd name="T9" fmla="*/ 409 h 1715"/>
                <a:gd name="T10" fmla="*/ 1761 w 3634"/>
                <a:gd name="T11" fmla="*/ 357 h 1715"/>
                <a:gd name="T12" fmla="*/ 1338 w 3634"/>
                <a:gd name="T13" fmla="*/ 220 h 1715"/>
                <a:gd name="T14" fmla="*/ 1140 w 3634"/>
                <a:gd name="T15" fmla="*/ 166 h 1715"/>
                <a:gd name="T16" fmla="*/ 1030 w 3634"/>
                <a:gd name="T17" fmla="*/ 150 h 1715"/>
                <a:gd name="T18" fmla="*/ 825 w 3634"/>
                <a:gd name="T19" fmla="*/ 80 h 1715"/>
                <a:gd name="T20" fmla="*/ 721 w 3634"/>
                <a:gd name="T21" fmla="*/ 80 h 1715"/>
                <a:gd name="T22" fmla="*/ 400 w 3634"/>
                <a:gd name="T23" fmla="*/ 0 h 1715"/>
                <a:gd name="T24" fmla="*/ 344 w 3634"/>
                <a:gd name="T25" fmla="*/ 23 h 1715"/>
                <a:gd name="T26" fmla="*/ 301 w 3634"/>
                <a:gd name="T27" fmla="*/ 23 h 1715"/>
                <a:gd name="T28" fmla="*/ 238 w 3634"/>
                <a:gd name="T29" fmla="*/ 62 h 1715"/>
                <a:gd name="T30" fmla="*/ 204 w 3634"/>
                <a:gd name="T31" fmla="*/ 62 h 1715"/>
                <a:gd name="T32" fmla="*/ 182 w 3634"/>
                <a:gd name="T33" fmla="*/ 80 h 1715"/>
                <a:gd name="T34" fmla="*/ 148 w 3634"/>
                <a:gd name="T35" fmla="*/ 96 h 1715"/>
                <a:gd name="T36" fmla="*/ 118 w 3634"/>
                <a:gd name="T37" fmla="*/ 96 h 1715"/>
                <a:gd name="T38" fmla="*/ 88 w 3634"/>
                <a:gd name="T39" fmla="*/ 109 h 1715"/>
                <a:gd name="T40" fmla="*/ 55 w 3634"/>
                <a:gd name="T41" fmla="*/ 179 h 1715"/>
                <a:gd name="T42" fmla="*/ 26 w 3634"/>
                <a:gd name="T43" fmla="*/ 310 h 1715"/>
                <a:gd name="T44" fmla="*/ 0 w 3634"/>
                <a:gd name="T45" fmla="*/ 617 h 1715"/>
                <a:gd name="T46" fmla="*/ 0 w 3634"/>
                <a:gd name="T47" fmla="*/ 1715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34" h="1715">
                  <a:moveTo>
                    <a:pt x="3634" y="678"/>
                  </a:moveTo>
                  <a:lnTo>
                    <a:pt x="3222" y="641"/>
                  </a:lnTo>
                  <a:lnTo>
                    <a:pt x="2803" y="553"/>
                  </a:lnTo>
                  <a:lnTo>
                    <a:pt x="2386" y="492"/>
                  </a:lnTo>
                  <a:lnTo>
                    <a:pt x="1964" y="409"/>
                  </a:lnTo>
                  <a:lnTo>
                    <a:pt x="1761" y="357"/>
                  </a:lnTo>
                  <a:lnTo>
                    <a:pt x="1338" y="220"/>
                  </a:lnTo>
                  <a:lnTo>
                    <a:pt x="1140" y="166"/>
                  </a:lnTo>
                  <a:lnTo>
                    <a:pt x="1030" y="150"/>
                  </a:lnTo>
                  <a:lnTo>
                    <a:pt x="825" y="80"/>
                  </a:lnTo>
                  <a:lnTo>
                    <a:pt x="721" y="80"/>
                  </a:lnTo>
                  <a:lnTo>
                    <a:pt x="400" y="0"/>
                  </a:lnTo>
                  <a:lnTo>
                    <a:pt x="344" y="23"/>
                  </a:lnTo>
                  <a:lnTo>
                    <a:pt x="301" y="23"/>
                  </a:lnTo>
                  <a:lnTo>
                    <a:pt x="238" y="62"/>
                  </a:lnTo>
                  <a:lnTo>
                    <a:pt x="204" y="62"/>
                  </a:lnTo>
                  <a:lnTo>
                    <a:pt x="182" y="80"/>
                  </a:lnTo>
                  <a:lnTo>
                    <a:pt x="148" y="96"/>
                  </a:lnTo>
                  <a:lnTo>
                    <a:pt x="118" y="96"/>
                  </a:lnTo>
                  <a:lnTo>
                    <a:pt x="88" y="109"/>
                  </a:lnTo>
                  <a:lnTo>
                    <a:pt x="55" y="179"/>
                  </a:lnTo>
                  <a:lnTo>
                    <a:pt x="26" y="310"/>
                  </a:lnTo>
                  <a:lnTo>
                    <a:pt x="0" y="617"/>
                  </a:lnTo>
                  <a:lnTo>
                    <a:pt x="0" y="1715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0DEAFFDD-8222-53F4-E2BA-4488D873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3105151"/>
              <a:ext cx="6442075" cy="2582863"/>
            </a:xfrm>
            <a:custGeom>
              <a:avLst/>
              <a:gdLst>
                <a:gd name="T0" fmla="*/ 4058 w 4058"/>
                <a:gd name="T1" fmla="*/ 725 h 1627"/>
                <a:gd name="T2" fmla="*/ 3645 w 4058"/>
                <a:gd name="T3" fmla="*/ 662 h 1627"/>
                <a:gd name="T4" fmla="*/ 3227 w 4058"/>
                <a:gd name="T5" fmla="*/ 572 h 1627"/>
                <a:gd name="T6" fmla="*/ 2809 w 4058"/>
                <a:gd name="T7" fmla="*/ 512 h 1627"/>
                <a:gd name="T8" fmla="*/ 2391 w 4058"/>
                <a:gd name="T9" fmla="*/ 440 h 1627"/>
                <a:gd name="T10" fmla="*/ 1975 w 4058"/>
                <a:gd name="T11" fmla="*/ 395 h 1627"/>
                <a:gd name="T12" fmla="*/ 1558 w 4058"/>
                <a:gd name="T13" fmla="*/ 326 h 1627"/>
                <a:gd name="T14" fmla="*/ 1347 w 4058"/>
                <a:gd name="T15" fmla="*/ 274 h 1627"/>
                <a:gd name="T16" fmla="*/ 1142 w 4058"/>
                <a:gd name="T17" fmla="*/ 237 h 1627"/>
                <a:gd name="T18" fmla="*/ 929 w 4058"/>
                <a:gd name="T19" fmla="*/ 170 h 1627"/>
                <a:gd name="T20" fmla="*/ 828 w 4058"/>
                <a:gd name="T21" fmla="*/ 123 h 1627"/>
                <a:gd name="T22" fmla="*/ 726 w 4058"/>
                <a:gd name="T23" fmla="*/ 137 h 1627"/>
                <a:gd name="T24" fmla="*/ 620 w 4058"/>
                <a:gd name="T25" fmla="*/ 120 h 1627"/>
                <a:gd name="T26" fmla="*/ 515 w 4058"/>
                <a:gd name="T27" fmla="*/ 51 h 1627"/>
                <a:gd name="T28" fmla="*/ 408 w 4058"/>
                <a:gd name="T29" fmla="*/ 12 h 1627"/>
                <a:gd name="T30" fmla="*/ 351 w 4058"/>
                <a:gd name="T31" fmla="*/ 0 h 1627"/>
                <a:gd name="T32" fmla="*/ 305 w 4058"/>
                <a:gd name="T33" fmla="*/ 0 h 1627"/>
                <a:gd name="T34" fmla="*/ 255 w 4058"/>
                <a:gd name="T35" fmla="*/ 41 h 1627"/>
                <a:gd name="T36" fmla="*/ 202 w 4058"/>
                <a:gd name="T37" fmla="*/ 41 h 1627"/>
                <a:gd name="T38" fmla="*/ 175 w 4058"/>
                <a:gd name="T39" fmla="*/ 65 h 1627"/>
                <a:gd name="T40" fmla="*/ 144 w 4058"/>
                <a:gd name="T41" fmla="*/ 65 h 1627"/>
                <a:gd name="T42" fmla="*/ 100 w 4058"/>
                <a:gd name="T43" fmla="*/ 81 h 1627"/>
                <a:gd name="T44" fmla="*/ 70 w 4058"/>
                <a:gd name="T45" fmla="*/ 125 h 1627"/>
                <a:gd name="T46" fmla="*/ 55 w 4058"/>
                <a:gd name="T47" fmla="*/ 184 h 1627"/>
                <a:gd name="T48" fmla="*/ 43 w 4058"/>
                <a:gd name="T49" fmla="*/ 258 h 1627"/>
                <a:gd name="T50" fmla="*/ 29 w 4058"/>
                <a:gd name="T51" fmla="*/ 447 h 1627"/>
                <a:gd name="T52" fmla="*/ 24 w 4058"/>
                <a:gd name="T53" fmla="*/ 521 h 1627"/>
                <a:gd name="T54" fmla="*/ 19 w 4058"/>
                <a:gd name="T55" fmla="*/ 595 h 1627"/>
                <a:gd name="T56" fmla="*/ 12 w 4058"/>
                <a:gd name="T57" fmla="*/ 743 h 1627"/>
                <a:gd name="T58" fmla="*/ 6 w 4058"/>
                <a:gd name="T59" fmla="*/ 890 h 1627"/>
                <a:gd name="T60" fmla="*/ 4 w 4058"/>
                <a:gd name="T61" fmla="*/ 964 h 1627"/>
                <a:gd name="T62" fmla="*/ 3 w 4058"/>
                <a:gd name="T63" fmla="*/ 1038 h 1627"/>
                <a:gd name="T64" fmla="*/ 0 w 4058"/>
                <a:gd name="T65" fmla="*/ 1185 h 1627"/>
                <a:gd name="T66" fmla="*/ 1 w 4058"/>
                <a:gd name="T67" fmla="*/ 1332 h 1627"/>
                <a:gd name="T68" fmla="*/ 1 w 4058"/>
                <a:gd name="T69" fmla="*/ 1406 h 1627"/>
                <a:gd name="T70" fmla="*/ 2 w 4058"/>
                <a:gd name="T71" fmla="*/ 1479 h 1627"/>
                <a:gd name="T72" fmla="*/ 6 w 4058"/>
                <a:gd name="T73" fmla="*/ 1627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58" h="1627">
                  <a:moveTo>
                    <a:pt x="4058" y="725"/>
                  </a:moveTo>
                  <a:lnTo>
                    <a:pt x="3645" y="662"/>
                  </a:lnTo>
                  <a:lnTo>
                    <a:pt x="3227" y="572"/>
                  </a:lnTo>
                  <a:lnTo>
                    <a:pt x="2809" y="512"/>
                  </a:lnTo>
                  <a:lnTo>
                    <a:pt x="2391" y="440"/>
                  </a:lnTo>
                  <a:lnTo>
                    <a:pt x="1975" y="395"/>
                  </a:lnTo>
                  <a:lnTo>
                    <a:pt x="1558" y="326"/>
                  </a:lnTo>
                  <a:lnTo>
                    <a:pt x="1347" y="274"/>
                  </a:lnTo>
                  <a:lnTo>
                    <a:pt x="1142" y="237"/>
                  </a:lnTo>
                  <a:lnTo>
                    <a:pt x="929" y="170"/>
                  </a:lnTo>
                  <a:lnTo>
                    <a:pt x="828" y="123"/>
                  </a:lnTo>
                  <a:lnTo>
                    <a:pt x="726" y="137"/>
                  </a:lnTo>
                  <a:lnTo>
                    <a:pt x="620" y="120"/>
                  </a:lnTo>
                  <a:lnTo>
                    <a:pt x="515" y="51"/>
                  </a:lnTo>
                  <a:lnTo>
                    <a:pt x="408" y="12"/>
                  </a:lnTo>
                  <a:lnTo>
                    <a:pt x="351" y="0"/>
                  </a:lnTo>
                  <a:lnTo>
                    <a:pt x="305" y="0"/>
                  </a:lnTo>
                  <a:lnTo>
                    <a:pt x="255" y="41"/>
                  </a:lnTo>
                  <a:lnTo>
                    <a:pt x="202" y="41"/>
                  </a:lnTo>
                  <a:lnTo>
                    <a:pt x="175" y="65"/>
                  </a:lnTo>
                  <a:lnTo>
                    <a:pt x="144" y="65"/>
                  </a:lnTo>
                  <a:lnTo>
                    <a:pt x="100" y="81"/>
                  </a:lnTo>
                  <a:lnTo>
                    <a:pt x="70" y="125"/>
                  </a:lnTo>
                  <a:lnTo>
                    <a:pt x="55" y="184"/>
                  </a:lnTo>
                  <a:lnTo>
                    <a:pt x="43" y="258"/>
                  </a:lnTo>
                  <a:lnTo>
                    <a:pt x="29" y="447"/>
                  </a:lnTo>
                  <a:lnTo>
                    <a:pt x="24" y="521"/>
                  </a:lnTo>
                  <a:lnTo>
                    <a:pt x="19" y="595"/>
                  </a:lnTo>
                  <a:lnTo>
                    <a:pt x="12" y="743"/>
                  </a:lnTo>
                  <a:lnTo>
                    <a:pt x="6" y="890"/>
                  </a:lnTo>
                  <a:lnTo>
                    <a:pt x="4" y="964"/>
                  </a:lnTo>
                  <a:lnTo>
                    <a:pt x="3" y="1038"/>
                  </a:lnTo>
                  <a:lnTo>
                    <a:pt x="0" y="1185"/>
                  </a:lnTo>
                  <a:lnTo>
                    <a:pt x="1" y="1332"/>
                  </a:lnTo>
                  <a:lnTo>
                    <a:pt x="1" y="1406"/>
                  </a:lnTo>
                  <a:lnTo>
                    <a:pt x="2" y="1479"/>
                  </a:lnTo>
                  <a:lnTo>
                    <a:pt x="6" y="1627"/>
                  </a:lnTo>
                </a:path>
              </a:pathLst>
            </a:custGeom>
            <a:noFill/>
            <a:ln w="19050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E0EC89D3-2792-643B-2058-F4BBECCA6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3394076"/>
              <a:ext cx="7594600" cy="2293938"/>
            </a:xfrm>
            <a:custGeom>
              <a:avLst/>
              <a:gdLst>
                <a:gd name="T0" fmla="*/ 4784 w 4784"/>
                <a:gd name="T1" fmla="*/ 744 h 1445"/>
                <a:gd name="T2" fmla="*/ 4473 w 4784"/>
                <a:gd name="T3" fmla="*/ 744 h 1445"/>
                <a:gd name="T4" fmla="*/ 4055 w 4784"/>
                <a:gd name="T5" fmla="*/ 696 h 1445"/>
                <a:gd name="T6" fmla="*/ 3641 w 4784"/>
                <a:gd name="T7" fmla="*/ 669 h 1445"/>
                <a:gd name="T8" fmla="*/ 3222 w 4784"/>
                <a:gd name="T9" fmla="*/ 584 h 1445"/>
                <a:gd name="T10" fmla="*/ 2804 w 4784"/>
                <a:gd name="T11" fmla="*/ 540 h 1445"/>
                <a:gd name="T12" fmla="*/ 1552 w 4784"/>
                <a:gd name="T13" fmla="*/ 262 h 1445"/>
                <a:gd name="T14" fmla="*/ 1158 w 4784"/>
                <a:gd name="T15" fmla="*/ 150 h 1445"/>
                <a:gd name="T16" fmla="*/ 1029 w 4784"/>
                <a:gd name="T17" fmla="*/ 144 h 1445"/>
                <a:gd name="T18" fmla="*/ 927 w 4784"/>
                <a:gd name="T19" fmla="*/ 110 h 1445"/>
                <a:gd name="T20" fmla="*/ 720 w 4784"/>
                <a:gd name="T21" fmla="*/ 83 h 1445"/>
                <a:gd name="T22" fmla="*/ 507 w 4784"/>
                <a:gd name="T23" fmla="*/ 12 h 1445"/>
                <a:gd name="T24" fmla="*/ 401 w 4784"/>
                <a:gd name="T25" fmla="*/ 0 h 1445"/>
                <a:gd name="T26" fmla="*/ 347 w 4784"/>
                <a:gd name="T27" fmla="*/ 25 h 1445"/>
                <a:gd name="T28" fmla="*/ 319 w 4784"/>
                <a:gd name="T29" fmla="*/ 25 h 1445"/>
                <a:gd name="T30" fmla="*/ 273 w 4784"/>
                <a:gd name="T31" fmla="*/ 39 h 1445"/>
                <a:gd name="T32" fmla="*/ 207 w 4784"/>
                <a:gd name="T33" fmla="*/ 67 h 1445"/>
                <a:gd name="T34" fmla="*/ 166 w 4784"/>
                <a:gd name="T35" fmla="*/ 99 h 1445"/>
                <a:gd name="T36" fmla="*/ 149 w 4784"/>
                <a:gd name="T37" fmla="*/ 99 h 1445"/>
                <a:gd name="T38" fmla="*/ 141 w 4784"/>
                <a:gd name="T39" fmla="*/ 103 h 1445"/>
                <a:gd name="T40" fmla="*/ 135 w 4784"/>
                <a:gd name="T41" fmla="*/ 108 h 1445"/>
                <a:gd name="T42" fmla="*/ 128 w 4784"/>
                <a:gd name="T43" fmla="*/ 114 h 1445"/>
                <a:gd name="T44" fmla="*/ 122 w 4784"/>
                <a:gd name="T45" fmla="*/ 120 h 1445"/>
                <a:gd name="T46" fmla="*/ 115 w 4784"/>
                <a:gd name="T47" fmla="*/ 126 h 1445"/>
                <a:gd name="T48" fmla="*/ 110 w 4784"/>
                <a:gd name="T49" fmla="*/ 133 h 1445"/>
                <a:gd name="T50" fmla="*/ 99 w 4784"/>
                <a:gd name="T51" fmla="*/ 149 h 1445"/>
                <a:gd name="T52" fmla="*/ 94 w 4784"/>
                <a:gd name="T53" fmla="*/ 157 h 1445"/>
                <a:gd name="T54" fmla="*/ 89 w 4784"/>
                <a:gd name="T55" fmla="*/ 166 h 1445"/>
                <a:gd name="T56" fmla="*/ 80 w 4784"/>
                <a:gd name="T57" fmla="*/ 184 h 1445"/>
                <a:gd name="T58" fmla="*/ 72 w 4784"/>
                <a:gd name="T59" fmla="*/ 204 h 1445"/>
                <a:gd name="T60" fmla="*/ 65 w 4784"/>
                <a:gd name="T61" fmla="*/ 226 h 1445"/>
                <a:gd name="T62" fmla="*/ 60 w 4784"/>
                <a:gd name="T63" fmla="*/ 246 h 1445"/>
                <a:gd name="T64" fmla="*/ 56 w 4784"/>
                <a:gd name="T65" fmla="*/ 266 h 1445"/>
                <a:gd name="T66" fmla="*/ 52 w 4784"/>
                <a:gd name="T67" fmla="*/ 287 h 1445"/>
                <a:gd name="T68" fmla="*/ 48 w 4784"/>
                <a:gd name="T69" fmla="*/ 310 h 1445"/>
                <a:gd name="T70" fmla="*/ 44 w 4784"/>
                <a:gd name="T71" fmla="*/ 332 h 1445"/>
                <a:gd name="T72" fmla="*/ 41 w 4784"/>
                <a:gd name="T73" fmla="*/ 356 h 1445"/>
                <a:gd name="T74" fmla="*/ 37 w 4784"/>
                <a:gd name="T75" fmla="*/ 380 h 1445"/>
                <a:gd name="T76" fmla="*/ 34 w 4784"/>
                <a:gd name="T77" fmla="*/ 405 h 1445"/>
                <a:gd name="T78" fmla="*/ 32 w 4784"/>
                <a:gd name="T79" fmla="*/ 430 h 1445"/>
                <a:gd name="T80" fmla="*/ 29 w 4784"/>
                <a:gd name="T81" fmla="*/ 457 h 1445"/>
                <a:gd name="T82" fmla="*/ 26 w 4784"/>
                <a:gd name="T83" fmla="*/ 484 h 1445"/>
                <a:gd name="T84" fmla="*/ 24 w 4784"/>
                <a:gd name="T85" fmla="*/ 512 h 1445"/>
                <a:gd name="T86" fmla="*/ 23 w 4784"/>
                <a:gd name="T87" fmla="*/ 540 h 1445"/>
                <a:gd name="T88" fmla="*/ 21 w 4784"/>
                <a:gd name="T89" fmla="*/ 569 h 1445"/>
                <a:gd name="T90" fmla="*/ 19 w 4784"/>
                <a:gd name="T91" fmla="*/ 599 h 1445"/>
                <a:gd name="T92" fmla="*/ 18 w 4784"/>
                <a:gd name="T93" fmla="*/ 630 h 1445"/>
                <a:gd name="T94" fmla="*/ 13 w 4784"/>
                <a:gd name="T95" fmla="*/ 728 h 1445"/>
                <a:gd name="T96" fmla="*/ 8 w 4784"/>
                <a:gd name="T97" fmla="*/ 826 h 1445"/>
                <a:gd name="T98" fmla="*/ 5 w 4784"/>
                <a:gd name="T99" fmla="*/ 926 h 1445"/>
                <a:gd name="T100" fmla="*/ 3 w 4784"/>
                <a:gd name="T101" fmla="*/ 976 h 1445"/>
                <a:gd name="T102" fmla="*/ 2 w 4784"/>
                <a:gd name="T103" fmla="*/ 1028 h 1445"/>
                <a:gd name="T104" fmla="*/ 1 w 4784"/>
                <a:gd name="T105" fmla="*/ 1078 h 1445"/>
                <a:gd name="T106" fmla="*/ 0 w 4784"/>
                <a:gd name="T107" fmla="*/ 1130 h 1445"/>
                <a:gd name="T108" fmla="*/ 0 w 4784"/>
                <a:gd name="T109" fmla="*/ 1181 h 1445"/>
                <a:gd name="T110" fmla="*/ 0 w 4784"/>
                <a:gd name="T111" fmla="*/ 1234 h 1445"/>
                <a:gd name="T112" fmla="*/ 0 w 4784"/>
                <a:gd name="T113" fmla="*/ 1338 h 1445"/>
                <a:gd name="T114" fmla="*/ 0 w 4784"/>
                <a:gd name="T115" fmla="*/ 1391 h 1445"/>
                <a:gd name="T116" fmla="*/ 1 w 4784"/>
                <a:gd name="T117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84" h="1445">
                  <a:moveTo>
                    <a:pt x="4784" y="744"/>
                  </a:moveTo>
                  <a:lnTo>
                    <a:pt x="4473" y="744"/>
                  </a:lnTo>
                  <a:lnTo>
                    <a:pt x="4055" y="696"/>
                  </a:lnTo>
                  <a:lnTo>
                    <a:pt x="3641" y="669"/>
                  </a:lnTo>
                  <a:lnTo>
                    <a:pt x="3222" y="584"/>
                  </a:lnTo>
                  <a:lnTo>
                    <a:pt x="2804" y="540"/>
                  </a:lnTo>
                  <a:lnTo>
                    <a:pt x="1552" y="262"/>
                  </a:lnTo>
                  <a:lnTo>
                    <a:pt x="1158" y="150"/>
                  </a:lnTo>
                  <a:lnTo>
                    <a:pt x="1029" y="144"/>
                  </a:lnTo>
                  <a:lnTo>
                    <a:pt x="927" y="110"/>
                  </a:lnTo>
                  <a:lnTo>
                    <a:pt x="720" y="83"/>
                  </a:lnTo>
                  <a:lnTo>
                    <a:pt x="507" y="12"/>
                  </a:lnTo>
                  <a:lnTo>
                    <a:pt x="401" y="0"/>
                  </a:lnTo>
                  <a:lnTo>
                    <a:pt x="347" y="25"/>
                  </a:lnTo>
                  <a:lnTo>
                    <a:pt x="319" y="25"/>
                  </a:lnTo>
                  <a:lnTo>
                    <a:pt x="273" y="39"/>
                  </a:lnTo>
                  <a:lnTo>
                    <a:pt x="207" y="67"/>
                  </a:lnTo>
                  <a:lnTo>
                    <a:pt x="166" y="99"/>
                  </a:lnTo>
                  <a:lnTo>
                    <a:pt x="149" y="99"/>
                  </a:lnTo>
                  <a:lnTo>
                    <a:pt x="141" y="103"/>
                  </a:lnTo>
                  <a:lnTo>
                    <a:pt x="135" y="108"/>
                  </a:lnTo>
                  <a:lnTo>
                    <a:pt x="128" y="114"/>
                  </a:lnTo>
                  <a:lnTo>
                    <a:pt x="122" y="120"/>
                  </a:lnTo>
                  <a:lnTo>
                    <a:pt x="115" y="126"/>
                  </a:lnTo>
                  <a:lnTo>
                    <a:pt x="110" y="133"/>
                  </a:lnTo>
                  <a:lnTo>
                    <a:pt x="99" y="149"/>
                  </a:lnTo>
                  <a:lnTo>
                    <a:pt x="94" y="157"/>
                  </a:lnTo>
                  <a:lnTo>
                    <a:pt x="89" y="166"/>
                  </a:lnTo>
                  <a:lnTo>
                    <a:pt x="80" y="184"/>
                  </a:lnTo>
                  <a:lnTo>
                    <a:pt x="72" y="204"/>
                  </a:lnTo>
                  <a:lnTo>
                    <a:pt x="65" y="226"/>
                  </a:lnTo>
                  <a:lnTo>
                    <a:pt x="60" y="246"/>
                  </a:lnTo>
                  <a:lnTo>
                    <a:pt x="56" y="266"/>
                  </a:lnTo>
                  <a:lnTo>
                    <a:pt x="52" y="287"/>
                  </a:lnTo>
                  <a:lnTo>
                    <a:pt x="48" y="310"/>
                  </a:lnTo>
                  <a:lnTo>
                    <a:pt x="44" y="332"/>
                  </a:lnTo>
                  <a:lnTo>
                    <a:pt x="41" y="356"/>
                  </a:lnTo>
                  <a:lnTo>
                    <a:pt x="37" y="380"/>
                  </a:lnTo>
                  <a:lnTo>
                    <a:pt x="34" y="405"/>
                  </a:lnTo>
                  <a:lnTo>
                    <a:pt x="32" y="430"/>
                  </a:lnTo>
                  <a:lnTo>
                    <a:pt x="29" y="457"/>
                  </a:lnTo>
                  <a:lnTo>
                    <a:pt x="26" y="484"/>
                  </a:lnTo>
                  <a:lnTo>
                    <a:pt x="24" y="512"/>
                  </a:lnTo>
                  <a:lnTo>
                    <a:pt x="23" y="540"/>
                  </a:lnTo>
                  <a:lnTo>
                    <a:pt x="21" y="569"/>
                  </a:lnTo>
                  <a:lnTo>
                    <a:pt x="19" y="599"/>
                  </a:lnTo>
                  <a:lnTo>
                    <a:pt x="18" y="630"/>
                  </a:lnTo>
                  <a:lnTo>
                    <a:pt x="13" y="728"/>
                  </a:lnTo>
                  <a:lnTo>
                    <a:pt x="8" y="826"/>
                  </a:lnTo>
                  <a:lnTo>
                    <a:pt x="5" y="926"/>
                  </a:lnTo>
                  <a:lnTo>
                    <a:pt x="3" y="976"/>
                  </a:lnTo>
                  <a:lnTo>
                    <a:pt x="2" y="1028"/>
                  </a:lnTo>
                  <a:lnTo>
                    <a:pt x="1" y="1078"/>
                  </a:lnTo>
                  <a:lnTo>
                    <a:pt x="0" y="1130"/>
                  </a:lnTo>
                  <a:lnTo>
                    <a:pt x="0" y="1181"/>
                  </a:lnTo>
                  <a:lnTo>
                    <a:pt x="0" y="1234"/>
                  </a:lnTo>
                  <a:lnTo>
                    <a:pt x="0" y="1338"/>
                  </a:lnTo>
                  <a:lnTo>
                    <a:pt x="0" y="1391"/>
                  </a:lnTo>
                  <a:lnTo>
                    <a:pt x="1" y="1445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56">
              <a:extLst>
                <a:ext uri="{FF2B5EF4-FFF2-40B4-BE49-F238E27FC236}">
                  <a16:creationId xmlns:a16="http://schemas.microsoft.com/office/drawing/2014/main" id="{F4A1A66F-C0FB-F25E-80F8-AF6823A27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29775" y="4356101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57">
              <a:extLst>
                <a:ext uri="{FF2B5EF4-FFF2-40B4-BE49-F238E27FC236}">
                  <a16:creationId xmlns:a16="http://schemas.microsoft.com/office/drawing/2014/main" id="{9756231D-25D9-43A4-9903-779B7617C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75813" y="517366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58">
              <a:extLst>
                <a:ext uri="{FF2B5EF4-FFF2-40B4-BE49-F238E27FC236}">
                  <a16:creationId xmlns:a16="http://schemas.microsoft.com/office/drawing/2014/main" id="{BD77D5FD-FF42-CA8F-E4BC-E4484FE1D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29775" y="5173664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Line 59">
              <a:extLst>
                <a:ext uri="{FF2B5EF4-FFF2-40B4-BE49-F238E27FC236}">
                  <a16:creationId xmlns:a16="http://schemas.microsoft.com/office/drawing/2014/main" id="{FD9EE9DD-F4E7-EACC-390D-995A74BED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75813" y="4356101"/>
              <a:ext cx="0" cy="8175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Line 60">
              <a:extLst>
                <a:ext uri="{FF2B5EF4-FFF2-40B4-BE49-F238E27FC236}">
                  <a16:creationId xmlns:a16="http://schemas.microsoft.com/office/drawing/2014/main" id="{170E37F8-D329-2537-AB07-C545903AD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75813" y="435610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ine 61">
              <a:extLst>
                <a:ext uri="{FF2B5EF4-FFF2-40B4-BE49-F238E27FC236}">
                  <a16:creationId xmlns:a16="http://schemas.microsoft.com/office/drawing/2014/main" id="{EC270B4B-8B75-4F0D-FE5F-EE8C52BFF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4475" y="50815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62">
              <a:extLst>
                <a:ext uri="{FF2B5EF4-FFF2-40B4-BE49-F238E27FC236}">
                  <a16:creationId xmlns:a16="http://schemas.microsoft.com/office/drawing/2014/main" id="{2ED4A0AE-8EFC-0725-EB57-95F29C129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2100" y="4352926"/>
              <a:ext cx="0" cy="7286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63">
              <a:extLst>
                <a:ext uri="{FF2B5EF4-FFF2-40B4-BE49-F238E27FC236}">
                  <a16:creationId xmlns:a16="http://schemas.microsoft.com/office/drawing/2014/main" id="{3B659EB0-D3AA-8353-564D-3E3E39B47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82100" y="4352926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Line 64">
              <a:extLst>
                <a:ext uri="{FF2B5EF4-FFF2-40B4-BE49-F238E27FC236}">
                  <a16:creationId xmlns:a16="http://schemas.microsoft.com/office/drawing/2014/main" id="{CEF4478C-CCD6-5E20-6FED-3E1CB4593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4475" y="4352926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Line 65">
              <a:extLst>
                <a:ext uri="{FF2B5EF4-FFF2-40B4-BE49-F238E27FC236}">
                  <a16:creationId xmlns:a16="http://schemas.microsoft.com/office/drawing/2014/main" id="{97782724-347D-05C1-3322-26DE3FA68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82100" y="50815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Line 66">
              <a:extLst>
                <a:ext uri="{FF2B5EF4-FFF2-40B4-BE49-F238E27FC236}">
                  <a16:creationId xmlns:a16="http://schemas.microsoft.com/office/drawing/2014/main" id="{5EA8ABEC-EF98-9B63-2E06-968043E27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0900" y="490855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67">
              <a:extLst>
                <a:ext uri="{FF2B5EF4-FFF2-40B4-BE49-F238E27FC236}">
                  <a16:creationId xmlns:a16="http://schemas.microsoft.com/office/drawing/2014/main" id="{501DCEDD-1771-FD8B-2C1B-17828BF70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8525" y="4303714"/>
              <a:ext cx="0" cy="6048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Line 68">
              <a:extLst>
                <a:ext uri="{FF2B5EF4-FFF2-40B4-BE49-F238E27FC236}">
                  <a16:creationId xmlns:a16="http://schemas.microsoft.com/office/drawing/2014/main" id="{A3DFD89B-6DF2-98B7-60A6-1B8FFAA39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8525" y="4303714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69">
              <a:extLst>
                <a:ext uri="{FF2B5EF4-FFF2-40B4-BE49-F238E27FC236}">
                  <a16:creationId xmlns:a16="http://schemas.microsoft.com/office/drawing/2014/main" id="{A0FADA44-5B44-8153-1842-B9B448B18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0900" y="430371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70">
              <a:extLst>
                <a:ext uri="{FF2B5EF4-FFF2-40B4-BE49-F238E27FC236}">
                  <a16:creationId xmlns:a16="http://schemas.microsoft.com/office/drawing/2014/main" id="{A194C115-8FA7-37E4-E293-E0C0BAF06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8525" y="4908551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71">
              <a:extLst>
                <a:ext uri="{FF2B5EF4-FFF2-40B4-BE49-F238E27FC236}">
                  <a16:creationId xmlns:a16="http://schemas.microsoft.com/office/drawing/2014/main" id="{E133E87F-A08A-ED5F-8006-8750A1A66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3675" y="476885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Line 72">
              <a:extLst>
                <a:ext uri="{FF2B5EF4-FFF2-40B4-BE49-F238E27FC236}">
                  <a16:creationId xmlns:a16="http://schemas.microsoft.com/office/drawing/2014/main" id="{CFF1D4F2-3BD7-93FF-7E43-B4D005AEE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1300" y="4281489"/>
              <a:ext cx="0" cy="4873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Line 73">
              <a:extLst>
                <a:ext uri="{FF2B5EF4-FFF2-40B4-BE49-F238E27FC236}">
                  <a16:creationId xmlns:a16="http://schemas.microsoft.com/office/drawing/2014/main" id="{ECBE6E85-B6C9-BFAE-1767-EC8DA1EE8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3675" y="42814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Line 74">
              <a:extLst>
                <a:ext uri="{FF2B5EF4-FFF2-40B4-BE49-F238E27FC236}">
                  <a16:creationId xmlns:a16="http://schemas.microsoft.com/office/drawing/2014/main" id="{57EFB0F8-F5FE-3AB0-77B8-EF7792B8B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1300" y="42814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Line 75">
              <a:extLst>
                <a:ext uri="{FF2B5EF4-FFF2-40B4-BE49-F238E27FC236}">
                  <a16:creationId xmlns:a16="http://schemas.microsoft.com/office/drawing/2014/main" id="{B201AA16-C074-EBC4-B57D-DAF60CB9C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1300" y="476885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Line 76">
              <a:extLst>
                <a:ext uri="{FF2B5EF4-FFF2-40B4-BE49-F238E27FC236}">
                  <a16:creationId xmlns:a16="http://schemas.microsoft.com/office/drawing/2014/main" id="{1438FD4F-8AE0-482B-82F9-F9732306D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8513" y="414020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77">
              <a:extLst>
                <a:ext uri="{FF2B5EF4-FFF2-40B4-BE49-F238E27FC236}">
                  <a16:creationId xmlns:a16="http://schemas.microsoft.com/office/drawing/2014/main" id="{F2DC2206-FC4E-EBC4-80A5-88914E12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4665664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Line 78">
              <a:extLst>
                <a:ext uri="{FF2B5EF4-FFF2-40B4-BE49-F238E27FC236}">
                  <a16:creationId xmlns:a16="http://schemas.microsoft.com/office/drawing/2014/main" id="{566F4D95-6EFD-5C3A-6F35-00243B668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6138" y="4140201"/>
              <a:ext cx="0" cy="5254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Line 79">
              <a:extLst>
                <a:ext uri="{FF2B5EF4-FFF2-40B4-BE49-F238E27FC236}">
                  <a16:creationId xmlns:a16="http://schemas.microsoft.com/office/drawing/2014/main" id="{F4363B10-8D19-7570-F86D-E21A5A7F1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6138" y="414020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Line 80">
              <a:extLst>
                <a:ext uri="{FF2B5EF4-FFF2-40B4-BE49-F238E27FC236}">
                  <a16:creationId xmlns:a16="http://schemas.microsoft.com/office/drawing/2014/main" id="{84D22829-937E-E182-D0E3-38E33356A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6525" y="4116389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81">
              <a:extLst>
                <a:ext uri="{FF2B5EF4-FFF2-40B4-BE49-F238E27FC236}">
                  <a16:creationId xmlns:a16="http://schemas.microsoft.com/office/drawing/2014/main" id="{CD84FBE6-4337-2A34-2033-206DE4BE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445001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Line 82">
              <a:extLst>
                <a:ext uri="{FF2B5EF4-FFF2-40B4-BE49-F238E27FC236}">
                  <a16:creationId xmlns:a16="http://schemas.microsoft.com/office/drawing/2014/main" id="{C68104B8-BC9C-BC7B-52A4-C02DC58D7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2563" y="4116389"/>
              <a:ext cx="0" cy="32861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Line 83">
              <a:extLst>
                <a:ext uri="{FF2B5EF4-FFF2-40B4-BE49-F238E27FC236}">
                  <a16:creationId xmlns:a16="http://schemas.microsoft.com/office/drawing/2014/main" id="{16584EB2-9658-229A-44D3-589BB4601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2563" y="41163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Line 84">
              <a:extLst>
                <a:ext uri="{FF2B5EF4-FFF2-40B4-BE49-F238E27FC236}">
                  <a16:creationId xmlns:a16="http://schemas.microsoft.com/office/drawing/2014/main" id="{21078677-9698-EE24-FA4F-EFC9EA096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6125" y="398621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85">
              <a:extLst>
                <a:ext uri="{FF2B5EF4-FFF2-40B4-BE49-F238E27FC236}">
                  <a16:creationId xmlns:a16="http://schemas.microsoft.com/office/drawing/2014/main" id="{7A2E55C4-8309-7188-5780-F257460FF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4271964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86">
              <a:extLst>
                <a:ext uri="{FF2B5EF4-FFF2-40B4-BE49-F238E27FC236}">
                  <a16:creationId xmlns:a16="http://schemas.microsoft.com/office/drawing/2014/main" id="{3CFA0433-1A4E-EEFE-27CA-99DE930D7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3750" y="3986214"/>
              <a:ext cx="0" cy="28575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87">
              <a:extLst>
                <a:ext uri="{FF2B5EF4-FFF2-40B4-BE49-F238E27FC236}">
                  <a16:creationId xmlns:a16="http://schemas.microsoft.com/office/drawing/2014/main" id="{4CF68DCF-04B0-9A2A-218D-EB33D1B6E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3750" y="398621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Line 88">
              <a:extLst>
                <a:ext uri="{FF2B5EF4-FFF2-40B4-BE49-F238E27FC236}">
                  <a16:creationId xmlns:a16="http://schemas.microsoft.com/office/drawing/2014/main" id="{51021D35-0137-E44F-51E3-2AF8C62D9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9375" y="3870326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89">
              <a:extLst>
                <a:ext uri="{FF2B5EF4-FFF2-40B4-BE49-F238E27FC236}">
                  <a16:creationId xmlns:a16="http://schemas.microsoft.com/office/drawing/2014/main" id="{E59EF16A-24A4-DFC2-744F-E65D6C57C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060826"/>
              <a:ext cx="95250" cy="0"/>
            </a:xfrm>
            <a:custGeom>
              <a:avLst/>
              <a:gdLst>
                <a:gd name="T0" fmla="*/ 60 w 60"/>
                <a:gd name="T1" fmla="*/ 29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Line 90">
              <a:extLst>
                <a:ext uri="{FF2B5EF4-FFF2-40B4-BE49-F238E27FC236}">
                  <a16:creationId xmlns:a16="http://schemas.microsoft.com/office/drawing/2014/main" id="{6DF7563A-6145-40BB-046C-97CA42517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5413" y="3870326"/>
              <a:ext cx="49213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Line 91">
              <a:extLst>
                <a:ext uri="{FF2B5EF4-FFF2-40B4-BE49-F238E27FC236}">
                  <a16:creationId xmlns:a16="http://schemas.microsoft.com/office/drawing/2014/main" id="{78A44542-017F-60E5-5F3A-510FC76EE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5413" y="3870326"/>
              <a:ext cx="0" cy="19050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92">
              <a:extLst>
                <a:ext uri="{FF2B5EF4-FFF2-40B4-BE49-F238E27FC236}">
                  <a16:creationId xmlns:a16="http://schemas.microsoft.com/office/drawing/2014/main" id="{D71AF9BA-3EB1-B969-7D5C-A9E713FFC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8388" y="3797301"/>
              <a:ext cx="0" cy="19367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93">
              <a:extLst>
                <a:ext uri="{FF2B5EF4-FFF2-40B4-BE49-F238E27FC236}">
                  <a16:creationId xmlns:a16="http://schemas.microsoft.com/office/drawing/2014/main" id="{77F7E1F8-A445-9A9F-5C21-6119C0623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8388" y="379730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94">
              <a:extLst>
                <a:ext uri="{FF2B5EF4-FFF2-40B4-BE49-F238E27FC236}">
                  <a16:creationId xmlns:a16="http://schemas.microsoft.com/office/drawing/2014/main" id="{76A5D3F9-03DC-E8C9-7BCD-758DA5A8C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2350" y="3797301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C45F6446-2D5C-6240-039E-F6408D2A9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3990976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96">
              <a:extLst>
                <a:ext uri="{FF2B5EF4-FFF2-40B4-BE49-F238E27FC236}">
                  <a16:creationId xmlns:a16="http://schemas.microsoft.com/office/drawing/2014/main" id="{197E6C19-A551-8619-4A77-FA3FE89E9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5" y="3911601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Line 97">
              <a:extLst>
                <a:ext uri="{FF2B5EF4-FFF2-40B4-BE49-F238E27FC236}">
                  <a16:creationId xmlns:a16="http://schemas.microsoft.com/office/drawing/2014/main" id="{F02666DB-F9E4-4A8B-F368-A77E5AB1D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5013" y="3724276"/>
              <a:ext cx="0" cy="18732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Line 98">
              <a:extLst>
                <a:ext uri="{FF2B5EF4-FFF2-40B4-BE49-F238E27FC236}">
                  <a16:creationId xmlns:a16="http://schemas.microsoft.com/office/drawing/2014/main" id="{FA3E5D7C-606C-CD3D-B216-75EF8CAA2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8975" y="3724276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Line 99">
              <a:extLst>
                <a:ext uri="{FF2B5EF4-FFF2-40B4-BE49-F238E27FC236}">
                  <a16:creationId xmlns:a16="http://schemas.microsoft.com/office/drawing/2014/main" id="{9D87F5A9-2D17-07A0-5AB7-471C6DD86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5013" y="3724276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100">
              <a:extLst>
                <a:ext uri="{FF2B5EF4-FFF2-40B4-BE49-F238E27FC236}">
                  <a16:creationId xmlns:a16="http://schemas.microsoft.com/office/drawing/2014/main" id="{252A0B62-67C3-6A6E-E48F-08C7F9D74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2425" y="3641726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01">
              <a:extLst>
                <a:ext uri="{FF2B5EF4-FFF2-40B4-BE49-F238E27FC236}">
                  <a16:creationId xmlns:a16="http://schemas.microsoft.com/office/drawing/2014/main" id="{8BED63B7-C931-C03D-EC68-34202E068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3797301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Line 102">
              <a:extLst>
                <a:ext uri="{FF2B5EF4-FFF2-40B4-BE49-F238E27FC236}">
                  <a16:creationId xmlns:a16="http://schemas.microsoft.com/office/drawing/2014/main" id="{93026F34-4AF3-0D5C-4DC8-18FF0CF06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8463" y="3641726"/>
              <a:ext cx="0" cy="15557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Line 103">
              <a:extLst>
                <a:ext uri="{FF2B5EF4-FFF2-40B4-BE49-F238E27FC236}">
                  <a16:creationId xmlns:a16="http://schemas.microsoft.com/office/drawing/2014/main" id="{5F179176-3DBA-0760-5B9C-4CDA4419F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463" y="3641726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Line 104">
              <a:extLst>
                <a:ext uri="{FF2B5EF4-FFF2-40B4-BE49-F238E27FC236}">
                  <a16:creationId xmlns:a16="http://schemas.microsoft.com/office/drawing/2014/main" id="{87165A07-C863-903E-3383-C08B0AB35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9375" y="351631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05">
              <a:extLst>
                <a:ext uri="{FF2B5EF4-FFF2-40B4-BE49-F238E27FC236}">
                  <a16:creationId xmlns:a16="http://schemas.microsoft.com/office/drawing/2014/main" id="{64F43D6F-6287-134A-D383-D72CB9F78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0" y="3783014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106">
              <a:extLst>
                <a:ext uri="{FF2B5EF4-FFF2-40B4-BE49-F238E27FC236}">
                  <a16:creationId xmlns:a16="http://schemas.microsoft.com/office/drawing/2014/main" id="{A74E9B9B-3646-0210-2708-A1DA5631E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9375" y="3516314"/>
              <a:ext cx="0" cy="26670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Line 107">
              <a:extLst>
                <a:ext uri="{FF2B5EF4-FFF2-40B4-BE49-F238E27FC236}">
                  <a16:creationId xmlns:a16="http://schemas.microsoft.com/office/drawing/2014/main" id="{909DFB81-C682-8307-4FCE-62376BDF3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1750" y="351631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Line 108">
              <a:extLst>
                <a:ext uri="{FF2B5EF4-FFF2-40B4-BE49-F238E27FC236}">
                  <a16:creationId xmlns:a16="http://schemas.microsoft.com/office/drawing/2014/main" id="{01AF03D1-0BCE-45CE-79CF-C3355FFA7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8713" y="3505201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09">
              <a:extLst>
                <a:ext uri="{FF2B5EF4-FFF2-40B4-BE49-F238E27FC236}">
                  <a16:creationId xmlns:a16="http://schemas.microsoft.com/office/drawing/2014/main" id="{09C95D16-5B18-CD36-A660-77C5CEEE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776664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110">
              <a:extLst>
                <a:ext uri="{FF2B5EF4-FFF2-40B4-BE49-F238E27FC236}">
                  <a16:creationId xmlns:a16="http://schemas.microsoft.com/office/drawing/2014/main" id="{5CBBACA3-BAF0-52FD-2C15-AF4F5EC05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4750" y="3505201"/>
              <a:ext cx="0" cy="2714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Line 111">
              <a:extLst>
                <a:ext uri="{FF2B5EF4-FFF2-40B4-BE49-F238E27FC236}">
                  <a16:creationId xmlns:a16="http://schemas.microsoft.com/office/drawing/2014/main" id="{FC2922B1-A587-DB4B-024D-4199B8AA1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4750" y="350520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Line 112">
              <a:extLst>
                <a:ext uri="{FF2B5EF4-FFF2-40B4-BE49-F238E27FC236}">
                  <a16:creationId xmlns:a16="http://schemas.microsoft.com/office/drawing/2014/main" id="{BF2C81EA-68C2-D6EA-EFE0-175E23BBA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825" y="3459164"/>
              <a:ext cx="0" cy="25717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Line 113">
              <a:extLst>
                <a:ext uri="{FF2B5EF4-FFF2-40B4-BE49-F238E27FC236}">
                  <a16:creationId xmlns:a16="http://schemas.microsoft.com/office/drawing/2014/main" id="{17009CCE-41AB-F1AC-DCAD-3043EFB80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5200" y="345916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114">
              <a:extLst>
                <a:ext uri="{FF2B5EF4-FFF2-40B4-BE49-F238E27FC236}">
                  <a16:creationId xmlns:a16="http://schemas.microsoft.com/office/drawing/2014/main" id="{41ABDD66-F320-4866-90D9-D60CC5384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825" y="345916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97A5AC08-7E83-434A-C569-012F95125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3716339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16">
              <a:extLst>
                <a:ext uri="{FF2B5EF4-FFF2-40B4-BE49-F238E27FC236}">
                  <a16:creationId xmlns:a16="http://schemas.microsoft.com/office/drawing/2014/main" id="{FEBA7396-0660-2596-CD97-E0DAE3A6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3656014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117">
              <a:extLst>
                <a:ext uri="{FF2B5EF4-FFF2-40B4-BE49-F238E27FC236}">
                  <a16:creationId xmlns:a16="http://schemas.microsoft.com/office/drawing/2014/main" id="{5C039C7B-100E-1AAA-A05E-A0AF59CEB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7725" y="3459164"/>
              <a:ext cx="0" cy="19685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118">
              <a:extLst>
                <a:ext uri="{FF2B5EF4-FFF2-40B4-BE49-F238E27FC236}">
                  <a16:creationId xmlns:a16="http://schemas.microsoft.com/office/drawing/2014/main" id="{76E09EE8-86D6-A3CD-F8FC-631D0DCCF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7725" y="345916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Line 119">
              <a:extLst>
                <a:ext uri="{FF2B5EF4-FFF2-40B4-BE49-F238E27FC236}">
                  <a16:creationId xmlns:a16="http://schemas.microsoft.com/office/drawing/2014/main" id="{70C9EE7D-B1AC-C926-B714-64BD48993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1688" y="3459164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20">
              <a:extLst>
                <a:ext uri="{FF2B5EF4-FFF2-40B4-BE49-F238E27FC236}">
                  <a16:creationId xmlns:a16="http://schemas.microsoft.com/office/drawing/2014/main" id="{13C27B2C-BF2D-D321-B1C5-F119C2ED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3600451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121">
              <a:extLst>
                <a:ext uri="{FF2B5EF4-FFF2-40B4-BE49-F238E27FC236}">
                  <a16:creationId xmlns:a16="http://schemas.microsoft.com/office/drawing/2014/main" id="{4B341A18-546F-E65C-6DFD-A150C9F83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4213" y="3455989"/>
              <a:ext cx="0" cy="1444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Line 122">
              <a:extLst>
                <a:ext uri="{FF2B5EF4-FFF2-40B4-BE49-F238E27FC236}">
                  <a16:creationId xmlns:a16="http://schemas.microsoft.com/office/drawing/2014/main" id="{4CC8DA82-FDE6-C4FA-CB27-E40027DE6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4213" y="34559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123">
              <a:extLst>
                <a:ext uri="{FF2B5EF4-FFF2-40B4-BE49-F238E27FC236}">
                  <a16:creationId xmlns:a16="http://schemas.microsoft.com/office/drawing/2014/main" id="{DB9C49D6-3EC8-10FB-BDAD-AB032871D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6588" y="34559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24">
              <a:extLst>
                <a:ext uri="{FF2B5EF4-FFF2-40B4-BE49-F238E27FC236}">
                  <a16:creationId xmlns:a16="http://schemas.microsoft.com/office/drawing/2014/main" id="{85CA9DE1-1406-EB94-749C-DB2F66FF6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313" y="3549651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125">
              <a:extLst>
                <a:ext uri="{FF2B5EF4-FFF2-40B4-BE49-F238E27FC236}">
                  <a16:creationId xmlns:a16="http://schemas.microsoft.com/office/drawing/2014/main" id="{0D8CBDA7-F93B-E47E-3FB7-9D2815876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350" y="3397251"/>
              <a:ext cx="0" cy="15240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126">
              <a:extLst>
                <a:ext uri="{FF2B5EF4-FFF2-40B4-BE49-F238E27FC236}">
                  <a16:creationId xmlns:a16="http://schemas.microsoft.com/office/drawing/2014/main" id="{DAAC5CA8-19D1-B09B-CE6E-67E1273C9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313" y="3397251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Line 127">
              <a:extLst>
                <a:ext uri="{FF2B5EF4-FFF2-40B4-BE49-F238E27FC236}">
                  <a16:creationId xmlns:a16="http://schemas.microsoft.com/office/drawing/2014/main" id="{93D14A4C-4986-85BC-AF05-10B53A165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339725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Line 128">
              <a:extLst>
                <a:ext uri="{FF2B5EF4-FFF2-40B4-BE49-F238E27FC236}">
                  <a16:creationId xmlns:a16="http://schemas.microsoft.com/office/drawing/2014/main" id="{6E4EC94E-292B-A22F-089E-B72BC26FB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0038" y="3527426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129">
              <a:extLst>
                <a:ext uri="{FF2B5EF4-FFF2-40B4-BE49-F238E27FC236}">
                  <a16:creationId xmlns:a16="http://schemas.microsoft.com/office/drawing/2014/main" id="{1B60F055-57CA-05DC-118F-4103AE638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6075" y="3319464"/>
              <a:ext cx="0" cy="2079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130">
              <a:extLst>
                <a:ext uri="{FF2B5EF4-FFF2-40B4-BE49-F238E27FC236}">
                  <a16:creationId xmlns:a16="http://schemas.microsoft.com/office/drawing/2014/main" id="{227DEFCD-58F4-8C65-699C-39AEE63E3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075" y="331946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Line 131">
              <a:extLst>
                <a:ext uri="{FF2B5EF4-FFF2-40B4-BE49-F238E27FC236}">
                  <a16:creationId xmlns:a16="http://schemas.microsoft.com/office/drawing/2014/main" id="{0B58FFD8-080D-9AE9-EA4A-69BDF65FB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0038" y="3319464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Line 132">
              <a:extLst>
                <a:ext uri="{FF2B5EF4-FFF2-40B4-BE49-F238E27FC236}">
                  <a16:creationId xmlns:a16="http://schemas.microsoft.com/office/drawing/2014/main" id="{8F5E5D6E-9480-726E-C2A2-C4DDC24B5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6075" y="3527426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Line 133">
              <a:extLst>
                <a:ext uri="{FF2B5EF4-FFF2-40B4-BE49-F238E27FC236}">
                  <a16:creationId xmlns:a16="http://schemas.microsoft.com/office/drawing/2014/main" id="{DA7E018C-B44B-D072-6D30-FAD02C350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175" y="3146426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Line 134">
              <a:extLst>
                <a:ext uri="{FF2B5EF4-FFF2-40B4-BE49-F238E27FC236}">
                  <a16:creationId xmlns:a16="http://schemas.microsoft.com/office/drawing/2014/main" id="{D2624A3E-C35A-9F26-3CB8-C78105E27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7800" y="356393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Line 135">
              <a:extLst>
                <a:ext uri="{FF2B5EF4-FFF2-40B4-BE49-F238E27FC236}">
                  <a16:creationId xmlns:a16="http://schemas.microsoft.com/office/drawing/2014/main" id="{C5F4359E-F54A-276F-94BB-EC1CB2B56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175" y="356393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Line 136">
              <a:extLst>
                <a:ext uri="{FF2B5EF4-FFF2-40B4-BE49-F238E27FC236}">
                  <a16:creationId xmlns:a16="http://schemas.microsoft.com/office/drawing/2014/main" id="{041D30CE-D729-F631-8EA6-D536430ED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7800" y="3146426"/>
              <a:ext cx="0" cy="41751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Line 137">
              <a:extLst>
                <a:ext uri="{FF2B5EF4-FFF2-40B4-BE49-F238E27FC236}">
                  <a16:creationId xmlns:a16="http://schemas.microsoft.com/office/drawing/2014/main" id="{D5A5A338-70B4-54F2-176B-3ABB317B8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7800" y="3146426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Line 138">
              <a:extLst>
                <a:ext uri="{FF2B5EF4-FFF2-40B4-BE49-F238E27FC236}">
                  <a16:creationId xmlns:a16="http://schemas.microsoft.com/office/drawing/2014/main" id="{0B3070AB-D39C-3AA0-A3D6-5539D6BC5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4450" y="329406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Line 139">
              <a:extLst>
                <a:ext uri="{FF2B5EF4-FFF2-40B4-BE49-F238E27FC236}">
                  <a16:creationId xmlns:a16="http://schemas.microsoft.com/office/drawing/2014/main" id="{6CAC7518-EDFE-824D-2882-3BD68DDAA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2075" y="3632201"/>
              <a:ext cx="47625" cy="15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Line 140">
              <a:extLst>
                <a:ext uri="{FF2B5EF4-FFF2-40B4-BE49-F238E27FC236}">
                  <a16:creationId xmlns:a16="http://schemas.microsoft.com/office/drawing/2014/main" id="{A7E6965B-BB80-3983-EB0E-689E481C0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4450" y="36337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Line 141">
              <a:extLst>
                <a:ext uri="{FF2B5EF4-FFF2-40B4-BE49-F238E27FC236}">
                  <a16:creationId xmlns:a16="http://schemas.microsoft.com/office/drawing/2014/main" id="{7D302CD2-F995-4EC7-CCA9-1C8582BB9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075" y="3294064"/>
              <a:ext cx="0" cy="33972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Line 142">
              <a:extLst>
                <a:ext uri="{FF2B5EF4-FFF2-40B4-BE49-F238E27FC236}">
                  <a16:creationId xmlns:a16="http://schemas.microsoft.com/office/drawing/2014/main" id="{58CD8575-BB0A-9420-05BC-23C01C9FB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2075" y="329406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Line 143">
              <a:extLst>
                <a:ext uri="{FF2B5EF4-FFF2-40B4-BE49-F238E27FC236}">
                  <a16:creationId xmlns:a16="http://schemas.microsoft.com/office/drawing/2014/main" id="{242F607D-A686-5601-05E3-DF092D4E8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075" y="3313114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Line 144">
              <a:extLst>
                <a:ext uri="{FF2B5EF4-FFF2-40B4-BE49-F238E27FC236}">
                  <a16:creationId xmlns:a16="http://schemas.microsoft.com/office/drawing/2014/main" id="{90B49D26-5FD0-7FA3-9B20-85F538120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1113" y="36337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Line 145">
              <a:extLst>
                <a:ext uri="{FF2B5EF4-FFF2-40B4-BE49-F238E27FC236}">
                  <a16:creationId xmlns:a16="http://schemas.microsoft.com/office/drawing/2014/main" id="{8C37366F-5A86-1576-C7CD-1F8DE9B4C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075" y="3633789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Line 146">
              <a:extLst>
                <a:ext uri="{FF2B5EF4-FFF2-40B4-BE49-F238E27FC236}">
                  <a16:creationId xmlns:a16="http://schemas.microsoft.com/office/drawing/2014/main" id="{3AD9F8E8-2033-1CB4-10BE-E6E893C35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1113" y="3313114"/>
              <a:ext cx="0" cy="32067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Line 147">
              <a:extLst>
                <a:ext uri="{FF2B5EF4-FFF2-40B4-BE49-F238E27FC236}">
                  <a16:creationId xmlns:a16="http://schemas.microsoft.com/office/drawing/2014/main" id="{5B2F64A6-FE05-D5C8-21B1-D3AF1B225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1113" y="331311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Line 148">
              <a:extLst>
                <a:ext uri="{FF2B5EF4-FFF2-40B4-BE49-F238E27FC236}">
                  <a16:creationId xmlns:a16="http://schemas.microsoft.com/office/drawing/2014/main" id="{BFB3BA52-1311-9707-3AEE-D1DD7CBE1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588" y="368300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Line 149">
              <a:extLst>
                <a:ext uri="{FF2B5EF4-FFF2-40B4-BE49-F238E27FC236}">
                  <a16:creationId xmlns:a16="http://schemas.microsoft.com/office/drawing/2014/main" id="{D3F1D174-03D6-4F9A-F801-BC1F40C0E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213" y="368300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Line 150">
              <a:extLst>
                <a:ext uri="{FF2B5EF4-FFF2-40B4-BE49-F238E27FC236}">
                  <a16:creationId xmlns:a16="http://schemas.microsoft.com/office/drawing/2014/main" id="{C2F4F2BA-0F05-5765-75ED-32CE3A593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213" y="3333751"/>
              <a:ext cx="0" cy="34925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Line 151">
              <a:extLst>
                <a:ext uri="{FF2B5EF4-FFF2-40B4-BE49-F238E27FC236}">
                  <a16:creationId xmlns:a16="http://schemas.microsoft.com/office/drawing/2014/main" id="{C32449E7-26F2-A626-BF97-BD05A83E1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213" y="333375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Line 152">
              <a:extLst>
                <a:ext uri="{FF2B5EF4-FFF2-40B4-BE49-F238E27FC236}">
                  <a16:creationId xmlns:a16="http://schemas.microsoft.com/office/drawing/2014/main" id="{D9472C4A-02B7-6E47-B893-5E98E86EF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588" y="333375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Line 153">
              <a:extLst>
                <a:ext uri="{FF2B5EF4-FFF2-40B4-BE49-F238E27FC236}">
                  <a16:creationId xmlns:a16="http://schemas.microsoft.com/office/drawing/2014/main" id="{A357C09A-3B12-50C2-A3EC-757477F76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500" y="3371851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54">
              <a:extLst>
                <a:ext uri="{FF2B5EF4-FFF2-40B4-BE49-F238E27FC236}">
                  <a16:creationId xmlns:a16="http://schemas.microsoft.com/office/drawing/2014/main" id="{5438C18E-8196-1018-CDE0-4193708A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3706814"/>
              <a:ext cx="93663" cy="1588"/>
            </a:xfrm>
            <a:custGeom>
              <a:avLst/>
              <a:gdLst>
                <a:gd name="T0" fmla="*/ 59 w 59"/>
                <a:gd name="T1" fmla="*/ 0 h 1"/>
                <a:gd name="T2" fmla="*/ 30 w 59"/>
                <a:gd name="T3" fmla="*/ 1 h 1"/>
                <a:gd name="T4" fmla="*/ 0 w 59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">
                  <a:moveTo>
                    <a:pt x="59" y="0"/>
                  </a:moveTo>
                  <a:lnTo>
                    <a:pt x="30" y="1"/>
                  </a:ln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Line 155">
              <a:extLst>
                <a:ext uri="{FF2B5EF4-FFF2-40B4-BE49-F238E27FC236}">
                  <a16:creationId xmlns:a16="http://schemas.microsoft.com/office/drawing/2014/main" id="{78F5A17C-329E-7943-B957-CE6872135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7125" y="3371851"/>
              <a:ext cx="0" cy="33655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Line 156">
              <a:extLst>
                <a:ext uri="{FF2B5EF4-FFF2-40B4-BE49-F238E27FC236}">
                  <a16:creationId xmlns:a16="http://schemas.microsoft.com/office/drawing/2014/main" id="{E836BB79-A264-E556-8CFA-48C46A212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7125" y="3371851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57">
              <a:extLst>
                <a:ext uri="{FF2B5EF4-FFF2-40B4-BE49-F238E27FC236}">
                  <a16:creationId xmlns:a16="http://schemas.microsoft.com/office/drawing/2014/main" id="{DEA5A3E7-0116-CC76-5059-B36DD2FCC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3768726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Line 158">
              <a:extLst>
                <a:ext uri="{FF2B5EF4-FFF2-40B4-BE49-F238E27FC236}">
                  <a16:creationId xmlns:a16="http://schemas.microsoft.com/office/drawing/2014/main" id="{29B2C80F-DE05-4B49-A14E-524A9E38B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3150" y="3405189"/>
              <a:ext cx="0" cy="3635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Line 159">
              <a:extLst>
                <a:ext uri="{FF2B5EF4-FFF2-40B4-BE49-F238E27FC236}">
                  <a16:creationId xmlns:a16="http://schemas.microsoft.com/office/drawing/2014/main" id="{BF84317B-CDAB-4A8C-E318-6A93202BF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525" y="34051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Line 160">
              <a:extLst>
                <a:ext uri="{FF2B5EF4-FFF2-40B4-BE49-F238E27FC236}">
                  <a16:creationId xmlns:a16="http://schemas.microsoft.com/office/drawing/2014/main" id="{8FEE0C0F-EA2D-9000-FE6C-B86B4CDE8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3150" y="340518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61">
              <a:extLst>
                <a:ext uri="{FF2B5EF4-FFF2-40B4-BE49-F238E27FC236}">
                  <a16:creationId xmlns:a16="http://schemas.microsoft.com/office/drawing/2014/main" id="{C1E5B844-49E6-C782-7BFF-519B0D5BA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3757614"/>
              <a:ext cx="95250" cy="0"/>
            </a:xfrm>
            <a:custGeom>
              <a:avLst/>
              <a:gdLst>
                <a:gd name="T0" fmla="*/ 60 w 60"/>
                <a:gd name="T1" fmla="*/ 29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Line 162">
              <a:extLst>
                <a:ext uri="{FF2B5EF4-FFF2-40B4-BE49-F238E27FC236}">
                  <a16:creationId xmlns:a16="http://schemas.microsoft.com/office/drawing/2014/main" id="{FD4E83EA-9F8F-28B0-EB88-4A7D3C9E6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875" y="3425826"/>
              <a:ext cx="0" cy="3317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Line 163">
              <a:extLst>
                <a:ext uri="{FF2B5EF4-FFF2-40B4-BE49-F238E27FC236}">
                  <a16:creationId xmlns:a16="http://schemas.microsoft.com/office/drawing/2014/main" id="{F72A86D5-5F4A-FFDD-0AD5-0C67FA21D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875" y="3425826"/>
              <a:ext cx="49213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Line 164">
              <a:extLst>
                <a:ext uri="{FF2B5EF4-FFF2-40B4-BE49-F238E27FC236}">
                  <a16:creationId xmlns:a16="http://schemas.microsoft.com/office/drawing/2014/main" id="{A9165A8F-F3F6-97F2-9980-E1FDB9A27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838" y="3425826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Line 165">
              <a:extLst>
                <a:ext uri="{FF2B5EF4-FFF2-40B4-BE49-F238E27FC236}">
                  <a16:creationId xmlns:a16="http://schemas.microsoft.com/office/drawing/2014/main" id="{4CA91114-73E9-5A1C-FFC4-16921507A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838" y="3481389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66">
              <a:extLst>
                <a:ext uri="{FF2B5EF4-FFF2-40B4-BE49-F238E27FC236}">
                  <a16:creationId xmlns:a16="http://schemas.microsoft.com/office/drawing/2014/main" id="{A53DBD33-DCCB-E575-208E-A697698B1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3794126"/>
              <a:ext cx="96838" cy="1588"/>
            </a:xfrm>
            <a:custGeom>
              <a:avLst/>
              <a:gdLst>
                <a:gd name="T0" fmla="*/ 61 w 61"/>
                <a:gd name="T1" fmla="*/ 0 h 1"/>
                <a:gd name="T2" fmla="*/ 32 w 61"/>
                <a:gd name="T3" fmla="*/ 1 h 1"/>
                <a:gd name="T4" fmla="*/ 0 w 6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1">
                  <a:moveTo>
                    <a:pt x="61" y="0"/>
                  </a:moveTo>
                  <a:lnTo>
                    <a:pt x="32" y="1"/>
                  </a:ln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Line 167">
              <a:extLst>
                <a:ext uri="{FF2B5EF4-FFF2-40B4-BE49-F238E27FC236}">
                  <a16:creationId xmlns:a16="http://schemas.microsoft.com/office/drawing/2014/main" id="{62BA3149-C6EB-5642-0530-5E001C805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5838" y="3481389"/>
              <a:ext cx="0" cy="31432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Line 168">
              <a:extLst>
                <a:ext uri="{FF2B5EF4-FFF2-40B4-BE49-F238E27FC236}">
                  <a16:creationId xmlns:a16="http://schemas.microsoft.com/office/drawing/2014/main" id="{4CADA48C-E546-68AF-238D-CB6F96E41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9800" y="3481389"/>
              <a:ext cx="4603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Line 169">
              <a:extLst>
                <a:ext uri="{FF2B5EF4-FFF2-40B4-BE49-F238E27FC236}">
                  <a16:creationId xmlns:a16="http://schemas.microsoft.com/office/drawing/2014/main" id="{E5538383-9277-AEA7-A516-4971FB22E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8463" y="3241676"/>
              <a:ext cx="0" cy="525463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70">
              <a:extLst>
                <a:ext uri="{FF2B5EF4-FFF2-40B4-BE49-F238E27FC236}">
                  <a16:creationId xmlns:a16="http://schemas.microsoft.com/office/drawing/2014/main" id="{1377B8BC-AC67-B3E6-7B16-B2BC675A4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3767139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Line 171">
              <a:extLst>
                <a:ext uri="{FF2B5EF4-FFF2-40B4-BE49-F238E27FC236}">
                  <a16:creationId xmlns:a16="http://schemas.microsoft.com/office/drawing/2014/main" id="{8A080E4E-7846-D953-7F8E-F289B8895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2425" y="3241676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Line 172">
              <a:extLst>
                <a:ext uri="{FF2B5EF4-FFF2-40B4-BE49-F238E27FC236}">
                  <a16:creationId xmlns:a16="http://schemas.microsoft.com/office/drawing/2014/main" id="{325DE1D1-2C46-E0A9-2F16-86DCFDC0B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463" y="3241676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Line 173">
              <a:extLst>
                <a:ext uri="{FF2B5EF4-FFF2-40B4-BE49-F238E27FC236}">
                  <a16:creationId xmlns:a16="http://schemas.microsoft.com/office/drawing/2014/main" id="{CFB81FF4-AAC7-199B-CB04-D47B48B92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8975" y="3457576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Line 174">
              <a:extLst>
                <a:ext uri="{FF2B5EF4-FFF2-40B4-BE49-F238E27FC236}">
                  <a16:creationId xmlns:a16="http://schemas.microsoft.com/office/drawing/2014/main" id="{5212D8C2-ACA1-A20B-17E4-328CACD9F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5013" y="3457576"/>
              <a:ext cx="0" cy="452438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175">
              <a:extLst>
                <a:ext uri="{FF2B5EF4-FFF2-40B4-BE49-F238E27FC236}">
                  <a16:creationId xmlns:a16="http://schemas.microsoft.com/office/drawing/2014/main" id="{38F172F5-0683-898D-7F40-64DDFF24A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013" y="3457576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76">
              <a:extLst>
                <a:ext uri="{FF2B5EF4-FFF2-40B4-BE49-F238E27FC236}">
                  <a16:creationId xmlns:a16="http://schemas.microsoft.com/office/drawing/2014/main" id="{615B2043-48A1-90F5-68A0-146BFDAAD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5" y="3910014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77">
              <a:extLst>
                <a:ext uri="{FF2B5EF4-FFF2-40B4-BE49-F238E27FC236}">
                  <a16:creationId xmlns:a16="http://schemas.microsoft.com/office/drawing/2014/main" id="{65E03EFB-A38E-791F-B262-77779BFA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3994151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Line 178">
              <a:extLst>
                <a:ext uri="{FF2B5EF4-FFF2-40B4-BE49-F238E27FC236}">
                  <a16:creationId xmlns:a16="http://schemas.microsoft.com/office/drawing/2014/main" id="{AEBD5381-31E7-A8EB-C774-AA6B3F827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350" y="3492501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Line 179">
              <a:extLst>
                <a:ext uri="{FF2B5EF4-FFF2-40B4-BE49-F238E27FC236}">
                  <a16:creationId xmlns:a16="http://schemas.microsoft.com/office/drawing/2014/main" id="{93C59EE5-7F97-9586-AD90-25217134E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388" y="3492501"/>
              <a:ext cx="0" cy="50165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Line 180">
              <a:extLst>
                <a:ext uri="{FF2B5EF4-FFF2-40B4-BE49-F238E27FC236}">
                  <a16:creationId xmlns:a16="http://schemas.microsoft.com/office/drawing/2014/main" id="{1A9821F3-245B-5D8C-79AF-710E641CE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388" y="3492501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Line 181">
              <a:extLst>
                <a:ext uri="{FF2B5EF4-FFF2-40B4-BE49-F238E27FC236}">
                  <a16:creationId xmlns:a16="http://schemas.microsoft.com/office/drawing/2014/main" id="{DC6C3F04-09EB-6C58-CA76-007ED2FFF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9375" y="3540126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Line 182">
              <a:extLst>
                <a:ext uri="{FF2B5EF4-FFF2-40B4-BE49-F238E27FC236}">
                  <a16:creationId xmlns:a16="http://schemas.microsoft.com/office/drawing/2014/main" id="{85BB25AC-4CB1-0AA0-8163-51DC9F5C9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5413" y="3540126"/>
              <a:ext cx="0" cy="60960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Line 183">
              <a:extLst>
                <a:ext uri="{FF2B5EF4-FFF2-40B4-BE49-F238E27FC236}">
                  <a16:creationId xmlns:a16="http://schemas.microsoft.com/office/drawing/2014/main" id="{29A6DEC2-BA34-264F-DE5F-F7DEB2351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5413" y="3540126"/>
              <a:ext cx="49213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84">
              <a:extLst>
                <a:ext uri="{FF2B5EF4-FFF2-40B4-BE49-F238E27FC236}">
                  <a16:creationId xmlns:a16="http://schemas.microsoft.com/office/drawing/2014/main" id="{6902FD94-879A-CA38-5FDF-C2B5DE232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49726"/>
              <a:ext cx="95250" cy="0"/>
            </a:xfrm>
            <a:custGeom>
              <a:avLst/>
              <a:gdLst>
                <a:gd name="T0" fmla="*/ 60 w 60"/>
                <a:gd name="T1" fmla="*/ 29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85">
              <a:extLst>
                <a:ext uri="{FF2B5EF4-FFF2-40B4-BE49-F238E27FC236}">
                  <a16:creationId xmlns:a16="http://schemas.microsoft.com/office/drawing/2014/main" id="{3B5307F3-1FD5-541E-B1E1-76A8975B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13" y="4252914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Line 186">
              <a:extLst>
                <a:ext uri="{FF2B5EF4-FFF2-40B4-BE49-F238E27FC236}">
                  <a16:creationId xmlns:a16="http://schemas.microsoft.com/office/drawing/2014/main" id="{95D2C378-4843-629B-6F2F-9B186FFB4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7713" y="3598864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Line 187">
              <a:extLst>
                <a:ext uri="{FF2B5EF4-FFF2-40B4-BE49-F238E27FC236}">
                  <a16:creationId xmlns:a16="http://schemas.microsoft.com/office/drawing/2014/main" id="{42C5E717-50AD-6EB9-61EF-447F061FA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3750" y="3598864"/>
              <a:ext cx="0" cy="65405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Line 188">
              <a:extLst>
                <a:ext uri="{FF2B5EF4-FFF2-40B4-BE49-F238E27FC236}">
                  <a16:creationId xmlns:a16="http://schemas.microsoft.com/office/drawing/2014/main" id="{25F6783C-BFA6-266D-D8FA-51B069E91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3750" y="359886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Line 189">
              <a:extLst>
                <a:ext uri="{FF2B5EF4-FFF2-40B4-BE49-F238E27FC236}">
                  <a16:creationId xmlns:a16="http://schemas.microsoft.com/office/drawing/2014/main" id="{5CF3BD5D-BEF5-D874-90C8-C5983A01F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6525" y="3714751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Line 190">
              <a:extLst>
                <a:ext uri="{FF2B5EF4-FFF2-40B4-BE49-F238E27FC236}">
                  <a16:creationId xmlns:a16="http://schemas.microsoft.com/office/drawing/2014/main" id="{AE7A5A0E-66CE-1469-9B53-0B63B643B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2563" y="3714751"/>
              <a:ext cx="0" cy="64770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Line 191">
              <a:extLst>
                <a:ext uri="{FF2B5EF4-FFF2-40B4-BE49-F238E27FC236}">
                  <a16:creationId xmlns:a16="http://schemas.microsoft.com/office/drawing/2014/main" id="{E9910F34-E0C3-8E5C-17F0-428394D94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2563" y="3714751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92">
              <a:extLst>
                <a:ext uri="{FF2B5EF4-FFF2-40B4-BE49-F238E27FC236}">
                  <a16:creationId xmlns:a16="http://schemas.microsoft.com/office/drawing/2014/main" id="{6D3D7900-732E-6B01-D880-7C2CB18A0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362451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93">
              <a:extLst>
                <a:ext uri="{FF2B5EF4-FFF2-40B4-BE49-F238E27FC236}">
                  <a16:creationId xmlns:a16="http://schemas.microsoft.com/office/drawing/2014/main" id="{BFF908B6-6AEC-54BF-4CD8-908204F9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4376739"/>
              <a:ext cx="95250" cy="0"/>
            </a:xfrm>
            <a:custGeom>
              <a:avLst/>
              <a:gdLst>
                <a:gd name="T0" fmla="*/ 60 w 60"/>
                <a:gd name="T1" fmla="*/ 29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Line 194">
              <a:extLst>
                <a:ext uri="{FF2B5EF4-FFF2-40B4-BE49-F238E27FC236}">
                  <a16:creationId xmlns:a16="http://schemas.microsoft.com/office/drawing/2014/main" id="{7485FBAC-57B0-E8BF-998F-6F1138D07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8513" y="3830639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Line 195">
              <a:extLst>
                <a:ext uri="{FF2B5EF4-FFF2-40B4-BE49-F238E27FC236}">
                  <a16:creationId xmlns:a16="http://schemas.microsoft.com/office/drawing/2014/main" id="{E0D3B2FA-CC3C-6F31-5D27-7A4520824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4550" y="3830639"/>
              <a:ext cx="0" cy="54610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Line 196">
              <a:extLst>
                <a:ext uri="{FF2B5EF4-FFF2-40B4-BE49-F238E27FC236}">
                  <a16:creationId xmlns:a16="http://schemas.microsoft.com/office/drawing/2014/main" id="{5F576DAE-D820-A99D-93BB-794943E75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4550" y="3830639"/>
              <a:ext cx="49213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Line 197">
              <a:extLst>
                <a:ext uri="{FF2B5EF4-FFF2-40B4-BE49-F238E27FC236}">
                  <a16:creationId xmlns:a16="http://schemas.microsoft.com/office/drawing/2014/main" id="{A07F1DF6-F6AC-02BC-C4F6-5E5287F20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5263" y="3963989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Line 198">
              <a:extLst>
                <a:ext uri="{FF2B5EF4-FFF2-40B4-BE49-F238E27FC236}">
                  <a16:creationId xmlns:a16="http://schemas.microsoft.com/office/drawing/2014/main" id="{20E1A683-A1A1-488C-8EEF-EFA4414D0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1300" y="3963989"/>
              <a:ext cx="0" cy="59690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Line 199">
              <a:extLst>
                <a:ext uri="{FF2B5EF4-FFF2-40B4-BE49-F238E27FC236}">
                  <a16:creationId xmlns:a16="http://schemas.microsoft.com/office/drawing/2014/main" id="{BF867529-F6D0-F50F-9606-D18C0B6D4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1300" y="3963989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200">
              <a:extLst>
                <a:ext uri="{FF2B5EF4-FFF2-40B4-BE49-F238E27FC236}">
                  <a16:creationId xmlns:a16="http://schemas.microsoft.com/office/drawing/2014/main" id="{E5FE8F77-9EB5-ACBB-D2B4-1CD0DB26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4560889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201">
              <a:extLst>
                <a:ext uri="{FF2B5EF4-FFF2-40B4-BE49-F238E27FC236}">
                  <a16:creationId xmlns:a16="http://schemas.microsoft.com/office/drawing/2014/main" id="{51BAF85C-B5B3-CE82-ADDA-C73493881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619626"/>
              <a:ext cx="93663" cy="0"/>
            </a:xfrm>
            <a:custGeom>
              <a:avLst/>
              <a:gdLst>
                <a:gd name="T0" fmla="*/ 59 w 59"/>
                <a:gd name="T1" fmla="*/ 29 w 59"/>
                <a:gd name="T2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Line 202">
              <a:extLst>
                <a:ext uri="{FF2B5EF4-FFF2-40B4-BE49-F238E27FC236}">
                  <a16:creationId xmlns:a16="http://schemas.microsoft.com/office/drawing/2014/main" id="{AD8C8257-A45B-C804-A347-A5F8668F6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0900" y="4060826"/>
              <a:ext cx="46038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Line 203">
              <a:extLst>
                <a:ext uri="{FF2B5EF4-FFF2-40B4-BE49-F238E27FC236}">
                  <a16:creationId xmlns:a16="http://schemas.microsoft.com/office/drawing/2014/main" id="{B91F8E0B-A3B5-0422-247A-6E69FA06B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6938" y="4060826"/>
              <a:ext cx="0" cy="55880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Line 204">
              <a:extLst>
                <a:ext uri="{FF2B5EF4-FFF2-40B4-BE49-F238E27FC236}">
                  <a16:creationId xmlns:a16="http://schemas.microsoft.com/office/drawing/2014/main" id="{5D0A48FB-FD9D-D76D-8034-4B95190E6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6938" y="4060826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3" name="Group 406">
              <a:extLst>
                <a:ext uri="{FF2B5EF4-FFF2-40B4-BE49-F238E27FC236}">
                  <a16:creationId xmlns:a16="http://schemas.microsoft.com/office/drawing/2014/main" id="{BC7A7394-DE77-1CE2-43D7-2FC4517FC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7413" y="2714626"/>
              <a:ext cx="3762375" cy="1066800"/>
              <a:chOff x="1359" y="1710"/>
              <a:chExt cx="2370" cy="672"/>
            </a:xfrm>
          </p:grpSpPr>
          <p:sp>
            <p:nvSpPr>
              <p:cNvPr id="233" name="Line 206">
                <a:extLst>
                  <a:ext uri="{FF2B5EF4-FFF2-40B4-BE49-F238E27FC236}">
                    <a16:creationId xmlns:a16="http://schemas.microsoft.com/office/drawing/2014/main" id="{1C66A94E-E0FE-17C5-30DE-51BAE23F7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2" y="210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Line 207">
                <a:extLst>
                  <a:ext uri="{FF2B5EF4-FFF2-40B4-BE49-F238E27FC236}">
                    <a16:creationId xmlns:a16="http://schemas.microsoft.com/office/drawing/2014/main" id="{3838995A-32DF-3F51-BE49-757612BE0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2" y="2103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Line 208">
                <a:extLst>
                  <a:ext uri="{FF2B5EF4-FFF2-40B4-BE49-F238E27FC236}">
                    <a16:creationId xmlns:a16="http://schemas.microsoft.com/office/drawing/2014/main" id="{A2474E11-D011-5777-6471-7A4CF117B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2" y="210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209">
                <a:extLst>
                  <a:ext uri="{FF2B5EF4-FFF2-40B4-BE49-F238E27FC236}">
                    <a16:creationId xmlns:a16="http://schemas.microsoft.com/office/drawing/2014/main" id="{190AA1B3-101D-C165-EC92-21BD1AFFF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2333"/>
                <a:ext cx="60" cy="0"/>
              </a:xfrm>
              <a:custGeom>
                <a:avLst/>
                <a:gdLst>
                  <a:gd name="T0" fmla="*/ 60 w 60"/>
                  <a:gd name="T1" fmla="*/ 3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210">
                <a:extLst>
                  <a:ext uri="{FF2B5EF4-FFF2-40B4-BE49-F238E27FC236}">
                    <a16:creationId xmlns:a16="http://schemas.microsoft.com/office/drawing/2014/main" id="{72D65AFF-628E-2216-A9C7-C7E66C4B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2382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Line 211">
                <a:extLst>
                  <a:ext uri="{FF2B5EF4-FFF2-40B4-BE49-F238E27FC236}">
                    <a16:creationId xmlns:a16="http://schemas.microsoft.com/office/drawing/2014/main" id="{735A097B-56D0-57B4-52F6-76325FD32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1" y="207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Line 212">
                <a:extLst>
                  <a:ext uri="{FF2B5EF4-FFF2-40B4-BE49-F238E27FC236}">
                    <a16:creationId xmlns:a16="http://schemas.microsoft.com/office/drawing/2014/main" id="{41F5F163-C4E1-4EC4-CE9E-705C374BC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074"/>
                <a:ext cx="0" cy="308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Line 213">
                <a:extLst>
                  <a:ext uri="{FF2B5EF4-FFF2-40B4-BE49-F238E27FC236}">
                    <a16:creationId xmlns:a16="http://schemas.microsoft.com/office/drawing/2014/main" id="{815EF270-E645-709F-D8BD-A9C9BE54B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074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Line 214">
                <a:extLst>
                  <a:ext uri="{FF2B5EF4-FFF2-40B4-BE49-F238E27FC236}">
                    <a16:creationId xmlns:a16="http://schemas.microsoft.com/office/drawing/2014/main" id="{28936F8F-C7DA-1EBC-DA74-47B881B1F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2039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Line 215">
                <a:extLst>
                  <a:ext uri="{FF2B5EF4-FFF2-40B4-BE49-F238E27FC236}">
                    <a16:creationId xmlns:a16="http://schemas.microsoft.com/office/drawing/2014/main" id="{C9938379-1C56-D537-164E-863560C15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8" y="2039"/>
                <a:ext cx="0" cy="211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Line 216">
                <a:extLst>
                  <a:ext uri="{FF2B5EF4-FFF2-40B4-BE49-F238E27FC236}">
                    <a16:creationId xmlns:a16="http://schemas.microsoft.com/office/drawing/2014/main" id="{0F435860-5861-2835-DFE2-9AC9E2E6A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039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217">
                <a:extLst>
                  <a:ext uri="{FF2B5EF4-FFF2-40B4-BE49-F238E27FC236}">
                    <a16:creationId xmlns:a16="http://schemas.microsoft.com/office/drawing/2014/main" id="{18F8C15D-C018-D78B-2B93-F24FF5F38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250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218">
                <a:extLst>
                  <a:ext uri="{FF2B5EF4-FFF2-40B4-BE49-F238E27FC236}">
                    <a16:creationId xmlns:a16="http://schemas.microsoft.com/office/drawing/2014/main" id="{8DF109DF-7175-7AC8-6DC4-193B0C823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2213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Line 219">
                <a:extLst>
                  <a:ext uri="{FF2B5EF4-FFF2-40B4-BE49-F238E27FC236}">
                    <a16:creationId xmlns:a16="http://schemas.microsoft.com/office/drawing/2014/main" id="{971991A8-EB50-2DA1-093E-89B430DEC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1990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Line 220">
                <a:extLst>
                  <a:ext uri="{FF2B5EF4-FFF2-40B4-BE49-F238E27FC236}">
                    <a16:creationId xmlns:a16="http://schemas.microsoft.com/office/drawing/2014/main" id="{0AB9B18D-2631-B1BC-3014-D3E7361BD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4" y="1990"/>
                <a:ext cx="0" cy="223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Line 221">
                <a:extLst>
                  <a:ext uri="{FF2B5EF4-FFF2-40B4-BE49-F238E27FC236}">
                    <a16:creationId xmlns:a16="http://schemas.microsoft.com/office/drawing/2014/main" id="{9A3AB58F-BB27-24D2-2BC7-1BAA1C4F8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4" y="199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Line 222">
                <a:extLst>
                  <a:ext uri="{FF2B5EF4-FFF2-40B4-BE49-F238E27FC236}">
                    <a16:creationId xmlns:a16="http://schemas.microsoft.com/office/drawing/2014/main" id="{A0C85233-6080-6180-68AD-3629E3674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200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Line 223">
                <a:extLst>
                  <a:ext uri="{FF2B5EF4-FFF2-40B4-BE49-F238E27FC236}">
                    <a16:creationId xmlns:a16="http://schemas.microsoft.com/office/drawing/2014/main" id="{3F9EDAFA-9AB5-9995-AFF0-16E4AA843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1" y="2001"/>
                <a:ext cx="0" cy="244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Line 224">
                <a:extLst>
                  <a:ext uri="{FF2B5EF4-FFF2-40B4-BE49-F238E27FC236}">
                    <a16:creationId xmlns:a16="http://schemas.microsoft.com/office/drawing/2014/main" id="{556B34FA-17A9-9C53-0A1F-7C02EA432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1" y="200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 225">
                <a:extLst>
                  <a:ext uri="{FF2B5EF4-FFF2-40B4-BE49-F238E27FC236}">
                    <a16:creationId xmlns:a16="http://schemas.microsoft.com/office/drawing/2014/main" id="{A2DA544C-6621-AF07-8D1D-6E7DE6905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2245"/>
                <a:ext cx="60" cy="0"/>
              </a:xfrm>
              <a:custGeom>
                <a:avLst/>
                <a:gdLst>
                  <a:gd name="T0" fmla="*/ 60 w 60"/>
                  <a:gd name="T1" fmla="*/ 3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226">
                <a:extLst>
                  <a:ext uri="{FF2B5EF4-FFF2-40B4-BE49-F238E27FC236}">
                    <a16:creationId xmlns:a16="http://schemas.microsoft.com/office/drawing/2014/main" id="{2B40E6DA-D337-5ACF-7DF8-39BCBEC69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213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Line 227">
                <a:extLst>
                  <a:ext uri="{FF2B5EF4-FFF2-40B4-BE49-F238E27FC236}">
                    <a16:creationId xmlns:a16="http://schemas.microsoft.com/office/drawing/2014/main" id="{9C864FDE-3EDA-D8D9-E493-EF1C11FBC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5" y="192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Line 228">
                <a:extLst>
                  <a:ext uri="{FF2B5EF4-FFF2-40B4-BE49-F238E27FC236}">
                    <a16:creationId xmlns:a16="http://schemas.microsoft.com/office/drawing/2014/main" id="{F45E17B3-70BD-31B6-1B6B-3973261DC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1928"/>
                <a:ext cx="0" cy="285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Line 229">
                <a:extLst>
                  <a:ext uri="{FF2B5EF4-FFF2-40B4-BE49-F238E27FC236}">
                    <a16:creationId xmlns:a16="http://schemas.microsoft.com/office/drawing/2014/main" id="{25791837-D93E-4AD3-7E0A-66C5D1607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1928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Line 230">
                <a:extLst>
                  <a:ext uri="{FF2B5EF4-FFF2-40B4-BE49-F238E27FC236}">
                    <a16:creationId xmlns:a16="http://schemas.microsoft.com/office/drawing/2014/main" id="{9965E132-DA36-10F5-5C0C-1E6E427EB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9" y="191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Line 231">
                <a:extLst>
                  <a:ext uri="{FF2B5EF4-FFF2-40B4-BE49-F238E27FC236}">
                    <a16:creationId xmlns:a16="http://schemas.microsoft.com/office/drawing/2014/main" id="{526D38F8-46E4-DCB1-9EE2-B042AF8E9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1913"/>
                <a:ext cx="0" cy="299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Line 232">
                <a:extLst>
                  <a:ext uri="{FF2B5EF4-FFF2-40B4-BE49-F238E27FC236}">
                    <a16:creationId xmlns:a16="http://schemas.microsoft.com/office/drawing/2014/main" id="{073163A9-E7DB-9C38-CDA8-F5CC0F96F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191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 233">
                <a:extLst>
                  <a:ext uri="{FF2B5EF4-FFF2-40B4-BE49-F238E27FC236}">
                    <a16:creationId xmlns:a16="http://schemas.microsoft.com/office/drawing/2014/main" id="{E37F7C95-B296-1F8B-1E6F-24A73D9F7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212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 234">
                <a:extLst>
                  <a:ext uri="{FF2B5EF4-FFF2-40B4-BE49-F238E27FC236}">
                    <a16:creationId xmlns:a16="http://schemas.microsoft.com/office/drawing/2014/main" id="{D2D6B7C5-AB1F-F72B-86F1-575D5FB47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" y="2096"/>
                <a:ext cx="60" cy="0"/>
              </a:xfrm>
              <a:custGeom>
                <a:avLst/>
                <a:gdLst>
                  <a:gd name="T0" fmla="*/ 60 w 60"/>
                  <a:gd name="T1" fmla="*/ 3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Line 235">
                <a:extLst>
                  <a:ext uri="{FF2B5EF4-FFF2-40B4-BE49-F238E27FC236}">
                    <a16:creationId xmlns:a16="http://schemas.microsoft.com/office/drawing/2014/main" id="{6E86CCE5-52B1-E649-0C3D-E0A9C10E1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2" y="181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Line 236">
                <a:extLst>
                  <a:ext uri="{FF2B5EF4-FFF2-40B4-BE49-F238E27FC236}">
                    <a16:creationId xmlns:a16="http://schemas.microsoft.com/office/drawing/2014/main" id="{AADA5B33-744A-14F5-90D8-C305BFA47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2" y="1811"/>
                <a:ext cx="0" cy="285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Line 237">
                <a:extLst>
                  <a:ext uri="{FF2B5EF4-FFF2-40B4-BE49-F238E27FC236}">
                    <a16:creationId xmlns:a16="http://schemas.microsoft.com/office/drawing/2014/main" id="{6EAF10E9-BCC9-FF74-0D9D-1FD3ABC7B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2" y="181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Line 238">
                <a:extLst>
                  <a:ext uri="{FF2B5EF4-FFF2-40B4-BE49-F238E27FC236}">
                    <a16:creationId xmlns:a16="http://schemas.microsoft.com/office/drawing/2014/main" id="{53757110-EE74-4880-0685-729731DAB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9" y="186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Line 239">
                <a:extLst>
                  <a:ext uri="{FF2B5EF4-FFF2-40B4-BE49-F238E27FC236}">
                    <a16:creationId xmlns:a16="http://schemas.microsoft.com/office/drawing/2014/main" id="{E4BFA371-E226-CF1F-64D7-2CC4F437A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8" y="1861"/>
                <a:ext cx="0" cy="249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Line 240">
                <a:extLst>
                  <a:ext uri="{FF2B5EF4-FFF2-40B4-BE49-F238E27FC236}">
                    <a16:creationId xmlns:a16="http://schemas.microsoft.com/office/drawing/2014/main" id="{6994C1C7-43FD-EEDF-874F-CDD79A43D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" y="186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 241">
                <a:extLst>
                  <a:ext uri="{FF2B5EF4-FFF2-40B4-BE49-F238E27FC236}">
                    <a16:creationId xmlns:a16="http://schemas.microsoft.com/office/drawing/2014/main" id="{3EF935C3-0438-D38D-5BD7-3176186F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110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 242">
                <a:extLst>
                  <a:ext uri="{FF2B5EF4-FFF2-40B4-BE49-F238E27FC236}">
                    <a16:creationId xmlns:a16="http://schemas.microsoft.com/office/drawing/2014/main" id="{CB9F9B8D-50BF-3FB1-8C49-0C65AC27F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104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Line 243">
                <a:extLst>
                  <a:ext uri="{FF2B5EF4-FFF2-40B4-BE49-F238E27FC236}">
                    <a16:creationId xmlns:a16="http://schemas.microsoft.com/office/drawing/2014/main" id="{98871B12-276F-14DB-9088-38C465604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8" y="1866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Line 244">
                <a:extLst>
                  <a:ext uri="{FF2B5EF4-FFF2-40B4-BE49-F238E27FC236}">
                    <a16:creationId xmlns:a16="http://schemas.microsoft.com/office/drawing/2014/main" id="{7137EE9B-F61E-9E25-2A83-0F4654E79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7" y="1866"/>
                <a:ext cx="0" cy="238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Line 245">
                <a:extLst>
                  <a:ext uri="{FF2B5EF4-FFF2-40B4-BE49-F238E27FC236}">
                    <a16:creationId xmlns:a16="http://schemas.microsoft.com/office/drawing/2014/main" id="{7AD867DE-39C9-7976-84BF-F160E31BE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7" y="1866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Line 246">
                <a:extLst>
                  <a:ext uri="{FF2B5EF4-FFF2-40B4-BE49-F238E27FC236}">
                    <a16:creationId xmlns:a16="http://schemas.microsoft.com/office/drawing/2014/main" id="{050A0F95-2C99-305A-E5EE-D302B218E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90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Line 247">
                <a:extLst>
                  <a:ext uri="{FF2B5EF4-FFF2-40B4-BE49-F238E27FC236}">
                    <a16:creationId xmlns:a16="http://schemas.microsoft.com/office/drawing/2014/main" id="{B2D83455-7B51-4ECA-08E5-12687B59D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1" y="1903"/>
                <a:ext cx="0" cy="257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Line 248">
                <a:extLst>
                  <a:ext uri="{FF2B5EF4-FFF2-40B4-BE49-F238E27FC236}">
                    <a16:creationId xmlns:a16="http://schemas.microsoft.com/office/drawing/2014/main" id="{0F491879-D0DC-7FCF-0236-F398FC594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90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249">
                <a:extLst>
                  <a:ext uri="{FF2B5EF4-FFF2-40B4-BE49-F238E27FC236}">
                    <a16:creationId xmlns:a16="http://schemas.microsoft.com/office/drawing/2014/main" id="{1CDADAC7-8748-F913-94B2-136F1B040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160"/>
                <a:ext cx="60" cy="0"/>
              </a:xfrm>
              <a:custGeom>
                <a:avLst/>
                <a:gdLst>
                  <a:gd name="T0" fmla="*/ 60 w 60"/>
                  <a:gd name="T1" fmla="*/ 3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250">
                <a:extLst>
                  <a:ext uri="{FF2B5EF4-FFF2-40B4-BE49-F238E27FC236}">
                    <a16:creationId xmlns:a16="http://schemas.microsoft.com/office/drawing/2014/main" id="{7B9C5D05-6ADE-91E2-EBD7-0BA95A7B9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172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Line 251">
                <a:extLst>
                  <a:ext uri="{FF2B5EF4-FFF2-40B4-BE49-F238E27FC236}">
                    <a16:creationId xmlns:a16="http://schemas.microsoft.com/office/drawing/2014/main" id="{30FE6EFF-36A5-E0AF-9C37-AEADC7659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89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Line 252">
                <a:extLst>
                  <a:ext uri="{FF2B5EF4-FFF2-40B4-BE49-F238E27FC236}">
                    <a16:creationId xmlns:a16="http://schemas.microsoft.com/office/drawing/2014/main" id="{2D0B1073-7956-7D63-2AA8-407F53D0E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898"/>
                <a:ext cx="0" cy="274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Line 253">
                <a:extLst>
                  <a:ext uri="{FF2B5EF4-FFF2-40B4-BE49-F238E27FC236}">
                    <a16:creationId xmlns:a16="http://schemas.microsoft.com/office/drawing/2014/main" id="{6ED1782C-DD41-87C7-8F77-2B21CDE79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898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Line 254">
                <a:extLst>
                  <a:ext uri="{FF2B5EF4-FFF2-40B4-BE49-F238E27FC236}">
                    <a16:creationId xmlns:a16="http://schemas.microsoft.com/office/drawing/2014/main" id="{A2EE8984-45B2-4D17-1745-E386A5121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1909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Line 255">
                <a:extLst>
                  <a:ext uri="{FF2B5EF4-FFF2-40B4-BE49-F238E27FC236}">
                    <a16:creationId xmlns:a16="http://schemas.microsoft.com/office/drawing/2014/main" id="{ECC4A053-B134-A4DC-DB22-CB4D424D6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6" y="1909"/>
                <a:ext cx="0" cy="273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Line 256">
                <a:extLst>
                  <a:ext uri="{FF2B5EF4-FFF2-40B4-BE49-F238E27FC236}">
                    <a16:creationId xmlns:a16="http://schemas.microsoft.com/office/drawing/2014/main" id="{44779277-F7A0-711B-5E87-AC6871331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1909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257">
                <a:extLst>
                  <a:ext uri="{FF2B5EF4-FFF2-40B4-BE49-F238E27FC236}">
                    <a16:creationId xmlns:a16="http://schemas.microsoft.com/office/drawing/2014/main" id="{1B5C41F2-ABD6-3991-FD93-4E789B398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2182"/>
                <a:ext cx="60" cy="0"/>
              </a:xfrm>
              <a:custGeom>
                <a:avLst/>
                <a:gdLst>
                  <a:gd name="T0" fmla="*/ 60 w 60"/>
                  <a:gd name="T1" fmla="*/ 3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258">
                <a:extLst>
                  <a:ext uri="{FF2B5EF4-FFF2-40B4-BE49-F238E27FC236}">
                    <a16:creationId xmlns:a16="http://schemas.microsoft.com/office/drawing/2014/main" id="{3C259413-B2DB-CA06-C473-3FC70D527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2202"/>
                <a:ext cx="60" cy="0"/>
              </a:xfrm>
              <a:custGeom>
                <a:avLst/>
                <a:gdLst>
                  <a:gd name="T0" fmla="*/ 60 w 60"/>
                  <a:gd name="T1" fmla="*/ 29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Line 259">
                <a:extLst>
                  <a:ext uri="{FF2B5EF4-FFF2-40B4-BE49-F238E27FC236}">
                    <a16:creationId xmlns:a16="http://schemas.microsoft.com/office/drawing/2014/main" id="{F60EF141-8B6A-09BF-1075-A79F43175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1" y="191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Line 260">
                <a:extLst>
                  <a:ext uri="{FF2B5EF4-FFF2-40B4-BE49-F238E27FC236}">
                    <a16:creationId xmlns:a16="http://schemas.microsoft.com/office/drawing/2014/main" id="{1B9681E7-8CD8-F412-3DA4-E2EE4F421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1918"/>
                <a:ext cx="0" cy="284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Line 261">
                <a:extLst>
                  <a:ext uri="{FF2B5EF4-FFF2-40B4-BE49-F238E27FC236}">
                    <a16:creationId xmlns:a16="http://schemas.microsoft.com/office/drawing/2014/main" id="{E891C9BF-C13A-4F74-757E-D058BB5DE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1918"/>
                <a:ext cx="31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Line 262">
                <a:extLst>
                  <a:ext uri="{FF2B5EF4-FFF2-40B4-BE49-F238E27FC236}">
                    <a16:creationId xmlns:a16="http://schemas.microsoft.com/office/drawing/2014/main" id="{4C915273-05B2-BFCB-E886-A1821B30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962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Line 263">
                <a:extLst>
                  <a:ext uri="{FF2B5EF4-FFF2-40B4-BE49-F238E27FC236}">
                    <a16:creationId xmlns:a16="http://schemas.microsoft.com/office/drawing/2014/main" id="{8A69E949-5A89-6B41-BD63-45097E155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1" y="1962"/>
                <a:ext cx="0" cy="284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Line 264">
                <a:extLst>
                  <a:ext uri="{FF2B5EF4-FFF2-40B4-BE49-F238E27FC236}">
                    <a16:creationId xmlns:a16="http://schemas.microsoft.com/office/drawing/2014/main" id="{79561BC5-5CD7-F6DC-0AF9-0FFBB1EC6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1" y="1962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65">
                <a:extLst>
                  <a:ext uri="{FF2B5EF4-FFF2-40B4-BE49-F238E27FC236}">
                    <a16:creationId xmlns:a16="http://schemas.microsoft.com/office/drawing/2014/main" id="{854CD3CB-3A48-B78F-06FF-3294445A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246"/>
                <a:ext cx="59" cy="0"/>
              </a:xfrm>
              <a:custGeom>
                <a:avLst/>
                <a:gdLst>
                  <a:gd name="T0" fmla="*/ 59 w 59"/>
                  <a:gd name="T1" fmla="*/ 29 w 59"/>
                  <a:gd name="T2" fmla="*/ 0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5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99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Line 266">
                <a:extLst>
                  <a:ext uri="{FF2B5EF4-FFF2-40B4-BE49-F238E27FC236}">
                    <a16:creationId xmlns:a16="http://schemas.microsoft.com/office/drawing/2014/main" id="{8160583E-8AF4-8BA8-C8DF-B4F6414AB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1795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 267">
                <a:extLst>
                  <a:ext uri="{FF2B5EF4-FFF2-40B4-BE49-F238E27FC236}">
                    <a16:creationId xmlns:a16="http://schemas.microsoft.com/office/drawing/2014/main" id="{94DC4C71-F2DA-5374-A6D7-ABDF56B38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27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Line 268">
                <a:extLst>
                  <a:ext uri="{FF2B5EF4-FFF2-40B4-BE49-F238E27FC236}">
                    <a16:creationId xmlns:a16="http://schemas.microsoft.com/office/drawing/2014/main" id="{AFD59B77-6727-8582-B467-F4B3F92F2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1" y="1795"/>
                <a:ext cx="0" cy="333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Line 269">
                <a:extLst>
                  <a:ext uri="{FF2B5EF4-FFF2-40B4-BE49-F238E27FC236}">
                    <a16:creationId xmlns:a16="http://schemas.microsoft.com/office/drawing/2014/main" id="{0C984971-DE3D-BDB4-FA89-914F11048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1" y="1795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Line 270">
                <a:extLst>
                  <a:ext uri="{FF2B5EF4-FFF2-40B4-BE49-F238E27FC236}">
                    <a16:creationId xmlns:a16="http://schemas.microsoft.com/office/drawing/2014/main" id="{A4A86C0B-B195-C9DB-E16A-B202C1606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1" y="1754"/>
                <a:ext cx="0" cy="366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Line 271">
                <a:extLst>
                  <a:ext uri="{FF2B5EF4-FFF2-40B4-BE49-F238E27FC236}">
                    <a16:creationId xmlns:a16="http://schemas.microsoft.com/office/drawing/2014/main" id="{00DCFBA7-EACC-EBFC-95B5-BBDAE4968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1" y="175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Line 272">
                <a:extLst>
                  <a:ext uri="{FF2B5EF4-FFF2-40B4-BE49-F238E27FC236}">
                    <a16:creationId xmlns:a16="http://schemas.microsoft.com/office/drawing/2014/main" id="{CB210B28-1BAB-9520-CAEF-B08293F67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1" y="1754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 273">
                <a:extLst>
                  <a:ext uri="{FF2B5EF4-FFF2-40B4-BE49-F238E27FC236}">
                    <a16:creationId xmlns:a16="http://schemas.microsoft.com/office/drawing/2014/main" id="{53FEF12B-4500-677D-425D-53D72F664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118"/>
                <a:ext cx="61" cy="2"/>
              </a:xfrm>
              <a:custGeom>
                <a:avLst/>
                <a:gdLst>
                  <a:gd name="T0" fmla="*/ 61 w 61"/>
                  <a:gd name="T1" fmla="*/ 0 h 2"/>
                  <a:gd name="T2" fmla="*/ 32 w 61"/>
                  <a:gd name="T3" fmla="*/ 2 h 2"/>
                  <a:gd name="T4" fmla="*/ 0 w 6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2">
                    <a:moveTo>
                      <a:pt x="61" y="0"/>
                    </a:moveTo>
                    <a:lnTo>
                      <a:pt x="32" y="2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 274">
                <a:extLst>
                  <a:ext uri="{FF2B5EF4-FFF2-40B4-BE49-F238E27FC236}">
                    <a16:creationId xmlns:a16="http://schemas.microsoft.com/office/drawing/2014/main" id="{C11B21A3-C9DA-D4C4-4B66-DB720D3AE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095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Line 275">
                <a:extLst>
                  <a:ext uri="{FF2B5EF4-FFF2-40B4-BE49-F238E27FC236}">
                    <a16:creationId xmlns:a16="http://schemas.microsoft.com/office/drawing/2014/main" id="{EE78FB06-DD99-B36F-3DAD-CEEBBCFE6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175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Line 276">
                <a:extLst>
                  <a:ext uri="{FF2B5EF4-FFF2-40B4-BE49-F238E27FC236}">
                    <a16:creationId xmlns:a16="http://schemas.microsoft.com/office/drawing/2014/main" id="{162F1E3E-6300-E462-13C5-9B47BC426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1753"/>
                <a:ext cx="0" cy="343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Line 277">
                <a:extLst>
                  <a:ext uri="{FF2B5EF4-FFF2-40B4-BE49-F238E27FC236}">
                    <a16:creationId xmlns:a16="http://schemas.microsoft.com/office/drawing/2014/main" id="{29DB9434-905C-8B5C-B846-14B2DA012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6" y="175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Line 278">
                <a:extLst>
                  <a:ext uri="{FF2B5EF4-FFF2-40B4-BE49-F238E27FC236}">
                    <a16:creationId xmlns:a16="http://schemas.microsoft.com/office/drawing/2014/main" id="{B6D3927C-80ED-7EA7-3C70-E8164E7FE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0" y="1710"/>
                <a:ext cx="0" cy="398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Line 279">
                <a:extLst>
                  <a:ext uri="{FF2B5EF4-FFF2-40B4-BE49-F238E27FC236}">
                    <a16:creationId xmlns:a16="http://schemas.microsoft.com/office/drawing/2014/main" id="{1C73464F-DFED-4A6A-A092-84B53A502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0" y="1710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Line 280">
                <a:extLst>
                  <a:ext uri="{FF2B5EF4-FFF2-40B4-BE49-F238E27FC236}">
                    <a16:creationId xmlns:a16="http://schemas.microsoft.com/office/drawing/2014/main" id="{5082394C-F5EB-76E7-7FF7-1658F3585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0" y="171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Freeform 281">
                <a:extLst>
                  <a:ext uri="{FF2B5EF4-FFF2-40B4-BE49-F238E27FC236}">
                    <a16:creationId xmlns:a16="http://schemas.microsoft.com/office/drawing/2014/main" id="{7DB8524D-6A04-A672-ACCC-005A6DBD4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107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 282">
                <a:extLst>
                  <a:ext uri="{FF2B5EF4-FFF2-40B4-BE49-F238E27FC236}">
                    <a16:creationId xmlns:a16="http://schemas.microsoft.com/office/drawing/2014/main" id="{41F4A2FA-B8FC-7894-D187-56705FC8A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030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Line 283">
                <a:extLst>
                  <a:ext uri="{FF2B5EF4-FFF2-40B4-BE49-F238E27FC236}">
                    <a16:creationId xmlns:a16="http://schemas.microsoft.com/office/drawing/2014/main" id="{BE8A1BB6-5631-61DD-EC13-B5953CDB4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727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Line 284">
                <a:extLst>
                  <a:ext uri="{FF2B5EF4-FFF2-40B4-BE49-F238E27FC236}">
                    <a16:creationId xmlns:a16="http://schemas.microsoft.com/office/drawing/2014/main" id="{C17A0072-9B4A-12D5-CB7D-F5DA92187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727"/>
                <a:ext cx="0" cy="304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Line 285">
                <a:extLst>
                  <a:ext uri="{FF2B5EF4-FFF2-40B4-BE49-F238E27FC236}">
                    <a16:creationId xmlns:a16="http://schemas.microsoft.com/office/drawing/2014/main" id="{701D0800-1490-1AA4-F511-65EE2E45A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1" y="172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Line 286">
                <a:extLst>
                  <a:ext uri="{FF2B5EF4-FFF2-40B4-BE49-F238E27FC236}">
                    <a16:creationId xmlns:a16="http://schemas.microsoft.com/office/drawing/2014/main" id="{F9FE2955-E513-DA51-767B-66892F169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8" y="1734"/>
                <a:ext cx="0" cy="26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Line 287">
                <a:extLst>
                  <a:ext uri="{FF2B5EF4-FFF2-40B4-BE49-F238E27FC236}">
                    <a16:creationId xmlns:a16="http://schemas.microsoft.com/office/drawing/2014/main" id="{949306AA-2E82-4847-F07F-B4DDAEA10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8" y="173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Line 288">
                <a:extLst>
                  <a:ext uri="{FF2B5EF4-FFF2-40B4-BE49-F238E27FC236}">
                    <a16:creationId xmlns:a16="http://schemas.microsoft.com/office/drawing/2014/main" id="{BA776BE3-D87A-514A-59A0-D0B60E041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9" y="173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Freeform 289">
                <a:extLst>
                  <a:ext uri="{FF2B5EF4-FFF2-40B4-BE49-F238E27FC236}">
                    <a16:creationId xmlns:a16="http://schemas.microsoft.com/office/drawing/2014/main" id="{29BE7908-07D4-04FF-95D8-70D45207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1993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Freeform 290">
                <a:extLst>
                  <a:ext uri="{FF2B5EF4-FFF2-40B4-BE49-F238E27FC236}">
                    <a16:creationId xmlns:a16="http://schemas.microsoft.com/office/drawing/2014/main" id="{040A9B23-7B20-7D4E-13E6-B54E4693E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1985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Line 291">
                <a:extLst>
                  <a:ext uri="{FF2B5EF4-FFF2-40B4-BE49-F238E27FC236}">
                    <a16:creationId xmlns:a16="http://schemas.microsoft.com/office/drawing/2014/main" id="{220ABE49-F446-83E2-EC5A-341738D2A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8" y="175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Line 292">
                <a:extLst>
                  <a:ext uri="{FF2B5EF4-FFF2-40B4-BE49-F238E27FC236}">
                    <a16:creationId xmlns:a16="http://schemas.microsoft.com/office/drawing/2014/main" id="{CF674ABE-9671-86E7-E0CA-EAD76941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" y="1751"/>
                <a:ext cx="0" cy="235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Line 293">
                <a:extLst>
                  <a:ext uri="{FF2B5EF4-FFF2-40B4-BE49-F238E27FC236}">
                    <a16:creationId xmlns:a16="http://schemas.microsoft.com/office/drawing/2014/main" id="{FED4DF64-06E1-54C5-069F-550F79381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8" y="175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Line 294">
                <a:extLst>
                  <a:ext uri="{FF2B5EF4-FFF2-40B4-BE49-F238E27FC236}">
                    <a16:creationId xmlns:a16="http://schemas.microsoft.com/office/drawing/2014/main" id="{9B2AD547-8E0A-D6BD-E6FE-6DF080BD7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1822"/>
                <a:ext cx="0" cy="141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Line 295">
                <a:extLst>
                  <a:ext uri="{FF2B5EF4-FFF2-40B4-BE49-F238E27FC236}">
                    <a16:creationId xmlns:a16="http://schemas.microsoft.com/office/drawing/2014/main" id="{54C34389-DD67-0A13-D73E-895B93EB9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0" y="1822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Line 296">
                <a:extLst>
                  <a:ext uri="{FF2B5EF4-FFF2-40B4-BE49-F238E27FC236}">
                    <a16:creationId xmlns:a16="http://schemas.microsoft.com/office/drawing/2014/main" id="{85AEEFF0-FA71-7480-D2E8-16E5FDC2A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0" y="1822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Freeform 297">
                <a:extLst>
                  <a:ext uri="{FF2B5EF4-FFF2-40B4-BE49-F238E27FC236}">
                    <a16:creationId xmlns:a16="http://schemas.microsoft.com/office/drawing/2014/main" id="{A7D6A49E-7673-5720-DE9D-6F2E74BF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1963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Freeform 298">
                <a:extLst>
                  <a:ext uri="{FF2B5EF4-FFF2-40B4-BE49-F238E27FC236}">
                    <a16:creationId xmlns:a16="http://schemas.microsoft.com/office/drawing/2014/main" id="{62E0931E-0687-0AA8-8EDF-55A12A9DB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1998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Line 299">
                <a:extLst>
                  <a:ext uri="{FF2B5EF4-FFF2-40B4-BE49-F238E27FC236}">
                    <a16:creationId xmlns:a16="http://schemas.microsoft.com/office/drawing/2014/main" id="{BC15699A-57A8-4108-E2A0-3B6D192C2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836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Line 300">
                <a:extLst>
                  <a:ext uri="{FF2B5EF4-FFF2-40B4-BE49-F238E27FC236}">
                    <a16:creationId xmlns:a16="http://schemas.microsoft.com/office/drawing/2014/main" id="{E738674C-1DA9-BFFB-3A4E-5A1AE8ED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836"/>
                <a:ext cx="0" cy="163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Line 301">
                <a:extLst>
                  <a:ext uri="{FF2B5EF4-FFF2-40B4-BE49-F238E27FC236}">
                    <a16:creationId xmlns:a16="http://schemas.microsoft.com/office/drawing/2014/main" id="{3B6CB266-1AAE-7631-5D93-2AFB82F7E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6" y="1836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Line 302">
                <a:extLst>
                  <a:ext uri="{FF2B5EF4-FFF2-40B4-BE49-F238E27FC236}">
                    <a16:creationId xmlns:a16="http://schemas.microsoft.com/office/drawing/2014/main" id="{33E54AEA-A564-2140-CEB8-388D482A8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" y="1842"/>
                <a:ext cx="0" cy="183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Line 303">
                <a:extLst>
                  <a:ext uri="{FF2B5EF4-FFF2-40B4-BE49-F238E27FC236}">
                    <a16:creationId xmlns:a16="http://schemas.microsoft.com/office/drawing/2014/main" id="{E9EEB637-47A1-75BD-E352-394710CC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2" y="1842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Line 304">
                <a:extLst>
                  <a:ext uri="{FF2B5EF4-FFF2-40B4-BE49-F238E27FC236}">
                    <a16:creationId xmlns:a16="http://schemas.microsoft.com/office/drawing/2014/main" id="{E32F44B4-26F9-2D09-999A-D85826982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2" y="1842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Freeform 305">
                <a:extLst>
                  <a:ext uri="{FF2B5EF4-FFF2-40B4-BE49-F238E27FC236}">
                    <a16:creationId xmlns:a16="http://schemas.microsoft.com/office/drawing/2014/main" id="{A8691068-0099-27C5-3318-A4B315AF8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2025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Freeform 306">
                <a:extLst>
                  <a:ext uri="{FF2B5EF4-FFF2-40B4-BE49-F238E27FC236}">
                    <a16:creationId xmlns:a16="http://schemas.microsoft.com/office/drawing/2014/main" id="{2177A15D-90AE-4C2F-085B-F1F3F4B20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021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Line 307">
                <a:extLst>
                  <a:ext uri="{FF2B5EF4-FFF2-40B4-BE49-F238E27FC236}">
                    <a16:creationId xmlns:a16="http://schemas.microsoft.com/office/drawing/2014/main" id="{52DB79CF-0520-70D6-5C2E-8A650E816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6" y="1834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Line 308">
                <a:extLst>
                  <a:ext uri="{FF2B5EF4-FFF2-40B4-BE49-F238E27FC236}">
                    <a16:creationId xmlns:a16="http://schemas.microsoft.com/office/drawing/2014/main" id="{DE4ABF23-61E6-6BF0-4C12-7508C60D9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6" y="1834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Line 309">
                <a:extLst>
                  <a:ext uri="{FF2B5EF4-FFF2-40B4-BE49-F238E27FC236}">
                    <a16:creationId xmlns:a16="http://schemas.microsoft.com/office/drawing/2014/main" id="{AFC26ABA-0388-5794-97FA-C64E00C45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6" y="183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Line 310">
                <a:extLst>
                  <a:ext uri="{FF2B5EF4-FFF2-40B4-BE49-F238E27FC236}">
                    <a16:creationId xmlns:a16="http://schemas.microsoft.com/office/drawing/2014/main" id="{C9095594-2DDB-8D4E-180C-58E31EE5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6" y="1851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Line 311">
                <a:extLst>
                  <a:ext uri="{FF2B5EF4-FFF2-40B4-BE49-F238E27FC236}">
                    <a16:creationId xmlns:a16="http://schemas.microsoft.com/office/drawing/2014/main" id="{A818BA1E-BAB7-3720-B59E-63626FE35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6" y="185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Line 312">
                <a:extLst>
                  <a:ext uri="{FF2B5EF4-FFF2-40B4-BE49-F238E27FC236}">
                    <a16:creationId xmlns:a16="http://schemas.microsoft.com/office/drawing/2014/main" id="{B3E67E60-3F54-6665-F96C-E876EF07F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6" y="185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Freeform 313">
                <a:extLst>
                  <a:ext uri="{FF2B5EF4-FFF2-40B4-BE49-F238E27FC236}">
                    <a16:creationId xmlns:a16="http://schemas.microsoft.com/office/drawing/2014/main" id="{EC172A0E-362A-02CD-9AD4-6A7A1514E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2033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Freeform 314">
                <a:extLst>
                  <a:ext uri="{FF2B5EF4-FFF2-40B4-BE49-F238E27FC236}">
                    <a16:creationId xmlns:a16="http://schemas.microsoft.com/office/drawing/2014/main" id="{7FEC6301-7090-6A1B-EFC6-7E5CC35D6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056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Line 315">
                <a:extLst>
                  <a:ext uri="{FF2B5EF4-FFF2-40B4-BE49-F238E27FC236}">
                    <a16:creationId xmlns:a16="http://schemas.microsoft.com/office/drawing/2014/main" id="{0A8ED955-CFFF-5854-E033-34CF37C3C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1" y="183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Line 316">
                <a:extLst>
                  <a:ext uri="{FF2B5EF4-FFF2-40B4-BE49-F238E27FC236}">
                    <a16:creationId xmlns:a16="http://schemas.microsoft.com/office/drawing/2014/main" id="{E72ADDC4-C49A-8F64-C749-07459ACB3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1837"/>
                <a:ext cx="0" cy="22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Line 317">
                <a:extLst>
                  <a:ext uri="{FF2B5EF4-FFF2-40B4-BE49-F238E27FC236}">
                    <a16:creationId xmlns:a16="http://schemas.microsoft.com/office/drawing/2014/main" id="{BF885888-8970-5D7A-4C86-2C754F6F4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0" y="183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Line 318">
                <a:extLst>
                  <a:ext uri="{FF2B5EF4-FFF2-40B4-BE49-F238E27FC236}">
                    <a16:creationId xmlns:a16="http://schemas.microsoft.com/office/drawing/2014/main" id="{34B255CB-6479-BB0E-B5B7-E12240CBD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2" y="1838"/>
                <a:ext cx="0" cy="239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Line 319">
                <a:extLst>
                  <a:ext uri="{FF2B5EF4-FFF2-40B4-BE49-F238E27FC236}">
                    <a16:creationId xmlns:a16="http://schemas.microsoft.com/office/drawing/2014/main" id="{96D0207C-2C14-C807-6732-1C7300F4A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2" y="1838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Line 320">
                <a:extLst>
                  <a:ext uri="{FF2B5EF4-FFF2-40B4-BE49-F238E27FC236}">
                    <a16:creationId xmlns:a16="http://schemas.microsoft.com/office/drawing/2014/main" id="{14E8D51F-E3AA-8F89-A36A-E8466CD6F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2" y="1838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Freeform 321">
                <a:extLst>
                  <a:ext uri="{FF2B5EF4-FFF2-40B4-BE49-F238E27FC236}">
                    <a16:creationId xmlns:a16="http://schemas.microsoft.com/office/drawing/2014/main" id="{D115DADC-5D48-4F33-6EE3-8290EF5D7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076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Freeform 322">
                <a:extLst>
                  <a:ext uri="{FF2B5EF4-FFF2-40B4-BE49-F238E27FC236}">
                    <a16:creationId xmlns:a16="http://schemas.microsoft.com/office/drawing/2014/main" id="{A161CC99-FE53-1948-98CF-D7CD6DBBC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997"/>
                <a:ext cx="61" cy="0"/>
              </a:xfrm>
              <a:custGeom>
                <a:avLst/>
                <a:gdLst>
                  <a:gd name="T0" fmla="*/ 61 w 61"/>
                  <a:gd name="T1" fmla="*/ 31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Line 323">
                <a:extLst>
                  <a:ext uri="{FF2B5EF4-FFF2-40B4-BE49-F238E27FC236}">
                    <a16:creationId xmlns:a16="http://schemas.microsoft.com/office/drawing/2014/main" id="{753A1911-45F2-C949-A472-C84C440C9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3" y="187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Line 324">
                <a:extLst>
                  <a:ext uri="{FF2B5EF4-FFF2-40B4-BE49-F238E27FC236}">
                    <a16:creationId xmlns:a16="http://schemas.microsoft.com/office/drawing/2014/main" id="{A43C99B2-C334-F194-08F3-379B8EEDD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1874"/>
                <a:ext cx="0" cy="123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Line 325">
                <a:extLst>
                  <a:ext uri="{FF2B5EF4-FFF2-40B4-BE49-F238E27FC236}">
                    <a16:creationId xmlns:a16="http://schemas.microsoft.com/office/drawing/2014/main" id="{AA8F6305-2CCA-DBF7-0D46-C339484C2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2" y="1874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Line 326">
                <a:extLst>
                  <a:ext uri="{FF2B5EF4-FFF2-40B4-BE49-F238E27FC236}">
                    <a16:creationId xmlns:a16="http://schemas.microsoft.com/office/drawing/2014/main" id="{D714AA5B-02EF-C687-AAAF-F3097CBC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3" y="1902"/>
                <a:ext cx="0" cy="17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Line 327">
                <a:extLst>
                  <a:ext uri="{FF2B5EF4-FFF2-40B4-BE49-F238E27FC236}">
                    <a16:creationId xmlns:a16="http://schemas.microsoft.com/office/drawing/2014/main" id="{F7BD4DD3-DA0B-9D43-793B-CC851A92A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3" y="1902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Line 328">
                <a:extLst>
                  <a:ext uri="{FF2B5EF4-FFF2-40B4-BE49-F238E27FC236}">
                    <a16:creationId xmlns:a16="http://schemas.microsoft.com/office/drawing/2014/main" id="{56BB0625-14B9-6813-067F-067AF5452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4" y="1902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Freeform 329">
                <a:extLst>
                  <a:ext uri="{FF2B5EF4-FFF2-40B4-BE49-F238E27FC236}">
                    <a16:creationId xmlns:a16="http://schemas.microsoft.com/office/drawing/2014/main" id="{95A0EB45-EE2E-C421-B694-612C4C0D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2071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Freeform 330">
                <a:extLst>
                  <a:ext uri="{FF2B5EF4-FFF2-40B4-BE49-F238E27FC236}">
                    <a16:creationId xmlns:a16="http://schemas.microsoft.com/office/drawing/2014/main" id="{37C2029E-5410-2616-FDDC-B35DA7D04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139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Line 331">
                <a:extLst>
                  <a:ext uri="{FF2B5EF4-FFF2-40B4-BE49-F238E27FC236}">
                    <a16:creationId xmlns:a16="http://schemas.microsoft.com/office/drawing/2014/main" id="{42D3991A-094C-2CF7-8F02-3F1AD7B70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4" y="194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Line 332">
                <a:extLst>
                  <a:ext uri="{FF2B5EF4-FFF2-40B4-BE49-F238E27FC236}">
                    <a16:creationId xmlns:a16="http://schemas.microsoft.com/office/drawing/2014/main" id="{015AC02E-6AD0-5E7A-089B-E26606857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3" y="1941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Line 333">
                <a:extLst>
                  <a:ext uri="{FF2B5EF4-FFF2-40B4-BE49-F238E27FC236}">
                    <a16:creationId xmlns:a16="http://schemas.microsoft.com/office/drawing/2014/main" id="{6C92B2AF-4A7D-91EC-E43A-071E07127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3" y="194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Line 334">
                <a:extLst>
                  <a:ext uri="{FF2B5EF4-FFF2-40B4-BE49-F238E27FC236}">
                    <a16:creationId xmlns:a16="http://schemas.microsoft.com/office/drawing/2014/main" id="{7C28F5C9-7431-24D1-188C-39F7CFDA2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9" y="1967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Line 335">
                <a:extLst>
                  <a:ext uri="{FF2B5EF4-FFF2-40B4-BE49-F238E27FC236}">
                    <a16:creationId xmlns:a16="http://schemas.microsoft.com/office/drawing/2014/main" id="{E0733A03-5C9A-CE13-074A-4B05FB109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9" y="1967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Line 336">
                <a:extLst>
                  <a:ext uri="{FF2B5EF4-FFF2-40B4-BE49-F238E27FC236}">
                    <a16:creationId xmlns:a16="http://schemas.microsoft.com/office/drawing/2014/main" id="{8CA6A024-0D73-A43B-DCA2-410D06F2B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0" y="196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Freeform 337">
                <a:extLst>
                  <a:ext uri="{FF2B5EF4-FFF2-40B4-BE49-F238E27FC236}">
                    <a16:creationId xmlns:a16="http://schemas.microsoft.com/office/drawing/2014/main" id="{BAA18EA7-8EDB-5811-38C5-50183D7BC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165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1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1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Freeform 338">
                <a:extLst>
                  <a:ext uri="{FF2B5EF4-FFF2-40B4-BE49-F238E27FC236}">
                    <a16:creationId xmlns:a16="http://schemas.microsoft.com/office/drawing/2014/main" id="{A99E2C12-6088-3EDB-8542-F37908CD2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2227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Line 339">
                <a:extLst>
                  <a:ext uri="{FF2B5EF4-FFF2-40B4-BE49-F238E27FC236}">
                    <a16:creationId xmlns:a16="http://schemas.microsoft.com/office/drawing/2014/main" id="{EA822AB2-B81D-CA60-2134-C8F4B307A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0" y="201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Line 340">
                <a:extLst>
                  <a:ext uri="{FF2B5EF4-FFF2-40B4-BE49-F238E27FC236}">
                    <a16:creationId xmlns:a16="http://schemas.microsoft.com/office/drawing/2014/main" id="{1AEB7639-31EE-0CCE-F414-0B02B6CD3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0" y="2010"/>
                <a:ext cx="0" cy="218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341">
                <a:extLst>
                  <a:ext uri="{FF2B5EF4-FFF2-40B4-BE49-F238E27FC236}">
                    <a16:creationId xmlns:a16="http://schemas.microsoft.com/office/drawing/2014/main" id="{D28D78CD-6400-C3C3-8151-C2E206675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0" y="2010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Line 342">
                <a:extLst>
                  <a:ext uri="{FF2B5EF4-FFF2-40B4-BE49-F238E27FC236}">
                    <a16:creationId xmlns:a16="http://schemas.microsoft.com/office/drawing/2014/main" id="{127A2328-A31A-9147-9560-5B1E932D9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3" y="1729"/>
                <a:ext cx="0" cy="243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Line 343">
                <a:extLst>
                  <a:ext uri="{FF2B5EF4-FFF2-40B4-BE49-F238E27FC236}">
                    <a16:creationId xmlns:a16="http://schemas.microsoft.com/office/drawing/2014/main" id="{EEDFB688-1A85-F5F4-3655-6BB8E4EF4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3" y="1729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Line 344">
                <a:extLst>
                  <a:ext uri="{FF2B5EF4-FFF2-40B4-BE49-F238E27FC236}">
                    <a16:creationId xmlns:a16="http://schemas.microsoft.com/office/drawing/2014/main" id="{4B7017F2-1C38-ABF3-A5D8-0ABA4F415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3" y="1729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Freeform 345">
                <a:extLst>
                  <a:ext uri="{FF2B5EF4-FFF2-40B4-BE49-F238E27FC236}">
                    <a16:creationId xmlns:a16="http://schemas.microsoft.com/office/drawing/2014/main" id="{F854823D-EBB4-A685-976E-47FCF8054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971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Line 346">
                <a:extLst>
                  <a:ext uri="{FF2B5EF4-FFF2-40B4-BE49-F238E27FC236}">
                    <a16:creationId xmlns:a16="http://schemas.microsoft.com/office/drawing/2014/main" id="{BE96034E-FBD0-5F25-370F-9675CAB36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" y="1958"/>
                <a:ext cx="0" cy="364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Line 347">
                <a:extLst>
                  <a:ext uri="{FF2B5EF4-FFF2-40B4-BE49-F238E27FC236}">
                    <a16:creationId xmlns:a16="http://schemas.microsoft.com/office/drawing/2014/main" id="{D75DF469-A9AE-BBB8-C7A4-0DE9C4E24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9" y="1859"/>
                <a:ext cx="0" cy="316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Line 348">
                <a:extLst>
                  <a:ext uri="{FF2B5EF4-FFF2-40B4-BE49-F238E27FC236}">
                    <a16:creationId xmlns:a16="http://schemas.microsoft.com/office/drawing/2014/main" id="{D1F2267D-1053-DDCD-3984-31D855B2C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" y="1804"/>
                <a:ext cx="0" cy="344"/>
              </a:xfrm>
              <a:prstGeom prst="line">
                <a:avLst/>
              </a:prstGeom>
              <a:noFill/>
              <a:ln w="9525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Line 349">
                <a:extLst>
                  <a:ext uri="{FF2B5EF4-FFF2-40B4-BE49-F238E27FC236}">
                    <a16:creationId xmlns:a16="http://schemas.microsoft.com/office/drawing/2014/main" id="{E64FC63C-51B7-C4D7-AC92-4C4F33F15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1" y="192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Freeform 350">
                <a:extLst>
                  <a:ext uri="{FF2B5EF4-FFF2-40B4-BE49-F238E27FC236}">
                    <a16:creationId xmlns:a16="http://schemas.microsoft.com/office/drawing/2014/main" id="{CFFAAF13-9D60-DA58-4C33-C25F2D1A7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21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Line 351">
                <a:extLst>
                  <a:ext uri="{FF2B5EF4-FFF2-40B4-BE49-F238E27FC236}">
                    <a16:creationId xmlns:a16="http://schemas.microsoft.com/office/drawing/2014/main" id="{B55C61B3-4E81-CD3B-6CC1-2B499EA47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1" y="1923"/>
                <a:ext cx="0" cy="9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Line 352">
                <a:extLst>
                  <a:ext uri="{FF2B5EF4-FFF2-40B4-BE49-F238E27FC236}">
                    <a16:creationId xmlns:a16="http://schemas.microsoft.com/office/drawing/2014/main" id="{DA91A298-0489-DF09-DC6E-FA5559053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192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Line 353">
                <a:extLst>
                  <a:ext uri="{FF2B5EF4-FFF2-40B4-BE49-F238E27FC236}">
                    <a16:creationId xmlns:a16="http://schemas.microsoft.com/office/drawing/2014/main" id="{16CFBD87-A29B-4AC4-D9AA-DCC58DD30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2" y="194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reeform 354">
                <a:extLst>
                  <a:ext uri="{FF2B5EF4-FFF2-40B4-BE49-F238E27FC236}">
                    <a16:creationId xmlns:a16="http://schemas.microsoft.com/office/drawing/2014/main" id="{87E2B38A-B39C-FC12-ADEC-6BF2E901F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010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Line 355">
                <a:extLst>
                  <a:ext uri="{FF2B5EF4-FFF2-40B4-BE49-F238E27FC236}">
                    <a16:creationId xmlns:a16="http://schemas.microsoft.com/office/drawing/2014/main" id="{D3C6BAE8-E210-01C1-6442-536B37C25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1941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Line 356">
                <a:extLst>
                  <a:ext uri="{FF2B5EF4-FFF2-40B4-BE49-F238E27FC236}">
                    <a16:creationId xmlns:a16="http://schemas.microsoft.com/office/drawing/2014/main" id="{3F385DC9-A121-E5D7-D4B0-12C7A16D8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2" y="194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Line 357">
                <a:extLst>
                  <a:ext uri="{FF2B5EF4-FFF2-40B4-BE49-F238E27FC236}">
                    <a16:creationId xmlns:a16="http://schemas.microsoft.com/office/drawing/2014/main" id="{26E0BB3E-2FEF-3738-EDB1-66ACC66E2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1" y="188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Freeform 358">
                <a:extLst>
                  <a:ext uri="{FF2B5EF4-FFF2-40B4-BE49-F238E27FC236}">
                    <a16:creationId xmlns:a16="http://schemas.microsoft.com/office/drawing/2014/main" id="{6CEF212B-D634-A4B2-CE2B-8C51247ED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996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Line 359">
                <a:extLst>
                  <a:ext uri="{FF2B5EF4-FFF2-40B4-BE49-F238E27FC236}">
                    <a16:creationId xmlns:a16="http://schemas.microsoft.com/office/drawing/2014/main" id="{4E5AB2B7-D1D6-2775-6547-E13ED863A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1" y="1880"/>
                <a:ext cx="0" cy="11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Line 360">
                <a:extLst>
                  <a:ext uri="{FF2B5EF4-FFF2-40B4-BE49-F238E27FC236}">
                    <a16:creationId xmlns:a16="http://schemas.microsoft.com/office/drawing/2014/main" id="{EC9A6F83-C1D6-F5BA-7750-B1824AA1F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1" y="1880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Line 361">
                <a:extLst>
                  <a:ext uri="{FF2B5EF4-FFF2-40B4-BE49-F238E27FC236}">
                    <a16:creationId xmlns:a16="http://schemas.microsoft.com/office/drawing/2014/main" id="{096A149D-424B-09EE-E933-6F5A84036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7" y="191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 362">
                <a:extLst>
                  <a:ext uri="{FF2B5EF4-FFF2-40B4-BE49-F238E27FC236}">
                    <a16:creationId xmlns:a16="http://schemas.microsoft.com/office/drawing/2014/main" id="{FDFE5FE5-B2DC-563D-5C66-87BB50FF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010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Line 363">
                <a:extLst>
                  <a:ext uri="{FF2B5EF4-FFF2-40B4-BE49-F238E27FC236}">
                    <a16:creationId xmlns:a16="http://schemas.microsoft.com/office/drawing/2014/main" id="{0E6557C0-A142-FF3F-9E2F-F89947932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1913"/>
                <a:ext cx="0" cy="97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Line 364">
                <a:extLst>
                  <a:ext uri="{FF2B5EF4-FFF2-40B4-BE49-F238E27FC236}">
                    <a16:creationId xmlns:a16="http://schemas.microsoft.com/office/drawing/2014/main" id="{6C68F19A-CD52-4178-D7C8-5DD3A7F50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7" y="191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" name="Line 365">
                <a:extLst>
                  <a:ext uri="{FF2B5EF4-FFF2-40B4-BE49-F238E27FC236}">
                    <a16:creationId xmlns:a16="http://schemas.microsoft.com/office/drawing/2014/main" id="{46B88CB6-17D6-A617-F747-D94E1838A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1" y="1864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Freeform 366">
                <a:extLst>
                  <a:ext uri="{FF2B5EF4-FFF2-40B4-BE49-F238E27FC236}">
                    <a16:creationId xmlns:a16="http://schemas.microsoft.com/office/drawing/2014/main" id="{926FDA84-3836-327F-39B5-A39CB2536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011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" name="Line 367">
                <a:extLst>
                  <a:ext uri="{FF2B5EF4-FFF2-40B4-BE49-F238E27FC236}">
                    <a16:creationId xmlns:a16="http://schemas.microsoft.com/office/drawing/2014/main" id="{8276F752-5508-5EE5-1F25-4A29E0F34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864"/>
                <a:ext cx="0" cy="147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Line 368">
                <a:extLst>
                  <a:ext uri="{FF2B5EF4-FFF2-40B4-BE49-F238E27FC236}">
                    <a16:creationId xmlns:a16="http://schemas.microsoft.com/office/drawing/2014/main" id="{F6B32C2D-8D1F-6021-AB07-25D6917A6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1" y="186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" name="Line 369">
                <a:extLst>
                  <a:ext uri="{FF2B5EF4-FFF2-40B4-BE49-F238E27FC236}">
                    <a16:creationId xmlns:a16="http://schemas.microsoft.com/office/drawing/2014/main" id="{215A761C-61CA-117B-7B4F-450775AF4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8" y="1802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" name="Freeform 370">
                <a:extLst>
                  <a:ext uri="{FF2B5EF4-FFF2-40B4-BE49-F238E27FC236}">
                    <a16:creationId xmlns:a16="http://schemas.microsoft.com/office/drawing/2014/main" id="{ACA179FB-680F-D3E4-8E6E-DFBCE455A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2023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0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Line 371">
                <a:extLst>
                  <a:ext uri="{FF2B5EF4-FFF2-40B4-BE49-F238E27FC236}">
                    <a16:creationId xmlns:a16="http://schemas.microsoft.com/office/drawing/2014/main" id="{957299B9-4701-13A9-7A18-9D35B55B1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" y="1802"/>
                <a:ext cx="0" cy="221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Line 372">
                <a:extLst>
                  <a:ext uri="{FF2B5EF4-FFF2-40B4-BE49-F238E27FC236}">
                    <a16:creationId xmlns:a16="http://schemas.microsoft.com/office/drawing/2014/main" id="{4AAA02E8-4D10-3EA2-404E-C62215399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8" y="1802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0" name="Line 373">
                <a:extLst>
                  <a:ext uri="{FF2B5EF4-FFF2-40B4-BE49-F238E27FC236}">
                    <a16:creationId xmlns:a16="http://schemas.microsoft.com/office/drawing/2014/main" id="{D7ACC12E-E89A-F033-3A61-0FA7767C7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3" y="1795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Freeform 374">
                <a:extLst>
                  <a:ext uri="{FF2B5EF4-FFF2-40B4-BE49-F238E27FC236}">
                    <a16:creationId xmlns:a16="http://schemas.microsoft.com/office/drawing/2014/main" id="{EA070974-0530-A98B-6A69-D9F0CDE0F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059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1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1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Line 375">
                <a:extLst>
                  <a:ext uri="{FF2B5EF4-FFF2-40B4-BE49-F238E27FC236}">
                    <a16:creationId xmlns:a16="http://schemas.microsoft.com/office/drawing/2014/main" id="{887AE7FF-5728-9CDC-D3D9-B3304A34D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3" y="1795"/>
                <a:ext cx="0" cy="265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Line 376">
                <a:extLst>
                  <a:ext uri="{FF2B5EF4-FFF2-40B4-BE49-F238E27FC236}">
                    <a16:creationId xmlns:a16="http://schemas.microsoft.com/office/drawing/2014/main" id="{07467D7F-3D4C-E56F-0CF0-7CDA7BB7A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3" y="1795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4" name="Line 377">
                <a:extLst>
                  <a:ext uri="{FF2B5EF4-FFF2-40B4-BE49-F238E27FC236}">
                    <a16:creationId xmlns:a16="http://schemas.microsoft.com/office/drawing/2014/main" id="{67E7C449-2FC9-96AA-C342-1F5D3DD4B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9" y="183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5" name="Freeform 378">
                <a:extLst>
                  <a:ext uri="{FF2B5EF4-FFF2-40B4-BE49-F238E27FC236}">
                    <a16:creationId xmlns:a16="http://schemas.microsoft.com/office/drawing/2014/main" id="{0B208F65-ABDD-E3D6-70A8-79464A94D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1987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0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6" name="Line 379">
                <a:extLst>
                  <a:ext uri="{FF2B5EF4-FFF2-40B4-BE49-F238E27FC236}">
                    <a16:creationId xmlns:a16="http://schemas.microsoft.com/office/drawing/2014/main" id="{35A59D5B-6A97-518B-274A-9C68DFF2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8" y="1831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Line 380">
                <a:extLst>
                  <a:ext uri="{FF2B5EF4-FFF2-40B4-BE49-F238E27FC236}">
                    <a16:creationId xmlns:a16="http://schemas.microsoft.com/office/drawing/2014/main" id="{618BCB63-FDFB-C680-C8F7-990701E89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8" y="183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" name="Line 381">
                <a:extLst>
                  <a:ext uri="{FF2B5EF4-FFF2-40B4-BE49-F238E27FC236}">
                    <a16:creationId xmlns:a16="http://schemas.microsoft.com/office/drawing/2014/main" id="{8B0F5AA2-B55F-5ACF-6BB2-E1BA95841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0" y="1826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" name="Freeform 382">
                <a:extLst>
                  <a:ext uri="{FF2B5EF4-FFF2-40B4-BE49-F238E27FC236}">
                    <a16:creationId xmlns:a16="http://schemas.microsoft.com/office/drawing/2014/main" id="{9BEAC860-F5DB-4477-0F6B-A99CF2B2C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1995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Line 383">
                <a:extLst>
                  <a:ext uri="{FF2B5EF4-FFF2-40B4-BE49-F238E27FC236}">
                    <a16:creationId xmlns:a16="http://schemas.microsoft.com/office/drawing/2014/main" id="{ADBC80D7-EA1A-89AB-5EF8-DC4572E18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1826"/>
                <a:ext cx="0" cy="169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" name="Line 384">
                <a:extLst>
                  <a:ext uri="{FF2B5EF4-FFF2-40B4-BE49-F238E27FC236}">
                    <a16:creationId xmlns:a16="http://schemas.microsoft.com/office/drawing/2014/main" id="{C8EA2F04-3857-5661-F32E-49599C999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0" y="1826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" name="Line 385">
                <a:extLst>
                  <a:ext uri="{FF2B5EF4-FFF2-40B4-BE49-F238E27FC236}">
                    <a16:creationId xmlns:a16="http://schemas.microsoft.com/office/drawing/2014/main" id="{69019ACE-DE79-7444-EC47-6D8A0B5E5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6" y="1854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" name="Freeform 386">
                <a:extLst>
                  <a:ext uri="{FF2B5EF4-FFF2-40B4-BE49-F238E27FC236}">
                    <a16:creationId xmlns:a16="http://schemas.microsoft.com/office/drawing/2014/main" id="{539D9201-283F-47A3-B389-B653CC30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2029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0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" name="Line 387">
                <a:extLst>
                  <a:ext uri="{FF2B5EF4-FFF2-40B4-BE49-F238E27FC236}">
                    <a16:creationId xmlns:a16="http://schemas.microsoft.com/office/drawing/2014/main" id="{73A386A6-507C-7556-47F1-ACDD936DE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854"/>
                <a:ext cx="0" cy="175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" name="Line 388">
                <a:extLst>
                  <a:ext uri="{FF2B5EF4-FFF2-40B4-BE49-F238E27FC236}">
                    <a16:creationId xmlns:a16="http://schemas.microsoft.com/office/drawing/2014/main" id="{09FA1C11-3D06-98D9-9F02-C091E2983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6" y="1854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Line 389">
                <a:extLst>
                  <a:ext uri="{FF2B5EF4-FFF2-40B4-BE49-F238E27FC236}">
                    <a16:creationId xmlns:a16="http://schemas.microsoft.com/office/drawing/2014/main" id="{C36862C2-CA0B-7643-94B9-8B15A200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4" y="1889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Freeform 390">
                <a:extLst>
                  <a:ext uri="{FF2B5EF4-FFF2-40B4-BE49-F238E27FC236}">
                    <a16:creationId xmlns:a16="http://schemas.microsoft.com/office/drawing/2014/main" id="{4357C18E-E89E-2CF4-5EBA-B05C5EDE5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2029"/>
                <a:ext cx="61" cy="1"/>
              </a:xfrm>
              <a:custGeom>
                <a:avLst/>
                <a:gdLst>
                  <a:gd name="T0" fmla="*/ 61 w 61"/>
                  <a:gd name="T1" fmla="*/ 0 h 1"/>
                  <a:gd name="T2" fmla="*/ 32 w 61"/>
                  <a:gd name="T3" fmla="*/ 0 h 1"/>
                  <a:gd name="T4" fmla="*/ 0 w 6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32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" name="Line 391">
                <a:extLst>
                  <a:ext uri="{FF2B5EF4-FFF2-40B4-BE49-F238E27FC236}">
                    <a16:creationId xmlns:a16="http://schemas.microsoft.com/office/drawing/2014/main" id="{DAC29D53-1440-1625-C8D1-149B00530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1889"/>
                <a:ext cx="0" cy="1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" name="Line 392">
                <a:extLst>
                  <a:ext uri="{FF2B5EF4-FFF2-40B4-BE49-F238E27FC236}">
                    <a16:creationId xmlns:a16="http://schemas.microsoft.com/office/drawing/2014/main" id="{7F652B8A-BCB1-09A1-7925-6F8A7B319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3" y="1889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" name="Line 393">
                <a:extLst>
                  <a:ext uri="{FF2B5EF4-FFF2-40B4-BE49-F238E27FC236}">
                    <a16:creationId xmlns:a16="http://schemas.microsoft.com/office/drawing/2014/main" id="{F73BEB6C-3BF3-6953-9E84-923950144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6" y="189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" name="Freeform 394">
                <a:extLst>
                  <a:ext uri="{FF2B5EF4-FFF2-40B4-BE49-F238E27FC236}">
                    <a16:creationId xmlns:a16="http://schemas.microsoft.com/office/drawing/2014/main" id="{5DB5BF78-62DE-4148-DF96-AAE2B356A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030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2" name="Line 395">
                <a:extLst>
                  <a:ext uri="{FF2B5EF4-FFF2-40B4-BE49-F238E27FC236}">
                    <a16:creationId xmlns:a16="http://schemas.microsoft.com/office/drawing/2014/main" id="{D629CE54-9633-DECD-075E-BD197BEEE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6" y="1893"/>
                <a:ext cx="0" cy="137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3" name="Line 396">
                <a:extLst>
                  <a:ext uri="{FF2B5EF4-FFF2-40B4-BE49-F238E27FC236}">
                    <a16:creationId xmlns:a16="http://schemas.microsoft.com/office/drawing/2014/main" id="{735625C8-E0EC-DCDB-0766-94CF32878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6" y="189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Line 397">
                <a:extLst>
                  <a:ext uri="{FF2B5EF4-FFF2-40B4-BE49-F238E27FC236}">
                    <a16:creationId xmlns:a16="http://schemas.microsoft.com/office/drawing/2014/main" id="{D7D2F586-9BD0-D3CE-FCAD-D0D840C38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6" y="1933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Freeform 398">
                <a:extLst>
                  <a:ext uri="{FF2B5EF4-FFF2-40B4-BE49-F238E27FC236}">
                    <a16:creationId xmlns:a16="http://schemas.microsoft.com/office/drawing/2014/main" id="{E2CF4C0C-C4CD-351C-F074-FAEC6FE58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2047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Line 399">
                <a:extLst>
                  <a:ext uri="{FF2B5EF4-FFF2-40B4-BE49-F238E27FC236}">
                    <a16:creationId xmlns:a16="http://schemas.microsoft.com/office/drawing/2014/main" id="{DB04854D-476D-74CF-739B-A7B2C969A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6" y="1933"/>
                <a:ext cx="0" cy="114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Line 400">
                <a:extLst>
                  <a:ext uri="{FF2B5EF4-FFF2-40B4-BE49-F238E27FC236}">
                    <a16:creationId xmlns:a16="http://schemas.microsoft.com/office/drawing/2014/main" id="{F701C10C-E7FA-2FED-3547-26AB67445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6" y="1933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Line 401">
                <a:extLst>
                  <a:ext uri="{FF2B5EF4-FFF2-40B4-BE49-F238E27FC236}">
                    <a16:creationId xmlns:a16="http://schemas.microsoft.com/office/drawing/2014/main" id="{66FD873F-8C59-47F4-F977-1F3EE38C7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1" y="195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402">
                <a:extLst>
                  <a:ext uri="{FF2B5EF4-FFF2-40B4-BE49-F238E27FC236}">
                    <a16:creationId xmlns:a16="http://schemas.microsoft.com/office/drawing/2014/main" id="{36D0D026-B0CE-9E0E-67A7-823F82A82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090"/>
                <a:ext cx="61" cy="0"/>
              </a:xfrm>
              <a:custGeom>
                <a:avLst/>
                <a:gdLst>
                  <a:gd name="T0" fmla="*/ 61 w 61"/>
                  <a:gd name="T1" fmla="*/ 32 w 61"/>
                  <a:gd name="T2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1">
                    <a:moveTo>
                      <a:pt x="61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Line 403">
                <a:extLst>
                  <a:ext uri="{FF2B5EF4-FFF2-40B4-BE49-F238E27FC236}">
                    <a16:creationId xmlns:a16="http://schemas.microsoft.com/office/drawing/2014/main" id="{6CEFA984-7F9D-283F-6515-384CB8225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1957"/>
                <a:ext cx="0" cy="133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Line 404">
                <a:extLst>
                  <a:ext uri="{FF2B5EF4-FFF2-40B4-BE49-F238E27FC236}">
                    <a16:creationId xmlns:a16="http://schemas.microsoft.com/office/drawing/2014/main" id="{126E2383-E369-253B-568D-72585066D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0" y="1957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2" name="Line 405">
                <a:extLst>
                  <a:ext uri="{FF2B5EF4-FFF2-40B4-BE49-F238E27FC236}">
                    <a16:creationId xmlns:a16="http://schemas.microsoft.com/office/drawing/2014/main" id="{A6146F1C-9027-DE7A-B34E-A563D8F9A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2" y="198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4" name="Freeform 407">
              <a:extLst>
                <a:ext uri="{FF2B5EF4-FFF2-40B4-BE49-F238E27FC236}">
                  <a16:creationId xmlns:a16="http://schemas.microsoft.com/office/drawing/2014/main" id="{BA259008-C6F9-DBBE-561A-1937D989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0" y="3325813"/>
              <a:ext cx="96838" cy="0"/>
            </a:xfrm>
            <a:custGeom>
              <a:avLst/>
              <a:gdLst>
                <a:gd name="T0" fmla="*/ 61 w 61"/>
                <a:gd name="T1" fmla="*/ 32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Line 408">
              <a:extLst>
                <a:ext uri="{FF2B5EF4-FFF2-40B4-BE49-F238E27FC236}">
                  <a16:creationId xmlns:a16="http://schemas.microsoft.com/office/drawing/2014/main" id="{9C66C3AF-9AA3-F0BD-D177-3AA6D8F24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2550" y="3143251"/>
              <a:ext cx="0" cy="18256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Line 409">
              <a:extLst>
                <a:ext uri="{FF2B5EF4-FFF2-40B4-BE49-F238E27FC236}">
                  <a16:creationId xmlns:a16="http://schemas.microsoft.com/office/drawing/2014/main" id="{567B7FBF-DB65-8CBC-1597-C2B196E2F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2550" y="3143251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Line 410">
              <a:extLst>
                <a:ext uri="{FF2B5EF4-FFF2-40B4-BE49-F238E27FC236}">
                  <a16:creationId xmlns:a16="http://schemas.microsoft.com/office/drawing/2014/main" id="{B8E6D899-4CCB-C4AB-B05D-C69D64A0D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2425" y="3246438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411">
              <a:extLst>
                <a:ext uri="{FF2B5EF4-FFF2-40B4-BE49-F238E27FC236}">
                  <a16:creationId xmlns:a16="http://schemas.microsoft.com/office/drawing/2014/main" id="{58755C62-9A79-26FC-E6EC-F02776CA1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3400426"/>
              <a:ext cx="96838" cy="0"/>
            </a:xfrm>
            <a:custGeom>
              <a:avLst/>
              <a:gdLst>
                <a:gd name="T0" fmla="*/ 61 w 61"/>
                <a:gd name="T1" fmla="*/ 32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Line 412">
              <a:extLst>
                <a:ext uri="{FF2B5EF4-FFF2-40B4-BE49-F238E27FC236}">
                  <a16:creationId xmlns:a16="http://schemas.microsoft.com/office/drawing/2014/main" id="{7957DCA0-2797-A25F-58E5-B58F24347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463" y="3246438"/>
              <a:ext cx="0" cy="15398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Line 413">
              <a:extLst>
                <a:ext uri="{FF2B5EF4-FFF2-40B4-BE49-F238E27FC236}">
                  <a16:creationId xmlns:a16="http://schemas.microsoft.com/office/drawing/2014/main" id="{1B4BFE47-C466-DBA6-9D49-7D6A3698A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8463" y="3246438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Line 414">
              <a:extLst>
                <a:ext uri="{FF2B5EF4-FFF2-40B4-BE49-F238E27FC236}">
                  <a16:creationId xmlns:a16="http://schemas.microsoft.com/office/drawing/2014/main" id="{1CC0E3B8-5A3B-2199-6C37-E2A392E14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8975" y="3343276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415">
              <a:extLst>
                <a:ext uri="{FF2B5EF4-FFF2-40B4-BE49-F238E27FC236}">
                  <a16:creationId xmlns:a16="http://schemas.microsoft.com/office/drawing/2014/main" id="{7B9A685C-2C30-D8DD-A7E0-D986DB9B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3505201"/>
              <a:ext cx="96838" cy="0"/>
            </a:xfrm>
            <a:custGeom>
              <a:avLst/>
              <a:gdLst>
                <a:gd name="T0" fmla="*/ 61 w 61"/>
                <a:gd name="T1" fmla="*/ 32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Line 416">
              <a:extLst>
                <a:ext uri="{FF2B5EF4-FFF2-40B4-BE49-F238E27FC236}">
                  <a16:creationId xmlns:a16="http://schemas.microsoft.com/office/drawing/2014/main" id="{43EA06C1-E638-F02C-FE64-C309E3FC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013" y="3343276"/>
              <a:ext cx="0" cy="161925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Line 417">
              <a:extLst>
                <a:ext uri="{FF2B5EF4-FFF2-40B4-BE49-F238E27FC236}">
                  <a16:creationId xmlns:a16="http://schemas.microsoft.com/office/drawing/2014/main" id="{26488FF0-D442-02DA-38D6-7866FE822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5013" y="3343276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Line 418">
              <a:extLst>
                <a:ext uri="{FF2B5EF4-FFF2-40B4-BE49-F238E27FC236}">
                  <a16:creationId xmlns:a16="http://schemas.microsoft.com/office/drawing/2014/main" id="{EEBD5009-C8BC-80D8-DA5F-DD20B3117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2350" y="347186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419">
              <a:extLst>
                <a:ext uri="{FF2B5EF4-FFF2-40B4-BE49-F238E27FC236}">
                  <a16:creationId xmlns:a16="http://schemas.microsoft.com/office/drawing/2014/main" id="{091032A2-7DE8-3B62-ABB2-00D8F1171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3587751"/>
              <a:ext cx="96838" cy="0"/>
            </a:xfrm>
            <a:custGeom>
              <a:avLst/>
              <a:gdLst>
                <a:gd name="T0" fmla="*/ 61 w 61"/>
                <a:gd name="T1" fmla="*/ 32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Line 420">
              <a:extLst>
                <a:ext uri="{FF2B5EF4-FFF2-40B4-BE49-F238E27FC236}">
                  <a16:creationId xmlns:a16="http://schemas.microsoft.com/office/drawing/2014/main" id="{7C207487-DBF4-1DD4-5C15-DC0617699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388" y="3471863"/>
              <a:ext cx="0" cy="11588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Line 421">
              <a:extLst>
                <a:ext uri="{FF2B5EF4-FFF2-40B4-BE49-F238E27FC236}">
                  <a16:creationId xmlns:a16="http://schemas.microsoft.com/office/drawing/2014/main" id="{EEA1A494-D568-E4C0-76C1-4366A679B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8388" y="347186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Line 422">
              <a:extLst>
                <a:ext uri="{FF2B5EF4-FFF2-40B4-BE49-F238E27FC236}">
                  <a16:creationId xmlns:a16="http://schemas.microsoft.com/office/drawing/2014/main" id="{00992BED-EE3B-EA9C-8783-6CEB87F5F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9375" y="350996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423">
              <a:extLst>
                <a:ext uri="{FF2B5EF4-FFF2-40B4-BE49-F238E27FC236}">
                  <a16:creationId xmlns:a16="http://schemas.microsoft.com/office/drawing/2014/main" id="{4DA662E0-A65A-538A-C2FA-3DC191F2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3730626"/>
              <a:ext cx="96838" cy="0"/>
            </a:xfrm>
            <a:custGeom>
              <a:avLst/>
              <a:gdLst>
                <a:gd name="T0" fmla="*/ 61 w 61"/>
                <a:gd name="T1" fmla="*/ 31 w 61"/>
                <a:gd name="T2" fmla="*/ 0 w 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">
                  <a:moveTo>
                    <a:pt x="6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Line 424">
              <a:extLst>
                <a:ext uri="{FF2B5EF4-FFF2-40B4-BE49-F238E27FC236}">
                  <a16:creationId xmlns:a16="http://schemas.microsoft.com/office/drawing/2014/main" id="{1B77117D-DBFC-843A-F062-7467DB7DC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5413" y="3509963"/>
              <a:ext cx="0" cy="22066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Line 425">
              <a:extLst>
                <a:ext uri="{FF2B5EF4-FFF2-40B4-BE49-F238E27FC236}">
                  <a16:creationId xmlns:a16="http://schemas.microsoft.com/office/drawing/2014/main" id="{2E9BED25-E169-7485-CE11-0AC4C7496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5413" y="3509963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Line 426">
              <a:extLst>
                <a:ext uri="{FF2B5EF4-FFF2-40B4-BE49-F238E27FC236}">
                  <a16:creationId xmlns:a16="http://schemas.microsoft.com/office/drawing/2014/main" id="{B538EBA2-38A6-1229-CCFA-EDBD8804B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6125" y="3554413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427">
              <a:extLst>
                <a:ext uri="{FF2B5EF4-FFF2-40B4-BE49-F238E27FC236}">
                  <a16:creationId xmlns:a16="http://schemas.microsoft.com/office/drawing/2014/main" id="{F73BE568-9EA8-EDF9-1E02-F4F8EDC81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113213"/>
              <a:ext cx="96838" cy="1588"/>
            </a:xfrm>
            <a:custGeom>
              <a:avLst/>
              <a:gdLst>
                <a:gd name="T0" fmla="*/ 61 w 61"/>
                <a:gd name="T1" fmla="*/ 0 h 1"/>
                <a:gd name="T2" fmla="*/ 32 w 61"/>
                <a:gd name="T3" fmla="*/ 0 h 1"/>
                <a:gd name="T4" fmla="*/ 0 w 6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1">
                  <a:moveTo>
                    <a:pt x="61" y="0"/>
                  </a:move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Line 428">
              <a:extLst>
                <a:ext uri="{FF2B5EF4-FFF2-40B4-BE49-F238E27FC236}">
                  <a16:creationId xmlns:a16="http://schemas.microsoft.com/office/drawing/2014/main" id="{BC983715-79EA-ADA3-03BB-29DB5312C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3750" y="3554413"/>
              <a:ext cx="0" cy="5588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Line 429">
              <a:extLst>
                <a:ext uri="{FF2B5EF4-FFF2-40B4-BE49-F238E27FC236}">
                  <a16:creationId xmlns:a16="http://schemas.microsoft.com/office/drawing/2014/main" id="{69C098B3-2E80-0E4B-7D07-0C2F3DC47E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3750" y="355441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Line 430">
              <a:extLst>
                <a:ext uri="{FF2B5EF4-FFF2-40B4-BE49-F238E27FC236}">
                  <a16:creationId xmlns:a16="http://schemas.microsoft.com/office/drawing/2014/main" id="{24ED8956-031B-5EED-32C7-2B2582A50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6525" y="362426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431">
              <a:extLst>
                <a:ext uri="{FF2B5EF4-FFF2-40B4-BE49-F238E27FC236}">
                  <a16:creationId xmlns:a16="http://schemas.microsoft.com/office/drawing/2014/main" id="{91C6EFE4-EE5D-5801-D9CA-4B3D5922D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4427538"/>
              <a:ext cx="96838" cy="3175"/>
            </a:xfrm>
            <a:custGeom>
              <a:avLst/>
              <a:gdLst>
                <a:gd name="T0" fmla="*/ 61 w 61"/>
                <a:gd name="T1" fmla="*/ 0 h 2"/>
                <a:gd name="T2" fmla="*/ 32 w 61"/>
                <a:gd name="T3" fmla="*/ 1 h 2"/>
                <a:gd name="T4" fmla="*/ 0 w 6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">
                  <a:moveTo>
                    <a:pt x="61" y="0"/>
                  </a:moveTo>
                  <a:lnTo>
                    <a:pt x="32" y="1"/>
                  </a:ln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Line 432">
              <a:extLst>
                <a:ext uri="{FF2B5EF4-FFF2-40B4-BE49-F238E27FC236}">
                  <a16:creationId xmlns:a16="http://schemas.microsoft.com/office/drawing/2014/main" id="{6B00D556-1B8A-7645-076A-E59CB0735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2563" y="3624263"/>
              <a:ext cx="0" cy="80486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Line 433">
              <a:extLst>
                <a:ext uri="{FF2B5EF4-FFF2-40B4-BE49-F238E27FC236}">
                  <a16:creationId xmlns:a16="http://schemas.microsoft.com/office/drawing/2014/main" id="{CE1E6D00-7DE7-A2E1-456F-B3EC32862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2563" y="362426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Line 434">
              <a:extLst>
                <a:ext uri="{FF2B5EF4-FFF2-40B4-BE49-F238E27FC236}">
                  <a16:creationId xmlns:a16="http://schemas.microsoft.com/office/drawing/2014/main" id="{9B1A7A29-321C-0C90-81BA-CFAFED7D3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3675" y="3784601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Line 435">
              <a:extLst>
                <a:ext uri="{FF2B5EF4-FFF2-40B4-BE49-F238E27FC236}">
                  <a16:creationId xmlns:a16="http://schemas.microsoft.com/office/drawing/2014/main" id="{6F08CF98-EC0F-B358-8A77-4E69034E7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1300" y="512921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Line 436">
              <a:extLst>
                <a:ext uri="{FF2B5EF4-FFF2-40B4-BE49-F238E27FC236}">
                  <a16:creationId xmlns:a16="http://schemas.microsoft.com/office/drawing/2014/main" id="{EDE4EFB0-15E4-2DBC-12A8-598A37F7B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3675" y="5129213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Line 437">
              <a:extLst>
                <a:ext uri="{FF2B5EF4-FFF2-40B4-BE49-F238E27FC236}">
                  <a16:creationId xmlns:a16="http://schemas.microsoft.com/office/drawing/2014/main" id="{4A2A36CF-85EE-7C81-1607-CE7161B0C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1300" y="3784601"/>
              <a:ext cx="0" cy="134461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Line 438">
              <a:extLst>
                <a:ext uri="{FF2B5EF4-FFF2-40B4-BE49-F238E27FC236}">
                  <a16:creationId xmlns:a16="http://schemas.microsoft.com/office/drawing/2014/main" id="{A2926CE8-7077-5855-BB0F-57B140F9D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1300" y="3784601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Line 439">
              <a:extLst>
                <a:ext uri="{FF2B5EF4-FFF2-40B4-BE49-F238E27FC236}">
                  <a16:creationId xmlns:a16="http://schemas.microsoft.com/office/drawing/2014/main" id="{347183FD-EDBF-5045-64BA-D9618641D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8513" y="3757613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Line 440">
              <a:extLst>
                <a:ext uri="{FF2B5EF4-FFF2-40B4-BE49-F238E27FC236}">
                  <a16:creationId xmlns:a16="http://schemas.microsoft.com/office/drawing/2014/main" id="{17251C51-3C22-2293-D154-EBD106560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6138" y="4638676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Line 441">
              <a:extLst>
                <a:ext uri="{FF2B5EF4-FFF2-40B4-BE49-F238E27FC236}">
                  <a16:creationId xmlns:a16="http://schemas.microsoft.com/office/drawing/2014/main" id="{C05D60E8-7995-D2FE-D401-70C5F4218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8513" y="4638676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Line 442">
              <a:extLst>
                <a:ext uri="{FF2B5EF4-FFF2-40B4-BE49-F238E27FC236}">
                  <a16:creationId xmlns:a16="http://schemas.microsoft.com/office/drawing/2014/main" id="{7621491F-8719-1973-5D04-181EDC01C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6138" y="3757613"/>
              <a:ext cx="0" cy="88106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Line 443">
              <a:extLst>
                <a:ext uri="{FF2B5EF4-FFF2-40B4-BE49-F238E27FC236}">
                  <a16:creationId xmlns:a16="http://schemas.microsoft.com/office/drawing/2014/main" id="{1966F530-858C-78F3-43CC-1D100B35F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6138" y="3757613"/>
              <a:ext cx="4603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Rectangle 50">
              <a:extLst>
                <a:ext uri="{FF2B5EF4-FFF2-40B4-BE49-F238E27FC236}">
                  <a16:creationId xmlns:a16="http://schemas.microsoft.com/office/drawing/2014/main" id="{3878939B-7E8B-EDBC-A947-A2859252F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6211" y="3863202"/>
              <a:ext cx="15134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IQ1: 957 ng/mL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2" name="Rectangle 50">
              <a:extLst>
                <a:ext uri="{FF2B5EF4-FFF2-40B4-BE49-F238E27FC236}">
                  <a16:creationId xmlns:a16="http://schemas.microsoft.com/office/drawing/2014/main" id="{133EFD11-3864-531A-6657-D335413B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486" y="6391309"/>
              <a:ext cx="640702" cy="27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Weeks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45703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2AB15D6-76B8-B39A-8C9B-46C530786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Gupta S, CROI 2026, Abs. 174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48EAFF2-C273-A944-CDCE-ACBDE567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FR" sz="3200"/>
              <a:t>GS-3242, a Novel Long-Acting INSTI 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7AD4C4F-001E-1CD5-6EA4-E0C882EC8E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619250"/>
            <a:ext cx="4045527" cy="4572000"/>
          </a:xfrm>
        </p:spPr>
        <p:txBody>
          <a:bodyPr>
            <a:normAutofit/>
          </a:bodyPr>
          <a:lstStyle/>
          <a:p>
            <a:r>
              <a:rPr lang="en-US" sz="2000" noProof="0" dirty="0"/>
              <a:t>Phase 1b, PWH &gt; 18 years</a:t>
            </a:r>
          </a:p>
          <a:p>
            <a:r>
              <a:rPr lang="en-US" sz="2000" noProof="0" dirty="0"/>
              <a:t>ART naïve or naïve to LA and INSTI</a:t>
            </a:r>
          </a:p>
          <a:p>
            <a:r>
              <a:rPr lang="en-US" sz="2000" noProof="0" dirty="0"/>
              <a:t>HIV RNA 5 000-400 000 c/mL</a:t>
            </a:r>
          </a:p>
          <a:p>
            <a:r>
              <a:rPr lang="en-US" sz="2000" noProof="0" dirty="0"/>
              <a:t>CD4 &gt; 200/mm</a:t>
            </a:r>
            <a:r>
              <a:rPr lang="en-US" sz="2000" baseline="30000" noProof="0" dirty="0"/>
              <a:t>3</a:t>
            </a:r>
          </a:p>
          <a:p>
            <a:r>
              <a:rPr lang="en-US" sz="2000" dirty="0"/>
              <a:t>Oral dosing (1 dose D1 and D2)</a:t>
            </a:r>
            <a:endParaRPr lang="en-US" sz="2000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919673-BE3E-C91B-F363-91A3FE4A8076}"/>
              </a:ext>
            </a:extLst>
          </p:cNvPr>
          <p:cNvSpPr txBox="1"/>
          <p:nvPr/>
        </p:nvSpPr>
        <p:spPr>
          <a:xfrm>
            <a:off x="6316156" y="2123793"/>
            <a:ext cx="463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Mean (95% CI) change in HIV RNA (log </a:t>
            </a:r>
            <a:r>
              <a:rPr lang="en-US" b="1" baseline="-25000" noProof="0" dirty="0">
                <a:solidFill>
                  <a:srgbClr val="0070C0"/>
                </a:solidFill>
              </a:rPr>
              <a:t>10</a:t>
            </a:r>
            <a:r>
              <a:rPr lang="en-US" b="1" noProof="0" dirty="0">
                <a:solidFill>
                  <a:srgbClr val="0070C0"/>
                </a:solidFill>
              </a:rPr>
              <a:t> c/mL)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A9F5A2-C4D5-1CD9-068E-694BADEEA787}"/>
              </a:ext>
            </a:extLst>
          </p:cNvPr>
          <p:cNvGrpSpPr/>
          <p:nvPr/>
        </p:nvGrpSpPr>
        <p:grpSpPr>
          <a:xfrm>
            <a:off x="4969093" y="2658443"/>
            <a:ext cx="6433037" cy="3583520"/>
            <a:chOff x="2475477" y="1829862"/>
            <a:chExt cx="7025431" cy="4436406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63D38277-EB0D-F850-FC19-EED515162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124" y="1875899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49DCD091-4410-9C03-5B76-4478D1BDB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499" y="222197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71A06141-0961-2390-DD2C-17F55ABFF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7124" y="222197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48335859-BA0F-D06E-AF1C-54344DDD9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7124" y="1875899"/>
              <a:ext cx="0" cy="346075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22CD7027-821F-B96E-B0F5-A9CA1D79C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499" y="1875899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32659CA4-9239-1AED-40B2-B5290F4B2EDB}"/>
                </a:ext>
              </a:extLst>
            </p:cNvPr>
            <p:cNvGrpSpPr/>
            <p:nvPr/>
          </p:nvGrpSpPr>
          <p:grpSpPr>
            <a:xfrm>
              <a:off x="2768599" y="1829862"/>
              <a:ext cx="5013325" cy="3360738"/>
              <a:chOff x="3022600" y="2295526"/>
              <a:chExt cx="5013325" cy="3360738"/>
            </a:xfrm>
          </p:grpSpPr>
          <p:sp>
            <p:nvSpPr>
              <p:cNvPr id="165" name="Line 10">
                <a:extLst>
                  <a:ext uri="{FF2B5EF4-FFF2-40B4-BE49-F238E27FC236}">
                    <a16:creationId xmlns:a16="http://schemas.microsoft.com/office/drawing/2014/main" id="{E1D80A9C-7AE1-E1EE-9D8E-6F948C481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5481638"/>
                <a:ext cx="0" cy="7778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Line 11">
                <a:extLst>
                  <a:ext uri="{FF2B5EF4-FFF2-40B4-BE49-F238E27FC236}">
                    <a16:creationId xmlns:a16="http://schemas.microsoft.com/office/drawing/2014/main" id="{E0004B6E-38E9-F64E-45F4-78D1DE949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5838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Line 12">
                <a:extLst>
                  <a:ext uri="{FF2B5EF4-FFF2-40B4-BE49-F238E27FC236}">
                    <a16:creationId xmlns:a16="http://schemas.microsoft.com/office/drawing/2014/main" id="{0E0B53B1-9437-521B-4EB6-265A3160E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5575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Line 13">
                <a:extLst>
                  <a:ext uri="{FF2B5EF4-FFF2-40B4-BE49-F238E27FC236}">
                    <a16:creationId xmlns:a16="http://schemas.microsoft.com/office/drawing/2014/main" id="{E0C9D757-A8B9-A4B4-6F52-CE54F9BD7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4263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Line 14">
                <a:extLst>
                  <a:ext uri="{FF2B5EF4-FFF2-40B4-BE49-F238E27FC236}">
                    <a16:creationId xmlns:a16="http://schemas.microsoft.com/office/drawing/2014/main" id="{A5E316C9-505F-9DBA-B088-2CC9817D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4000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15">
                <a:extLst>
                  <a:ext uri="{FF2B5EF4-FFF2-40B4-BE49-F238E27FC236}">
                    <a16:creationId xmlns:a16="http://schemas.microsoft.com/office/drawing/2014/main" id="{4B0825F1-9E64-2E69-65CD-84EAB8DF5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0" y="5559426"/>
                <a:ext cx="4892675" cy="0"/>
              </a:xfrm>
              <a:custGeom>
                <a:avLst/>
                <a:gdLst>
                  <a:gd name="T0" fmla="*/ 3082 w 3082"/>
                  <a:gd name="T1" fmla="*/ 2980 w 3082"/>
                  <a:gd name="T2" fmla="*/ 2703 w 3082"/>
                  <a:gd name="T3" fmla="*/ 2426 w 3082"/>
                  <a:gd name="T4" fmla="*/ 2149 w 3082"/>
                  <a:gd name="T5" fmla="*/ 1872 w 3082"/>
                  <a:gd name="T6" fmla="*/ 1595 w 3082"/>
                  <a:gd name="T7" fmla="*/ 1318 w 3082"/>
                  <a:gd name="T8" fmla="*/ 1041 w 3082"/>
                  <a:gd name="T9" fmla="*/ 764 w 3082"/>
                  <a:gd name="T10" fmla="*/ 487 w 3082"/>
                  <a:gd name="T11" fmla="*/ 210 w 3082"/>
                  <a:gd name="T12" fmla="*/ 0 w 30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3082">
                    <a:moveTo>
                      <a:pt x="3082" y="0"/>
                    </a:moveTo>
                    <a:lnTo>
                      <a:pt x="2980" y="0"/>
                    </a:lnTo>
                    <a:lnTo>
                      <a:pt x="2703" y="0"/>
                    </a:lnTo>
                    <a:lnTo>
                      <a:pt x="2426" y="0"/>
                    </a:lnTo>
                    <a:lnTo>
                      <a:pt x="2149" y="0"/>
                    </a:lnTo>
                    <a:lnTo>
                      <a:pt x="1872" y="0"/>
                    </a:lnTo>
                    <a:lnTo>
                      <a:pt x="1595" y="0"/>
                    </a:lnTo>
                    <a:lnTo>
                      <a:pt x="1318" y="0"/>
                    </a:lnTo>
                    <a:lnTo>
                      <a:pt x="1041" y="0"/>
                    </a:lnTo>
                    <a:lnTo>
                      <a:pt x="764" y="0"/>
                    </a:lnTo>
                    <a:lnTo>
                      <a:pt x="487" y="0"/>
                    </a:lnTo>
                    <a:lnTo>
                      <a:pt x="21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Line 16">
                <a:extLst>
                  <a:ext uri="{FF2B5EF4-FFF2-40B4-BE49-F238E27FC236}">
                    <a16:creationId xmlns:a16="http://schemas.microsoft.com/office/drawing/2014/main" id="{80336884-3529-DC63-1436-8EC2CB71F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2600" y="2500313"/>
                <a:ext cx="1206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Line 17">
                <a:extLst>
                  <a:ext uri="{FF2B5EF4-FFF2-40B4-BE49-F238E27FC236}">
                    <a16:creationId xmlns:a16="http://schemas.microsoft.com/office/drawing/2014/main" id="{4E017DE4-1A1F-4760-AD95-098898B67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2600" y="3519488"/>
                <a:ext cx="1206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Line 18">
                <a:extLst>
                  <a:ext uri="{FF2B5EF4-FFF2-40B4-BE49-F238E27FC236}">
                    <a16:creationId xmlns:a16="http://schemas.microsoft.com/office/drawing/2014/main" id="{DB6BA34D-7ECD-FAF9-36EA-5E7DF8D3D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2500313"/>
                <a:ext cx="0" cy="10191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Line 19">
                <a:extLst>
                  <a:ext uri="{FF2B5EF4-FFF2-40B4-BE49-F238E27FC236}">
                    <a16:creationId xmlns:a16="http://schemas.microsoft.com/office/drawing/2014/main" id="{AC673AF8-1FFC-7764-7606-EA6BD7BED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2295526"/>
                <a:ext cx="0" cy="20478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Line 20">
                <a:extLst>
                  <a:ext uri="{FF2B5EF4-FFF2-40B4-BE49-F238E27FC236}">
                    <a16:creationId xmlns:a16="http://schemas.microsoft.com/office/drawing/2014/main" id="{29D75B43-7106-DE6F-901B-D20BBAAA7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2600" y="4538663"/>
                <a:ext cx="1206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Line 21">
                <a:extLst>
                  <a:ext uri="{FF2B5EF4-FFF2-40B4-BE49-F238E27FC236}">
                    <a16:creationId xmlns:a16="http://schemas.microsoft.com/office/drawing/2014/main" id="{5CC24612-7BD8-C604-283A-5A3769593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2600" y="5559426"/>
                <a:ext cx="1206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4108B8CE-E1C0-2E7C-94B6-ECC54C7A1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3519488"/>
                <a:ext cx="0" cy="10191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Line 23">
                <a:extLst>
                  <a:ext uri="{FF2B5EF4-FFF2-40B4-BE49-F238E27FC236}">
                    <a16:creationId xmlns:a16="http://schemas.microsoft.com/office/drawing/2014/main" id="{E08A79B7-EEA1-E89A-D77E-907BB0D03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6363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Line 24">
                <a:extLst>
                  <a:ext uri="{FF2B5EF4-FFF2-40B4-BE49-F238E27FC236}">
                    <a16:creationId xmlns:a16="http://schemas.microsoft.com/office/drawing/2014/main" id="{BA882DF4-5469-ED04-2521-665BC69B0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625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Line 25">
                <a:extLst>
                  <a:ext uri="{FF2B5EF4-FFF2-40B4-BE49-F238E27FC236}">
                    <a16:creationId xmlns:a16="http://schemas.microsoft.com/office/drawing/2014/main" id="{4EF713B5-3DAA-118C-14BF-D68A8E232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4538663"/>
                <a:ext cx="0" cy="942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Line 26">
                <a:extLst>
                  <a:ext uri="{FF2B5EF4-FFF2-40B4-BE49-F238E27FC236}">
                    <a16:creationId xmlns:a16="http://schemas.microsoft.com/office/drawing/2014/main" id="{02B505AB-ADE3-398C-7763-B4A8E7D7F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0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Line 27">
                <a:extLst>
                  <a:ext uri="{FF2B5EF4-FFF2-40B4-BE49-F238E27FC236}">
                    <a16:creationId xmlns:a16="http://schemas.microsoft.com/office/drawing/2014/main" id="{6FB595C4-13AB-834E-1658-A90BA8043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313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Line 28">
                <a:extLst>
                  <a:ext uri="{FF2B5EF4-FFF2-40B4-BE49-F238E27FC236}">
                    <a16:creationId xmlns:a16="http://schemas.microsoft.com/office/drawing/2014/main" id="{EECCE379-4F7A-B894-2092-2E0955EE1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4525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Line 29">
                <a:extLst>
                  <a:ext uri="{FF2B5EF4-FFF2-40B4-BE49-F238E27FC236}">
                    <a16:creationId xmlns:a16="http://schemas.microsoft.com/office/drawing/2014/main" id="{50078355-9133-067B-6B3D-D6E9DEF32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4788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Line 30">
                <a:extLst>
                  <a:ext uri="{FF2B5EF4-FFF2-40B4-BE49-F238E27FC236}">
                    <a16:creationId xmlns:a16="http://schemas.microsoft.com/office/drawing/2014/main" id="{55727B48-E3E8-AFD0-C5F3-2BDF780D8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100" y="5559426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Line 31">
              <a:extLst>
                <a:ext uri="{FF2B5EF4-FFF2-40B4-BE49-F238E27FC236}">
                  <a16:creationId xmlns:a16="http://schemas.microsoft.com/office/drawing/2014/main" id="{25C440EB-8411-08A6-3541-C5B2EE9C8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2174" y="2401362"/>
              <a:ext cx="330200" cy="0"/>
            </a:xfrm>
            <a:prstGeom prst="line">
              <a:avLst/>
            </a:prstGeom>
            <a:noFill/>
            <a:ln w="5556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04D1277A-81BF-B32C-5727-611DDCA47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2174" y="3050649"/>
              <a:ext cx="330200" cy="0"/>
            </a:xfrm>
            <a:prstGeom prst="line">
              <a:avLst/>
            </a:prstGeom>
            <a:noFill/>
            <a:ln w="5556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33">
              <a:extLst>
                <a:ext uri="{FF2B5EF4-FFF2-40B4-BE49-F238E27FC236}">
                  <a16:creationId xmlns:a16="http://schemas.microsoft.com/office/drawing/2014/main" id="{45F1ACC3-1110-D4B4-822C-7AC6EB1EE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2174" y="2736324"/>
              <a:ext cx="330200" cy="0"/>
            </a:xfrm>
            <a:prstGeom prst="line">
              <a:avLst/>
            </a:prstGeom>
            <a:noFill/>
            <a:ln w="55563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34">
              <a:extLst>
                <a:ext uri="{FF2B5EF4-FFF2-40B4-BE49-F238E27FC236}">
                  <a16:creationId xmlns:a16="http://schemas.microsoft.com/office/drawing/2014/main" id="{5646EA91-8D95-0496-0547-2F0806224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507" y="1922466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8C75147F-618F-0A32-1C20-411E45CF6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990" y="2943229"/>
              <a:ext cx="1667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-1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105AFD07-26B9-FE56-68E4-800464EB6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990" y="3962404"/>
              <a:ext cx="1667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727AB946-D2F9-BC4C-9D4E-4D7219007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990" y="4983166"/>
              <a:ext cx="1667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-3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38">
              <a:extLst>
                <a:ext uri="{FF2B5EF4-FFF2-40B4-BE49-F238E27FC236}">
                  <a16:creationId xmlns:a16="http://schemas.microsoft.com/office/drawing/2014/main" id="{6104EECE-0825-1318-67A3-2E94DCCB5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558" y="5203299"/>
              <a:ext cx="2308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E4BAA89A-BCE7-E83D-5389-363364EC7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658" y="5203299"/>
              <a:ext cx="2308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49A94B9A-76C7-4CAF-039D-90E673A4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836" y="5203299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D11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D318220D-8054-88E5-63A8-D04757B2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949" y="5463489"/>
              <a:ext cx="9400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Study day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B2916815-4120-C045-B0BF-992FA8BD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0815" y="2235358"/>
              <a:ext cx="1346226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175 mg (N = 6)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318F75BD-1DE3-89CD-2728-625B1D01B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0815" y="2568734"/>
              <a:ext cx="1346226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450 mg (N = 6)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ectangle 44">
              <a:extLst>
                <a:ext uri="{FF2B5EF4-FFF2-40B4-BE49-F238E27FC236}">
                  <a16:creationId xmlns:a16="http://schemas.microsoft.com/office/drawing/2014/main" id="{B29872AC-CC9D-CF81-C769-52675F471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0815" y="2884645"/>
              <a:ext cx="1346226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900 mg (N = 8)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Line 45">
              <a:extLst>
                <a:ext uri="{FF2B5EF4-FFF2-40B4-BE49-F238E27FC236}">
                  <a16:creationId xmlns:a16="http://schemas.microsoft.com/office/drawing/2014/main" id="{27BBE9EB-FF0B-22FA-2C5A-EC16F7086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6062" y="2385487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46">
              <a:extLst>
                <a:ext uri="{FF2B5EF4-FFF2-40B4-BE49-F238E27FC236}">
                  <a16:creationId xmlns:a16="http://schemas.microsoft.com/office/drawing/2014/main" id="{06C27717-7C53-E9E5-9C74-6A6F9A604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687" y="311256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87A1DE74-21AC-CE0B-69BC-4ACE02ABA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6062" y="311256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48">
              <a:extLst>
                <a:ext uri="{FF2B5EF4-FFF2-40B4-BE49-F238E27FC236}">
                  <a16:creationId xmlns:a16="http://schemas.microsoft.com/office/drawing/2014/main" id="{FF709AF3-96E1-DB18-B293-8639B3D80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3687" y="2385487"/>
              <a:ext cx="0" cy="727075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49">
              <a:extLst>
                <a:ext uri="{FF2B5EF4-FFF2-40B4-BE49-F238E27FC236}">
                  <a16:creationId xmlns:a16="http://schemas.microsoft.com/office/drawing/2014/main" id="{BD56134C-93FA-1A34-FF42-F7FF8C96C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687" y="2385487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50">
              <a:extLst>
                <a:ext uri="{FF2B5EF4-FFF2-40B4-BE49-F238E27FC236}">
                  <a16:creationId xmlns:a16="http://schemas.microsoft.com/office/drawing/2014/main" id="{125AFFCC-5669-7CF1-E9DB-6E675F320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687" y="22648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51">
              <a:extLst>
                <a:ext uri="{FF2B5EF4-FFF2-40B4-BE49-F238E27FC236}">
                  <a16:creationId xmlns:a16="http://schemas.microsoft.com/office/drawing/2014/main" id="{7E46F0A3-2FFA-9CF7-8A9F-05220F723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6062" y="27855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52">
              <a:extLst>
                <a:ext uri="{FF2B5EF4-FFF2-40B4-BE49-F238E27FC236}">
                  <a16:creationId xmlns:a16="http://schemas.microsoft.com/office/drawing/2014/main" id="{A2AFF38C-5C6F-7D17-B1CB-FE53BB0FE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687" y="27855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53">
              <a:extLst>
                <a:ext uri="{FF2B5EF4-FFF2-40B4-BE49-F238E27FC236}">
                  <a16:creationId xmlns:a16="http://schemas.microsoft.com/office/drawing/2014/main" id="{251D40BA-114A-73EB-B915-19D6EDA63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687" y="2264837"/>
              <a:ext cx="0" cy="52070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54">
              <a:extLst>
                <a:ext uri="{FF2B5EF4-FFF2-40B4-BE49-F238E27FC236}">
                  <a16:creationId xmlns:a16="http://schemas.microsoft.com/office/drawing/2014/main" id="{EE4FEA31-164B-89FA-AB7C-A440C9053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6062" y="22648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55">
              <a:extLst>
                <a:ext uri="{FF2B5EF4-FFF2-40B4-BE49-F238E27FC236}">
                  <a16:creationId xmlns:a16="http://schemas.microsoft.com/office/drawing/2014/main" id="{FE5D06BA-5DAB-03A3-F9B5-BB9DC5B76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2" y="275696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1ECC17FD-EE53-A574-3903-D80FF58A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2" y="3688824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57">
              <a:extLst>
                <a:ext uri="{FF2B5EF4-FFF2-40B4-BE49-F238E27FC236}">
                  <a16:creationId xmlns:a16="http://schemas.microsoft.com/office/drawing/2014/main" id="{1B408AAC-FE12-E394-55C4-7E1A0420C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8187" y="2756962"/>
              <a:ext cx="0" cy="931863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58">
              <a:extLst>
                <a:ext uri="{FF2B5EF4-FFF2-40B4-BE49-F238E27FC236}">
                  <a16:creationId xmlns:a16="http://schemas.microsoft.com/office/drawing/2014/main" id="{558F3D6D-B7B2-73F4-93AA-49FE1254C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187" y="275696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282E88B6-2A2D-E4DB-3729-3B5506371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49" y="3361799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F0EFA7A2-2E25-CA92-D19E-22D89DFB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49" y="4323824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61">
              <a:extLst>
                <a:ext uri="{FF2B5EF4-FFF2-40B4-BE49-F238E27FC236}">
                  <a16:creationId xmlns:a16="http://schemas.microsoft.com/office/drawing/2014/main" id="{769B4851-F0F1-ED30-68A6-094ABFE60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57874" y="3361799"/>
              <a:ext cx="0" cy="962025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62">
              <a:extLst>
                <a:ext uri="{FF2B5EF4-FFF2-40B4-BE49-F238E27FC236}">
                  <a16:creationId xmlns:a16="http://schemas.microsoft.com/office/drawing/2014/main" id="{421D48D0-2F78-3509-5B96-DBDE3D1CA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7874" y="3361799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F20BB75E-2659-5BC4-8AFF-FD3172A71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5224" y="354277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F58F539A-1018-C6AE-5631-E91E53ADA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92849" y="4631799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Line 65">
              <a:extLst>
                <a:ext uri="{FF2B5EF4-FFF2-40B4-BE49-F238E27FC236}">
                  <a16:creationId xmlns:a16="http://schemas.microsoft.com/office/drawing/2014/main" id="{3C866651-A85A-633D-14D3-3BE9B3167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5224" y="4631799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ine 66">
              <a:extLst>
                <a:ext uri="{FF2B5EF4-FFF2-40B4-BE49-F238E27FC236}">
                  <a16:creationId xmlns:a16="http://schemas.microsoft.com/office/drawing/2014/main" id="{3AF039C9-35A7-0BE5-0209-90D5A3291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2849" y="3542774"/>
              <a:ext cx="0" cy="1089025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67">
              <a:extLst>
                <a:ext uri="{FF2B5EF4-FFF2-40B4-BE49-F238E27FC236}">
                  <a16:creationId xmlns:a16="http://schemas.microsoft.com/office/drawing/2014/main" id="{806E8C0D-92EF-092F-5A72-E103B00F9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92849" y="354277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68">
              <a:extLst>
                <a:ext uri="{FF2B5EF4-FFF2-40B4-BE49-F238E27FC236}">
                  <a16:creationId xmlns:a16="http://schemas.microsoft.com/office/drawing/2014/main" id="{3319E749-DBD7-8166-4E34-CC9253113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4" y="476832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Line 69">
              <a:extLst>
                <a:ext uri="{FF2B5EF4-FFF2-40B4-BE49-F238E27FC236}">
                  <a16:creationId xmlns:a16="http://schemas.microsoft.com/office/drawing/2014/main" id="{B64DCBE2-3046-C8CD-D08C-7AD39F6D1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0999" y="3617387"/>
              <a:ext cx="0" cy="1150938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Line 70">
              <a:extLst>
                <a:ext uri="{FF2B5EF4-FFF2-40B4-BE49-F238E27FC236}">
                  <a16:creationId xmlns:a16="http://schemas.microsoft.com/office/drawing/2014/main" id="{2C57179B-F229-DFBE-3198-CCF125E8C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0999" y="3617387"/>
              <a:ext cx="46037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Line 71">
              <a:extLst>
                <a:ext uri="{FF2B5EF4-FFF2-40B4-BE49-F238E27FC236}">
                  <a16:creationId xmlns:a16="http://schemas.microsoft.com/office/drawing/2014/main" id="{3F789435-6D2E-9A78-1842-A444C0460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0999" y="4768324"/>
              <a:ext cx="46037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72">
              <a:extLst>
                <a:ext uri="{FF2B5EF4-FFF2-40B4-BE49-F238E27FC236}">
                  <a16:creationId xmlns:a16="http://schemas.microsoft.com/office/drawing/2014/main" id="{270A8627-42D1-5E75-3E73-4E5D27595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4" y="3617387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Line 73">
              <a:extLst>
                <a:ext uri="{FF2B5EF4-FFF2-40B4-BE49-F238E27FC236}">
                  <a16:creationId xmlns:a16="http://schemas.microsoft.com/office/drawing/2014/main" id="{0AD49931-1BF4-953D-A09C-237E7DEDF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3112" y="381106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74">
              <a:extLst>
                <a:ext uri="{FF2B5EF4-FFF2-40B4-BE49-F238E27FC236}">
                  <a16:creationId xmlns:a16="http://schemas.microsoft.com/office/drawing/2014/main" id="{8242696C-A26B-E103-35D7-E873E0219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737" y="485087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75">
              <a:extLst>
                <a:ext uri="{FF2B5EF4-FFF2-40B4-BE49-F238E27FC236}">
                  <a16:creationId xmlns:a16="http://schemas.microsoft.com/office/drawing/2014/main" id="{027F3667-40C0-7C17-3B5D-50A76140D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3112" y="4850874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76">
              <a:extLst>
                <a:ext uri="{FF2B5EF4-FFF2-40B4-BE49-F238E27FC236}">
                  <a16:creationId xmlns:a16="http://schemas.microsoft.com/office/drawing/2014/main" id="{563E4BAB-58DC-1C65-2FE1-475DCFFA8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0737" y="3811062"/>
              <a:ext cx="0" cy="1039813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Line 77">
              <a:extLst>
                <a:ext uri="{FF2B5EF4-FFF2-40B4-BE49-F238E27FC236}">
                  <a16:creationId xmlns:a16="http://schemas.microsoft.com/office/drawing/2014/main" id="{FB032746-4360-4CCF-FD8C-9D4070C15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737" y="381106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Line 78">
              <a:extLst>
                <a:ext uri="{FF2B5EF4-FFF2-40B4-BE49-F238E27FC236}">
                  <a16:creationId xmlns:a16="http://schemas.microsoft.com/office/drawing/2014/main" id="{49DF0778-3F92-BE6D-3A0C-2D85DA001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8087" y="383011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79">
              <a:extLst>
                <a:ext uri="{FF2B5EF4-FFF2-40B4-BE49-F238E27FC236}">
                  <a16:creationId xmlns:a16="http://schemas.microsoft.com/office/drawing/2014/main" id="{D8D5E0DC-36F4-1AEC-EDD8-EC0B5E96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7" y="4917549"/>
              <a:ext cx="95250" cy="0"/>
            </a:xfrm>
            <a:custGeom>
              <a:avLst/>
              <a:gdLst>
                <a:gd name="T0" fmla="*/ 60 w 60"/>
                <a:gd name="T1" fmla="*/ 3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Line 80">
              <a:extLst>
                <a:ext uri="{FF2B5EF4-FFF2-40B4-BE49-F238E27FC236}">
                  <a16:creationId xmlns:a16="http://schemas.microsoft.com/office/drawing/2014/main" id="{192DFEF8-1C71-49F0-0BDE-81C684331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5712" y="3830112"/>
              <a:ext cx="0" cy="1087438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Line 81">
              <a:extLst>
                <a:ext uri="{FF2B5EF4-FFF2-40B4-BE49-F238E27FC236}">
                  <a16:creationId xmlns:a16="http://schemas.microsoft.com/office/drawing/2014/main" id="{79FE306B-FC3D-ED23-1B3C-6A42D4EDA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5712" y="3830112"/>
              <a:ext cx="47625" cy="0"/>
            </a:xfrm>
            <a:prstGeom prst="line">
              <a:avLst/>
            </a:prstGeom>
            <a:noFill/>
            <a:ln w="9525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Line 82">
              <a:extLst>
                <a:ext uri="{FF2B5EF4-FFF2-40B4-BE49-F238E27FC236}">
                  <a16:creationId xmlns:a16="http://schemas.microsoft.com/office/drawing/2014/main" id="{97E7B7EB-4699-F9B3-CEC7-812432919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6062" y="2782362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Line 83">
              <a:extLst>
                <a:ext uri="{FF2B5EF4-FFF2-40B4-BE49-F238E27FC236}">
                  <a16:creationId xmlns:a16="http://schemas.microsoft.com/office/drawing/2014/main" id="{8CAB4988-FE1C-F2B8-8A8C-800996125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687" y="2323574"/>
              <a:ext cx="0" cy="45878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Line 84">
              <a:extLst>
                <a:ext uri="{FF2B5EF4-FFF2-40B4-BE49-F238E27FC236}">
                  <a16:creationId xmlns:a16="http://schemas.microsoft.com/office/drawing/2014/main" id="{260AB8E6-BFF9-F948-4681-23DABDF0A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687" y="2782362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Line 85">
              <a:extLst>
                <a:ext uri="{FF2B5EF4-FFF2-40B4-BE49-F238E27FC236}">
                  <a16:creationId xmlns:a16="http://schemas.microsoft.com/office/drawing/2014/main" id="{A07F5AE6-A13B-BE46-C341-7A27262C7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687" y="2323574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Line 86">
              <a:extLst>
                <a:ext uri="{FF2B5EF4-FFF2-40B4-BE49-F238E27FC236}">
                  <a16:creationId xmlns:a16="http://schemas.microsoft.com/office/drawing/2014/main" id="{97D5A58A-6504-7413-3AA8-F0548E87C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6062" y="2323574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Line 87">
              <a:extLst>
                <a:ext uri="{FF2B5EF4-FFF2-40B4-BE49-F238E27FC236}">
                  <a16:creationId xmlns:a16="http://schemas.microsoft.com/office/drawing/2014/main" id="{12E2C393-10DE-A378-BE14-04CD3BB8C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2" y="266806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Line 88">
              <a:extLst>
                <a:ext uri="{FF2B5EF4-FFF2-40B4-BE49-F238E27FC236}">
                  <a16:creationId xmlns:a16="http://schemas.microsoft.com/office/drawing/2014/main" id="{3C24285B-E5B3-1B30-B4D5-0EC759B0F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187" y="321892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Line 89">
              <a:extLst>
                <a:ext uri="{FF2B5EF4-FFF2-40B4-BE49-F238E27FC236}">
                  <a16:creationId xmlns:a16="http://schemas.microsoft.com/office/drawing/2014/main" id="{7041A314-078A-973C-2248-9F4FFA947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2" y="321892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Line 90">
              <a:extLst>
                <a:ext uri="{FF2B5EF4-FFF2-40B4-BE49-F238E27FC236}">
                  <a16:creationId xmlns:a16="http://schemas.microsoft.com/office/drawing/2014/main" id="{96B3E475-A582-36A8-463B-C5A553346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187" y="2668062"/>
              <a:ext cx="0" cy="55086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91">
              <a:extLst>
                <a:ext uri="{FF2B5EF4-FFF2-40B4-BE49-F238E27FC236}">
                  <a16:creationId xmlns:a16="http://schemas.microsoft.com/office/drawing/2014/main" id="{AC4473AB-D7BB-8BA5-7396-2C95E2229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187" y="266806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92">
              <a:extLst>
                <a:ext uri="{FF2B5EF4-FFF2-40B4-BE49-F238E27FC236}">
                  <a16:creationId xmlns:a16="http://schemas.microsoft.com/office/drawing/2014/main" id="{E556EE7E-D218-43A1-97EB-3F3FDAD15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49" y="33062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Line 93">
              <a:extLst>
                <a:ext uri="{FF2B5EF4-FFF2-40B4-BE49-F238E27FC236}">
                  <a16:creationId xmlns:a16="http://schemas.microsoft.com/office/drawing/2014/main" id="{980975A3-5D14-DEAD-AFDF-121615604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49" y="393964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Line 94">
              <a:extLst>
                <a:ext uri="{FF2B5EF4-FFF2-40B4-BE49-F238E27FC236}">
                  <a16:creationId xmlns:a16="http://schemas.microsoft.com/office/drawing/2014/main" id="{661AC77C-3B31-A789-A7D1-74A975B1A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7874" y="393964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Line 95">
              <a:extLst>
                <a:ext uri="{FF2B5EF4-FFF2-40B4-BE49-F238E27FC236}">
                  <a16:creationId xmlns:a16="http://schemas.microsoft.com/office/drawing/2014/main" id="{DF700CAB-2232-02D9-CBE0-066913D7E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57874" y="3306237"/>
              <a:ext cx="0" cy="63341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Line 96">
              <a:extLst>
                <a:ext uri="{FF2B5EF4-FFF2-40B4-BE49-F238E27FC236}">
                  <a16:creationId xmlns:a16="http://schemas.microsoft.com/office/drawing/2014/main" id="{19D08877-6632-DBD8-BBDE-26D6B6FF57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7874" y="33062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97">
              <a:extLst>
                <a:ext uri="{FF2B5EF4-FFF2-40B4-BE49-F238E27FC236}">
                  <a16:creationId xmlns:a16="http://schemas.microsoft.com/office/drawing/2014/main" id="{56BEAFB7-A9D3-404B-CF0A-D2E2C6A5B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5224" y="33983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98">
              <a:extLst>
                <a:ext uri="{FF2B5EF4-FFF2-40B4-BE49-F238E27FC236}">
                  <a16:creationId xmlns:a16="http://schemas.microsoft.com/office/drawing/2014/main" id="{A0F7239F-BE72-FF8A-5D23-5E04217C9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92849" y="426349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99">
              <a:extLst>
                <a:ext uri="{FF2B5EF4-FFF2-40B4-BE49-F238E27FC236}">
                  <a16:creationId xmlns:a16="http://schemas.microsoft.com/office/drawing/2014/main" id="{5619BB66-9804-C0DE-8573-9B23530C9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5224" y="4263499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100">
              <a:extLst>
                <a:ext uri="{FF2B5EF4-FFF2-40B4-BE49-F238E27FC236}">
                  <a16:creationId xmlns:a16="http://schemas.microsoft.com/office/drawing/2014/main" id="{DB3AF2BC-E65F-485E-B63A-4DFD3C5E8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2849" y="3398312"/>
              <a:ext cx="0" cy="8651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Line 101">
              <a:extLst>
                <a:ext uri="{FF2B5EF4-FFF2-40B4-BE49-F238E27FC236}">
                  <a16:creationId xmlns:a16="http://schemas.microsoft.com/office/drawing/2014/main" id="{E092FDFB-8B8B-2C53-1CE4-7979B2F80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92849" y="33983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Line 102">
              <a:extLst>
                <a:ext uri="{FF2B5EF4-FFF2-40B4-BE49-F238E27FC236}">
                  <a16:creationId xmlns:a16="http://schemas.microsoft.com/office/drawing/2014/main" id="{54D776ED-8B7D-69A0-CB69-C647C36D4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4" y="352848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Line 103">
              <a:extLst>
                <a:ext uri="{FF2B5EF4-FFF2-40B4-BE49-F238E27FC236}">
                  <a16:creationId xmlns:a16="http://schemas.microsoft.com/office/drawing/2014/main" id="{AD2ADA67-C751-DC46-C4D2-9DBDA9CAB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4" y="43127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Line 104">
              <a:extLst>
                <a:ext uri="{FF2B5EF4-FFF2-40B4-BE49-F238E27FC236}">
                  <a16:creationId xmlns:a16="http://schemas.microsoft.com/office/drawing/2014/main" id="{7C1C7BC2-6A69-A43B-40CE-7D998FC3D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0999" y="43127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105">
              <a:extLst>
                <a:ext uri="{FF2B5EF4-FFF2-40B4-BE49-F238E27FC236}">
                  <a16:creationId xmlns:a16="http://schemas.microsoft.com/office/drawing/2014/main" id="{ADDFD9B1-78FA-F863-2ED1-6DEE26F8A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0999" y="3528487"/>
              <a:ext cx="0" cy="78422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ine 106">
              <a:extLst>
                <a:ext uri="{FF2B5EF4-FFF2-40B4-BE49-F238E27FC236}">
                  <a16:creationId xmlns:a16="http://schemas.microsoft.com/office/drawing/2014/main" id="{29DA3DBD-31B6-6153-4B6B-8DB2B433D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0999" y="352848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Line 107">
              <a:extLst>
                <a:ext uri="{FF2B5EF4-FFF2-40B4-BE49-F238E27FC236}">
                  <a16:creationId xmlns:a16="http://schemas.microsoft.com/office/drawing/2014/main" id="{A80F72CB-BFD7-AEF0-A11E-68FE48EE3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3112" y="36618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Line 108">
              <a:extLst>
                <a:ext uri="{FF2B5EF4-FFF2-40B4-BE49-F238E27FC236}">
                  <a16:creationId xmlns:a16="http://schemas.microsoft.com/office/drawing/2014/main" id="{CFA1D54A-28E6-02CD-9616-26036B2E6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737" y="44778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Line 109">
              <a:extLst>
                <a:ext uri="{FF2B5EF4-FFF2-40B4-BE49-F238E27FC236}">
                  <a16:creationId xmlns:a16="http://schemas.microsoft.com/office/drawing/2014/main" id="{18A066E3-515F-96DD-6C00-ADAE9D8B0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3112" y="44778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110">
              <a:extLst>
                <a:ext uri="{FF2B5EF4-FFF2-40B4-BE49-F238E27FC236}">
                  <a16:creationId xmlns:a16="http://schemas.microsoft.com/office/drawing/2014/main" id="{82647232-2106-8F50-CC14-C1503019C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0737" y="3661837"/>
              <a:ext cx="0" cy="81597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111">
              <a:extLst>
                <a:ext uri="{FF2B5EF4-FFF2-40B4-BE49-F238E27FC236}">
                  <a16:creationId xmlns:a16="http://schemas.microsoft.com/office/drawing/2014/main" id="{7FA6BDAF-D49B-260C-BDC9-1E69A533E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737" y="3661837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Line 112">
              <a:extLst>
                <a:ext uri="{FF2B5EF4-FFF2-40B4-BE49-F238E27FC236}">
                  <a16:creationId xmlns:a16="http://schemas.microsoft.com/office/drawing/2014/main" id="{4DF76DD4-0CC8-9B74-8B06-9EFC41EA4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8087" y="36523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Line 113">
              <a:extLst>
                <a:ext uri="{FF2B5EF4-FFF2-40B4-BE49-F238E27FC236}">
                  <a16:creationId xmlns:a16="http://schemas.microsoft.com/office/drawing/2014/main" id="{02130D40-C67E-7ABE-88BA-0F86C00BE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8087" y="451432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Line 114">
              <a:extLst>
                <a:ext uri="{FF2B5EF4-FFF2-40B4-BE49-F238E27FC236}">
                  <a16:creationId xmlns:a16="http://schemas.microsoft.com/office/drawing/2014/main" id="{7DB0868C-1FA9-49BA-8164-0DCB55B60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5712" y="4514324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115">
              <a:extLst>
                <a:ext uri="{FF2B5EF4-FFF2-40B4-BE49-F238E27FC236}">
                  <a16:creationId xmlns:a16="http://schemas.microsoft.com/office/drawing/2014/main" id="{0A344E11-A68E-9A14-54F1-3CD08D9D4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5712" y="3652312"/>
              <a:ext cx="0" cy="862013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Line 116">
              <a:extLst>
                <a:ext uri="{FF2B5EF4-FFF2-40B4-BE49-F238E27FC236}">
                  <a16:creationId xmlns:a16="http://schemas.microsoft.com/office/drawing/2014/main" id="{3A133476-21E5-0E50-2DFF-A009BCCA2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5712" y="3652312"/>
              <a:ext cx="47625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Line 117">
              <a:extLst>
                <a:ext uri="{FF2B5EF4-FFF2-40B4-BE49-F238E27FC236}">
                  <a16:creationId xmlns:a16="http://schemas.microsoft.com/office/drawing/2014/main" id="{418C495B-E692-8026-CE1F-901DDBFDF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2" y="324749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Line 118">
              <a:extLst>
                <a:ext uri="{FF2B5EF4-FFF2-40B4-BE49-F238E27FC236}">
                  <a16:creationId xmlns:a16="http://schemas.microsoft.com/office/drawing/2014/main" id="{2E1FB751-52C9-8276-F8C4-C74BCD87C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187" y="324749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119">
              <a:extLst>
                <a:ext uri="{FF2B5EF4-FFF2-40B4-BE49-F238E27FC236}">
                  <a16:creationId xmlns:a16="http://schemas.microsoft.com/office/drawing/2014/main" id="{0FC8BAE4-082C-F601-54DF-447E8AAF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187" y="2618849"/>
              <a:ext cx="0" cy="62865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20">
              <a:extLst>
                <a:ext uri="{FF2B5EF4-FFF2-40B4-BE49-F238E27FC236}">
                  <a16:creationId xmlns:a16="http://schemas.microsoft.com/office/drawing/2014/main" id="{F2D938F3-5095-C527-A2E3-DDACB7FAC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187" y="261884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ine 121">
              <a:extLst>
                <a:ext uri="{FF2B5EF4-FFF2-40B4-BE49-F238E27FC236}">
                  <a16:creationId xmlns:a16="http://schemas.microsoft.com/office/drawing/2014/main" id="{9D5FB4A2-9AA3-DD38-754B-775426EDC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2" y="261884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122">
              <a:extLst>
                <a:ext uri="{FF2B5EF4-FFF2-40B4-BE49-F238E27FC236}">
                  <a16:creationId xmlns:a16="http://schemas.microsoft.com/office/drawing/2014/main" id="{5BA3DC6B-6E5E-4644-EDF0-C6B7DC4D9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49" y="406664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123">
              <a:extLst>
                <a:ext uri="{FF2B5EF4-FFF2-40B4-BE49-F238E27FC236}">
                  <a16:creationId xmlns:a16="http://schemas.microsoft.com/office/drawing/2014/main" id="{D00943D6-4B15-9FF6-669B-52DA74E6B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7874" y="406664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Line 124">
              <a:extLst>
                <a:ext uri="{FF2B5EF4-FFF2-40B4-BE49-F238E27FC236}">
                  <a16:creationId xmlns:a16="http://schemas.microsoft.com/office/drawing/2014/main" id="{800B2138-4CD9-321F-EA30-304CE2EEC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7874" y="3499912"/>
              <a:ext cx="0" cy="56673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125">
              <a:extLst>
                <a:ext uri="{FF2B5EF4-FFF2-40B4-BE49-F238E27FC236}">
                  <a16:creationId xmlns:a16="http://schemas.microsoft.com/office/drawing/2014/main" id="{F4231E2E-D05A-87AE-7B6D-B7AB4C7BE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7874" y="3499912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126">
              <a:extLst>
                <a:ext uri="{FF2B5EF4-FFF2-40B4-BE49-F238E27FC236}">
                  <a16:creationId xmlns:a16="http://schemas.microsoft.com/office/drawing/2014/main" id="{038C087C-35B8-E320-8111-B5D1F96CF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49" y="3499912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Line 127">
              <a:extLst>
                <a:ext uri="{FF2B5EF4-FFF2-40B4-BE49-F238E27FC236}">
                  <a16:creationId xmlns:a16="http://schemas.microsoft.com/office/drawing/2014/main" id="{5D8A926F-1757-95D4-1089-57F4B04C8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5224" y="4150787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128">
              <a:extLst>
                <a:ext uri="{FF2B5EF4-FFF2-40B4-BE49-F238E27FC236}">
                  <a16:creationId xmlns:a16="http://schemas.microsoft.com/office/drawing/2014/main" id="{0ADFC677-B94F-8B62-1295-30F38B2AC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92849" y="4150787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129">
              <a:extLst>
                <a:ext uri="{FF2B5EF4-FFF2-40B4-BE49-F238E27FC236}">
                  <a16:creationId xmlns:a16="http://schemas.microsoft.com/office/drawing/2014/main" id="{69AB0681-50B2-A2AE-6EE4-5AEB8CB53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2849" y="3725337"/>
              <a:ext cx="0" cy="42545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130">
              <a:extLst>
                <a:ext uri="{FF2B5EF4-FFF2-40B4-BE49-F238E27FC236}">
                  <a16:creationId xmlns:a16="http://schemas.microsoft.com/office/drawing/2014/main" id="{8B805DF1-2E1D-CCF8-B704-6139F5668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92849" y="3725337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131">
              <a:extLst>
                <a:ext uri="{FF2B5EF4-FFF2-40B4-BE49-F238E27FC236}">
                  <a16:creationId xmlns:a16="http://schemas.microsoft.com/office/drawing/2014/main" id="{261AED35-6172-5301-9A94-DC82A537F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5224" y="3725337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Line 132">
              <a:extLst>
                <a:ext uri="{FF2B5EF4-FFF2-40B4-BE49-F238E27FC236}">
                  <a16:creationId xmlns:a16="http://schemas.microsoft.com/office/drawing/2014/main" id="{2A3EBF9D-B229-985B-37AD-36A852C91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4" y="4509562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Line 133">
              <a:extLst>
                <a:ext uri="{FF2B5EF4-FFF2-40B4-BE49-F238E27FC236}">
                  <a16:creationId xmlns:a16="http://schemas.microsoft.com/office/drawing/2014/main" id="{C14B5681-A34D-2291-F115-7F21BC310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0999" y="4509562"/>
              <a:ext cx="46037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134">
              <a:extLst>
                <a:ext uri="{FF2B5EF4-FFF2-40B4-BE49-F238E27FC236}">
                  <a16:creationId xmlns:a16="http://schemas.microsoft.com/office/drawing/2014/main" id="{63F06129-6703-A8EF-BC51-1264656FC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0999" y="3888849"/>
              <a:ext cx="0" cy="62071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135">
              <a:extLst>
                <a:ext uri="{FF2B5EF4-FFF2-40B4-BE49-F238E27FC236}">
                  <a16:creationId xmlns:a16="http://schemas.microsoft.com/office/drawing/2014/main" id="{7E20AEF7-69C8-2A14-5CBA-68013630B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0999" y="3888849"/>
              <a:ext cx="46037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Line 136">
              <a:extLst>
                <a:ext uri="{FF2B5EF4-FFF2-40B4-BE49-F238E27FC236}">
                  <a16:creationId xmlns:a16="http://schemas.microsoft.com/office/drawing/2014/main" id="{A52E5483-1281-9072-6B77-568887EC4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4" y="388884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Line 137">
              <a:extLst>
                <a:ext uri="{FF2B5EF4-FFF2-40B4-BE49-F238E27FC236}">
                  <a16:creationId xmlns:a16="http://schemas.microsoft.com/office/drawing/2014/main" id="{A586069F-B9AD-6772-AC83-A4E101EC1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3112" y="4603224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Line 138">
              <a:extLst>
                <a:ext uri="{FF2B5EF4-FFF2-40B4-BE49-F238E27FC236}">
                  <a16:creationId xmlns:a16="http://schemas.microsoft.com/office/drawing/2014/main" id="{308832E3-525F-ECF7-5B4A-6B9F22C88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737" y="4603224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Line 139">
              <a:extLst>
                <a:ext uri="{FF2B5EF4-FFF2-40B4-BE49-F238E27FC236}">
                  <a16:creationId xmlns:a16="http://schemas.microsoft.com/office/drawing/2014/main" id="{7438CB06-33DA-6D1E-8C86-0EE6356DE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0737" y="4072999"/>
              <a:ext cx="0" cy="530225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Line 140">
              <a:extLst>
                <a:ext uri="{FF2B5EF4-FFF2-40B4-BE49-F238E27FC236}">
                  <a16:creationId xmlns:a16="http://schemas.microsoft.com/office/drawing/2014/main" id="{D830D1E1-BB81-F328-9573-712DF3554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737" y="407299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Line 141">
              <a:extLst>
                <a:ext uri="{FF2B5EF4-FFF2-40B4-BE49-F238E27FC236}">
                  <a16:creationId xmlns:a16="http://schemas.microsoft.com/office/drawing/2014/main" id="{19EDA8FB-0826-F944-BCDB-590A9573C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3112" y="407299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Line 142">
              <a:extLst>
                <a:ext uri="{FF2B5EF4-FFF2-40B4-BE49-F238E27FC236}">
                  <a16:creationId xmlns:a16="http://schemas.microsoft.com/office/drawing/2014/main" id="{4F8423A4-DD59-7FBF-8ED9-13CC68FFD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8087" y="475879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Line 143">
              <a:extLst>
                <a:ext uri="{FF2B5EF4-FFF2-40B4-BE49-F238E27FC236}">
                  <a16:creationId xmlns:a16="http://schemas.microsoft.com/office/drawing/2014/main" id="{D33A327C-2B14-4A5D-65E5-02F92854B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5712" y="4758799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Line 144">
              <a:extLst>
                <a:ext uri="{FF2B5EF4-FFF2-40B4-BE49-F238E27FC236}">
                  <a16:creationId xmlns:a16="http://schemas.microsoft.com/office/drawing/2014/main" id="{05F8A7F6-A496-C0CE-3D48-5198C2E32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5712" y="4214287"/>
              <a:ext cx="0" cy="544513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Line 145">
              <a:extLst>
                <a:ext uri="{FF2B5EF4-FFF2-40B4-BE49-F238E27FC236}">
                  <a16:creationId xmlns:a16="http://schemas.microsoft.com/office/drawing/2014/main" id="{8029BFEE-3AA1-8E94-F700-98A97A983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5712" y="4214287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Line 146">
              <a:extLst>
                <a:ext uri="{FF2B5EF4-FFF2-40B4-BE49-F238E27FC236}">
                  <a16:creationId xmlns:a16="http://schemas.microsoft.com/office/drawing/2014/main" id="{A492BA41-4091-A222-392F-A4415520B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8087" y="4214287"/>
              <a:ext cx="47625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47">
              <a:extLst>
                <a:ext uri="{FF2B5EF4-FFF2-40B4-BE49-F238E27FC236}">
                  <a16:creationId xmlns:a16="http://schemas.microsoft.com/office/drawing/2014/main" id="{62E0130D-5903-43C0-3141-D7A96FD0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799" y="2055287"/>
              <a:ext cx="120650" cy="120650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76 h 76"/>
                <a:gd name="T4" fmla="*/ 76 w 76"/>
                <a:gd name="T5" fmla="*/ 38 h 76"/>
                <a:gd name="T6" fmla="*/ 38 w 76"/>
                <a:gd name="T7" fmla="*/ 0 h 76"/>
                <a:gd name="T8" fmla="*/ 0 w 76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48">
              <a:extLst>
                <a:ext uri="{FF2B5EF4-FFF2-40B4-BE49-F238E27FC236}">
                  <a16:creationId xmlns:a16="http://schemas.microsoft.com/office/drawing/2014/main" id="{BAD76D2F-792A-8D90-13BC-012426484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4" y="2033062"/>
              <a:ext cx="4383087" cy="2452688"/>
            </a:xfrm>
            <a:custGeom>
              <a:avLst/>
              <a:gdLst>
                <a:gd name="T0" fmla="*/ 2761 w 2761"/>
                <a:gd name="T1" fmla="*/ 1545 h 1545"/>
                <a:gd name="T2" fmla="*/ 2487 w 2761"/>
                <a:gd name="T3" fmla="*/ 1469 h 1545"/>
                <a:gd name="T4" fmla="*/ 2210 w 2761"/>
                <a:gd name="T5" fmla="*/ 1365 h 1545"/>
                <a:gd name="T6" fmla="*/ 1925 w 2761"/>
                <a:gd name="T7" fmla="*/ 1197 h 1545"/>
                <a:gd name="T8" fmla="*/ 1660 w 2761"/>
                <a:gd name="T9" fmla="*/ 1102 h 1545"/>
                <a:gd name="T10" fmla="*/ 835 w 2761"/>
                <a:gd name="T11" fmla="*/ 567 h 1545"/>
                <a:gd name="T12" fmla="*/ 555 w 2761"/>
                <a:gd name="T13" fmla="*/ 326 h 1545"/>
                <a:gd name="T14" fmla="*/ 280 w 2761"/>
                <a:gd name="T15" fmla="*/ 52 h 1545"/>
                <a:gd name="T16" fmla="*/ 0 w 2761"/>
                <a:gd name="T17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1" h="1545">
                  <a:moveTo>
                    <a:pt x="2761" y="1545"/>
                  </a:moveTo>
                  <a:lnTo>
                    <a:pt x="2487" y="1469"/>
                  </a:lnTo>
                  <a:lnTo>
                    <a:pt x="2210" y="1365"/>
                  </a:lnTo>
                  <a:lnTo>
                    <a:pt x="1925" y="1197"/>
                  </a:lnTo>
                  <a:lnTo>
                    <a:pt x="1660" y="1102"/>
                  </a:lnTo>
                  <a:lnTo>
                    <a:pt x="835" y="567"/>
                  </a:lnTo>
                  <a:lnTo>
                    <a:pt x="555" y="326"/>
                  </a:lnTo>
                  <a:lnTo>
                    <a:pt x="280" y="5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49">
              <a:extLst>
                <a:ext uri="{FF2B5EF4-FFF2-40B4-BE49-F238E27FC236}">
                  <a16:creationId xmlns:a16="http://schemas.microsoft.com/office/drawing/2014/main" id="{80F3CEB0-CCE2-F1F8-D7A4-5430597E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4" y="2033062"/>
              <a:ext cx="4383087" cy="2052638"/>
            </a:xfrm>
            <a:custGeom>
              <a:avLst/>
              <a:gdLst>
                <a:gd name="T0" fmla="*/ 2761 w 2761"/>
                <a:gd name="T1" fmla="*/ 1293 h 1293"/>
                <a:gd name="T2" fmla="*/ 2487 w 2761"/>
                <a:gd name="T3" fmla="*/ 1283 h 1293"/>
                <a:gd name="T4" fmla="*/ 2210 w 2761"/>
                <a:gd name="T5" fmla="*/ 1189 h 1293"/>
                <a:gd name="T6" fmla="*/ 1934 w 2761"/>
                <a:gd name="T7" fmla="*/ 1133 h 1293"/>
                <a:gd name="T8" fmla="*/ 1660 w 2761"/>
                <a:gd name="T9" fmla="*/ 1001 h 1293"/>
                <a:gd name="T10" fmla="*/ 835 w 2761"/>
                <a:gd name="T11" fmla="*/ 587 h 1293"/>
                <a:gd name="T12" fmla="*/ 555 w 2761"/>
                <a:gd name="T13" fmla="*/ 310 h 1293"/>
                <a:gd name="T14" fmla="*/ 280 w 2761"/>
                <a:gd name="T15" fmla="*/ 63 h 1293"/>
                <a:gd name="T16" fmla="*/ 0 w 2761"/>
                <a:gd name="T17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1" h="1293">
                  <a:moveTo>
                    <a:pt x="2761" y="1293"/>
                  </a:moveTo>
                  <a:lnTo>
                    <a:pt x="2487" y="1283"/>
                  </a:lnTo>
                  <a:lnTo>
                    <a:pt x="2210" y="1189"/>
                  </a:lnTo>
                  <a:lnTo>
                    <a:pt x="1934" y="1133"/>
                  </a:lnTo>
                  <a:lnTo>
                    <a:pt x="1660" y="1001"/>
                  </a:lnTo>
                  <a:lnTo>
                    <a:pt x="835" y="587"/>
                  </a:lnTo>
                  <a:lnTo>
                    <a:pt x="555" y="310"/>
                  </a:lnTo>
                  <a:lnTo>
                    <a:pt x="280" y="6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Rectangle 150">
              <a:extLst>
                <a:ext uri="{FF2B5EF4-FFF2-40B4-BE49-F238E27FC236}">
                  <a16:creationId xmlns:a16="http://schemas.microsoft.com/office/drawing/2014/main" id="{F940D18A-7095-7C8D-D59B-ED960776E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87" y="1987024"/>
              <a:ext cx="92075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51">
              <a:extLst>
                <a:ext uri="{FF2B5EF4-FFF2-40B4-BE49-F238E27FC236}">
                  <a16:creationId xmlns:a16="http://schemas.microsoft.com/office/drawing/2014/main" id="{59DF61ED-F736-24C1-B921-692E7D0EE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2" y="2491849"/>
              <a:ext cx="120650" cy="120650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76 h 76"/>
                <a:gd name="T4" fmla="*/ 76 w 76"/>
                <a:gd name="T5" fmla="*/ 38 h 76"/>
                <a:gd name="T6" fmla="*/ 38 w 76"/>
                <a:gd name="T7" fmla="*/ 0 h 76"/>
                <a:gd name="T8" fmla="*/ 0 w 76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52">
              <a:extLst>
                <a:ext uri="{FF2B5EF4-FFF2-40B4-BE49-F238E27FC236}">
                  <a16:creationId xmlns:a16="http://schemas.microsoft.com/office/drawing/2014/main" id="{5AA9AACE-0336-E9AB-0983-369A3AE2B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7" y="2087037"/>
              <a:ext cx="92075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53">
              <a:extLst>
                <a:ext uri="{FF2B5EF4-FFF2-40B4-BE49-F238E27FC236}">
                  <a16:creationId xmlns:a16="http://schemas.microsoft.com/office/drawing/2014/main" id="{63496E8C-04A3-9238-FD91-811B693B4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649" y="2477562"/>
              <a:ext cx="92075" cy="936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54">
              <a:extLst>
                <a:ext uri="{FF2B5EF4-FFF2-40B4-BE49-F238E27FC236}">
                  <a16:creationId xmlns:a16="http://schemas.microsoft.com/office/drawing/2014/main" id="{72A34F2B-B322-E4DC-2573-006D39F5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4" y="2033062"/>
              <a:ext cx="4383087" cy="2335213"/>
            </a:xfrm>
            <a:custGeom>
              <a:avLst/>
              <a:gdLst>
                <a:gd name="T0" fmla="*/ 2761 w 2761"/>
                <a:gd name="T1" fmla="*/ 1471 h 1471"/>
                <a:gd name="T2" fmla="*/ 2487 w 2761"/>
                <a:gd name="T3" fmla="*/ 1453 h 1471"/>
                <a:gd name="T4" fmla="*/ 2210 w 2761"/>
                <a:gd name="T5" fmla="*/ 1364 h 1471"/>
                <a:gd name="T6" fmla="*/ 1934 w 2761"/>
                <a:gd name="T7" fmla="*/ 1297 h 1471"/>
                <a:gd name="T8" fmla="*/ 1660 w 2761"/>
                <a:gd name="T9" fmla="*/ 1142 h 1471"/>
                <a:gd name="T10" fmla="*/ 835 w 2761"/>
                <a:gd name="T11" fmla="*/ 754 h 1471"/>
                <a:gd name="T12" fmla="*/ 555 w 2761"/>
                <a:gd name="T13" fmla="*/ 462 h 1471"/>
                <a:gd name="T14" fmla="*/ 280 w 2761"/>
                <a:gd name="T15" fmla="*/ 15 h 1471"/>
                <a:gd name="T16" fmla="*/ 0 w 2761"/>
                <a:gd name="T17" fmla="*/ 0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1" h="1471">
                  <a:moveTo>
                    <a:pt x="2761" y="1471"/>
                  </a:moveTo>
                  <a:lnTo>
                    <a:pt x="2487" y="1453"/>
                  </a:lnTo>
                  <a:lnTo>
                    <a:pt x="2210" y="1364"/>
                  </a:lnTo>
                  <a:lnTo>
                    <a:pt x="1934" y="1297"/>
                  </a:lnTo>
                  <a:lnTo>
                    <a:pt x="1660" y="1142"/>
                  </a:lnTo>
                  <a:lnTo>
                    <a:pt x="835" y="754"/>
                  </a:lnTo>
                  <a:lnTo>
                    <a:pt x="555" y="462"/>
                  </a:lnTo>
                  <a:lnTo>
                    <a:pt x="280" y="1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99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55">
              <a:extLst>
                <a:ext uri="{FF2B5EF4-FFF2-40B4-BE49-F238E27FC236}">
                  <a16:creationId xmlns:a16="http://schemas.microsoft.com/office/drawing/2014/main" id="{E6556FA9-5892-3E3E-7657-102791BF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999" y="1987024"/>
              <a:ext cx="95250" cy="93663"/>
            </a:xfrm>
            <a:custGeom>
              <a:avLst/>
              <a:gdLst>
                <a:gd name="T0" fmla="*/ 51 w 60"/>
                <a:gd name="T1" fmla="*/ 50 h 59"/>
                <a:gd name="T2" fmla="*/ 53 w 60"/>
                <a:gd name="T3" fmla="*/ 48 h 59"/>
                <a:gd name="T4" fmla="*/ 55 w 60"/>
                <a:gd name="T5" fmla="*/ 45 h 59"/>
                <a:gd name="T6" fmla="*/ 56 w 60"/>
                <a:gd name="T7" fmla="*/ 43 h 59"/>
                <a:gd name="T8" fmla="*/ 57 w 60"/>
                <a:gd name="T9" fmla="*/ 40 h 59"/>
                <a:gd name="T10" fmla="*/ 58 w 60"/>
                <a:gd name="T11" fmla="*/ 37 h 59"/>
                <a:gd name="T12" fmla="*/ 59 w 60"/>
                <a:gd name="T13" fmla="*/ 35 h 59"/>
                <a:gd name="T14" fmla="*/ 59 w 60"/>
                <a:gd name="T15" fmla="*/ 33 h 59"/>
                <a:gd name="T16" fmla="*/ 59 w 60"/>
                <a:gd name="T17" fmla="*/ 32 h 59"/>
                <a:gd name="T18" fmla="*/ 60 w 60"/>
                <a:gd name="T19" fmla="*/ 29 h 59"/>
                <a:gd name="T20" fmla="*/ 59 w 60"/>
                <a:gd name="T21" fmla="*/ 23 h 59"/>
                <a:gd name="T22" fmla="*/ 57 w 60"/>
                <a:gd name="T23" fmla="*/ 17 h 59"/>
                <a:gd name="T24" fmla="*/ 55 w 60"/>
                <a:gd name="T25" fmla="*/ 12 h 59"/>
                <a:gd name="T26" fmla="*/ 51 w 60"/>
                <a:gd name="T27" fmla="*/ 8 h 59"/>
                <a:gd name="T28" fmla="*/ 48 w 60"/>
                <a:gd name="T29" fmla="*/ 6 h 59"/>
                <a:gd name="T30" fmla="*/ 46 w 60"/>
                <a:gd name="T31" fmla="*/ 4 h 59"/>
                <a:gd name="T32" fmla="*/ 43 w 60"/>
                <a:gd name="T33" fmla="*/ 3 h 59"/>
                <a:gd name="T34" fmla="*/ 41 w 60"/>
                <a:gd name="T35" fmla="*/ 2 h 59"/>
                <a:gd name="T36" fmla="*/ 35 w 60"/>
                <a:gd name="T37" fmla="*/ 0 h 59"/>
                <a:gd name="T38" fmla="*/ 30 w 60"/>
                <a:gd name="T39" fmla="*/ 0 h 59"/>
                <a:gd name="T40" fmla="*/ 24 w 60"/>
                <a:gd name="T41" fmla="*/ 0 h 59"/>
                <a:gd name="T42" fmla="*/ 18 w 60"/>
                <a:gd name="T43" fmla="*/ 2 h 59"/>
                <a:gd name="T44" fmla="*/ 13 w 60"/>
                <a:gd name="T45" fmla="*/ 4 h 59"/>
                <a:gd name="T46" fmla="*/ 9 w 60"/>
                <a:gd name="T47" fmla="*/ 8 h 59"/>
                <a:gd name="T48" fmla="*/ 5 w 60"/>
                <a:gd name="T49" fmla="*/ 12 h 59"/>
                <a:gd name="T50" fmla="*/ 2 w 60"/>
                <a:gd name="T51" fmla="*/ 17 h 59"/>
                <a:gd name="T52" fmla="*/ 0 w 60"/>
                <a:gd name="T53" fmla="*/ 23 h 59"/>
                <a:gd name="T54" fmla="*/ 0 w 60"/>
                <a:gd name="T55" fmla="*/ 29 h 59"/>
                <a:gd name="T56" fmla="*/ 0 w 60"/>
                <a:gd name="T57" fmla="*/ 35 h 59"/>
                <a:gd name="T58" fmla="*/ 2 w 60"/>
                <a:gd name="T59" fmla="*/ 40 h 59"/>
                <a:gd name="T60" fmla="*/ 3 w 60"/>
                <a:gd name="T61" fmla="*/ 43 h 59"/>
                <a:gd name="T62" fmla="*/ 5 w 60"/>
                <a:gd name="T63" fmla="*/ 45 h 59"/>
                <a:gd name="T64" fmla="*/ 9 w 60"/>
                <a:gd name="T65" fmla="*/ 50 h 59"/>
                <a:gd name="T66" fmla="*/ 13 w 60"/>
                <a:gd name="T67" fmla="*/ 54 h 59"/>
                <a:gd name="T68" fmla="*/ 18 w 60"/>
                <a:gd name="T69" fmla="*/ 56 h 59"/>
                <a:gd name="T70" fmla="*/ 24 w 60"/>
                <a:gd name="T71" fmla="*/ 58 h 59"/>
                <a:gd name="T72" fmla="*/ 30 w 60"/>
                <a:gd name="T73" fmla="*/ 59 h 59"/>
                <a:gd name="T74" fmla="*/ 32 w 60"/>
                <a:gd name="T75" fmla="*/ 58 h 59"/>
                <a:gd name="T76" fmla="*/ 34 w 60"/>
                <a:gd name="T77" fmla="*/ 58 h 59"/>
                <a:gd name="T78" fmla="*/ 35 w 60"/>
                <a:gd name="T79" fmla="*/ 58 h 59"/>
                <a:gd name="T80" fmla="*/ 38 w 60"/>
                <a:gd name="T81" fmla="*/ 57 h 59"/>
                <a:gd name="T82" fmla="*/ 41 w 60"/>
                <a:gd name="T83" fmla="*/ 56 h 59"/>
                <a:gd name="T84" fmla="*/ 43 w 60"/>
                <a:gd name="T85" fmla="*/ 55 h 59"/>
                <a:gd name="T86" fmla="*/ 46 w 60"/>
                <a:gd name="T87" fmla="*/ 54 h 59"/>
                <a:gd name="T88" fmla="*/ 48 w 60"/>
                <a:gd name="T89" fmla="*/ 52 h 59"/>
                <a:gd name="T90" fmla="*/ 51 w 60"/>
                <a:gd name="T9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9">
                  <a:moveTo>
                    <a:pt x="51" y="50"/>
                  </a:moveTo>
                  <a:lnTo>
                    <a:pt x="53" y="48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7" y="40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59" y="23"/>
                  </a:lnTo>
                  <a:lnTo>
                    <a:pt x="57" y="17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56">
              <a:extLst>
                <a:ext uri="{FF2B5EF4-FFF2-40B4-BE49-F238E27FC236}">
                  <a16:creationId xmlns:a16="http://schemas.microsoft.com/office/drawing/2014/main" id="{7AF14CB0-14BA-3D1E-8095-EDE2017B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499" y="2007662"/>
              <a:ext cx="95250" cy="93663"/>
            </a:xfrm>
            <a:custGeom>
              <a:avLst/>
              <a:gdLst>
                <a:gd name="T0" fmla="*/ 51 w 60"/>
                <a:gd name="T1" fmla="*/ 50 h 59"/>
                <a:gd name="T2" fmla="*/ 53 w 60"/>
                <a:gd name="T3" fmla="*/ 48 h 59"/>
                <a:gd name="T4" fmla="*/ 55 w 60"/>
                <a:gd name="T5" fmla="*/ 45 h 59"/>
                <a:gd name="T6" fmla="*/ 56 w 60"/>
                <a:gd name="T7" fmla="*/ 43 h 59"/>
                <a:gd name="T8" fmla="*/ 57 w 60"/>
                <a:gd name="T9" fmla="*/ 40 h 59"/>
                <a:gd name="T10" fmla="*/ 58 w 60"/>
                <a:gd name="T11" fmla="*/ 38 h 59"/>
                <a:gd name="T12" fmla="*/ 59 w 60"/>
                <a:gd name="T13" fmla="*/ 35 h 59"/>
                <a:gd name="T14" fmla="*/ 59 w 60"/>
                <a:gd name="T15" fmla="*/ 33 h 59"/>
                <a:gd name="T16" fmla="*/ 59 w 60"/>
                <a:gd name="T17" fmla="*/ 32 h 59"/>
                <a:gd name="T18" fmla="*/ 60 w 60"/>
                <a:gd name="T19" fmla="*/ 29 h 59"/>
                <a:gd name="T20" fmla="*/ 59 w 60"/>
                <a:gd name="T21" fmla="*/ 23 h 59"/>
                <a:gd name="T22" fmla="*/ 57 w 60"/>
                <a:gd name="T23" fmla="*/ 18 h 59"/>
                <a:gd name="T24" fmla="*/ 55 w 60"/>
                <a:gd name="T25" fmla="*/ 13 h 59"/>
                <a:gd name="T26" fmla="*/ 51 w 60"/>
                <a:gd name="T27" fmla="*/ 8 h 59"/>
                <a:gd name="T28" fmla="*/ 48 w 60"/>
                <a:gd name="T29" fmla="*/ 6 h 59"/>
                <a:gd name="T30" fmla="*/ 46 w 60"/>
                <a:gd name="T31" fmla="*/ 4 h 59"/>
                <a:gd name="T32" fmla="*/ 43 w 60"/>
                <a:gd name="T33" fmla="*/ 3 h 59"/>
                <a:gd name="T34" fmla="*/ 41 w 60"/>
                <a:gd name="T35" fmla="*/ 2 h 59"/>
                <a:gd name="T36" fmla="*/ 35 w 60"/>
                <a:gd name="T37" fmla="*/ 0 h 59"/>
                <a:gd name="T38" fmla="*/ 30 w 60"/>
                <a:gd name="T39" fmla="*/ 0 h 59"/>
                <a:gd name="T40" fmla="*/ 24 w 60"/>
                <a:gd name="T41" fmla="*/ 0 h 59"/>
                <a:gd name="T42" fmla="*/ 18 w 60"/>
                <a:gd name="T43" fmla="*/ 2 h 59"/>
                <a:gd name="T44" fmla="*/ 13 w 60"/>
                <a:gd name="T45" fmla="*/ 4 h 59"/>
                <a:gd name="T46" fmla="*/ 9 w 60"/>
                <a:gd name="T47" fmla="*/ 8 h 59"/>
                <a:gd name="T48" fmla="*/ 5 w 60"/>
                <a:gd name="T49" fmla="*/ 13 h 59"/>
                <a:gd name="T50" fmla="*/ 2 w 60"/>
                <a:gd name="T51" fmla="*/ 18 h 59"/>
                <a:gd name="T52" fmla="*/ 0 w 60"/>
                <a:gd name="T53" fmla="*/ 23 h 59"/>
                <a:gd name="T54" fmla="*/ 0 w 60"/>
                <a:gd name="T55" fmla="*/ 29 h 59"/>
                <a:gd name="T56" fmla="*/ 0 w 60"/>
                <a:gd name="T57" fmla="*/ 35 h 59"/>
                <a:gd name="T58" fmla="*/ 2 w 60"/>
                <a:gd name="T59" fmla="*/ 40 h 59"/>
                <a:gd name="T60" fmla="*/ 3 w 60"/>
                <a:gd name="T61" fmla="*/ 43 h 59"/>
                <a:gd name="T62" fmla="*/ 5 w 60"/>
                <a:gd name="T63" fmla="*/ 45 h 59"/>
                <a:gd name="T64" fmla="*/ 9 w 60"/>
                <a:gd name="T65" fmla="*/ 50 h 59"/>
                <a:gd name="T66" fmla="*/ 13 w 60"/>
                <a:gd name="T67" fmla="*/ 54 h 59"/>
                <a:gd name="T68" fmla="*/ 18 w 60"/>
                <a:gd name="T69" fmla="*/ 57 h 59"/>
                <a:gd name="T70" fmla="*/ 24 w 60"/>
                <a:gd name="T71" fmla="*/ 58 h 59"/>
                <a:gd name="T72" fmla="*/ 30 w 60"/>
                <a:gd name="T73" fmla="*/ 59 h 59"/>
                <a:gd name="T74" fmla="*/ 32 w 60"/>
                <a:gd name="T75" fmla="*/ 59 h 59"/>
                <a:gd name="T76" fmla="*/ 34 w 60"/>
                <a:gd name="T77" fmla="*/ 58 h 59"/>
                <a:gd name="T78" fmla="*/ 35 w 60"/>
                <a:gd name="T79" fmla="*/ 58 h 59"/>
                <a:gd name="T80" fmla="*/ 38 w 60"/>
                <a:gd name="T81" fmla="*/ 57 h 59"/>
                <a:gd name="T82" fmla="*/ 41 w 60"/>
                <a:gd name="T83" fmla="*/ 57 h 59"/>
                <a:gd name="T84" fmla="*/ 43 w 60"/>
                <a:gd name="T85" fmla="*/ 55 h 59"/>
                <a:gd name="T86" fmla="*/ 46 w 60"/>
                <a:gd name="T87" fmla="*/ 54 h 59"/>
                <a:gd name="T88" fmla="*/ 48 w 60"/>
                <a:gd name="T89" fmla="*/ 52 h 59"/>
                <a:gd name="T90" fmla="*/ 51 w 60"/>
                <a:gd name="T9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9">
                  <a:moveTo>
                    <a:pt x="51" y="50"/>
                  </a:moveTo>
                  <a:lnTo>
                    <a:pt x="53" y="48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7" y="40"/>
                  </a:lnTo>
                  <a:lnTo>
                    <a:pt x="58" y="38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1" y="57"/>
                  </a:lnTo>
                  <a:lnTo>
                    <a:pt x="43" y="55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57">
              <a:extLst>
                <a:ext uri="{FF2B5EF4-FFF2-40B4-BE49-F238E27FC236}">
                  <a16:creationId xmlns:a16="http://schemas.microsoft.com/office/drawing/2014/main" id="{C795DB16-CA49-CCB3-63A2-9A1ED6389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2" y="2718862"/>
              <a:ext cx="95250" cy="93663"/>
            </a:xfrm>
            <a:custGeom>
              <a:avLst/>
              <a:gdLst>
                <a:gd name="T0" fmla="*/ 51 w 60"/>
                <a:gd name="T1" fmla="*/ 50 h 59"/>
                <a:gd name="T2" fmla="*/ 53 w 60"/>
                <a:gd name="T3" fmla="*/ 48 h 59"/>
                <a:gd name="T4" fmla="*/ 55 w 60"/>
                <a:gd name="T5" fmla="*/ 46 h 59"/>
                <a:gd name="T6" fmla="*/ 56 w 60"/>
                <a:gd name="T7" fmla="*/ 43 h 59"/>
                <a:gd name="T8" fmla="*/ 57 w 60"/>
                <a:gd name="T9" fmla="*/ 41 h 59"/>
                <a:gd name="T10" fmla="*/ 58 w 60"/>
                <a:gd name="T11" fmla="*/ 38 h 59"/>
                <a:gd name="T12" fmla="*/ 59 w 60"/>
                <a:gd name="T13" fmla="*/ 35 h 59"/>
                <a:gd name="T14" fmla="*/ 59 w 60"/>
                <a:gd name="T15" fmla="*/ 33 h 59"/>
                <a:gd name="T16" fmla="*/ 59 w 60"/>
                <a:gd name="T17" fmla="*/ 32 h 59"/>
                <a:gd name="T18" fmla="*/ 60 w 60"/>
                <a:gd name="T19" fmla="*/ 29 h 59"/>
                <a:gd name="T20" fmla="*/ 59 w 60"/>
                <a:gd name="T21" fmla="*/ 23 h 59"/>
                <a:gd name="T22" fmla="*/ 57 w 60"/>
                <a:gd name="T23" fmla="*/ 18 h 59"/>
                <a:gd name="T24" fmla="*/ 55 w 60"/>
                <a:gd name="T25" fmla="*/ 13 h 59"/>
                <a:gd name="T26" fmla="*/ 51 w 60"/>
                <a:gd name="T27" fmla="*/ 8 h 59"/>
                <a:gd name="T28" fmla="*/ 48 w 60"/>
                <a:gd name="T29" fmla="*/ 6 h 59"/>
                <a:gd name="T30" fmla="*/ 46 w 60"/>
                <a:gd name="T31" fmla="*/ 4 h 59"/>
                <a:gd name="T32" fmla="*/ 43 w 60"/>
                <a:gd name="T33" fmla="*/ 3 h 59"/>
                <a:gd name="T34" fmla="*/ 41 w 60"/>
                <a:gd name="T35" fmla="*/ 2 h 59"/>
                <a:gd name="T36" fmla="*/ 35 w 60"/>
                <a:gd name="T37" fmla="*/ 0 h 59"/>
                <a:gd name="T38" fmla="*/ 30 w 60"/>
                <a:gd name="T39" fmla="*/ 0 h 59"/>
                <a:gd name="T40" fmla="*/ 24 w 60"/>
                <a:gd name="T41" fmla="*/ 0 h 59"/>
                <a:gd name="T42" fmla="*/ 18 w 60"/>
                <a:gd name="T43" fmla="*/ 2 h 59"/>
                <a:gd name="T44" fmla="*/ 13 w 60"/>
                <a:gd name="T45" fmla="*/ 4 h 59"/>
                <a:gd name="T46" fmla="*/ 9 w 60"/>
                <a:gd name="T47" fmla="*/ 8 h 59"/>
                <a:gd name="T48" fmla="*/ 5 w 60"/>
                <a:gd name="T49" fmla="*/ 13 h 59"/>
                <a:gd name="T50" fmla="*/ 2 w 60"/>
                <a:gd name="T51" fmla="*/ 18 h 59"/>
                <a:gd name="T52" fmla="*/ 0 w 60"/>
                <a:gd name="T53" fmla="*/ 23 h 59"/>
                <a:gd name="T54" fmla="*/ 0 w 60"/>
                <a:gd name="T55" fmla="*/ 29 h 59"/>
                <a:gd name="T56" fmla="*/ 0 w 60"/>
                <a:gd name="T57" fmla="*/ 35 h 59"/>
                <a:gd name="T58" fmla="*/ 2 w 60"/>
                <a:gd name="T59" fmla="*/ 41 h 59"/>
                <a:gd name="T60" fmla="*/ 3 w 60"/>
                <a:gd name="T61" fmla="*/ 43 h 59"/>
                <a:gd name="T62" fmla="*/ 5 w 60"/>
                <a:gd name="T63" fmla="*/ 46 h 59"/>
                <a:gd name="T64" fmla="*/ 9 w 60"/>
                <a:gd name="T65" fmla="*/ 50 h 59"/>
                <a:gd name="T66" fmla="*/ 13 w 60"/>
                <a:gd name="T67" fmla="*/ 54 h 59"/>
                <a:gd name="T68" fmla="*/ 18 w 60"/>
                <a:gd name="T69" fmla="*/ 57 h 59"/>
                <a:gd name="T70" fmla="*/ 24 w 60"/>
                <a:gd name="T71" fmla="*/ 58 h 59"/>
                <a:gd name="T72" fmla="*/ 30 w 60"/>
                <a:gd name="T73" fmla="*/ 59 h 59"/>
                <a:gd name="T74" fmla="*/ 32 w 60"/>
                <a:gd name="T75" fmla="*/ 59 h 59"/>
                <a:gd name="T76" fmla="*/ 34 w 60"/>
                <a:gd name="T77" fmla="*/ 58 h 59"/>
                <a:gd name="T78" fmla="*/ 35 w 60"/>
                <a:gd name="T79" fmla="*/ 58 h 59"/>
                <a:gd name="T80" fmla="*/ 38 w 60"/>
                <a:gd name="T81" fmla="*/ 57 h 59"/>
                <a:gd name="T82" fmla="*/ 41 w 60"/>
                <a:gd name="T83" fmla="*/ 57 h 59"/>
                <a:gd name="T84" fmla="*/ 43 w 60"/>
                <a:gd name="T85" fmla="*/ 55 h 59"/>
                <a:gd name="T86" fmla="*/ 46 w 60"/>
                <a:gd name="T87" fmla="*/ 54 h 59"/>
                <a:gd name="T88" fmla="*/ 48 w 60"/>
                <a:gd name="T89" fmla="*/ 52 h 59"/>
                <a:gd name="T90" fmla="*/ 51 w 60"/>
                <a:gd name="T9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9">
                  <a:moveTo>
                    <a:pt x="51" y="50"/>
                  </a:moveTo>
                  <a:lnTo>
                    <a:pt x="53" y="48"/>
                  </a:lnTo>
                  <a:lnTo>
                    <a:pt x="55" y="46"/>
                  </a:lnTo>
                  <a:lnTo>
                    <a:pt x="56" y="43"/>
                  </a:lnTo>
                  <a:lnTo>
                    <a:pt x="57" y="41"/>
                  </a:lnTo>
                  <a:lnTo>
                    <a:pt x="58" y="38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1" y="57"/>
                  </a:lnTo>
                  <a:lnTo>
                    <a:pt x="43" y="55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158">
              <a:extLst>
                <a:ext uri="{FF2B5EF4-FFF2-40B4-BE49-F238E27FC236}">
                  <a16:creationId xmlns:a16="http://schemas.microsoft.com/office/drawing/2014/main" id="{C7A9A1AB-CB80-E781-EB60-B97FD1E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2" y="3182412"/>
              <a:ext cx="95250" cy="93663"/>
            </a:xfrm>
            <a:custGeom>
              <a:avLst/>
              <a:gdLst>
                <a:gd name="T0" fmla="*/ 51 w 60"/>
                <a:gd name="T1" fmla="*/ 51 h 59"/>
                <a:gd name="T2" fmla="*/ 53 w 60"/>
                <a:gd name="T3" fmla="*/ 48 h 59"/>
                <a:gd name="T4" fmla="*/ 55 w 60"/>
                <a:gd name="T5" fmla="*/ 46 h 59"/>
                <a:gd name="T6" fmla="*/ 56 w 60"/>
                <a:gd name="T7" fmla="*/ 43 h 59"/>
                <a:gd name="T8" fmla="*/ 57 w 60"/>
                <a:gd name="T9" fmla="*/ 41 h 59"/>
                <a:gd name="T10" fmla="*/ 58 w 60"/>
                <a:gd name="T11" fmla="*/ 38 h 59"/>
                <a:gd name="T12" fmla="*/ 59 w 60"/>
                <a:gd name="T13" fmla="*/ 35 h 59"/>
                <a:gd name="T14" fmla="*/ 59 w 60"/>
                <a:gd name="T15" fmla="*/ 33 h 59"/>
                <a:gd name="T16" fmla="*/ 59 w 60"/>
                <a:gd name="T17" fmla="*/ 32 h 59"/>
                <a:gd name="T18" fmla="*/ 60 w 60"/>
                <a:gd name="T19" fmla="*/ 29 h 59"/>
                <a:gd name="T20" fmla="*/ 59 w 60"/>
                <a:gd name="T21" fmla="*/ 23 h 59"/>
                <a:gd name="T22" fmla="*/ 57 w 60"/>
                <a:gd name="T23" fmla="*/ 18 h 59"/>
                <a:gd name="T24" fmla="*/ 55 w 60"/>
                <a:gd name="T25" fmla="*/ 13 h 59"/>
                <a:gd name="T26" fmla="*/ 51 w 60"/>
                <a:gd name="T27" fmla="*/ 8 h 59"/>
                <a:gd name="T28" fmla="*/ 48 w 60"/>
                <a:gd name="T29" fmla="*/ 6 h 59"/>
                <a:gd name="T30" fmla="*/ 46 w 60"/>
                <a:gd name="T31" fmla="*/ 5 h 59"/>
                <a:gd name="T32" fmla="*/ 43 w 60"/>
                <a:gd name="T33" fmla="*/ 3 h 59"/>
                <a:gd name="T34" fmla="*/ 41 w 60"/>
                <a:gd name="T35" fmla="*/ 2 h 59"/>
                <a:gd name="T36" fmla="*/ 35 w 60"/>
                <a:gd name="T37" fmla="*/ 0 h 59"/>
                <a:gd name="T38" fmla="*/ 30 w 60"/>
                <a:gd name="T39" fmla="*/ 0 h 59"/>
                <a:gd name="T40" fmla="*/ 24 w 60"/>
                <a:gd name="T41" fmla="*/ 0 h 59"/>
                <a:gd name="T42" fmla="*/ 18 w 60"/>
                <a:gd name="T43" fmla="*/ 2 h 59"/>
                <a:gd name="T44" fmla="*/ 13 w 60"/>
                <a:gd name="T45" fmla="*/ 5 h 59"/>
                <a:gd name="T46" fmla="*/ 9 w 60"/>
                <a:gd name="T47" fmla="*/ 8 h 59"/>
                <a:gd name="T48" fmla="*/ 5 w 60"/>
                <a:gd name="T49" fmla="*/ 13 h 59"/>
                <a:gd name="T50" fmla="*/ 2 w 60"/>
                <a:gd name="T51" fmla="*/ 18 h 59"/>
                <a:gd name="T52" fmla="*/ 0 w 60"/>
                <a:gd name="T53" fmla="*/ 23 h 59"/>
                <a:gd name="T54" fmla="*/ 0 w 60"/>
                <a:gd name="T55" fmla="*/ 29 h 59"/>
                <a:gd name="T56" fmla="*/ 0 w 60"/>
                <a:gd name="T57" fmla="*/ 35 h 59"/>
                <a:gd name="T58" fmla="*/ 2 w 60"/>
                <a:gd name="T59" fmla="*/ 41 h 59"/>
                <a:gd name="T60" fmla="*/ 3 w 60"/>
                <a:gd name="T61" fmla="*/ 43 h 59"/>
                <a:gd name="T62" fmla="*/ 5 w 60"/>
                <a:gd name="T63" fmla="*/ 46 h 59"/>
                <a:gd name="T64" fmla="*/ 9 w 60"/>
                <a:gd name="T65" fmla="*/ 51 h 59"/>
                <a:gd name="T66" fmla="*/ 13 w 60"/>
                <a:gd name="T67" fmla="*/ 54 h 59"/>
                <a:gd name="T68" fmla="*/ 18 w 60"/>
                <a:gd name="T69" fmla="*/ 57 h 59"/>
                <a:gd name="T70" fmla="*/ 24 w 60"/>
                <a:gd name="T71" fmla="*/ 58 h 59"/>
                <a:gd name="T72" fmla="*/ 30 w 60"/>
                <a:gd name="T73" fmla="*/ 59 h 59"/>
                <a:gd name="T74" fmla="*/ 32 w 60"/>
                <a:gd name="T75" fmla="*/ 59 h 59"/>
                <a:gd name="T76" fmla="*/ 34 w 60"/>
                <a:gd name="T77" fmla="*/ 58 h 59"/>
                <a:gd name="T78" fmla="*/ 35 w 60"/>
                <a:gd name="T79" fmla="*/ 58 h 59"/>
                <a:gd name="T80" fmla="*/ 38 w 60"/>
                <a:gd name="T81" fmla="*/ 57 h 59"/>
                <a:gd name="T82" fmla="*/ 41 w 60"/>
                <a:gd name="T83" fmla="*/ 57 h 59"/>
                <a:gd name="T84" fmla="*/ 43 w 60"/>
                <a:gd name="T85" fmla="*/ 56 h 59"/>
                <a:gd name="T86" fmla="*/ 46 w 60"/>
                <a:gd name="T87" fmla="*/ 54 h 59"/>
                <a:gd name="T88" fmla="*/ 48 w 60"/>
                <a:gd name="T89" fmla="*/ 52 h 59"/>
                <a:gd name="T90" fmla="*/ 51 w 60"/>
                <a:gd name="T91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9">
                  <a:moveTo>
                    <a:pt x="51" y="51"/>
                  </a:moveTo>
                  <a:lnTo>
                    <a:pt x="53" y="48"/>
                  </a:lnTo>
                  <a:lnTo>
                    <a:pt x="55" y="46"/>
                  </a:lnTo>
                  <a:lnTo>
                    <a:pt x="56" y="43"/>
                  </a:lnTo>
                  <a:lnTo>
                    <a:pt x="57" y="41"/>
                  </a:lnTo>
                  <a:lnTo>
                    <a:pt x="58" y="38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59">
              <a:extLst>
                <a:ext uri="{FF2B5EF4-FFF2-40B4-BE49-F238E27FC236}">
                  <a16:creationId xmlns:a16="http://schemas.microsoft.com/office/drawing/2014/main" id="{C0D86E1F-20A0-3737-0238-7EED5F84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2" y="2872849"/>
              <a:ext cx="120650" cy="120650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76 h 76"/>
                <a:gd name="T4" fmla="*/ 76 w 76"/>
                <a:gd name="T5" fmla="*/ 38 h 76"/>
                <a:gd name="T6" fmla="*/ 38 w 76"/>
                <a:gd name="T7" fmla="*/ 0 h 76"/>
                <a:gd name="T8" fmla="*/ 0 w 76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60">
              <a:extLst>
                <a:ext uri="{FF2B5EF4-FFF2-40B4-BE49-F238E27FC236}">
                  <a16:creationId xmlns:a16="http://schemas.microsoft.com/office/drawing/2014/main" id="{4104FCA1-6C8F-C121-0398-BE376FBC5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49" y="3722162"/>
              <a:ext cx="120650" cy="120650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76 h 76"/>
                <a:gd name="T4" fmla="*/ 76 w 76"/>
                <a:gd name="T5" fmla="*/ 38 h 76"/>
                <a:gd name="T6" fmla="*/ 38 w 76"/>
                <a:gd name="T7" fmla="*/ 0 h 76"/>
                <a:gd name="T8" fmla="*/ 0 w 76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61">
              <a:extLst>
                <a:ext uri="{FF2B5EF4-FFF2-40B4-BE49-F238E27FC236}">
                  <a16:creationId xmlns:a16="http://schemas.microsoft.com/office/drawing/2014/main" id="{834F386F-8BAB-1BFB-CF1E-A1C071F7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49" y="3798362"/>
              <a:ext cx="95250" cy="95250"/>
            </a:xfrm>
            <a:custGeom>
              <a:avLst/>
              <a:gdLst>
                <a:gd name="T0" fmla="*/ 51 w 60"/>
                <a:gd name="T1" fmla="*/ 51 h 60"/>
                <a:gd name="T2" fmla="*/ 53 w 60"/>
                <a:gd name="T3" fmla="*/ 48 h 60"/>
                <a:gd name="T4" fmla="*/ 55 w 60"/>
                <a:gd name="T5" fmla="*/ 46 h 60"/>
                <a:gd name="T6" fmla="*/ 56 w 60"/>
                <a:gd name="T7" fmla="*/ 43 h 60"/>
                <a:gd name="T8" fmla="*/ 57 w 60"/>
                <a:gd name="T9" fmla="*/ 41 h 60"/>
                <a:gd name="T10" fmla="*/ 58 w 60"/>
                <a:gd name="T11" fmla="*/ 38 h 60"/>
                <a:gd name="T12" fmla="*/ 59 w 60"/>
                <a:gd name="T13" fmla="*/ 35 h 60"/>
                <a:gd name="T14" fmla="*/ 59 w 60"/>
                <a:gd name="T15" fmla="*/ 34 h 60"/>
                <a:gd name="T16" fmla="*/ 59 w 60"/>
                <a:gd name="T17" fmla="*/ 32 h 60"/>
                <a:gd name="T18" fmla="*/ 60 w 60"/>
                <a:gd name="T19" fmla="*/ 30 h 60"/>
                <a:gd name="T20" fmla="*/ 59 w 60"/>
                <a:gd name="T21" fmla="*/ 23 h 60"/>
                <a:gd name="T22" fmla="*/ 57 w 60"/>
                <a:gd name="T23" fmla="*/ 18 h 60"/>
                <a:gd name="T24" fmla="*/ 55 w 60"/>
                <a:gd name="T25" fmla="*/ 13 h 60"/>
                <a:gd name="T26" fmla="*/ 51 w 60"/>
                <a:gd name="T27" fmla="*/ 9 h 60"/>
                <a:gd name="T28" fmla="*/ 48 w 60"/>
                <a:gd name="T29" fmla="*/ 7 h 60"/>
                <a:gd name="T30" fmla="*/ 46 w 60"/>
                <a:gd name="T31" fmla="*/ 5 h 60"/>
                <a:gd name="T32" fmla="*/ 44 w 60"/>
                <a:gd name="T33" fmla="*/ 3 h 60"/>
                <a:gd name="T34" fmla="*/ 41 w 60"/>
                <a:gd name="T35" fmla="*/ 2 h 60"/>
                <a:gd name="T36" fmla="*/ 36 w 60"/>
                <a:gd name="T37" fmla="*/ 1 h 60"/>
                <a:gd name="T38" fmla="*/ 30 w 60"/>
                <a:gd name="T39" fmla="*/ 0 h 60"/>
                <a:gd name="T40" fmla="*/ 24 w 60"/>
                <a:gd name="T41" fmla="*/ 1 h 60"/>
                <a:gd name="T42" fmla="*/ 18 w 60"/>
                <a:gd name="T43" fmla="*/ 2 h 60"/>
                <a:gd name="T44" fmla="*/ 13 w 60"/>
                <a:gd name="T45" fmla="*/ 5 h 60"/>
                <a:gd name="T46" fmla="*/ 9 w 60"/>
                <a:gd name="T47" fmla="*/ 9 h 60"/>
                <a:gd name="T48" fmla="*/ 5 w 60"/>
                <a:gd name="T49" fmla="*/ 13 h 60"/>
                <a:gd name="T50" fmla="*/ 2 w 60"/>
                <a:gd name="T51" fmla="*/ 18 h 60"/>
                <a:gd name="T52" fmla="*/ 1 w 60"/>
                <a:gd name="T53" fmla="*/ 23 h 60"/>
                <a:gd name="T54" fmla="*/ 0 w 60"/>
                <a:gd name="T55" fmla="*/ 30 h 60"/>
                <a:gd name="T56" fmla="*/ 1 w 60"/>
                <a:gd name="T57" fmla="*/ 35 h 60"/>
                <a:gd name="T58" fmla="*/ 2 w 60"/>
                <a:gd name="T59" fmla="*/ 41 h 60"/>
                <a:gd name="T60" fmla="*/ 3 w 60"/>
                <a:gd name="T61" fmla="*/ 43 h 60"/>
                <a:gd name="T62" fmla="*/ 5 w 60"/>
                <a:gd name="T63" fmla="*/ 46 h 60"/>
                <a:gd name="T64" fmla="*/ 9 w 60"/>
                <a:gd name="T65" fmla="*/ 51 h 60"/>
                <a:gd name="T66" fmla="*/ 13 w 60"/>
                <a:gd name="T67" fmla="*/ 55 h 60"/>
                <a:gd name="T68" fmla="*/ 18 w 60"/>
                <a:gd name="T69" fmla="*/ 57 h 60"/>
                <a:gd name="T70" fmla="*/ 24 w 60"/>
                <a:gd name="T71" fmla="*/ 59 h 60"/>
                <a:gd name="T72" fmla="*/ 30 w 60"/>
                <a:gd name="T73" fmla="*/ 60 h 60"/>
                <a:gd name="T74" fmla="*/ 33 w 60"/>
                <a:gd name="T75" fmla="*/ 59 h 60"/>
                <a:gd name="T76" fmla="*/ 34 w 60"/>
                <a:gd name="T77" fmla="*/ 59 h 60"/>
                <a:gd name="T78" fmla="*/ 36 w 60"/>
                <a:gd name="T79" fmla="*/ 59 h 60"/>
                <a:gd name="T80" fmla="*/ 38 w 60"/>
                <a:gd name="T81" fmla="*/ 58 h 60"/>
                <a:gd name="T82" fmla="*/ 41 w 60"/>
                <a:gd name="T83" fmla="*/ 57 h 60"/>
                <a:gd name="T84" fmla="*/ 44 w 60"/>
                <a:gd name="T85" fmla="*/ 56 h 60"/>
                <a:gd name="T86" fmla="*/ 46 w 60"/>
                <a:gd name="T87" fmla="*/ 55 h 60"/>
                <a:gd name="T88" fmla="*/ 48 w 60"/>
                <a:gd name="T89" fmla="*/ 53 h 60"/>
                <a:gd name="T90" fmla="*/ 51 w 60"/>
                <a:gd name="T91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51" y="51"/>
                  </a:moveTo>
                  <a:lnTo>
                    <a:pt x="53" y="48"/>
                  </a:lnTo>
                  <a:lnTo>
                    <a:pt x="55" y="46"/>
                  </a:lnTo>
                  <a:lnTo>
                    <a:pt x="56" y="43"/>
                  </a:lnTo>
                  <a:lnTo>
                    <a:pt x="57" y="41"/>
                  </a:lnTo>
                  <a:lnTo>
                    <a:pt x="58" y="38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8" y="58"/>
                  </a:lnTo>
                  <a:lnTo>
                    <a:pt x="41" y="57"/>
                  </a:lnTo>
                  <a:lnTo>
                    <a:pt x="44" y="56"/>
                  </a:lnTo>
                  <a:lnTo>
                    <a:pt x="46" y="55"/>
                  </a:lnTo>
                  <a:lnTo>
                    <a:pt x="48" y="53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62">
              <a:extLst>
                <a:ext uri="{FF2B5EF4-FFF2-40B4-BE49-F238E27FC236}">
                  <a16:creationId xmlns:a16="http://schemas.microsoft.com/office/drawing/2014/main" id="{3527E43A-AAB1-4054-559A-EFA605F0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224" y="4044424"/>
              <a:ext cx="95250" cy="93663"/>
            </a:xfrm>
            <a:custGeom>
              <a:avLst/>
              <a:gdLst>
                <a:gd name="T0" fmla="*/ 51 w 60"/>
                <a:gd name="T1" fmla="*/ 51 h 59"/>
                <a:gd name="T2" fmla="*/ 53 w 60"/>
                <a:gd name="T3" fmla="*/ 48 h 59"/>
                <a:gd name="T4" fmla="*/ 55 w 60"/>
                <a:gd name="T5" fmla="*/ 46 h 59"/>
                <a:gd name="T6" fmla="*/ 56 w 60"/>
                <a:gd name="T7" fmla="*/ 43 h 59"/>
                <a:gd name="T8" fmla="*/ 57 w 60"/>
                <a:gd name="T9" fmla="*/ 41 h 59"/>
                <a:gd name="T10" fmla="*/ 58 w 60"/>
                <a:gd name="T11" fmla="*/ 38 h 59"/>
                <a:gd name="T12" fmla="*/ 59 w 60"/>
                <a:gd name="T13" fmla="*/ 35 h 59"/>
                <a:gd name="T14" fmla="*/ 59 w 60"/>
                <a:gd name="T15" fmla="*/ 33 h 59"/>
                <a:gd name="T16" fmla="*/ 59 w 60"/>
                <a:gd name="T17" fmla="*/ 32 h 59"/>
                <a:gd name="T18" fmla="*/ 60 w 60"/>
                <a:gd name="T19" fmla="*/ 29 h 59"/>
                <a:gd name="T20" fmla="*/ 59 w 60"/>
                <a:gd name="T21" fmla="*/ 23 h 59"/>
                <a:gd name="T22" fmla="*/ 57 w 60"/>
                <a:gd name="T23" fmla="*/ 18 h 59"/>
                <a:gd name="T24" fmla="*/ 55 w 60"/>
                <a:gd name="T25" fmla="*/ 13 h 59"/>
                <a:gd name="T26" fmla="*/ 51 w 60"/>
                <a:gd name="T27" fmla="*/ 9 h 59"/>
                <a:gd name="T28" fmla="*/ 49 w 60"/>
                <a:gd name="T29" fmla="*/ 6 h 59"/>
                <a:gd name="T30" fmla="*/ 46 w 60"/>
                <a:gd name="T31" fmla="*/ 5 h 59"/>
                <a:gd name="T32" fmla="*/ 44 w 60"/>
                <a:gd name="T33" fmla="*/ 3 h 59"/>
                <a:gd name="T34" fmla="*/ 41 w 60"/>
                <a:gd name="T35" fmla="*/ 2 h 59"/>
                <a:gd name="T36" fmla="*/ 36 w 60"/>
                <a:gd name="T37" fmla="*/ 0 h 59"/>
                <a:gd name="T38" fmla="*/ 30 w 60"/>
                <a:gd name="T39" fmla="*/ 0 h 59"/>
                <a:gd name="T40" fmla="*/ 24 w 60"/>
                <a:gd name="T41" fmla="*/ 0 h 59"/>
                <a:gd name="T42" fmla="*/ 18 w 60"/>
                <a:gd name="T43" fmla="*/ 2 h 59"/>
                <a:gd name="T44" fmla="*/ 13 w 60"/>
                <a:gd name="T45" fmla="*/ 5 h 59"/>
                <a:gd name="T46" fmla="*/ 9 w 60"/>
                <a:gd name="T47" fmla="*/ 9 h 59"/>
                <a:gd name="T48" fmla="*/ 5 w 60"/>
                <a:gd name="T49" fmla="*/ 13 h 59"/>
                <a:gd name="T50" fmla="*/ 2 w 60"/>
                <a:gd name="T51" fmla="*/ 18 h 59"/>
                <a:gd name="T52" fmla="*/ 1 w 60"/>
                <a:gd name="T53" fmla="*/ 23 h 59"/>
                <a:gd name="T54" fmla="*/ 0 w 60"/>
                <a:gd name="T55" fmla="*/ 29 h 59"/>
                <a:gd name="T56" fmla="*/ 1 w 60"/>
                <a:gd name="T57" fmla="*/ 35 h 59"/>
                <a:gd name="T58" fmla="*/ 2 w 60"/>
                <a:gd name="T59" fmla="*/ 41 h 59"/>
                <a:gd name="T60" fmla="*/ 3 w 60"/>
                <a:gd name="T61" fmla="*/ 43 h 59"/>
                <a:gd name="T62" fmla="*/ 5 w 60"/>
                <a:gd name="T63" fmla="*/ 46 h 59"/>
                <a:gd name="T64" fmla="*/ 9 w 60"/>
                <a:gd name="T65" fmla="*/ 51 h 59"/>
                <a:gd name="T66" fmla="*/ 13 w 60"/>
                <a:gd name="T67" fmla="*/ 54 h 59"/>
                <a:gd name="T68" fmla="*/ 18 w 60"/>
                <a:gd name="T69" fmla="*/ 57 h 59"/>
                <a:gd name="T70" fmla="*/ 24 w 60"/>
                <a:gd name="T71" fmla="*/ 59 h 59"/>
                <a:gd name="T72" fmla="*/ 30 w 60"/>
                <a:gd name="T73" fmla="*/ 59 h 59"/>
                <a:gd name="T74" fmla="*/ 33 w 60"/>
                <a:gd name="T75" fmla="*/ 59 h 59"/>
                <a:gd name="T76" fmla="*/ 34 w 60"/>
                <a:gd name="T77" fmla="*/ 59 h 59"/>
                <a:gd name="T78" fmla="*/ 36 w 60"/>
                <a:gd name="T79" fmla="*/ 59 h 59"/>
                <a:gd name="T80" fmla="*/ 38 w 60"/>
                <a:gd name="T81" fmla="*/ 58 h 59"/>
                <a:gd name="T82" fmla="*/ 41 w 60"/>
                <a:gd name="T83" fmla="*/ 57 h 59"/>
                <a:gd name="T84" fmla="*/ 44 w 60"/>
                <a:gd name="T85" fmla="*/ 56 h 59"/>
                <a:gd name="T86" fmla="*/ 46 w 60"/>
                <a:gd name="T87" fmla="*/ 54 h 59"/>
                <a:gd name="T88" fmla="*/ 49 w 60"/>
                <a:gd name="T89" fmla="*/ 52 h 59"/>
                <a:gd name="T90" fmla="*/ 51 w 60"/>
                <a:gd name="T91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9">
                  <a:moveTo>
                    <a:pt x="51" y="51"/>
                  </a:moveTo>
                  <a:lnTo>
                    <a:pt x="53" y="48"/>
                  </a:lnTo>
                  <a:lnTo>
                    <a:pt x="55" y="46"/>
                  </a:lnTo>
                  <a:lnTo>
                    <a:pt x="56" y="43"/>
                  </a:lnTo>
                  <a:lnTo>
                    <a:pt x="57" y="41"/>
                  </a:lnTo>
                  <a:lnTo>
                    <a:pt x="58" y="38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9" y="6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8" y="58"/>
                  </a:lnTo>
                  <a:lnTo>
                    <a:pt x="41" y="57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9" y="52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63">
              <a:extLst>
                <a:ext uri="{FF2B5EF4-FFF2-40B4-BE49-F238E27FC236}">
                  <a16:creationId xmlns:a16="http://schemas.microsoft.com/office/drawing/2014/main" id="{2607DA95-F27B-CF99-1CFD-D401D0B74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4" y="3877737"/>
              <a:ext cx="120650" cy="120650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76 h 76"/>
                <a:gd name="T4" fmla="*/ 76 w 76"/>
                <a:gd name="T5" fmla="*/ 38 h 76"/>
                <a:gd name="T6" fmla="*/ 38 w 76"/>
                <a:gd name="T7" fmla="*/ 0 h 76"/>
                <a:gd name="T8" fmla="*/ 0 w 76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64">
              <a:extLst>
                <a:ext uri="{FF2B5EF4-FFF2-40B4-BE49-F238E27FC236}">
                  <a16:creationId xmlns:a16="http://schemas.microsoft.com/office/drawing/2014/main" id="{3520A20E-B864-78AA-9021-B32F0893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4" y="4139674"/>
              <a:ext cx="120650" cy="120650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76 h 76"/>
                <a:gd name="T4" fmla="*/ 76 w 76"/>
                <a:gd name="T5" fmla="*/ 38 h 76"/>
                <a:gd name="T6" fmla="*/ 38 w 76"/>
                <a:gd name="T7" fmla="*/ 0 h 76"/>
                <a:gd name="T8" fmla="*/ 0 w 76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65">
              <a:extLst>
                <a:ext uri="{FF2B5EF4-FFF2-40B4-BE49-F238E27FC236}">
                  <a16:creationId xmlns:a16="http://schemas.microsoft.com/office/drawing/2014/main" id="{D7450D34-F8C9-37D3-45FC-32AA15CA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4" y="4152374"/>
              <a:ext cx="93662" cy="93663"/>
            </a:xfrm>
            <a:custGeom>
              <a:avLst/>
              <a:gdLst>
                <a:gd name="T0" fmla="*/ 51 w 59"/>
                <a:gd name="T1" fmla="*/ 50 h 59"/>
                <a:gd name="T2" fmla="*/ 53 w 59"/>
                <a:gd name="T3" fmla="*/ 48 h 59"/>
                <a:gd name="T4" fmla="*/ 55 w 59"/>
                <a:gd name="T5" fmla="*/ 46 h 59"/>
                <a:gd name="T6" fmla="*/ 56 w 59"/>
                <a:gd name="T7" fmla="*/ 43 h 59"/>
                <a:gd name="T8" fmla="*/ 57 w 59"/>
                <a:gd name="T9" fmla="*/ 41 h 59"/>
                <a:gd name="T10" fmla="*/ 58 w 59"/>
                <a:gd name="T11" fmla="*/ 38 h 59"/>
                <a:gd name="T12" fmla="*/ 59 w 59"/>
                <a:gd name="T13" fmla="*/ 35 h 59"/>
                <a:gd name="T14" fmla="*/ 59 w 59"/>
                <a:gd name="T15" fmla="*/ 33 h 59"/>
                <a:gd name="T16" fmla="*/ 59 w 59"/>
                <a:gd name="T17" fmla="*/ 32 h 59"/>
                <a:gd name="T18" fmla="*/ 59 w 59"/>
                <a:gd name="T19" fmla="*/ 29 h 59"/>
                <a:gd name="T20" fmla="*/ 59 w 59"/>
                <a:gd name="T21" fmla="*/ 23 h 59"/>
                <a:gd name="T22" fmla="*/ 57 w 59"/>
                <a:gd name="T23" fmla="*/ 18 h 59"/>
                <a:gd name="T24" fmla="*/ 55 w 59"/>
                <a:gd name="T25" fmla="*/ 13 h 59"/>
                <a:gd name="T26" fmla="*/ 51 w 59"/>
                <a:gd name="T27" fmla="*/ 8 h 59"/>
                <a:gd name="T28" fmla="*/ 48 w 59"/>
                <a:gd name="T29" fmla="*/ 6 h 59"/>
                <a:gd name="T30" fmla="*/ 46 w 59"/>
                <a:gd name="T31" fmla="*/ 4 h 59"/>
                <a:gd name="T32" fmla="*/ 43 w 59"/>
                <a:gd name="T33" fmla="*/ 3 h 59"/>
                <a:gd name="T34" fmla="*/ 41 w 59"/>
                <a:gd name="T35" fmla="*/ 2 h 59"/>
                <a:gd name="T36" fmla="*/ 35 w 59"/>
                <a:gd name="T37" fmla="*/ 0 h 59"/>
                <a:gd name="T38" fmla="*/ 30 w 59"/>
                <a:gd name="T39" fmla="*/ 0 h 59"/>
                <a:gd name="T40" fmla="*/ 23 w 59"/>
                <a:gd name="T41" fmla="*/ 0 h 59"/>
                <a:gd name="T42" fmla="*/ 18 w 59"/>
                <a:gd name="T43" fmla="*/ 2 h 59"/>
                <a:gd name="T44" fmla="*/ 13 w 59"/>
                <a:gd name="T45" fmla="*/ 4 h 59"/>
                <a:gd name="T46" fmla="*/ 9 w 59"/>
                <a:gd name="T47" fmla="*/ 8 h 59"/>
                <a:gd name="T48" fmla="*/ 5 w 59"/>
                <a:gd name="T49" fmla="*/ 13 h 59"/>
                <a:gd name="T50" fmla="*/ 2 w 59"/>
                <a:gd name="T51" fmla="*/ 18 h 59"/>
                <a:gd name="T52" fmla="*/ 0 w 59"/>
                <a:gd name="T53" fmla="*/ 23 h 59"/>
                <a:gd name="T54" fmla="*/ 0 w 59"/>
                <a:gd name="T55" fmla="*/ 29 h 59"/>
                <a:gd name="T56" fmla="*/ 0 w 59"/>
                <a:gd name="T57" fmla="*/ 35 h 59"/>
                <a:gd name="T58" fmla="*/ 2 w 59"/>
                <a:gd name="T59" fmla="*/ 41 h 59"/>
                <a:gd name="T60" fmla="*/ 3 w 59"/>
                <a:gd name="T61" fmla="*/ 43 h 59"/>
                <a:gd name="T62" fmla="*/ 5 w 59"/>
                <a:gd name="T63" fmla="*/ 46 h 59"/>
                <a:gd name="T64" fmla="*/ 9 w 59"/>
                <a:gd name="T65" fmla="*/ 50 h 59"/>
                <a:gd name="T66" fmla="*/ 13 w 59"/>
                <a:gd name="T67" fmla="*/ 54 h 59"/>
                <a:gd name="T68" fmla="*/ 18 w 59"/>
                <a:gd name="T69" fmla="*/ 57 h 59"/>
                <a:gd name="T70" fmla="*/ 23 w 59"/>
                <a:gd name="T71" fmla="*/ 58 h 59"/>
                <a:gd name="T72" fmla="*/ 30 w 59"/>
                <a:gd name="T73" fmla="*/ 59 h 59"/>
                <a:gd name="T74" fmla="*/ 32 w 59"/>
                <a:gd name="T75" fmla="*/ 59 h 59"/>
                <a:gd name="T76" fmla="*/ 34 w 59"/>
                <a:gd name="T77" fmla="*/ 58 h 59"/>
                <a:gd name="T78" fmla="*/ 35 w 59"/>
                <a:gd name="T79" fmla="*/ 58 h 59"/>
                <a:gd name="T80" fmla="*/ 38 w 59"/>
                <a:gd name="T81" fmla="*/ 57 h 59"/>
                <a:gd name="T82" fmla="*/ 41 w 59"/>
                <a:gd name="T83" fmla="*/ 57 h 59"/>
                <a:gd name="T84" fmla="*/ 43 w 59"/>
                <a:gd name="T85" fmla="*/ 55 h 59"/>
                <a:gd name="T86" fmla="*/ 46 w 59"/>
                <a:gd name="T87" fmla="*/ 54 h 59"/>
                <a:gd name="T88" fmla="*/ 48 w 59"/>
                <a:gd name="T89" fmla="*/ 52 h 59"/>
                <a:gd name="T90" fmla="*/ 51 w 59"/>
                <a:gd name="T9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59">
                  <a:moveTo>
                    <a:pt x="51" y="50"/>
                  </a:moveTo>
                  <a:lnTo>
                    <a:pt x="53" y="48"/>
                  </a:lnTo>
                  <a:lnTo>
                    <a:pt x="55" y="46"/>
                  </a:lnTo>
                  <a:lnTo>
                    <a:pt x="56" y="43"/>
                  </a:lnTo>
                  <a:lnTo>
                    <a:pt x="57" y="41"/>
                  </a:lnTo>
                  <a:lnTo>
                    <a:pt x="58" y="38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29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3" y="58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1" y="57"/>
                  </a:lnTo>
                  <a:lnTo>
                    <a:pt x="43" y="55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66">
              <a:extLst>
                <a:ext uri="{FF2B5EF4-FFF2-40B4-BE49-F238E27FC236}">
                  <a16:creationId xmlns:a16="http://schemas.microsoft.com/office/drawing/2014/main" id="{B8D6DC81-D1A5-4B8A-C97D-F1275DC0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12" y="4304774"/>
              <a:ext cx="120650" cy="122238"/>
            </a:xfrm>
            <a:custGeom>
              <a:avLst/>
              <a:gdLst>
                <a:gd name="T0" fmla="*/ 0 w 76"/>
                <a:gd name="T1" fmla="*/ 38 h 77"/>
                <a:gd name="T2" fmla="*/ 38 w 76"/>
                <a:gd name="T3" fmla="*/ 77 h 77"/>
                <a:gd name="T4" fmla="*/ 76 w 76"/>
                <a:gd name="T5" fmla="*/ 38 h 77"/>
                <a:gd name="T6" fmla="*/ 38 w 76"/>
                <a:gd name="T7" fmla="*/ 0 h 77"/>
                <a:gd name="T8" fmla="*/ 0 w 76"/>
                <a:gd name="T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0" y="38"/>
                  </a:moveTo>
                  <a:lnTo>
                    <a:pt x="38" y="77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67">
              <a:extLst>
                <a:ext uri="{FF2B5EF4-FFF2-40B4-BE49-F238E27FC236}">
                  <a16:creationId xmlns:a16="http://schemas.microsoft.com/office/drawing/2014/main" id="{55B1A947-A86B-93BA-779E-831CD719A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12" y="4292074"/>
              <a:ext cx="95250" cy="93663"/>
            </a:xfrm>
            <a:custGeom>
              <a:avLst/>
              <a:gdLst>
                <a:gd name="T0" fmla="*/ 51 w 60"/>
                <a:gd name="T1" fmla="*/ 50 h 59"/>
                <a:gd name="T2" fmla="*/ 53 w 60"/>
                <a:gd name="T3" fmla="*/ 48 h 59"/>
                <a:gd name="T4" fmla="*/ 55 w 60"/>
                <a:gd name="T5" fmla="*/ 45 h 59"/>
                <a:gd name="T6" fmla="*/ 56 w 60"/>
                <a:gd name="T7" fmla="*/ 43 h 59"/>
                <a:gd name="T8" fmla="*/ 57 w 60"/>
                <a:gd name="T9" fmla="*/ 40 h 59"/>
                <a:gd name="T10" fmla="*/ 58 w 60"/>
                <a:gd name="T11" fmla="*/ 37 h 59"/>
                <a:gd name="T12" fmla="*/ 59 w 60"/>
                <a:gd name="T13" fmla="*/ 35 h 59"/>
                <a:gd name="T14" fmla="*/ 59 w 60"/>
                <a:gd name="T15" fmla="*/ 33 h 59"/>
                <a:gd name="T16" fmla="*/ 59 w 60"/>
                <a:gd name="T17" fmla="*/ 32 h 59"/>
                <a:gd name="T18" fmla="*/ 60 w 60"/>
                <a:gd name="T19" fmla="*/ 29 h 59"/>
                <a:gd name="T20" fmla="*/ 59 w 60"/>
                <a:gd name="T21" fmla="*/ 23 h 59"/>
                <a:gd name="T22" fmla="*/ 57 w 60"/>
                <a:gd name="T23" fmla="*/ 17 h 59"/>
                <a:gd name="T24" fmla="*/ 55 w 60"/>
                <a:gd name="T25" fmla="*/ 12 h 59"/>
                <a:gd name="T26" fmla="*/ 51 w 60"/>
                <a:gd name="T27" fmla="*/ 8 h 59"/>
                <a:gd name="T28" fmla="*/ 48 w 60"/>
                <a:gd name="T29" fmla="*/ 6 h 59"/>
                <a:gd name="T30" fmla="*/ 46 w 60"/>
                <a:gd name="T31" fmla="*/ 4 h 59"/>
                <a:gd name="T32" fmla="*/ 43 w 60"/>
                <a:gd name="T33" fmla="*/ 3 h 59"/>
                <a:gd name="T34" fmla="*/ 41 w 60"/>
                <a:gd name="T35" fmla="*/ 2 h 59"/>
                <a:gd name="T36" fmla="*/ 35 w 60"/>
                <a:gd name="T37" fmla="*/ 0 h 59"/>
                <a:gd name="T38" fmla="*/ 30 w 60"/>
                <a:gd name="T39" fmla="*/ 0 h 59"/>
                <a:gd name="T40" fmla="*/ 23 w 60"/>
                <a:gd name="T41" fmla="*/ 0 h 59"/>
                <a:gd name="T42" fmla="*/ 18 w 60"/>
                <a:gd name="T43" fmla="*/ 2 h 59"/>
                <a:gd name="T44" fmla="*/ 13 w 60"/>
                <a:gd name="T45" fmla="*/ 4 h 59"/>
                <a:gd name="T46" fmla="*/ 9 w 60"/>
                <a:gd name="T47" fmla="*/ 8 h 59"/>
                <a:gd name="T48" fmla="*/ 5 w 60"/>
                <a:gd name="T49" fmla="*/ 12 h 59"/>
                <a:gd name="T50" fmla="*/ 2 w 60"/>
                <a:gd name="T51" fmla="*/ 17 h 59"/>
                <a:gd name="T52" fmla="*/ 0 w 60"/>
                <a:gd name="T53" fmla="*/ 23 h 59"/>
                <a:gd name="T54" fmla="*/ 0 w 60"/>
                <a:gd name="T55" fmla="*/ 29 h 59"/>
                <a:gd name="T56" fmla="*/ 0 w 60"/>
                <a:gd name="T57" fmla="*/ 35 h 59"/>
                <a:gd name="T58" fmla="*/ 2 w 60"/>
                <a:gd name="T59" fmla="*/ 40 h 59"/>
                <a:gd name="T60" fmla="*/ 3 w 60"/>
                <a:gd name="T61" fmla="*/ 43 h 59"/>
                <a:gd name="T62" fmla="*/ 5 w 60"/>
                <a:gd name="T63" fmla="*/ 45 h 59"/>
                <a:gd name="T64" fmla="*/ 9 w 60"/>
                <a:gd name="T65" fmla="*/ 50 h 59"/>
                <a:gd name="T66" fmla="*/ 13 w 60"/>
                <a:gd name="T67" fmla="*/ 54 h 59"/>
                <a:gd name="T68" fmla="*/ 18 w 60"/>
                <a:gd name="T69" fmla="*/ 57 h 59"/>
                <a:gd name="T70" fmla="*/ 23 w 60"/>
                <a:gd name="T71" fmla="*/ 58 h 59"/>
                <a:gd name="T72" fmla="*/ 30 w 60"/>
                <a:gd name="T73" fmla="*/ 59 h 59"/>
                <a:gd name="T74" fmla="*/ 32 w 60"/>
                <a:gd name="T75" fmla="*/ 59 h 59"/>
                <a:gd name="T76" fmla="*/ 34 w 60"/>
                <a:gd name="T77" fmla="*/ 58 h 59"/>
                <a:gd name="T78" fmla="*/ 35 w 60"/>
                <a:gd name="T79" fmla="*/ 58 h 59"/>
                <a:gd name="T80" fmla="*/ 38 w 60"/>
                <a:gd name="T81" fmla="*/ 57 h 59"/>
                <a:gd name="T82" fmla="*/ 41 w 60"/>
                <a:gd name="T83" fmla="*/ 57 h 59"/>
                <a:gd name="T84" fmla="*/ 43 w 60"/>
                <a:gd name="T85" fmla="*/ 55 h 59"/>
                <a:gd name="T86" fmla="*/ 46 w 60"/>
                <a:gd name="T87" fmla="*/ 54 h 59"/>
                <a:gd name="T88" fmla="*/ 48 w 60"/>
                <a:gd name="T89" fmla="*/ 52 h 59"/>
                <a:gd name="T90" fmla="*/ 51 w 60"/>
                <a:gd name="T9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9">
                  <a:moveTo>
                    <a:pt x="51" y="50"/>
                  </a:moveTo>
                  <a:lnTo>
                    <a:pt x="53" y="48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7" y="40"/>
                  </a:lnTo>
                  <a:lnTo>
                    <a:pt x="58" y="37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59" y="23"/>
                  </a:lnTo>
                  <a:lnTo>
                    <a:pt x="57" y="17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3" y="58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41" y="57"/>
                  </a:lnTo>
                  <a:lnTo>
                    <a:pt x="43" y="55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68">
              <a:extLst>
                <a:ext uri="{FF2B5EF4-FFF2-40B4-BE49-F238E27FC236}">
                  <a16:creationId xmlns:a16="http://schemas.microsoft.com/office/drawing/2014/main" id="{84CB949E-4B89-3BEE-A919-9A6385B48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387" y="4427012"/>
              <a:ext cx="120650" cy="120650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76 h 76"/>
                <a:gd name="T4" fmla="*/ 76 w 76"/>
                <a:gd name="T5" fmla="*/ 38 h 76"/>
                <a:gd name="T6" fmla="*/ 38 w 76"/>
                <a:gd name="T7" fmla="*/ 0 h 76"/>
                <a:gd name="T8" fmla="*/ 0 w 76"/>
                <a:gd name="T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lnTo>
                    <a:pt x="38" y="76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69">
              <a:extLst>
                <a:ext uri="{FF2B5EF4-FFF2-40B4-BE49-F238E27FC236}">
                  <a16:creationId xmlns:a16="http://schemas.microsoft.com/office/drawing/2014/main" id="{B857EE8C-07B7-3312-BCF2-7B336E5E7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7" y="4320649"/>
              <a:ext cx="95250" cy="93663"/>
            </a:xfrm>
            <a:custGeom>
              <a:avLst/>
              <a:gdLst>
                <a:gd name="T0" fmla="*/ 51 w 60"/>
                <a:gd name="T1" fmla="*/ 51 h 59"/>
                <a:gd name="T2" fmla="*/ 53 w 60"/>
                <a:gd name="T3" fmla="*/ 48 h 59"/>
                <a:gd name="T4" fmla="*/ 55 w 60"/>
                <a:gd name="T5" fmla="*/ 46 h 59"/>
                <a:gd name="T6" fmla="*/ 56 w 60"/>
                <a:gd name="T7" fmla="*/ 43 h 59"/>
                <a:gd name="T8" fmla="*/ 57 w 60"/>
                <a:gd name="T9" fmla="*/ 41 h 59"/>
                <a:gd name="T10" fmla="*/ 58 w 60"/>
                <a:gd name="T11" fmla="*/ 38 h 59"/>
                <a:gd name="T12" fmla="*/ 59 w 60"/>
                <a:gd name="T13" fmla="*/ 35 h 59"/>
                <a:gd name="T14" fmla="*/ 59 w 60"/>
                <a:gd name="T15" fmla="*/ 34 h 59"/>
                <a:gd name="T16" fmla="*/ 59 w 60"/>
                <a:gd name="T17" fmla="*/ 32 h 59"/>
                <a:gd name="T18" fmla="*/ 60 w 60"/>
                <a:gd name="T19" fmla="*/ 30 h 59"/>
                <a:gd name="T20" fmla="*/ 59 w 60"/>
                <a:gd name="T21" fmla="*/ 23 h 59"/>
                <a:gd name="T22" fmla="*/ 57 w 60"/>
                <a:gd name="T23" fmla="*/ 18 h 59"/>
                <a:gd name="T24" fmla="*/ 55 w 60"/>
                <a:gd name="T25" fmla="*/ 13 h 59"/>
                <a:gd name="T26" fmla="*/ 51 w 60"/>
                <a:gd name="T27" fmla="*/ 9 h 59"/>
                <a:gd name="T28" fmla="*/ 48 w 60"/>
                <a:gd name="T29" fmla="*/ 6 h 59"/>
                <a:gd name="T30" fmla="*/ 46 w 60"/>
                <a:gd name="T31" fmla="*/ 5 h 59"/>
                <a:gd name="T32" fmla="*/ 43 w 60"/>
                <a:gd name="T33" fmla="*/ 3 h 59"/>
                <a:gd name="T34" fmla="*/ 41 w 60"/>
                <a:gd name="T35" fmla="*/ 2 h 59"/>
                <a:gd name="T36" fmla="*/ 35 w 60"/>
                <a:gd name="T37" fmla="*/ 0 h 59"/>
                <a:gd name="T38" fmla="*/ 30 w 60"/>
                <a:gd name="T39" fmla="*/ 0 h 59"/>
                <a:gd name="T40" fmla="*/ 24 w 60"/>
                <a:gd name="T41" fmla="*/ 0 h 59"/>
                <a:gd name="T42" fmla="*/ 18 w 60"/>
                <a:gd name="T43" fmla="*/ 2 h 59"/>
                <a:gd name="T44" fmla="*/ 13 w 60"/>
                <a:gd name="T45" fmla="*/ 5 h 59"/>
                <a:gd name="T46" fmla="*/ 9 w 60"/>
                <a:gd name="T47" fmla="*/ 9 h 59"/>
                <a:gd name="T48" fmla="*/ 5 w 60"/>
                <a:gd name="T49" fmla="*/ 13 h 59"/>
                <a:gd name="T50" fmla="*/ 2 w 60"/>
                <a:gd name="T51" fmla="*/ 18 h 59"/>
                <a:gd name="T52" fmla="*/ 0 w 60"/>
                <a:gd name="T53" fmla="*/ 23 h 59"/>
                <a:gd name="T54" fmla="*/ 0 w 60"/>
                <a:gd name="T55" fmla="*/ 30 h 59"/>
                <a:gd name="T56" fmla="*/ 0 w 60"/>
                <a:gd name="T57" fmla="*/ 35 h 59"/>
                <a:gd name="T58" fmla="*/ 2 w 60"/>
                <a:gd name="T59" fmla="*/ 41 h 59"/>
                <a:gd name="T60" fmla="*/ 3 w 60"/>
                <a:gd name="T61" fmla="*/ 43 h 59"/>
                <a:gd name="T62" fmla="*/ 5 w 60"/>
                <a:gd name="T63" fmla="*/ 46 h 59"/>
                <a:gd name="T64" fmla="*/ 9 w 60"/>
                <a:gd name="T65" fmla="*/ 51 h 59"/>
                <a:gd name="T66" fmla="*/ 13 w 60"/>
                <a:gd name="T67" fmla="*/ 54 h 59"/>
                <a:gd name="T68" fmla="*/ 18 w 60"/>
                <a:gd name="T69" fmla="*/ 57 h 59"/>
                <a:gd name="T70" fmla="*/ 24 w 60"/>
                <a:gd name="T71" fmla="*/ 59 h 59"/>
                <a:gd name="T72" fmla="*/ 30 w 60"/>
                <a:gd name="T73" fmla="*/ 59 h 59"/>
                <a:gd name="T74" fmla="*/ 32 w 60"/>
                <a:gd name="T75" fmla="*/ 59 h 59"/>
                <a:gd name="T76" fmla="*/ 34 w 60"/>
                <a:gd name="T77" fmla="*/ 59 h 59"/>
                <a:gd name="T78" fmla="*/ 35 w 60"/>
                <a:gd name="T79" fmla="*/ 59 h 59"/>
                <a:gd name="T80" fmla="*/ 38 w 60"/>
                <a:gd name="T81" fmla="*/ 58 h 59"/>
                <a:gd name="T82" fmla="*/ 41 w 60"/>
                <a:gd name="T83" fmla="*/ 57 h 59"/>
                <a:gd name="T84" fmla="*/ 43 w 60"/>
                <a:gd name="T85" fmla="*/ 56 h 59"/>
                <a:gd name="T86" fmla="*/ 46 w 60"/>
                <a:gd name="T87" fmla="*/ 54 h 59"/>
                <a:gd name="T88" fmla="*/ 48 w 60"/>
                <a:gd name="T89" fmla="*/ 52 h 59"/>
                <a:gd name="T90" fmla="*/ 51 w 60"/>
                <a:gd name="T91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9">
                  <a:moveTo>
                    <a:pt x="51" y="51"/>
                  </a:moveTo>
                  <a:lnTo>
                    <a:pt x="53" y="48"/>
                  </a:lnTo>
                  <a:lnTo>
                    <a:pt x="55" y="46"/>
                  </a:lnTo>
                  <a:lnTo>
                    <a:pt x="56" y="43"/>
                  </a:lnTo>
                  <a:lnTo>
                    <a:pt x="57" y="41"/>
                  </a:lnTo>
                  <a:lnTo>
                    <a:pt x="58" y="38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8" y="58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70">
              <a:extLst>
                <a:ext uri="{FF2B5EF4-FFF2-40B4-BE49-F238E27FC236}">
                  <a16:creationId xmlns:a16="http://schemas.microsoft.com/office/drawing/2014/main" id="{7636A241-19A9-565C-62A5-E898FB314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49" y="2918887"/>
              <a:ext cx="92075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71">
              <a:extLst>
                <a:ext uri="{FF2B5EF4-FFF2-40B4-BE49-F238E27FC236}">
                  <a16:creationId xmlns:a16="http://schemas.microsoft.com/office/drawing/2014/main" id="{A26AAD0F-FB0A-7C64-52DD-95938D7BC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7" y="3576112"/>
              <a:ext cx="92075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72">
              <a:extLst>
                <a:ext uri="{FF2B5EF4-FFF2-40B4-BE49-F238E27FC236}">
                  <a16:creationId xmlns:a16="http://schemas.microsoft.com/office/drawing/2014/main" id="{6C902885-7802-EBD0-9593-E45482CA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812" y="3784074"/>
              <a:ext cx="92075" cy="936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73">
              <a:extLst>
                <a:ext uri="{FF2B5EF4-FFF2-40B4-BE49-F238E27FC236}">
                  <a16:creationId xmlns:a16="http://schemas.microsoft.com/office/drawing/2014/main" id="{17073671-739F-2A05-D055-2564E96C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962" y="3874562"/>
              <a:ext cx="92075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74">
              <a:extLst>
                <a:ext uri="{FF2B5EF4-FFF2-40B4-BE49-F238E27FC236}">
                  <a16:creationId xmlns:a16="http://schemas.microsoft.com/office/drawing/2014/main" id="{DF798E6E-5D0F-EEB6-9B69-E449A24A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699" y="4023787"/>
              <a:ext cx="92075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75">
              <a:extLst>
                <a:ext uri="{FF2B5EF4-FFF2-40B4-BE49-F238E27FC236}">
                  <a16:creationId xmlns:a16="http://schemas.microsoft.com/office/drawing/2014/main" id="{CDD6399F-1606-BBB0-C447-7723B5CB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4" y="4038074"/>
              <a:ext cx="92075" cy="936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76">
              <a:extLst>
                <a:ext uri="{FF2B5EF4-FFF2-40B4-BE49-F238E27FC236}">
                  <a16:creationId xmlns:a16="http://schemas.microsoft.com/office/drawing/2014/main" id="{70A3AEE0-6627-1D70-16E2-DCDBFEA2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7" y="3888849"/>
              <a:ext cx="16126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-2.01 (-2.44 ; -1.59)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Rectangle 177">
              <a:extLst>
                <a:ext uri="{FF2B5EF4-FFF2-40B4-BE49-F238E27FC236}">
                  <a16:creationId xmlns:a16="http://schemas.microsoft.com/office/drawing/2014/main" id="{8BF69252-120F-A25B-9529-5892461A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7" y="4258737"/>
              <a:ext cx="16126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9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-2.29 (-2.83 ; -1.76)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Rectangle 178">
              <a:extLst>
                <a:ext uri="{FF2B5EF4-FFF2-40B4-BE49-F238E27FC236}">
                  <a16:creationId xmlns:a16="http://schemas.microsoft.com/office/drawing/2014/main" id="{49387445-9DE9-99CC-BCA8-A13D59B4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7" y="4634974"/>
              <a:ext cx="16126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-2.41 (-2.68 ; -2.14)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62" name="Connecteur droit avec flèche 161">
              <a:extLst>
                <a:ext uri="{FF2B5EF4-FFF2-40B4-BE49-F238E27FC236}">
                  <a16:creationId xmlns:a16="http://schemas.microsoft.com/office/drawing/2014/main" id="{C745D22D-09B5-F93B-A1D7-FFD52EF0C655}"/>
                </a:ext>
              </a:extLst>
            </p:cNvPr>
            <p:cNvCxnSpPr/>
            <p:nvPr/>
          </p:nvCxnSpPr>
          <p:spPr>
            <a:xfrm flipV="1">
              <a:off x="3197224" y="5586599"/>
              <a:ext cx="0" cy="26239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EEB4C6BD-F33A-0E02-D73A-1F6111BBAD04}"/>
                </a:ext>
              </a:extLst>
            </p:cNvPr>
            <p:cNvCxnSpPr/>
            <p:nvPr/>
          </p:nvCxnSpPr>
          <p:spPr>
            <a:xfrm flipV="1">
              <a:off x="3647121" y="5578511"/>
              <a:ext cx="0" cy="26239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41">
              <a:extLst>
                <a:ext uri="{FF2B5EF4-FFF2-40B4-BE49-F238E27FC236}">
                  <a16:creationId xmlns:a16="http://schemas.microsoft.com/office/drawing/2014/main" id="{CB8DA266-D999-2C45-86B2-C2E0D44B0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477" y="5961446"/>
              <a:ext cx="3164346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GS-3242 administered on D1 &amp; D2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79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44AAA-711F-CB7D-06D4-3CF72BBE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8339"/>
            <a:ext cx="3786522" cy="32961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Enhanced in vitro resistance profile vs second-generation INSTIs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noProof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Evaluation of activity against </a:t>
            </a:r>
            <a:r>
              <a:rPr lang="en-US" sz="1800" noProof="0" dirty="0">
                <a:effectLst/>
              </a:rPr>
              <a:t>a panel of 2nd-generation INSTI-resistant HIV-1 pseudo typed viruses derived from 14 participants who met confirmed virologic failure in the SAILING (N =7) and DAWNING (N = 7) studies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noProof="0" dirty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noProof="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7B542F7-6A98-4A86-88A6-403980AA7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262" y="6444771"/>
            <a:ext cx="2784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>
                <a:solidFill>
                  <a:srgbClr val="0070C0"/>
                </a:solidFill>
              </a:rPr>
              <a:t>Underwood M, CROI 2026, Abs. 554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063E2D-E40E-7AEE-40DD-A8C48FAA90E3}"/>
              </a:ext>
            </a:extLst>
          </p:cNvPr>
          <p:cNvSpPr txBox="1"/>
          <p:nvPr/>
        </p:nvSpPr>
        <p:spPr>
          <a:xfrm>
            <a:off x="5297586" y="1801254"/>
            <a:ext cx="6313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>
                <a:solidFill>
                  <a:srgbClr val="0070C0"/>
                </a:solidFill>
                <a:effectLst/>
              </a:rPr>
              <a:t>Heat map showing the % of the population achieving a certain IQ coverage for clonal strains</a:t>
            </a:r>
            <a:r>
              <a:rPr lang="en-US" b="1" noProof="0" dirty="0">
                <a:solidFill>
                  <a:srgbClr val="0070C0"/>
                </a:solidFill>
              </a:rPr>
              <a:t> (</a:t>
            </a:r>
            <a:r>
              <a:rPr lang="en-US" sz="1800" b="1" noProof="0" dirty="0">
                <a:solidFill>
                  <a:srgbClr val="0070C0"/>
                </a:solidFill>
                <a:effectLst/>
              </a:rPr>
              <a:t>created by combining exposure, with viral potency, and clonal FC)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4E4F73-9DD2-E5C2-2AAE-E87336C800F8}"/>
              </a:ext>
            </a:extLst>
          </p:cNvPr>
          <p:cNvSpPr txBox="1"/>
          <p:nvPr/>
        </p:nvSpPr>
        <p:spPr>
          <a:xfrm>
            <a:off x="406500" y="5241064"/>
            <a:ext cx="489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rgbClr val="000066"/>
                </a:solidFill>
              </a:rPr>
              <a:t>Conclusion: </a:t>
            </a:r>
            <a:r>
              <a:rPr lang="en-US" noProof="0" dirty="0">
                <a:solidFill>
                  <a:srgbClr val="000066"/>
                </a:solidFill>
                <a:effectLst/>
              </a:rPr>
              <a:t>VH-184 exposures combined with the enhanced resistance profile have the potential to demonstrate higher IQs across the breadth of mutant strains compared with BIC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A5B3CCC-0571-5B47-A3A3-D77B649051BF}"/>
              </a:ext>
            </a:extLst>
          </p:cNvPr>
          <p:cNvGrpSpPr/>
          <p:nvPr/>
        </p:nvGrpSpPr>
        <p:grpSpPr>
          <a:xfrm>
            <a:off x="4534545" y="2725889"/>
            <a:ext cx="7416155" cy="3816215"/>
            <a:chOff x="4534545" y="2725889"/>
            <a:chExt cx="7416155" cy="3816215"/>
          </a:xfrm>
        </p:grpSpPr>
        <p:sp>
          <p:nvSpPr>
            <p:cNvPr id="10" name="Rectangle 49">
              <a:extLst>
                <a:ext uri="{FF2B5EF4-FFF2-40B4-BE49-F238E27FC236}">
                  <a16:creationId xmlns:a16="http://schemas.microsoft.com/office/drawing/2014/main" id="{3D5B627A-DFE2-6DF3-F99C-C4C1BCBD5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040" y="6253957"/>
              <a:ext cx="96557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Modified IQ</a:t>
              </a:r>
              <a:endPara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A4019577-05D7-4A47-101A-A9CFC100B46A}"/>
                </a:ext>
              </a:extLst>
            </p:cNvPr>
            <p:cNvGrpSpPr/>
            <p:nvPr/>
          </p:nvGrpSpPr>
          <p:grpSpPr>
            <a:xfrm>
              <a:off x="4534545" y="2725889"/>
              <a:ext cx="7416155" cy="3560286"/>
              <a:chOff x="5036535" y="2725889"/>
              <a:chExt cx="6914165" cy="3560286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5CAF649B-57D1-A03C-A0A2-0EA899784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5425" t="6714" r="11767" b="12685"/>
              <a:stretch>
                <a:fillRect/>
              </a:stretch>
            </p:blipFill>
            <p:spPr>
              <a:xfrm>
                <a:off x="6965981" y="3041457"/>
                <a:ext cx="4011888" cy="2916972"/>
              </a:xfrm>
              <a:prstGeom prst="rect">
                <a:avLst/>
              </a:prstGeom>
            </p:spPr>
          </p:pic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542A0622-C85F-E76F-9868-0CA55C7B80EA}"/>
                  </a:ext>
                </a:extLst>
              </p:cNvPr>
              <p:cNvGrpSpPr/>
              <p:nvPr/>
            </p:nvGrpSpPr>
            <p:grpSpPr>
              <a:xfrm>
                <a:off x="5134025" y="2992934"/>
                <a:ext cx="1816723" cy="242305"/>
                <a:chOff x="-107231" y="3495648"/>
                <a:chExt cx="2210601" cy="257369"/>
              </a:xfrm>
            </p:grpSpPr>
            <p:sp>
              <p:nvSpPr>
                <p:cNvPr id="148" name="Line 11">
                  <a:extLst>
                    <a:ext uri="{FF2B5EF4-FFF2-40B4-BE49-F238E27FC236}">
                      <a16:creationId xmlns:a16="http://schemas.microsoft.com/office/drawing/2014/main" id="{5983624E-F828-6C62-239A-9B6B613D3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tangle 42">
                  <a:extLst>
                    <a:ext uri="{FF2B5EF4-FFF2-40B4-BE49-F238E27FC236}">
                      <a16:creationId xmlns:a16="http://schemas.microsoft.com/office/drawing/2014/main" id="{2ED37BE6-2296-6731-B0FE-DA7A7EA2E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07231" y="3495648"/>
                  <a:ext cx="211492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T66I, L74I, G118R, E138K, G163T</a:t>
                  </a:r>
                </a:p>
              </p:txBody>
            </p:sp>
          </p:grpSp>
          <p:sp>
            <p:nvSpPr>
              <p:cNvPr id="12" name="Forme libre : forme 10">
                <a:extLst>
                  <a:ext uri="{FF2B5EF4-FFF2-40B4-BE49-F238E27FC236}">
                    <a16:creationId xmlns:a16="http://schemas.microsoft.com/office/drawing/2014/main" id="{3FC50054-2F1F-037E-A01C-470469EFCA6E}"/>
                  </a:ext>
                </a:extLst>
              </p:cNvPr>
              <p:cNvSpPr/>
              <p:nvPr/>
            </p:nvSpPr>
            <p:spPr bwMode="auto">
              <a:xfrm>
                <a:off x="6955546" y="3025017"/>
                <a:ext cx="4011887" cy="2933412"/>
              </a:xfrm>
              <a:custGeom>
                <a:avLst/>
                <a:gdLst>
                  <a:gd name="connsiteX0" fmla="*/ 0 w 5250180"/>
                  <a:gd name="connsiteY0" fmla="*/ 0 h 3192780"/>
                  <a:gd name="connsiteX1" fmla="*/ 0 w 5250180"/>
                  <a:gd name="connsiteY1" fmla="*/ 3192780 h 3192780"/>
                  <a:gd name="connsiteX2" fmla="*/ 5250180 w 5250180"/>
                  <a:gd name="connsiteY2" fmla="*/ 3192780 h 319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50180" h="3192780">
                    <a:moveTo>
                      <a:pt x="0" y="0"/>
                    </a:moveTo>
                    <a:lnTo>
                      <a:pt x="0" y="3192780"/>
                    </a:lnTo>
                    <a:lnTo>
                      <a:pt x="5250180" y="319278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A21C8E-0E0B-E00D-A6B3-DDF0EEDE99D9}"/>
                  </a:ext>
                </a:extLst>
              </p:cNvPr>
              <p:cNvSpPr/>
              <p:nvPr/>
            </p:nvSpPr>
            <p:spPr>
              <a:xfrm>
                <a:off x="5409649" y="4148940"/>
                <a:ext cx="193087" cy="8608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" name="Rectangle 42">
                <a:extLst>
                  <a:ext uri="{FF2B5EF4-FFF2-40B4-BE49-F238E27FC236}">
                    <a16:creationId xmlns:a16="http://schemas.microsoft.com/office/drawing/2014/main" id="{E886AF41-6008-26E2-C80B-9B06E20EF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5981" y="2725889"/>
                <a:ext cx="1782889" cy="30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noProof="0" dirty="0">
                    <a:solidFill>
                      <a:srgbClr val="0070C0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VH-184 variant coverage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99939B16-F61A-95F0-9A4F-1BCC01F1EBD5}"/>
                  </a:ext>
                </a:extLst>
              </p:cNvPr>
              <p:cNvGrpSpPr/>
              <p:nvPr/>
            </p:nvGrpSpPr>
            <p:grpSpPr>
              <a:xfrm>
                <a:off x="5419897" y="3131900"/>
                <a:ext cx="1530851" cy="242305"/>
                <a:chOff x="240620" y="3495648"/>
                <a:chExt cx="1862750" cy="257369"/>
              </a:xfrm>
            </p:grpSpPr>
            <p:sp>
              <p:nvSpPr>
                <p:cNvPr id="146" name="Line 11">
                  <a:extLst>
                    <a:ext uri="{FF2B5EF4-FFF2-40B4-BE49-F238E27FC236}">
                      <a16:creationId xmlns:a16="http://schemas.microsoft.com/office/drawing/2014/main" id="{5D43B5AC-2861-4D02-393B-BC01DC1CA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tangle 42">
                  <a:extLst>
                    <a:ext uri="{FF2B5EF4-FFF2-40B4-BE49-F238E27FC236}">
                      <a16:creationId xmlns:a16="http://schemas.microsoft.com/office/drawing/2014/main" id="{7B2F0B85-F964-95EC-0F2A-6D77C80A7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20" y="3495648"/>
                  <a:ext cx="1767078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L74I, E138K, Q148R, R263K</a:t>
                  </a:r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A30658AF-51F8-8C59-B6ED-5146F2C52BCC}"/>
                  </a:ext>
                </a:extLst>
              </p:cNvPr>
              <p:cNvGrpSpPr/>
              <p:nvPr/>
            </p:nvGrpSpPr>
            <p:grpSpPr>
              <a:xfrm>
                <a:off x="5545049" y="3260758"/>
                <a:ext cx="1405699" cy="242305"/>
                <a:chOff x="392906" y="3495648"/>
                <a:chExt cx="1710464" cy="257369"/>
              </a:xfrm>
            </p:grpSpPr>
            <p:sp>
              <p:nvSpPr>
                <p:cNvPr id="144" name="Line 11">
                  <a:extLst>
                    <a:ext uri="{FF2B5EF4-FFF2-40B4-BE49-F238E27FC236}">
                      <a16:creationId xmlns:a16="http://schemas.microsoft.com/office/drawing/2014/main" id="{65E59ABF-80AB-6C7F-DB0C-A3B16E14B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tangle 42">
                  <a:extLst>
                    <a:ext uri="{FF2B5EF4-FFF2-40B4-BE49-F238E27FC236}">
                      <a16:creationId xmlns:a16="http://schemas.microsoft.com/office/drawing/2014/main" id="{D5EC70CB-9B70-1846-2C73-CBC9236C7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906" y="3495648"/>
                  <a:ext cx="1614792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T66I, L74I, G118R,G163T</a:t>
                  </a:r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174D0D91-F67D-0B05-1991-6C2FCE53ACED}"/>
                  </a:ext>
                </a:extLst>
              </p:cNvPr>
              <p:cNvGrpSpPr/>
              <p:nvPr/>
            </p:nvGrpSpPr>
            <p:grpSpPr>
              <a:xfrm>
                <a:off x="5808527" y="3401163"/>
                <a:ext cx="1142221" cy="242305"/>
                <a:chOff x="713507" y="3495648"/>
                <a:chExt cx="1389863" cy="257369"/>
              </a:xfrm>
            </p:grpSpPr>
            <p:sp>
              <p:nvSpPr>
                <p:cNvPr id="142" name="Line 11">
                  <a:extLst>
                    <a:ext uri="{FF2B5EF4-FFF2-40B4-BE49-F238E27FC236}">
                      <a16:creationId xmlns:a16="http://schemas.microsoft.com/office/drawing/2014/main" id="{02AA53AD-CB97-D2D8-521D-66202226B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tangle 42">
                  <a:extLst>
                    <a:ext uri="{FF2B5EF4-FFF2-40B4-BE49-F238E27FC236}">
                      <a16:creationId xmlns:a16="http://schemas.microsoft.com/office/drawing/2014/main" id="{991CDC9A-42F5-6A8F-88D3-F062EB0E6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507" y="3495648"/>
                  <a:ext cx="129419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L74I, E138K, Q148R</a:t>
                  </a:r>
                </a:p>
              </p:txBody>
            </p:sp>
          </p:grp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D5D8780-6048-ECAA-35B0-1B01967406D2}"/>
                  </a:ext>
                </a:extLst>
              </p:cNvPr>
              <p:cNvGrpSpPr/>
              <p:nvPr/>
            </p:nvGrpSpPr>
            <p:grpSpPr>
              <a:xfrm>
                <a:off x="5699183" y="3538146"/>
                <a:ext cx="1251565" cy="242305"/>
                <a:chOff x="580457" y="3495648"/>
                <a:chExt cx="1522913" cy="257369"/>
              </a:xfrm>
            </p:grpSpPr>
            <p:sp>
              <p:nvSpPr>
                <p:cNvPr id="140" name="Line 11">
                  <a:extLst>
                    <a:ext uri="{FF2B5EF4-FFF2-40B4-BE49-F238E27FC236}">
                      <a16:creationId xmlns:a16="http://schemas.microsoft.com/office/drawing/2014/main" id="{5F8AC995-3B9A-7E8F-B3F3-98A349AE3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Rectangle 42">
                  <a:extLst>
                    <a:ext uri="{FF2B5EF4-FFF2-40B4-BE49-F238E27FC236}">
                      <a16:creationId xmlns:a16="http://schemas.microsoft.com/office/drawing/2014/main" id="{B08C6764-E207-8F6F-A7F6-796538890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457" y="3495648"/>
                  <a:ext cx="142724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G118R, E138K, R263K</a:t>
                  </a:r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8026F4E6-1EBD-8FB3-790D-815AC83F64B7}"/>
                  </a:ext>
                </a:extLst>
              </p:cNvPr>
              <p:cNvGrpSpPr/>
              <p:nvPr/>
            </p:nvGrpSpPr>
            <p:grpSpPr>
              <a:xfrm>
                <a:off x="5799304" y="3680290"/>
                <a:ext cx="1151444" cy="242305"/>
                <a:chOff x="702285" y="3495648"/>
                <a:chExt cx="1401085" cy="257369"/>
              </a:xfrm>
            </p:grpSpPr>
            <p:sp>
              <p:nvSpPr>
                <p:cNvPr id="138" name="Line 11">
                  <a:extLst>
                    <a:ext uri="{FF2B5EF4-FFF2-40B4-BE49-F238E27FC236}">
                      <a16:creationId xmlns:a16="http://schemas.microsoft.com/office/drawing/2014/main" id="{B7818AA5-5011-4DB3-E0EC-BA2326053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tangle 42">
                  <a:extLst>
                    <a:ext uri="{FF2B5EF4-FFF2-40B4-BE49-F238E27FC236}">
                      <a16:creationId xmlns:a16="http://schemas.microsoft.com/office/drawing/2014/main" id="{C9FC0324-EE36-F103-D0D8-9EF69AC3E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285" y="3495648"/>
                  <a:ext cx="1305413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L74I, G118R, G163T</a:t>
                  </a:r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162427C8-93BC-3444-1BE7-9FDA27AEFFF8}"/>
                  </a:ext>
                </a:extLst>
              </p:cNvPr>
              <p:cNvGrpSpPr/>
              <p:nvPr/>
            </p:nvGrpSpPr>
            <p:grpSpPr>
              <a:xfrm>
                <a:off x="5747927" y="3818896"/>
                <a:ext cx="1202821" cy="242305"/>
                <a:chOff x="639769" y="3495648"/>
                <a:chExt cx="1463601" cy="257369"/>
              </a:xfrm>
            </p:grpSpPr>
            <p:sp>
              <p:nvSpPr>
                <p:cNvPr id="136" name="Line 11">
                  <a:extLst>
                    <a:ext uri="{FF2B5EF4-FFF2-40B4-BE49-F238E27FC236}">
                      <a16:creationId xmlns:a16="http://schemas.microsoft.com/office/drawing/2014/main" id="{4A944241-10D6-EBB9-BE87-0528AEB51E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Rectangle 42">
                  <a:extLst>
                    <a:ext uri="{FF2B5EF4-FFF2-40B4-BE49-F238E27FC236}">
                      <a16:creationId xmlns:a16="http://schemas.microsoft.com/office/drawing/2014/main" id="{CA11F007-A69D-176F-27A9-8E8A5D386D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9769" y="3495648"/>
                  <a:ext cx="136792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A49G, S230G, R263K</a:t>
                  </a:r>
                </a:p>
              </p:txBody>
            </p:sp>
          </p:grp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741C58E6-4B93-AB3A-9338-E951059E47A1}"/>
                  </a:ext>
                </a:extLst>
              </p:cNvPr>
              <p:cNvGrpSpPr/>
              <p:nvPr/>
            </p:nvGrpSpPr>
            <p:grpSpPr>
              <a:xfrm>
                <a:off x="5663614" y="3953917"/>
                <a:ext cx="1287134" cy="242305"/>
                <a:chOff x="537176" y="3495648"/>
                <a:chExt cx="1566194" cy="257369"/>
              </a:xfrm>
            </p:grpSpPr>
            <p:sp>
              <p:nvSpPr>
                <p:cNvPr id="134" name="Line 11">
                  <a:extLst>
                    <a:ext uri="{FF2B5EF4-FFF2-40B4-BE49-F238E27FC236}">
                      <a16:creationId xmlns:a16="http://schemas.microsoft.com/office/drawing/2014/main" id="{5CF6AD84-EDA5-2286-3C7B-C3AF90437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Rectangle 42">
                  <a:extLst>
                    <a:ext uri="{FF2B5EF4-FFF2-40B4-BE49-F238E27FC236}">
                      <a16:creationId xmlns:a16="http://schemas.microsoft.com/office/drawing/2014/main" id="{DA9F4D31-46E8-8FF2-14C8-ED11123CC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176" y="3495648"/>
                  <a:ext cx="1470522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A49G, S230R, R263K.2</a:t>
                  </a:r>
                </a:p>
              </p:txBody>
            </p:sp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447DA66D-36BA-C3F1-8209-8427BCA45ACD}"/>
                  </a:ext>
                </a:extLst>
              </p:cNvPr>
              <p:cNvGrpSpPr/>
              <p:nvPr/>
            </p:nvGrpSpPr>
            <p:grpSpPr>
              <a:xfrm>
                <a:off x="5663614" y="4104518"/>
                <a:ext cx="1287134" cy="242305"/>
                <a:chOff x="537176" y="3495648"/>
                <a:chExt cx="1566194" cy="257369"/>
              </a:xfrm>
            </p:grpSpPr>
            <p:sp>
              <p:nvSpPr>
                <p:cNvPr id="132" name="Line 11">
                  <a:extLst>
                    <a:ext uri="{FF2B5EF4-FFF2-40B4-BE49-F238E27FC236}">
                      <a16:creationId xmlns:a16="http://schemas.microsoft.com/office/drawing/2014/main" id="{214CEF9A-F3DD-517A-E504-7716AEAFB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Rectangle 42">
                  <a:extLst>
                    <a:ext uri="{FF2B5EF4-FFF2-40B4-BE49-F238E27FC236}">
                      <a16:creationId xmlns:a16="http://schemas.microsoft.com/office/drawing/2014/main" id="{2D94DDCA-A0A8-18C8-0DB7-67A3185BA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176" y="3495648"/>
                  <a:ext cx="1470522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A49G, S230R, R263K.1</a:t>
                  </a:r>
                </a:p>
              </p:txBody>
            </p:sp>
          </p:grp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00006966-63AA-659C-3CB5-F973E9D45653}"/>
                  </a:ext>
                </a:extLst>
              </p:cNvPr>
              <p:cNvGrpSpPr/>
              <p:nvPr/>
            </p:nvGrpSpPr>
            <p:grpSpPr>
              <a:xfrm>
                <a:off x="5803257" y="4235560"/>
                <a:ext cx="1147491" cy="242305"/>
                <a:chOff x="707095" y="3495648"/>
                <a:chExt cx="1396275" cy="257369"/>
              </a:xfrm>
            </p:grpSpPr>
            <p:sp>
              <p:nvSpPr>
                <p:cNvPr id="130" name="Line 11">
                  <a:extLst>
                    <a:ext uri="{FF2B5EF4-FFF2-40B4-BE49-F238E27FC236}">
                      <a16:creationId xmlns:a16="http://schemas.microsoft.com/office/drawing/2014/main" id="{17641334-520D-F35E-BDDB-72924F6FC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tangle 42">
                  <a:extLst>
                    <a:ext uri="{FF2B5EF4-FFF2-40B4-BE49-F238E27FC236}">
                      <a16:creationId xmlns:a16="http://schemas.microsoft.com/office/drawing/2014/main" id="{1D77F951-3C75-0902-00F8-4D6FB770B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095" y="3495648"/>
                  <a:ext cx="1300603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L74I, N155H, S230R</a:t>
                  </a:r>
                </a:p>
              </p:txBody>
            </p: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5CA24C70-8AD6-87AE-C881-32BBAC5849E8}"/>
                  </a:ext>
                </a:extLst>
              </p:cNvPr>
              <p:cNvGrpSpPr/>
              <p:nvPr/>
            </p:nvGrpSpPr>
            <p:grpSpPr>
              <a:xfrm>
                <a:off x="5979786" y="4377867"/>
                <a:ext cx="970962" cy="242305"/>
                <a:chOff x="921897" y="3495648"/>
                <a:chExt cx="1181473" cy="257369"/>
              </a:xfrm>
            </p:grpSpPr>
            <p:sp>
              <p:nvSpPr>
                <p:cNvPr id="128" name="Line 11">
                  <a:extLst>
                    <a:ext uri="{FF2B5EF4-FFF2-40B4-BE49-F238E27FC236}">
                      <a16:creationId xmlns:a16="http://schemas.microsoft.com/office/drawing/2014/main" id="{EABA7ADA-42D2-C3DB-4C4E-3EC82E51D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Rectangle 42">
                  <a:extLst>
                    <a:ext uri="{FF2B5EF4-FFF2-40B4-BE49-F238E27FC236}">
                      <a16:creationId xmlns:a16="http://schemas.microsoft.com/office/drawing/2014/main" id="{7C6488C9-3B8D-9A67-6EDC-745B94C01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1897" y="3495648"/>
                  <a:ext cx="108580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G118R, S230N.2</a:t>
                  </a:r>
                </a:p>
              </p:txBody>
            </p: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ECDF986B-8AAC-F972-C687-8EBAF4319CD4}"/>
                  </a:ext>
                </a:extLst>
              </p:cNvPr>
              <p:cNvGrpSpPr/>
              <p:nvPr/>
            </p:nvGrpSpPr>
            <p:grpSpPr>
              <a:xfrm>
                <a:off x="5979786" y="4515078"/>
                <a:ext cx="970962" cy="242305"/>
                <a:chOff x="921897" y="3495648"/>
                <a:chExt cx="1181473" cy="257369"/>
              </a:xfrm>
            </p:grpSpPr>
            <p:sp>
              <p:nvSpPr>
                <p:cNvPr id="126" name="Line 11">
                  <a:extLst>
                    <a:ext uri="{FF2B5EF4-FFF2-40B4-BE49-F238E27FC236}">
                      <a16:creationId xmlns:a16="http://schemas.microsoft.com/office/drawing/2014/main" id="{FA8BD019-CCCC-1209-37A7-9892459AB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tangle 42">
                  <a:extLst>
                    <a:ext uri="{FF2B5EF4-FFF2-40B4-BE49-F238E27FC236}">
                      <a16:creationId xmlns:a16="http://schemas.microsoft.com/office/drawing/2014/main" id="{C54CFB9F-AD11-0FD6-B5D5-6690804EE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1897" y="3495648"/>
                  <a:ext cx="108580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G118R, S230N.1</a:t>
                  </a:r>
                </a:p>
              </p:txBody>
            </p:sp>
          </p:grp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717D1A3C-4F27-E5E1-3302-06FEC0F7D7FF}"/>
                  </a:ext>
                </a:extLst>
              </p:cNvPr>
              <p:cNvGrpSpPr/>
              <p:nvPr/>
            </p:nvGrpSpPr>
            <p:grpSpPr>
              <a:xfrm>
                <a:off x="6139190" y="4651678"/>
                <a:ext cx="811558" cy="242305"/>
                <a:chOff x="1115860" y="3495648"/>
                <a:chExt cx="987510" cy="257369"/>
              </a:xfrm>
            </p:grpSpPr>
            <p:sp>
              <p:nvSpPr>
                <p:cNvPr id="124" name="Line 11">
                  <a:extLst>
                    <a:ext uri="{FF2B5EF4-FFF2-40B4-BE49-F238E27FC236}">
                      <a16:creationId xmlns:a16="http://schemas.microsoft.com/office/drawing/2014/main" id="{1B27517B-E469-D1DF-8645-D243D25B1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Rectangle 42">
                  <a:extLst>
                    <a:ext uri="{FF2B5EF4-FFF2-40B4-BE49-F238E27FC236}">
                      <a16:creationId xmlns:a16="http://schemas.microsoft.com/office/drawing/2014/main" id="{E8353D71-C1A9-119D-F204-7D7DAD36E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860" y="3495648"/>
                  <a:ext cx="891838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H51Y, G118R</a:t>
                  </a:r>
                </a:p>
              </p:txBody>
            </p:sp>
          </p:grpSp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A36672E9-1AF1-E0D6-CBC2-495AC0C0AD58}"/>
                  </a:ext>
                </a:extLst>
              </p:cNvPr>
              <p:cNvGrpSpPr/>
              <p:nvPr/>
            </p:nvGrpSpPr>
            <p:grpSpPr>
              <a:xfrm>
                <a:off x="6195838" y="4787668"/>
                <a:ext cx="754910" cy="242305"/>
                <a:chOff x="1184790" y="3495648"/>
                <a:chExt cx="918580" cy="257369"/>
              </a:xfrm>
            </p:grpSpPr>
            <p:sp>
              <p:nvSpPr>
                <p:cNvPr id="122" name="Line 11">
                  <a:extLst>
                    <a:ext uri="{FF2B5EF4-FFF2-40B4-BE49-F238E27FC236}">
                      <a16:creationId xmlns:a16="http://schemas.microsoft.com/office/drawing/2014/main" id="{41F63248-68FD-D7C3-D355-F4400702D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tangle 42">
                  <a:extLst>
                    <a:ext uri="{FF2B5EF4-FFF2-40B4-BE49-F238E27FC236}">
                      <a16:creationId xmlns:a16="http://schemas.microsoft.com/office/drawing/2014/main" id="{30ECF1FA-D3B8-120C-4E09-F62AE91B6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4790" y="3495648"/>
                  <a:ext cx="822908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L74I, G118R</a:t>
                  </a:r>
                </a:p>
              </p:txBody>
            </p:sp>
          </p:grpSp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AF9D7E50-4E0A-F1A2-DE01-5A8295CCD53C}"/>
                  </a:ext>
                </a:extLst>
              </p:cNvPr>
              <p:cNvGrpSpPr/>
              <p:nvPr/>
            </p:nvGrpSpPr>
            <p:grpSpPr>
              <a:xfrm>
                <a:off x="6183981" y="4924194"/>
                <a:ext cx="766767" cy="242305"/>
                <a:chOff x="1170362" y="3495648"/>
                <a:chExt cx="933008" cy="257369"/>
              </a:xfrm>
            </p:grpSpPr>
            <p:sp>
              <p:nvSpPr>
                <p:cNvPr id="120" name="Line 11">
                  <a:extLst>
                    <a:ext uri="{FF2B5EF4-FFF2-40B4-BE49-F238E27FC236}">
                      <a16:creationId xmlns:a16="http://schemas.microsoft.com/office/drawing/2014/main" id="{2557D72F-8FE2-42C4-4D4E-AE5B9F38C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Rectangle 42">
                  <a:extLst>
                    <a:ext uri="{FF2B5EF4-FFF2-40B4-BE49-F238E27FC236}">
                      <a16:creationId xmlns:a16="http://schemas.microsoft.com/office/drawing/2014/main" id="{ECB1F853-FA84-A5BF-4B6D-51E233429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0362" y="3495648"/>
                  <a:ext cx="837336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L74I, N155H</a:t>
                  </a:r>
                </a:p>
              </p:txBody>
            </p:sp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85CBB8A1-346F-78E1-4473-B17023A7CE2E}"/>
                  </a:ext>
                </a:extLst>
              </p:cNvPr>
              <p:cNvGrpSpPr/>
              <p:nvPr/>
            </p:nvGrpSpPr>
            <p:grpSpPr>
              <a:xfrm>
                <a:off x="6132603" y="5067672"/>
                <a:ext cx="818145" cy="242305"/>
                <a:chOff x="1107845" y="3495648"/>
                <a:chExt cx="995525" cy="257369"/>
              </a:xfrm>
            </p:grpSpPr>
            <p:sp>
              <p:nvSpPr>
                <p:cNvPr id="118" name="Line 11">
                  <a:extLst>
                    <a:ext uri="{FF2B5EF4-FFF2-40B4-BE49-F238E27FC236}">
                      <a16:creationId xmlns:a16="http://schemas.microsoft.com/office/drawing/2014/main" id="{60191602-E008-016B-9F42-66E2CCB59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tangle 42">
                  <a:extLst>
                    <a:ext uri="{FF2B5EF4-FFF2-40B4-BE49-F238E27FC236}">
                      <a16:creationId xmlns:a16="http://schemas.microsoft.com/office/drawing/2014/main" id="{8363154F-A204-ED9A-D172-24280A835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845" y="3495648"/>
                  <a:ext cx="899853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T97A, N155H</a:t>
                  </a:r>
                </a:p>
              </p:txBody>
            </p:sp>
          </p:grpSp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344C6122-0E20-04F6-E1BA-AC56E96DC640}"/>
                  </a:ext>
                </a:extLst>
              </p:cNvPr>
              <p:cNvGrpSpPr/>
              <p:nvPr/>
            </p:nvGrpSpPr>
            <p:grpSpPr>
              <a:xfrm>
                <a:off x="6598957" y="5204372"/>
                <a:ext cx="351791" cy="242305"/>
                <a:chOff x="1675308" y="3495648"/>
                <a:chExt cx="428062" cy="257369"/>
              </a:xfrm>
            </p:grpSpPr>
            <p:sp>
              <p:nvSpPr>
                <p:cNvPr id="116" name="Line 11">
                  <a:extLst>
                    <a:ext uri="{FF2B5EF4-FFF2-40B4-BE49-F238E27FC236}">
                      <a16:creationId xmlns:a16="http://schemas.microsoft.com/office/drawing/2014/main" id="{71F0D537-578C-CFD9-CADC-D9A378DA23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tangle 42">
                  <a:extLst>
                    <a:ext uri="{FF2B5EF4-FFF2-40B4-BE49-F238E27FC236}">
                      <a16:creationId xmlns:a16="http://schemas.microsoft.com/office/drawing/2014/main" id="{3B11C86D-BFED-599F-0DF0-4AA1CDCD90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308" y="3495648"/>
                  <a:ext cx="332390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L74I</a:t>
                  </a:r>
                </a:p>
              </p:txBody>
            </p:sp>
          </p:grp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FA83FC2B-BCCE-DFFA-F090-2D666AB5189D}"/>
                  </a:ext>
                </a:extLst>
              </p:cNvPr>
              <p:cNvGrpSpPr/>
              <p:nvPr/>
            </p:nvGrpSpPr>
            <p:grpSpPr>
              <a:xfrm>
                <a:off x="6388175" y="5340651"/>
                <a:ext cx="562573" cy="242305"/>
                <a:chOff x="1418827" y="3495648"/>
                <a:chExt cx="684543" cy="257369"/>
              </a:xfrm>
            </p:grpSpPr>
            <p:sp>
              <p:nvSpPr>
                <p:cNvPr id="114" name="Line 11">
                  <a:extLst>
                    <a:ext uri="{FF2B5EF4-FFF2-40B4-BE49-F238E27FC236}">
                      <a16:creationId xmlns:a16="http://schemas.microsoft.com/office/drawing/2014/main" id="{3116AF15-1321-FEC9-4CFA-E8268BFE9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tangle 42">
                  <a:extLst>
                    <a:ext uri="{FF2B5EF4-FFF2-40B4-BE49-F238E27FC236}">
                      <a16:creationId xmlns:a16="http://schemas.microsoft.com/office/drawing/2014/main" id="{3ABACA2B-5EB8-9E89-9B5A-0D5D28443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827" y="3495648"/>
                  <a:ext cx="58887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R263K.4</a:t>
                  </a:r>
                </a:p>
              </p:txBody>
            </p:sp>
          </p:grp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288DC60D-3546-60E9-C5C8-0CFF17542FFE}"/>
                  </a:ext>
                </a:extLst>
              </p:cNvPr>
              <p:cNvGrpSpPr/>
              <p:nvPr/>
            </p:nvGrpSpPr>
            <p:grpSpPr>
              <a:xfrm>
                <a:off x="6388175" y="5483666"/>
                <a:ext cx="562573" cy="242305"/>
                <a:chOff x="1418827" y="3495648"/>
                <a:chExt cx="684543" cy="257369"/>
              </a:xfrm>
            </p:grpSpPr>
            <p:sp>
              <p:nvSpPr>
                <p:cNvPr id="112" name="Line 11">
                  <a:extLst>
                    <a:ext uri="{FF2B5EF4-FFF2-40B4-BE49-F238E27FC236}">
                      <a16:creationId xmlns:a16="http://schemas.microsoft.com/office/drawing/2014/main" id="{4E8FE51C-1F51-C1A2-B7B4-C6DAED79D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tangle 42">
                  <a:extLst>
                    <a:ext uri="{FF2B5EF4-FFF2-40B4-BE49-F238E27FC236}">
                      <a16:creationId xmlns:a16="http://schemas.microsoft.com/office/drawing/2014/main" id="{BFF0AB4E-B0B2-B7A0-EED3-785851C98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827" y="3495648"/>
                  <a:ext cx="58887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R263K.3</a:t>
                  </a:r>
                </a:p>
              </p:txBody>
            </p:sp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E5C76631-5772-1F5A-0E24-29B595CA7FCA}"/>
                  </a:ext>
                </a:extLst>
              </p:cNvPr>
              <p:cNvGrpSpPr/>
              <p:nvPr/>
            </p:nvGrpSpPr>
            <p:grpSpPr>
              <a:xfrm>
                <a:off x="6388175" y="5620267"/>
                <a:ext cx="562573" cy="242305"/>
                <a:chOff x="1418827" y="3495648"/>
                <a:chExt cx="684543" cy="257369"/>
              </a:xfrm>
            </p:grpSpPr>
            <p:sp>
              <p:nvSpPr>
                <p:cNvPr id="110" name="Line 11">
                  <a:extLst>
                    <a:ext uri="{FF2B5EF4-FFF2-40B4-BE49-F238E27FC236}">
                      <a16:creationId xmlns:a16="http://schemas.microsoft.com/office/drawing/2014/main" id="{8BC3A4C7-8266-44B9-E5E8-35973933BC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Rectangle 42">
                  <a:extLst>
                    <a:ext uri="{FF2B5EF4-FFF2-40B4-BE49-F238E27FC236}">
                      <a16:creationId xmlns:a16="http://schemas.microsoft.com/office/drawing/2014/main" id="{B0AF5DE0-1FF5-076A-F79E-422545AD6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827" y="3495648"/>
                  <a:ext cx="58887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R263K.2</a:t>
                  </a:r>
                </a:p>
              </p:txBody>
            </p: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16F1D537-C4DF-65CD-53A5-A361C0ED7665}"/>
                  </a:ext>
                </a:extLst>
              </p:cNvPr>
              <p:cNvGrpSpPr/>
              <p:nvPr/>
            </p:nvGrpSpPr>
            <p:grpSpPr>
              <a:xfrm>
                <a:off x="6388175" y="5763915"/>
                <a:ext cx="562573" cy="242305"/>
                <a:chOff x="1418827" y="3495648"/>
                <a:chExt cx="684543" cy="257369"/>
              </a:xfrm>
            </p:grpSpPr>
            <p:sp>
              <p:nvSpPr>
                <p:cNvPr id="108" name="Line 11">
                  <a:extLst>
                    <a:ext uri="{FF2B5EF4-FFF2-40B4-BE49-F238E27FC236}">
                      <a16:creationId xmlns:a16="http://schemas.microsoft.com/office/drawing/2014/main" id="{05449A58-A706-4A5D-A81B-097A5E3671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3624407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Rectangle 42">
                  <a:extLst>
                    <a:ext uri="{FF2B5EF4-FFF2-40B4-BE49-F238E27FC236}">
                      <a16:creationId xmlns:a16="http://schemas.microsoft.com/office/drawing/2014/main" id="{3032115C-2186-E1C9-E45C-EA8473120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8827" y="3495648"/>
                  <a:ext cx="588871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kern="0" noProof="0" dirty="0">
                      <a:solidFill>
                        <a:srgbClr val="000066"/>
                      </a:solidFill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R263K.1</a:t>
                  </a:r>
                </a:p>
              </p:txBody>
            </p:sp>
          </p:grpSp>
          <p:sp>
            <p:nvSpPr>
              <p:cNvPr id="35" name="Rectangle 42">
                <a:extLst>
                  <a:ext uri="{FF2B5EF4-FFF2-40B4-BE49-F238E27FC236}">
                    <a16:creationId xmlns:a16="http://schemas.microsoft.com/office/drawing/2014/main" id="{84E924C8-C17A-B66B-3093-5441CC13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3372" y="2725889"/>
                <a:ext cx="1497016" cy="30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noProof="0" dirty="0">
                    <a:solidFill>
                      <a:srgbClr val="0070C0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BIC variant coverage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F230DF71-C94E-F48F-957E-57292A884B0B}"/>
                  </a:ext>
                </a:extLst>
              </p:cNvPr>
              <p:cNvGrpSpPr/>
              <p:nvPr/>
            </p:nvGrpSpPr>
            <p:grpSpPr>
              <a:xfrm>
                <a:off x="6895794" y="5954910"/>
                <a:ext cx="241549" cy="331265"/>
                <a:chOff x="2626389" y="5296450"/>
                <a:chExt cx="293919" cy="351860"/>
              </a:xfrm>
            </p:grpSpPr>
            <p:sp>
              <p:nvSpPr>
                <p:cNvPr id="106" name="Line 19">
                  <a:extLst>
                    <a:ext uri="{FF2B5EF4-FFF2-40B4-BE49-F238E27FC236}">
                      <a16:creationId xmlns:a16="http://schemas.microsoft.com/office/drawing/2014/main" id="{00F89FA6-7169-4323-BF2C-4CA05FCFC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tangle 49">
                  <a:extLst>
                    <a:ext uri="{FF2B5EF4-FFF2-40B4-BE49-F238E27FC236}">
                      <a16:creationId xmlns:a16="http://schemas.microsoft.com/office/drawing/2014/main" id="{6291BB3B-E74C-B2CA-8E47-52F5D8567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89" y="5390941"/>
                  <a:ext cx="29391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IQ2</a:t>
                  </a:r>
                </a:p>
              </p:txBody>
            </p:sp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238B03C4-D9AA-2848-AB5F-D29B6A99C2B9}"/>
                  </a:ext>
                </a:extLst>
              </p:cNvPr>
              <p:cNvGrpSpPr/>
              <p:nvPr/>
            </p:nvGrpSpPr>
            <p:grpSpPr>
              <a:xfrm>
                <a:off x="7102988" y="5954910"/>
                <a:ext cx="241549" cy="331265"/>
                <a:chOff x="2626389" y="5296450"/>
                <a:chExt cx="293919" cy="351860"/>
              </a:xfrm>
            </p:grpSpPr>
            <p:sp>
              <p:nvSpPr>
                <p:cNvPr id="104" name="Line 19">
                  <a:extLst>
                    <a:ext uri="{FF2B5EF4-FFF2-40B4-BE49-F238E27FC236}">
                      <a16:creationId xmlns:a16="http://schemas.microsoft.com/office/drawing/2014/main" id="{8F778C20-4D94-C905-2AF1-57F94DD924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tangle 49">
                  <a:extLst>
                    <a:ext uri="{FF2B5EF4-FFF2-40B4-BE49-F238E27FC236}">
                      <a16:creationId xmlns:a16="http://schemas.microsoft.com/office/drawing/2014/main" id="{98C75B3C-54B9-E1B9-1085-B52DFFBD6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89" y="5390941"/>
                  <a:ext cx="29391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IQ4</a:t>
                  </a:r>
                </a:p>
              </p:txBody>
            </p:sp>
          </p:grpSp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AC791545-7D59-6F6F-6EEC-CEE19F257FCA}"/>
                  </a:ext>
                </a:extLst>
              </p:cNvPr>
              <p:cNvGrpSpPr/>
              <p:nvPr/>
            </p:nvGrpSpPr>
            <p:grpSpPr>
              <a:xfrm>
                <a:off x="7302843" y="5954910"/>
                <a:ext cx="241549" cy="331265"/>
                <a:chOff x="2626389" y="5296450"/>
                <a:chExt cx="293919" cy="351860"/>
              </a:xfrm>
            </p:grpSpPr>
            <p:sp>
              <p:nvSpPr>
                <p:cNvPr id="102" name="Line 19">
                  <a:extLst>
                    <a:ext uri="{FF2B5EF4-FFF2-40B4-BE49-F238E27FC236}">
                      <a16:creationId xmlns:a16="http://schemas.microsoft.com/office/drawing/2014/main" id="{DC8F6A7D-6637-C0BB-9925-CABA91BA4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Rectangle 49">
                  <a:extLst>
                    <a:ext uri="{FF2B5EF4-FFF2-40B4-BE49-F238E27FC236}">
                      <a16:creationId xmlns:a16="http://schemas.microsoft.com/office/drawing/2014/main" id="{96A4BE6A-F857-4EF4-CC7B-699BFF206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89" y="5390941"/>
                  <a:ext cx="29391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IQ6</a:t>
                  </a:r>
                </a:p>
              </p:txBody>
            </p: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398F4745-A5A1-DA5B-932D-8F06EEFB5615}"/>
                  </a:ext>
                </a:extLst>
              </p:cNvPr>
              <p:cNvGrpSpPr/>
              <p:nvPr/>
            </p:nvGrpSpPr>
            <p:grpSpPr>
              <a:xfrm>
                <a:off x="7510038" y="5954910"/>
                <a:ext cx="241549" cy="331265"/>
                <a:chOff x="2626391" y="5296450"/>
                <a:chExt cx="293918" cy="351860"/>
              </a:xfrm>
            </p:grpSpPr>
            <p:sp>
              <p:nvSpPr>
                <p:cNvPr id="100" name="Line 19">
                  <a:extLst>
                    <a:ext uri="{FF2B5EF4-FFF2-40B4-BE49-F238E27FC236}">
                      <a16:creationId xmlns:a16="http://schemas.microsoft.com/office/drawing/2014/main" id="{E984416E-7EC9-0EC1-7FE5-17A2C3653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tangle 49">
                  <a:extLst>
                    <a:ext uri="{FF2B5EF4-FFF2-40B4-BE49-F238E27FC236}">
                      <a16:creationId xmlns:a16="http://schemas.microsoft.com/office/drawing/2014/main" id="{BA154020-C081-05A7-6F5E-540AF3460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91" y="5390941"/>
                  <a:ext cx="293918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IQ8</a:t>
                  </a:r>
                </a:p>
              </p:txBody>
            </p:sp>
          </p:grp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7B1D1337-B07B-E495-0938-43005AE83D9B}"/>
                  </a:ext>
                </a:extLst>
              </p:cNvPr>
              <p:cNvGrpSpPr/>
              <p:nvPr/>
            </p:nvGrpSpPr>
            <p:grpSpPr>
              <a:xfrm>
                <a:off x="7664993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98" name="Line 19">
                  <a:extLst>
                    <a:ext uri="{FF2B5EF4-FFF2-40B4-BE49-F238E27FC236}">
                      <a16:creationId xmlns:a16="http://schemas.microsoft.com/office/drawing/2014/main" id="{425E7119-BC55-1DB2-2261-AD0733DA9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49">
                  <a:extLst>
                    <a:ext uri="{FF2B5EF4-FFF2-40B4-BE49-F238E27FC236}">
                      <a16:creationId xmlns:a16="http://schemas.microsoft.com/office/drawing/2014/main" id="{59275EA1-85E5-63EE-B786-5924C5BC0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IQ10</a:t>
                  </a:r>
                </a:p>
              </p:txBody>
            </p:sp>
          </p:grp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B88C206E-DC3C-E6BD-1923-CDEDE5E15554}"/>
                  </a:ext>
                </a:extLst>
              </p:cNvPr>
              <p:cNvGrpSpPr/>
              <p:nvPr/>
            </p:nvGrpSpPr>
            <p:grpSpPr>
              <a:xfrm>
                <a:off x="7872186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96" name="Line 19">
                  <a:extLst>
                    <a:ext uri="{FF2B5EF4-FFF2-40B4-BE49-F238E27FC236}">
                      <a16:creationId xmlns:a16="http://schemas.microsoft.com/office/drawing/2014/main" id="{F4F310D3-22AB-B5F3-1DF7-88E9F73FF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tangle 49">
                  <a:extLst>
                    <a:ext uri="{FF2B5EF4-FFF2-40B4-BE49-F238E27FC236}">
                      <a16:creationId xmlns:a16="http://schemas.microsoft.com/office/drawing/2014/main" id="{A58963EA-4616-62A8-2542-36C7ACAB5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IQ12</a:t>
                  </a:r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D75DBD82-53C2-DE35-2E65-F839D1DA74C6}"/>
                  </a:ext>
                </a:extLst>
              </p:cNvPr>
              <p:cNvGrpSpPr/>
              <p:nvPr/>
            </p:nvGrpSpPr>
            <p:grpSpPr>
              <a:xfrm>
                <a:off x="8059765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94" name="Line 19">
                  <a:extLst>
                    <a:ext uri="{FF2B5EF4-FFF2-40B4-BE49-F238E27FC236}">
                      <a16:creationId xmlns:a16="http://schemas.microsoft.com/office/drawing/2014/main" id="{37676A40-3CC2-9C77-9A29-D1F74895A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Rectangle 49">
                  <a:extLst>
                    <a:ext uri="{FF2B5EF4-FFF2-40B4-BE49-F238E27FC236}">
                      <a16:creationId xmlns:a16="http://schemas.microsoft.com/office/drawing/2014/main" id="{72B218A9-A80D-F2BE-D5EE-528FC8016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IQ14</a:t>
                  </a:r>
                </a:p>
              </p:txBody>
            </p:sp>
          </p:grpSp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DBCD0D54-59AF-0C14-F5D4-1A98230D9C62}"/>
                  </a:ext>
                </a:extLst>
              </p:cNvPr>
              <p:cNvGrpSpPr/>
              <p:nvPr/>
            </p:nvGrpSpPr>
            <p:grpSpPr>
              <a:xfrm>
                <a:off x="8266958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92" name="Line 19">
                  <a:extLst>
                    <a:ext uri="{FF2B5EF4-FFF2-40B4-BE49-F238E27FC236}">
                      <a16:creationId xmlns:a16="http://schemas.microsoft.com/office/drawing/2014/main" id="{A7EA23F3-6DA3-A86C-1F79-AF5072A2A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tangle 49">
                  <a:extLst>
                    <a:ext uri="{FF2B5EF4-FFF2-40B4-BE49-F238E27FC236}">
                      <a16:creationId xmlns:a16="http://schemas.microsoft.com/office/drawing/2014/main" id="{B6ADEFE0-EA30-9302-6ECA-1F6E3BA73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IQ16</a:t>
                  </a:r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0F528779-AEB0-65E5-0E5D-81379C9EBB88}"/>
                  </a:ext>
                </a:extLst>
              </p:cNvPr>
              <p:cNvGrpSpPr/>
              <p:nvPr/>
            </p:nvGrpSpPr>
            <p:grpSpPr>
              <a:xfrm>
                <a:off x="8455108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90" name="Line 19">
                  <a:extLst>
                    <a:ext uri="{FF2B5EF4-FFF2-40B4-BE49-F238E27FC236}">
                      <a16:creationId xmlns:a16="http://schemas.microsoft.com/office/drawing/2014/main" id="{44606DE4-5055-48C8-2747-E14EAD5A4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Rectangle 49">
                  <a:extLst>
                    <a:ext uri="{FF2B5EF4-FFF2-40B4-BE49-F238E27FC236}">
                      <a16:creationId xmlns:a16="http://schemas.microsoft.com/office/drawing/2014/main" id="{561D49DE-59AD-D011-B06E-D1C004425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IQ18</a:t>
                  </a:r>
                </a:p>
              </p:txBody>
            </p:sp>
          </p:grp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15B5955F-CFD6-6E85-B610-51FA504928D7}"/>
                  </a:ext>
                </a:extLst>
              </p:cNvPr>
              <p:cNvGrpSpPr/>
              <p:nvPr/>
            </p:nvGrpSpPr>
            <p:grpSpPr>
              <a:xfrm>
                <a:off x="8662301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88" name="Line 19">
                  <a:extLst>
                    <a:ext uri="{FF2B5EF4-FFF2-40B4-BE49-F238E27FC236}">
                      <a16:creationId xmlns:a16="http://schemas.microsoft.com/office/drawing/2014/main" id="{2DC5D4B1-AC0C-7E0C-0CA5-ED980A01D9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tangle 49">
                  <a:extLst>
                    <a:ext uri="{FF2B5EF4-FFF2-40B4-BE49-F238E27FC236}">
                      <a16:creationId xmlns:a16="http://schemas.microsoft.com/office/drawing/2014/main" id="{77BC4D21-E180-91C6-1BCE-5F4C83EB0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IQ20</a:t>
                  </a:r>
                </a:p>
              </p:txBody>
            </p: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6F76FC40-5290-074A-87C1-A8F5572AD9E6}"/>
                  </a:ext>
                </a:extLst>
              </p:cNvPr>
              <p:cNvGrpSpPr/>
              <p:nvPr/>
            </p:nvGrpSpPr>
            <p:grpSpPr>
              <a:xfrm>
                <a:off x="8925405" y="5954910"/>
                <a:ext cx="241549" cy="331265"/>
                <a:chOff x="2626389" y="5296450"/>
                <a:chExt cx="293919" cy="351860"/>
              </a:xfrm>
            </p:grpSpPr>
            <p:sp>
              <p:nvSpPr>
                <p:cNvPr id="86" name="Line 19">
                  <a:extLst>
                    <a:ext uri="{FF2B5EF4-FFF2-40B4-BE49-F238E27FC236}">
                      <a16:creationId xmlns:a16="http://schemas.microsoft.com/office/drawing/2014/main" id="{37E6F103-71CA-CC90-9947-CC2E6F7B64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tangle 49">
                  <a:extLst>
                    <a:ext uri="{FF2B5EF4-FFF2-40B4-BE49-F238E27FC236}">
                      <a16:creationId xmlns:a16="http://schemas.microsoft.com/office/drawing/2014/main" id="{8B341842-768D-FCB3-693F-677E70322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89" y="5390941"/>
                  <a:ext cx="29391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IQ2</a:t>
                  </a:r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AB92ECE0-E5B3-0C68-C5E9-7807DB678C42}"/>
                  </a:ext>
                </a:extLst>
              </p:cNvPr>
              <p:cNvGrpSpPr/>
              <p:nvPr/>
            </p:nvGrpSpPr>
            <p:grpSpPr>
              <a:xfrm>
                <a:off x="9132598" y="5954910"/>
                <a:ext cx="241549" cy="331265"/>
                <a:chOff x="2626389" y="5296450"/>
                <a:chExt cx="293919" cy="351860"/>
              </a:xfrm>
            </p:grpSpPr>
            <p:sp>
              <p:nvSpPr>
                <p:cNvPr id="84" name="Line 19">
                  <a:extLst>
                    <a:ext uri="{FF2B5EF4-FFF2-40B4-BE49-F238E27FC236}">
                      <a16:creationId xmlns:a16="http://schemas.microsoft.com/office/drawing/2014/main" id="{CC3A476B-3EB6-2678-3D80-3CC014A44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tangle 49">
                  <a:extLst>
                    <a:ext uri="{FF2B5EF4-FFF2-40B4-BE49-F238E27FC236}">
                      <a16:creationId xmlns:a16="http://schemas.microsoft.com/office/drawing/2014/main" id="{0B5F8E42-EA1C-E6F1-9ACC-A533752B2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89" y="5390941"/>
                  <a:ext cx="29391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IQ4</a:t>
                  </a:r>
                </a:p>
              </p:txBody>
            </p:sp>
          </p:grp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213B78C1-CA4E-0EA4-612D-5C56CBC6AFCA}"/>
                  </a:ext>
                </a:extLst>
              </p:cNvPr>
              <p:cNvGrpSpPr/>
              <p:nvPr/>
            </p:nvGrpSpPr>
            <p:grpSpPr>
              <a:xfrm>
                <a:off x="9332454" y="5954910"/>
                <a:ext cx="241549" cy="331265"/>
                <a:chOff x="2626389" y="5296450"/>
                <a:chExt cx="293919" cy="351860"/>
              </a:xfrm>
            </p:grpSpPr>
            <p:sp>
              <p:nvSpPr>
                <p:cNvPr id="82" name="Line 19">
                  <a:extLst>
                    <a:ext uri="{FF2B5EF4-FFF2-40B4-BE49-F238E27FC236}">
                      <a16:creationId xmlns:a16="http://schemas.microsoft.com/office/drawing/2014/main" id="{E229CF5C-69D1-B047-6ADF-86892D0222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tangle 49">
                  <a:extLst>
                    <a:ext uri="{FF2B5EF4-FFF2-40B4-BE49-F238E27FC236}">
                      <a16:creationId xmlns:a16="http://schemas.microsoft.com/office/drawing/2014/main" id="{BA1C34C5-E41D-BDAD-1B63-CEC7122BD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89" y="5390941"/>
                  <a:ext cx="293919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IQ6</a:t>
                  </a:r>
                </a:p>
              </p:txBody>
            </p:sp>
          </p:grp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B9E675A1-B332-4164-D0FE-97B47C2CB428}"/>
                  </a:ext>
                </a:extLst>
              </p:cNvPr>
              <p:cNvGrpSpPr/>
              <p:nvPr/>
            </p:nvGrpSpPr>
            <p:grpSpPr>
              <a:xfrm>
                <a:off x="9539648" y="5954910"/>
                <a:ext cx="241549" cy="331265"/>
                <a:chOff x="2626391" y="5296450"/>
                <a:chExt cx="293918" cy="351860"/>
              </a:xfrm>
            </p:grpSpPr>
            <p:sp>
              <p:nvSpPr>
                <p:cNvPr id="80" name="Line 19">
                  <a:extLst>
                    <a:ext uri="{FF2B5EF4-FFF2-40B4-BE49-F238E27FC236}">
                      <a16:creationId xmlns:a16="http://schemas.microsoft.com/office/drawing/2014/main" id="{5B35F3FE-0848-C9AC-0DEC-6E791AFAD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tangle 49">
                  <a:extLst>
                    <a:ext uri="{FF2B5EF4-FFF2-40B4-BE49-F238E27FC236}">
                      <a16:creationId xmlns:a16="http://schemas.microsoft.com/office/drawing/2014/main" id="{2B7B77D6-43DD-780B-592C-38128328B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626391" y="5390941"/>
                  <a:ext cx="293918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IQ8</a:t>
                  </a:r>
                </a:p>
              </p:txBody>
            </p: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3606B107-71BF-E74F-2724-FA7CFC26080C}"/>
                  </a:ext>
                </a:extLst>
              </p:cNvPr>
              <p:cNvGrpSpPr/>
              <p:nvPr/>
            </p:nvGrpSpPr>
            <p:grpSpPr>
              <a:xfrm>
                <a:off x="9694603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78" name="Line 19">
                  <a:extLst>
                    <a:ext uri="{FF2B5EF4-FFF2-40B4-BE49-F238E27FC236}">
                      <a16:creationId xmlns:a16="http://schemas.microsoft.com/office/drawing/2014/main" id="{542C3560-9E58-713F-FA41-956B3B264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tangle 49">
                  <a:extLst>
                    <a:ext uri="{FF2B5EF4-FFF2-40B4-BE49-F238E27FC236}">
                      <a16:creationId xmlns:a16="http://schemas.microsoft.com/office/drawing/2014/main" id="{D7BE9EF0-C9CA-CB50-2474-8DC6E4C24B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IQ10</a:t>
                  </a:r>
                </a:p>
              </p:txBody>
            </p:sp>
          </p:grp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6740ED6C-E094-5F4F-9A02-A8954110BF12}"/>
                  </a:ext>
                </a:extLst>
              </p:cNvPr>
              <p:cNvGrpSpPr/>
              <p:nvPr/>
            </p:nvGrpSpPr>
            <p:grpSpPr>
              <a:xfrm>
                <a:off x="9901796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76" name="Line 19">
                  <a:extLst>
                    <a:ext uri="{FF2B5EF4-FFF2-40B4-BE49-F238E27FC236}">
                      <a16:creationId xmlns:a16="http://schemas.microsoft.com/office/drawing/2014/main" id="{CAB08980-669B-DB83-F390-73CE46874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tangle 49">
                  <a:extLst>
                    <a:ext uri="{FF2B5EF4-FFF2-40B4-BE49-F238E27FC236}">
                      <a16:creationId xmlns:a16="http://schemas.microsoft.com/office/drawing/2014/main" id="{5D45D8F5-70CD-C3B0-0F2E-2414FEA6D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IQ12</a:t>
                  </a:r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A76FFFAC-9223-4F71-7C90-B3FF32AE902E}"/>
                  </a:ext>
                </a:extLst>
              </p:cNvPr>
              <p:cNvGrpSpPr/>
              <p:nvPr/>
            </p:nvGrpSpPr>
            <p:grpSpPr>
              <a:xfrm>
                <a:off x="10089376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74" name="Line 19">
                  <a:extLst>
                    <a:ext uri="{FF2B5EF4-FFF2-40B4-BE49-F238E27FC236}">
                      <a16:creationId xmlns:a16="http://schemas.microsoft.com/office/drawing/2014/main" id="{DFE9C566-56BC-04DD-333C-AE46AC3E4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tangle 49">
                  <a:extLst>
                    <a:ext uri="{FF2B5EF4-FFF2-40B4-BE49-F238E27FC236}">
                      <a16:creationId xmlns:a16="http://schemas.microsoft.com/office/drawing/2014/main" id="{97A8D155-F43B-76BC-625B-38C306B3B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IQ14</a:t>
                  </a:r>
                </a:p>
              </p:txBody>
            </p:sp>
          </p:grp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32426C60-DEBE-D2B9-0E14-7CD632A1BA52}"/>
                  </a:ext>
                </a:extLst>
              </p:cNvPr>
              <p:cNvGrpSpPr/>
              <p:nvPr/>
            </p:nvGrpSpPr>
            <p:grpSpPr>
              <a:xfrm>
                <a:off x="10296569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72" name="Line 19">
                  <a:extLst>
                    <a:ext uri="{FF2B5EF4-FFF2-40B4-BE49-F238E27FC236}">
                      <a16:creationId xmlns:a16="http://schemas.microsoft.com/office/drawing/2014/main" id="{4962FFF3-3BBF-664B-8CD8-9BEC7AFFEB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ctangle 49">
                  <a:extLst>
                    <a:ext uri="{FF2B5EF4-FFF2-40B4-BE49-F238E27FC236}">
                      <a16:creationId xmlns:a16="http://schemas.microsoft.com/office/drawing/2014/main" id="{89A202F8-3231-FDD5-6178-CA2F997B4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IQ16</a:t>
                  </a:r>
                </a:p>
              </p:txBody>
            </p:sp>
          </p:grpSp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51D0ACCC-B0BA-B226-C874-B58C7BDBF42A}"/>
                  </a:ext>
                </a:extLst>
              </p:cNvPr>
              <p:cNvGrpSpPr/>
              <p:nvPr/>
            </p:nvGrpSpPr>
            <p:grpSpPr>
              <a:xfrm>
                <a:off x="10484718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70" name="Line 19">
                  <a:extLst>
                    <a:ext uri="{FF2B5EF4-FFF2-40B4-BE49-F238E27FC236}">
                      <a16:creationId xmlns:a16="http://schemas.microsoft.com/office/drawing/2014/main" id="{520CCE82-9BE8-9658-B25D-817D422D8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tangle 49">
                  <a:extLst>
                    <a:ext uri="{FF2B5EF4-FFF2-40B4-BE49-F238E27FC236}">
                      <a16:creationId xmlns:a16="http://schemas.microsoft.com/office/drawing/2014/main" id="{53459785-51F3-1276-9A71-713AEABBC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IQ18</a:t>
                  </a:r>
                </a:p>
              </p:txBody>
            </p:sp>
          </p:grp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AFA312E7-DBC6-A054-1702-0A7015398FF8}"/>
                  </a:ext>
                </a:extLst>
              </p:cNvPr>
              <p:cNvGrpSpPr/>
              <p:nvPr/>
            </p:nvGrpSpPr>
            <p:grpSpPr>
              <a:xfrm>
                <a:off x="10691912" y="5954910"/>
                <a:ext cx="306100" cy="331265"/>
                <a:chOff x="2587118" y="5296450"/>
                <a:chExt cx="372465" cy="351860"/>
              </a:xfrm>
            </p:grpSpPr>
            <p:sp>
              <p:nvSpPr>
                <p:cNvPr id="68" name="Line 19">
                  <a:extLst>
                    <a:ext uri="{FF2B5EF4-FFF2-40B4-BE49-F238E27FC236}">
                      <a16:creationId xmlns:a16="http://schemas.microsoft.com/office/drawing/2014/main" id="{020460B1-E62A-D911-4DFE-CA98EAD0A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14305" y="5296450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Rectangle 49">
                  <a:extLst>
                    <a:ext uri="{FF2B5EF4-FFF2-40B4-BE49-F238E27FC236}">
                      <a16:creationId xmlns:a16="http://schemas.microsoft.com/office/drawing/2014/main" id="{4623A689-E7CD-8DFE-F1CF-59F1611F8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900000">
                  <a:off x="2587118" y="5390941"/>
                  <a:ext cx="372465" cy="257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IQ20</a:t>
                  </a:r>
                </a:p>
              </p:txBody>
            </p:sp>
          </p:grp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E2FC24AF-6334-872A-43A2-882C601F1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641551" y="4261090"/>
                <a:ext cx="1026774" cy="236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Variant strain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6CE6D59-5823-8CDE-3C97-6D1CA70760D0}"/>
                  </a:ext>
                </a:extLst>
              </p:cNvPr>
              <p:cNvSpPr/>
              <p:nvPr/>
            </p:nvSpPr>
            <p:spPr>
              <a:xfrm>
                <a:off x="11106922" y="3313139"/>
                <a:ext cx="150295" cy="172176"/>
              </a:xfrm>
              <a:prstGeom prst="rect">
                <a:avLst/>
              </a:prstGeom>
              <a:solidFill>
                <a:srgbClr val="8E1D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8" name="Rectangle 49">
                <a:extLst>
                  <a:ext uri="{FF2B5EF4-FFF2-40B4-BE49-F238E27FC236}">
                    <a16:creationId xmlns:a16="http://schemas.microsoft.com/office/drawing/2014/main" id="{54E699CF-E267-4626-1D5D-DDC5FB460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6272" y="3269281"/>
                <a:ext cx="134841" cy="27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1BEB28F-A546-3504-761D-D13196F551BE}"/>
                  </a:ext>
                </a:extLst>
              </p:cNvPr>
              <p:cNvSpPr/>
              <p:nvPr/>
            </p:nvSpPr>
            <p:spPr>
              <a:xfrm>
                <a:off x="11106922" y="3508695"/>
                <a:ext cx="150295" cy="172176"/>
              </a:xfrm>
              <a:prstGeom prst="rect">
                <a:avLst/>
              </a:prstGeom>
              <a:solidFill>
                <a:srgbClr val="CD91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" name="Rectangle 49">
                <a:extLst>
                  <a:ext uri="{FF2B5EF4-FFF2-40B4-BE49-F238E27FC236}">
                    <a16:creationId xmlns:a16="http://schemas.microsoft.com/office/drawing/2014/main" id="{92514514-708B-BC78-4116-02B58F59F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6272" y="3464836"/>
                <a:ext cx="209931" cy="27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25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7ED6B7B-94A5-8629-97DB-E6FD3179ACB5}"/>
                  </a:ext>
                </a:extLst>
              </p:cNvPr>
              <p:cNvSpPr/>
              <p:nvPr/>
            </p:nvSpPr>
            <p:spPr>
              <a:xfrm>
                <a:off x="11106922" y="3706495"/>
                <a:ext cx="150295" cy="172176"/>
              </a:xfrm>
              <a:prstGeom prst="rect">
                <a:avLst/>
              </a:prstGeom>
              <a:solidFill>
                <a:srgbClr val="FE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2D25F382-1676-A26F-E7B0-305A8DC3F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6272" y="3662637"/>
                <a:ext cx="209931" cy="27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50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25F251E-1569-F764-D44A-2D476BB087AA}"/>
                  </a:ext>
                </a:extLst>
              </p:cNvPr>
              <p:cNvSpPr/>
              <p:nvPr/>
            </p:nvSpPr>
            <p:spPr>
              <a:xfrm>
                <a:off x="11106922" y="3902050"/>
                <a:ext cx="150295" cy="172176"/>
              </a:xfrm>
              <a:prstGeom prst="rect">
                <a:avLst/>
              </a:prstGeom>
              <a:solidFill>
                <a:srgbClr val="91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" name="Rectangle 49">
                <a:extLst>
                  <a:ext uri="{FF2B5EF4-FFF2-40B4-BE49-F238E27FC236}">
                    <a16:creationId xmlns:a16="http://schemas.microsoft.com/office/drawing/2014/main" id="{031B415E-2195-3C51-55FB-9CD13DAED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6272" y="3858192"/>
                <a:ext cx="209931" cy="27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75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3241D0F-8069-94D1-178F-E5910C444F98}"/>
                  </a:ext>
                </a:extLst>
              </p:cNvPr>
              <p:cNvSpPr/>
              <p:nvPr/>
            </p:nvSpPr>
            <p:spPr>
              <a:xfrm>
                <a:off x="11106922" y="4092730"/>
                <a:ext cx="150295" cy="17217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6" name="Rectangle 49">
                <a:extLst>
                  <a:ext uri="{FF2B5EF4-FFF2-40B4-BE49-F238E27FC236}">
                    <a16:creationId xmlns:a16="http://schemas.microsoft.com/office/drawing/2014/main" id="{1F2868B9-EC2F-3682-3951-FC8711504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6272" y="4048872"/>
                <a:ext cx="285022" cy="27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49">
                <a:extLst>
                  <a:ext uri="{FF2B5EF4-FFF2-40B4-BE49-F238E27FC236}">
                    <a16:creationId xmlns:a16="http://schemas.microsoft.com/office/drawing/2014/main" id="{7280DB10-EA17-63EC-DC9D-D3A16BEB6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9920" y="3014159"/>
                <a:ext cx="910780" cy="27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Population, %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1" name="Titre 150">
            <a:extLst>
              <a:ext uri="{FF2B5EF4-FFF2-40B4-BE49-F238E27FC236}">
                <a16:creationId xmlns:a16="http://schemas.microsoft.com/office/drawing/2014/main" id="{D2C26876-1479-2407-78E9-8C908366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VH4524184 (VH-184), </a:t>
            </a:r>
            <a:r>
              <a:rPr lang="fr-FR" dirty="0" err="1"/>
              <a:t>Third-Generation</a:t>
            </a:r>
            <a:r>
              <a:rPr lang="fr-FR" dirty="0"/>
              <a:t> INSTI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8360310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30E84AF-C9FA-3829-37A0-86141D561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 H,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176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9A20A5-38F9-F1F2-FD0E-9B061076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noProof="0" dirty="0"/>
              <a:t>VH4524184 (VH-184), Third-Generation INSTI </a:t>
            </a:r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30A9B638-3CFE-05C7-2243-339F2E7999BA}"/>
              </a:ext>
            </a:extLst>
          </p:cNvPr>
          <p:cNvSpPr txBox="1">
            <a:spLocks/>
          </p:cNvSpPr>
          <p:nvPr/>
        </p:nvSpPr>
        <p:spPr>
          <a:xfrm>
            <a:off x="609600" y="1790700"/>
            <a:ext cx="10972800" cy="7113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Double-blind randomized, placebo-controlled, phase 1 study</a:t>
            </a:r>
          </a:p>
          <a:p>
            <a:r>
              <a:rPr lang="en-US" noProof="0" dirty="0"/>
              <a:t>Single ascending doses of SC or IM VH-499 solution or matching placebo (7 to 8 per cohort)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446393-E06E-1AB9-D208-9B52942DE48E}"/>
              </a:ext>
            </a:extLst>
          </p:cNvPr>
          <p:cNvSpPr txBox="1"/>
          <p:nvPr/>
        </p:nvSpPr>
        <p:spPr>
          <a:xfrm>
            <a:off x="3696512" y="5640149"/>
            <a:ext cx="643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ISR: on average 92% with Formulation A, 68% with Formulation B</a:t>
            </a:r>
          </a:p>
          <a:p>
            <a:r>
              <a:rPr lang="en-US" noProof="0" dirty="0">
                <a:solidFill>
                  <a:srgbClr val="000066"/>
                </a:solidFill>
              </a:rPr>
              <a:t>Non-ISR related-AEs were mild, mostly grade 1, none were serious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553B05-A34C-553E-E235-997A234E3591}"/>
              </a:ext>
            </a:extLst>
          </p:cNvPr>
          <p:cNvSpPr/>
          <p:nvPr/>
        </p:nvSpPr>
        <p:spPr>
          <a:xfrm>
            <a:off x="425418" y="3384860"/>
            <a:ext cx="2503714" cy="1796143"/>
          </a:xfrm>
          <a:prstGeom prst="roundRect">
            <a:avLst>
              <a:gd name="adj" fmla="val 11818"/>
            </a:avLst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noProof="0" dirty="0">
                <a:solidFill>
                  <a:srgbClr val="000066"/>
                </a:solidFill>
              </a:rPr>
              <a:t>Inclusion criteria 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Aged 18-55 years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﻿﻿Adults without HIV-1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﻿﻿Body weight ≥45 kg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0066"/>
                </a:solidFill>
              </a:rPr>
              <a:t>﻿﻿BMI 18.5-32.0 kg/m</a:t>
            </a:r>
            <a:r>
              <a:rPr lang="en-US" sz="1600" baseline="30000" noProof="0" dirty="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BD477169-61CA-7A8B-A8A8-CAAABF2D0521}"/>
              </a:ext>
            </a:extLst>
          </p:cNvPr>
          <p:cNvSpPr/>
          <p:nvPr/>
        </p:nvSpPr>
        <p:spPr>
          <a:xfrm>
            <a:off x="3067743" y="4049855"/>
            <a:ext cx="736599" cy="48463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417E643-DF3F-9302-B6DF-851A7DFD5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51524"/>
              </p:ext>
            </p:extLst>
          </p:nvPr>
        </p:nvGraphicFramePr>
        <p:xfrm>
          <a:off x="3922528" y="3159055"/>
          <a:ext cx="7491121" cy="1981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1912">
                  <a:extLst>
                    <a:ext uri="{9D8B030D-6E8A-4147-A177-3AD203B41FA5}">
                      <a16:colId xmlns:a16="http://schemas.microsoft.com/office/drawing/2014/main" val="1382098910"/>
                    </a:ext>
                  </a:extLst>
                </a:gridCol>
                <a:gridCol w="1188743">
                  <a:extLst>
                    <a:ext uri="{9D8B030D-6E8A-4147-A177-3AD203B41FA5}">
                      <a16:colId xmlns:a16="http://schemas.microsoft.com/office/drawing/2014/main" val="1106094300"/>
                    </a:ext>
                  </a:extLst>
                </a:gridCol>
                <a:gridCol w="4850466">
                  <a:extLst>
                    <a:ext uri="{9D8B030D-6E8A-4147-A177-3AD203B41FA5}">
                      <a16:colId xmlns:a16="http://schemas.microsoft.com/office/drawing/2014/main" val="1942440279"/>
                    </a:ext>
                  </a:extLst>
                </a:gridCol>
              </a:tblGrid>
              <a:tr h="164978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fr-FR" sz="1600" dirty="0">
                          <a:effectLst/>
                          <a:latin typeface="+mn-lt"/>
                        </a:rPr>
                      </a:b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>
                          <a:effectLst/>
                          <a:latin typeface="+mn-lt"/>
                        </a:rPr>
                        <a:t>Route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VH-184 doses (injection volume)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459998"/>
                  </a:ext>
                </a:extLst>
              </a:tr>
              <a:tr h="164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b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Formulation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IM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thigh</a:t>
                      </a:r>
                      <a:endParaRPr lang="fr-FR" sz="160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240 mg (0.8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), 420 mg (1.4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), 750 mg (2.5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450 mg (1.5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), 900 mg (3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82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b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Formulation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IM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thigh</a:t>
                      </a:r>
                      <a:endParaRPr lang="fr-FR" sz="160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IM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gluteal</a:t>
                      </a:r>
                      <a:endParaRPr lang="fr-FR" sz="160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400 mg (1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), 800 mg (2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400 mg (1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), 800 mg (2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400 mg (1 </a:t>
                      </a:r>
                      <a:r>
                        <a:rPr lang="fr-FR" sz="1600" dirty="0" err="1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fr-FR" sz="16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38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9951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D3D97EDE-B366-CCA5-CDD6-8DF4A83F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 H,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176</a:t>
            </a:r>
          </a:p>
        </p:txBody>
      </p:sp>
      <p:sp>
        <p:nvSpPr>
          <p:cNvPr id="2" name="Espace réservé du contenu 2224">
            <a:extLst>
              <a:ext uri="{FF2B5EF4-FFF2-40B4-BE49-F238E27FC236}">
                <a16:creationId xmlns:a16="http://schemas.microsoft.com/office/drawing/2014/main" id="{E9A7E291-4B1F-257F-12BD-DB3C4211B05A}"/>
              </a:ext>
            </a:extLst>
          </p:cNvPr>
          <p:cNvSpPr txBox="1">
            <a:spLocks/>
          </p:cNvSpPr>
          <p:nvPr/>
        </p:nvSpPr>
        <p:spPr>
          <a:xfrm>
            <a:off x="609600" y="5878026"/>
            <a:ext cx="5486400" cy="5545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noProof="0" dirty="0"/>
              <a:t>Median T</a:t>
            </a:r>
            <a:r>
              <a:rPr lang="en-US" sz="1600" baseline="-25000" noProof="0" dirty="0"/>
              <a:t>1/2</a:t>
            </a:r>
            <a:r>
              <a:rPr lang="en-US" sz="1600" noProof="0" dirty="0"/>
              <a:t> ranged from 3.5 (IM thigh) to 7.8 (SC) weeks across doses</a:t>
            </a:r>
          </a:p>
          <a:p>
            <a:r>
              <a:rPr lang="en-US" sz="1600" noProof="0" dirty="0"/>
              <a:t>Median </a:t>
            </a:r>
            <a:r>
              <a:rPr lang="en-US" sz="1600" noProof="0" dirty="0" err="1"/>
              <a:t>T</a:t>
            </a:r>
            <a:r>
              <a:rPr lang="en-US" sz="1600" baseline="-25000" noProof="0" dirty="0" err="1"/>
              <a:t>max</a:t>
            </a:r>
            <a:r>
              <a:rPr lang="en-US" sz="1600" noProof="0" dirty="0"/>
              <a:t> of 3 days after SC or IM administration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5B6FCD-649B-E7D2-9A0B-A053428B80D6}"/>
              </a:ext>
            </a:extLst>
          </p:cNvPr>
          <p:cNvSpPr txBox="1"/>
          <p:nvPr/>
        </p:nvSpPr>
        <p:spPr>
          <a:xfrm>
            <a:off x="3438497" y="1515480"/>
            <a:ext cx="476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>
                <a:solidFill>
                  <a:srgbClr val="0070C0"/>
                </a:solidFill>
              </a:rPr>
              <a:t>Mean VH-184 concentration, µg/mL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E9142BF-320F-81F7-57D1-719A26B4AB06}"/>
              </a:ext>
            </a:extLst>
          </p:cNvPr>
          <p:cNvGrpSpPr/>
          <p:nvPr/>
        </p:nvGrpSpPr>
        <p:grpSpPr>
          <a:xfrm>
            <a:off x="1180589" y="2056252"/>
            <a:ext cx="4395854" cy="3862524"/>
            <a:chOff x="1180589" y="2056252"/>
            <a:chExt cx="4395854" cy="3862524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D87D899-867B-4976-CA32-48001B7EE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213" y="2228850"/>
              <a:ext cx="3716338" cy="3046412"/>
            </a:xfrm>
            <a:custGeom>
              <a:avLst/>
              <a:gdLst>
                <a:gd name="T0" fmla="*/ 7021 w 7021"/>
                <a:gd name="T1" fmla="*/ 5757 h 5757"/>
                <a:gd name="T2" fmla="*/ 0 w 7021"/>
                <a:gd name="T3" fmla="*/ 5757 h 5757"/>
                <a:gd name="T4" fmla="*/ 0 w 7021"/>
                <a:gd name="T5" fmla="*/ 0 h 5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1" h="5757">
                  <a:moveTo>
                    <a:pt x="7021" y="5757"/>
                  </a:moveTo>
                  <a:lnTo>
                    <a:pt x="0" y="575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3B7068B5-9E65-D901-AE06-2B6BD4F1A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013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D9CBC5A5-A6EC-688C-5264-73AE297D3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7850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9EE8E23E-3B8D-D8A4-C5E0-3FB262545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B0DF7AB5-12B7-D5F8-1AB0-B62D8C17B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4500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960A7F1D-6627-FBC0-2538-E50FE5434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338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" name="Line 29">
              <a:extLst>
                <a:ext uri="{FF2B5EF4-FFF2-40B4-BE49-F238E27FC236}">
                  <a16:creationId xmlns:a16="http://schemas.microsoft.com/office/drawing/2014/main" id="{42C13B5B-BF62-9F43-3683-B78503FF1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175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" name="Line 30">
              <a:extLst>
                <a:ext uri="{FF2B5EF4-FFF2-40B4-BE49-F238E27FC236}">
                  <a16:creationId xmlns:a16="http://schemas.microsoft.com/office/drawing/2014/main" id="{9E6E25D2-3C5D-B194-203B-BEBD0FE79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6988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" name="Line 31">
              <a:extLst>
                <a:ext uri="{FF2B5EF4-FFF2-40B4-BE49-F238E27FC236}">
                  <a16:creationId xmlns:a16="http://schemas.microsoft.com/office/drawing/2014/main" id="{CAEDEC4F-C2B8-8C86-EA7F-D293AFB83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2825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" name="Line 32">
              <a:extLst>
                <a:ext uri="{FF2B5EF4-FFF2-40B4-BE49-F238E27FC236}">
                  <a16:creationId xmlns:a16="http://schemas.microsoft.com/office/drawing/2014/main" id="{AB272CE0-53BA-7856-3683-34733F32B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8663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" name="Line 33">
              <a:extLst>
                <a:ext uri="{FF2B5EF4-FFF2-40B4-BE49-F238E27FC236}">
                  <a16:creationId xmlns:a16="http://schemas.microsoft.com/office/drawing/2014/main" id="{734D3E69-329D-0A1C-724A-8B5FDF9C52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2738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0" name="Line 34">
              <a:extLst>
                <a:ext uri="{FF2B5EF4-FFF2-40B4-BE49-F238E27FC236}">
                  <a16:creationId xmlns:a16="http://schemas.microsoft.com/office/drawing/2014/main" id="{117EE694-D7F9-8906-5932-C2E97262A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9525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BE20E31F-504E-2AA2-3EB2-BF28FE07D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2188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20A7A5E0-E68F-5DBF-15B9-9FA569305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6438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3" name="Line 37">
              <a:extLst>
                <a:ext uri="{FF2B5EF4-FFF2-40B4-BE49-F238E27FC236}">
                  <a16:creationId xmlns:a16="http://schemas.microsoft.com/office/drawing/2014/main" id="{65002AB6-5D21-C69D-D157-8754C7C90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8325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4" name="Line 38">
              <a:extLst>
                <a:ext uri="{FF2B5EF4-FFF2-40B4-BE49-F238E27FC236}">
                  <a16:creationId xmlns:a16="http://schemas.microsoft.com/office/drawing/2014/main" id="{1C69F1E5-E3FC-1B21-508A-F6F833957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0213" y="5275263"/>
              <a:ext cx="0" cy="809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5" name="Line 42">
              <a:extLst>
                <a:ext uri="{FF2B5EF4-FFF2-40B4-BE49-F238E27FC236}">
                  <a16:creationId xmlns:a16="http://schemas.microsoft.com/office/drawing/2014/main" id="{E7DCDEBA-79DA-7066-B934-DBACE2781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3249613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6" name="Line 43">
              <a:extLst>
                <a:ext uri="{FF2B5EF4-FFF2-40B4-BE49-F238E27FC236}">
                  <a16:creationId xmlns:a16="http://schemas.microsoft.com/office/drawing/2014/main" id="{A7016374-A21E-9113-1335-9E8F7E08C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2246313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7" name="Line 44">
              <a:extLst>
                <a:ext uri="{FF2B5EF4-FFF2-40B4-BE49-F238E27FC236}">
                  <a16:creationId xmlns:a16="http://schemas.microsoft.com/office/drawing/2014/main" id="{87D37498-E048-26BB-85A2-88F64016B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5275263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8" name="Line 45">
              <a:extLst>
                <a:ext uri="{FF2B5EF4-FFF2-40B4-BE49-F238E27FC236}">
                  <a16:creationId xmlns:a16="http://schemas.microsoft.com/office/drawing/2014/main" id="{8E557037-490A-7668-57B3-EBDBCE7E3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4259263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1C22413D-8AC7-943E-9049-1C37D89E3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701925"/>
              <a:ext cx="563563" cy="2566987"/>
            </a:xfrm>
            <a:custGeom>
              <a:avLst/>
              <a:gdLst>
                <a:gd name="T0" fmla="*/ 1067 w 1067"/>
                <a:gd name="T1" fmla="*/ 1369 h 4853"/>
                <a:gd name="T2" fmla="*/ 533 w 1067"/>
                <a:gd name="T3" fmla="*/ 510 h 4853"/>
                <a:gd name="T4" fmla="*/ 260 w 1067"/>
                <a:gd name="T5" fmla="*/ 282 h 4853"/>
                <a:gd name="T6" fmla="*/ 144 w 1067"/>
                <a:gd name="T7" fmla="*/ 282 h 4853"/>
                <a:gd name="T8" fmla="*/ 49 w 1067"/>
                <a:gd name="T9" fmla="*/ 0 h 4853"/>
                <a:gd name="T10" fmla="*/ 0 w 1067"/>
                <a:gd name="T11" fmla="*/ 377 h 4853"/>
                <a:gd name="T12" fmla="*/ 0 w 1067"/>
                <a:gd name="T13" fmla="*/ 4853 h 4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7" h="4853">
                  <a:moveTo>
                    <a:pt x="1067" y="1369"/>
                  </a:moveTo>
                  <a:lnTo>
                    <a:pt x="533" y="510"/>
                  </a:lnTo>
                  <a:lnTo>
                    <a:pt x="260" y="282"/>
                  </a:lnTo>
                  <a:lnTo>
                    <a:pt x="144" y="282"/>
                  </a:lnTo>
                  <a:lnTo>
                    <a:pt x="49" y="0"/>
                  </a:lnTo>
                  <a:lnTo>
                    <a:pt x="0" y="377"/>
                  </a:lnTo>
                  <a:lnTo>
                    <a:pt x="0" y="4853"/>
                  </a:lnTo>
                </a:path>
              </a:pathLst>
            </a:custGeom>
            <a:noFill/>
            <a:ln w="222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550E6DF4-12BC-69D2-7EFA-08F1F5764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" y="2627313"/>
              <a:ext cx="0" cy="276225"/>
            </a:xfrm>
            <a:custGeom>
              <a:avLst/>
              <a:gdLst>
                <a:gd name="T0" fmla="*/ 2 w 2"/>
                <a:gd name="T1" fmla="*/ 523 h 523"/>
                <a:gd name="T2" fmla="*/ 2 w 2"/>
                <a:gd name="T3" fmla="*/ 132 h 523"/>
                <a:gd name="T4" fmla="*/ 2 w 2"/>
                <a:gd name="T5" fmla="*/ 107 h 523"/>
                <a:gd name="T6" fmla="*/ 0 w 2"/>
                <a:gd name="T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23">
                  <a:moveTo>
                    <a:pt x="2" y="523"/>
                  </a:moveTo>
                  <a:lnTo>
                    <a:pt x="2" y="132"/>
                  </a:lnTo>
                  <a:lnTo>
                    <a:pt x="2" y="10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1" name="Line 56">
              <a:extLst>
                <a:ext uri="{FF2B5EF4-FFF2-40B4-BE49-F238E27FC236}">
                  <a16:creationId xmlns:a16="http://schemas.microsoft.com/office/drawing/2014/main" id="{0DB91DFB-C433-1A9F-F641-40A2ED16F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1013" y="2520950"/>
              <a:ext cx="0" cy="25400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2" name="Line 57">
              <a:extLst>
                <a:ext uri="{FF2B5EF4-FFF2-40B4-BE49-F238E27FC236}">
                  <a16:creationId xmlns:a16="http://schemas.microsoft.com/office/drawing/2014/main" id="{ED37231F-BF9F-742B-4E3E-3F79E4A84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8313" y="2505075"/>
              <a:ext cx="0" cy="269875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3" name="Line 58">
              <a:extLst>
                <a:ext uri="{FF2B5EF4-FFF2-40B4-BE49-F238E27FC236}">
                  <a16:creationId xmlns:a16="http://schemas.microsoft.com/office/drawing/2014/main" id="{CC90A40D-2083-B432-98D8-610F74BAC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0725" y="2851150"/>
              <a:ext cx="0" cy="276225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4" name="Line 59">
              <a:extLst>
                <a:ext uri="{FF2B5EF4-FFF2-40B4-BE49-F238E27FC236}">
                  <a16:creationId xmlns:a16="http://schemas.microsoft.com/office/drawing/2014/main" id="{903BD776-83D6-DE83-588A-D6766ED00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300" y="3367088"/>
              <a:ext cx="0" cy="106362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5" name="Line 60">
              <a:extLst>
                <a:ext uri="{FF2B5EF4-FFF2-40B4-BE49-F238E27FC236}">
                  <a16:creationId xmlns:a16="http://schemas.microsoft.com/office/drawing/2014/main" id="{ED06A293-E658-99FB-16EA-21702A86A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763" y="2714625"/>
              <a:ext cx="0" cy="261937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6" name="Line 61">
              <a:extLst>
                <a:ext uri="{FF2B5EF4-FFF2-40B4-BE49-F238E27FC236}">
                  <a16:creationId xmlns:a16="http://schemas.microsoft.com/office/drawing/2014/main" id="{5A317208-784F-4E9B-383D-56E4A7D04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288" y="2744788"/>
              <a:ext cx="0" cy="26035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7" name="Line 62">
              <a:extLst>
                <a:ext uri="{FF2B5EF4-FFF2-40B4-BE49-F238E27FC236}">
                  <a16:creationId xmlns:a16="http://schemas.microsoft.com/office/drawing/2014/main" id="{D36A7B8E-372C-04C1-5AF3-4C9AEE09A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9438" y="2747963"/>
              <a:ext cx="0" cy="238125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8A9DEEE1-79C6-1930-4071-383E32FE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2889250"/>
              <a:ext cx="1127125" cy="1668462"/>
            </a:xfrm>
            <a:custGeom>
              <a:avLst/>
              <a:gdLst>
                <a:gd name="T0" fmla="*/ 2130 w 2130"/>
                <a:gd name="T1" fmla="*/ 3152 h 3152"/>
                <a:gd name="T2" fmla="*/ 1602 w 2130"/>
                <a:gd name="T3" fmla="*/ 2450 h 3152"/>
                <a:gd name="T4" fmla="*/ 1068 w 2130"/>
                <a:gd name="T5" fmla="*/ 1932 h 3152"/>
                <a:gd name="T6" fmla="*/ 523 w 2130"/>
                <a:gd name="T7" fmla="*/ 988 h 3152"/>
                <a:gd name="T8" fmla="*/ 151 w 2130"/>
                <a:gd name="T9" fmla="*/ 378 h 3152"/>
                <a:gd name="T10" fmla="*/ 54 w 2130"/>
                <a:gd name="T11" fmla="*/ 0 h 3152"/>
                <a:gd name="T12" fmla="*/ 0 w 2130"/>
                <a:gd name="T13" fmla="*/ 794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0" h="3152">
                  <a:moveTo>
                    <a:pt x="2130" y="3152"/>
                  </a:moveTo>
                  <a:lnTo>
                    <a:pt x="1602" y="2450"/>
                  </a:lnTo>
                  <a:lnTo>
                    <a:pt x="1068" y="1932"/>
                  </a:lnTo>
                  <a:lnTo>
                    <a:pt x="523" y="988"/>
                  </a:lnTo>
                  <a:lnTo>
                    <a:pt x="151" y="378"/>
                  </a:lnTo>
                  <a:lnTo>
                    <a:pt x="54" y="0"/>
                  </a:lnTo>
                  <a:lnTo>
                    <a:pt x="0" y="794"/>
                  </a:lnTo>
                </a:path>
              </a:pathLst>
            </a:cu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39" name="Line 71">
              <a:extLst>
                <a:ext uri="{FF2B5EF4-FFF2-40B4-BE49-F238E27FC236}">
                  <a16:creationId xmlns:a16="http://schemas.microsoft.com/office/drawing/2014/main" id="{ECEA9BDF-E87D-7A8F-3A72-8EC76E31A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8450" y="4459288"/>
              <a:ext cx="0" cy="215900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0" name="Line 72">
              <a:extLst>
                <a:ext uri="{FF2B5EF4-FFF2-40B4-BE49-F238E27FC236}">
                  <a16:creationId xmlns:a16="http://schemas.microsoft.com/office/drawing/2014/main" id="{79A7D468-EFA2-F14D-D01B-9546596FF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525" y="3006725"/>
              <a:ext cx="0" cy="180975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1" name="Line 73">
              <a:extLst>
                <a:ext uri="{FF2B5EF4-FFF2-40B4-BE49-F238E27FC236}">
                  <a16:creationId xmlns:a16="http://schemas.microsoft.com/office/drawing/2014/main" id="{912CFD22-5DBA-2ABB-EFF3-D34EB03F0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650" y="3006725"/>
              <a:ext cx="0" cy="153987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2" name="Line 74">
              <a:extLst>
                <a:ext uri="{FF2B5EF4-FFF2-40B4-BE49-F238E27FC236}">
                  <a16:creationId xmlns:a16="http://schemas.microsoft.com/office/drawing/2014/main" id="{282E9C95-65A4-28D3-052C-A8769EC1C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8950" y="2820988"/>
              <a:ext cx="0" cy="160337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3" name="Line 75">
              <a:extLst>
                <a:ext uri="{FF2B5EF4-FFF2-40B4-BE49-F238E27FC236}">
                  <a16:creationId xmlns:a16="http://schemas.microsoft.com/office/drawing/2014/main" id="{E170D447-2753-8AF9-3067-3C8D4482F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7850" y="3052763"/>
              <a:ext cx="0" cy="277812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4" name="Line 76">
              <a:extLst>
                <a:ext uri="{FF2B5EF4-FFF2-40B4-BE49-F238E27FC236}">
                  <a16:creationId xmlns:a16="http://schemas.microsoft.com/office/drawing/2014/main" id="{152E1A8B-974B-4B1D-AF64-5F2BB32E3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0725" y="3248025"/>
              <a:ext cx="0" cy="423862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5" name="Line 77">
              <a:extLst>
                <a:ext uri="{FF2B5EF4-FFF2-40B4-BE49-F238E27FC236}">
                  <a16:creationId xmlns:a16="http://schemas.microsoft.com/office/drawing/2014/main" id="{B3FE70F8-7616-8F35-75C6-962D5DFC3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1488" y="2792413"/>
              <a:ext cx="0" cy="217487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6" name="Line 78">
              <a:extLst>
                <a:ext uri="{FF2B5EF4-FFF2-40B4-BE49-F238E27FC236}">
                  <a16:creationId xmlns:a16="http://schemas.microsoft.com/office/drawing/2014/main" id="{7066E8E2-046A-EE36-353F-31C8E9934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5875" y="4089400"/>
              <a:ext cx="0" cy="223837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7" name="Line 79">
              <a:extLst>
                <a:ext uri="{FF2B5EF4-FFF2-40B4-BE49-F238E27FC236}">
                  <a16:creationId xmlns:a16="http://schemas.microsoft.com/office/drawing/2014/main" id="{D5AD8B2F-3A65-5153-0DB7-EA5A2F7A9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300" y="3810000"/>
              <a:ext cx="0" cy="200025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8" name="Line 80">
              <a:extLst>
                <a:ext uri="{FF2B5EF4-FFF2-40B4-BE49-F238E27FC236}">
                  <a16:creationId xmlns:a16="http://schemas.microsoft.com/office/drawing/2014/main" id="{AC7C8C58-A412-D32B-62B2-85FC70EAD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6900" y="4090988"/>
              <a:ext cx="268288" cy="115887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C51A2B93-D997-E123-1554-0E006DB2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0" y="2990850"/>
              <a:ext cx="1395413" cy="1092200"/>
            </a:xfrm>
            <a:custGeom>
              <a:avLst/>
              <a:gdLst>
                <a:gd name="T0" fmla="*/ 2637 w 2637"/>
                <a:gd name="T1" fmla="*/ 2065 h 2065"/>
                <a:gd name="T2" fmla="*/ 2107 w 2637"/>
                <a:gd name="T3" fmla="*/ 1720 h 2065"/>
                <a:gd name="T4" fmla="*/ 1573 w 2637"/>
                <a:gd name="T5" fmla="*/ 1342 h 2065"/>
                <a:gd name="T6" fmla="*/ 1033 w 2637"/>
                <a:gd name="T7" fmla="*/ 853 h 2065"/>
                <a:gd name="T8" fmla="*/ 489 w 2637"/>
                <a:gd name="T9" fmla="*/ 324 h 2065"/>
                <a:gd name="T10" fmla="*/ 102 w 2637"/>
                <a:gd name="T11" fmla="*/ 241 h 2065"/>
                <a:gd name="T12" fmla="*/ 0 w 2637"/>
                <a:gd name="T13" fmla="*/ 0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7" h="2065">
                  <a:moveTo>
                    <a:pt x="2637" y="2065"/>
                  </a:moveTo>
                  <a:lnTo>
                    <a:pt x="2107" y="1720"/>
                  </a:lnTo>
                  <a:lnTo>
                    <a:pt x="1573" y="1342"/>
                  </a:lnTo>
                  <a:lnTo>
                    <a:pt x="1033" y="853"/>
                  </a:lnTo>
                  <a:lnTo>
                    <a:pt x="489" y="324"/>
                  </a:lnTo>
                  <a:lnTo>
                    <a:pt x="102" y="24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0" name="Line 87">
              <a:extLst>
                <a:ext uri="{FF2B5EF4-FFF2-40B4-BE49-F238E27FC236}">
                  <a16:creationId xmlns:a16="http://schemas.microsoft.com/office/drawing/2014/main" id="{2834BD33-BE51-591F-5B37-FA015F862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5788" y="3949700"/>
              <a:ext cx="0" cy="336550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" name="Line 88">
              <a:extLst>
                <a:ext uri="{FF2B5EF4-FFF2-40B4-BE49-F238E27FC236}">
                  <a16:creationId xmlns:a16="http://schemas.microsoft.com/office/drawing/2014/main" id="{63D546A0-8218-6FCF-D691-EEE88396A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363" y="4151313"/>
              <a:ext cx="0" cy="131762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" name="Line 89">
              <a:extLst>
                <a:ext uri="{FF2B5EF4-FFF2-40B4-BE49-F238E27FC236}">
                  <a16:creationId xmlns:a16="http://schemas.microsoft.com/office/drawing/2014/main" id="{CFAE659F-4456-B07F-016E-43B17E948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3213" y="3803650"/>
              <a:ext cx="0" cy="217487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3" name="Line 90">
              <a:extLst>
                <a:ext uri="{FF2B5EF4-FFF2-40B4-BE49-F238E27FC236}">
                  <a16:creationId xmlns:a16="http://schemas.microsoft.com/office/drawing/2014/main" id="{81144BD4-2F79-7CD4-317D-2539FE279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413" y="3103563"/>
              <a:ext cx="0" cy="88900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4" name="Line 91">
              <a:extLst>
                <a:ext uri="{FF2B5EF4-FFF2-40B4-BE49-F238E27FC236}">
                  <a16:creationId xmlns:a16="http://schemas.microsoft.com/office/drawing/2014/main" id="{068841B0-A66E-80D3-1F62-A3FB11679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288" y="3121025"/>
              <a:ext cx="0" cy="117475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5" name="Line 92">
              <a:extLst>
                <a:ext uri="{FF2B5EF4-FFF2-40B4-BE49-F238E27FC236}">
                  <a16:creationId xmlns:a16="http://schemas.microsoft.com/office/drawing/2014/main" id="{DB44D130-AB9D-BF2B-7582-CDA731552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1175" y="3117850"/>
              <a:ext cx="0" cy="120650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6" name="Line 93">
              <a:extLst>
                <a:ext uri="{FF2B5EF4-FFF2-40B4-BE49-F238E27FC236}">
                  <a16:creationId xmlns:a16="http://schemas.microsoft.com/office/drawing/2014/main" id="{A63F1E7F-475F-6CA3-21F6-09277F068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775" y="3079750"/>
              <a:ext cx="0" cy="50800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7" name="Line 94">
              <a:extLst>
                <a:ext uri="{FF2B5EF4-FFF2-40B4-BE49-F238E27FC236}">
                  <a16:creationId xmlns:a16="http://schemas.microsoft.com/office/drawing/2014/main" id="{0519BCBF-B44B-90AB-9E47-DD34B91C5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488" y="3043238"/>
              <a:ext cx="0" cy="42862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8" name="Line 95">
              <a:extLst>
                <a:ext uri="{FF2B5EF4-FFF2-40B4-BE49-F238E27FC236}">
                  <a16:creationId xmlns:a16="http://schemas.microsoft.com/office/drawing/2014/main" id="{89D515FA-239D-EB67-30C9-2ECF24D35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250" y="2925763"/>
              <a:ext cx="0" cy="92075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9" name="Line 96">
              <a:extLst>
                <a:ext uri="{FF2B5EF4-FFF2-40B4-BE49-F238E27FC236}">
                  <a16:creationId xmlns:a16="http://schemas.microsoft.com/office/drawing/2014/main" id="{4D424A72-4DF7-BE4D-BEB5-0B1E99803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9438" y="3024188"/>
              <a:ext cx="0" cy="107950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0" name="Line 97">
              <a:extLst>
                <a:ext uri="{FF2B5EF4-FFF2-40B4-BE49-F238E27FC236}">
                  <a16:creationId xmlns:a16="http://schemas.microsoft.com/office/drawing/2014/main" id="{18B3E312-AEF2-BCBD-C186-00243C91B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0725" y="3128963"/>
              <a:ext cx="0" cy="114300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1" name="Line 98">
              <a:extLst>
                <a:ext uri="{FF2B5EF4-FFF2-40B4-BE49-F238E27FC236}">
                  <a16:creationId xmlns:a16="http://schemas.microsoft.com/office/drawing/2014/main" id="{650A0646-65B5-8971-FAC7-137DD24D4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9050" y="3556000"/>
              <a:ext cx="0" cy="361950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2" name="Line 99">
              <a:extLst>
                <a:ext uri="{FF2B5EF4-FFF2-40B4-BE49-F238E27FC236}">
                  <a16:creationId xmlns:a16="http://schemas.microsoft.com/office/drawing/2014/main" id="{9EF3353D-98B6-6DA9-1D91-60DE73E9D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8063" y="3321050"/>
              <a:ext cx="0" cy="277812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E709741C-4E51-CE0A-9CFD-1DFC8417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3357563"/>
              <a:ext cx="1951038" cy="1168400"/>
            </a:xfrm>
            <a:custGeom>
              <a:avLst/>
              <a:gdLst>
                <a:gd name="T0" fmla="*/ 3687 w 3687"/>
                <a:gd name="T1" fmla="*/ 2208 h 2208"/>
                <a:gd name="T2" fmla="*/ 3142 w 3687"/>
                <a:gd name="T3" fmla="*/ 1862 h 2208"/>
                <a:gd name="T4" fmla="*/ 2603 w 3687"/>
                <a:gd name="T5" fmla="*/ 1652 h 2208"/>
                <a:gd name="T6" fmla="*/ 2063 w 3687"/>
                <a:gd name="T7" fmla="*/ 1337 h 2208"/>
                <a:gd name="T8" fmla="*/ 1535 w 3687"/>
                <a:gd name="T9" fmla="*/ 1088 h 2208"/>
                <a:gd name="T10" fmla="*/ 995 w 3687"/>
                <a:gd name="T11" fmla="*/ 802 h 2208"/>
                <a:gd name="T12" fmla="*/ 461 w 3687"/>
                <a:gd name="T13" fmla="*/ 173 h 2208"/>
                <a:gd name="T14" fmla="*/ 194 w 3687"/>
                <a:gd name="T15" fmla="*/ 257 h 2208"/>
                <a:gd name="T16" fmla="*/ 75 w 3687"/>
                <a:gd name="T17" fmla="*/ 209 h 2208"/>
                <a:gd name="T18" fmla="*/ 0 w 3687"/>
                <a:gd name="T1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7" h="2208">
                  <a:moveTo>
                    <a:pt x="3687" y="2208"/>
                  </a:moveTo>
                  <a:lnTo>
                    <a:pt x="3142" y="1862"/>
                  </a:lnTo>
                  <a:lnTo>
                    <a:pt x="2603" y="1652"/>
                  </a:lnTo>
                  <a:lnTo>
                    <a:pt x="2063" y="1337"/>
                  </a:lnTo>
                  <a:lnTo>
                    <a:pt x="1535" y="1088"/>
                  </a:lnTo>
                  <a:lnTo>
                    <a:pt x="995" y="802"/>
                  </a:lnTo>
                  <a:lnTo>
                    <a:pt x="461" y="173"/>
                  </a:lnTo>
                  <a:lnTo>
                    <a:pt x="194" y="257"/>
                  </a:lnTo>
                  <a:lnTo>
                    <a:pt x="75" y="209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4" name="Line 101">
              <a:extLst>
                <a:ext uri="{FF2B5EF4-FFF2-40B4-BE49-F238E27FC236}">
                  <a16:creationId xmlns:a16="http://schemas.microsoft.com/office/drawing/2014/main" id="{6AED6FB8-802B-556E-B3D4-4D018EECC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0850" y="3341688"/>
              <a:ext cx="17463" cy="14605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5" name="Line 117">
              <a:extLst>
                <a:ext uri="{FF2B5EF4-FFF2-40B4-BE49-F238E27FC236}">
                  <a16:creationId xmlns:a16="http://schemas.microsoft.com/office/drawing/2014/main" id="{BEDEC7CE-C554-CEB9-B483-3FB3FC32E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2525" y="4425950"/>
              <a:ext cx="0" cy="22701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6" name="Line 118">
              <a:extLst>
                <a:ext uri="{FF2B5EF4-FFF2-40B4-BE49-F238E27FC236}">
                  <a16:creationId xmlns:a16="http://schemas.microsoft.com/office/drawing/2014/main" id="{591E19F4-78D1-68B7-5D78-48105DA72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788" y="4230688"/>
              <a:ext cx="0" cy="101600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7" name="Line 119">
              <a:extLst>
                <a:ext uri="{FF2B5EF4-FFF2-40B4-BE49-F238E27FC236}">
                  <a16:creationId xmlns:a16="http://schemas.microsoft.com/office/drawing/2014/main" id="{C8F1E8AB-9AB8-FF20-AFD0-A9434809C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1538" y="4284663"/>
              <a:ext cx="0" cy="20161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8" name="Line 120">
              <a:extLst>
                <a:ext uri="{FF2B5EF4-FFF2-40B4-BE49-F238E27FC236}">
                  <a16:creationId xmlns:a16="http://schemas.microsoft.com/office/drawing/2014/main" id="{C68232DE-64D4-E950-C6CD-A9EEE3669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0038" y="4016375"/>
              <a:ext cx="0" cy="123825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69" name="Line 121">
              <a:extLst>
                <a:ext uri="{FF2B5EF4-FFF2-40B4-BE49-F238E27FC236}">
                  <a16:creationId xmlns:a16="http://schemas.microsoft.com/office/drawing/2014/main" id="{606F00EC-0D55-C93F-5D0A-E0C515EBD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725" y="3448050"/>
              <a:ext cx="0" cy="338137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0" name="Line 122">
              <a:extLst>
                <a:ext uri="{FF2B5EF4-FFF2-40B4-BE49-F238E27FC236}">
                  <a16:creationId xmlns:a16="http://schemas.microsoft.com/office/drawing/2014/main" id="{B6A2B9E6-527C-CCA6-1B68-68D61E757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4888" y="3670300"/>
              <a:ext cx="0" cy="13811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1" name="Line 123">
              <a:extLst>
                <a:ext uri="{FF2B5EF4-FFF2-40B4-BE49-F238E27FC236}">
                  <a16:creationId xmlns:a16="http://schemas.microsoft.com/office/drawing/2014/main" id="{9BA42248-B66C-3C81-CB56-C3D007466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600" y="3197225"/>
              <a:ext cx="0" cy="254000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2" name="Line 124">
              <a:extLst>
                <a:ext uri="{FF2B5EF4-FFF2-40B4-BE49-F238E27FC236}">
                  <a16:creationId xmlns:a16="http://schemas.microsoft.com/office/drawing/2014/main" id="{C9E72B51-9105-3D26-0390-C8776B2CA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000" y="3336925"/>
              <a:ext cx="0" cy="27146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3" name="Line 125">
              <a:extLst>
                <a:ext uri="{FF2B5EF4-FFF2-40B4-BE49-F238E27FC236}">
                  <a16:creationId xmlns:a16="http://schemas.microsoft.com/office/drawing/2014/main" id="{6373A956-E905-9460-4259-B48B01065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713" y="3213100"/>
              <a:ext cx="0" cy="28416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4" name="Line 126">
              <a:extLst>
                <a:ext uri="{FF2B5EF4-FFF2-40B4-BE49-F238E27FC236}">
                  <a16:creationId xmlns:a16="http://schemas.microsoft.com/office/drawing/2014/main" id="{159378EE-70B2-89FE-C8B6-F99289976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6088" y="3303588"/>
              <a:ext cx="0" cy="158750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5" name="Line 127">
              <a:extLst>
                <a:ext uri="{FF2B5EF4-FFF2-40B4-BE49-F238E27FC236}">
                  <a16:creationId xmlns:a16="http://schemas.microsoft.com/office/drawing/2014/main" id="{BE2B3C86-27EF-907E-60C9-02DF2689D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1488" y="3163888"/>
              <a:ext cx="0" cy="287337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6" name="Line 128">
              <a:extLst>
                <a:ext uri="{FF2B5EF4-FFF2-40B4-BE49-F238E27FC236}">
                  <a16:creationId xmlns:a16="http://schemas.microsoft.com/office/drawing/2014/main" id="{D145B2CE-F479-CBD9-0B9D-89ADAFE15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875" y="3352800"/>
              <a:ext cx="0" cy="274637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7" name="Line 129">
              <a:extLst>
                <a:ext uri="{FF2B5EF4-FFF2-40B4-BE49-F238E27FC236}">
                  <a16:creationId xmlns:a16="http://schemas.microsoft.com/office/drawing/2014/main" id="{930DC7BB-A415-A04C-9420-57DD0D563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438" y="3373438"/>
              <a:ext cx="0" cy="29686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8" name="Line 130">
              <a:extLst>
                <a:ext uri="{FF2B5EF4-FFF2-40B4-BE49-F238E27FC236}">
                  <a16:creationId xmlns:a16="http://schemas.microsoft.com/office/drawing/2014/main" id="{951455D4-FDE1-8994-D018-3059FFC41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050" y="3932238"/>
              <a:ext cx="0" cy="101600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79" name="Freeform 131">
              <a:extLst>
                <a:ext uri="{FF2B5EF4-FFF2-40B4-BE49-F238E27FC236}">
                  <a16:creationId xmlns:a16="http://schemas.microsoft.com/office/drawing/2014/main" id="{C77444A2-E803-329F-807C-E99A7B74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75" y="3521075"/>
              <a:ext cx="1981200" cy="1185862"/>
            </a:xfrm>
            <a:custGeom>
              <a:avLst/>
              <a:gdLst>
                <a:gd name="T0" fmla="*/ 3743 w 3743"/>
                <a:gd name="T1" fmla="*/ 2240 h 2240"/>
                <a:gd name="T2" fmla="*/ 2659 w 3743"/>
                <a:gd name="T3" fmla="*/ 1473 h 2240"/>
                <a:gd name="T4" fmla="*/ 2121 w 3743"/>
                <a:gd name="T5" fmla="*/ 1200 h 2240"/>
                <a:gd name="T6" fmla="*/ 1585 w 3743"/>
                <a:gd name="T7" fmla="*/ 1022 h 2240"/>
                <a:gd name="T8" fmla="*/ 1046 w 3743"/>
                <a:gd name="T9" fmla="*/ 739 h 2240"/>
                <a:gd name="T10" fmla="*/ 514 w 3743"/>
                <a:gd name="T11" fmla="*/ 205 h 2240"/>
                <a:gd name="T12" fmla="*/ 107 w 3743"/>
                <a:gd name="T13" fmla="*/ 205 h 2240"/>
                <a:gd name="T14" fmla="*/ 27 w 3743"/>
                <a:gd name="T15" fmla="*/ 0 h 2240"/>
                <a:gd name="T16" fmla="*/ 0 w 3743"/>
                <a:gd name="T17" fmla="*/ 572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3" h="2240">
                  <a:moveTo>
                    <a:pt x="3743" y="2240"/>
                  </a:moveTo>
                  <a:lnTo>
                    <a:pt x="2659" y="1473"/>
                  </a:lnTo>
                  <a:lnTo>
                    <a:pt x="2121" y="1200"/>
                  </a:lnTo>
                  <a:lnTo>
                    <a:pt x="1585" y="1022"/>
                  </a:lnTo>
                  <a:lnTo>
                    <a:pt x="1046" y="739"/>
                  </a:lnTo>
                  <a:lnTo>
                    <a:pt x="514" y="205"/>
                  </a:lnTo>
                  <a:lnTo>
                    <a:pt x="107" y="205"/>
                  </a:lnTo>
                  <a:lnTo>
                    <a:pt x="27" y="0"/>
                  </a:lnTo>
                  <a:lnTo>
                    <a:pt x="0" y="572"/>
                  </a:lnTo>
                </a:path>
              </a:pathLst>
            </a:cu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0" name="Line 151">
              <a:extLst>
                <a:ext uri="{FF2B5EF4-FFF2-40B4-BE49-F238E27FC236}">
                  <a16:creationId xmlns:a16="http://schemas.microsoft.com/office/drawing/2014/main" id="{09F39902-4F3C-E310-DDF2-52992D6B5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4113" y="4630738"/>
              <a:ext cx="0" cy="28575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1" name="Line 152">
              <a:extLst>
                <a:ext uri="{FF2B5EF4-FFF2-40B4-BE49-F238E27FC236}">
                  <a16:creationId xmlns:a16="http://schemas.microsoft.com/office/drawing/2014/main" id="{C45BE7F3-8B0E-50A8-2B5D-EAAE516DC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613" y="4238625"/>
              <a:ext cx="0" cy="25082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2" name="Line 153">
              <a:extLst>
                <a:ext uri="{FF2B5EF4-FFF2-40B4-BE49-F238E27FC236}">
                  <a16:creationId xmlns:a16="http://schemas.microsoft.com/office/drawing/2014/main" id="{7F37B915-3C84-11EC-0D6F-BD6014D59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038" y="4065588"/>
              <a:ext cx="0" cy="29527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3" name="Line 154">
              <a:extLst>
                <a:ext uri="{FF2B5EF4-FFF2-40B4-BE49-F238E27FC236}">
                  <a16:creationId xmlns:a16="http://schemas.microsoft.com/office/drawing/2014/main" id="{AF02FC9D-39E5-2027-3B0F-B4A118614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363" y="4375150"/>
              <a:ext cx="0" cy="41275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4" name="Line 155">
              <a:extLst>
                <a:ext uri="{FF2B5EF4-FFF2-40B4-BE49-F238E27FC236}">
                  <a16:creationId xmlns:a16="http://schemas.microsoft.com/office/drawing/2014/main" id="{5F4B0C3A-A900-3226-1E98-5AAF8DB76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4825" y="3630613"/>
              <a:ext cx="0" cy="10477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5" name="Line 156">
              <a:extLst>
                <a:ext uri="{FF2B5EF4-FFF2-40B4-BE49-F238E27FC236}">
                  <a16:creationId xmlns:a16="http://schemas.microsoft.com/office/drawing/2014/main" id="{E6D49C23-83E9-3003-80B7-23AF91CDA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888" y="3609975"/>
              <a:ext cx="0" cy="4762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6" name="Line 157">
              <a:extLst>
                <a:ext uri="{FF2B5EF4-FFF2-40B4-BE49-F238E27FC236}">
                  <a16:creationId xmlns:a16="http://schemas.microsoft.com/office/drawing/2014/main" id="{C89D307F-3F6A-9DF7-B187-C511DB351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5775" y="3503613"/>
              <a:ext cx="0" cy="5397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7" name="Line 158">
              <a:extLst>
                <a:ext uri="{FF2B5EF4-FFF2-40B4-BE49-F238E27FC236}">
                  <a16:creationId xmlns:a16="http://schemas.microsoft.com/office/drawing/2014/main" id="{05343693-B9DE-CF21-0CDA-F5431F9D5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9900" y="3490913"/>
              <a:ext cx="0" cy="6032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8" name="Line 159">
              <a:extLst>
                <a:ext uri="{FF2B5EF4-FFF2-40B4-BE49-F238E27FC236}">
                  <a16:creationId xmlns:a16="http://schemas.microsoft.com/office/drawing/2014/main" id="{79196F83-EB97-BE5B-6966-4F8FFB517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788" y="3438525"/>
              <a:ext cx="0" cy="9842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89" name="Line 160">
              <a:extLst>
                <a:ext uri="{FF2B5EF4-FFF2-40B4-BE49-F238E27FC236}">
                  <a16:creationId xmlns:a16="http://schemas.microsoft.com/office/drawing/2014/main" id="{6695180D-BC8F-3E2A-9AD3-3613667A0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0700" y="3630613"/>
              <a:ext cx="0" cy="13652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0" name="Line 161">
              <a:extLst>
                <a:ext uri="{FF2B5EF4-FFF2-40B4-BE49-F238E27FC236}">
                  <a16:creationId xmlns:a16="http://schemas.microsoft.com/office/drawing/2014/main" id="{F81ED8B9-4B00-C7AA-7447-7DFE0EFBC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850" y="3630613"/>
              <a:ext cx="0" cy="198437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1" name="Line 162">
              <a:extLst>
                <a:ext uri="{FF2B5EF4-FFF2-40B4-BE49-F238E27FC236}">
                  <a16:creationId xmlns:a16="http://schemas.microsoft.com/office/drawing/2014/main" id="{40CCD6C0-A55F-31AF-4480-A30B0804F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9050" y="4024313"/>
              <a:ext cx="0" cy="7302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2" name="Line 163">
              <a:extLst>
                <a:ext uri="{FF2B5EF4-FFF2-40B4-BE49-F238E27FC236}">
                  <a16:creationId xmlns:a16="http://schemas.microsoft.com/office/drawing/2014/main" id="{0988A45F-D28C-4867-22E4-E643C29E2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300" y="3905250"/>
              <a:ext cx="0" cy="15875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3" name="Line 164">
              <a:extLst>
                <a:ext uri="{FF2B5EF4-FFF2-40B4-BE49-F238E27FC236}">
                  <a16:creationId xmlns:a16="http://schemas.microsoft.com/office/drawing/2014/main" id="{32B15B14-70E7-5C6B-DA16-56F13AB53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363" y="2970211"/>
              <a:ext cx="146050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4" name="Line 167">
              <a:extLst>
                <a:ext uri="{FF2B5EF4-FFF2-40B4-BE49-F238E27FC236}">
                  <a16:creationId xmlns:a16="http://schemas.microsoft.com/office/drawing/2014/main" id="{F897DA42-8F64-771C-ED4F-680566186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363" y="3268661"/>
              <a:ext cx="146050" cy="0"/>
            </a:xfrm>
            <a:prstGeom prst="line">
              <a:avLst/>
            </a:pr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5" name="Line 169">
              <a:extLst>
                <a:ext uri="{FF2B5EF4-FFF2-40B4-BE49-F238E27FC236}">
                  <a16:creationId xmlns:a16="http://schemas.microsoft.com/office/drawing/2014/main" id="{4B41193D-AC12-85AC-5A92-5D79A77A0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363" y="3419473"/>
              <a:ext cx="146050" cy="0"/>
            </a:xfrm>
            <a:prstGeom prst="line">
              <a:avLst/>
            </a:prstGeom>
            <a:noFill/>
            <a:ln w="222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6" name="Line 171">
              <a:extLst>
                <a:ext uri="{FF2B5EF4-FFF2-40B4-BE49-F238E27FC236}">
                  <a16:creationId xmlns:a16="http://schemas.microsoft.com/office/drawing/2014/main" id="{1320439B-A517-052D-B2A7-8B4FE849B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363" y="3119436"/>
              <a:ext cx="146050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7" name="Line 173">
              <a:extLst>
                <a:ext uri="{FF2B5EF4-FFF2-40B4-BE49-F238E27FC236}">
                  <a16:creationId xmlns:a16="http://schemas.microsoft.com/office/drawing/2014/main" id="{FECF35D7-0F95-AF4B-63FF-AD34341A6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363" y="2819398"/>
              <a:ext cx="146050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E4F57252-B161-3EF7-17CF-C04EE31AFA8C}"/>
                </a:ext>
              </a:extLst>
            </p:cNvPr>
            <p:cNvSpPr txBox="1"/>
            <p:nvPr/>
          </p:nvSpPr>
          <p:spPr>
            <a:xfrm>
              <a:off x="1571719" y="533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9E943E3C-E067-A801-A655-6D96E93B1B18}"/>
                </a:ext>
              </a:extLst>
            </p:cNvPr>
            <p:cNvSpPr txBox="1"/>
            <p:nvPr/>
          </p:nvSpPr>
          <p:spPr>
            <a:xfrm>
              <a:off x="1693801" y="533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FFB09AA-DF50-61CA-E45E-18F2AE854A5A}"/>
                </a:ext>
              </a:extLst>
            </p:cNvPr>
            <p:cNvSpPr txBox="1"/>
            <p:nvPr/>
          </p:nvSpPr>
          <p:spPr>
            <a:xfrm>
              <a:off x="1847478" y="533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E143096F-6081-8C46-DD4E-F48ABEAFC5F1}"/>
                </a:ext>
              </a:extLst>
            </p:cNvPr>
            <p:cNvSpPr txBox="1"/>
            <p:nvPr/>
          </p:nvSpPr>
          <p:spPr>
            <a:xfrm>
              <a:off x="2131415" y="533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F8F7F0BA-834D-EEF8-4052-1184CF143242}"/>
                </a:ext>
              </a:extLst>
            </p:cNvPr>
            <p:cNvSpPr txBox="1"/>
            <p:nvPr/>
          </p:nvSpPr>
          <p:spPr>
            <a:xfrm>
              <a:off x="2369667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14BE1BD-F030-96B7-D51F-6CAF1E5B64EF}"/>
                </a:ext>
              </a:extLst>
            </p:cNvPr>
            <p:cNvSpPr txBox="1"/>
            <p:nvPr/>
          </p:nvSpPr>
          <p:spPr>
            <a:xfrm>
              <a:off x="2653604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7EE93562-DC6E-7BF1-8342-BE82D2A5B6D1}"/>
                </a:ext>
              </a:extLst>
            </p:cNvPr>
            <p:cNvSpPr txBox="1"/>
            <p:nvPr/>
          </p:nvSpPr>
          <p:spPr>
            <a:xfrm>
              <a:off x="2937541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3727F58E-AA4E-A8D5-EA6D-9C86316465CF}"/>
                </a:ext>
              </a:extLst>
            </p:cNvPr>
            <p:cNvSpPr txBox="1"/>
            <p:nvPr/>
          </p:nvSpPr>
          <p:spPr>
            <a:xfrm>
              <a:off x="3221478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1CAD71BD-0461-7BDF-BAAC-146D42BCF431}"/>
                </a:ext>
              </a:extLst>
            </p:cNvPr>
            <p:cNvSpPr txBox="1"/>
            <p:nvPr/>
          </p:nvSpPr>
          <p:spPr>
            <a:xfrm>
              <a:off x="3505415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28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7E9553F1-FEE9-AF99-2159-3D057C73FFCE}"/>
                </a:ext>
              </a:extLst>
            </p:cNvPr>
            <p:cNvSpPr txBox="1"/>
            <p:nvPr/>
          </p:nvSpPr>
          <p:spPr>
            <a:xfrm>
              <a:off x="3789352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32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89D00609-3D44-3DFF-350F-1EC4E42A588F}"/>
                </a:ext>
              </a:extLst>
            </p:cNvPr>
            <p:cNvSpPr txBox="1"/>
            <p:nvPr/>
          </p:nvSpPr>
          <p:spPr>
            <a:xfrm>
              <a:off x="4073289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19BEF95D-48A8-03CE-E785-B10A1C3465D1}"/>
                </a:ext>
              </a:extLst>
            </p:cNvPr>
            <p:cNvSpPr txBox="1"/>
            <p:nvPr/>
          </p:nvSpPr>
          <p:spPr>
            <a:xfrm>
              <a:off x="4357226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F6A2D25F-3693-A845-8F5D-BEA5A6B8BADF}"/>
                </a:ext>
              </a:extLst>
            </p:cNvPr>
            <p:cNvSpPr txBox="1"/>
            <p:nvPr/>
          </p:nvSpPr>
          <p:spPr>
            <a:xfrm>
              <a:off x="4641163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81BE2BCE-AC2A-BC0C-91F6-1F7EAAA9697D}"/>
                </a:ext>
              </a:extLst>
            </p:cNvPr>
            <p:cNvSpPr txBox="1"/>
            <p:nvPr/>
          </p:nvSpPr>
          <p:spPr>
            <a:xfrm>
              <a:off x="4925100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10CF6080-EA91-88F6-C04B-845A6B4E09BF}"/>
                </a:ext>
              </a:extLst>
            </p:cNvPr>
            <p:cNvSpPr txBox="1"/>
            <p:nvPr/>
          </p:nvSpPr>
          <p:spPr>
            <a:xfrm>
              <a:off x="5209034" y="533400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88CF4B69-90FB-5A62-C1ED-F8136E739BAA}"/>
                </a:ext>
              </a:extLst>
            </p:cNvPr>
            <p:cNvSpPr txBox="1"/>
            <p:nvPr/>
          </p:nvSpPr>
          <p:spPr>
            <a:xfrm>
              <a:off x="1180589" y="514628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0.01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907DF699-2791-BDBE-432C-113AC9573F94}"/>
                </a:ext>
              </a:extLst>
            </p:cNvPr>
            <p:cNvSpPr txBox="1"/>
            <p:nvPr/>
          </p:nvSpPr>
          <p:spPr>
            <a:xfrm>
              <a:off x="1271961" y="411720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0.1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A9810457-5C36-1870-6AA1-AAF1BA323023}"/>
                </a:ext>
              </a:extLst>
            </p:cNvPr>
            <p:cNvSpPr txBox="1"/>
            <p:nvPr/>
          </p:nvSpPr>
          <p:spPr>
            <a:xfrm>
              <a:off x="1271961" y="311785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CF5E045E-ED2E-A7BE-6518-D6B192D773B9}"/>
                </a:ext>
              </a:extLst>
            </p:cNvPr>
            <p:cNvSpPr txBox="1"/>
            <p:nvPr/>
          </p:nvSpPr>
          <p:spPr>
            <a:xfrm>
              <a:off x="1180589" y="211849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10.0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8BB5FB34-F531-8BE5-A4EB-79A7E4E08634}"/>
                </a:ext>
              </a:extLst>
            </p:cNvPr>
            <p:cNvSpPr txBox="1"/>
            <p:nvPr/>
          </p:nvSpPr>
          <p:spPr>
            <a:xfrm>
              <a:off x="4062413" y="2672576"/>
              <a:ext cx="94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240 mg SC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94A5F3A3-6AD4-81BC-8602-4C853DC29832}"/>
                </a:ext>
              </a:extLst>
            </p:cNvPr>
            <p:cNvSpPr txBox="1"/>
            <p:nvPr/>
          </p:nvSpPr>
          <p:spPr>
            <a:xfrm>
              <a:off x="4062413" y="2826166"/>
              <a:ext cx="94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420 mg SC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1216F2E6-DF9C-D38D-C24C-4FE262B9F22D}"/>
                </a:ext>
              </a:extLst>
            </p:cNvPr>
            <p:cNvSpPr txBox="1"/>
            <p:nvPr/>
          </p:nvSpPr>
          <p:spPr>
            <a:xfrm>
              <a:off x="4062413" y="2979756"/>
              <a:ext cx="94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750 mg SC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9A95E687-F443-10BB-43D5-AD1E81A57BDF}"/>
                </a:ext>
              </a:extLst>
            </p:cNvPr>
            <p:cNvSpPr txBox="1"/>
            <p:nvPr/>
          </p:nvSpPr>
          <p:spPr>
            <a:xfrm>
              <a:off x="4062413" y="3133346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450 mg IM thigh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156CA1A9-AD2D-5334-8A50-B7EB76040111}"/>
                </a:ext>
              </a:extLst>
            </p:cNvPr>
            <p:cNvSpPr txBox="1"/>
            <p:nvPr/>
          </p:nvSpPr>
          <p:spPr>
            <a:xfrm>
              <a:off x="4062413" y="3286937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900 mg IM thigh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531DA705-4B7C-4FB9-741B-20A4AF8B8C1D}"/>
                </a:ext>
              </a:extLst>
            </p:cNvPr>
            <p:cNvSpPr txBox="1"/>
            <p:nvPr/>
          </p:nvSpPr>
          <p:spPr>
            <a:xfrm>
              <a:off x="3065923" y="5610999"/>
              <a:ext cx="678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Weeks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5453493D-286A-826E-2ED7-E71191F71862}"/>
                </a:ext>
              </a:extLst>
            </p:cNvPr>
            <p:cNvSpPr txBox="1"/>
            <p:nvPr/>
          </p:nvSpPr>
          <p:spPr>
            <a:xfrm>
              <a:off x="2631639" y="2056252"/>
              <a:ext cx="1547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0" dirty="0">
                  <a:solidFill>
                    <a:srgbClr val="0070C0"/>
                  </a:solidFill>
                </a:rPr>
                <a:t>Formulation A</a:t>
              </a: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1115F0C4-AC61-9DD8-33A1-CE7D79F89D6C}"/>
              </a:ext>
            </a:extLst>
          </p:cNvPr>
          <p:cNvGrpSpPr/>
          <p:nvPr/>
        </p:nvGrpSpPr>
        <p:grpSpPr>
          <a:xfrm>
            <a:off x="6351170" y="2056252"/>
            <a:ext cx="4425541" cy="3862525"/>
            <a:chOff x="6351170" y="2056252"/>
            <a:chExt cx="4425541" cy="3862525"/>
          </a:xfrm>
        </p:grpSpPr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E7563831-4F6D-D59C-E33C-7B4BADF6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246313"/>
              <a:ext cx="3714750" cy="3046412"/>
            </a:xfrm>
            <a:custGeom>
              <a:avLst/>
              <a:gdLst>
                <a:gd name="T0" fmla="*/ 7020 w 7020"/>
                <a:gd name="T1" fmla="*/ 5756 h 5756"/>
                <a:gd name="T2" fmla="*/ 0 w 7020"/>
                <a:gd name="T3" fmla="*/ 5756 h 5756"/>
                <a:gd name="T4" fmla="*/ 0 w 7020"/>
                <a:gd name="T5" fmla="*/ 0 h 5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0" h="5756">
                  <a:moveTo>
                    <a:pt x="7020" y="5756"/>
                  </a:moveTo>
                  <a:lnTo>
                    <a:pt x="0" y="5756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B071E6A1-C11A-AB53-F01D-A5D8229C6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4813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27" name="Line 10">
              <a:extLst>
                <a:ext uri="{FF2B5EF4-FFF2-40B4-BE49-F238E27FC236}">
                  <a16:creationId xmlns:a16="http://schemas.microsoft.com/office/drawing/2014/main" id="{373E8429-4025-A516-04A6-4725F97F1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9063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AED42095-E1CF-E350-E65C-45EF90608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2288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9CFF2ACB-CC37-864A-7228-78CAE2C9F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0" name="Line 13">
              <a:extLst>
                <a:ext uri="{FF2B5EF4-FFF2-40B4-BE49-F238E27FC236}">
                  <a16:creationId xmlns:a16="http://schemas.microsoft.com/office/drawing/2014/main" id="{8BF1DC3D-C820-2C0A-AF9B-8F1DD5F92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6925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1" name="Line 14">
              <a:extLst>
                <a:ext uri="{FF2B5EF4-FFF2-40B4-BE49-F238E27FC236}">
                  <a16:creationId xmlns:a16="http://schemas.microsoft.com/office/drawing/2014/main" id="{C5E45C21-DB9A-C159-BF51-49C75A54C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0013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28EEEA0E-95FC-CC93-D496-19DCA37DA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4175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F0A8AFA8-5C78-DAC5-4C69-5E08F3FC5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4263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4" name="Line 17">
              <a:extLst>
                <a:ext uri="{FF2B5EF4-FFF2-40B4-BE49-F238E27FC236}">
                  <a16:creationId xmlns:a16="http://schemas.microsoft.com/office/drawing/2014/main" id="{7868D510-42E7-CCF9-02FA-5CE3AF6E2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56663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5" name="Line 18">
              <a:extLst>
                <a:ext uri="{FF2B5EF4-FFF2-40B4-BE49-F238E27FC236}">
                  <a16:creationId xmlns:a16="http://schemas.microsoft.com/office/drawing/2014/main" id="{B1CDC455-4432-E07D-205E-C2ECAC365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88338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6" name="Line 19">
              <a:extLst>
                <a:ext uri="{FF2B5EF4-FFF2-40B4-BE49-F238E27FC236}">
                  <a16:creationId xmlns:a16="http://schemas.microsoft.com/office/drawing/2014/main" id="{08785324-C205-9C3A-B9FC-161EE4346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2500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7" name="Line 20">
              <a:extLst>
                <a:ext uri="{FF2B5EF4-FFF2-40B4-BE49-F238E27FC236}">
                  <a16:creationId xmlns:a16="http://schemas.microsoft.com/office/drawing/2014/main" id="{9F5A3699-5A52-4CA9-3673-0851A6CD1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10738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8" name="Line 21">
              <a:extLst>
                <a:ext uri="{FF2B5EF4-FFF2-40B4-BE49-F238E27FC236}">
                  <a16:creationId xmlns:a16="http://schemas.microsoft.com/office/drawing/2014/main" id="{0770191B-1227-63C7-9787-7D1887840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94900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39" name="Line 22">
              <a:extLst>
                <a:ext uri="{FF2B5EF4-FFF2-40B4-BE49-F238E27FC236}">
                  <a16:creationId xmlns:a16="http://schemas.microsoft.com/office/drawing/2014/main" id="{B9F69D30-F5A0-B196-8C43-BF9F0DF82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2413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0" name="Line 23">
              <a:extLst>
                <a:ext uri="{FF2B5EF4-FFF2-40B4-BE49-F238E27FC236}">
                  <a16:creationId xmlns:a16="http://schemas.microsoft.com/office/drawing/2014/main" id="{49F47A8D-5309-E6CE-5FF2-930F1F960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6575" y="5292725"/>
              <a:ext cx="0" cy="793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1" name="Line 39">
              <a:extLst>
                <a:ext uri="{FF2B5EF4-FFF2-40B4-BE49-F238E27FC236}">
                  <a16:creationId xmlns:a16="http://schemas.microsoft.com/office/drawing/2014/main" id="{C5CCAD9D-6A9B-210A-E2AF-535ECC4CC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267075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2" name="Line 40">
              <a:extLst>
                <a:ext uri="{FF2B5EF4-FFF2-40B4-BE49-F238E27FC236}">
                  <a16:creationId xmlns:a16="http://schemas.microsoft.com/office/drawing/2014/main" id="{B0B588DD-3A75-5C04-C5AC-F84A231F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76725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3" name="Line 41">
              <a:extLst>
                <a:ext uri="{FF2B5EF4-FFF2-40B4-BE49-F238E27FC236}">
                  <a16:creationId xmlns:a16="http://schemas.microsoft.com/office/drawing/2014/main" id="{2A52B962-9EA7-C070-A961-E97BB32CC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5292725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4" name="Line 46">
              <a:extLst>
                <a:ext uri="{FF2B5EF4-FFF2-40B4-BE49-F238E27FC236}">
                  <a16:creationId xmlns:a16="http://schemas.microsoft.com/office/drawing/2014/main" id="{0156580A-25A5-FC25-6958-3F44CCC9D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2263775"/>
              <a:ext cx="857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5" name="Freeform 48">
              <a:extLst>
                <a:ext uri="{FF2B5EF4-FFF2-40B4-BE49-F238E27FC236}">
                  <a16:creationId xmlns:a16="http://schemas.microsoft.com/office/drawing/2014/main" id="{1D0F02F6-C96A-7742-320E-C0A6382B8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3368675"/>
              <a:ext cx="828675" cy="554037"/>
            </a:xfrm>
            <a:custGeom>
              <a:avLst/>
              <a:gdLst>
                <a:gd name="T0" fmla="*/ 1567 w 1567"/>
                <a:gd name="T1" fmla="*/ 1049 h 1049"/>
                <a:gd name="T2" fmla="*/ 1031 w 1567"/>
                <a:gd name="T3" fmla="*/ 780 h 1049"/>
                <a:gd name="T4" fmla="*/ 484 w 1567"/>
                <a:gd name="T5" fmla="*/ 322 h 1049"/>
                <a:gd name="T6" fmla="*/ 216 w 1567"/>
                <a:gd name="T7" fmla="*/ 35 h 1049"/>
                <a:gd name="T8" fmla="*/ 67 w 1567"/>
                <a:gd name="T9" fmla="*/ 0 h 1049"/>
                <a:gd name="T10" fmla="*/ 0 w 1567"/>
                <a:gd name="T11" fmla="*/ 4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7" h="1049">
                  <a:moveTo>
                    <a:pt x="1567" y="1049"/>
                  </a:moveTo>
                  <a:lnTo>
                    <a:pt x="1031" y="780"/>
                  </a:lnTo>
                  <a:lnTo>
                    <a:pt x="484" y="322"/>
                  </a:lnTo>
                  <a:lnTo>
                    <a:pt x="216" y="35"/>
                  </a:lnTo>
                  <a:lnTo>
                    <a:pt x="67" y="0"/>
                  </a:lnTo>
                  <a:lnTo>
                    <a:pt x="0" y="48"/>
                  </a:lnTo>
                </a:path>
              </a:pathLst>
            </a:custGeom>
            <a:noFill/>
            <a:ln w="222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6" name="Line 49">
              <a:extLst>
                <a:ext uri="{FF2B5EF4-FFF2-40B4-BE49-F238E27FC236}">
                  <a16:creationId xmlns:a16="http://schemas.microsoft.com/office/drawing/2014/main" id="{9CBF1B61-549F-325B-7E7F-2ABF39752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99275" y="3278188"/>
              <a:ext cx="0" cy="123825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7" name="Line 50">
              <a:extLst>
                <a:ext uri="{FF2B5EF4-FFF2-40B4-BE49-F238E27FC236}">
                  <a16:creationId xmlns:a16="http://schemas.microsoft.com/office/drawing/2014/main" id="{62437778-26E1-71DC-A67F-543063E52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7850" y="3219450"/>
              <a:ext cx="0" cy="227012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8" name="Line 51">
              <a:extLst>
                <a:ext uri="{FF2B5EF4-FFF2-40B4-BE49-F238E27FC236}">
                  <a16:creationId xmlns:a16="http://schemas.microsoft.com/office/drawing/2014/main" id="{BFD5E9F0-88E0-82C0-B312-05FC72948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3563" y="3162300"/>
              <a:ext cx="0" cy="269875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49" name="Line 52">
              <a:extLst>
                <a:ext uri="{FF2B5EF4-FFF2-40B4-BE49-F238E27FC236}">
                  <a16:creationId xmlns:a16="http://schemas.microsoft.com/office/drawing/2014/main" id="{1377C1C5-E423-568F-25D5-5E32B06E4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8963" y="3257550"/>
              <a:ext cx="0" cy="242887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0" name="Line 53">
              <a:extLst>
                <a:ext uri="{FF2B5EF4-FFF2-40B4-BE49-F238E27FC236}">
                  <a16:creationId xmlns:a16="http://schemas.microsoft.com/office/drawing/2014/main" id="{B1C5ECB1-D3E8-C288-317A-BFE5E09C9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3250" y="3295650"/>
              <a:ext cx="0" cy="269875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1" name="Line 54">
              <a:extLst>
                <a:ext uri="{FF2B5EF4-FFF2-40B4-BE49-F238E27FC236}">
                  <a16:creationId xmlns:a16="http://schemas.microsoft.com/office/drawing/2014/main" id="{2E744795-E320-2EAE-380C-18EDA58FF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5163" y="3273425"/>
              <a:ext cx="0" cy="261937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2" name="Freeform 64">
              <a:extLst>
                <a:ext uri="{FF2B5EF4-FFF2-40B4-BE49-F238E27FC236}">
                  <a16:creationId xmlns:a16="http://schemas.microsoft.com/office/drawing/2014/main" id="{86EB491C-5CF5-D515-F196-35A68430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3060700"/>
              <a:ext cx="285750" cy="530225"/>
            </a:xfrm>
            <a:custGeom>
              <a:avLst/>
              <a:gdLst>
                <a:gd name="T0" fmla="*/ 539 w 539"/>
                <a:gd name="T1" fmla="*/ 415 h 1002"/>
                <a:gd name="T2" fmla="*/ 253 w 539"/>
                <a:gd name="T3" fmla="*/ 165 h 1002"/>
                <a:gd name="T4" fmla="*/ 127 w 539"/>
                <a:gd name="T5" fmla="*/ 143 h 1002"/>
                <a:gd name="T6" fmla="*/ 41 w 539"/>
                <a:gd name="T7" fmla="*/ 0 h 1002"/>
                <a:gd name="T8" fmla="*/ 0 w 539"/>
                <a:gd name="T9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1002">
                  <a:moveTo>
                    <a:pt x="539" y="415"/>
                  </a:moveTo>
                  <a:lnTo>
                    <a:pt x="253" y="165"/>
                  </a:lnTo>
                  <a:lnTo>
                    <a:pt x="127" y="143"/>
                  </a:lnTo>
                  <a:lnTo>
                    <a:pt x="41" y="0"/>
                  </a:lnTo>
                  <a:lnTo>
                    <a:pt x="0" y="1002"/>
                  </a:lnTo>
                </a:path>
              </a:pathLst>
            </a:cu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3" name="Line 65">
              <a:extLst>
                <a:ext uri="{FF2B5EF4-FFF2-40B4-BE49-F238E27FC236}">
                  <a16:creationId xmlns:a16="http://schemas.microsoft.com/office/drawing/2014/main" id="{E79C2658-6372-A5D3-4FE0-22BF755F0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2138" y="2968625"/>
              <a:ext cx="0" cy="255587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4" name="Line 66">
              <a:extLst>
                <a:ext uri="{FF2B5EF4-FFF2-40B4-BE49-F238E27FC236}">
                  <a16:creationId xmlns:a16="http://schemas.microsoft.com/office/drawing/2014/main" id="{D50023BE-0022-790F-4AA0-2ED1F347E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0075" y="3032125"/>
              <a:ext cx="0" cy="246062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5" name="Line 67">
              <a:extLst>
                <a:ext uri="{FF2B5EF4-FFF2-40B4-BE49-F238E27FC236}">
                  <a16:creationId xmlns:a16="http://schemas.microsoft.com/office/drawing/2014/main" id="{58B63DFA-DB11-769F-CBEC-2B20DC9CB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8338" y="3051175"/>
              <a:ext cx="0" cy="223837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6" name="Line 68">
              <a:extLst>
                <a:ext uri="{FF2B5EF4-FFF2-40B4-BE49-F238E27FC236}">
                  <a16:creationId xmlns:a16="http://schemas.microsoft.com/office/drawing/2014/main" id="{169B72D0-BE73-31DD-2753-CD6DA42C3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3117850"/>
              <a:ext cx="0" cy="422275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7" name="Line 69">
              <a:extLst>
                <a:ext uri="{FF2B5EF4-FFF2-40B4-BE49-F238E27FC236}">
                  <a16:creationId xmlns:a16="http://schemas.microsoft.com/office/drawing/2014/main" id="{69309FBA-44C8-5F4E-CC56-6FA4670D8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6263" y="2798763"/>
              <a:ext cx="0" cy="398462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8" name="Line 70">
              <a:extLst>
                <a:ext uri="{FF2B5EF4-FFF2-40B4-BE49-F238E27FC236}">
                  <a16:creationId xmlns:a16="http://schemas.microsoft.com/office/drawing/2014/main" id="{E2A6F3EA-47A0-ED87-3AD3-EFE324D4F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5625" y="2736850"/>
              <a:ext cx="0" cy="365125"/>
            </a:xfrm>
            <a:prstGeom prst="line">
              <a:avLst/>
            </a:prstGeom>
            <a:noFill/>
            <a:ln w="111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59" name="Freeform 82">
              <a:extLst>
                <a:ext uri="{FF2B5EF4-FFF2-40B4-BE49-F238E27FC236}">
                  <a16:creationId xmlns:a16="http://schemas.microsoft.com/office/drawing/2014/main" id="{0505E0B2-C7AE-9511-977A-2DEDD325A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0" y="3435350"/>
              <a:ext cx="2517775" cy="1190625"/>
            </a:xfrm>
            <a:custGeom>
              <a:avLst/>
              <a:gdLst>
                <a:gd name="T0" fmla="*/ 4758 w 4758"/>
                <a:gd name="T1" fmla="*/ 2249 h 2249"/>
                <a:gd name="T2" fmla="*/ 4224 w 4758"/>
                <a:gd name="T3" fmla="*/ 2087 h 2249"/>
                <a:gd name="T4" fmla="*/ 3161 w 4758"/>
                <a:gd name="T5" fmla="*/ 1941 h 2249"/>
                <a:gd name="T6" fmla="*/ 2625 w 4758"/>
                <a:gd name="T7" fmla="*/ 1682 h 2249"/>
                <a:gd name="T8" fmla="*/ 2084 w 4758"/>
                <a:gd name="T9" fmla="*/ 1393 h 2249"/>
                <a:gd name="T10" fmla="*/ 1547 w 4758"/>
                <a:gd name="T11" fmla="*/ 1158 h 2249"/>
                <a:gd name="T12" fmla="*/ 1026 w 4758"/>
                <a:gd name="T13" fmla="*/ 737 h 2249"/>
                <a:gd name="T14" fmla="*/ 482 w 4758"/>
                <a:gd name="T15" fmla="*/ 227 h 2249"/>
                <a:gd name="T16" fmla="*/ 207 w 4758"/>
                <a:gd name="T17" fmla="*/ 0 h 2249"/>
                <a:gd name="T18" fmla="*/ 0 w 4758"/>
                <a:gd name="T19" fmla="*/ 33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8" h="2249">
                  <a:moveTo>
                    <a:pt x="4758" y="2249"/>
                  </a:moveTo>
                  <a:lnTo>
                    <a:pt x="4224" y="2087"/>
                  </a:lnTo>
                  <a:lnTo>
                    <a:pt x="3161" y="1941"/>
                  </a:lnTo>
                  <a:lnTo>
                    <a:pt x="2625" y="1682"/>
                  </a:lnTo>
                  <a:lnTo>
                    <a:pt x="2084" y="1393"/>
                  </a:lnTo>
                  <a:lnTo>
                    <a:pt x="1547" y="1158"/>
                  </a:lnTo>
                  <a:lnTo>
                    <a:pt x="1026" y="737"/>
                  </a:lnTo>
                  <a:lnTo>
                    <a:pt x="482" y="227"/>
                  </a:lnTo>
                  <a:lnTo>
                    <a:pt x="207" y="0"/>
                  </a:lnTo>
                  <a:lnTo>
                    <a:pt x="0" y="33"/>
                  </a:lnTo>
                </a:path>
              </a:pathLst>
            </a:cu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0" name="Line 83">
              <a:extLst>
                <a:ext uri="{FF2B5EF4-FFF2-40B4-BE49-F238E27FC236}">
                  <a16:creationId xmlns:a16="http://schemas.microsoft.com/office/drawing/2014/main" id="{1765B3D2-246A-567D-6704-F1C026A21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4000" y="4394200"/>
              <a:ext cx="0" cy="377825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1" name="Line 84">
              <a:extLst>
                <a:ext uri="{FF2B5EF4-FFF2-40B4-BE49-F238E27FC236}">
                  <a16:creationId xmlns:a16="http://schemas.microsoft.com/office/drawing/2014/main" id="{57F0E755-6230-AE9F-51EA-AEA9B75D1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8163" y="4462463"/>
              <a:ext cx="0" cy="409575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2" name="Line 85">
              <a:extLst>
                <a:ext uri="{FF2B5EF4-FFF2-40B4-BE49-F238E27FC236}">
                  <a16:creationId xmlns:a16="http://schemas.microsoft.com/office/drawing/2014/main" id="{116A3C9D-A0A7-BAE0-BD33-13FF05E75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7263" y="4376738"/>
              <a:ext cx="0" cy="166687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3" name="Line 86">
              <a:extLst>
                <a:ext uri="{FF2B5EF4-FFF2-40B4-BE49-F238E27FC236}">
                  <a16:creationId xmlns:a16="http://schemas.microsoft.com/office/drawing/2014/main" id="{6C165743-1560-1B92-CB8C-941A87C2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6188" y="4500563"/>
              <a:ext cx="0" cy="142875"/>
            </a:xfrm>
            <a:prstGeom prst="line">
              <a:avLst/>
            </a:prstGeom>
            <a:noFill/>
            <a:ln w="1111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4" name="Freeform 102">
              <a:extLst>
                <a:ext uri="{FF2B5EF4-FFF2-40B4-BE49-F238E27FC236}">
                  <a16:creationId xmlns:a16="http://schemas.microsoft.com/office/drawing/2014/main" id="{E2F2AA93-B3B3-4299-D3F4-C7E3B7E9D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3716338"/>
              <a:ext cx="1985963" cy="1577975"/>
            </a:xfrm>
            <a:custGeom>
              <a:avLst/>
              <a:gdLst>
                <a:gd name="T0" fmla="*/ 3753 w 3753"/>
                <a:gd name="T1" fmla="*/ 970 h 2980"/>
                <a:gd name="T2" fmla="*/ 3219 w 3753"/>
                <a:gd name="T3" fmla="*/ 702 h 2980"/>
                <a:gd name="T4" fmla="*/ 2152 w 3753"/>
                <a:gd name="T5" fmla="*/ 464 h 2980"/>
                <a:gd name="T6" fmla="*/ 1615 w 3753"/>
                <a:gd name="T7" fmla="*/ 281 h 2980"/>
                <a:gd name="T8" fmla="*/ 1081 w 3753"/>
                <a:gd name="T9" fmla="*/ 141 h 2980"/>
                <a:gd name="T10" fmla="*/ 547 w 3753"/>
                <a:gd name="T11" fmla="*/ 68 h 2980"/>
                <a:gd name="T12" fmla="*/ 267 w 3753"/>
                <a:gd name="T13" fmla="*/ 0 h 2980"/>
                <a:gd name="T14" fmla="*/ 54 w 3753"/>
                <a:gd name="T15" fmla="*/ 50 h 2980"/>
                <a:gd name="T16" fmla="*/ 0 w 3753"/>
                <a:gd name="T17" fmla="*/ 298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3" h="2980">
                  <a:moveTo>
                    <a:pt x="3753" y="970"/>
                  </a:moveTo>
                  <a:lnTo>
                    <a:pt x="3219" y="702"/>
                  </a:lnTo>
                  <a:lnTo>
                    <a:pt x="2152" y="464"/>
                  </a:lnTo>
                  <a:lnTo>
                    <a:pt x="1615" y="281"/>
                  </a:lnTo>
                  <a:lnTo>
                    <a:pt x="1081" y="141"/>
                  </a:lnTo>
                  <a:lnTo>
                    <a:pt x="547" y="68"/>
                  </a:lnTo>
                  <a:lnTo>
                    <a:pt x="267" y="0"/>
                  </a:lnTo>
                  <a:lnTo>
                    <a:pt x="54" y="50"/>
                  </a:lnTo>
                  <a:lnTo>
                    <a:pt x="0" y="2980"/>
                  </a:lnTo>
                </a:path>
              </a:pathLst>
            </a:custGeom>
            <a:noFill/>
            <a:ln w="22225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5" name="Line 103">
              <a:extLst>
                <a:ext uri="{FF2B5EF4-FFF2-40B4-BE49-F238E27FC236}">
                  <a16:creationId xmlns:a16="http://schemas.microsoft.com/office/drawing/2014/main" id="{4FDAF76D-0BDC-5510-91DB-35D52D1A2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0863" y="3387725"/>
              <a:ext cx="0" cy="34766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6" name="Line 104">
              <a:extLst>
                <a:ext uri="{FF2B5EF4-FFF2-40B4-BE49-F238E27FC236}">
                  <a16:creationId xmlns:a16="http://schemas.microsoft.com/office/drawing/2014/main" id="{AE815A0F-6E51-391D-37A2-B53C3CBF6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63013" y="4073525"/>
              <a:ext cx="0" cy="41751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7" name="Line 105">
              <a:extLst>
                <a:ext uri="{FF2B5EF4-FFF2-40B4-BE49-F238E27FC236}">
                  <a16:creationId xmlns:a16="http://schemas.microsoft.com/office/drawing/2014/main" id="{5ED0B0AE-C040-C5EF-DC5F-EDC00D345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3400" y="3600450"/>
              <a:ext cx="0" cy="58896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8" name="Line 106">
              <a:extLst>
                <a:ext uri="{FF2B5EF4-FFF2-40B4-BE49-F238E27FC236}">
                  <a16:creationId xmlns:a16="http://schemas.microsoft.com/office/drawing/2014/main" id="{E039A9BE-A115-41B0-9028-1D5FC2FB2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2138" y="3533775"/>
              <a:ext cx="0" cy="463550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69" name="Line 107">
              <a:extLst>
                <a:ext uri="{FF2B5EF4-FFF2-40B4-BE49-F238E27FC236}">
                  <a16:creationId xmlns:a16="http://schemas.microsoft.com/office/drawing/2014/main" id="{7AB7DA71-F8EC-73FA-181E-4806EE796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7850" y="3487738"/>
              <a:ext cx="0" cy="466725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0" name="Line 108">
              <a:extLst>
                <a:ext uri="{FF2B5EF4-FFF2-40B4-BE49-F238E27FC236}">
                  <a16:creationId xmlns:a16="http://schemas.microsoft.com/office/drawing/2014/main" id="{6C6A0F3C-AB33-342D-9A96-B06DE7DD8A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5150" y="3451225"/>
              <a:ext cx="0" cy="511175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1" name="Line 109">
              <a:extLst>
                <a:ext uri="{FF2B5EF4-FFF2-40B4-BE49-F238E27FC236}">
                  <a16:creationId xmlns:a16="http://schemas.microsoft.com/office/drawing/2014/main" id="{6AF64F5C-643B-AC0F-A14F-AEFE96A5C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0075" y="3582988"/>
              <a:ext cx="0" cy="393700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2" name="Line 110">
              <a:extLst>
                <a:ext uri="{FF2B5EF4-FFF2-40B4-BE49-F238E27FC236}">
                  <a16:creationId xmlns:a16="http://schemas.microsoft.com/office/drawing/2014/main" id="{D21581A0-C628-DA19-F3D5-3E277F838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9925" y="3543300"/>
              <a:ext cx="0" cy="458787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3" name="Line 111">
              <a:extLst>
                <a:ext uri="{FF2B5EF4-FFF2-40B4-BE49-F238E27FC236}">
                  <a16:creationId xmlns:a16="http://schemas.microsoft.com/office/drawing/2014/main" id="{B1C4FA61-BCDC-9FC1-A243-A50F516DD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4388" y="3568700"/>
              <a:ext cx="0" cy="54451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4" name="Line 112">
              <a:extLst>
                <a:ext uri="{FF2B5EF4-FFF2-40B4-BE49-F238E27FC236}">
                  <a16:creationId xmlns:a16="http://schemas.microsoft.com/office/drawing/2014/main" id="{88D455B1-AC81-510C-08E4-7B92DD722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6963" y="3562350"/>
              <a:ext cx="0" cy="738187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5" name="Line 113">
              <a:extLst>
                <a:ext uri="{FF2B5EF4-FFF2-40B4-BE49-F238E27FC236}">
                  <a16:creationId xmlns:a16="http://schemas.microsoft.com/office/drawing/2014/main" id="{FA2A1961-56E9-14A7-C4D8-D090BB94B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7950" y="3649663"/>
              <a:ext cx="0" cy="695325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6" name="Line 114">
              <a:extLst>
                <a:ext uri="{FF2B5EF4-FFF2-40B4-BE49-F238E27FC236}">
                  <a16:creationId xmlns:a16="http://schemas.microsoft.com/office/drawing/2014/main" id="{F93AB24D-2958-9AFB-C0F7-4F54E98E4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0525" y="3746500"/>
              <a:ext cx="0" cy="674687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7" name="Line 115">
              <a:extLst>
                <a:ext uri="{FF2B5EF4-FFF2-40B4-BE49-F238E27FC236}">
                  <a16:creationId xmlns:a16="http://schemas.microsoft.com/office/drawing/2014/main" id="{58165A1D-AF39-4A78-DF7F-6DAB20852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96275" y="3808413"/>
              <a:ext cx="0" cy="652462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8" name="Line 116">
              <a:extLst>
                <a:ext uri="{FF2B5EF4-FFF2-40B4-BE49-F238E27FC236}">
                  <a16:creationId xmlns:a16="http://schemas.microsoft.com/office/drawing/2014/main" id="{905EC384-22E6-9829-EBEF-F54521321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8850" y="3916363"/>
              <a:ext cx="0" cy="452437"/>
            </a:xfrm>
            <a:prstGeom prst="line">
              <a:avLst/>
            </a:prstGeom>
            <a:noFill/>
            <a:ln w="11113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79" name="Freeform 132">
              <a:extLst>
                <a:ext uri="{FF2B5EF4-FFF2-40B4-BE49-F238E27FC236}">
                  <a16:creationId xmlns:a16="http://schemas.microsoft.com/office/drawing/2014/main" id="{F7CF806B-AFDD-B80C-2185-7C04F61AA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3881438"/>
              <a:ext cx="3673475" cy="681037"/>
            </a:xfrm>
            <a:custGeom>
              <a:avLst/>
              <a:gdLst>
                <a:gd name="T0" fmla="*/ 6942 w 6942"/>
                <a:gd name="T1" fmla="*/ 1287 h 1287"/>
                <a:gd name="T2" fmla="*/ 5871 w 6942"/>
                <a:gd name="T3" fmla="*/ 995 h 1287"/>
                <a:gd name="T4" fmla="*/ 5345 w 6942"/>
                <a:gd name="T5" fmla="*/ 796 h 1287"/>
                <a:gd name="T6" fmla="*/ 4803 w 6942"/>
                <a:gd name="T7" fmla="*/ 739 h 1287"/>
                <a:gd name="T8" fmla="*/ 4272 w 6942"/>
                <a:gd name="T9" fmla="*/ 574 h 1287"/>
                <a:gd name="T10" fmla="*/ 3204 w 6942"/>
                <a:gd name="T11" fmla="*/ 270 h 1287"/>
                <a:gd name="T12" fmla="*/ 2665 w 6942"/>
                <a:gd name="T13" fmla="*/ 207 h 1287"/>
                <a:gd name="T14" fmla="*/ 2125 w 6942"/>
                <a:gd name="T15" fmla="*/ 180 h 1287"/>
                <a:gd name="T16" fmla="*/ 1602 w 6942"/>
                <a:gd name="T17" fmla="*/ 124 h 1287"/>
                <a:gd name="T18" fmla="*/ 529 w 6942"/>
                <a:gd name="T19" fmla="*/ 124 h 1287"/>
                <a:gd name="T20" fmla="*/ 130 w 6942"/>
                <a:gd name="T21" fmla="*/ 62 h 1287"/>
                <a:gd name="T22" fmla="*/ 43 w 6942"/>
                <a:gd name="T23" fmla="*/ 0 h 1287"/>
                <a:gd name="T24" fmla="*/ 0 w 6942"/>
                <a:gd name="T25" fmla="*/ 488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42" h="1287">
                  <a:moveTo>
                    <a:pt x="6942" y="1287"/>
                  </a:moveTo>
                  <a:lnTo>
                    <a:pt x="5871" y="995"/>
                  </a:lnTo>
                  <a:lnTo>
                    <a:pt x="5345" y="796"/>
                  </a:lnTo>
                  <a:lnTo>
                    <a:pt x="4803" y="739"/>
                  </a:lnTo>
                  <a:lnTo>
                    <a:pt x="4272" y="574"/>
                  </a:lnTo>
                  <a:lnTo>
                    <a:pt x="3204" y="270"/>
                  </a:lnTo>
                  <a:lnTo>
                    <a:pt x="2665" y="207"/>
                  </a:lnTo>
                  <a:lnTo>
                    <a:pt x="2125" y="180"/>
                  </a:lnTo>
                  <a:lnTo>
                    <a:pt x="1602" y="124"/>
                  </a:lnTo>
                  <a:lnTo>
                    <a:pt x="529" y="124"/>
                  </a:lnTo>
                  <a:lnTo>
                    <a:pt x="130" y="62"/>
                  </a:lnTo>
                  <a:lnTo>
                    <a:pt x="43" y="0"/>
                  </a:lnTo>
                  <a:lnTo>
                    <a:pt x="0" y="488"/>
                  </a:lnTo>
                </a:path>
              </a:pathLst>
            </a:cu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0" name="Line 133">
              <a:extLst>
                <a:ext uri="{FF2B5EF4-FFF2-40B4-BE49-F238E27FC236}">
                  <a16:creationId xmlns:a16="http://schemas.microsoft.com/office/drawing/2014/main" id="{808D8303-5D39-B3E2-CDA3-F74EB03B9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58463" y="4443413"/>
              <a:ext cx="0" cy="284162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1" name="Line 134">
              <a:extLst>
                <a:ext uri="{FF2B5EF4-FFF2-40B4-BE49-F238E27FC236}">
                  <a16:creationId xmlns:a16="http://schemas.microsoft.com/office/drawing/2014/main" id="{715D0C21-0F3B-976B-0B79-3CC1F9406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5588" y="3987800"/>
              <a:ext cx="0" cy="395287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2" name="Line 135">
              <a:extLst>
                <a:ext uri="{FF2B5EF4-FFF2-40B4-BE49-F238E27FC236}">
                  <a16:creationId xmlns:a16="http://schemas.microsoft.com/office/drawing/2014/main" id="{05B17D60-CBB1-F1A6-76E2-432705942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8163" y="4067175"/>
              <a:ext cx="0" cy="39370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3" name="Line 136">
              <a:extLst>
                <a:ext uri="{FF2B5EF4-FFF2-40B4-BE49-F238E27FC236}">
                  <a16:creationId xmlns:a16="http://schemas.microsoft.com/office/drawing/2014/main" id="{4DE2718E-1E59-9B2C-9ED2-78ECDFA42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10738" y="4117975"/>
              <a:ext cx="0" cy="500062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4" name="Line 137">
              <a:extLst>
                <a:ext uri="{FF2B5EF4-FFF2-40B4-BE49-F238E27FC236}">
                  <a16:creationId xmlns:a16="http://schemas.microsoft.com/office/drawing/2014/main" id="{4B3D9379-ACC8-3D47-3573-D83B3C1E9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93313" y="4262438"/>
              <a:ext cx="0" cy="36512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5" name="Line 138">
              <a:extLst>
                <a:ext uri="{FF2B5EF4-FFF2-40B4-BE49-F238E27FC236}">
                  <a16:creationId xmlns:a16="http://schemas.microsoft.com/office/drawing/2014/main" id="{2BCCAF58-4901-8219-AFBB-CA2B28649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3725" y="3908425"/>
              <a:ext cx="0" cy="20955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6" name="Line 139">
              <a:extLst>
                <a:ext uri="{FF2B5EF4-FFF2-40B4-BE49-F238E27FC236}">
                  <a16:creationId xmlns:a16="http://schemas.microsoft.com/office/drawing/2014/main" id="{73A9AA05-0B7A-3025-5D44-A3B4A8E60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9913" y="3890963"/>
              <a:ext cx="0" cy="24447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7" name="Line 140">
              <a:extLst>
                <a:ext uri="{FF2B5EF4-FFF2-40B4-BE49-F238E27FC236}">
                  <a16:creationId xmlns:a16="http://schemas.microsoft.com/office/drawing/2014/main" id="{6F7DAD92-8485-8C2F-CB0A-0A0843F81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1025" y="3897313"/>
              <a:ext cx="0" cy="25400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8" name="Line 141">
              <a:extLst>
                <a:ext uri="{FF2B5EF4-FFF2-40B4-BE49-F238E27FC236}">
                  <a16:creationId xmlns:a16="http://schemas.microsoft.com/office/drawing/2014/main" id="{6988ACB4-D9B2-5FF6-3DB1-551005A2A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7213" y="3881438"/>
              <a:ext cx="0" cy="271462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89" name="Line 142">
              <a:extLst>
                <a:ext uri="{FF2B5EF4-FFF2-40B4-BE49-F238E27FC236}">
                  <a16:creationId xmlns:a16="http://schemas.microsoft.com/office/drawing/2014/main" id="{82A8EA41-C315-0B3D-BC7E-AD81824E1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3250" y="3914775"/>
              <a:ext cx="0" cy="211137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0" name="Line 143">
              <a:extLst>
                <a:ext uri="{FF2B5EF4-FFF2-40B4-BE49-F238E27FC236}">
                  <a16:creationId xmlns:a16="http://schemas.microsoft.com/office/drawing/2014/main" id="{48610595-1357-0DDA-2784-2871B7E7A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750" y="3922713"/>
              <a:ext cx="0" cy="214312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1" name="Line 144">
              <a:extLst>
                <a:ext uri="{FF2B5EF4-FFF2-40B4-BE49-F238E27FC236}">
                  <a16:creationId xmlns:a16="http://schemas.microsoft.com/office/drawing/2014/main" id="{28EEEB77-B00C-92F1-0AAD-E6413E94A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932238"/>
              <a:ext cx="0" cy="23495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2" name="Line 145">
              <a:extLst>
                <a:ext uri="{FF2B5EF4-FFF2-40B4-BE49-F238E27FC236}">
                  <a16:creationId xmlns:a16="http://schemas.microsoft.com/office/drawing/2014/main" id="{F21AFAC9-C76A-0D36-9F12-3FFF47FF7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8550" y="3935413"/>
              <a:ext cx="0" cy="42227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3" name="Line 146">
              <a:extLst>
                <a:ext uri="{FF2B5EF4-FFF2-40B4-BE49-F238E27FC236}">
                  <a16:creationId xmlns:a16="http://schemas.microsoft.com/office/drawing/2014/main" id="{A89D8CA0-C975-C969-80F7-B35DC3457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1125" y="3935413"/>
              <a:ext cx="0" cy="51117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4" name="Line 147">
              <a:extLst>
                <a:ext uri="{FF2B5EF4-FFF2-40B4-BE49-F238E27FC236}">
                  <a16:creationId xmlns:a16="http://schemas.microsoft.com/office/drawing/2014/main" id="{39EE35E0-D79C-E79A-DFFB-6346FC8E9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2113" y="3721100"/>
              <a:ext cx="0" cy="976312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5" name="Line 148">
              <a:extLst>
                <a:ext uri="{FF2B5EF4-FFF2-40B4-BE49-F238E27FC236}">
                  <a16:creationId xmlns:a16="http://schemas.microsoft.com/office/drawing/2014/main" id="{0EA220C6-0E74-0331-761D-D5FC3618D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80438" y="3783013"/>
              <a:ext cx="0" cy="803275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6" name="Line 149">
              <a:extLst>
                <a:ext uri="{FF2B5EF4-FFF2-40B4-BE49-F238E27FC236}">
                  <a16:creationId xmlns:a16="http://schemas.microsoft.com/office/drawing/2014/main" id="{1988C25F-91B6-B605-C5BA-2BC89946B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97863" y="3724275"/>
              <a:ext cx="0" cy="1062037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7" name="Line 150">
              <a:extLst>
                <a:ext uri="{FF2B5EF4-FFF2-40B4-BE49-F238E27FC236}">
                  <a16:creationId xmlns:a16="http://schemas.microsoft.com/office/drawing/2014/main" id="{B66364DC-E0BB-E4EC-6722-CA89213B0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63013" y="3895725"/>
              <a:ext cx="0" cy="20955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8" name="Line 165">
              <a:extLst>
                <a:ext uri="{FF2B5EF4-FFF2-40B4-BE49-F238E27FC236}">
                  <a16:creationId xmlns:a16="http://schemas.microsoft.com/office/drawing/2014/main" id="{CAA7510F-3E48-3563-C677-36C62640A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6375" y="2844706"/>
              <a:ext cx="146050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199" name="Line 166">
              <a:extLst>
                <a:ext uri="{FF2B5EF4-FFF2-40B4-BE49-F238E27FC236}">
                  <a16:creationId xmlns:a16="http://schemas.microsoft.com/office/drawing/2014/main" id="{D8E792DB-1674-0866-67AD-E6045FF35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6375" y="3143156"/>
              <a:ext cx="146050" cy="0"/>
            </a:xfrm>
            <a:prstGeom prst="line">
              <a:avLst/>
            </a:pr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00" name="Line 168">
              <a:extLst>
                <a:ext uri="{FF2B5EF4-FFF2-40B4-BE49-F238E27FC236}">
                  <a16:creationId xmlns:a16="http://schemas.microsoft.com/office/drawing/2014/main" id="{424A3A69-230D-2286-DD0B-96516C35C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6375" y="3293968"/>
              <a:ext cx="146050" cy="0"/>
            </a:xfrm>
            <a:prstGeom prst="line">
              <a:avLst/>
            </a:prstGeom>
            <a:noFill/>
            <a:ln w="222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01" name="Line 170">
              <a:extLst>
                <a:ext uri="{FF2B5EF4-FFF2-40B4-BE49-F238E27FC236}">
                  <a16:creationId xmlns:a16="http://schemas.microsoft.com/office/drawing/2014/main" id="{C2035729-960A-2684-DA49-C50118DE0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6375" y="2993931"/>
              <a:ext cx="146050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02" name="Line 172">
              <a:extLst>
                <a:ext uri="{FF2B5EF4-FFF2-40B4-BE49-F238E27FC236}">
                  <a16:creationId xmlns:a16="http://schemas.microsoft.com/office/drawing/2014/main" id="{6A1353D3-ACA8-A651-9BC9-ECEF592D4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6375" y="2693893"/>
              <a:ext cx="146050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516F279C-BB51-FDE8-6B1C-C5AE0428A620}"/>
                </a:ext>
              </a:extLst>
            </p:cNvPr>
            <p:cNvSpPr txBox="1"/>
            <p:nvPr/>
          </p:nvSpPr>
          <p:spPr>
            <a:xfrm>
              <a:off x="9252511" y="2547071"/>
              <a:ext cx="94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400 mg SC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2ED02DA9-69A4-D6F0-ED3D-CEF8B13D8A58}"/>
                </a:ext>
              </a:extLst>
            </p:cNvPr>
            <p:cNvSpPr txBox="1"/>
            <p:nvPr/>
          </p:nvSpPr>
          <p:spPr>
            <a:xfrm>
              <a:off x="9252511" y="2700661"/>
              <a:ext cx="94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800 mg SC</a:t>
              </a:r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C78C4095-A7DF-60D5-6A22-7D1273109196}"/>
                </a:ext>
              </a:extLst>
            </p:cNvPr>
            <p:cNvSpPr txBox="1"/>
            <p:nvPr/>
          </p:nvSpPr>
          <p:spPr>
            <a:xfrm>
              <a:off x="9252511" y="2854251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400 mg IM thigh</a:t>
              </a:r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BAAAE124-E49D-1DAD-34B3-EE48F8A1DAAD}"/>
                </a:ext>
              </a:extLst>
            </p:cNvPr>
            <p:cNvSpPr txBox="1"/>
            <p:nvPr/>
          </p:nvSpPr>
          <p:spPr>
            <a:xfrm>
              <a:off x="9252511" y="3007841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800 mg IM thigh</a:t>
              </a:r>
            </a:p>
          </p:txBody>
        </p: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68458191-5668-CB26-F5EF-70994642A26F}"/>
                </a:ext>
              </a:extLst>
            </p:cNvPr>
            <p:cNvSpPr txBox="1"/>
            <p:nvPr/>
          </p:nvSpPr>
          <p:spPr>
            <a:xfrm>
              <a:off x="9252511" y="3161432"/>
              <a:ext cx="1524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400 mg IM gluteal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963C61D0-74FD-063E-92EC-B7C9582A1113}"/>
                </a:ext>
              </a:extLst>
            </p:cNvPr>
            <p:cNvSpPr txBox="1"/>
            <p:nvPr/>
          </p:nvSpPr>
          <p:spPr>
            <a:xfrm>
              <a:off x="6742300" y="53340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CCB4BDEB-C0A0-8A5C-0338-F699782B40F9}"/>
                </a:ext>
              </a:extLst>
            </p:cNvPr>
            <p:cNvSpPr txBox="1"/>
            <p:nvPr/>
          </p:nvSpPr>
          <p:spPr>
            <a:xfrm>
              <a:off x="6864382" y="53340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D6DDEECD-20CC-219A-AFB1-2296243E42A7}"/>
                </a:ext>
              </a:extLst>
            </p:cNvPr>
            <p:cNvSpPr txBox="1"/>
            <p:nvPr/>
          </p:nvSpPr>
          <p:spPr>
            <a:xfrm>
              <a:off x="7018059" y="53340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4D2637EC-58C8-1069-5B50-FA9913A590C1}"/>
                </a:ext>
              </a:extLst>
            </p:cNvPr>
            <p:cNvSpPr txBox="1"/>
            <p:nvPr/>
          </p:nvSpPr>
          <p:spPr>
            <a:xfrm>
              <a:off x="7301996" y="53340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038156C9-4D8C-D0D7-8840-138B68C10E7D}"/>
                </a:ext>
              </a:extLst>
            </p:cNvPr>
            <p:cNvSpPr txBox="1"/>
            <p:nvPr/>
          </p:nvSpPr>
          <p:spPr>
            <a:xfrm>
              <a:off x="7540248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50F3FC7D-538D-50F9-F08D-DC60337D7B7E}"/>
                </a:ext>
              </a:extLst>
            </p:cNvPr>
            <p:cNvSpPr txBox="1"/>
            <p:nvPr/>
          </p:nvSpPr>
          <p:spPr>
            <a:xfrm>
              <a:off x="7824185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27FF8660-3355-F6B3-FD7C-16DDD71814EA}"/>
                </a:ext>
              </a:extLst>
            </p:cNvPr>
            <p:cNvSpPr txBox="1"/>
            <p:nvPr/>
          </p:nvSpPr>
          <p:spPr>
            <a:xfrm>
              <a:off x="8108122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3945F06D-82F7-3BF1-ADFD-DD0388219D7C}"/>
                </a:ext>
              </a:extLst>
            </p:cNvPr>
            <p:cNvSpPr txBox="1"/>
            <p:nvPr/>
          </p:nvSpPr>
          <p:spPr>
            <a:xfrm>
              <a:off x="8392059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4F6EA72D-7D4E-347A-65B5-465277321C6D}"/>
                </a:ext>
              </a:extLst>
            </p:cNvPr>
            <p:cNvSpPr txBox="1"/>
            <p:nvPr/>
          </p:nvSpPr>
          <p:spPr>
            <a:xfrm>
              <a:off x="8675996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28</a:t>
              </a:r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FFB41B6A-91AA-25C8-4808-D9A8FE6449C1}"/>
                </a:ext>
              </a:extLst>
            </p:cNvPr>
            <p:cNvSpPr txBox="1"/>
            <p:nvPr/>
          </p:nvSpPr>
          <p:spPr>
            <a:xfrm>
              <a:off x="8959933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32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44E3B38F-3AF6-E5F7-3624-AEAD3D88A9A2}"/>
                </a:ext>
              </a:extLst>
            </p:cNvPr>
            <p:cNvSpPr txBox="1"/>
            <p:nvPr/>
          </p:nvSpPr>
          <p:spPr>
            <a:xfrm>
              <a:off x="9243870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E8CC0C1A-CFAC-DB12-4540-42BAAF51AA78}"/>
                </a:ext>
              </a:extLst>
            </p:cNvPr>
            <p:cNvSpPr txBox="1"/>
            <p:nvPr/>
          </p:nvSpPr>
          <p:spPr>
            <a:xfrm>
              <a:off x="9527807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04355519-D3DA-17AF-3569-065037821FF4}"/>
                </a:ext>
              </a:extLst>
            </p:cNvPr>
            <p:cNvSpPr txBox="1"/>
            <p:nvPr/>
          </p:nvSpPr>
          <p:spPr>
            <a:xfrm>
              <a:off x="9811744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5830B4A3-56CC-BE39-8DC7-83B89A2357B2}"/>
                </a:ext>
              </a:extLst>
            </p:cNvPr>
            <p:cNvSpPr txBox="1"/>
            <p:nvPr/>
          </p:nvSpPr>
          <p:spPr>
            <a:xfrm>
              <a:off x="10095681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9406AF35-491B-147D-5B64-C684F885CCF0}"/>
                </a:ext>
              </a:extLst>
            </p:cNvPr>
            <p:cNvSpPr txBox="1"/>
            <p:nvPr/>
          </p:nvSpPr>
          <p:spPr>
            <a:xfrm>
              <a:off x="10379615" y="53340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223" name="ZoneTexte 222">
              <a:extLst>
                <a:ext uri="{FF2B5EF4-FFF2-40B4-BE49-F238E27FC236}">
                  <a16:creationId xmlns:a16="http://schemas.microsoft.com/office/drawing/2014/main" id="{6FA82D9E-2138-6670-53C6-5CC34519E0D9}"/>
                </a:ext>
              </a:extLst>
            </p:cNvPr>
            <p:cNvSpPr txBox="1"/>
            <p:nvPr/>
          </p:nvSpPr>
          <p:spPr>
            <a:xfrm>
              <a:off x="6351170" y="514628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0.01</a:t>
              </a:r>
            </a:p>
          </p:txBody>
        </p: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78886857-F945-714E-F762-B61347058B1C}"/>
                </a:ext>
              </a:extLst>
            </p:cNvPr>
            <p:cNvSpPr txBox="1"/>
            <p:nvPr/>
          </p:nvSpPr>
          <p:spPr>
            <a:xfrm>
              <a:off x="6442542" y="411720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0.1</a:t>
              </a:r>
            </a:p>
          </p:txBody>
        </p:sp>
        <p:sp>
          <p:nvSpPr>
            <p:cNvPr id="225" name="ZoneTexte 224">
              <a:extLst>
                <a:ext uri="{FF2B5EF4-FFF2-40B4-BE49-F238E27FC236}">
                  <a16:creationId xmlns:a16="http://schemas.microsoft.com/office/drawing/2014/main" id="{8A65286E-B13D-142F-2117-1A9B3ABFD1B3}"/>
                </a:ext>
              </a:extLst>
            </p:cNvPr>
            <p:cNvSpPr txBox="1"/>
            <p:nvPr/>
          </p:nvSpPr>
          <p:spPr>
            <a:xfrm>
              <a:off x="6442542" y="311785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AC0EFEBD-1FAE-B202-43AC-A797B9056D6C}"/>
                </a:ext>
              </a:extLst>
            </p:cNvPr>
            <p:cNvSpPr txBox="1"/>
            <p:nvPr/>
          </p:nvSpPr>
          <p:spPr>
            <a:xfrm>
              <a:off x="6351170" y="211850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10.0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F3DDBC2A-682C-1EFB-BFC2-F6BB18CAFE85}"/>
                </a:ext>
              </a:extLst>
            </p:cNvPr>
            <p:cNvSpPr txBox="1"/>
            <p:nvPr/>
          </p:nvSpPr>
          <p:spPr>
            <a:xfrm>
              <a:off x="8236504" y="5611000"/>
              <a:ext cx="678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Weeks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8029570E-DE70-C002-09AB-7CA66C774AA5}"/>
                </a:ext>
              </a:extLst>
            </p:cNvPr>
            <p:cNvSpPr txBox="1"/>
            <p:nvPr/>
          </p:nvSpPr>
          <p:spPr>
            <a:xfrm>
              <a:off x="7207209" y="2056252"/>
              <a:ext cx="3298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0" dirty="0">
                  <a:solidFill>
                    <a:srgbClr val="0070C0"/>
                  </a:solidFill>
                </a:rPr>
                <a:t>Ultra-long acting : Formulation B</a:t>
              </a:r>
            </a:p>
          </p:txBody>
        </p:sp>
      </p:grpSp>
      <p:sp>
        <p:nvSpPr>
          <p:cNvPr id="229" name="Espace réservé du contenu 2224">
            <a:extLst>
              <a:ext uri="{FF2B5EF4-FFF2-40B4-BE49-F238E27FC236}">
                <a16:creationId xmlns:a16="http://schemas.microsoft.com/office/drawing/2014/main" id="{FC89783A-30C9-FD1A-40CE-5DCFA1CA2E52}"/>
              </a:ext>
            </a:extLst>
          </p:cNvPr>
          <p:cNvSpPr txBox="1">
            <a:spLocks/>
          </p:cNvSpPr>
          <p:nvPr/>
        </p:nvSpPr>
        <p:spPr>
          <a:xfrm>
            <a:off x="6513494" y="5878026"/>
            <a:ext cx="5678506" cy="554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noProof="0" dirty="0"/>
              <a:t>Median T</a:t>
            </a:r>
            <a:r>
              <a:rPr lang="en-US" sz="1400" baseline="-25000" noProof="0" dirty="0"/>
              <a:t>1/2</a:t>
            </a:r>
            <a:r>
              <a:rPr lang="en-US" sz="1400" noProof="0" dirty="0"/>
              <a:t> ranged from 14.9 (IM thigh) to 19.8 (SC) weeks across doses</a:t>
            </a:r>
          </a:p>
          <a:p>
            <a:r>
              <a:rPr lang="en-US" sz="1400" noProof="0" dirty="0" err="1"/>
              <a:t>T</a:t>
            </a:r>
            <a:r>
              <a:rPr lang="en-US" sz="1400" baseline="-25000" noProof="0" dirty="0" err="1"/>
              <a:t>max</a:t>
            </a:r>
            <a:r>
              <a:rPr lang="en-US" sz="1400" noProof="0" dirty="0"/>
              <a:t> variable due to flat PK profile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CF3C34-CE85-6871-1006-E943EB9E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VH4524184 (VH-184), Third-Generation INSTI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7559337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0F1BA34-F6AF-E4E6-2D0D-C865389A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 H,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86DD40-89D6-3B1D-DC2B-4F362D3F94CF}"/>
              </a:ext>
            </a:extLst>
          </p:cNvPr>
          <p:cNvSpPr txBox="1"/>
          <p:nvPr/>
        </p:nvSpPr>
        <p:spPr>
          <a:xfrm>
            <a:off x="1433227" y="1624789"/>
            <a:ext cx="10091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noProof="0" dirty="0">
                <a:solidFill>
                  <a:srgbClr val="0070C0"/>
                </a:solidFill>
              </a:rPr>
              <a:t>Simulation of repeated dosing using </a:t>
            </a:r>
            <a:r>
              <a:rPr lang="en-US" sz="2000" b="1" noProof="0" dirty="0" err="1">
                <a:solidFill>
                  <a:srgbClr val="0070C0"/>
                </a:solidFill>
              </a:rPr>
              <a:t>PoPK</a:t>
            </a:r>
            <a:r>
              <a:rPr lang="en-US" sz="2000" b="1" noProof="0" dirty="0">
                <a:solidFill>
                  <a:srgbClr val="0070C0"/>
                </a:solidFill>
              </a:rPr>
              <a:t> analysis (VH-184 concentration, µg/mL)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BCB3264-0740-823F-B62D-C09A7D903144}"/>
              </a:ext>
            </a:extLst>
          </p:cNvPr>
          <p:cNvGrpSpPr/>
          <p:nvPr/>
        </p:nvGrpSpPr>
        <p:grpSpPr>
          <a:xfrm>
            <a:off x="1070167" y="2633043"/>
            <a:ext cx="5333480" cy="3629261"/>
            <a:chOff x="1070167" y="2633043"/>
            <a:chExt cx="5333480" cy="3629261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59C8DE3-5CB7-0412-8E92-28BDF0A4AEF0}"/>
                </a:ext>
              </a:extLst>
            </p:cNvPr>
            <p:cNvSpPr txBox="1"/>
            <p:nvPr/>
          </p:nvSpPr>
          <p:spPr>
            <a:xfrm>
              <a:off x="5252755" y="4166983"/>
              <a:ext cx="1150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4 x PA 90% IC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8ABF2D0-EB50-09DA-0F41-471DD06D04AD}"/>
                </a:ext>
              </a:extLst>
            </p:cNvPr>
            <p:cNvGrpSpPr/>
            <p:nvPr/>
          </p:nvGrpSpPr>
          <p:grpSpPr>
            <a:xfrm>
              <a:off x="1595438" y="2787446"/>
              <a:ext cx="4095750" cy="2846388"/>
              <a:chOff x="1595438" y="2405063"/>
              <a:chExt cx="4095750" cy="2846388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2B614879-DBEB-803E-BDBE-4C15A73E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750" y="2405063"/>
                <a:ext cx="4008438" cy="2759075"/>
              </a:xfrm>
              <a:custGeom>
                <a:avLst/>
                <a:gdLst>
                  <a:gd name="T0" fmla="*/ 10099 w 10099"/>
                  <a:gd name="T1" fmla="*/ 6954 h 6954"/>
                  <a:gd name="T2" fmla="*/ 0 w 10099"/>
                  <a:gd name="T3" fmla="*/ 6954 h 6954"/>
                  <a:gd name="T4" fmla="*/ 0 w 10099"/>
                  <a:gd name="T5" fmla="*/ 0 h 6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99" h="6954">
                    <a:moveTo>
                      <a:pt x="10099" y="6954"/>
                    </a:moveTo>
                    <a:lnTo>
                      <a:pt x="0" y="695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0" name="Line 15">
                <a:extLst>
                  <a:ext uri="{FF2B5EF4-FFF2-40B4-BE49-F238E27FC236}">
                    <a16:creationId xmlns:a16="http://schemas.microsoft.com/office/drawing/2014/main" id="{753415EB-F4A0-1AFD-1B0F-A7AC15A28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1813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1" name="Line 16">
                <a:extLst>
                  <a:ext uri="{FF2B5EF4-FFF2-40B4-BE49-F238E27FC236}">
                    <a16:creationId xmlns:a16="http://schemas.microsoft.com/office/drawing/2014/main" id="{0B939F8B-84CE-CBA5-1271-3780B405E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2138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2" name="Line 17">
                <a:extLst>
                  <a:ext uri="{FF2B5EF4-FFF2-40B4-BE49-F238E27FC236}">
                    <a16:creationId xmlns:a16="http://schemas.microsoft.com/office/drawing/2014/main" id="{E6584525-CF69-50BC-594B-76081749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2750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3" name="Line 18">
                <a:extLst>
                  <a:ext uri="{FF2B5EF4-FFF2-40B4-BE49-F238E27FC236}">
                    <a16:creationId xmlns:a16="http://schemas.microsoft.com/office/drawing/2014/main" id="{9BFE8F80-2D36-EFE2-666B-C1E6A04D6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1488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" name="Line 21">
                <a:extLst>
                  <a:ext uri="{FF2B5EF4-FFF2-40B4-BE49-F238E27FC236}">
                    <a16:creationId xmlns:a16="http://schemas.microsoft.com/office/drawing/2014/main" id="{BB2E8231-F666-FC45-F614-73BF3A5BC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2947988"/>
                <a:ext cx="873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" name="Line 22">
                <a:extLst>
                  <a:ext uri="{FF2B5EF4-FFF2-40B4-BE49-F238E27FC236}">
                    <a16:creationId xmlns:a16="http://schemas.microsoft.com/office/drawing/2014/main" id="{2EE78440-64A2-F27D-873C-3E0CA8F5E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4049713"/>
                <a:ext cx="873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" name="Line 23">
                <a:extLst>
                  <a:ext uri="{FF2B5EF4-FFF2-40B4-BE49-F238E27FC236}">
                    <a16:creationId xmlns:a16="http://schemas.microsoft.com/office/drawing/2014/main" id="{F3DC262A-E125-85AA-FAF2-2E603D000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5164138"/>
                <a:ext cx="873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7" name="Line 26">
                <a:extLst>
                  <a:ext uri="{FF2B5EF4-FFF2-40B4-BE49-F238E27FC236}">
                    <a16:creationId xmlns:a16="http://schemas.microsoft.com/office/drawing/2014/main" id="{E8ABB730-0F21-515C-D4B4-B1466713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2750" y="3794125"/>
                <a:ext cx="3973513" cy="0"/>
              </a:xfrm>
              <a:prstGeom prst="line">
                <a:avLst/>
              </a:prstGeom>
              <a:noFill/>
              <a:ln w="11113">
                <a:solidFill>
                  <a:srgbClr val="00B0F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424F4996-77DC-C8AA-577A-F89F46655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3419475"/>
                <a:ext cx="3976688" cy="339725"/>
              </a:xfrm>
              <a:custGeom>
                <a:avLst/>
                <a:gdLst>
                  <a:gd name="T0" fmla="*/ 8988 w 10019"/>
                  <a:gd name="T1" fmla="*/ 526 h 854"/>
                  <a:gd name="T2" fmla="*/ 9407 w 10019"/>
                  <a:gd name="T3" fmla="*/ 659 h 854"/>
                  <a:gd name="T4" fmla="*/ 9547 w 10019"/>
                  <a:gd name="T5" fmla="*/ 634 h 854"/>
                  <a:gd name="T6" fmla="*/ 9537 w 10019"/>
                  <a:gd name="T7" fmla="*/ 128 h 854"/>
                  <a:gd name="T8" fmla="*/ 9084 w 10019"/>
                  <a:gd name="T9" fmla="*/ 11 h 854"/>
                  <a:gd name="T10" fmla="*/ 8964 w 10019"/>
                  <a:gd name="T11" fmla="*/ 82 h 854"/>
                  <a:gd name="T12" fmla="*/ 8413 w 10019"/>
                  <a:gd name="T13" fmla="*/ 144 h 854"/>
                  <a:gd name="T14" fmla="*/ 7968 w 10019"/>
                  <a:gd name="T15" fmla="*/ 14 h 854"/>
                  <a:gd name="T16" fmla="*/ 7837 w 10019"/>
                  <a:gd name="T17" fmla="*/ 98 h 854"/>
                  <a:gd name="T18" fmla="*/ 7267 w 10019"/>
                  <a:gd name="T19" fmla="*/ 133 h 854"/>
                  <a:gd name="T20" fmla="*/ 6820 w 10019"/>
                  <a:gd name="T21" fmla="*/ 2 h 854"/>
                  <a:gd name="T22" fmla="*/ 6715 w 10019"/>
                  <a:gd name="T23" fmla="*/ 114 h 854"/>
                  <a:gd name="T24" fmla="*/ 6208 w 10019"/>
                  <a:gd name="T25" fmla="*/ 142 h 854"/>
                  <a:gd name="T26" fmla="*/ 6034 w 10019"/>
                  <a:gd name="T27" fmla="*/ 217 h 854"/>
                  <a:gd name="T28" fmla="*/ 5632 w 10019"/>
                  <a:gd name="T29" fmla="*/ 49 h 854"/>
                  <a:gd name="T30" fmla="*/ 5134 w 10019"/>
                  <a:gd name="T31" fmla="*/ 158 h 854"/>
                  <a:gd name="T32" fmla="*/ 4627 w 10019"/>
                  <a:gd name="T33" fmla="*/ 31 h 854"/>
                  <a:gd name="T34" fmla="*/ 4493 w 10019"/>
                  <a:gd name="T35" fmla="*/ 76 h 854"/>
                  <a:gd name="T36" fmla="*/ 4043 w 10019"/>
                  <a:gd name="T37" fmla="*/ 159 h 854"/>
                  <a:gd name="T38" fmla="*/ 3857 w 10019"/>
                  <a:gd name="T39" fmla="*/ 159 h 854"/>
                  <a:gd name="T40" fmla="*/ 3490 w 10019"/>
                  <a:gd name="T41" fmla="*/ 18 h 854"/>
                  <a:gd name="T42" fmla="*/ 3355 w 10019"/>
                  <a:gd name="T43" fmla="*/ 140 h 854"/>
                  <a:gd name="T44" fmla="*/ 2769 w 10019"/>
                  <a:gd name="T45" fmla="*/ 141 h 854"/>
                  <a:gd name="T46" fmla="*/ 2335 w 10019"/>
                  <a:gd name="T47" fmla="*/ 11 h 854"/>
                  <a:gd name="T48" fmla="*/ 2236 w 10019"/>
                  <a:gd name="T49" fmla="*/ 186 h 854"/>
                  <a:gd name="T50" fmla="*/ 1642 w 10019"/>
                  <a:gd name="T51" fmla="*/ 154 h 854"/>
                  <a:gd name="T52" fmla="*/ 1272 w 10019"/>
                  <a:gd name="T53" fmla="*/ 26 h 854"/>
                  <a:gd name="T54" fmla="*/ 1161 w 10019"/>
                  <a:gd name="T55" fmla="*/ 60 h 854"/>
                  <a:gd name="T56" fmla="*/ 542 w 10019"/>
                  <a:gd name="T57" fmla="*/ 144 h 854"/>
                  <a:gd name="T58" fmla="*/ 153 w 10019"/>
                  <a:gd name="T59" fmla="*/ 22 h 854"/>
                  <a:gd name="T60" fmla="*/ 41 w 10019"/>
                  <a:gd name="T61" fmla="*/ 52 h 854"/>
                  <a:gd name="T62" fmla="*/ 8 w 10019"/>
                  <a:gd name="T63" fmla="*/ 600 h 854"/>
                  <a:gd name="T64" fmla="*/ 126 w 10019"/>
                  <a:gd name="T65" fmla="*/ 537 h 854"/>
                  <a:gd name="T66" fmla="*/ 469 w 10019"/>
                  <a:gd name="T67" fmla="*/ 701 h 854"/>
                  <a:gd name="T68" fmla="*/ 582 w 10019"/>
                  <a:gd name="T69" fmla="*/ 668 h 854"/>
                  <a:gd name="T70" fmla="*/ 1124 w 10019"/>
                  <a:gd name="T71" fmla="*/ 626 h 854"/>
                  <a:gd name="T72" fmla="*/ 1216 w 10019"/>
                  <a:gd name="T73" fmla="*/ 536 h 854"/>
                  <a:gd name="T74" fmla="*/ 1618 w 10019"/>
                  <a:gd name="T75" fmla="*/ 665 h 854"/>
                  <a:gd name="T76" fmla="*/ 2226 w 10019"/>
                  <a:gd name="T77" fmla="*/ 705 h 854"/>
                  <a:gd name="T78" fmla="*/ 2319 w 10019"/>
                  <a:gd name="T79" fmla="*/ 529 h 854"/>
                  <a:gd name="T80" fmla="*/ 2701 w 10019"/>
                  <a:gd name="T81" fmla="*/ 676 h 854"/>
                  <a:gd name="T82" fmla="*/ 2811 w 10019"/>
                  <a:gd name="T83" fmla="*/ 641 h 854"/>
                  <a:gd name="T84" fmla="*/ 3358 w 10019"/>
                  <a:gd name="T85" fmla="*/ 631 h 854"/>
                  <a:gd name="T86" fmla="*/ 3472 w 10019"/>
                  <a:gd name="T87" fmla="*/ 526 h 854"/>
                  <a:gd name="T88" fmla="*/ 3829 w 10019"/>
                  <a:gd name="T89" fmla="*/ 654 h 854"/>
                  <a:gd name="T90" fmla="*/ 3964 w 10019"/>
                  <a:gd name="T91" fmla="*/ 652 h 854"/>
                  <a:gd name="T92" fmla="*/ 4492 w 10019"/>
                  <a:gd name="T93" fmla="*/ 572 h 854"/>
                  <a:gd name="T94" fmla="*/ 4620 w 10019"/>
                  <a:gd name="T95" fmla="*/ 538 h 854"/>
                  <a:gd name="T96" fmla="*/ 4991 w 10019"/>
                  <a:gd name="T97" fmla="*/ 634 h 854"/>
                  <a:gd name="T98" fmla="*/ 5578 w 10019"/>
                  <a:gd name="T99" fmla="*/ 655 h 854"/>
                  <a:gd name="T100" fmla="*/ 5674 w 10019"/>
                  <a:gd name="T101" fmla="*/ 513 h 854"/>
                  <a:gd name="T102" fmla="*/ 6084 w 10019"/>
                  <a:gd name="T103" fmla="*/ 630 h 854"/>
                  <a:gd name="T104" fmla="*/ 6697 w 10019"/>
                  <a:gd name="T105" fmla="*/ 680 h 854"/>
                  <a:gd name="T106" fmla="*/ 6791 w 10019"/>
                  <a:gd name="T107" fmla="*/ 507 h 854"/>
                  <a:gd name="T108" fmla="*/ 7174 w 10019"/>
                  <a:gd name="T109" fmla="*/ 654 h 854"/>
                  <a:gd name="T110" fmla="*/ 7301 w 10019"/>
                  <a:gd name="T111" fmla="*/ 638 h 854"/>
                  <a:gd name="T112" fmla="*/ 7840 w 10019"/>
                  <a:gd name="T113" fmla="*/ 546 h 854"/>
                  <a:gd name="T114" fmla="*/ 8279 w 10019"/>
                  <a:gd name="T115" fmla="*/ 700 h 854"/>
                  <a:gd name="T116" fmla="*/ 8362 w 10019"/>
                  <a:gd name="T117" fmla="*/ 627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19" h="854">
                    <a:moveTo>
                      <a:pt x="8925" y="673"/>
                    </a:moveTo>
                    <a:lnTo>
                      <a:pt x="8925" y="648"/>
                    </a:lnTo>
                    <a:lnTo>
                      <a:pt x="8928" y="627"/>
                    </a:lnTo>
                    <a:lnTo>
                      <a:pt x="8937" y="591"/>
                    </a:lnTo>
                    <a:lnTo>
                      <a:pt x="8949" y="561"/>
                    </a:lnTo>
                    <a:lnTo>
                      <a:pt x="8957" y="549"/>
                    </a:lnTo>
                    <a:lnTo>
                      <a:pt x="8967" y="541"/>
                    </a:lnTo>
                    <a:lnTo>
                      <a:pt x="8976" y="532"/>
                    </a:lnTo>
                    <a:lnTo>
                      <a:pt x="8988" y="526"/>
                    </a:lnTo>
                    <a:lnTo>
                      <a:pt x="9016" y="521"/>
                    </a:lnTo>
                    <a:lnTo>
                      <a:pt x="9030" y="520"/>
                    </a:lnTo>
                    <a:lnTo>
                      <a:pt x="9047" y="523"/>
                    </a:lnTo>
                    <a:lnTo>
                      <a:pt x="9085" y="533"/>
                    </a:lnTo>
                    <a:lnTo>
                      <a:pt x="9386" y="711"/>
                    </a:lnTo>
                    <a:lnTo>
                      <a:pt x="9389" y="696"/>
                    </a:lnTo>
                    <a:lnTo>
                      <a:pt x="9394" y="682"/>
                    </a:lnTo>
                    <a:lnTo>
                      <a:pt x="9399" y="669"/>
                    </a:lnTo>
                    <a:lnTo>
                      <a:pt x="9407" y="659"/>
                    </a:lnTo>
                    <a:lnTo>
                      <a:pt x="9424" y="642"/>
                    </a:lnTo>
                    <a:lnTo>
                      <a:pt x="9433" y="635"/>
                    </a:lnTo>
                    <a:lnTo>
                      <a:pt x="9445" y="631"/>
                    </a:lnTo>
                    <a:lnTo>
                      <a:pt x="9456" y="626"/>
                    </a:lnTo>
                    <a:lnTo>
                      <a:pt x="9469" y="625"/>
                    </a:lnTo>
                    <a:lnTo>
                      <a:pt x="9482" y="623"/>
                    </a:lnTo>
                    <a:lnTo>
                      <a:pt x="9498" y="625"/>
                    </a:lnTo>
                    <a:lnTo>
                      <a:pt x="9530" y="630"/>
                    </a:lnTo>
                    <a:lnTo>
                      <a:pt x="9547" y="634"/>
                    </a:lnTo>
                    <a:lnTo>
                      <a:pt x="9567" y="642"/>
                    </a:lnTo>
                    <a:lnTo>
                      <a:pt x="10019" y="819"/>
                    </a:lnTo>
                    <a:lnTo>
                      <a:pt x="10019" y="317"/>
                    </a:lnTo>
                    <a:lnTo>
                      <a:pt x="9647" y="170"/>
                    </a:lnTo>
                    <a:lnTo>
                      <a:pt x="9622" y="157"/>
                    </a:lnTo>
                    <a:lnTo>
                      <a:pt x="9600" y="148"/>
                    </a:lnTo>
                    <a:lnTo>
                      <a:pt x="9578" y="139"/>
                    </a:lnTo>
                    <a:lnTo>
                      <a:pt x="9558" y="133"/>
                    </a:lnTo>
                    <a:lnTo>
                      <a:pt x="9537" y="128"/>
                    </a:lnTo>
                    <a:lnTo>
                      <a:pt x="9519" y="127"/>
                    </a:lnTo>
                    <a:lnTo>
                      <a:pt x="9483" y="131"/>
                    </a:lnTo>
                    <a:lnTo>
                      <a:pt x="9451" y="140"/>
                    </a:lnTo>
                    <a:lnTo>
                      <a:pt x="9436" y="146"/>
                    </a:lnTo>
                    <a:lnTo>
                      <a:pt x="9423" y="158"/>
                    </a:lnTo>
                    <a:lnTo>
                      <a:pt x="9398" y="183"/>
                    </a:lnTo>
                    <a:lnTo>
                      <a:pt x="9378" y="218"/>
                    </a:lnTo>
                    <a:lnTo>
                      <a:pt x="9102" y="23"/>
                    </a:lnTo>
                    <a:lnTo>
                      <a:pt x="9084" y="11"/>
                    </a:lnTo>
                    <a:lnTo>
                      <a:pt x="9068" y="4"/>
                    </a:lnTo>
                    <a:lnTo>
                      <a:pt x="9052" y="0"/>
                    </a:lnTo>
                    <a:lnTo>
                      <a:pt x="9038" y="1"/>
                    </a:lnTo>
                    <a:lnTo>
                      <a:pt x="9023" y="4"/>
                    </a:lnTo>
                    <a:lnTo>
                      <a:pt x="9010" y="11"/>
                    </a:lnTo>
                    <a:lnTo>
                      <a:pt x="8997" y="23"/>
                    </a:lnTo>
                    <a:lnTo>
                      <a:pt x="8987" y="40"/>
                    </a:lnTo>
                    <a:lnTo>
                      <a:pt x="8975" y="59"/>
                    </a:lnTo>
                    <a:lnTo>
                      <a:pt x="8964" y="82"/>
                    </a:lnTo>
                    <a:lnTo>
                      <a:pt x="8954" y="108"/>
                    </a:lnTo>
                    <a:lnTo>
                      <a:pt x="8946" y="140"/>
                    </a:lnTo>
                    <a:lnTo>
                      <a:pt x="8937" y="174"/>
                    </a:lnTo>
                    <a:lnTo>
                      <a:pt x="8930" y="213"/>
                    </a:lnTo>
                    <a:lnTo>
                      <a:pt x="8924" y="255"/>
                    </a:lnTo>
                    <a:lnTo>
                      <a:pt x="8919" y="302"/>
                    </a:lnTo>
                    <a:lnTo>
                      <a:pt x="8489" y="162"/>
                    </a:lnTo>
                    <a:lnTo>
                      <a:pt x="8448" y="149"/>
                    </a:lnTo>
                    <a:lnTo>
                      <a:pt x="8413" y="144"/>
                    </a:lnTo>
                    <a:lnTo>
                      <a:pt x="8378" y="144"/>
                    </a:lnTo>
                    <a:lnTo>
                      <a:pt x="8347" y="150"/>
                    </a:lnTo>
                    <a:lnTo>
                      <a:pt x="8317" y="161"/>
                    </a:lnTo>
                    <a:lnTo>
                      <a:pt x="8292" y="178"/>
                    </a:lnTo>
                    <a:lnTo>
                      <a:pt x="8269" y="200"/>
                    </a:lnTo>
                    <a:lnTo>
                      <a:pt x="8249" y="229"/>
                    </a:lnTo>
                    <a:lnTo>
                      <a:pt x="8006" y="45"/>
                    </a:lnTo>
                    <a:lnTo>
                      <a:pt x="7986" y="27"/>
                    </a:lnTo>
                    <a:lnTo>
                      <a:pt x="7968" y="14"/>
                    </a:lnTo>
                    <a:lnTo>
                      <a:pt x="7949" y="5"/>
                    </a:lnTo>
                    <a:lnTo>
                      <a:pt x="7932" y="2"/>
                    </a:lnTo>
                    <a:lnTo>
                      <a:pt x="7915" y="2"/>
                    </a:lnTo>
                    <a:lnTo>
                      <a:pt x="7901" y="7"/>
                    </a:lnTo>
                    <a:lnTo>
                      <a:pt x="7886" y="17"/>
                    </a:lnTo>
                    <a:lnTo>
                      <a:pt x="7873" y="32"/>
                    </a:lnTo>
                    <a:lnTo>
                      <a:pt x="7860" y="49"/>
                    </a:lnTo>
                    <a:lnTo>
                      <a:pt x="7848" y="72"/>
                    </a:lnTo>
                    <a:lnTo>
                      <a:pt x="7837" y="98"/>
                    </a:lnTo>
                    <a:lnTo>
                      <a:pt x="7827" y="131"/>
                    </a:lnTo>
                    <a:lnTo>
                      <a:pt x="7817" y="166"/>
                    </a:lnTo>
                    <a:lnTo>
                      <a:pt x="7809" y="207"/>
                    </a:lnTo>
                    <a:lnTo>
                      <a:pt x="7801" y="251"/>
                    </a:lnTo>
                    <a:lnTo>
                      <a:pt x="7795" y="302"/>
                    </a:lnTo>
                    <a:lnTo>
                      <a:pt x="7373" y="158"/>
                    </a:lnTo>
                    <a:lnTo>
                      <a:pt x="7335" y="142"/>
                    </a:lnTo>
                    <a:lnTo>
                      <a:pt x="7299" y="135"/>
                    </a:lnTo>
                    <a:lnTo>
                      <a:pt x="7267" y="133"/>
                    </a:lnTo>
                    <a:lnTo>
                      <a:pt x="7239" y="139"/>
                    </a:lnTo>
                    <a:lnTo>
                      <a:pt x="7212" y="149"/>
                    </a:lnTo>
                    <a:lnTo>
                      <a:pt x="7199" y="157"/>
                    </a:lnTo>
                    <a:lnTo>
                      <a:pt x="7188" y="167"/>
                    </a:lnTo>
                    <a:lnTo>
                      <a:pt x="7166" y="191"/>
                    </a:lnTo>
                    <a:lnTo>
                      <a:pt x="7149" y="222"/>
                    </a:lnTo>
                    <a:lnTo>
                      <a:pt x="6850" y="18"/>
                    </a:lnTo>
                    <a:lnTo>
                      <a:pt x="6834" y="7"/>
                    </a:lnTo>
                    <a:lnTo>
                      <a:pt x="6820" y="2"/>
                    </a:lnTo>
                    <a:lnTo>
                      <a:pt x="6807" y="0"/>
                    </a:lnTo>
                    <a:lnTo>
                      <a:pt x="6794" y="2"/>
                    </a:lnTo>
                    <a:lnTo>
                      <a:pt x="6781" y="6"/>
                    </a:lnTo>
                    <a:lnTo>
                      <a:pt x="6769" y="15"/>
                    </a:lnTo>
                    <a:lnTo>
                      <a:pt x="6757" y="27"/>
                    </a:lnTo>
                    <a:lnTo>
                      <a:pt x="6747" y="44"/>
                    </a:lnTo>
                    <a:lnTo>
                      <a:pt x="6735" y="62"/>
                    </a:lnTo>
                    <a:lnTo>
                      <a:pt x="6724" y="86"/>
                    </a:lnTo>
                    <a:lnTo>
                      <a:pt x="6715" y="114"/>
                    </a:lnTo>
                    <a:lnTo>
                      <a:pt x="6707" y="145"/>
                    </a:lnTo>
                    <a:lnTo>
                      <a:pt x="6698" y="179"/>
                    </a:lnTo>
                    <a:lnTo>
                      <a:pt x="6690" y="217"/>
                    </a:lnTo>
                    <a:lnTo>
                      <a:pt x="6684" y="259"/>
                    </a:lnTo>
                    <a:lnTo>
                      <a:pt x="6679" y="305"/>
                    </a:lnTo>
                    <a:lnTo>
                      <a:pt x="6306" y="178"/>
                    </a:lnTo>
                    <a:lnTo>
                      <a:pt x="6279" y="165"/>
                    </a:lnTo>
                    <a:lnTo>
                      <a:pt x="6254" y="156"/>
                    </a:lnTo>
                    <a:lnTo>
                      <a:pt x="6208" y="142"/>
                    </a:lnTo>
                    <a:lnTo>
                      <a:pt x="6186" y="137"/>
                    </a:lnTo>
                    <a:lnTo>
                      <a:pt x="6166" y="136"/>
                    </a:lnTo>
                    <a:lnTo>
                      <a:pt x="6131" y="139"/>
                    </a:lnTo>
                    <a:lnTo>
                      <a:pt x="6098" y="146"/>
                    </a:lnTo>
                    <a:lnTo>
                      <a:pt x="6084" y="153"/>
                    </a:lnTo>
                    <a:lnTo>
                      <a:pt x="6072" y="163"/>
                    </a:lnTo>
                    <a:lnTo>
                      <a:pt x="6050" y="186"/>
                    </a:lnTo>
                    <a:lnTo>
                      <a:pt x="6041" y="200"/>
                    </a:lnTo>
                    <a:lnTo>
                      <a:pt x="6034" y="217"/>
                    </a:lnTo>
                    <a:lnTo>
                      <a:pt x="5747" y="22"/>
                    </a:lnTo>
                    <a:lnTo>
                      <a:pt x="5730" y="13"/>
                    </a:lnTo>
                    <a:lnTo>
                      <a:pt x="5714" y="7"/>
                    </a:lnTo>
                    <a:lnTo>
                      <a:pt x="5699" y="5"/>
                    </a:lnTo>
                    <a:lnTo>
                      <a:pt x="5686" y="7"/>
                    </a:lnTo>
                    <a:lnTo>
                      <a:pt x="5670" y="11"/>
                    </a:lnTo>
                    <a:lnTo>
                      <a:pt x="5657" y="21"/>
                    </a:lnTo>
                    <a:lnTo>
                      <a:pt x="5644" y="32"/>
                    </a:lnTo>
                    <a:lnTo>
                      <a:pt x="5632" y="49"/>
                    </a:lnTo>
                    <a:lnTo>
                      <a:pt x="5619" y="68"/>
                    </a:lnTo>
                    <a:lnTo>
                      <a:pt x="5607" y="91"/>
                    </a:lnTo>
                    <a:lnTo>
                      <a:pt x="5596" y="118"/>
                    </a:lnTo>
                    <a:lnTo>
                      <a:pt x="5586" y="148"/>
                    </a:lnTo>
                    <a:lnTo>
                      <a:pt x="5575" y="180"/>
                    </a:lnTo>
                    <a:lnTo>
                      <a:pt x="5566" y="217"/>
                    </a:lnTo>
                    <a:lnTo>
                      <a:pt x="5558" y="258"/>
                    </a:lnTo>
                    <a:lnTo>
                      <a:pt x="5551" y="302"/>
                    </a:lnTo>
                    <a:lnTo>
                      <a:pt x="5134" y="158"/>
                    </a:lnTo>
                    <a:lnTo>
                      <a:pt x="5100" y="145"/>
                    </a:lnTo>
                    <a:lnTo>
                      <a:pt x="5069" y="140"/>
                    </a:lnTo>
                    <a:lnTo>
                      <a:pt x="5038" y="140"/>
                    </a:lnTo>
                    <a:lnTo>
                      <a:pt x="5012" y="145"/>
                    </a:lnTo>
                    <a:lnTo>
                      <a:pt x="4986" y="156"/>
                    </a:lnTo>
                    <a:lnTo>
                      <a:pt x="4962" y="173"/>
                    </a:lnTo>
                    <a:lnTo>
                      <a:pt x="4940" y="194"/>
                    </a:lnTo>
                    <a:lnTo>
                      <a:pt x="4922" y="222"/>
                    </a:lnTo>
                    <a:lnTo>
                      <a:pt x="4627" y="31"/>
                    </a:lnTo>
                    <a:lnTo>
                      <a:pt x="4609" y="19"/>
                    </a:lnTo>
                    <a:lnTo>
                      <a:pt x="4592" y="13"/>
                    </a:lnTo>
                    <a:lnTo>
                      <a:pt x="4575" y="10"/>
                    </a:lnTo>
                    <a:lnTo>
                      <a:pt x="4559" y="13"/>
                    </a:lnTo>
                    <a:lnTo>
                      <a:pt x="4543" y="17"/>
                    </a:lnTo>
                    <a:lnTo>
                      <a:pt x="4530" y="26"/>
                    </a:lnTo>
                    <a:lnTo>
                      <a:pt x="4517" y="39"/>
                    </a:lnTo>
                    <a:lnTo>
                      <a:pt x="4505" y="56"/>
                    </a:lnTo>
                    <a:lnTo>
                      <a:pt x="4493" y="76"/>
                    </a:lnTo>
                    <a:lnTo>
                      <a:pt x="4483" y="99"/>
                    </a:lnTo>
                    <a:lnTo>
                      <a:pt x="4472" y="127"/>
                    </a:lnTo>
                    <a:lnTo>
                      <a:pt x="4463" y="159"/>
                    </a:lnTo>
                    <a:lnTo>
                      <a:pt x="4454" y="194"/>
                    </a:lnTo>
                    <a:lnTo>
                      <a:pt x="4446" y="233"/>
                    </a:lnTo>
                    <a:lnTo>
                      <a:pt x="4440" y="276"/>
                    </a:lnTo>
                    <a:lnTo>
                      <a:pt x="4434" y="325"/>
                    </a:lnTo>
                    <a:lnTo>
                      <a:pt x="4068" y="171"/>
                    </a:lnTo>
                    <a:lnTo>
                      <a:pt x="4043" y="159"/>
                    </a:lnTo>
                    <a:lnTo>
                      <a:pt x="4019" y="150"/>
                    </a:lnTo>
                    <a:lnTo>
                      <a:pt x="3976" y="139"/>
                    </a:lnTo>
                    <a:lnTo>
                      <a:pt x="3955" y="135"/>
                    </a:lnTo>
                    <a:lnTo>
                      <a:pt x="3937" y="135"/>
                    </a:lnTo>
                    <a:lnTo>
                      <a:pt x="3918" y="135"/>
                    </a:lnTo>
                    <a:lnTo>
                      <a:pt x="3903" y="139"/>
                    </a:lnTo>
                    <a:lnTo>
                      <a:pt x="3886" y="142"/>
                    </a:lnTo>
                    <a:lnTo>
                      <a:pt x="3871" y="150"/>
                    </a:lnTo>
                    <a:lnTo>
                      <a:pt x="3857" y="159"/>
                    </a:lnTo>
                    <a:lnTo>
                      <a:pt x="3844" y="171"/>
                    </a:lnTo>
                    <a:lnTo>
                      <a:pt x="3831" y="183"/>
                    </a:lnTo>
                    <a:lnTo>
                      <a:pt x="3820" y="199"/>
                    </a:lnTo>
                    <a:lnTo>
                      <a:pt x="3810" y="216"/>
                    </a:lnTo>
                    <a:lnTo>
                      <a:pt x="3802" y="237"/>
                    </a:lnTo>
                    <a:lnTo>
                      <a:pt x="3558" y="59"/>
                    </a:lnTo>
                    <a:lnTo>
                      <a:pt x="3533" y="40"/>
                    </a:lnTo>
                    <a:lnTo>
                      <a:pt x="3511" y="27"/>
                    </a:lnTo>
                    <a:lnTo>
                      <a:pt x="3490" y="18"/>
                    </a:lnTo>
                    <a:lnTo>
                      <a:pt x="3470" y="15"/>
                    </a:lnTo>
                    <a:lnTo>
                      <a:pt x="3451" y="14"/>
                    </a:lnTo>
                    <a:lnTo>
                      <a:pt x="3434" y="19"/>
                    </a:lnTo>
                    <a:lnTo>
                      <a:pt x="3418" y="28"/>
                    </a:lnTo>
                    <a:lnTo>
                      <a:pt x="3403" y="43"/>
                    </a:lnTo>
                    <a:lnTo>
                      <a:pt x="3389" y="60"/>
                    </a:lnTo>
                    <a:lnTo>
                      <a:pt x="3376" y="82"/>
                    </a:lnTo>
                    <a:lnTo>
                      <a:pt x="3364" y="108"/>
                    </a:lnTo>
                    <a:lnTo>
                      <a:pt x="3355" y="140"/>
                    </a:lnTo>
                    <a:lnTo>
                      <a:pt x="3346" y="174"/>
                    </a:lnTo>
                    <a:lnTo>
                      <a:pt x="3338" y="215"/>
                    </a:lnTo>
                    <a:lnTo>
                      <a:pt x="3331" y="259"/>
                    </a:lnTo>
                    <a:lnTo>
                      <a:pt x="3328" y="309"/>
                    </a:lnTo>
                    <a:lnTo>
                      <a:pt x="2874" y="146"/>
                    </a:lnTo>
                    <a:lnTo>
                      <a:pt x="2847" y="136"/>
                    </a:lnTo>
                    <a:lnTo>
                      <a:pt x="2821" y="133"/>
                    </a:lnTo>
                    <a:lnTo>
                      <a:pt x="2794" y="133"/>
                    </a:lnTo>
                    <a:lnTo>
                      <a:pt x="2769" y="141"/>
                    </a:lnTo>
                    <a:lnTo>
                      <a:pt x="2743" y="152"/>
                    </a:lnTo>
                    <a:lnTo>
                      <a:pt x="2720" y="170"/>
                    </a:lnTo>
                    <a:lnTo>
                      <a:pt x="2696" y="194"/>
                    </a:lnTo>
                    <a:lnTo>
                      <a:pt x="2673" y="222"/>
                    </a:lnTo>
                    <a:lnTo>
                      <a:pt x="2393" y="31"/>
                    </a:lnTo>
                    <a:lnTo>
                      <a:pt x="2378" y="19"/>
                    </a:lnTo>
                    <a:lnTo>
                      <a:pt x="2362" y="13"/>
                    </a:lnTo>
                    <a:lnTo>
                      <a:pt x="2348" y="10"/>
                    </a:lnTo>
                    <a:lnTo>
                      <a:pt x="2335" y="11"/>
                    </a:lnTo>
                    <a:lnTo>
                      <a:pt x="2321" y="15"/>
                    </a:lnTo>
                    <a:lnTo>
                      <a:pt x="2308" y="23"/>
                    </a:lnTo>
                    <a:lnTo>
                      <a:pt x="2297" y="35"/>
                    </a:lnTo>
                    <a:lnTo>
                      <a:pt x="2286" y="52"/>
                    </a:lnTo>
                    <a:lnTo>
                      <a:pt x="2274" y="70"/>
                    </a:lnTo>
                    <a:lnTo>
                      <a:pt x="2264" y="94"/>
                    </a:lnTo>
                    <a:lnTo>
                      <a:pt x="2253" y="120"/>
                    </a:lnTo>
                    <a:lnTo>
                      <a:pt x="2245" y="152"/>
                    </a:lnTo>
                    <a:lnTo>
                      <a:pt x="2236" y="186"/>
                    </a:lnTo>
                    <a:lnTo>
                      <a:pt x="2228" y="224"/>
                    </a:lnTo>
                    <a:lnTo>
                      <a:pt x="2221" y="266"/>
                    </a:lnTo>
                    <a:lnTo>
                      <a:pt x="2215" y="313"/>
                    </a:lnTo>
                    <a:lnTo>
                      <a:pt x="1778" y="157"/>
                    </a:lnTo>
                    <a:lnTo>
                      <a:pt x="1738" y="148"/>
                    </a:lnTo>
                    <a:lnTo>
                      <a:pt x="1703" y="145"/>
                    </a:lnTo>
                    <a:lnTo>
                      <a:pt x="1670" y="146"/>
                    </a:lnTo>
                    <a:lnTo>
                      <a:pt x="1655" y="149"/>
                    </a:lnTo>
                    <a:lnTo>
                      <a:pt x="1642" y="154"/>
                    </a:lnTo>
                    <a:lnTo>
                      <a:pt x="1614" y="165"/>
                    </a:lnTo>
                    <a:lnTo>
                      <a:pt x="1601" y="173"/>
                    </a:lnTo>
                    <a:lnTo>
                      <a:pt x="1590" y="183"/>
                    </a:lnTo>
                    <a:lnTo>
                      <a:pt x="1579" y="192"/>
                    </a:lnTo>
                    <a:lnTo>
                      <a:pt x="1569" y="204"/>
                    </a:lnTo>
                    <a:lnTo>
                      <a:pt x="1552" y="233"/>
                    </a:lnTo>
                    <a:lnTo>
                      <a:pt x="1305" y="49"/>
                    </a:lnTo>
                    <a:lnTo>
                      <a:pt x="1288" y="35"/>
                    </a:lnTo>
                    <a:lnTo>
                      <a:pt x="1272" y="26"/>
                    </a:lnTo>
                    <a:lnTo>
                      <a:pt x="1256" y="19"/>
                    </a:lnTo>
                    <a:lnTo>
                      <a:pt x="1242" y="15"/>
                    </a:lnTo>
                    <a:lnTo>
                      <a:pt x="1228" y="13"/>
                    </a:lnTo>
                    <a:lnTo>
                      <a:pt x="1214" y="14"/>
                    </a:lnTo>
                    <a:lnTo>
                      <a:pt x="1203" y="18"/>
                    </a:lnTo>
                    <a:lnTo>
                      <a:pt x="1192" y="24"/>
                    </a:lnTo>
                    <a:lnTo>
                      <a:pt x="1180" y="34"/>
                    </a:lnTo>
                    <a:lnTo>
                      <a:pt x="1170" y="45"/>
                    </a:lnTo>
                    <a:lnTo>
                      <a:pt x="1161" y="60"/>
                    </a:lnTo>
                    <a:lnTo>
                      <a:pt x="1153" y="77"/>
                    </a:lnTo>
                    <a:lnTo>
                      <a:pt x="1144" y="97"/>
                    </a:lnTo>
                    <a:lnTo>
                      <a:pt x="1136" y="119"/>
                    </a:lnTo>
                    <a:lnTo>
                      <a:pt x="1129" y="144"/>
                    </a:lnTo>
                    <a:lnTo>
                      <a:pt x="1124" y="173"/>
                    </a:lnTo>
                    <a:lnTo>
                      <a:pt x="1103" y="322"/>
                    </a:lnTo>
                    <a:lnTo>
                      <a:pt x="603" y="156"/>
                    </a:lnTo>
                    <a:lnTo>
                      <a:pt x="570" y="146"/>
                    </a:lnTo>
                    <a:lnTo>
                      <a:pt x="542" y="144"/>
                    </a:lnTo>
                    <a:lnTo>
                      <a:pt x="518" y="146"/>
                    </a:lnTo>
                    <a:lnTo>
                      <a:pt x="495" y="154"/>
                    </a:lnTo>
                    <a:lnTo>
                      <a:pt x="476" y="165"/>
                    </a:lnTo>
                    <a:lnTo>
                      <a:pt x="466" y="173"/>
                    </a:lnTo>
                    <a:lnTo>
                      <a:pt x="460" y="183"/>
                    </a:lnTo>
                    <a:lnTo>
                      <a:pt x="447" y="205"/>
                    </a:lnTo>
                    <a:lnTo>
                      <a:pt x="438" y="234"/>
                    </a:lnTo>
                    <a:lnTo>
                      <a:pt x="173" y="34"/>
                    </a:lnTo>
                    <a:lnTo>
                      <a:pt x="153" y="22"/>
                    </a:lnTo>
                    <a:lnTo>
                      <a:pt x="136" y="14"/>
                    </a:lnTo>
                    <a:lnTo>
                      <a:pt x="121" y="7"/>
                    </a:lnTo>
                    <a:lnTo>
                      <a:pt x="106" y="6"/>
                    </a:lnTo>
                    <a:lnTo>
                      <a:pt x="92" y="6"/>
                    </a:lnTo>
                    <a:lnTo>
                      <a:pt x="80" y="10"/>
                    </a:lnTo>
                    <a:lnTo>
                      <a:pt x="68" y="17"/>
                    </a:lnTo>
                    <a:lnTo>
                      <a:pt x="59" y="26"/>
                    </a:lnTo>
                    <a:lnTo>
                      <a:pt x="49" y="38"/>
                    </a:lnTo>
                    <a:lnTo>
                      <a:pt x="41" y="52"/>
                    </a:lnTo>
                    <a:lnTo>
                      <a:pt x="33" y="69"/>
                    </a:lnTo>
                    <a:lnTo>
                      <a:pt x="28" y="90"/>
                    </a:lnTo>
                    <a:lnTo>
                      <a:pt x="22" y="112"/>
                    </a:lnTo>
                    <a:lnTo>
                      <a:pt x="18" y="140"/>
                    </a:lnTo>
                    <a:lnTo>
                      <a:pt x="16" y="169"/>
                    </a:lnTo>
                    <a:lnTo>
                      <a:pt x="16" y="201"/>
                    </a:lnTo>
                    <a:lnTo>
                      <a:pt x="0" y="642"/>
                    </a:lnTo>
                    <a:lnTo>
                      <a:pt x="3" y="620"/>
                    </a:lnTo>
                    <a:lnTo>
                      <a:pt x="8" y="600"/>
                    </a:lnTo>
                    <a:lnTo>
                      <a:pt x="14" y="583"/>
                    </a:lnTo>
                    <a:lnTo>
                      <a:pt x="22" y="568"/>
                    </a:lnTo>
                    <a:lnTo>
                      <a:pt x="30" y="555"/>
                    </a:lnTo>
                    <a:lnTo>
                      <a:pt x="41" y="546"/>
                    </a:lnTo>
                    <a:lnTo>
                      <a:pt x="66" y="534"/>
                    </a:lnTo>
                    <a:lnTo>
                      <a:pt x="77" y="530"/>
                    </a:lnTo>
                    <a:lnTo>
                      <a:pt x="92" y="530"/>
                    </a:lnTo>
                    <a:lnTo>
                      <a:pt x="107" y="532"/>
                    </a:lnTo>
                    <a:lnTo>
                      <a:pt x="126" y="537"/>
                    </a:lnTo>
                    <a:lnTo>
                      <a:pt x="143" y="542"/>
                    </a:lnTo>
                    <a:lnTo>
                      <a:pt x="163" y="551"/>
                    </a:lnTo>
                    <a:lnTo>
                      <a:pt x="183" y="563"/>
                    </a:lnTo>
                    <a:lnTo>
                      <a:pt x="206" y="578"/>
                    </a:lnTo>
                    <a:lnTo>
                      <a:pt x="457" y="755"/>
                    </a:lnTo>
                    <a:lnTo>
                      <a:pt x="457" y="738"/>
                    </a:lnTo>
                    <a:lnTo>
                      <a:pt x="460" y="724"/>
                    </a:lnTo>
                    <a:lnTo>
                      <a:pt x="463" y="711"/>
                    </a:lnTo>
                    <a:lnTo>
                      <a:pt x="469" y="701"/>
                    </a:lnTo>
                    <a:lnTo>
                      <a:pt x="474" y="690"/>
                    </a:lnTo>
                    <a:lnTo>
                      <a:pt x="483" y="684"/>
                    </a:lnTo>
                    <a:lnTo>
                      <a:pt x="493" y="677"/>
                    </a:lnTo>
                    <a:lnTo>
                      <a:pt x="504" y="673"/>
                    </a:lnTo>
                    <a:lnTo>
                      <a:pt x="516" y="668"/>
                    </a:lnTo>
                    <a:lnTo>
                      <a:pt x="531" y="667"/>
                    </a:lnTo>
                    <a:lnTo>
                      <a:pt x="545" y="665"/>
                    </a:lnTo>
                    <a:lnTo>
                      <a:pt x="563" y="667"/>
                    </a:lnTo>
                    <a:lnTo>
                      <a:pt x="582" y="668"/>
                    </a:lnTo>
                    <a:lnTo>
                      <a:pt x="603" y="673"/>
                    </a:lnTo>
                    <a:lnTo>
                      <a:pt x="624" y="679"/>
                    </a:lnTo>
                    <a:lnTo>
                      <a:pt x="647" y="686"/>
                    </a:lnTo>
                    <a:lnTo>
                      <a:pt x="1111" y="854"/>
                    </a:lnTo>
                    <a:lnTo>
                      <a:pt x="1111" y="731"/>
                    </a:lnTo>
                    <a:lnTo>
                      <a:pt x="1112" y="701"/>
                    </a:lnTo>
                    <a:lnTo>
                      <a:pt x="1115" y="673"/>
                    </a:lnTo>
                    <a:lnTo>
                      <a:pt x="1119" y="648"/>
                    </a:lnTo>
                    <a:lnTo>
                      <a:pt x="1124" y="626"/>
                    </a:lnTo>
                    <a:lnTo>
                      <a:pt x="1129" y="605"/>
                    </a:lnTo>
                    <a:lnTo>
                      <a:pt x="1137" y="588"/>
                    </a:lnTo>
                    <a:lnTo>
                      <a:pt x="1145" y="574"/>
                    </a:lnTo>
                    <a:lnTo>
                      <a:pt x="1156" y="562"/>
                    </a:lnTo>
                    <a:lnTo>
                      <a:pt x="1165" y="550"/>
                    </a:lnTo>
                    <a:lnTo>
                      <a:pt x="1176" y="544"/>
                    </a:lnTo>
                    <a:lnTo>
                      <a:pt x="1188" y="538"/>
                    </a:lnTo>
                    <a:lnTo>
                      <a:pt x="1203" y="537"/>
                    </a:lnTo>
                    <a:lnTo>
                      <a:pt x="1216" y="536"/>
                    </a:lnTo>
                    <a:lnTo>
                      <a:pt x="1231" y="540"/>
                    </a:lnTo>
                    <a:lnTo>
                      <a:pt x="1249" y="544"/>
                    </a:lnTo>
                    <a:lnTo>
                      <a:pt x="1267" y="553"/>
                    </a:lnTo>
                    <a:lnTo>
                      <a:pt x="1567" y="745"/>
                    </a:lnTo>
                    <a:lnTo>
                      <a:pt x="1571" y="728"/>
                    </a:lnTo>
                    <a:lnTo>
                      <a:pt x="1577" y="715"/>
                    </a:lnTo>
                    <a:lnTo>
                      <a:pt x="1592" y="692"/>
                    </a:lnTo>
                    <a:lnTo>
                      <a:pt x="1609" y="673"/>
                    </a:lnTo>
                    <a:lnTo>
                      <a:pt x="1618" y="665"/>
                    </a:lnTo>
                    <a:lnTo>
                      <a:pt x="1630" y="660"/>
                    </a:lnTo>
                    <a:lnTo>
                      <a:pt x="1652" y="652"/>
                    </a:lnTo>
                    <a:lnTo>
                      <a:pt x="1680" y="651"/>
                    </a:lnTo>
                    <a:lnTo>
                      <a:pt x="1710" y="655"/>
                    </a:lnTo>
                    <a:lnTo>
                      <a:pt x="1742" y="665"/>
                    </a:lnTo>
                    <a:lnTo>
                      <a:pt x="2215" y="833"/>
                    </a:lnTo>
                    <a:lnTo>
                      <a:pt x="2217" y="786"/>
                    </a:lnTo>
                    <a:lnTo>
                      <a:pt x="2221" y="744"/>
                    </a:lnTo>
                    <a:lnTo>
                      <a:pt x="2226" y="705"/>
                    </a:lnTo>
                    <a:lnTo>
                      <a:pt x="2232" y="671"/>
                    </a:lnTo>
                    <a:lnTo>
                      <a:pt x="2239" y="639"/>
                    </a:lnTo>
                    <a:lnTo>
                      <a:pt x="2247" y="612"/>
                    </a:lnTo>
                    <a:lnTo>
                      <a:pt x="2256" y="588"/>
                    </a:lnTo>
                    <a:lnTo>
                      <a:pt x="2268" y="570"/>
                    </a:lnTo>
                    <a:lnTo>
                      <a:pt x="2278" y="553"/>
                    </a:lnTo>
                    <a:lnTo>
                      <a:pt x="2290" y="541"/>
                    </a:lnTo>
                    <a:lnTo>
                      <a:pt x="2303" y="533"/>
                    </a:lnTo>
                    <a:lnTo>
                      <a:pt x="2319" y="529"/>
                    </a:lnTo>
                    <a:lnTo>
                      <a:pt x="2333" y="528"/>
                    </a:lnTo>
                    <a:lnTo>
                      <a:pt x="2350" y="532"/>
                    </a:lnTo>
                    <a:lnTo>
                      <a:pt x="2369" y="538"/>
                    </a:lnTo>
                    <a:lnTo>
                      <a:pt x="2388" y="550"/>
                    </a:lnTo>
                    <a:lnTo>
                      <a:pt x="2691" y="738"/>
                    </a:lnTo>
                    <a:lnTo>
                      <a:pt x="2691" y="718"/>
                    </a:lnTo>
                    <a:lnTo>
                      <a:pt x="2693" y="702"/>
                    </a:lnTo>
                    <a:lnTo>
                      <a:pt x="2696" y="688"/>
                    </a:lnTo>
                    <a:lnTo>
                      <a:pt x="2701" y="676"/>
                    </a:lnTo>
                    <a:lnTo>
                      <a:pt x="2707" y="664"/>
                    </a:lnTo>
                    <a:lnTo>
                      <a:pt x="2716" y="655"/>
                    </a:lnTo>
                    <a:lnTo>
                      <a:pt x="2725" y="647"/>
                    </a:lnTo>
                    <a:lnTo>
                      <a:pt x="2737" y="643"/>
                    </a:lnTo>
                    <a:lnTo>
                      <a:pt x="2748" y="638"/>
                    </a:lnTo>
                    <a:lnTo>
                      <a:pt x="2763" y="637"/>
                    </a:lnTo>
                    <a:lnTo>
                      <a:pt x="2777" y="635"/>
                    </a:lnTo>
                    <a:lnTo>
                      <a:pt x="2794" y="638"/>
                    </a:lnTo>
                    <a:lnTo>
                      <a:pt x="2811" y="641"/>
                    </a:lnTo>
                    <a:lnTo>
                      <a:pt x="2832" y="646"/>
                    </a:lnTo>
                    <a:lnTo>
                      <a:pt x="2853" y="652"/>
                    </a:lnTo>
                    <a:lnTo>
                      <a:pt x="2877" y="661"/>
                    </a:lnTo>
                    <a:lnTo>
                      <a:pt x="3337" y="835"/>
                    </a:lnTo>
                    <a:lnTo>
                      <a:pt x="3338" y="785"/>
                    </a:lnTo>
                    <a:lnTo>
                      <a:pt x="3341" y="740"/>
                    </a:lnTo>
                    <a:lnTo>
                      <a:pt x="3345" y="700"/>
                    </a:lnTo>
                    <a:lnTo>
                      <a:pt x="3351" y="664"/>
                    </a:lnTo>
                    <a:lnTo>
                      <a:pt x="3358" y="631"/>
                    </a:lnTo>
                    <a:lnTo>
                      <a:pt x="3365" y="604"/>
                    </a:lnTo>
                    <a:lnTo>
                      <a:pt x="3375" y="579"/>
                    </a:lnTo>
                    <a:lnTo>
                      <a:pt x="3386" y="561"/>
                    </a:lnTo>
                    <a:lnTo>
                      <a:pt x="3397" y="544"/>
                    </a:lnTo>
                    <a:lnTo>
                      <a:pt x="3410" y="532"/>
                    </a:lnTo>
                    <a:lnTo>
                      <a:pt x="3423" y="524"/>
                    </a:lnTo>
                    <a:lnTo>
                      <a:pt x="3439" y="521"/>
                    </a:lnTo>
                    <a:lnTo>
                      <a:pt x="3455" y="521"/>
                    </a:lnTo>
                    <a:lnTo>
                      <a:pt x="3472" y="526"/>
                    </a:lnTo>
                    <a:lnTo>
                      <a:pt x="3490" y="534"/>
                    </a:lnTo>
                    <a:lnTo>
                      <a:pt x="3511" y="549"/>
                    </a:lnTo>
                    <a:lnTo>
                      <a:pt x="3803" y="730"/>
                    </a:lnTo>
                    <a:lnTo>
                      <a:pt x="3803" y="711"/>
                    </a:lnTo>
                    <a:lnTo>
                      <a:pt x="3806" y="697"/>
                    </a:lnTo>
                    <a:lnTo>
                      <a:pt x="3808" y="682"/>
                    </a:lnTo>
                    <a:lnTo>
                      <a:pt x="3815" y="672"/>
                    </a:lnTo>
                    <a:lnTo>
                      <a:pt x="3820" y="661"/>
                    </a:lnTo>
                    <a:lnTo>
                      <a:pt x="3829" y="654"/>
                    </a:lnTo>
                    <a:lnTo>
                      <a:pt x="3838" y="647"/>
                    </a:lnTo>
                    <a:lnTo>
                      <a:pt x="3850" y="643"/>
                    </a:lnTo>
                    <a:lnTo>
                      <a:pt x="3862" y="638"/>
                    </a:lnTo>
                    <a:lnTo>
                      <a:pt x="3876" y="637"/>
                    </a:lnTo>
                    <a:lnTo>
                      <a:pt x="3891" y="635"/>
                    </a:lnTo>
                    <a:lnTo>
                      <a:pt x="3908" y="638"/>
                    </a:lnTo>
                    <a:lnTo>
                      <a:pt x="3925" y="641"/>
                    </a:lnTo>
                    <a:lnTo>
                      <a:pt x="3945" y="646"/>
                    </a:lnTo>
                    <a:lnTo>
                      <a:pt x="3964" y="652"/>
                    </a:lnTo>
                    <a:lnTo>
                      <a:pt x="3988" y="661"/>
                    </a:lnTo>
                    <a:lnTo>
                      <a:pt x="4445" y="823"/>
                    </a:lnTo>
                    <a:lnTo>
                      <a:pt x="4449" y="774"/>
                    </a:lnTo>
                    <a:lnTo>
                      <a:pt x="4454" y="731"/>
                    </a:lnTo>
                    <a:lnTo>
                      <a:pt x="4459" y="690"/>
                    </a:lnTo>
                    <a:lnTo>
                      <a:pt x="4467" y="656"/>
                    </a:lnTo>
                    <a:lnTo>
                      <a:pt x="4474" y="623"/>
                    </a:lnTo>
                    <a:lnTo>
                      <a:pt x="4483" y="596"/>
                    </a:lnTo>
                    <a:lnTo>
                      <a:pt x="4492" y="572"/>
                    </a:lnTo>
                    <a:lnTo>
                      <a:pt x="4504" y="554"/>
                    </a:lnTo>
                    <a:lnTo>
                      <a:pt x="4514" y="537"/>
                    </a:lnTo>
                    <a:lnTo>
                      <a:pt x="4527" y="525"/>
                    </a:lnTo>
                    <a:lnTo>
                      <a:pt x="4541" y="517"/>
                    </a:lnTo>
                    <a:lnTo>
                      <a:pt x="4555" y="515"/>
                    </a:lnTo>
                    <a:lnTo>
                      <a:pt x="4569" y="513"/>
                    </a:lnTo>
                    <a:lnTo>
                      <a:pt x="4585" y="517"/>
                    </a:lnTo>
                    <a:lnTo>
                      <a:pt x="4602" y="525"/>
                    </a:lnTo>
                    <a:lnTo>
                      <a:pt x="4620" y="538"/>
                    </a:lnTo>
                    <a:lnTo>
                      <a:pt x="4926" y="728"/>
                    </a:lnTo>
                    <a:lnTo>
                      <a:pt x="4927" y="711"/>
                    </a:lnTo>
                    <a:lnTo>
                      <a:pt x="4931" y="697"/>
                    </a:lnTo>
                    <a:lnTo>
                      <a:pt x="4940" y="673"/>
                    </a:lnTo>
                    <a:lnTo>
                      <a:pt x="4945" y="663"/>
                    </a:lnTo>
                    <a:lnTo>
                      <a:pt x="4953" y="655"/>
                    </a:lnTo>
                    <a:lnTo>
                      <a:pt x="4961" y="647"/>
                    </a:lnTo>
                    <a:lnTo>
                      <a:pt x="4972" y="642"/>
                    </a:lnTo>
                    <a:lnTo>
                      <a:pt x="4991" y="634"/>
                    </a:lnTo>
                    <a:lnTo>
                      <a:pt x="5016" y="631"/>
                    </a:lnTo>
                    <a:lnTo>
                      <a:pt x="5029" y="631"/>
                    </a:lnTo>
                    <a:lnTo>
                      <a:pt x="5045" y="634"/>
                    </a:lnTo>
                    <a:lnTo>
                      <a:pt x="5078" y="644"/>
                    </a:lnTo>
                    <a:lnTo>
                      <a:pt x="5570" y="819"/>
                    </a:lnTo>
                    <a:lnTo>
                      <a:pt x="5569" y="772"/>
                    </a:lnTo>
                    <a:lnTo>
                      <a:pt x="5570" y="728"/>
                    </a:lnTo>
                    <a:lnTo>
                      <a:pt x="5573" y="689"/>
                    </a:lnTo>
                    <a:lnTo>
                      <a:pt x="5578" y="655"/>
                    </a:lnTo>
                    <a:lnTo>
                      <a:pt x="5583" y="623"/>
                    </a:lnTo>
                    <a:lnTo>
                      <a:pt x="5590" y="596"/>
                    </a:lnTo>
                    <a:lnTo>
                      <a:pt x="5598" y="572"/>
                    </a:lnTo>
                    <a:lnTo>
                      <a:pt x="5608" y="554"/>
                    </a:lnTo>
                    <a:lnTo>
                      <a:pt x="5617" y="537"/>
                    </a:lnTo>
                    <a:lnTo>
                      <a:pt x="5629" y="525"/>
                    </a:lnTo>
                    <a:lnTo>
                      <a:pt x="5642" y="517"/>
                    </a:lnTo>
                    <a:lnTo>
                      <a:pt x="5658" y="515"/>
                    </a:lnTo>
                    <a:lnTo>
                      <a:pt x="5674" y="513"/>
                    </a:lnTo>
                    <a:lnTo>
                      <a:pt x="5692" y="517"/>
                    </a:lnTo>
                    <a:lnTo>
                      <a:pt x="5710" y="525"/>
                    </a:lnTo>
                    <a:lnTo>
                      <a:pt x="5731" y="537"/>
                    </a:lnTo>
                    <a:lnTo>
                      <a:pt x="6038" y="724"/>
                    </a:lnTo>
                    <a:lnTo>
                      <a:pt x="6042" y="690"/>
                    </a:lnTo>
                    <a:lnTo>
                      <a:pt x="6051" y="664"/>
                    </a:lnTo>
                    <a:lnTo>
                      <a:pt x="6056" y="652"/>
                    </a:lnTo>
                    <a:lnTo>
                      <a:pt x="6064" y="643"/>
                    </a:lnTo>
                    <a:lnTo>
                      <a:pt x="6084" y="630"/>
                    </a:lnTo>
                    <a:lnTo>
                      <a:pt x="6106" y="622"/>
                    </a:lnTo>
                    <a:lnTo>
                      <a:pt x="6134" y="622"/>
                    </a:lnTo>
                    <a:lnTo>
                      <a:pt x="6148" y="623"/>
                    </a:lnTo>
                    <a:lnTo>
                      <a:pt x="6165" y="629"/>
                    </a:lnTo>
                    <a:lnTo>
                      <a:pt x="6203" y="642"/>
                    </a:lnTo>
                    <a:lnTo>
                      <a:pt x="6689" y="814"/>
                    </a:lnTo>
                    <a:lnTo>
                      <a:pt x="6690" y="764"/>
                    </a:lnTo>
                    <a:lnTo>
                      <a:pt x="6693" y="720"/>
                    </a:lnTo>
                    <a:lnTo>
                      <a:pt x="6697" y="680"/>
                    </a:lnTo>
                    <a:lnTo>
                      <a:pt x="6703" y="644"/>
                    </a:lnTo>
                    <a:lnTo>
                      <a:pt x="6710" y="612"/>
                    </a:lnTo>
                    <a:lnTo>
                      <a:pt x="6718" y="584"/>
                    </a:lnTo>
                    <a:lnTo>
                      <a:pt x="6727" y="561"/>
                    </a:lnTo>
                    <a:lnTo>
                      <a:pt x="6739" y="542"/>
                    </a:lnTo>
                    <a:lnTo>
                      <a:pt x="6749" y="526"/>
                    </a:lnTo>
                    <a:lnTo>
                      <a:pt x="6762" y="516"/>
                    </a:lnTo>
                    <a:lnTo>
                      <a:pt x="6775" y="508"/>
                    </a:lnTo>
                    <a:lnTo>
                      <a:pt x="6791" y="507"/>
                    </a:lnTo>
                    <a:lnTo>
                      <a:pt x="6807" y="507"/>
                    </a:lnTo>
                    <a:lnTo>
                      <a:pt x="6824" y="513"/>
                    </a:lnTo>
                    <a:lnTo>
                      <a:pt x="6842" y="523"/>
                    </a:lnTo>
                    <a:lnTo>
                      <a:pt x="6863" y="538"/>
                    </a:lnTo>
                    <a:lnTo>
                      <a:pt x="7148" y="722"/>
                    </a:lnTo>
                    <a:lnTo>
                      <a:pt x="7154" y="689"/>
                    </a:lnTo>
                    <a:lnTo>
                      <a:pt x="7159" y="675"/>
                    </a:lnTo>
                    <a:lnTo>
                      <a:pt x="7167" y="664"/>
                    </a:lnTo>
                    <a:lnTo>
                      <a:pt x="7174" y="654"/>
                    </a:lnTo>
                    <a:lnTo>
                      <a:pt x="7183" y="646"/>
                    </a:lnTo>
                    <a:lnTo>
                      <a:pt x="7193" y="639"/>
                    </a:lnTo>
                    <a:lnTo>
                      <a:pt x="7206" y="635"/>
                    </a:lnTo>
                    <a:lnTo>
                      <a:pt x="7218" y="630"/>
                    </a:lnTo>
                    <a:lnTo>
                      <a:pt x="7233" y="629"/>
                    </a:lnTo>
                    <a:lnTo>
                      <a:pt x="7247" y="627"/>
                    </a:lnTo>
                    <a:lnTo>
                      <a:pt x="7264" y="630"/>
                    </a:lnTo>
                    <a:lnTo>
                      <a:pt x="7281" y="633"/>
                    </a:lnTo>
                    <a:lnTo>
                      <a:pt x="7301" y="638"/>
                    </a:lnTo>
                    <a:lnTo>
                      <a:pt x="7320" y="644"/>
                    </a:lnTo>
                    <a:lnTo>
                      <a:pt x="7343" y="654"/>
                    </a:lnTo>
                    <a:lnTo>
                      <a:pt x="7818" y="814"/>
                    </a:lnTo>
                    <a:lnTo>
                      <a:pt x="7818" y="650"/>
                    </a:lnTo>
                    <a:lnTo>
                      <a:pt x="7818" y="626"/>
                    </a:lnTo>
                    <a:lnTo>
                      <a:pt x="7821" y="606"/>
                    </a:lnTo>
                    <a:lnTo>
                      <a:pt x="7823" y="588"/>
                    </a:lnTo>
                    <a:lnTo>
                      <a:pt x="7829" y="574"/>
                    </a:lnTo>
                    <a:lnTo>
                      <a:pt x="7840" y="546"/>
                    </a:lnTo>
                    <a:lnTo>
                      <a:pt x="7848" y="536"/>
                    </a:lnTo>
                    <a:lnTo>
                      <a:pt x="7859" y="529"/>
                    </a:lnTo>
                    <a:lnTo>
                      <a:pt x="7878" y="517"/>
                    </a:lnTo>
                    <a:lnTo>
                      <a:pt x="7890" y="515"/>
                    </a:lnTo>
                    <a:lnTo>
                      <a:pt x="7905" y="516"/>
                    </a:lnTo>
                    <a:lnTo>
                      <a:pt x="7935" y="520"/>
                    </a:lnTo>
                    <a:lnTo>
                      <a:pt x="7970" y="534"/>
                    </a:lnTo>
                    <a:lnTo>
                      <a:pt x="8279" y="715"/>
                    </a:lnTo>
                    <a:lnTo>
                      <a:pt x="8279" y="700"/>
                    </a:lnTo>
                    <a:lnTo>
                      <a:pt x="8282" y="686"/>
                    </a:lnTo>
                    <a:lnTo>
                      <a:pt x="8291" y="663"/>
                    </a:lnTo>
                    <a:lnTo>
                      <a:pt x="8296" y="652"/>
                    </a:lnTo>
                    <a:lnTo>
                      <a:pt x="8304" y="646"/>
                    </a:lnTo>
                    <a:lnTo>
                      <a:pt x="8313" y="639"/>
                    </a:lnTo>
                    <a:lnTo>
                      <a:pt x="8325" y="635"/>
                    </a:lnTo>
                    <a:lnTo>
                      <a:pt x="8336" y="630"/>
                    </a:lnTo>
                    <a:lnTo>
                      <a:pt x="8349" y="629"/>
                    </a:lnTo>
                    <a:lnTo>
                      <a:pt x="8362" y="627"/>
                    </a:lnTo>
                    <a:lnTo>
                      <a:pt x="8378" y="629"/>
                    </a:lnTo>
                    <a:lnTo>
                      <a:pt x="8393" y="630"/>
                    </a:lnTo>
                    <a:lnTo>
                      <a:pt x="8412" y="634"/>
                    </a:lnTo>
                    <a:lnTo>
                      <a:pt x="8431" y="638"/>
                    </a:lnTo>
                    <a:lnTo>
                      <a:pt x="8454" y="646"/>
                    </a:lnTo>
                    <a:lnTo>
                      <a:pt x="8925" y="811"/>
                    </a:lnTo>
                    <a:lnTo>
                      <a:pt x="8925" y="673"/>
                    </a:lnTo>
                    <a:close/>
                  </a:path>
                </a:pathLst>
              </a:custGeom>
              <a:solidFill>
                <a:srgbClr val="D2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B1CFCC90-EA25-D4C8-CB0D-094C6518C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750" y="3530600"/>
                <a:ext cx="3978275" cy="115888"/>
              </a:xfrm>
              <a:custGeom>
                <a:avLst/>
                <a:gdLst>
                  <a:gd name="T0" fmla="*/ 9531 w 10026"/>
                  <a:gd name="T1" fmla="*/ 102 h 291"/>
                  <a:gd name="T2" fmla="*/ 9425 w 10026"/>
                  <a:gd name="T3" fmla="*/ 142 h 291"/>
                  <a:gd name="T4" fmla="*/ 9114 w 10026"/>
                  <a:gd name="T5" fmla="*/ 26 h 291"/>
                  <a:gd name="T6" fmla="*/ 9021 w 10026"/>
                  <a:gd name="T7" fmla="*/ 12 h 291"/>
                  <a:gd name="T8" fmla="*/ 8957 w 10026"/>
                  <a:gd name="T9" fmla="*/ 94 h 291"/>
                  <a:gd name="T10" fmla="*/ 8925 w 10026"/>
                  <a:gd name="T11" fmla="*/ 275 h 291"/>
                  <a:gd name="T12" fmla="*/ 8386 w 10026"/>
                  <a:gd name="T13" fmla="*/ 100 h 291"/>
                  <a:gd name="T14" fmla="*/ 8298 w 10026"/>
                  <a:gd name="T15" fmla="*/ 168 h 291"/>
                  <a:gd name="T16" fmla="*/ 7951 w 10026"/>
                  <a:gd name="T17" fmla="*/ 12 h 291"/>
                  <a:gd name="T18" fmla="*/ 7872 w 10026"/>
                  <a:gd name="T19" fmla="*/ 30 h 291"/>
                  <a:gd name="T20" fmla="*/ 7825 w 10026"/>
                  <a:gd name="T21" fmla="*/ 131 h 291"/>
                  <a:gd name="T22" fmla="*/ 7390 w 10026"/>
                  <a:gd name="T23" fmla="*/ 132 h 291"/>
                  <a:gd name="T24" fmla="*/ 7276 w 10026"/>
                  <a:gd name="T25" fmla="*/ 105 h 291"/>
                  <a:gd name="T26" fmla="*/ 7162 w 10026"/>
                  <a:gd name="T27" fmla="*/ 206 h 291"/>
                  <a:gd name="T28" fmla="*/ 6811 w 10026"/>
                  <a:gd name="T29" fmla="*/ 9 h 291"/>
                  <a:gd name="T30" fmla="*/ 6736 w 10026"/>
                  <a:gd name="T31" fmla="*/ 54 h 291"/>
                  <a:gd name="T32" fmla="*/ 6694 w 10026"/>
                  <a:gd name="T33" fmla="*/ 193 h 291"/>
                  <a:gd name="T34" fmla="*/ 6197 w 10026"/>
                  <a:gd name="T35" fmla="*/ 100 h 291"/>
                  <a:gd name="T36" fmla="*/ 6083 w 10026"/>
                  <a:gd name="T37" fmla="*/ 138 h 291"/>
                  <a:gd name="T38" fmla="*/ 5756 w 10026"/>
                  <a:gd name="T39" fmla="*/ 24 h 291"/>
                  <a:gd name="T40" fmla="*/ 5667 w 10026"/>
                  <a:gd name="T41" fmla="*/ 11 h 291"/>
                  <a:gd name="T42" fmla="*/ 5606 w 10026"/>
                  <a:gd name="T43" fmla="*/ 94 h 291"/>
                  <a:gd name="T44" fmla="*/ 5576 w 10026"/>
                  <a:gd name="T45" fmla="*/ 275 h 291"/>
                  <a:gd name="T46" fmla="*/ 5079 w 10026"/>
                  <a:gd name="T47" fmla="*/ 110 h 291"/>
                  <a:gd name="T48" fmla="*/ 4993 w 10026"/>
                  <a:gd name="T49" fmla="*/ 117 h 291"/>
                  <a:gd name="T50" fmla="*/ 4943 w 10026"/>
                  <a:gd name="T51" fmla="*/ 172 h 291"/>
                  <a:gd name="T52" fmla="*/ 4636 w 10026"/>
                  <a:gd name="T53" fmla="*/ 22 h 291"/>
                  <a:gd name="T54" fmla="*/ 4545 w 10026"/>
                  <a:gd name="T55" fmla="*/ 21 h 291"/>
                  <a:gd name="T56" fmla="*/ 4486 w 10026"/>
                  <a:gd name="T57" fmla="*/ 122 h 291"/>
                  <a:gd name="T58" fmla="*/ 4042 w 10026"/>
                  <a:gd name="T59" fmla="*/ 134 h 291"/>
                  <a:gd name="T60" fmla="*/ 3936 w 10026"/>
                  <a:gd name="T61" fmla="*/ 108 h 291"/>
                  <a:gd name="T62" fmla="*/ 3850 w 10026"/>
                  <a:gd name="T63" fmla="*/ 136 h 291"/>
                  <a:gd name="T64" fmla="*/ 3815 w 10026"/>
                  <a:gd name="T65" fmla="*/ 210 h 291"/>
                  <a:gd name="T66" fmla="*/ 3486 w 10026"/>
                  <a:gd name="T67" fmla="*/ 16 h 291"/>
                  <a:gd name="T68" fmla="*/ 3398 w 10026"/>
                  <a:gd name="T69" fmla="*/ 55 h 291"/>
                  <a:gd name="T70" fmla="*/ 3346 w 10026"/>
                  <a:gd name="T71" fmla="*/ 198 h 291"/>
                  <a:gd name="T72" fmla="*/ 2918 w 10026"/>
                  <a:gd name="T73" fmla="*/ 129 h 291"/>
                  <a:gd name="T74" fmla="*/ 2805 w 10026"/>
                  <a:gd name="T75" fmla="*/ 108 h 291"/>
                  <a:gd name="T76" fmla="*/ 2732 w 10026"/>
                  <a:gd name="T77" fmla="*/ 146 h 291"/>
                  <a:gd name="T78" fmla="*/ 2453 w 10026"/>
                  <a:gd name="T79" fmla="*/ 49 h 291"/>
                  <a:gd name="T80" fmla="*/ 2353 w 10026"/>
                  <a:gd name="T81" fmla="*/ 8 h 291"/>
                  <a:gd name="T82" fmla="*/ 2276 w 10026"/>
                  <a:gd name="T83" fmla="*/ 58 h 291"/>
                  <a:gd name="T84" fmla="*/ 2231 w 10026"/>
                  <a:gd name="T85" fmla="*/ 203 h 291"/>
                  <a:gd name="T86" fmla="*/ 1770 w 10026"/>
                  <a:gd name="T87" fmla="*/ 105 h 291"/>
                  <a:gd name="T88" fmla="*/ 1661 w 10026"/>
                  <a:gd name="T89" fmla="*/ 108 h 291"/>
                  <a:gd name="T90" fmla="*/ 1587 w 10026"/>
                  <a:gd name="T91" fmla="*/ 178 h 291"/>
                  <a:gd name="T92" fmla="*/ 1291 w 10026"/>
                  <a:gd name="T93" fmla="*/ 29 h 291"/>
                  <a:gd name="T94" fmla="*/ 1191 w 10026"/>
                  <a:gd name="T95" fmla="*/ 24 h 291"/>
                  <a:gd name="T96" fmla="*/ 1128 w 10026"/>
                  <a:gd name="T97" fmla="*/ 129 h 291"/>
                  <a:gd name="T98" fmla="*/ 687 w 10026"/>
                  <a:gd name="T99" fmla="*/ 139 h 291"/>
                  <a:gd name="T100" fmla="*/ 582 w 10026"/>
                  <a:gd name="T101" fmla="*/ 102 h 291"/>
                  <a:gd name="T102" fmla="*/ 495 w 10026"/>
                  <a:gd name="T103" fmla="*/ 132 h 291"/>
                  <a:gd name="T104" fmla="*/ 169 w 10026"/>
                  <a:gd name="T105" fmla="*/ 24 h 291"/>
                  <a:gd name="T106" fmla="*/ 87 w 10026"/>
                  <a:gd name="T107" fmla="*/ 3 h 291"/>
                  <a:gd name="T108" fmla="*/ 30 w 10026"/>
                  <a:gd name="T109" fmla="*/ 67 h 291"/>
                  <a:gd name="T110" fmla="*/ 0 w 10026"/>
                  <a:gd name="T111" fmla="*/ 21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026" h="291">
                    <a:moveTo>
                      <a:pt x="10026" y="274"/>
                    </a:moveTo>
                    <a:lnTo>
                      <a:pt x="9611" y="127"/>
                    </a:lnTo>
                    <a:lnTo>
                      <a:pt x="9567" y="110"/>
                    </a:lnTo>
                    <a:lnTo>
                      <a:pt x="9548" y="105"/>
                    </a:lnTo>
                    <a:lnTo>
                      <a:pt x="9531" y="102"/>
                    </a:lnTo>
                    <a:lnTo>
                      <a:pt x="9512" y="100"/>
                    </a:lnTo>
                    <a:lnTo>
                      <a:pt x="9497" y="101"/>
                    </a:lnTo>
                    <a:lnTo>
                      <a:pt x="9469" y="109"/>
                    </a:lnTo>
                    <a:lnTo>
                      <a:pt x="9444" y="121"/>
                    </a:lnTo>
                    <a:lnTo>
                      <a:pt x="9425" y="142"/>
                    </a:lnTo>
                    <a:lnTo>
                      <a:pt x="9407" y="169"/>
                    </a:lnTo>
                    <a:lnTo>
                      <a:pt x="9401" y="186"/>
                    </a:lnTo>
                    <a:lnTo>
                      <a:pt x="9397" y="206"/>
                    </a:lnTo>
                    <a:lnTo>
                      <a:pt x="9138" y="42"/>
                    </a:lnTo>
                    <a:lnTo>
                      <a:pt x="9114" y="26"/>
                    </a:lnTo>
                    <a:lnTo>
                      <a:pt x="9093" y="16"/>
                    </a:lnTo>
                    <a:lnTo>
                      <a:pt x="9073" y="9"/>
                    </a:lnTo>
                    <a:lnTo>
                      <a:pt x="9055" y="7"/>
                    </a:lnTo>
                    <a:lnTo>
                      <a:pt x="9037" y="7"/>
                    </a:lnTo>
                    <a:lnTo>
                      <a:pt x="9021" y="12"/>
                    </a:lnTo>
                    <a:lnTo>
                      <a:pt x="9005" y="21"/>
                    </a:lnTo>
                    <a:lnTo>
                      <a:pt x="8992" y="34"/>
                    </a:lnTo>
                    <a:lnTo>
                      <a:pt x="8979" y="50"/>
                    </a:lnTo>
                    <a:lnTo>
                      <a:pt x="8967" y="71"/>
                    </a:lnTo>
                    <a:lnTo>
                      <a:pt x="8957" y="94"/>
                    </a:lnTo>
                    <a:lnTo>
                      <a:pt x="8949" y="123"/>
                    </a:lnTo>
                    <a:lnTo>
                      <a:pt x="8940" y="155"/>
                    </a:lnTo>
                    <a:lnTo>
                      <a:pt x="8933" y="191"/>
                    </a:lnTo>
                    <a:lnTo>
                      <a:pt x="8928" y="231"/>
                    </a:lnTo>
                    <a:lnTo>
                      <a:pt x="8925" y="275"/>
                    </a:lnTo>
                    <a:lnTo>
                      <a:pt x="8488" y="125"/>
                    </a:lnTo>
                    <a:lnTo>
                      <a:pt x="8450" y="109"/>
                    </a:lnTo>
                    <a:lnTo>
                      <a:pt x="8432" y="104"/>
                    </a:lnTo>
                    <a:lnTo>
                      <a:pt x="8416" y="101"/>
                    </a:lnTo>
                    <a:lnTo>
                      <a:pt x="8386" y="100"/>
                    </a:lnTo>
                    <a:lnTo>
                      <a:pt x="8371" y="102"/>
                    </a:lnTo>
                    <a:lnTo>
                      <a:pt x="8359" y="108"/>
                    </a:lnTo>
                    <a:lnTo>
                      <a:pt x="8335" y="119"/>
                    </a:lnTo>
                    <a:lnTo>
                      <a:pt x="8315" y="140"/>
                    </a:lnTo>
                    <a:lnTo>
                      <a:pt x="8298" y="168"/>
                    </a:lnTo>
                    <a:lnTo>
                      <a:pt x="8290" y="184"/>
                    </a:lnTo>
                    <a:lnTo>
                      <a:pt x="8285" y="203"/>
                    </a:lnTo>
                    <a:lnTo>
                      <a:pt x="7993" y="29"/>
                    </a:lnTo>
                    <a:lnTo>
                      <a:pt x="7970" y="18"/>
                    </a:lnTo>
                    <a:lnTo>
                      <a:pt x="7951" y="12"/>
                    </a:lnTo>
                    <a:lnTo>
                      <a:pt x="7932" y="9"/>
                    </a:lnTo>
                    <a:lnTo>
                      <a:pt x="7917" y="11"/>
                    </a:lnTo>
                    <a:lnTo>
                      <a:pt x="7900" y="13"/>
                    </a:lnTo>
                    <a:lnTo>
                      <a:pt x="7885" y="20"/>
                    </a:lnTo>
                    <a:lnTo>
                      <a:pt x="7872" y="30"/>
                    </a:lnTo>
                    <a:lnTo>
                      <a:pt x="7862" y="45"/>
                    </a:lnTo>
                    <a:lnTo>
                      <a:pt x="7850" y="60"/>
                    </a:lnTo>
                    <a:lnTo>
                      <a:pt x="7841" y="80"/>
                    </a:lnTo>
                    <a:lnTo>
                      <a:pt x="7832" y="104"/>
                    </a:lnTo>
                    <a:lnTo>
                      <a:pt x="7825" y="131"/>
                    </a:lnTo>
                    <a:lnTo>
                      <a:pt x="7818" y="160"/>
                    </a:lnTo>
                    <a:lnTo>
                      <a:pt x="7815" y="193"/>
                    </a:lnTo>
                    <a:lnTo>
                      <a:pt x="7811" y="229"/>
                    </a:lnTo>
                    <a:lnTo>
                      <a:pt x="7809" y="270"/>
                    </a:lnTo>
                    <a:lnTo>
                      <a:pt x="7390" y="132"/>
                    </a:lnTo>
                    <a:lnTo>
                      <a:pt x="7368" y="122"/>
                    </a:lnTo>
                    <a:lnTo>
                      <a:pt x="7348" y="115"/>
                    </a:lnTo>
                    <a:lnTo>
                      <a:pt x="7310" y="108"/>
                    </a:lnTo>
                    <a:lnTo>
                      <a:pt x="7292" y="105"/>
                    </a:lnTo>
                    <a:lnTo>
                      <a:pt x="7276" y="105"/>
                    </a:lnTo>
                    <a:lnTo>
                      <a:pt x="7246" y="111"/>
                    </a:lnTo>
                    <a:lnTo>
                      <a:pt x="7218" y="123"/>
                    </a:lnTo>
                    <a:lnTo>
                      <a:pt x="7196" y="144"/>
                    </a:lnTo>
                    <a:lnTo>
                      <a:pt x="7177" y="170"/>
                    </a:lnTo>
                    <a:lnTo>
                      <a:pt x="7162" y="206"/>
                    </a:lnTo>
                    <a:lnTo>
                      <a:pt x="6895" y="41"/>
                    </a:lnTo>
                    <a:lnTo>
                      <a:pt x="6871" y="26"/>
                    </a:lnTo>
                    <a:lnTo>
                      <a:pt x="6850" y="17"/>
                    </a:lnTo>
                    <a:lnTo>
                      <a:pt x="6829" y="11"/>
                    </a:lnTo>
                    <a:lnTo>
                      <a:pt x="6811" y="9"/>
                    </a:lnTo>
                    <a:lnTo>
                      <a:pt x="6793" y="11"/>
                    </a:lnTo>
                    <a:lnTo>
                      <a:pt x="6777" y="16"/>
                    </a:lnTo>
                    <a:lnTo>
                      <a:pt x="6763" y="25"/>
                    </a:lnTo>
                    <a:lnTo>
                      <a:pt x="6749" y="38"/>
                    </a:lnTo>
                    <a:lnTo>
                      <a:pt x="6736" y="54"/>
                    </a:lnTo>
                    <a:lnTo>
                      <a:pt x="6726" y="73"/>
                    </a:lnTo>
                    <a:lnTo>
                      <a:pt x="6715" y="97"/>
                    </a:lnTo>
                    <a:lnTo>
                      <a:pt x="6708" y="126"/>
                    </a:lnTo>
                    <a:lnTo>
                      <a:pt x="6700" y="157"/>
                    </a:lnTo>
                    <a:lnTo>
                      <a:pt x="6694" y="193"/>
                    </a:lnTo>
                    <a:lnTo>
                      <a:pt x="6689" y="232"/>
                    </a:lnTo>
                    <a:lnTo>
                      <a:pt x="6687" y="275"/>
                    </a:lnTo>
                    <a:lnTo>
                      <a:pt x="6278" y="129"/>
                    </a:lnTo>
                    <a:lnTo>
                      <a:pt x="6235" y="109"/>
                    </a:lnTo>
                    <a:lnTo>
                      <a:pt x="6197" y="100"/>
                    </a:lnTo>
                    <a:lnTo>
                      <a:pt x="6178" y="97"/>
                    </a:lnTo>
                    <a:lnTo>
                      <a:pt x="6163" y="97"/>
                    </a:lnTo>
                    <a:lnTo>
                      <a:pt x="6132" y="104"/>
                    </a:lnTo>
                    <a:lnTo>
                      <a:pt x="6105" y="115"/>
                    </a:lnTo>
                    <a:lnTo>
                      <a:pt x="6083" y="138"/>
                    </a:lnTo>
                    <a:lnTo>
                      <a:pt x="6072" y="151"/>
                    </a:lnTo>
                    <a:lnTo>
                      <a:pt x="6064" y="167"/>
                    </a:lnTo>
                    <a:lnTo>
                      <a:pt x="6050" y="205"/>
                    </a:lnTo>
                    <a:lnTo>
                      <a:pt x="5779" y="39"/>
                    </a:lnTo>
                    <a:lnTo>
                      <a:pt x="5756" y="24"/>
                    </a:lnTo>
                    <a:lnTo>
                      <a:pt x="5737" y="13"/>
                    </a:lnTo>
                    <a:lnTo>
                      <a:pt x="5717" y="7"/>
                    </a:lnTo>
                    <a:lnTo>
                      <a:pt x="5700" y="5"/>
                    </a:lnTo>
                    <a:lnTo>
                      <a:pt x="5683" y="5"/>
                    </a:lnTo>
                    <a:lnTo>
                      <a:pt x="5667" y="11"/>
                    </a:lnTo>
                    <a:lnTo>
                      <a:pt x="5653" y="20"/>
                    </a:lnTo>
                    <a:lnTo>
                      <a:pt x="5641" y="34"/>
                    </a:lnTo>
                    <a:lnTo>
                      <a:pt x="5628" y="50"/>
                    </a:lnTo>
                    <a:lnTo>
                      <a:pt x="5616" y="71"/>
                    </a:lnTo>
                    <a:lnTo>
                      <a:pt x="5606" y="94"/>
                    </a:lnTo>
                    <a:lnTo>
                      <a:pt x="5598" y="123"/>
                    </a:lnTo>
                    <a:lnTo>
                      <a:pt x="5590" y="155"/>
                    </a:lnTo>
                    <a:lnTo>
                      <a:pt x="5584" y="191"/>
                    </a:lnTo>
                    <a:lnTo>
                      <a:pt x="5578" y="231"/>
                    </a:lnTo>
                    <a:lnTo>
                      <a:pt x="5576" y="275"/>
                    </a:lnTo>
                    <a:lnTo>
                      <a:pt x="5175" y="140"/>
                    </a:lnTo>
                    <a:lnTo>
                      <a:pt x="5147" y="129"/>
                    </a:lnTo>
                    <a:lnTo>
                      <a:pt x="5124" y="121"/>
                    </a:lnTo>
                    <a:lnTo>
                      <a:pt x="5100" y="114"/>
                    </a:lnTo>
                    <a:lnTo>
                      <a:pt x="5079" y="110"/>
                    </a:lnTo>
                    <a:lnTo>
                      <a:pt x="5058" y="106"/>
                    </a:lnTo>
                    <a:lnTo>
                      <a:pt x="5040" y="106"/>
                    </a:lnTo>
                    <a:lnTo>
                      <a:pt x="5023" y="108"/>
                    </a:lnTo>
                    <a:lnTo>
                      <a:pt x="5008" y="113"/>
                    </a:lnTo>
                    <a:lnTo>
                      <a:pt x="4993" y="117"/>
                    </a:lnTo>
                    <a:lnTo>
                      <a:pt x="4980" y="125"/>
                    </a:lnTo>
                    <a:lnTo>
                      <a:pt x="4968" y="132"/>
                    </a:lnTo>
                    <a:lnTo>
                      <a:pt x="4959" y="144"/>
                    </a:lnTo>
                    <a:lnTo>
                      <a:pt x="4950" y="156"/>
                    </a:lnTo>
                    <a:lnTo>
                      <a:pt x="4943" y="172"/>
                    </a:lnTo>
                    <a:lnTo>
                      <a:pt x="4936" y="189"/>
                    </a:lnTo>
                    <a:lnTo>
                      <a:pt x="4934" y="208"/>
                    </a:lnTo>
                    <a:lnTo>
                      <a:pt x="4684" y="51"/>
                    </a:lnTo>
                    <a:lnTo>
                      <a:pt x="4659" y="34"/>
                    </a:lnTo>
                    <a:lnTo>
                      <a:pt x="4636" y="22"/>
                    </a:lnTo>
                    <a:lnTo>
                      <a:pt x="4615" y="13"/>
                    </a:lnTo>
                    <a:lnTo>
                      <a:pt x="4597" y="11"/>
                    </a:lnTo>
                    <a:lnTo>
                      <a:pt x="4577" y="9"/>
                    </a:lnTo>
                    <a:lnTo>
                      <a:pt x="4560" y="13"/>
                    </a:lnTo>
                    <a:lnTo>
                      <a:pt x="4545" y="21"/>
                    </a:lnTo>
                    <a:lnTo>
                      <a:pt x="4532" y="34"/>
                    </a:lnTo>
                    <a:lnTo>
                      <a:pt x="4517" y="49"/>
                    </a:lnTo>
                    <a:lnTo>
                      <a:pt x="4505" y="70"/>
                    </a:lnTo>
                    <a:lnTo>
                      <a:pt x="4495" y="93"/>
                    </a:lnTo>
                    <a:lnTo>
                      <a:pt x="4486" y="122"/>
                    </a:lnTo>
                    <a:lnTo>
                      <a:pt x="4477" y="153"/>
                    </a:lnTo>
                    <a:lnTo>
                      <a:pt x="4470" y="190"/>
                    </a:lnTo>
                    <a:lnTo>
                      <a:pt x="4465" y="229"/>
                    </a:lnTo>
                    <a:lnTo>
                      <a:pt x="4462" y="274"/>
                    </a:lnTo>
                    <a:lnTo>
                      <a:pt x="4042" y="134"/>
                    </a:lnTo>
                    <a:lnTo>
                      <a:pt x="4017" y="125"/>
                    </a:lnTo>
                    <a:lnTo>
                      <a:pt x="3995" y="118"/>
                    </a:lnTo>
                    <a:lnTo>
                      <a:pt x="3974" y="113"/>
                    </a:lnTo>
                    <a:lnTo>
                      <a:pt x="3955" y="110"/>
                    </a:lnTo>
                    <a:lnTo>
                      <a:pt x="3936" y="108"/>
                    </a:lnTo>
                    <a:lnTo>
                      <a:pt x="3919" y="109"/>
                    </a:lnTo>
                    <a:lnTo>
                      <a:pt x="3888" y="115"/>
                    </a:lnTo>
                    <a:lnTo>
                      <a:pt x="3874" y="119"/>
                    </a:lnTo>
                    <a:lnTo>
                      <a:pt x="3862" y="127"/>
                    </a:lnTo>
                    <a:lnTo>
                      <a:pt x="3850" y="136"/>
                    </a:lnTo>
                    <a:lnTo>
                      <a:pt x="3841" y="148"/>
                    </a:lnTo>
                    <a:lnTo>
                      <a:pt x="3832" y="160"/>
                    </a:lnTo>
                    <a:lnTo>
                      <a:pt x="3826" y="174"/>
                    </a:lnTo>
                    <a:lnTo>
                      <a:pt x="3819" y="190"/>
                    </a:lnTo>
                    <a:lnTo>
                      <a:pt x="3815" y="210"/>
                    </a:lnTo>
                    <a:lnTo>
                      <a:pt x="3583" y="59"/>
                    </a:lnTo>
                    <a:lnTo>
                      <a:pt x="3556" y="41"/>
                    </a:lnTo>
                    <a:lnTo>
                      <a:pt x="3531" y="29"/>
                    </a:lnTo>
                    <a:lnTo>
                      <a:pt x="3507" y="20"/>
                    </a:lnTo>
                    <a:lnTo>
                      <a:pt x="3486" y="16"/>
                    </a:lnTo>
                    <a:lnTo>
                      <a:pt x="3465" y="14"/>
                    </a:lnTo>
                    <a:lnTo>
                      <a:pt x="3447" y="20"/>
                    </a:lnTo>
                    <a:lnTo>
                      <a:pt x="3429" y="28"/>
                    </a:lnTo>
                    <a:lnTo>
                      <a:pt x="3414" y="41"/>
                    </a:lnTo>
                    <a:lnTo>
                      <a:pt x="3398" y="55"/>
                    </a:lnTo>
                    <a:lnTo>
                      <a:pt x="3385" y="76"/>
                    </a:lnTo>
                    <a:lnTo>
                      <a:pt x="3372" y="100"/>
                    </a:lnTo>
                    <a:lnTo>
                      <a:pt x="3363" y="129"/>
                    </a:lnTo>
                    <a:lnTo>
                      <a:pt x="3353" y="160"/>
                    </a:lnTo>
                    <a:lnTo>
                      <a:pt x="3346" y="198"/>
                    </a:lnTo>
                    <a:lnTo>
                      <a:pt x="3340" y="239"/>
                    </a:lnTo>
                    <a:lnTo>
                      <a:pt x="3336" y="284"/>
                    </a:lnTo>
                    <a:lnTo>
                      <a:pt x="2974" y="153"/>
                    </a:lnTo>
                    <a:lnTo>
                      <a:pt x="2944" y="139"/>
                    </a:lnTo>
                    <a:lnTo>
                      <a:pt x="2918" y="129"/>
                    </a:lnTo>
                    <a:lnTo>
                      <a:pt x="2891" y="119"/>
                    </a:lnTo>
                    <a:lnTo>
                      <a:pt x="2868" y="114"/>
                    </a:lnTo>
                    <a:lnTo>
                      <a:pt x="2844" y="109"/>
                    </a:lnTo>
                    <a:lnTo>
                      <a:pt x="2825" y="108"/>
                    </a:lnTo>
                    <a:lnTo>
                      <a:pt x="2805" y="108"/>
                    </a:lnTo>
                    <a:lnTo>
                      <a:pt x="2788" y="111"/>
                    </a:lnTo>
                    <a:lnTo>
                      <a:pt x="2771" y="115"/>
                    </a:lnTo>
                    <a:lnTo>
                      <a:pt x="2757" y="123"/>
                    </a:lnTo>
                    <a:lnTo>
                      <a:pt x="2742" y="132"/>
                    </a:lnTo>
                    <a:lnTo>
                      <a:pt x="2732" y="146"/>
                    </a:lnTo>
                    <a:lnTo>
                      <a:pt x="2720" y="159"/>
                    </a:lnTo>
                    <a:lnTo>
                      <a:pt x="2712" y="176"/>
                    </a:lnTo>
                    <a:lnTo>
                      <a:pt x="2704" y="194"/>
                    </a:lnTo>
                    <a:lnTo>
                      <a:pt x="2699" y="216"/>
                    </a:lnTo>
                    <a:lnTo>
                      <a:pt x="2453" y="49"/>
                    </a:lnTo>
                    <a:lnTo>
                      <a:pt x="2437" y="38"/>
                    </a:lnTo>
                    <a:lnTo>
                      <a:pt x="2413" y="24"/>
                    </a:lnTo>
                    <a:lnTo>
                      <a:pt x="2392" y="14"/>
                    </a:lnTo>
                    <a:lnTo>
                      <a:pt x="2371" y="9"/>
                    </a:lnTo>
                    <a:lnTo>
                      <a:pt x="2353" y="8"/>
                    </a:lnTo>
                    <a:lnTo>
                      <a:pt x="2335" y="9"/>
                    </a:lnTo>
                    <a:lnTo>
                      <a:pt x="2319" y="16"/>
                    </a:lnTo>
                    <a:lnTo>
                      <a:pt x="2303" y="26"/>
                    </a:lnTo>
                    <a:lnTo>
                      <a:pt x="2290" y="41"/>
                    </a:lnTo>
                    <a:lnTo>
                      <a:pt x="2276" y="58"/>
                    </a:lnTo>
                    <a:lnTo>
                      <a:pt x="2264" y="79"/>
                    </a:lnTo>
                    <a:lnTo>
                      <a:pt x="2254" y="104"/>
                    </a:lnTo>
                    <a:lnTo>
                      <a:pt x="2246" y="134"/>
                    </a:lnTo>
                    <a:lnTo>
                      <a:pt x="2238" y="167"/>
                    </a:lnTo>
                    <a:lnTo>
                      <a:pt x="2231" y="203"/>
                    </a:lnTo>
                    <a:lnTo>
                      <a:pt x="2226" y="244"/>
                    </a:lnTo>
                    <a:lnTo>
                      <a:pt x="2223" y="290"/>
                    </a:lnTo>
                    <a:lnTo>
                      <a:pt x="1815" y="122"/>
                    </a:lnTo>
                    <a:lnTo>
                      <a:pt x="1791" y="111"/>
                    </a:lnTo>
                    <a:lnTo>
                      <a:pt x="1770" y="105"/>
                    </a:lnTo>
                    <a:lnTo>
                      <a:pt x="1730" y="98"/>
                    </a:lnTo>
                    <a:lnTo>
                      <a:pt x="1710" y="97"/>
                    </a:lnTo>
                    <a:lnTo>
                      <a:pt x="1693" y="98"/>
                    </a:lnTo>
                    <a:lnTo>
                      <a:pt x="1676" y="101"/>
                    </a:lnTo>
                    <a:lnTo>
                      <a:pt x="1661" y="108"/>
                    </a:lnTo>
                    <a:lnTo>
                      <a:pt x="1646" y="113"/>
                    </a:lnTo>
                    <a:lnTo>
                      <a:pt x="1633" y="122"/>
                    </a:lnTo>
                    <a:lnTo>
                      <a:pt x="1608" y="147"/>
                    </a:lnTo>
                    <a:lnTo>
                      <a:pt x="1596" y="161"/>
                    </a:lnTo>
                    <a:lnTo>
                      <a:pt x="1587" y="178"/>
                    </a:lnTo>
                    <a:lnTo>
                      <a:pt x="1578" y="197"/>
                    </a:lnTo>
                    <a:lnTo>
                      <a:pt x="1571" y="219"/>
                    </a:lnTo>
                    <a:lnTo>
                      <a:pt x="1342" y="62"/>
                    </a:lnTo>
                    <a:lnTo>
                      <a:pt x="1314" y="42"/>
                    </a:lnTo>
                    <a:lnTo>
                      <a:pt x="1291" y="29"/>
                    </a:lnTo>
                    <a:lnTo>
                      <a:pt x="1267" y="18"/>
                    </a:lnTo>
                    <a:lnTo>
                      <a:pt x="1246" y="14"/>
                    </a:lnTo>
                    <a:lnTo>
                      <a:pt x="1225" y="12"/>
                    </a:lnTo>
                    <a:lnTo>
                      <a:pt x="1208" y="16"/>
                    </a:lnTo>
                    <a:lnTo>
                      <a:pt x="1191" y="24"/>
                    </a:lnTo>
                    <a:lnTo>
                      <a:pt x="1177" y="37"/>
                    </a:lnTo>
                    <a:lnTo>
                      <a:pt x="1161" y="53"/>
                    </a:lnTo>
                    <a:lnTo>
                      <a:pt x="1149" y="73"/>
                    </a:lnTo>
                    <a:lnTo>
                      <a:pt x="1137" y="98"/>
                    </a:lnTo>
                    <a:lnTo>
                      <a:pt x="1128" y="129"/>
                    </a:lnTo>
                    <a:lnTo>
                      <a:pt x="1119" y="161"/>
                    </a:lnTo>
                    <a:lnTo>
                      <a:pt x="1114" y="201"/>
                    </a:lnTo>
                    <a:lnTo>
                      <a:pt x="1109" y="243"/>
                    </a:lnTo>
                    <a:lnTo>
                      <a:pt x="1106" y="291"/>
                    </a:lnTo>
                    <a:lnTo>
                      <a:pt x="687" y="139"/>
                    </a:lnTo>
                    <a:lnTo>
                      <a:pt x="663" y="127"/>
                    </a:lnTo>
                    <a:lnTo>
                      <a:pt x="641" y="118"/>
                    </a:lnTo>
                    <a:lnTo>
                      <a:pt x="620" y="110"/>
                    </a:lnTo>
                    <a:lnTo>
                      <a:pt x="602" y="106"/>
                    </a:lnTo>
                    <a:lnTo>
                      <a:pt x="582" y="102"/>
                    </a:lnTo>
                    <a:lnTo>
                      <a:pt x="565" y="104"/>
                    </a:lnTo>
                    <a:lnTo>
                      <a:pt x="535" y="110"/>
                    </a:lnTo>
                    <a:lnTo>
                      <a:pt x="520" y="114"/>
                    </a:lnTo>
                    <a:lnTo>
                      <a:pt x="507" y="123"/>
                    </a:lnTo>
                    <a:lnTo>
                      <a:pt x="495" y="132"/>
                    </a:lnTo>
                    <a:lnTo>
                      <a:pt x="486" y="146"/>
                    </a:lnTo>
                    <a:lnTo>
                      <a:pt x="469" y="176"/>
                    </a:lnTo>
                    <a:lnTo>
                      <a:pt x="457" y="216"/>
                    </a:lnTo>
                    <a:lnTo>
                      <a:pt x="190" y="39"/>
                    </a:lnTo>
                    <a:lnTo>
                      <a:pt x="169" y="24"/>
                    </a:lnTo>
                    <a:lnTo>
                      <a:pt x="151" y="13"/>
                    </a:lnTo>
                    <a:lnTo>
                      <a:pt x="133" y="5"/>
                    </a:lnTo>
                    <a:lnTo>
                      <a:pt x="117" y="1"/>
                    </a:lnTo>
                    <a:lnTo>
                      <a:pt x="101" y="0"/>
                    </a:lnTo>
                    <a:lnTo>
                      <a:pt x="87" y="3"/>
                    </a:lnTo>
                    <a:lnTo>
                      <a:pt x="74" y="8"/>
                    </a:lnTo>
                    <a:lnTo>
                      <a:pt x="62" y="18"/>
                    </a:lnTo>
                    <a:lnTo>
                      <a:pt x="50" y="30"/>
                    </a:lnTo>
                    <a:lnTo>
                      <a:pt x="40" y="47"/>
                    </a:lnTo>
                    <a:lnTo>
                      <a:pt x="30" y="67"/>
                    </a:lnTo>
                    <a:lnTo>
                      <a:pt x="23" y="91"/>
                    </a:lnTo>
                    <a:lnTo>
                      <a:pt x="15" y="117"/>
                    </a:lnTo>
                    <a:lnTo>
                      <a:pt x="8" y="147"/>
                    </a:lnTo>
                    <a:lnTo>
                      <a:pt x="3" y="181"/>
                    </a:lnTo>
                    <a:lnTo>
                      <a:pt x="0" y="219"/>
                    </a:lnTo>
                  </a:path>
                </a:pathLst>
              </a:custGeom>
              <a:noFill/>
              <a:ln w="206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0" name="Flèche : bas 33">
                <a:extLst>
                  <a:ext uri="{FF2B5EF4-FFF2-40B4-BE49-F238E27FC236}">
                    <a16:creationId xmlns:a16="http://schemas.microsoft.com/office/drawing/2014/main" id="{C2091BC0-3132-F8AF-515B-1EB5BC294C80}"/>
                  </a:ext>
                </a:extLst>
              </p:cNvPr>
              <p:cNvSpPr/>
              <p:nvPr/>
            </p:nvSpPr>
            <p:spPr>
              <a:xfrm>
                <a:off x="2003425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1" name="Flèche : bas 34">
                <a:extLst>
                  <a:ext uri="{FF2B5EF4-FFF2-40B4-BE49-F238E27FC236}">
                    <a16:creationId xmlns:a16="http://schemas.microsoft.com/office/drawing/2014/main" id="{385B012D-EDD6-2204-AA98-DBD59673A029}"/>
                  </a:ext>
                </a:extLst>
              </p:cNvPr>
              <p:cNvSpPr/>
              <p:nvPr/>
            </p:nvSpPr>
            <p:spPr>
              <a:xfrm>
                <a:off x="1616075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2" name="Flèche : bas 35">
                <a:extLst>
                  <a:ext uri="{FF2B5EF4-FFF2-40B4-BE49-F238E27FC236}">
                    <a16:creationId xmlns:a16="http://schemas.microsoft.com/office/drawing/2014/main" id="{D2B66736-6BCC-23D3-83C7-5FA886A8C454}"/>
                  </a:ext>
                </a:extLst>
              </p:cNvPr>
              <p:cNvSpPr/>
              <p:nvPr/>
            </p:nvSpPr>
            <p:spPr>
              <a:xfrm>
                <a:off x="2476500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3" name="Flèche : bas 36">
                <a:extLst>
                  <a:ext uri="{FF2B5EF4-FFF2-40B4-BE49-F238E27FC236}">
                    <a16:creationId xmlns:a16="http://schemas.microsoft.com/office/drawing/2014/main" id="{A69573CF-803C-A8D3-E700-F10EBA328765}"/>
                  </a:ext>
                </a:extLst>
              </p:cNvPr>
              <p:cNvSpPr/>
              <p:nvPr/>
            </p:nvSpPr>
            <p:spPr>
              <a:xfrm>
                <a:off x="2943225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4" name="Flèche : bas 37">
                <a:extLst>
                  <a:ext uri="{FF2B5EF4-FFF2-40B4-BE49-F238E27FC236}">
                    <a16:creationId xmlns:a16="http://schemas.microsoft.com/office/drawing/2014/main" id="{4C4B9C41-1102-C238-DCBB-8259C44F23E5}"/>
                  </a:ext>
                </a:extLst>
              </p:cNvPr>
              <p:cNvSpPr/>
              <p:nvPr/>
            </p:nvSpPr>
            <p:spPr>
              <a:xfrm>
                <a:off x="3400425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5" name="Flèche : bas 38">
                <a:extLst>
                  <a:ext uri="{FF2B5EF4-FFF2-40B4-BE49-F238E27FC236}">
                    <a16:creationId xmlns:a16="http://schemas.microsoft.com/office/drawing/2014/main" id="{BD87D071-4D78-A593-EA98-7D5DB0FC15DB}"/>
                  </a:ext>
                </a:extLst>
              </p:cNvPr>
              <p:cNvSpPr/>
              <p:nvPr/>
            </p:nvSpPr>
            <p:spPr>
              <a:xfrm>
                <a:off x="3832225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6" name="Flèche : bas 39">
                <a:extLst>
                  <a:ext uri="{FF2B5EF4-FFF2-40B4-BE49-F238E27FC236}">
                    <a16:creationId xmlns:a16="http://schemas.microsoft.com/office/drawing/2014/main" id="{F97D7EAA-245B-FC58-0D60-640F42536CD3}"/>
                  </a:ext>
                </a:extLst>
              </p:cNvPr>
              <p:cNvSpPr/>
              <p:nvPr/>
            </p:nvSpPr>
            <p:spPr>
              <a:xfrm>
                <a:off x="4262438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7" name="Flèche : bas 40">
                <a:extLst>
                  <a:ext uri="{FF2B5EF4-FFF2-40B4-BE49-F238E27FC236}">
                    <a16:creationId xmlns:a16="http://schemas.microsoft.com/office/drawing/2014/main" id="{BF7ACDE8-6566-E5F5-BEFD-2B7FEACABC4F}"/>
                  </a:ext>
                </a:extLst>
              </p:cNvPr>
              <p:cNvSpPr/>
              <p:nvPr/>
            </p:nvSpPr>
            <p:spPr>
              <a:xfrm>
                <a:off x="4735513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8" name="Flèche : bas 41">
                <a:extLst>
                  <a:ext uri="{FF2B5EF4-FFF2-40B4-BE49-F238E27FC236}">
                    <a16:creationId xmlns:a16="http://schemas.microsoft.com/office/drawing/2014/main" id="{B6C3F559-BF0E-1D26-3948-810F86ADDC42}"/>
                  </a:ext>
                </a:extLst>
              </p:cNvPr>
              <p:cNvSpPr/>
              <p:nvPr/>
            </p:nvSpPr>
            <p:spPr>
              <a:xfrm>
                <a:off x="5174456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CB2256B9-57B8-184F-9CCB-BEE630339B3E}"/>
                </a:ext>
              </a:extLst>
            </p:cNvPr>
            <p:cNvSpPr txBox="1"/>
            <p:nvPr/>
          </p:nvSpPr>
          <p:spPr>
            <a:xfrm>
              <a:off x="1552669" y="56195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BFF6F8A-E3F6-4595-119B-08E01D037734}"/>
                </a:ext>
              </a:extLst>
            </p:cNvPr>
            <p:cNvSpPr txBox="1"/>
            <p:nvPr/>
          </p:nvSpPr>
          <p:spPr>
            <a:xfrm>
              <a:off x="1070167" y="5414370"/>
              <a:ext cx="5950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0.001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0B7B39DA-77C3-4227-4308-AE535DC0DF5C}"/>
                </a:ext>
              </a:extLst>
            </p:cNvPr>
            <p:cNvSpPr txBox="1"/>
            <p:nvPr/>
          </p:nvSpPr>
          <p:spPr>
            <a:xfrm>
              <a:off x="2053912" y="5954527"/>
              <a:ext cx="3231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Time after reaching steady-state, months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A81341F-3C13-4FF1-4066-8926872C4881}"/>
                </a:ext>
              </a:extLst>
            </p:cNvPr>
            <p:cNvSpPr txBox="1"/>
            <p:nvPr/>
          </p:nvSpPr>
          <p:spPr>
            <a:xfrm>
              <a:off x="1252911" y="430033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0.1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36C2D95-BA78-59CE-99C9-86B1626540B8}"/>
                </a:ext>
              </a:extLst>
            </p:cNvPr>
            <p:cNvSpPr txBox="1"/>
            <p:nvPr/>
          </p:nvSpPr>
          <p:spPr>
            <a:xfrm>
              <a:off x="1389165" y="31968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7D35E7B-42C0-01D6-ECB3-D9CFD215B45D}"/>
                </a:ext>
              </a:extLst>
            </p:cNvPr>
            <p:cNvSpPr txBox="1"/>
            <p:nvPr/>
          </p:nvSpPr>
          <p:spPr>
            <a:xfrm>
              <a:off x="2873469" y="56195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7451F13-E019-1C6B-C71D-E1C2A1414BFA}"/>
                </a:ext>
              </a:extLst>
            </p:cNvPr>
            <p:cNvSpPr txBox="1"/>
            <p:nvPr/>
          </p:nvSpPr>
          <p:spPr>
            <a:xfrm>
              <a:off x="4195857" y="56195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F633FEB-9EA6-E120-D559-ABAFB6F96E18}"/>
                </a:ext>
              </a:extLst>
            </p:cNvPr>
            <p:cNvSpPr txBox="1"/>
            <p:nvPr/>
          </p:nvSpPr>
          <p:spPr>
            <a:xfrm>
              <a:off x="5532126" y="56195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9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DA287DA-9D12-7BFB-77C6-F3CFE2DE455A}"/>
                </a:ext>
              </a:extLst>
            </p:cNvPr>
            <p:cNvSpPr txBox="1"/>
            <p:nvPr/>
          </p:nvSpPr>
          <p:spPr>
            <a:xfrm>
              <a:off x="2499780" y="2633043"/>
              <a:ext cx="24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Formulation A, SC Q1M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24F6418-7CA7-7D67-01A6-127FA443476B}"/>
              </a:ext>
            </a:extLst>
          </p:cNvPr>
          <p:cNvGrpSpPr/>
          <p:nvPr/>
        </p:nvGrpSpPr>
        <p:grpSpPr>
          <a:xfrm>
            <a:off x="6331729" y="2633043"/>
            <a:ext cx="5421929" cy="3629261"/>
            <a:chOff x="6331729" y="2633043"/>
            <a:chExt cx="5421929" cy="3629261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D95969D1-DE1A-B62C-5CE0-ECE64A4D3979}"/>
                </a:ext>
              </a:extLst>
            </p:cNvPr>
            <p:cNvGrpSpPr/>
            <p:nvPr/>
          </p:nvGrpSpPr>
          <p:grpSpPr>
            <a:xfrm>
              <a:off x="6878638" y="2787446"/>
              <a:ext cx="4094162" cy="2846388"/>
              <a:chOff x="6878638" y="2405063"/>
              <a:chExt cx="4094162" cy="2846388"/>
            </a:xfrm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A897ABCC-C1D6-D482-7704-4E8C21626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50" y="2405063"/>
                <a:ext cx="4006850" cy="2759075"/>
              </a:xfrm>
              <a:custGeom>
                <a:avLst/>
                <a:gdLst>
                  <a:gd name="T0" fmla="*/ 10099 w 10099"/>
                  <a:gd name="T1" fmla="*/ 6954 h 6954"/>
                  <a:gd name="T2" fmla="*/ 0 w 10099"/>
                  <a:gd name="T3" fmla="*/ 6954 h 6954"/>
                  <a:gd name="T4" fmla="*/ 0 w 10099"/>
                  <a:gd name="T5" fmla="*/ 0 h 6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99" h="6954">
                    <a:moveTo>
                      <a:pt x="10099" y="6954"/>
                    </a:moveTo>
                    <a:lnTo>
                      <a:pt x="0" y="695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:a16="http://schemas.microsoft.com/office/drawing/2014/main" id="{63904674-E85C-FCFC-7A43-4CE61813E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55238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2" name="Line 10">
                <a:extLst>
                  <a:ext uri="{FF2B5EF4-FFF2-40B4-BE49-F238E27FC236}">
                    <a16:creationId xmlns:a16="http://schemas.microsoft.com/office/drawing/2014/main" id="{D4BC42CB-BCC4-CA43-48DC-9C7E39C6F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53750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3" name="Line 11">
                <a:extLst>
                  <a:ext uri="{FF2B5EF4-FFF2-40B4-BE49-F238E27FC236}">
                    <a16:creationId xmlns:a16="http://schemas.microsoft.com/office/drawing/2014/main" id="{8F9E3690-213D-28DA-76B3-51A204BE8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5950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4" name="Line 12">
                <a:extLst>
                  <a:ext uri="{FF2B5EF4-FFF2-40B4-BE49-F238E27FC236}">
                    <a16:creationId xmlns:a16="http://schemas.microsoft.com/office/drawing/2014/main" id="{CF4F703A-AA0C-EA1B-3988-8EB46B4C6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62875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5" name="Line 13">
                <a:extLst>
                  <a:ext uri="{FF2B5EF4-FFF2-40B4-BE49-F238E27FC236}">
                    <a16:creationId xmlns:a16="http://schemas.microsoft.com/office/drawing/2014/main" id="{1BD2F89E-0B2F-8814-41ED-F0BD5E1CB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59800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6215A5CE-B478-F1F2-87E3-247CA18A8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8313" y="5164138"/>
                <a:ext cx="0" cy="873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C120A456-995B-5884-7A2C-13F0B9208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8638" y="4049713"/>
                <a:ext cx="873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C280F0AD-339D-2936-484A-E11675A12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8638" y="5164138"/>
                <a:ext cx="873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39" name="Line 24">
                <a:extLst>
                  <a:ext uri="{FF2B5EF4-FFF2-40B4-BE49-F238E27FC236}">
                    <a16:creationId xmlns:a16="http://schemas.microsoft.com/office/drawing/2014/main" id="{823E39CB-336F-732E-9FD4-6790A1431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8638" y="2947988"/>
                <a:ext cx="873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40" name="Line 25">
                <a:extLst>
                  <a:ext uri="{FF2B5EF4-FFF2-40B4-BE49-F238E27FC236}">
                    <a16:creationId xmlns:a16="http://schemas.microsoft.com/office/drawing/2014/main" id="{82018589-9D98-5A8C-ACF7-D52964DE4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5950" y="3798888"/>
                <a:ext cx="3997325" cy="0"/>
              </a:xfrm>
              <a:prstGeom prst="line">
                <a:avLst/>
              </a:prstGeom>
              <a:noFill/>
              <a:ln w="11113">
                <a:solidFill>
                  <a:srgbClr val="00B0F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E237D3BA-C1CB-6094-C9EB-769D28C82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3311525"/>
                <a:ext cx="3992563" cy="446088"/>
              </a:xfrm>
              <a:custGeom>
                <a:avLst/>
                <a:gdLst>
                  <a:gd name="T0" fmla="*/ 8135 w 10061"/>
                  <a:gd name="T1" fmla="*/ 148 h 1122"/>
                  <a:gd name="T2" fmla="*/ 8072 w 10061"/>
                  <a:gd name="T3" fmla="*/ 201 h 1122"/>
                  <a:gd name="T4" fmla="*/ 7065 w 10061"/>
                  <a:gd name="T5" fmla="*/ 365 h 1122"/>
                  <a:gd name="T6" fmla="*/ 6436 w 10061"/>
                  <a:gd name="T7" fmla="*/ 165 h 1122"/>
                  <a:gd name="T8" fmla="*/ 6363 w 10061"/>
                  <a:gd name="T9" fmla="*/ 190 h 1122"/>
                  <a:gd name="T10" fmla="*/ 6191 w 10061"/>
                  <a:gd name="T11" fmla="*/ 227 h 1122"/>
                  <a:gd name="T12" fmla="*/ 6079 w 10061"/>
                  <a:gd name="T13" fmla="*/ 164 h 1122"/>
                  <a:gd name="T14" fmla="*/ 5912 w 10061"/>
                  <a:gd name="T15" fmla="*/ 497 h 1122"/>
                  <a:gd name="T16" fmla="*/ 5065 w 10061"/>
                  <a:gd name="T17" fmla="*/ 346 h 1122"/>
                  <a:gd name="T18" fmla="*/ 4433 w 10061"/>
                  <a:gd name="T19" fmla="*/ 156 h 1122"/>
                  <a:gd name="T20" fmla="*/ 4326 w 10061"/>
                  <a:gd name="T21" fmla="*/ 180 h 1122"/>
                  <a:gd name="T22" fmla="*/ 4161 w 10061"/>
                  <a:gd name="T23" fmla="*/ 202 h 1122"/>
                  <a:gd name="T24" fmla="*/ 4068 w 10061"/>
                  <a:gd name="T25" fmla="*/ 138 h 1122"/>
                  <a:gd name="T26" fmla="*/ 4032 w 10061"/>
                  <a:gd name="T27" fmla="*/ 287 h 1122"/>
                  <a:gd name="T28" fmla="*/ 3683 w 10061"/>
                  <a:gd name="T29" fmla="*/ 431 h 1122"/>
                  <a:gd name="T30" fmla="*/ 2915 w 10061"/>
                  <a:gd name="T31" fmla="*/ 276 h 1122"/>
                  <a:gd name="T32" fmla="*/ 2388 w 10061"/>
                  <a:gd name="T33" fmla="*/ 108 h 1122"/>
                  <a:gd name="T34" fmla="*/ 2270 w 10061"/>
                  <a:gd name="T35" fmla="*/ 272 h 1122"/>
                  <a:gd name="T36" fmla="*/ 2116 w 10061"/>
                  <a:gd name="T37" fmla="*/ 141 h 1122"/>
                  <a:gd name="T38" fmla="*/ 2045 w 10061"/>
                  <a:gd name="T39" fmla="*/ 91 h 1122"/>
                  <a:gd name="T40" fmla="*/ 1997 w 10061"/>
                  <a:gd name="T41" fmla="*/ 424 h 1122"/>
                  <a:gd name="T42" fmla="*/ 599 w 10061"/>
                  <a:gd name="T43" fmla="*/ 99 h 1122"/>
                  <a:gd name="T44" fmla="*/ 347 w 10061"/>
                  <a:gd name="T45" fmla="*/ 4 h 1122"/>
                  <a:gd name="T46" fmla="*/ 300 w 10061"/>
                  <a:gd name="T47" fmla="*/ 53 h 1122"/>
                  <a:gd name="T48" fmla="*/ 41 w 10061"/>
                  <a:gd name="T49" fmla="*/ 0 h 1122"/>
                  <a:gd name="T50" fmla="*/ 0 w 10061"/>
                  <a:gd name="T51" fmla="*/ 92 h 1122"/>
                  <a:gd name="T52" fmla="*/ 72 w 10061"/>
                  <a:gd name="T53" fmla="*/ 698 h 1122"/>
                  <a:gd name="T54" fmla="*/ 286 w 10061"/>
                  <a:gd name="T55" fmla="*/ 814 h 1122"/>
                  <a:gd name="T56" fmla="*/ 421 w 10061"/>
                  <a:gd name="T57" fmla="*/ 830 h 1122"/>
                  <a:gd name="T58" fmla="*/ 1610 w 10061"/>
                  <a:gd name="T59" fmla="*/ 1075 h 1122"/>
                  <a:gd name="T60" fmla="*/ 2015 w 10061"/>
                  <a:gd name="T61" fmla="*/ 822 h 1122"/>
                  <a:gd name="T62" fmla="*/ 2067 w 10061"/>
                  <a:gd name="T63" fmla="*/ 691 h 1122"/>
                  <a:gd name="T64" fmla="*/ 2297 w 10061"/>
                  <a:gd name="T65" fmla="*/ 783 h 1122"/>
                  <a:gd name="T66" fmla="*/ 2391 w 10061"/>
                  <a:gd name="T67" fmla="*/ 779 h 1122"/>
                  <a:gd name="T68" fmla="*/ 2755 w 10061"/>
                  <a:gd name="T69" fmla="*/ 893 h 1122"/>
                  <a:gd name="T70" fmla="*/ 3231 w 10061"/>
                  <a:gd name="T71" fmla="*/ 983 h 1122"/>
                  <a:gd name="T72" fmla="*/ 3841 w 10061"/>
                  <a:gd name="T73" fmla="*/ 1079 h 1122"/>
                  <a:gd name="T74" fmla="*/ 4030 w 10061"/>
                  <a:gd name="T75" fmla="*/ 822 h 1122"/>
                  <a:gd name="T76" fmla="*/ 4089 w 10061"/>
                  <a:gd name="T77" fmla="*/ 709 h 1122"/>
                  <a:gd name="T78" fmla="*/ 4326 w 10061"/>
                  <a:gd name="T79" fmla="*/ 766 h 1122"/>
                  <a:gd name="T80" fmla="*/ 4416 w 10061"/>
                  <a:gd name="T81" fmla="*/ 774 h 1122"/>
                  <a:gd name="T82" fmla="*/ 6041 w 10061"/>
                  <a:gd name="T83" fmla="*/ 1107 h 1122"/>
                  <a:gd name="T84" fmla="*/ 6056 w 10061"/>
                  <a:gd name="T85" fmla="*/ 776 h 1122"/>
                  <a:gd name="T86" fmla="*/ 6135 w 10061"/>
                  <a:gd name="T87" fmla="*/ 741 h 1122"/>
                  <a:gd name="T88" fmla="*/ 6337 w 10061"/>
                  <a:gd name="T89" fmla="*/ 778 h 1122"/>
                  <a:gd name="T90" fmla="*/ 6418 w 10061"/>
                  <a:gd name="T91" fmla="*/ 762 h 1122"/>
                  <a:gd name="T92" fmla="*/ 7039 w 10061"/>
                  <a:gd name="T93" fmla="*/ 924 h 1122"/>
                  <a:gd name="T94" fmla="*/ 8061 w 10061"/>
                  <a:gd name="T95" fmla="*/ 1122 h 1122"/>
                  <a:gd name="T96" fmla="*/ 8065 w 10061"/>
                  <a:gd name="T97" fmla="*/ 766 h 1122"/>
                  <a:gd name="T98" fmla="*/ 8133 w 10061"/>
                  <a:gd name="T99" fmla="*/ 715 h 1122"/>
                  <a:gd name="T100" fmla="*/ 8351 w 10061"/>
                  <a:gd name="T101" fmla="*/ 763 h 1122"/>
                  <a:gd name="T102" fmla="*/ 8481 w 10061"/>
                  <a:gd name="T103" fmla="*/ 758 h 1122"/>
                  <a:gd name="T104" fmla="*/ 9861 w 10061"/>
                  <a:gd name="T105" fmla="*/ 1084 h 1122"/>
                  <a:gd name="T106" fmla="*/ 9465 w 10061"/>
                  <a:gd name="T107" fmla="*/ 455 h 1122"/>
                  <a:gd name="T108" fmla="*/ 8798 w 10061"/>
                  <a:gd name="T109" fmla="*/ 306 h 1122"/>
                  <a:gd name="T110" fmla="*/ 8462 w 10061"/>
                  <a:gd name="T111" fmla="*/ 175 h 1122"/>
                  <a:gd name="T112" fmla="*/ 8354 w 10061"/>
                  <a:gd name="T113" fmla="*/ 199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61" h="1122">
                    <a:moveTo>
                      <a:pt x="8333" y="367"/>
                    </a:moveTo>
                    <a:lnTo>
                      <a:pt x="8226" y="232"/>
                    </a:lnTo>
                    <a:lnTo>
                      <a:pt x="8207" y="210"/>
                    </a:lnTo>
                    <a:lnTo>
                      <a:pt x="8190" y="192"/>
                    </a:lnTo>
                    <a:lnTo>
                      <a:pt x="8175" y="176"/>
                    </a:lnTo>
                    <a:lnTo>
                      <a:pt x="8162" y="164"/>
                    </a:lnTo>
                    <a:lnTo>
                      <a:pt x="8147" y="155"/>
                    </a:lnTo>
                    <a:lnTo>
                      <a:pt x="8135" y="148"/>
                    </a:lnTo>
                    <a:lnTo>
                      <a:pt x="8124" y="144"/>
                    </a:lnTo>
                    <a:lnTo>
                      <a:pt x="8114" y="144"/>
                    </a:lnTo>
                    <a:lnTo>
                      <a:pt x="8104" y="146"/>
                    </a:lnTo>
                    <a:lnTo>
                      <a:pt x="8096" y="151"/>
                    </a:lnTo>
                    <a:lnTo>
                      <a:pt x="8088" y="159"/>
                    </a:lnTo>
                    <a:lnTo>
                      <a:pt x="8083" y="171"/>
                    </a:lnTo>
                    <a:lnTo>
                      <a:pt x="8076" y="184"/>
                    </a:lnTo>
                    <a:lnTo>
                      <a:pt x="8072" y="201"/>
                    </a:lnTo>
                    <a:lnTo>
                      <a:pt x="8070" y="220"/>
                    </a:lnTo>
                    <a:lnTo>
                      <a:pt x="8069" y="244"/>
                    </a:lnTo>
                    <a:lnTo>
                      <a:pt x="8040" y="528"/>
                    </a:lnTo>
                    <a:lnTo>
                      <a:pt x="7839" y="505"/>
                    </a:lnTo>
                    <a:lnTo>
                      <a:pt x="7641" y="477"/>
                    </a:lnTo>
                    <a:lnTo>
                      <a:pt x="7446" y="445"/>
                    </a:lnTo>
                    <a:lnTo>
                      <a:pt x="7255" y="408"/>
                    </a:lnTo>
                    <a:lnTo>
                      <a:pt x="7065" y="365"/>
                    </a:lnTo>
                    <a:lnTo>
                      <a:pt x="6878" y="317"/>
                    </a:lnTo>
                    <a:lnTo>
                      <a:pt x="6693" y="265"/>
                    </a:lnTo>
                    <a:lnTo>
                      <a:pt x="6512" y="209"/>
                    </a:lnTo>
                    <a:lnTo>
                      <a:pt x="6495" y="202"/>
                    </a:lnTo>
                    <a:lnTo>
                      <a:pt x="6479" y="194"/>
                    </a:lnTo>
                    <a:lnTo>
                      <a:pt x="6464" y="185"/>
                    </a:lnTo>
                    <a:lnTo>
                      <a:pt x="6449" y="175"/>
                    </a:lnTo>
                    <a:lnTo>
                      <a:pt x="6436" y="165"/>
                    </a:lnTo>
                    <a:lnTo>
                      <a:pt x="6424" y="159"/>
                    </a:lnTo>
                    <a:lnTo>
                      <a:pt x="6414" y="155"/>
                    </a:lnTo>
                    <a:lnTo>
                      <a:pt x="6405" y="155"/>
                    </a:lnTo>
                    <a:lnTo>
                      <a:pt x="6394" y="156"/>
                    </a:lnTo>
                    <a:lnTo>
                      <a:pt x="6385" y="160"/>
                    </a:lnTo>
                    <a:lnTo>
                      <a:pt x="6377" y="167"/>
                    </a:lnTo>
                    <a:lnTo>
                      <a:pt x="6371" y="179"/>
                    </a:lnTo>
                    <a:lnTo>
                      <a:pt x="6363" y="190"/>
                    </a:lnTo>
                    <a:lnTo>
                      <a:pt x="6356" y="205"/>
                    </a:lnTo>
                    <a:lnTo>
                      <a:pt x="6351" y="222"/>
                    </a:lnTo>
                    <a:lnTo>
                      <a:pt x="6346" y="244"/>
                    </a:lnTo>
                    <a:lnTo>
                      <a:pt x="6341" y="266"/>
                    </a:lnTo>
                    <a:lnTo>
                      <a:pt x="6337" y="293"/>
                    </a:lnTo>
                    <a:lnTo>
                      <a:pt x="6334" y="320"/>
                    </a:lnTo>
                    <a:lnTo>
                      <a:pt x="6331" y="353"/>
                    </a:lnTo>
                    <a:lnTo>
                      <a:pt x="6191" y="227"/>
                    </a:lnTo>
                    <a:lnTo>
                      <a:pt x="6159" y="194"/>
                    </a:lnTo>
                    <a:lnTo>
                      <a:pt x="6144" y="182"/>
                    </a:lnTo>
                    <a:lnTo>
                      <a:pt x="6131" y="173"/>
                    </a:lnTo>
                    <a:lnTo>
                      <a:pt x="6118" y="167"/>
                    </a:lnTo>
                    <a:lnTo>
                      <a:pt x="6107" y="163"/>
                    </a:lnTo>
                    <a:lnTo>
                      <a:pt x="6097" y="161"/>
                    </a:lnTo>
                    <a:lnTo>
                      <a:pt x="6088" y="163"/>
                    </a:lnTo>
                    <a:lnTo>
                      <a:pt x="6079" y="164"/>
                    </a:lnTo>
                    <a:lnTo>
                      <a:pt x="6071" y="171"/>
                    </a:lnTo>
                    <a:lnTo>
                      <a:pt x="6063" y="180"/>
                    </a:lnTo>
                    <a:lnTo>
                      <a:pt x="6058" y="192"/>
                    </a:lnTo>
                    <a:lnTo>
                      <a:pt x="6048" y="222"/>
                    </a:lnTo>
                    <a:lnTo>
                      <a:pt x="6046" y="241"/>
                    </a:lnTo>
                    <a:lnTo>
                      <a:pt x="6045" y="264"/>
                    </a:lnTo>
                    <a:lnTo>
                      <a:pt x="6031" y="513"/>
                    </a:lnTo>
                    <a:lnTo>
                      <a:pt x="5912" y="497"/>
                    </a:lnTo>
                    <a:lnTo>
                      <a:pt x="5798" y="481"/>
                    </a:lnTo>
                    <a:lnTo>
                      <a:pt x="5686" y="464"/>
                    </a:lnTo>
                    <a:lnTo>
                      <a:pt x="5577" y="449"/>
                    </a:lnTo>
                    <a:lnTo>
                      <a:pt x="5468" y="429"/>
                    </a:lnTo>
                    <a:lnTo>
                      <a:pt x="5365" y="411"/>
                    </a:lnTo>
                    <a:lnTo>
                      <a:pt x="5261" y="390"/>
                    </a:lnTo>
                    <a:lnTo>
                      <a:pt x="5163" y="370"/>
                    </a:lnTo>
                    <a:lnTo>
                      <a:pt x="5065" y="346"/>
                    </a:lnTo>
                    <a:lnTo>
                      <a:pt x="4969" y="324"/>
                    </a:lnTo>
                    <a:lnTo>
                      <a:pt x="4876" y="299"/>
                    </a:lnTo>
                    <a:lnTo>
                      <a:pt x="4786" y="276"/>
                    </a:lnTo>
                    <a:lnTo>
                      <a:pt x="4697" y="248"/>
                    </a:lnTo>
                    <a:lnTo>
                      <a:pt x="4611" y="222"/>
                    </a:lnTo>
                    <a:lnTo>
                      <a:pt x="4529" y="194"/>
                    </a:lnTo>
                    <a:lnTo>
                      <a:pt x="4449" y="167"/>
                    </a:lnTo>
                    <a:lnTo>
                      <a:pt x="4433" y="156"/>
                    </a:lnTo>
                    <a:lnTo>
                      <a:pt x="4420" y="150"/>
                    </a:lnTo>
                    <a:lnTo>
                      <a:pt x="4395" y="141"/>
                    </a:lnTo>
                    <a:lnTo>
                      <a:pt x="4383" y="137"/>
                    </a:lnTo>
                    <a:lnTo>
                      <a:pt x="4374" y="137"/>
                    </a:lnTo>
                    <a:lnTo>
                      <a:pt x="4357" y="142"/>
                    </a:lnTo>
                    <a:lnTo>
                      <a:pt x="4343" y="151"/>
                    </a:lnTo>
                    <a:lnTo>
                      <a:pt x="4331" y="169"/>
                    </a:lnTo>
                    <a:lnTo>
                      <a:pt x="4326" y="180"/>
                    </a:lnTo>
                    <a:lnTo>
                      <a:pt x="4323" y="193"/>
                    </a:lnTo>
                    <a:lnTo>
                      <a:pt x="4319" y="226"/>
                    </a:lnTo>
                    <a:lnTo>
                      <a:pt x="4309" y="340"/>
                    </a:lnTo>
                    <a:lnTo>
                      <a:pt x="4275" y="315"/>
                    </a:lnTo>
                    <a:lnTo>
                      <a:pt x="4242" y="289"/>
                    </a:lnTo>
                    <a:lnTo>
                      <a:pt x="4209" y="257"/>
                    </a:lnTo>
                    <a:lnTo>
                      <a:pt x="4178" y="224"/>
                    </a:lnTo>
                    <a:lnTo>
                      <a:pt x="4161" y="202"/>
                    </a:lnTo>
                    <a:lnTo>
                      <a:pt x="4146" y="185"/>
                    </a:lnTo>
                    <a:lnTo>
                      <a:pt x="4132" y="169"/>
                    </a:lnTo>
                    <a:lnTo>
                      <a:pt x="4119" y="158"/>
                    </a:lnTo>
                    <a:lnTo>
                      <a:pt x="4106" y="148"/>
                    </a:lnTo>
                    <a:lnTo>
                      <a:pt x="4095" y="142"/>
                    </a:lnTo>
                    <a:lnTo>
                      <a:pt x="4085" y="138"/>
                    </a:lnTo>
                    <a:lnTo>
                      <a:pt x="4077" y="137"/>
                    </a:lnTo>
                    <a:lnTo>
                      <a:pt x="4068" y="138"/>
                    </a:lnTo>
                    <a:lnTo>
                      <a:pt x="4060" y="142"/>
                    </a:lnTo>
                    <a:lnTo>
                      <a:pt x="4053" y="148"/>
                    </a:lnTo>
                    <a:lnTo>
                      <a:pt x="4048" y="158"/>
                    </a:lnTo>
                    <a:lnTo>
                      <a:pt x="4043" y="169"/>
                    </a:lnTo>
                    <a:lnTo>
                      <a:pt x="4040" y="185"/>
                    </a:lnTo>
                    <a:lnTo>
                      <a:pt x="4038" y="202"/>
                    </a:lnTo>
                    <a:lnTo>
                      <a:pt x="4036" y="224"/>
                    </a:lnTo>
                    <a:lnTo>
                      <a:pt x="4032" y="287"/>
                    </a:lnTo>
                    <a:lnTo>
                      <a:pt x="4026" y="350"/>
                    </a:lnTo>
                    <a:lnTo>
                      <a:pt x="4015" y="413"/>
                    </a:lnTo>
                    <a:lnTo>
                      <a:pt x="4009" y="445"/>
                    </a:lnTo>
                    <a:lnTo>
                      <a:pt x="4005" y="460"/>
                    </a:lnTo>
                    <a:lnTo>
                      <a:pt x="4002" y="477"/>
                    </a:lnTo>
                    <a:lnTo>
                      <a:pt x="3894" y="462"/>
                    </a:lnTo>
                    <a:lnTo>
                      <a:pt x="3787" y="447"/>
                    </a:lnTo>
                    <a:lnTo>
                      <a:pt x="3683" y="431"/>
                    </a:lnTo>
                    <a:lnTo>
                      <a:pt x="3582" y="416"/>
                    </a:lnTo>
                    <a:lnTo>
                      <a:pt x="3481" y="397"/>
                    </a:lnTo>
                    <a:lnTo>
                      <a:pt x="3383" y="379"/>
                    </a:lnTo>
                    <a:lnTo>
                      <a:pt x="3286" y="359"/>
                    </a:lnTo>
                    <a:lnTo>
                      <a:pt x="3191" y="341"/>
                    </a:lnTo>
                    <a:lnTo>
                      <a:pt x="3097" y="319"/>
                    </a:lnTo>
                    <a:lnTo>
                      <a:pt x="3005" y="298"/>
                    </a:lnTo>
                    <a:lnTo>
                      <a:pt x="2915" y="276"/>
                    </a:lnTo>
                    <a:lnTo>
                      <a:pt x="2828" y="253"/>
                    </a:lnTo>
                    <a:lnTo>
                      <a:pt x="2741" y="228"/>
                    </a:lnTo>
                    <a:lnTo>
                      <a:pt x="2657" y="203"/>
                    </a:lnTo>
                    <a:lnTo>
                      <a:pt x="2574" y="177"/>
                    </a:lnTo>
                    <a:lnTo>
                      <a:pt x="2494" y="152"/>
                    </a:lnTo>
                    <a:lnTo>
                      <a:pt x="2425" y="122"/>
                    </a:lnTo>
                    <a:lnTo>
                      <a:pt x="2405" y="112"/>
                    </a:lnTo>
                    <a:lnTo>
                      <a:pt x="2388" y="108"/>
                    </a:lnTo>
                    <a:lnTo>
                      <a:pt x="2373" y="106"/>
                    </a:lnTo>
                    <a:lnTo>
                      <a:pt x="2359" y="110"/>
                    </a:lnTo>
                    <a:lnTo>
                      <a:pt x="2346" y="117"/>
                    </a:lnTo>
                    <a:lnTo>
                      <a:pt x="2336" y="130"/>
                    </a:lnTo>
                    <a:lnTo>
                      <a:pt x="2327" y="146"/>
                    </a:lnTo>
                    <a:lnTo>
                      <a:pt x="2320" y="167"/>
                    </a:lnTo>
                    <a:lnTo>
                      <a:pt x="2295" y="281"/>
                    </a:lnTo>
                    <a:lnTo>
                      <a:pt x="2270" y="272"/>
                    </a:lnTo>
                    <a:lnTo>
                      <a:pt x="2247" y="262"/>
                    </a:lnTo>
                    <a:lnTo>
                      <a:pt x="2225" y="251"/>
                    </a:lnTo>
                    <a:lnTo>
                      <a:pt x="2204" y="237"/>
                    </a:lnTo>
                    <a:lnTo>
                      <a:pt x="2183" y="220"/>
                    </a:lnTo>
                    <a:lnTo>
                      <a:pt x="2164" y="203"/>
                    </a:lnTo>
                    <a:lnTo>
                      <a:pt x="2146" y="184"/>
                    </a:lnTo>
                    <a:lnTo>
                      <a:pt x="2129" y="163"/>
                    </a:lnTo>
                    <a:lnTo>
                      <a:pt x="2116" y="141"/>
                    </a:lnTo>
                    <a:lnTo>
                      <a:pt x="2105" y="122"/>
                    </a:lnTo>
                    <a:lnTo>
                      <a:pt x="2095" y="108"/>
                    </a:lnTo>
                    <a:lnTo>
                      <a:pt x="2086" y="97"/>
                    </a:lnTo>
                    <a:lnTo>
                      <a:pt x="2075" y="88"/>
                    </a:lnTo>
                    <a:lnTo>
                      <a:pt x="2067" y="84"/>
                    </a:lnTo>
                    <a:lnTo>
                      <a:pt x="2059" y="83"/>
                    </a:lnTo>
                    <a:lnTo>
                      <a:pt x="2053" y="85"/>
                    </a:lnTo>
                    <a:lnTo>
                      <a:pt x="2045" y="91"/>
                    </a:lnTo>
                    <a:lnTo>
                      <a:pt x="2039" y="100"/>
                    </a:lnTo>
                    <a:lnTo>
                      <a:pt x="2033" y="112"/>
                    </a:lnTo>
                    <a:lnTo>
                      <a:pt x="2028" y="127"/>
                    </a:lnTo>
                    <a:lnTo>
                      <a:pt x="2023" y="146"/>
                    </a:lnTo>
                    <a:lnTo>
                      <a:pt x="2019" y="168"/>
                    </a:lnTo>
                    <a:lnTo>
                      <a:pt x="2015" y="194"/>
                    </a:lnTo>
                    <a:lnTo>
                      <a:pt x="2012" y="224"/>
                    </a:lnTo>
                    <a:lnTo>
                      <a:pt x="1997" y="424"/>
                    </a:lnTo>
                    <a:lnTo>
                      <a:pt x="1617" y="349"/>
                    </a:lnTo>
                    <a:lnTo>
                      <a:pt x="1467" y="320"/>
                    </a:lnTo>
                    <a:lnTo>
                      <a:pt x="1319" y="290"/>
                    </a:lnTo>
                    <a:lnTo>
                      <a:pt x="1173" y="257"/>
                    </a:lnTo>
                    <a:lnTo>
                      <a:pt x="1029" y="222"/>
                    </a:lnTo>
                    <a:lnTo>
                      <a:pt x="883" y="182"/>
                    </a:lnTo>
                    <a:lnTo>
                      <a:pt x="740" y="142"/>
                    </a:lnTo>
                    <a:lnTo>
                      <a:pt x="599" y="99"/>
                    </a:lnTo>
                    <a:lnTo>
                      <a:pt x="459" y="53"/>
                    </a:lnTo>
                    <a:lnTo>
                      <a:pt x="438" y="40"/>
                    </a:lnTo>
                    <a:lnTo>
                      <a:pt x="419" y="30"/>
                    </a:lnTo>
                    <a:lnTo>
                      <a:pt x="402" y="21"/>
                    </a:lnTo>
                    <a:lnTo>
                      <a:pt x="388" y="16"/>
                    </a:lnTo>
                    <a:lnTo>
                      <a:pt x="372" y="9"/>
                    </a:lnTo>
                    <a:lnTo>
                      <a:pt x="359" y="7"/>
                    </a:lnTo>
                    <a:lnTo>
                      <a:pt x="347" y="4"/>
                    </a:lnTo>
                    <a:lnTo>
                      <a:pt x="338" y="4"/>
                    </a:lnTo>
                    <a:lnTo>
                      <a:pt x="328" y="4"/>
                    </a:lnTo>
                    <a:lnTo>
                      <a:pt x="320" y="7"/>
                    </a:lnTo>
                    <a:lnTo>
                      <a:pt x="308" y="16"/>
                    </a:lnTo>
                    <a:lnTo>
                      <a:pt x="303" y="21"/>
                    </a:lnTo>
                    <a:lnTo>
                      <a:pt x="300" y="30"/>
                    </a:lnTo>
                    <a:lnTo>
                      <a:pt x="299" y="40"/>
                    </a:lnTo>
                    <a:lnTo>
                      <a:pt x="300" y="53"/>
                    </a:lnTo>
                    <a:lnTo>
                      <a:pt x="279" y="211"/>
                    </a:lnTo>
                    <a:lnTo>
                      <a:pt x="117" y="79"/>
                    </a:lnTo>
                    <a:lnTo>
                      <a:pt x="102" y="59"/>
                    </a:lnTo>
                    <a:lnTo>
                      <a:pt x="91" y="42"/>
                    </a:lnTo>
                    <a:lnTo>
                      <a:pt x="79" y="28"/>
                    </a:lnTo>
                    <a:lnTo>
                      <a:pt x="68" y="19"/>
                    </a:lnTo>
                    <a:lnTo>
                      <a:pt x="49" y="4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6" y="3"/>
                    </a:lnTo>
                    <a:lnTo>
                      <a:pt x="20" y="7"/>
                    </a:lnTo>
                    <a:lnTo>
                      <a:pt x="15" y="13"/>
                    </a:lnTo>
                    <a:lnTo>
                      <a:pt x="11" y="25"/>
                    </a:lnTo>
                    <a:lnTo>
                      <a:pt x="4" y="53"/>
                    </a:lnTo>
                    <a:lnTo>
                      <a:pt x="1" y="70"/>
                    </a:lnTo>
                    <a:lnTo>
                      <a:pt x="0" y="92"/>
                    </a:lnTo>
                    <a:lnTo>
                      <a:pt x="0" y="743"/>
                    </a:lnTo>
                    <a:lnTo>
                      <a:pt x="5" y="721"/>
                    </a:lnTo>
                    <a:lnTo>
                      <a:pt x="13" y="705"/>
                    </a:lnTo>
                    <a:lnTo>
                      <a:pt x="21" y="694"/>
                    </a:lnTo>
                    <a:lnTo>
                      <a:pt x="33" y="688"/>
                    </a:lnTo>
                    <a:lnTo>
                      <a:pt x="43" y="686"/>
                    </a:lnTo>
                    <a:lnTo>
                      <a:pt x="58" y="690"/>
                    </a:lnTo>
                    <a:lnTo>
                      <a:pt x="72" y="698"/>
                    </a:lnTo>
                    <a:lnTo>
                      <a:pt x="91" y="712"/>
                    </a:lnTo>
                    <a:lnTo>
                      <a:pt x="273" y="875"/>
                    </a:lnTo>
                    <a:lnTo>
                      <a:pt x="269" y="859"/>
                    </a:lnTo>
                    <a:lnTo>
                      <a:pt x="269" y="847"/>
                    </a:lnTo>
                    <a:lnTo>
                      <a:pt x="270" y="835"/>
                    </a:lnTo>
                    <a:lnTo>
                      <a:pt x="274" y="827"/>
                    </a:lnTo>
                    <a:lnTo>
                      <a:pt x="278" y="819"/>
                    </a:lnTo>
                    <a:lnTo>
                      <a:pt x="286" y="814"/>
                    </a:lnTo>
                    <a:lnTo>
                      <a:pt x="295" y="810"/>
                    </a:lnTo>
                    <a:lnTo>
                      <a:pt x="308" y="809"/>
                    </a:lnTo>
                    <a:lnTo>
                      <a:pt x="320" y="808"/>
                    </a:lnTo>
                    <a:lnTo>
                      <a:pt x="337" y="809"/>
                    </a:lnTo>
                    <a:lnTo>
                      <a:pt x="354" y="812"/>
                    </a:lnTo>
                    <a:lnTo>
                      <a:pt x="375" y="817"/>
                    </a:lnTo>
                    <a:lnTo>
                      <a:pt x="396" y="822"/>
                    </a:lnTo>
                    <a:lnTo>
                      <a:pt x="421" y="830"/>
                    </a:lnTo>
                    <a:lnTo>
                      <a:pt x="446" y="839"/>
                    </a:lnTo>
                    <a:lnTo>
                      <a:pt x="474" y="851"/>
                    </a:lnTo>
                    <a:lnTo>
                      <a:pt x="658" y="901"/>
                    </a:lnTo>
                    <a:lnTo>
                      <a:pt x="845" y="945"/>
                    </a:lnTo>
                    <a:lnTo>
                      <a:pt x="1032" y="985"/>
                    </a:lnTo>
                    <a:lnTo>
                      <a:pt x="1224" y="1020"/>
                    </a:lnTo>
                    <a:lnTo>
                      <a:pt x="1415" y="1049"/>
                    </a:lnTo>
                    <a:lnTo>
                      <a:pt x="1610" y="1075"/>
                    </a:lnTo>
                    <a:lnTo>
                      <a:pt x="1805" y="1095"/>
                    </a:lnTo>
                    <a:lnTo>
                      <a:pt x="2006" y="1110"/>
                    </a:lnTo>
                    <a:lnTo>
                      <a:pt x="2004" y="1050"/>
                    </a:lnTo>
                    <a:lnTo>
                      <a:pt x="2004" y="996"/>
                    </a:lnTo>
                    <a:lnTo>
                      <a:pt x="2006" y="945"/>
                    </a:lnTo>
                    <a:lnTo>
                      <a:pt x="2008" y="901"/>
                    </a:lnTo>
                    <a:lnTo>
                      <a:pt x="2011" y="859"/>
                    </a:lnTo>
                    <a:lnTo>
                      <a:pt x="2015" y="822"/>
                    </a:lnTo>
                    <a:lnTo>
                      <a:pt x="2019" y="789"/>
                    </a:lnTo>
                    <a:lnTo>
                      <a:pt x="2024" y="763"/>
                    </a:lnTo>
                    <a:lnTo>
                      <a:pt x="2029" y="738"/>
                    </a:lnTo>
                    <a:lnTo>
                      <a:pt x="2036" y="720"/>
                    </a:lnTo>
                    <a:lnTo>
                      <a:pt x="2042" y="705"/>
                    </a:lnTo>
                    <a:lnTo>
                      <a:pt x="2050" y="698"/>
                    </a:lnTo>
                    <a:lnTo>
                      <a:pt x="2058" y="691"/>
                    </a:lnTo>
                    <a:lnTo>
                      <a:pt x="2067" y="691"/>
                    </a:lnTo>
                    <a:lnTo>
                      <a:pt x="2078" y="695"/>
                    </a:lnTo>
                    <a:lnTo>
                      <a:pt x="2090" y="705"/>
                    </a:lnTo>
                    <a:lnTo>
                      <a:pt x="2293" y="877"/>
                    </a:lnTo>
                    <a:lnTo>
                      <a:pt x="2289" y="838"/>
                    </a:lnTo>
                    <a:lnTo>
                      <a:pt x="2289" y="821"/>
                    </a:lnTo>
                    <a:lnTo>
                      <a:pt x="2291" y="808"/>
                    </a:lnTo>
                    <a:lnTo>
                      <a:pt x="2293" y="793"/>
                    </a:lnTo>
                    <a:lnTo>
                      <a:pt x="2297" y="783"/>
                    </a:lnTo>
                    <a:lnTo>
                      <a:pt x="2301" y="774"/>
                    </a:lnTo>
                    <a:lnTo>
                      <a:pt x="2307" y="768"/>
                    </a:lnTo>
                    <a:lnTo>
                      <a:pt x="2312" y="762"/>
                    </a:lnTo>
                    <a:lnTo>
                      <a:pt x="2320" y="759"/>
                    </a:lnTo>
                    <a:lnTo>
                      <a:pt x="2340" y="759"/>
                    </a:lnTo>
                    <a:lnTo>
                      <a:pt x="2362" y="764"/>
                    </a:lnTo>
                    <a:lnTo>
                      <a:pt x="2375" y="770"/>
                    </a:lnTo>
                    <a:lnTo>
                      <a:pt x="2391" y="779"/>
                    </a:lnTo>
                    <a:lnTo>
                      <a:pt x="2424" y="795"/>
                    </a:lnTo>
                    <a:lnTo>
                      <a:pt x="2464" y="813"/>
                    </a:lnTo>
                    <a:lnTo>
                      <a:pt x="2487" y="821"/>
                    </a:lnTo>
                    <a:lnTo>
                      <a:pt x="2514" y="830"/>
                    </a:lnTo>
                    <a:lnTo>
                      <a:pt x="2573" y="848"/>
                    </a:lnTo>
                    <a:lnTo>
                      <a:pt x="2640" y="867"/>
                    </a:lnTo>
                    <a:lnTo>
                      <a:pt x="2714" y="885"/>
                    </a:lnTo>
                    <a:lnTo>
                      <a:pt x="2755" y="893"/>
                    </a:lnTo>
                    <a:lnTo>
                      <a:pt x="2798" y="903"/>
                    </a:lnTo>
                    <a:lnTo>
                      <a:pt x="2891" y="923"/>
                    </a:lnTo>
                    <a:lnTo>
                      <a:pt x="2940" y="931"/>
                    </a:lnTo>
                    <a:lnTo>
                      <a:pt x="2992" y="941"/>
                    </a:lnTo>
                    <a:lnTo>
                      <a:pt x="3047" y="952"/>
                    </a:lnTo>
                    <a:lnTo>
                      <a:pt x="3106" y="962"/>
                    </a:lnTo>
                    <a:lnTo>
                      <a:pt x="3166" y="973"/>
                    </a:lnTo>
                    <a:lnTo>
                      <a:pt x="3231" y="983"/>
                    </a:lnTo>
                    <a:lnTo>
                      <a:pt x="3297" y="994"/>
                    </a:lnTo>
                    <a:lnTo>
                      <a:pt x="3367" y="1007"/>
                    </a:lnTo>
                    <a:lnTo>
                      <a:pt x="3439" y="1017"/>
                    </a:lnTo>
                    <a:lnTo>
                      <a:pt x="3514" y="1029"/>
                    </a:lnTo>
                    <a:lnTo>
                      <a:pt x="3591" y="1041"/>
                    </a:lnTo>
                    <a:lnTo>
                      <a:pt x="3672" y="1054"/>
                    </a:lnTo>
                    <a:lnTo>
                      <a:pt x="3755" y="1066"/>
                    </a:lnTo>
                    <a:lnTo>
                      <a:pt x="3841" y="1079"/>
                    </a:lnTo>
                    <a:lnTo>
                      <a:pt x="3930" y="1092"/>
                    </a:lnTo>
                    <a:lnTo>
                      <a:pt x="4023" y="1107"/>
                    </a:lnTo>
                    <a:lnTo>
                      <a:pt x="4022" y="1046"/>
                    </a:lnTo>
                    <a:lnTo>
                      <a:pt x="4022" y="992"/>
                    </a:lnTo>
                    <a:lnTo>
                      <a:pt x="4022" y="943"/>
                    </a:lnTo>
                    <a:lnTo>
                      <a:pt x="4025" y="898"/>
                    </a:lnTo>
                    <a:lnTo>
                      <a:pt x="4026" y="856"/>
                    </a:lnTo>
                    <a:lnTo>
                      <a:pt x="4030" y="822"/>
                    </a:lnTo>
                    <a:lnTo>
                      <a:pt x="4034" y="791"/>
                    </a:lnTo>
                    <a:lnTo>
                      <a:pt x="4040" y="766"/>
                    </a:lnTo>
                    <a:lnTo>
                      <a:pt x="4045" y="743"/>
                    </a:lnTo>
                    <a:lnTo>
                      <a:pt x="4052" y="728"/>
                    </a:lnTo>
                    <a:lnTo>
                      <a:pt x="4060" y="715"/>
                    </a:lnTo>
                    <a:lnTo>
                      <a:pt x="4069" y="709"/>
                    </a:lnTo>
                    <a:lnTo>
                      <a:pt x="4078" y="707"/>
                    </a:lnTo>
                    <a:lnTo>
                      <a:pt x="4089" y="709"/>
                    </a:lnTo>
                    <a:lnTo>
                      <a:pt x="4100" y="717"/>
                    </a:lnTo>
                    <a:lnTo>
                      <a:pt x="4114" y="730"/>
                    </a:lnTo>
                    <a:lnTo>
                      <a:pt x="4313" y="894"/>
                    </a:lnTo>
                    <a:lnTo>
                      <a:pt x="4310" y="868"/>
                    </a:lnTo>
                    <a:lnTo>
                      <a:pt x="4310" y="846"/>
                    </a:lnTo>
                    <a:lnTo>
                      <a:pt x="4314" y="808"/>
                    </a:lnTo>
                    <a:lnTo>
                      <a:pt x="4321" y="778"/>
                    </a:lnTo>
                    <a:lnTo>
                      <a:pt x="4326" y="766"/>
                    </a:lnTo>
                    <a:lnTo>
                      <a:pt x="4332" y="759"/>
                    </a:lnTo>
                    <a:lnTo>
                      <a:pt x="4347" y="747"/>
                    </a:lnTo>
                    <a:lnTo>
                      <a:pt x="4356" y="746"/>
                    </a:lnTo>
                    <a:lnTo>
                      <a:pt x="4366" y="747"/>
                    </a:lnTo>
                    <a:lnTo>
                      <a:pt x="4377" y="749"/>
                    </a:lnTo>
                    <a:lnTo>
                      <a:pt x="4389" y="755"/>
                    </a:lnTo>
                    <a:lnTo>
                      <a:pt x="4402" y="762"/>
                    </a:lnTo>
                    <a:lnTo>
                      <a:pt x="4416" y="774"/>
                    </a:lnTo>
                    <a:lnTo>
                      <a:pt x="4457" y="793"/>
                    </a:lnTo>
                    <a:lnTo>
                      <a:pt x="4500" y="810"/>
                    </a:lnTo>
                    <a:lnTo>
                      <a:pt x="4545" y="825"/>
                    </a:lnTo>
                    <a:lnTo>
                      <a:pt x="4592" y="839"/>
                    </a:lnTo>
                    <a:lnTo>
                      <a:pt x="4949" y="915"/>
                    </a:lnTo>
                    <a:lnTo>
                      <a:pt x="5311" y="986"/>
                    </a:lnTo>
                    <a:lnTo>
                      <a:pt x="5674" y="1049"/>
                    </a:lnTo>
                    <a:lnTo>
                      <a:pt x="6041" y="1107"/>
                    </a:lnTo>
                    <a:lnTo>
                      <a:pt x="6038" y="1048"/>
                    </a:lnTo>
                    <a:lnTo>
                      <a:pt x="6038" y="995"/>
                    </a:lnTo>
                    <a:lnTo>
                      <a:pt x="6038" y="947"/>
                    </a:lnTo>
                    <a:lnTo>
                      <a:pt x="6041" y="905"/>
                    </a:lnTo>
                    <a:lnTo>
                      <a:pt x="6042" y="864"/>
                    </a:lnTo>
                    <a:lnTo>
                      <a:pt x="6046" y="830"/>
                    </a:lnTo>
                    <a:lnTo>
                      <a:pt x="6050" y="800"/>
                    </a:lnTo>
                    <a:lnTo>
                      <a:pt x="6056" y="776"/>
                    </a:lnTo>
                    <a:lnTo>
                      <a:pt x="6062" y="754"/>
                    </a:lnTo>
                    <a:lnTo>
                      <a:pt x="6069" y="738"/>
                    </a:lnTo>
                    <a:lnTo>
                      <a:pt x="6077" y="726"/>
                    </a:lnTo>
                    <a:lnTo>
                      <a:pt x="6088" y="721"/>
                    </a:lnTo>
                    <a:lnTo>
                      <a:pt x="6097" y="719"/>
                    </a:lnTo>
                    <a:lnTo>
                      <a:pt x="6109" y="721"/>
                    </a:lnTo>
                    <a:lnTo>
                      <a:pt x="6121" y="728"/>
                    </a:lnTo>
                    <a:lnTo>
                      <a:pt x="6135" y="741"/>
                    </a:lnTo>
                    <a:lnTo>
                      <a:pt x="6329" y="906"/>
                    </a:lnTo>
                    <a:lnTo>
                      <a:pt x="6325" y="880"/>
                    </a:lnTo>
                    <a:lnTo>
                      <a:pt x="6324" y="857"/>
                    </a:lnTo>
                    <a:lnTo>
                      <a:pt x="6324" y="836"/>
                    </a:lnTo>
                    <a:lnTo>
                      <a:pt x="6326" y="819"/>
                    </a:lnTo>
                    <a:lnTo>
                      <a:pt x="6328" y="802"/>
                    </a:lnTo>
                    <a:lnTo>
                      <a:pt x="6331" y="789"/>
                    </a:lnTo>
                    <a:lnTo>
                      <a:pt x="6337" y="778"/>
                    </a:lnTo>
                    <a:lnTo>
                      <a:pt x="6343" y="768"/>
                    </a:lnTo>
                    <a:lnTo>
                      <a:pt x="6350" y="759"/>
                    </a:lnTo>
                    <a:lnTo>
                      <a:pt x="6358" y="755"/>
                    </a:lnTo>
                    <a:lnTo>
                      <a:pt x="6367" y="751"/>
                    </a:lnTo>
                    <a:lnTo>
                      <a:pt x="6379" y="751"/>
                    </a:lnTo>
                    <a:lnTo>
                      <a:pt x="6390" y="753"/>
                    </a:lnTo>
                    <a:lnTo>
                      <a:pt x="6403" y="757"/>
                    </a:lnTo>
                    <a:lnTo>
                      <a:pt x="6418" y="762"/>
                    </a:lnTo>
                    <a:lnTo>
                      <a:pt x="6435" y="771"/>
                    </a:lnTo>
                    <a:lnTo>
                      <a:pt x="6517" y="798"/>
                    </a:lnTo>
                    <a:lnTo>
                      <a:pt x="6603" y="825"/>
                    </a:lnTo>
                    <a:lnTo>
                      <a:pt x="6688" y="850"/>
                    </a:lnTo>
                    <a:lnTo>
                      <a:pt x="6774" y="872"/>
                    </a:lnTo>
                    <a:lnTo>
                      <a:pt x="6861" y="892"/>
                    </a:lnTo>
                    <a:lnTo>
                      <a:pt x="6950" y="909"/>
                    </a:lnTo>
                    <a:lnTo>
                      <a:pt x="7039" y="924"/>
                    </a:lnTo>
                    <a:lnTo>
                      <a:pt x="7129" y="939"/>
                    </a:lnTo>
                    <a:lnTo>
                      <a:pt x="7362" y="975"/>
                    </a:lnTo>
                    <a:lnTo>
                      <a:pt x="7479" y="995"/>
                    </a:lnTo>
                    <a:lnTo>
                      <a:pt x="7597" y="1019"/>
                    </a:lnTo>
                    <a:lnTo>
                      <a:pt x="7712" y="1041"/>
                    </a:lnTo>
                    <a:lnTo>
                      <a:pt x="7829" y="1067"/>
                    </a:lnTo>
                    <a:lnTo>
                      <a:pt x="7944" y="1093"/>
                    </a:lnTo>
                    <a:lnTo>
                      <a:pt x="8061" y="1122"/>
                    </a:lnTo>
                    <a:lnTo>
                      <a:pt x="8057" y="1059"/>
                    </a:lnTo>
                    <a:lnTo>
                      <a:pt x="8055" y="1004"/>
                    </a:lnTo>
                    <a:lnTo>
                      <a:pt x="8054" y="952"/>
                    </a:lnTo>
                    <a:lnTo>
                      <a:pt x="8054" y="906"/>
                    </a:lnTo>
                    <a:lnTo>
                      <a:pt x="8054" y="863"/>
                    </a:lnTo>
                    <a:lnTo>
                      <a:pt x="8057" y="826"/>
                    </a:lnTo>
                    <a:lnTo>
                      <a:pt x="8059" y="792"/>
                    </a:lnTo>
                    <a:lnTo>
                      <a:pt x="8065" y="766"/>
                    </a:lnTo>
                    <a:lnTo>
                      <a:pt x="8069" y="742"/>
                    </a:lnTo>
                    <a:lnTo>
                      <a:pt x="8075" y="724"/>
                    </a:lnTo>
                    <a:lnTo>
                      <a:pt x="8082" y="709"/>
                    </a:lnTo>
                    <a:lnTo>
                      <a:pt x="8091" y="701"/>
                    </a:lnTo>
                    <a:lnTo>
                      <a:pt x="8099" y="696"/>
                    </a:lnTo>
                    <a:lnTo>
                      <a:pt x="8109" y="698"/>
                    </a:lnTo>
                    <a:lnTo>
                      <a:pt x="8120" y="703"/>
                    </a:lnTo>
                    <a:lnTo>
                      <a:pt x="8133" y="715"/>
                    </a:lnTo>
                    <a:lnTo>
                      <a:pt x="8345" y="910"/>
                    </a:lnTo>
                    <a:lnTo>
                      <a:pt x="8338" y="880"/>
                    </a:lnTo>
                    <a:lnTo>
                      <a:pt x="8336" y="855"/>
                    </a:lnTo>
                    <a:lnTo>
                      <a:pt x="8334" y="830"/>
                    </a:lnTo>
                    <a:lnTo>
                      <a:pt x="8337" y="810"/>
                    </a:lnTo>
                    <a:lnTo>
                      <a:pt x="8338" y="791"/>
                    </a:lnTo>
                    <a:lnTo>
                      <a:pt x="8345" y="776"/>
                    </a:lnTo>
                    <a:lnTo>
                      <a:pt x="8351" y="763"/>
                    </a:lnTo>
                    <a:lnTo>
                      <a:pt x="8362" y="754"/>
                    </a:lnTo>
                    <a:lnTo>
                      <a:pt x="8371" y="745"/>
                    </a:lnTo>
                    <a:lnTo>
                      <a:pt x="8386" y="741"/>
                    </a:lnTo>
                    <a:lnTo>
                      <a:pt x="8400" y="740"/>
                    </a:lnTo>
                    <a:lnTo>
                      <a:pt x="8418" y="741"/>
                    </a:lnTo>
                    <a:lnTo>
                      <a:pt x="8437" y="742"/>
                    </a:lnTo>
                    <a:lnTo>
                      <a:pt x="8459" y="749"/>
                    </a:lnTo>
                    <a:lnTo>
                      <a:pt x="8481" y="758"/>
                    </a:lnTo>
                    <a:lnTo>
                      <a:pt x="8507" y="770"/>
                    </a:lnTo>
                    <a:lnTo>
                      <a:pt x="8696" y="823"/>
                    </a:lnTo>
                    <a:lnTo>
                      <a:pt x="8887" y="876"/>
                    </a:lnTo>
                    <a:lnTo>
                      <a:pt x="9079" y="923"/>
                    </a:lnTo>
                    <a:lnTo>
                      <a:pt x="9272" y="969"/>
                    </a:lnTo>
                    <a:lnTo>
                      <a:pt x="9466" y="1010"/>
                    </a:lnTo>
                    <a:lnTo>
                      <a:pt x="9663" y="1049"/>
                    </a:lnTo>
                    <a:lnTo>
                      <a:pt x="9861" y="1084"/>
                    </a:lnTo>
                    <a:lnTo>
                      <a:pt x="10061" y="1118"/>
                    </a:lnTo>
                    <a:lnTo>
                      <a:pt x="10061" y="535"/>
                    </a:lnTo>
                    <a:lnTo>
                      <a:pt x="9955" y="522"/>
                    </a:lnTo>
                    <a:lnTo>
                      <a:pt x="9853" y="510"/>
                    </a:lnTo>
                    <a:lnTo>
                      <a:pt x="9752" y="497"/>
                    </a:lnTo>
                    <a:lnTo>
                      <a:pt x="9655" y="485"/>
                    </a:lnTo>
                    <a:lnTo>
                      <a:pt x="9558" y="469"/>
                    </a:lnTo>
                    <a:lnTo>
                      <a:pt x="9465" y="455"/>
                    </a:lnTo>
                    <a:lnTo>
                      <a:pt x="9373" y="439"/>
                    </a:lnTo>
                    <a:lnTo>
                      <a:pt x="9286" y="424"/>
                    </a:lnTo>
                    <a:lnTo>
                      <a:pt x="9198" y="405"/>
                    </a:lnTo>
                    <a:lnTo>
                      <a:pt x="9114" y="387"/>
                    </a:lnTo>
                    <a:lnTo>
                      <a:pt x="9031" y="367"/>
                    </a:lnTo>
                    <a:lnTo>
                      <a:pt x="8951" y="349"/>
                    </a:lnTo>
                    <a:lnTo>
                      <a:pt x="8873" y="327"/>
                    </a:lnTo>
                    <a:lnTo>
                      <a:pt x="8798" y="306"/>
                    </a:lnTo>
                    <a:lnTo>
                      <a:pt x="8725" y="283"/>
                    </a:lnTo>
                    <a:lnTo>
                      <a:pt x="8655" y="262"/>
                    </a:lnTo>
                    <a:lnTo>
                      <a:pt x="8585" y="231"/>
                    </a:lnTo>
                    <a:lnTo>
                      <a:pt x="8556" y="214"/>
                    </a:lnTo>
                    <a:lnTo>
                      <a:pt x="8530" y="202"/>
                    </a:lnTo>
                    <a:lnTo>
                      <a:pt x="8505" y="190"/>
                    </a:lnTo>
                    <a:lnTo>
                      <a:pt x="8484" y="182"/>
                    </a:lnTo>
                    <a:lnTo>
                      <a:pt x="8462" y="175"/>
                    </a:lnTo>
                    <a:lnTo>
                      <a:pt x="8443" y="171"/>
                    </a:lnTo>
                    <a:lnTo>
                      <a:pt x="8425" y="168"/>
                    </a:lnTo>
                    <a:lnTo>
                      <a:pt x="8410" y="169"/>
                    </a:lnTo>
                    <a:lnTo>
                      <a:pt x="8395" y="171"/>
                    </a:lnTo>
                    <a:lnTo>
                      <a:pt x="8383" y="175"/>
                    </a:lnTo>
                    <a:lnTo>
                      <a:pt x="8371" y="181"/>
                    </a:lnTo>
                    <a:lnTo>
                      <a:pt x="8363" y="190"/>
                    </a:lnTo>
                    <a:lnTo>
                      <a:pt x="8354" y="199"/>
                    </a:lnTo>
                    <a:lnTo>
                      <a:pt x="8349" y="214"/>
                    </a:lnTo>
                    <a:lnTo>
                      <a:pt x="8345" y="228"/>
                    </a:lnTo>
                    <a:lnTo>
                      <a:pt x="8344" y="248"/>
                    </a:lnTo>
                    <a:lnTo>
                      <a:pt x="8333" y="367"/>
                    </a:lnTo>
                    <a:close/>
                  </a:path>
                </a:pathLst>
              </a:custGeom>
              <a:solidFill>
                <a:srgbClr val="D2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F3D3E9C6-8DDB-DA09-4A45-57FB77238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50" y="3435350"/>
                <a:ext cx="3987800" cy="195263"/>
              </a:xfrm>
              <a:custGeom>
                <a:avLst/>
                <a:gdLst>
                  <a:gd name="T0" fmla="*/ 9739 w 10049"/>
                  <a:gd name="T1" fmla="*/ 457 h 490"/>
                  <a:gd name="T2" fmla="*/ 9346 w 10049"/>
                  <a:gd name="T3" fmla="*/ 397 h 490"/>
                  <a:gd name="T4" fmla="*/ 8975 w 10049"/>
                  <a:gd name="T5" fmla="*/ 311 h 490"/>
                  <a:gd name="T6" fmla="*/ 8626 w 10049"/>
                  <a:gd name="T7" fmla="*/ 204 h 490"/>
                  <a:gd name="T8" fmla="*/ 8478 w 10049"/>
                  <a:gd name="T9" fmla="*/ 141 h 490"/>
                  <a:gd name="T10" fmla="*/ 8413 w 10049"/>
                  <a:gd name="T11" fmla="*/ 123 h 490"/>
                  <a:gd name="T12" fmla="*/ 8371 w 10049"/>
                  <a:gd name="T13" fmla="*/ 132 h 490"/>
                  <a:gd name="T14" fmla="*/ 8353 w 10049"/>
                  <a:gd name="T15" fmla="*/ 167 h 490"/>
                  <a:gd name="T16" fmla="*/ 8161 w 10049"/>
                  <a:gd name="T17" fmla="*/ 154 h 490"/>
                  <a:gd name="T18" fmla="*/ 8105 w 10049"/>
                  <a:gd name="T19" fmla="*/ 120 h 490"/>
                  <a:gd name="T20" fmla="*/ 8076 w 10049"/>
                  <a:gd name="T21" fmla="*/ 138 h 490"/>
                  <a:gd name="T22" fmla="*/ 8064 w 10049"/>
                  <a:gd name="T23" fmla="*/ 199 h 490"/>
                  <a:gd name="T24" fmla="*/ 7819 w 10049"/>
                  <a:gd name="T25" fmla="*/ 458 h 490"/>
                  <a:gd name="T26" fmla="*/ 7392 w 10049"/>
                  <a:gd name="T27" fmla="*/ 389 h 490"/>
                  <a:gd name="T28" fmla="*/ 6999 w 10049"/>
                  <a:gd name="T29" fmla="*/ 302 h 490"/>
                  <a:gd name="T30" fmla="*/ 6640 w 10049"/>
                  <a:gd name="T31" fmla="*/ 197 h 490"/>
                  <a:gd name="T32" fmla="*/ 6440 w 10049"/>
                  <a:gd name="T33" fmla="*/ 127 h 490"/>
                  <a:gd name="T34" fmla="*/ 6367 w 10049"/>
                  <a:gd name="T35" fmla="*/ 125 h 490"/>
                  <a:gd name="T36" fmla="*/ 6334 w 10049"/>
                  <a:gd name="T37" fmla="*/ 161 h 490"/>
                  <a:gd name="T38" fmla="*/ 6316 w 10049"/>
                  <a:gd name="T39" fmla="*/ 323 h 490"/>
                  <a:gd name="T40" fmla="*/ 6111 w 10049"/>
                  <a:gd name="T41" fmla="*/ 123 h 490"/>
                  <a:gd name="T42" fmla="*/ 6076 w 10049"/>
                  <a:gd name="T43" fmla="*/ 111 h 490"/>
                  <a:gd name="T44" fmla="*/ 6048 w 10049"/>
                  <a:gd name="T45" fmla="*/ 153 h 490"/>
                  <a:gd name="T46" fmla="*/ 6039 w 10049"/>
                  <a:gd name="T47" fmla="*/ 234 h 490"/>
                  <a:gd name="T48" fmla="*/ 5780 w 10049"/>
                  <a:gd name="T49" fmla="*/ 436 h 490"/>
                  <a:gd name="T50" fmla="*/ 5440 w 10049"/>
                  <a:gd name="T51" fmla="*/ 384 h 490"/>
                  <a:gd name="T52" fmla="*/ 5083 w 10049"/>
                  <a:gd name="T53" fmla="*/ 314 h 490"/>
                  <a:gd name="T54" fmla="*/ 4808 w 10049"/>
                  <a:gd name="T55" fmla="*/ 246 h 490"/>
                  <a:gd name="T56" fmla="*/ 4525 w 10049"/>
                  <a:gd name="T57" fmla="*/ 158 h 490"/>
                  <a:gd name="T58" fmla="*/ 4396 w 10049"/>
                  <a:gd name="T59" fmla="*/ 107 h 490"/>
                  <a:gd name="T60" fmla="*/ 4354 w 10049"/>
                  <a:gd name="T61" fmla="*/ 111 h 490"/>
                  <a:gd name="T62" fmla="*/ 4322 w 10049"/>
                  <a:gd name="T63" fmla="*/ 155 h 490"/>
                  <a:gd name="T64" fmla="*/ 4251 w 10049"/>
                  <a:gd name="T65" fmla="*/ 255 h 490"/>
                  <a:gd name="T66" fmla="*/ 4165 w 10049"/>
                  <a:gd name="T67" fmla="*/ 184 h 490"/>
                  <a:gd name="T68" fmla="*/ 4094 w 10049"/>
                  <a:gd name="T69" fmla="*/ 111 h 490"/>
                  <a:gd name="T70" fmla="*/ 4061 w 10049"/>
                  <a:gd name="T71" fmla="*/ 100 h 490"/>
                  <a:gd name="T72" fmla="*/ 4039 w 10049"/>
                  <a:gd name="T73" fmla="*/ 129 h 490"/>
                  <a:gd name="T74" fmla="*/ 4026 w 10049"/>
                  <a:gd name="T75" fmla="*/ 200 h 490"/>
                  <a:gd name="T76" fmla="*/ 3779 w 10049"/>
                  <a:gd name="T77" fmla="*/ 418 h 490"/>
                  <a:gd name="T78" fmla="*/ 3360 w 10049"/>
                  <a:gd name="T79" fmla="*/ 344 h 490"/>
                  <a:gd name="T80" fmla="*/ 2983 w 10049"/>
                  <a:gd name="T81" fmla="*/ 263 h 490"/>
                  <a:gd name="T82" fmla="*/ 2646 w 10049"/>
                  <a:gd name="T83" fmla="*/ 169 h 490"/>
                  <a:gd name="T84" fmla="*/ 2441 w 10049"/>
                  <a:gd name="T85" fmla="*/ 91 h 490"/>
                  <a:gd name="T86" fmla="*/ 2357 w 10049"/>
                  <a:gd name="T87" fmla="*/ 74 h 490"/>
                  <a:gd name="T88" fmla="*/ 2304 w 10049"/>
                  <a:gd name="T89" fmla="*/ 108 h 490"/>
                  <a:gd name="T90" fmla="*/ 2283 w 10049"/>
                  <a:gd name="T91" fmla="*/ 196 h 490"/>
                  <a:gd name="T92" fmla="*/ 2125 w 10049"/>
                  <a:gd name="T93" fmla="*/ 95 h 490"/>
                  <a:gd name="T94" fmla="*/ 2062 w 10049"/>
                  <a:gd name="T95" fmla="*/ 57 h 490"/>
                  <a:gd name="T96" fmla="*/ 2028 w 10049"/>
                  <a:gd name="T97" fmla="*/ 70 h 490"/>
                  <a:gd name="T98" fmla="*/ 2011 w 10049"/>
                  <a:gd name="T99" fmla="*/ 124 h 490"/>
                  <a:gd name="T100" fmla="*/ 1876 w 10049"/>
                  <a:gd name="T101" fmla="*/ 367 h 490"/>
                  <a:gd name="T102" fmla="*/ 1442 w 10049"/>
                  <a:gd name="T103" fmla="*/ 298 h 490"/>
                  <a:gd name="T104" fmla="*/ 1153 w 10049"/>
                  <a:gd name="T105" fmla="*/ 246 h 490"/>
                  <a:gd name="T106" fmla="*/ 930 w 10049"/>
                  <a:gd name="T107" fmla="*/ 197 h 490"/>
                  <a:gd name="T108" fmla="*/ 659 w 10049"/>
                  <a:gd name="T109" fmla="*/ 131 h 490"/>
                  <a:gd name="T110" fmla="*/ 403 w 10049"/>
                  <a:gd name="T111" fmla="*/ 40 h 490"/>
                  <a:gd name="T112" fmla="*/ 341 w 10049"/>
                  <a:gd name="T113" fmla="*/ 23 h 490"/>
                  <a:gd name="T114" fmla="*/ 296 w 10049"/>
                  <a:gd name="T115" fmla="*/ 44 h 490"/>
                  <a:gd name="T116" fmla="*/ 271 w 10049"/>
                  <a:gd name="T117" fmla="*/ 104 h 490"/>
                  <a:gd name="T118" fmla="*/ 83 w 10049"/>
                  <a:gd name="T119" fmla="*/ 35 h 490"/>
                  <a:gd name="T120" fmla="*/ 22 w 10049"/>
                  <a:gd name="T121" fmla="*/ 2 h 490"/>
                  <a:gd name="T122" fmla="*/ 0 w 10049"/>
                  <a:gd name="T123" fmla="*/ 7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049" h="490">
                    <a:moveTo>
                      <a:pt x="10049" y="490"/>
                    </a:moveTo>
                    <a:lnTo>
                      <a:pt x="9943" y="479"/>
                    </a:lnTo>
                    <a:lnTo>
                      <a:pt x="9841" y="469"/>
                    </a:lnTo>
                    <a:lnTo>
                      <a:pt x="9739" y="457"/>
                    </a:lnTo>
                    <a:lnTo>
                      <a:pt x="9639" y="445"/>
                    </a:lnTo>
                    <a:lnTo>
                      <a:pt x="9540" y="429"/>
                    </a:lnTo>
                    <a:lnTo>
                      <a:pt x="9443" y="414"/>
                    </a:lnTo>
                    <a:lnTo>
                      <a:pt x="9346" y="397"/>
                    </a:lnTo>
                    <a:lnTo>
                      <a:pt x="9253" y="378"/>
                    </a:lnTo>
                    <a:lnTo>
                      <a:pt x="9158" y="357"/>
                    </a:lnTo>
                    <a:lnTo>
                      <a:pt x="9067" y="335"/>
                    </a:lnTo>
                    <a:lnTo>
                      <a:pt x="8975" y="311"/>
                    </a:lnTo>
                    <a:lnTo>
                      <a:pt x="8887" y="288"/>
                    </a:lnTo>
                    <a:lnTo>
                      <a:pt x="8798" y="260"/>
                    </a:lnTo>
                    <a:lnTo>
                      <a:pt x="8712" y="233"/>
                    </a:lnTo>
                    <a:lnTo>
                      <a:pt x="8626" y="204"/>
                    </a:lnTo>
                    <a:lnTo>
                      <a:pt x="8544" y="174"/>
                    </a:lnTo>
                    <a:lnTo>
                      <a:pt x="8520" y="161"/>
                    </a:lnTo>
                    <a:lnTo>
                      <a:pt x="8499" y="150"/>
                    </a:lnTo>
                    <a:lnTo>
                      <a:pt x="8478" y="141"/>
                    </a:lnTo>
                    <a:lnTo>
                      <a:pt x="8460" y="135"/>
                    </a:lnTo>
                    <a:lnTo>
                      <a:pt x="8442" y="128"/>
                    </a:lnTo>
                    <a:lnTo>
                      <a:pt x="8427" y="125"/>
                    </a:lnTo>
                    <a:lnTo>
                      <a:pt x="8413" y="123"/>
                    </a:lnTo>
                    <a:lnTo>
                      <a:pt x="8401" y="124"/>
                    </a:lnTo>
                    <a:lnTo>
                      <a:pt x="8389" y="124"/>
                    </a:lnTo>
                    <a:lnTo>
                      <a:pt x="8380" y="128"/>
                    </a:lnTo>
                    <a:lnTo>
                      <a:pt x="8371" y="132"/>
                    </a:lnTo>
                    <a:lnTo>
                      <a:pt x="8364" y="140"/>
                    </a:lnTo>
                    <a:lnTo>
                      <a:pt x="8358" y="146"/>
                    </a:lnTo>
                    <a:lnTo>
                      <a:pt x="8355" y="157"/>
                    </a:lnTo>
                    <a:lnTo>
                      <a:pt x="8353" y="167"/>
                    </a:lnTo>
                    <a:lnTo>
                      <a:pt x="8353" y="182"/>
                    </a:lnTo>
                    <a:lnTo>
                      <a:pt x="8336" y="326"/>
                    </a:lnTo>
                    <a:lnTo>
                      <a:pt x="8192" y="187"/>
                    </a:lnTo>
                    <a:lnTo>
                      <a:pt x="8161" y="154"/>
                    </a:lnTo>
                    <a:lnTo>
                      <a:pt x="8148" y="142"/>
                    </a:lnTo>
                    <a:lnTo>
                      <a:pt x="8136" y="133"/>
                    </a:lnTo>
                    <a:lnTo>
                      <a:pt x="8114" y="121"/>
                    </a:lnTo>
                    <a:lnTo>
                      <a:pt x="8105" y="120"/>
                    </a:lnTo>
                    <a:lnTo>
                      <a:pt x="8097" y="121"/>
                    </a:lnTo>
                    <a:lnTo>
                      <a:pt x="8089" y="123"/>
                    </a:lnTo>
                    <a:lnTo>
                      <a:pt x="8083" y="129"/>
                    </a:lnTo>
                    <a:lnTo>
                      <a:pt x="8076" y="138"/>
                    </a:lnTo>
                    <a:lnTo>
                      <a:pt x="8072" y="150"/>
                    </a:lnTo>
                    <a:lnTo>
                      <a:pt x="8068" y="162"/>
                    </a:lnTo>
                    <a:lnTo>
                      <a:pt x="8066" y="179"/>
                    </a:lnTo>
                    <a:lnTo>
                      <a:pt x="8064" y="199"/>
                    </a:lnTo>
                    <a:lnTo>
                      <a:pt x="8064" y="221"/>
                    </a:lnTo>
                    <a:lnTo>
                      <a:pt x="8047" y="487"/>
                    </a:lnTo>
                    <a:lnTo>
                      <a:pt x="7931" y="473"/>
                    </a:lnTo>
                    <a:lnTo>
                      <a:pt x="7819" y="458"/>
                    </a:lnTo>
                    <a:lnTo>
                      <a:pt x="7708" y="441"/>
                    </a:lnTo>
                    <a:lnTo>
                      <a:pt x="7602" y="426"/>
                    </a:lnTo>
                    <a:lnTo>
                      <a:pt x="7496" y="407"/>
                    </a:lnTo>
                    <a:lnTo>
                      <a:pt x="7392" y="389"/>
                    </a:lnTo>
                    <a:lnTo>
                      <a:pt x="7290" y="368"/>
                    </a:lnTo>
                    <a:lnTo>
                      <a:pt x="7192" y="348"/>
                    </a:lnTo>
                    <a:lnTo>
                      <a:pt x="7094" y="325"/>
                    </a:lnTo>
                    <a:lnTo>
                      <a:pt x="6999" y="302"/>
                    </a:lnTo>
                    <a:lnTo>
                      <a:pt x="6906" y="277"/>
                    </a:lnTo>
                    <a:lnTo>
                      <a:pt x="6816" y="252"/>
                    </a:lnTo>
                    <a:lnTo>
                      <a:pt x="6726" y="225"/>
                    </a:lnTo>
                    <a:lnTo>
                      <a:pt x="6640" y="197"/>
                    </a:lnTo>
                    <a:lnTo>
                      <a:pt x="6555" y="169"/>
                    </a:lnTo>
                    <a:lnTo>
                      <a:pt x="6474" y="140"/>
                    </a:lnTo>
                    <a:lnTo>
                      <a:pt x="6456" y="132"/>
                    </a:lnTo>
                    <a:lnTo>
                      <a:pt x="6440" y="127"/>
                    </a:lnTo>
                    <a:lnTo>
                      <a:pt x="6424" y="123"/>
                    </a:lnTo>
                    <a:lnTo>
                      <a:pt x="6411" y="121"/>
                    </a:lnTo>
                    <a:lnTo>
                      <a:pt x="6386" y="120"/>
                    </a:lnTo>
                    <a:lnTo>
                      <a:pt x="6367" y="125"/>
                    </a:lnTo>
                    <a:lnTo>
                      <a:pt x="6350" y="136"/>
                    </a:lnTo>
                    <a:lnTo>
                      <a:pt x="6343" y="142"/>
                    </a:lnTo>
                    <a:lnTo>
                      <a:pt x="6339" y="152"/>
                    </a:lnTo>
                    <a:lnTo>
                      <a:pt x="6334" y="161"/>
                    </a:lnTo>
                    <a:lnTo>
                      <a:pt x="6331" y="173"/>
                    </a:lnTo>
                    <a:lnTo>
                      <a:pt x="6329" y="184"/>
                    </a:lnTo>
                    <a:lnTo>
                      <a:pt x="6329" y="200"/>
                    </a:lnTo>
                    <a:lnTo>
                      <a:pt x="6316" y="323"/>
                    </a:lnTo>
                    <a:lnTo>
                      <a:pt x="6147" y="161"/>
                    </a:lnTo>
                    <a:lnTo>
                      <a:pt x="6133" y="144"/>
                    </a:lnTo>
                    <a:lnTo>
                      <a:pt x="6122" y="132"/>
                    </a:lnTo>
                    <a:lnTo>
                      <a:pt x="6111" y="123"/>
                    </a:lnTo>
                    <a:lnTo>
                      <a:pt x="6102" y="116"/>
                    </a:lnTo>
                    <a:lnTo>
                      <a:pt x="6092" y="111"/>
                    </a:lnTo>
                    <a:lnTo>
                      <a:pt x="6084" y="110"/>
                    </a:lnTo>
                    <a:lnTo>
                      <a:pt x="6076" y="111"/>
                    </a:lnTo>
                    <a:lnTo>
                      <a:pt x="6069" y="115"/>
                    </a:lnTo>
                    <a:lnTo>
                      <a:pt x="6063" y="119"/>
                    </a:lnTo>
                    <a:lnTo>
                      <a:pt x="6057" y="128"/>
                    </a:lnTo>
                    <a:lnTo>
                      <a:pt x="6048" y="153"/>
                    </a:lnTo>
                    <a:lnTo>
                      <a:pt x="6044" y="167"/>
                    </a:lnTo>
                    <a:lnTo>
                      <a:pt x="6042" y="187"/>
                    </a:lnTo>
                    <a:lnTo>
                      <a:pt x="6039" y="209"/>
                    </a:lnTo>
                    <a:lnTo>
                      <a:pt x="6039" y="234"/>
                    </a:lnTo>
                    <a:lnTo>
                      <a:pt x="6022" y="469"/>
                    </a:lnTo>
                    <a:lnTo>
                      <a:pt x="5959" y="460"/>
                    </a:lnTo>
                    <a:lnTo>
                      <a:pt x="5899" y="452"/>
                    </a:lnTo>
                    <a:lnTo>
                      <a:pt x="5780" y="436"/>
                    </a:lnTo>
                    <a:lnTo>
                      <a:pt x="5663" y="419"/>
                    </a:lnTo>
                    <a:lnTo>
                      <a:pt x="5551" y="403"/>
                    </a:lnTo>
                    <a:lnTo>
                      <a:pt x="5494" y="393"/>
                    </a:lnTo>
                    <a:lnTo>
                      <a:pt x="5440" y="384"/>
                    </a:lnTo>
                    <a:lnTo>
                      <a:pt x="5334" y="365"/>
                    </a:lnTo>
                    <a:lnTo>
                      <a:pt x="5231" y="346"/>
                    </a:lnTo>
                    <a:lnTo>
                      <a:pt x="5133" y="326"/>
                    </a:lnTo>
                    <a:lnTo>
                      <a:pt x="5083" y="314"/>
                    </a:lnTo>
                    <a:lnTo>
                      <a:pt x="5036" y="304"/>
                    </a:lnTo>
                    <a:lnTo>
                      <a:pt x="4943" y="281"/>
                    </a:lnTo>
                    <a:lnTo>
                      <a:pt x="4852" y="258"/>
                    </a:lnTo>
                    <a:lnTo>
                      <a:pt x="4808" y="246"/>
                    </a:lnTo>
                    <a:lnTo>
                      <a:pt x="4766" y="235"/>
                    </a:lnTo>
                    <a:lnTo>
                      <a:pt x="4682" y="209"/>
                    </a:lnTo>
                    <a:lnTo>
                      <a:pt x="4602" y="184"/>
                    </a:lnTo>
                    <a:lnTo>
                      <a:pt x="4525" y="158"/>
                    </a:lnTo>
                    <a:lnTo>
                      <a:pt x="4453" y="133"/>
                    </a:lnTo>
                    <a:lnTo>
                      <a:pt x="4423" y="116"/>
                    </a:lnTo>
                    <a:lnTo>
                      <a:pt x="4408" y="110"/>
                    </a:lnTo>
                    <a:lnTo>
                      <a:pt x="4396" y="107"/>
                    </a:lnTo>
                    <a:lnTo>
                      <a:pt x="4383" y="104"/>
                    </a:lnTo>
                    <a:lnTo>
                      <a:pt x="4373" y="104"/>
                    </a:lnTo>
                    <a:lnTo>
                      <a:pt x="4362" y="106"/>
                    </a:lnTo>
                    <a:lnTo>
                      <a:pt x="4354" y="111"/>
                    </a:lnTo>
                    <a:lnTo>
                      <a:pt x="4345" y="115"/>
                    </a:lnTo>
                    <a:lnTo>
                      <a:pt x="4339" y="123"/>
                    </a:lnTo>
                    <a:lnTo>
                      <a:pt x="4327" y="144"/>
                    </a:lnTo>
                    <a:lnTo>
                      <a:pt x="4322" y="155"/>
                    </a:lnTo>
                    <a:lnTo>
                      <a:pt x="4319" y="170"/>
                    </a:lnTo>
                    <a:lnTo>
                      <a:pt x="4315" y="205"/>
                    </a:lnTo>
                    <a:lnTo>
                      <a:pt x="4299" y="287"/>
                    </a:lnTo>
                    <a:lnTo>
                      <a:pt x="4251" y="255"/>
                    </a:lnTo>
                    <a:lnTo>
                      <a:pt x="4227" y="238"/>
                    </a:lnTo>
                    <a:lnTo>
                      <a:pt x="4206" y="222"/>
                    </a:lnTo>
                    <a:lnTo>
                      <a:pt x="4184" y="203"/>
                    </a:lnTo>
                    <a:lnTo>
                      <a:pt x="4165" y="184"/>
                    </a:lnTo>
                    <a:lnTo>
                      <a:pt x="4127" y="146"/>
                    </a:lnTo>
                    <a:lnTo>
                      <a:pt x="4115" y="132"/>
                    </a:lnTo>
                    <a:lnTo>
                      <a:pt x="4104" y="120"/>
                    </a:lnTo>
                    <a:lnTo>
                      <a:pt x="4094" y="111"/>
                    </a:lnTo>
                    <a:lnTo>
                      <a:pt x="4086" y="104"/>
                    </a:lnTo>
                    <a:lnTo>
                      <a:pt x="4077" y="100"/>
                    </a:lnTo>
                    <a:lnTo>
                      <a:pt x="4069" y="99"/>
                    </a:lnTo>
                    <a:lnTo>
                      <a:pt x="4061" y="100"/>
                    </a:lnTo>
                    <a:lnTo>
                      <a:pt x="4056" y="104"/>
                    </a:lnTo>
                    <a:lnTo>
                      <a:pt x="4049" y="108"/>
                    </a:lnTo>
                    <a:lnTo>
                      <a:pt x="4044" y="117"/>
                    </a:lnTo>
                    <a:lnTo>
                      <a:pt x="4039" y="129"/>
                    </a:lnTo>
                    <a:lnTo>
                      <a:pt x="4035" y="144"/>
                    </a:lnTo>
                    <a:lnTo>
                      <a:pt x="4031" y="158"/>
                    </a:lnTo>
                    <a:lnTo>
                      <a:pt x="4028" y="178"/>
                    </a:lnTo>
                    <a:lnTo>
                      <a:pt x="4026" y="200"/>
                    </a:lnTo>
                    <a:lnTo>
                      <a:pt x="4024" y="225"/>
                    </a:lnTo>
                    <a:lnTo>
                      <a:pt x="4005" y="450"/>
                    </a:lnTo>
                    <a:lnTo>
                      <a:pt x="3891" y="433"/>
                    </a:lnTo>
                    <a:lnTo>
                      <a:pt x="3779" y="418"/>
                    </a:lnTo>
                    <a:lnTo>
                      <a:pt x="3671" y="399"/>
                    </a:lnTo>
                    <a:lnTo>
                      <a:pt x="3565" y="382"/>
                    </a:lnTo>
                    <a:lnTo>
                      <a:pt x="3461" y="363"/>
                    </a:lnTo>
                    <a:lnTo>
                      <a:pt x="3360" y="344"/>
                    </a:lnTo>
                    <a:lnTo>
                      <a:pt x="3262" y="325"/>
                    </a:lnTo>
                    <a:lnTo>
                      <a:pt x="3168" y="306"/>
                    </a:lnTo>
                    <a:lnTo>
                      <a:pt x="3073" y="284"/>
                    </a:lnTo>
                    <a:lnTo>
                      <a:pt x="2983" y="263"/>
                    </a:lnTo>
                    <a:lnTo>
                      <a:pt x="2895" y="239"/>
                    </a:lnTo>
                    <a:lnTo>
                      <a:pt x="2810" y="217"/>
                    </a:lnTo>
                    <a:lnTo>
                      <a:pt x="2726" y="192"/>
                    </a:lnTo>
                    <a:lnTo>
                      <a:pt x="2646" y="169"/>
                    </a:lnTo>
                    <a:lnTo>
                      <a:pt x="2569" y="144"/>
                    </a:lnTo>
                    <a:lnTo>
                      <a:pt x="2494" y="120"/>
                    </a:lnTo>
                    <a:lnTo>
                      <a:pt x="2465" y="103"/>
                    </a:lnTo>
                    <a:lnTo>
                      <a:pt x="2441" y="91"/>
                    </a:lnTo>
                    <a:lnTo>
                      <a:pt x="2416" y="82"/>
                    </a:lnTo>
                    <a:lnTo>
                      <a:pt x="2395" y="77"/>
                    </a:lnTo>
                    <a:lnTo>
                      <a:pt x="2374" y="73"/>
                    </a:lnTo>
                    <a:lnTo>
                      <a:pt x="2357" y="74"/>
                    </a:lnTo>
                    <a:lnTo>
                      <a:pt x="2340" y="78"/>
                    </a:lnTo>
                    <a:lnTo>
                      <a:pt x="2327" y="86"/>
                    </a:lnTo>
                    <a:lnTo>
                      <a:pt x="2313" y="95"/>
                    </a:lnTo>
                    <a:lnTo>
                      <a:pt x="2304" y="108"/>
                    </a:lnTo>
                    <a:lnTo>
                      <a:pt x="2295" y="125"/>
                    </a:lnTo>
                    <a:lnTo>
                      <a:pt x="2290" y="146"/>
                    </a:lnTo>
                    <a:lnTo>
                      <a:pt x="2285" y="169"/>
                    </a:lnTo>
                    <a:lnTo>
                      <a:pt x="2283" y="196"/>
                    </a:lnTo>
                    <a:lnTo>
                      <a:pt x="2282" y="226"/>
                    </a:lnTo>
                    <a:lnTo>
                      <a:pt x="2285" y="260"/>
                    </a:lnTo>
                    <a:lnTo>
                      <a:pt x="2141" y="112"/>
                    </a:lnTo>
                    <a:lnTo>
                      <a:pt x="2125" y="95"/>
                    </a:lnTo>
                    <a:lnTo>
                      <a:pt x="2110" y="83"/>
                    </a:lnTo>
                    <a:lnTo>
                      <a:pt x="2096" y="73"/>
                    </a:lnTo>
                    <a:lnTo>
                      <a:pt x="2084" y="66"/>
                    </a:lnTo>
                    <a:lnTo>
                      <a:pt x="2062" y="57"/>
                    </a:lnTo>
                    <a:lnTo>
                      <a:pt x="2051" y="56"/>
                    </a:lnTo>
                    <a:lnTo>
                      <a:pt x="2044" y="60"/>
                    </a:lnTo>
                    <a:lnTo>
                      <a:pt x="2034" y="64"/>
                    </a:lnTo>
                    <a:lnTo>
                      <a:pt x="2028" y="70"/>
                    </a:lnTo>
                    <a:lnTo>
                      <a:pt x="2021" y="79"/>
                    </a:lnTo>
                    <a:lnTo>
                      <a:pt x="2017" y="93"/>
                    </a:lnTo>
                    <a:lnTo>
                      <a:pt x="2013" y="107"/>
                    </a:lnTo>
                    <a:lnTo>
                      <a:pt x="2011" y="124"/>
                    </a:lnTo>
                    <a:lnTo>
                      <a:pt x="2008" y="144"/>
                    </a:lnTo>
                    <a:lnTo>
                      <a:pt x="2008" y="167"/>
                    </a:lnTo>
                    <a:lnTo>
                      <a:pt x="1994" y="385"/>
                    </a:lnTo>
                    <a:lnTo>
                      <a:pt x="1876" y="367"/>
                    </a:lnTo>
                    <a:lnTo>
                      <a:pt x="1762" y="351"/>
                    </a:lnTo>
                    <a:lnTo>
                      <a:pt x="1652" y="332"/>
                    </a:lnTo>
                    <a:lnTo>
                      <a:pt x="1546" y="317"/>
                    </a:lnTo>
                    <a:lnTo>
                      <a:pt x="1442" y="298"/>
                    </a:lnTo>
                    <a:lnTo>
                      <a:pt x="1391" y="289"/>
                    </a:lnTo>
                    <a:lnTo>
                      <a:pt x="1343" y="281"/>
                    </a:lnTo>
                    <a:lnTo>
                      <a:pt x="1246" y="263"/>
                    </a:lnTo>
                    <a:lnTo>
                      <a:pt x="1153" y="246"/>
                    </a:lnTo>
                    <a:lnTo>
                      <a:pt x="1106" y="235"/>
                    </a:lnTo>
                    <a:lnTo>
                      <a:pt x="1061" y="226"/>
                    </a:lnTo>
                    <a:lnTo>
                      <a:pt x="973" y="208"/>
                    </a:lnTo>
                    <a:lnTo>
                      <a:pt x="930" y="197"/>
                    </a:lnTo>
                    <a:lnTo>
                      <a:pt x="890" y="188"/>
                    </a:lnTo>
                    <a:lnTo>
                      <a:pt x="810" y="170"/>
                    </a:lnTo>
                    <a:lnTo>
                      <a:pt x="732" y="149"/>
                    </a:lnTo>
                    <a:lnTo>
                      <a:pt x="659" y="131"/>
                    </a:lnTo>
                    <a:lnTo>
                      <a:pt x="588" y="110"/>
                    </a:lnTo>
                    <a:lnTo>
                      <a:pt x="521" y="91"/>
                    </a:lnTo>
                    <a:lnTo>
                      <a:pt x="423" y="52"/>
                    </a:lnTo>
                    <a:lnTo>
                      <a:pt x="403" y="40"/>
                    </a:lnTo>
                    <a:lnTo>
                      <a:pt x="386" y="32"/>
                    </a:lnTo>
                    <a:lnTo>
                      <a:pt x="369" y="26"/>
                    </a:lnTo>
                    <a:lnTo>
                      <a:pt x="355" y="24"/>
                    </a:lnTo>
                    <a:lnTo>
                      <a:pt x="341" y="23"/>
                    </a:lnTo>
                    <a:lnTo>
                      <a:pt x="328" y="24"/>
                    </a:lnTo>
                    <a:lnTo>
                      <a:pt x="316" y="28"/>
                    </a:lnTo>
                    <a:lnTo>
                      <a:pt x="307" y="36"/>
                    </a:lnTo>
                    <a:lnTo>
                      <a:pt x="296" y="44"/>
                    </a:lnTo>
                    <a:lnTo>
                      <a:pt x="288" y="56"/>
                    </a:lnTo>
                    <a:lnTo>
                      <a:pt x="282" y="70"/>
                    </a:lnTo>
                    <a:lnTo>
                      <a:pt x="276" y="87"/>
                    </a:lnTo>
                    <a:lnTo>
                      <a:pt x="271" y="104"/>
                    </a:lnTo>
                    <a:lnTo>
                      <a:pt x="267" y="127"/>
                    </a:lnTo>
                    <a:lnTo>
                      <a:pt x="265" y="152"/>
                    </a:lnTo>
                    <a:lnTo>
                      <a:pt x="265" y="179"/>
                    </a:lnTo>
                    <a:lnTo>
                      <a:pt x="83" y="35"/>
                    </a:lnTo>
                    <a:lnTo>
                      <a:pt x="63" y="15"/>
                    </a:lnTo>
                    <a:lnTo>
                      <a:pt x="47" y="5"/>
                    </a:lnTo>
                    <a:lnTo>
                      <a:pt x="33" y="0"/>
                    </a:lnTo>
                    <a:lnTo>
                      <a:pt x="22" y="2"/>
                    </a:lnTo>
                    <a:lnTo>
                      <a:pt x="12" y="10"/>
                    </a:lnTo>
                    <a:lnTo>
                      <a:pt x="5" y="26"/>
                    </a:lnTo>
                    <a:lnTo>
                      <a:pt x="1" y="47"/>
                    </a:lnTo>
                    <a:lnTo>
                      <a:pt x="0" y="77"/>
                    </a:lnTo>
                  </a:path>
                </a:pathLst>
              </a:custGeom>
              <a:noFill/>
              <a:ln w="2063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43" name="Flèche : bas 42">
                <a:extLst>
                  <a:ext uri="{FF2B5EF4-FFF2-40B4-BE49-F238E27FC236}">
                    <a16:creationId xmlns:a16="http://schemas.microsoft.com/office/drawing/2014/main" id="{4ED977E5-09D0-AEB3-CCFD-21A2479F1AA3}"/>
                  </a:ext>
                </a:extLst>
              </p:cNvPr>
              <p:cNvSpPr/>
              <p:nvPr/>
            </p:nvSpPr>
            <p:spPr>
              <a:xfrm>
                <a:off x="6903248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44" name="Flèche : bas 43">
                <a:extLst>
                  <a:ext uri="{FF2B5EF4-FFF2-40B4-BE49-F238E27FC236}">
                    <a16:creationId xmlns:a16="http://schemas.microsoft.com/office/drawing/2014/main" id="{3E43B631-5645-BF8F-EC86-49688ED17A14}"/>
                  </a:ext>
                </a:extLst>
              </p:cNvPr>
              <p:cNvSpPr/>
              <p:nvPr/>
            </p:nvSpPr>
            <p:spPr>
              <a:xfrm>
                <a:off x="7683500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45" name="Flèche : bas 44">
                <a:extLst>
                  <a:ext uri="{FF2B5EF4-FFF2-40B4-BE49-F238E27FC236}">
                    <a16:creationId xmlns:a16="http://schemas.microsoft.com/office/drawing/2014/main" id="{CA0DB91C-EB1E-1D02-0CAB-A3F39D31C002}"/>
                  </a:ext>
                </a:extLst>
              </p:cNvPr>
              <p:cNvSpPr/>
              <p:nvPr/>
            </p:nvSpPr>
            <p:spPr>
              <a:xfrm>
                <a:off x="8480425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46" name="Flèche : bas 45">
                <a:extLst>
                  <a:ext uri="{FF2B5EF4-FFF2-40B4-BE49-F238E27FC236}">
                    <a16:creationId xmlns:a16="http://schemas.microsoft.com/office/drawing/2014/main" id="{DBE19DEF-6089-B9F6-523E-CDFAAEBD3FA1}"/>
                  </a:ext>
                </a:extLst>
              </p:cNvPr>
              <p:cNvSpPr/>
              <p:nvPr/>
            </p:nvSpPr>
            <p:spPr>
              <a:xfrm>
                <a:off x="9278938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47" name="Flèche : bas 46">
                <a:extLst>
                  <a:ext uri="{FF2B5EF4-FFF2-40B4-BE49-F238E27FC236}">
                    <a16:creationId xmlns:a16="http://schemas.microsoft.com/office/drawing/2014/main" id="{7C145072-519B-D621-232E-05184DFEF418}"/>
                  </a:ext>
                </a:extLst>
              </p:cNvPr>
              <p:cNvSpPr/>
              <p:nvPr/>
            </p:nvSpPr>
            <p:spPr>
              <a:xfrm>
                <a:off x="10075863" y="4772025"/>
                <a:ext cx="158750" cy="323850"/>
              </a:xfrm>
              <a:prstGeom prst="downArrow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31F0993-FD8C-2607-8976-0FA7A97607D5}"/>
                </a:ext>
              </a:extLst>
            </p:cNvPr>
            <p:cNvSpPr txBox="1"/>
            <p:nvPr/>
          </p:nvSpPr>
          <p:spPr>
            <a:xfrm>
              <a:off x="6331729" y="5414370"/>
              <a:ext cx="5950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0.001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D863462-762F-664F-C521-82AB964FEF42}"/>
                </a:ext>
              </a:extLst>
            </p:cNvPr>
            <p:cNvSpPr txBox="1"/>
            <p:nvPr/>
          </p:nvSpPr>
          <p:spPr>
            <a:xfrm>
              <a:off x="6514473" y="430033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0.1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71D9170F-C59E-7705-843E-87486E8C44BC}"/>
                </a:ext>
              </a:extLst>
            </p:cNvPr>
            <p:cNvSpPr txBox="1"/>
            <p:nvPr/>
          </p:nvSpPr>
          <p:spPr>
            <a:xfrm>
              <a:off x="6650727" y="31968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0AB2A59F-06F7-87A3-9BBF-CCC51DEA563E}"/>
                </a:ext>
              </a:extLst>
            </p:cNvPr>
            <p:cNvSpPr txBox="1"/>
            <p:nvPr/>
          </p:nvSpPr>
          <p:spPr>
            <a:xfrm>
              <a:off x="7343453" y="5954527"/>
              <a:ext cx="3231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Time after reaching steady-state, months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C4037FA-69B2-ECAC-2727-3EA515C38E16}"/>
                </a:ext>
              </a:extLst>
            </p:cNvPr>
            <p:cNvSpPr txBox="1"/>
            <p:nvPr/>
          </p:nvSpPr>
          <p:spPr>
            <a:xfrm>
              <a:off x="6824756" y="56195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5D2E9E2-A6AE-BA57-721A-8EB9C801525C}"/>
                </a:ext>
              </a:extLst>
            </p:cNvPr>
            <p:cNvSpPr txBox="1"/>
            <p:nvPr/>
          </p:nvSpPr>
          <p:spPr>
            <a:xfrm>
              <a:off x="7624856" y="56195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CE7A4153-1E20-38CD-8B08-5B7390E71077}"/>
                </a:ext>
              </a:extLst>
            </p:cNvPr>
            <p:cNvSpPr txBox="1"/>
            <p:nvPr/>
          </p:nvSpPr>
          <p:spPr>
            <a:xfrm>
              <a:off x="8379271" y="5619546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96A5E21-8AAA-8467-5A9E-8A3ABBD95F31}"/>
                </a:ext>
              </a:extLst>
            </p:cNvPr>
            <p:cNvSpPr txBox="1"/>
            <p:nvPr/>
          </p:nvSpPr>
          <p:spPr>
            <a:xfrm>
              <a:off x="9182545" y="5619546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2F06BB6-C862-58B6-678D-A78FD0553077}"/>
                </a:ext>
              </a:extLst>
            </p:cNvPr>
            <p:cNvSpPr txBox="1"/>
            <p:nvPr/>
          </p:nvSpPr>
          <p:spPr>
            <a:xfrm>
              <a:off x="9974705" y="5619546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A03F59A2-A87C-5266-7798-D196A6DDE341}"/>
                </a:ext>
              </a:extLst>
            </p:cNvPr>
            <p:cNvSpPr txBox="1"/>
            <p:nvPr/>
          </p:nvSpPr>
          <p:spPr>
            <a:xfrm>
              <a:off x="10771634" y="5619546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EA64BBDF-339C-641D-C4E2-F8F68C2176CE}"/>
                </a:ext>
              </a:extLst>
            </p:cNvPr>
            <p:cNvSpPr txBox="1"/>
            <p:nvPr/>
          </p:nvSpPr>
          <p:spPr>
            <a:xfrm>
              <a:off x="7958893" y="2633043"/>
              <a:ext cx="2408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Formulation B, SC Q6M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9811B9DC-16C6-D914-A92F-6885B151A606}"/>
                </a:ext>
              </a:extLst>
            </p:cNvPr>
            <p:cNvSpPr txBox="1"/>
            <p:nvPr/>
          </p:nvSpPr>
          <p:spPr>
            <a:xfrm>
              <a:off x="10602766" y="4137106"/>
              <a:ext cx="1150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4 x PA 90% IC</a:t>
              </a:r>
            </a:p>
          </p:txBody>
        </p:sp>
      </p:grpSp>
      <p:sp>
        <p:nvSpPr>
          <p:cNvPr id="70" name="Titre 69">
            <a:extLst>
              <a:ext uri="{FF2B5EF4-FFF2-40B4-BE49-F238E27FC236}">
                <a16:creationId xmlns:a16="http://schemas.microsoft.com/office/drawing/2014/main" id="{5CFE5C29-41FD-4722-5FE4-240CACE6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VH4524184 (VH-184), Third-Generation INSTI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48276441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8D79A-FC86-DE2A-F837-AA1E44D4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VH-499, new injectable capsid inhibitor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7448CED-3F2F-D109-832F-BBAF3E1E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8694"/>
            <a:ext cx="8085513" cy="711363"/>
          </a:xfrm>
        </p:spPr>
        <p:txBody>
          <a:bodyPr>
            <a:normAutofit lnSpcReduction="10000"/>
          </a:bodyPr>
          <a:lstStyle/>
          <a:p>
            <a:r>
              <a:rPr lang="en-US" sz="2000" noProof="0" dirty="0"/>
              <a:t>Double-blind randomized, placebo-controlled, phase 1 study</a:t>
            </a:r>
          </a:p>
          <a:p>
            <a:r>
              <a:rPr lang="en-US" sz="2000" noProof="0" dirty="0"/>
              <a:t>Single ascending doses of SC or IM VH-499 solution or matching placebo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99EFB43-53FA-2ABF-538F-B7702170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Thakkar N,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92D51C-F652-6F47-E776-1AEBDE30D007}"/>
              </a:ext>
            </a:extLst>
          </p:cNvPr>
          <p:cNvSpPr txBox="1"/>
          <p:nvPr/>
        </p:nvSpPr>
        <p:spPr>
          <a:xfrm>
            <a:off x="2217906" y="5818389"/>
            <a:ext cx="602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ISR: 96% with SC, 78% with IM</a:t>
            </a:r>
          </a:p>
          <a:p>
            <a:pPr algn="l"/>
            <a:r>
              <a:rPr lang="en-US" noProof="0" dirty="0">
                <a:solidFill>
                  <a:srgbClr val="000066"/>
                </a:solidFill>
              </a:rPr>
              <a:t>Non-ISR related-AEs were mild, all grade 1, none were serious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AD72503-89F2-7989-E738-AC0FD77C1AD0}"/>
              </a:ext>
            </a:extLst>
          </p:cNvPr>
          <p:cNvGrpSpPr/>
          <p:nvPr/>
        </p:nvGrpSpPr>
        <p:grpSpPr>
          <a:xfrm>
            <a:off x="448235" y="2134289"/>
            <a:ext cx="11631309" cy="3577363"/>
            <a:chOff x="448235" y="2034539"/>
            <a:chExt cx="11631309" cy="3577363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5AFCF3E9-771D-7C76-569C-52A9005F12E4}"/>
                </a:ext>
              </a:extLst>
            </p:cNvPr>
            <p:cNvSpPr/>
            <p:nvPr/>
          </p:nvSpPr>
          <p:spPr>
            <a:xfrm>
              <a:off x="448235" y="3101787"/>
              <a:ext cx="2602431" cy="1810870"/>
            </a:xfrm>
            <a:prstGeom prst="roundRect">
              <a:avLst>
                <a:gd name="adj" fmla="val 11818"/>
              </a:avLst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0" dirty="0">
                  <a:solidFill>
                    <a:srgbClr val="000066"/>
                  </a:solidFill>
                </a:rPr>
                <a:t>Inclusion criteria 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noProof="0" dirty="0">
                  <a:solidFill>
                    <a:srgbClr val="000066"/>
                  </a:solidFill>
                </a:rPr>
                <a:t>Aged 18-55 years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noProof="0" dirty="0">
                  <a:solidFill>
                    <a:srgbClr val="000066"/>
                  </a:solidFill>
                </a:rPr>
                <a:t>Adults without HIV-1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noProof="0" dirty="0">
                  <a:solidFill>
                    <a:srgbClr val="000066"/>
                  </a:solidFill>
                </a:rPr>
                <a:t>Body weight &gt;50 kg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noProof="0" dirty="0">
                  <a:solidFill>
                    <a:srgbClr val="000066"/>
                  </a:solidFill>
                </a:rPr>
                <a:t>BMI 18-32 kg/m</a:t>
              </a:r>
              <a:r>
                <a:rPr lang="en-US" baseline="300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602E6E52-533B-5F3F-7A61-C2D1BCB657FA}"/>
                </a:ext>
              </a:extLst>
            </p:cNvPr>
            <p:cNvSpPr/>
            <p:nvPr/>
          </p:nvSpPr>
          <p:spPr>
            <a:xfrm>
              <a:off x="3663042" y="2533829"/>
              <a:ext cx="1296000" cy="118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100 mg </a:t>
              </a:r>
              <a:br>
                <a:rPr lang="en-US" sz="1600" noProof="0" dirty="0"/>
              </a:br>
              <a:r>
                <a:rPr lang="en-US" sz="1600" noProof="0" dirty="0"/>
                <a:t>0.5 mL </a:t>
              </a:r>
              <a:br>
                <a:rPr lang="en-US" sz="1600" noProof="0" dirty="0"/>
              </a:br>
              <a:r>
                <a:rPr lang="en-US" sz="1600" noProof="0" dirty="0"/>
                <a:t>200 mg/mL (N=6)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6814DE7-5D4E-F371-A744-54CEF4CB1125}"/>
                </a:ext>
              </a:extLst>
            </p:cNvPr>
            <p:cNvSpPr/>
            <p:nvPr/>
          </p:nvSpPr>
          <p:spPr>
            <a:xfrm>
              <a:off x="5005004" y="2533830"/>
              <a:ext cx="1296000" cy="118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200 mg</a:t>
              </a:r>
            </a:p>
            <a:p>
              <a:pPr algn="ctr"/>
              <a:r>
                <a:rPr lang="en-US" sz="1600" noProof="0" dirty="0"/>
                <a:t>1 mL</a:t>
              </a:r>
            </a:p>
            <a:p>
              <a:pPr algn="ctr"/>
              <a:r>
                <a:rPr lang="en-US" sz="1600" noProof="0" dirty="0"/>
                <a:t>200 mg/mL</a:t>
              </a:r>
            </a:p>
            <a:p>
              <a:pPr algn="ctr"/>
              <a:r>
                <a:rPr lang="en-US" sz="1600" noProof="0" dirty="0"/>
                <a:t>(N=6)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E1899FA-97D5-8462-6B6F-AE43C8DC0A0E}"/>
                </a:ext>
              </a:extLst>
            </p:cNvPr>
            <p:cNvSpPr/>
            <p:nvPr/>
          </p:nvSpPr>
          <p:spPr>
            <a:xfrm>
              <a:off x="6349070" y="2533830"/>
              <a:ext cx="1332000" cy="118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400 mg</a:t>
              </a:r>
            </a:p>
            <a:p>
              <a:pPr algn="ctr"/>
              <a:r>
                <a:rPr lang="en-US" sz="1600" noProof="0" dirty="0"/>
                <a:t>2 mL</a:t>
              </a:r>
            </a:p>
            <a:p>
              <a:pPr algn="ctr"/>
              <a:r>
                <a:rPr lang="en-US" sz="1600" noProof="0" dirty="0"/>
                <a:t>200 mg/mL</a:t>
              </a:r>
            </a:p>
            <a:p>
              <a:pPr algn="ctr"/>
              <a:r>
                <a:rPr lang="en-US" sz="1600" noProof="0" dirty="0"/>
                <a:t>(N=6)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59C41224-EE62-C012-1E40-2886F311E378}"/>
                </a:ext>
              </a:extLst>
            </p:cNvPr>
            <p:cNvSpPr/>
            <p:nvPr/>
          </p:nvSpPr>
          <p:spPr>
            <a:xfrm>
              <a:off x="7744823" y="2533830"/>
              <a:ext cx="1368000" cy="118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800 mg</a:t>
              </a:r>
            </a:p>
            <a:p>
              <a:pPr algn="ctr"/>
              <a:r>
                <a:rPr lang="en-US" sz="1600" noProof="0" dirty="0"/>
                <a:t>2 mL × 2</a:t>
              </a:r>
            </a:p>
            <a:p>
              <a:pPr algn="ctr"/>
              <a:r>
                <a:rPr lang="en-US" sz="1600" noProof="0" dirty="0"/>
                <a:t>200 mg/mL</a:t>
              </a:r>
            </a:p>
            <a:p>
              <a:pPr algn="ctr"/>
              <a:r>
                <a:rPr lang="en-US" sz="1600" noProof="0" dirty="0"/>
                <a:t>(N=6)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97E616AD-91D4-8821-BF23-CF7820631F81}"/>
                </a:ext>
              </a:extLst>
            </p:cNvPr>
            <p:cNvSpPr/>
            <p:nvPr/>
          </p:nvSpPr>
          <p:spPr>
            <a:xfrm>
              <a:off x="9153742" y="2533829"/>
              <a:ext cx="1368000" cy="118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Placebo</a:t>
              </a:r>
            </a:p>
            <a:p>
              <a:pPr algn="ctr"/>
              <a:r>
                <a:rPr lang="en-US" sz="1600" noProof="0" dirty="0"/>
                <a:t>0.5 to 4 mL</a:t>
              </a:r>
            </a:p>
            <a:p>
              <a:pPr algn="ctr"/>
              <a:r>
                <a:rPr lang="en-US" sz="1600" noProof="0" dirty="0"/>
                <a:t>(N=8)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A9FC6CB7-1A31-FDF2-62E5-A47BE363B893}"/>
                </a:ext>
              </a:extLst>
            </p:cNvPr>
            <p:cNvSpPr/>
            <p:nvPr/>
          </p:nvSpPr>
          <p:spPr>
            <a:xfrm>
              <a:off x="10637749" y="2533829"/>
              <a:ext cx="1368000" cy="1188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1200 mg</a:t>
              </a:r>
            </a:p>
            <a:p>
              <a:pPr algn="ctr"/>
              <a:r>
                <a:rPr lang="en-US" sz="1600" noProof="0" dirty="0"/>
                <a:t>2 mL × 2</a:t>
              </a:r>
            </a:p>
            <a:p>
              <a:pPr algn="ctr"/>
              <a:r>
                <a:rPr lang="en-US" sz="1600" noProof="0" dirty="0"/>
                <a:t>300 mg/mL</a:t>
              </a:r>
            </a:p>
            <a:p>
              <a:pPr algn="ctr"/>
              <a:r>
                <a:rPr lang="en-US" sz="1600" noProof="0" dirty="0"/>
                <a:t>(N=2)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8AB268E-4FFB-816C-E971-358B52D0A557}"/>
                </a:ext>
              </a:extLst>
            </p:cNvPr>
            <p:cNvSpPr/>
            <p:nvPr/>
          </p:nvSpPr>
          <p:spPr>
            <a:xfrm>
              <a:off x="3663043" y="4338935"/>
              <a:ext cx="1296000" cy="1188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100 mg </a:t>
              </a:r>
              <a:br>
                <a:rPr lang="en-US" sz="1600" noProof="0" dirty="0"/>
              </a:br>
              <a:r>
                <a:rPr lang="en-US" sz="1600" noProof="0" dirty="0"/>
                <a:t>0.5 mL </a:t>
              </a:r>
            </a:p>
            <a:p>
              <a:pPr algn="ctr"/>
              <a:r>
                <a:rPr lang="en-US" sz="1600" noProof="0" dirty="0"/>
                <a:t>200 mg/mL (N=6)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AC5E95B8-2D80-DB46-8CB4-9FAB40D08A20}"/>
                </a:ext>
              </a:extLst>
            </p:cNvPr>
            <p:cNvSpPr/>
            <p:nvPr/>
          </p:nvSpPr>
          <p:spPr>
            <a:xfrm>
              <a:off x="5005005" y="4338935"/>
              <a:ext cx="1296000" cy="1188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200 mg</a:t>
              </a:r>
            </a:p>
            <a:p>
              <a:pPr algn="ctr"/>
              <a:r>
                <a:rPr lang="en-US" sz="1600" noProof="0" dirty="0"/>
                <a:t>1 mL</a:t>
              </a:r>
            </a:p>
            <a:p>
              <a:pPr algn="ctr"/>
              <a:r>
                <a:rPr lang="en-US" sz="1600" noProof="0" dirty="0"/>
                <a:t>200 mg/mL</a:t>
              </a:r>
            </a:p>
            <a:p>
              <a:pPr algn="ctr"/>
              <a:r>
                <a:rPr lang="en-US" sz="1600" noProof="0" dirty="0"/>
                <a:t>(N=6)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5E62666F-8B9A-3437-708E-A47F57950F3E}"/>
                </a:ext>
              </a:extLst>
            </p:cNvPr>
            <p:cNvSpPr/>
            <p:nvPr/>
          </p:nvSpPr>
          <p:spPr>
            <a:xfrm>
              <a:off x="6349070" y="4338935"/>
              <a:ext cx="1332000" cy="1188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400 mg</a:t>
              </a:r>
            </a:p>
            <a:p>
              <a:pPr algn="ctr"/>
              <a:r>
                <a:rPr lang="en-US" sz="1600" noProof="0" dirty="0"/>
                <a:t>2 mL</a:t>
              </a:r>
            </a:p>
            <a:p>
              <a:pPr algn="ctr"/>
              <a:r>
                <a:rPr lang="en-US" sz="1600" noProof="0" dirty="0"/>
                <a:t>200 mg/mL</a:t>
              </a:r>
            </a:p>
            <a:p>
              <a:pPr algn="ctr"/>
              <a:r>
                <a:rPr lang="en-US" sz="1600" noProof="0" dirty="0"/>
                <a:t>(N=6)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6A558B34-EF93-1F2D-436D-34D348BD442E}"/>
                </a:ext>
              </a:extLst>
            </p:cNvPr>
            <p:cNvSpPr/>
            <p:nvPr/>
          </p:nvSpPr>
          <p:spPr>
            <a:xfrm>
              <a:off x="7744823" y="4338935"/>
              <a:ext cx="1368000" cy="1188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800 mg</a:t>
              </a:r>
            </a:p>
            <a:p>
              <a:pPr algn="ctr"/>
              <a:r>
                <a:rPr lang="en-US" sz="1600" noProof="0" dirty="0"/>
                <a:t>4 mL</a:t>
              </a:r>
            </a:p>
            <a:p>
              <a:pPr algn="ctr"/>
              <a:r>
                <a:rPr lang="en-US" sz="1600" noProof="0" dirty="0"/>
                <a:t>200 mg/mL</a:t>
              </a:r>
            </a:p>
            <a:p>
              <a:pPr algn="ctr"/>
              <a:r>
                <a:rPr lang="en-US" sz="1600" noProof="0" dirty="0"/>
                <a:t>(N=5)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758736A8-A8F4-A7E7-A12D-79E768BBDD7E}"/>
                </a:ext>
              </a:extLst>
            </p:cNvPr>
            <p:cNvSpPr/>
            <p:nvPr/>
          </p:nvSpPr>
          <p:spPr>
            <a:xfrm>
              <a:off x="9153742" y="4338935"/>
              <a:ext cx="1368000" cy="1188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Placebo</a:t>
              </a:r>
            </a:p>
            <a:p>
              <a:pPr algn="ctr"/>
              <a:r>
                <a:rPr lang="en-US" sz="1600" noProof="0" dirty="0"/>
                <a:t>0.5 to 4 mL</a:t>
              </a:r>
            </a:p>
            <a:p>
              <a:pPr algn="ctr"/>
              <a:r>
                <a:rPr lang="en-US" sz="1600" noProof="0" dirty="0"/>
                <a:t>(N=10)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C46809A1-F3A8-933F-4582-9EE8A0ACF7A6}"/>
                </a:ext>
              </a:extLst>
            </p:cNvPr>
            <p:cNvSpPr/>
            <p:nvPr/>
          </p:nvSpPr>
          <p:spPr>
            <a:xfrm>
              <a:off x="10637749" y="4338935"/>
              <a:ext cx="1368000" cy="1188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noProof="0" dirty="0"/>
                <a:t>1200 mg</a:t>
              </a:r>
            </a:p>
            <a:p>
              <a:pPr algn="ctr"/>
              <a:r>
                <a:rPr lang="en-US" sz="1600" noProof="0" dirty="0"/>
                <a:t>4 mL</a:t>
              </a:r>
            </a:p>
            <a:p>
              <a:pPr algn="ctr"/>
              <a:r>
                <a:rPr lang="en-US" sz="1600" noProof="0" dirty="0"/>
                <a:t>300 mg/mL</a:t>
              </a:r>
            </a:p>
            <a:p>
              <a:pPr algn="ctr"/>
              <a:r>
                <a:rPr lang="en-US" sz="1600" noProof="0" dirty="0"/>
                <a:t>(N=8)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AA4B950-65F2-55E9-FF07-4C8C493D8489}"/>
                </a:ext>
              </a:extLst>
            </p:cNvPr>
            <p:cNvSpPr txBox="1"/>
            <p:nvPr/>
          </p:nvSpPr>
          <p:spPr>
            <a:xfrm>
              <a:off x="5032016" y="2034539"/>
              <a:ext cx="43361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sz="2000" b="1" noProof="0" dirty="0">
                  <a:solidFill>
                    <a:srgbClr val="000066"/>
                  </a:solidFill>
                  <a:effectLst/>
                  <a:latin typeface="+mj-lt"/>
                </a:rPr>
                <a:t>SC VH-499 or placebo (abdominal)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AEAF041-36FC-B489-3970-304DC8A4BCE4}"/>
                </a:ext>
              </a:extLst>
            </p:cNvPr>
            <p:cNvSpPr txBox="1"/>
            <p:nvPr/>
          </p:nvSpPr>
          <p:spPr>
            <a:xfrm>
              <a:off x="5032016" y="3905669"/>
              <a:ext cx="433618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sz="2000" b="1" noProof="0" dirty="0">
                  <a:solidFill>
                    <a:srgbClr val="000066"/>
                  </a:solidFill>
                  <a:effectLst/>
                  <a:latin typeface="+mj-lt"/>
                </a:rPr>
                <a:t>IM VH-499 or placebo (gluteus medius)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8712F34-3D61-6911-7C2D-8673CD51FB09}"/>
                </a:ext>
              </a:extLst>
            </p:cNvPr>
            <p:cNvSpPr txBox="1"/>
            <p:nvPr/>
          </p:nvSpPr>
          <p:spPr>
            <a:xfrm>
              <a:off x="10808609" y="2034539"/>
              <a:ext cx="1069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ctr" defTabSz="914400" rtl="0" eaLnBrk="1" latinLnBrk="0" hangingPunct="1">
                <a:buNone/>
                <a:defRPr sz="1600" b="1" kern="1200">
                  <a:solidFill>
                    <a:srgbClr val="002060"/>
                  </a:solidFill>
                  <a:effectLst/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noProof="0" dirty="0">
                  <a:solidFill>
                    <a:srgbClr val="000066"/>
                  </a:solidFill>
                </a:rPr>
                <a:t>Blinded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832DD4D6-A44E-9DC8-7BDA-2FB80E616377}"/>
                </a:ext>
              </a:extLst>
            </p:cNvPr>
            <p:cNvSpPr/>
            <p:nvPr/>
          </p:nvSpPr>
          <p:spPr>
            <a:xfrm>
              <a:off x="10569291" y="2434649"/>
              <a:ext cx="1510253" cy="3177253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noProof="0" dirty="0"/>
            </a:p>
          </p:txBody>
        </p:sp>
        <p:sp>
          <p:nvSpPr>
            <p:cNvPr id="25" name="Flèche vers la droite 24">
              <a:extLst>
                <a:ext uri="{FF2B5EF4-FFF2-40B4-BE49-F238E27FC236}">
                  <a16:creationId xmlns:a16="http://schemas.microsoft.com/office/drawing/2014/main" id="{6EDFED67-CF44-1941-6BFD-4BB6E7AF3BD1}"/>
                </a:ext>
              </a:extLst>
            </p:cNvPr>
            <p:cNvSpPr/>
            <p:nvPr/>
          </p:nvSpPr>
          <p:spPr>
            <a:xfrm>
              <a:off x="3061467" y="3923598"/>
              <a:ext cx="601576" cy="20016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851250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397EBEBD-4816-C23C-D60F-642A85F95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Thakkar N,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175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612615F-9D05-C020-4C75-1E294CAF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/>
          <a:p>
            <a:r>
              <a:rPr lang="en-US" noProof="0" dirty="0"/>
              <a:t>VH-499, new injectable capsid inhibitor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DA4F2C-2A3D-1407-137C-7D232930238B}"/>
              </a:ext>
            </a:extLst>
          </p:cNvPr>
          <p:cNvSpPr txBox="1"/>
          <p:nvPr/>
        </p:nvSpPr>
        <p:spPr>
          <a:xfrm>
            <a:off x="1413390" y="1638475"/>
            <a:ext cx="1009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Mean (SD) VH-499 concentration, ng/mL</a:t>
            </a:r>
            <a:r>
              <a:rPr lang="en-US" sz="3200" b="1" noProof="0" dirty="0">
                <a:solidFill>
                  <a:srgbClr val="0070C0"/>
                </a:solidFill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following administration of IM or SC VH-499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82EBF3B-536B-7318-AF40-577A569B33AC}"/>
              </a:ext>
            </a:extLst>
          </p:cNvPr>
          <p:cNvGrpSpPr/>
          <p:nvPr/>
        </p:nvGrpSpPr>
        <p:grpSpPr>
          <a:xfrm>
            <a:off x="1413390" y="2228977"/>
            <a:ext cx="10088690" cy="4224114"/>
            <a:chOff x="1413390" y="2228977"/>
            <a:chExt cx="10088690" cy="4224114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191CE69F-C1B9-CEA7-5B70-B070A8D21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9662" y="30845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D18F5C6-53D0-8582-F294-8591F2F2E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321627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FA441DD-3AB6-C108-7A18-FAD27B959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012" y="321627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4AD98B4F-B1B3-3D14-78F0-57F41A9C5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2" y="32115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3880132-832F-BCF6-BB48-D52DE0B3D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450" y="3211513"/>
              <a:ext cx="0" cy="777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A8F2BF05-DA10-A3F6-4281-276A5F170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0250" y="3489325"/>
              <a:ext cx="0" cy="8731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A1FAE92-2140-6924-BD26-560B7C973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9612" y="348932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F8DF226-698F-0E19-22E4-DB8D1B85C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50" y="348932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0C80D975-F260-F233-E987-4F0D014E3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8275" y="35575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A716E3C5-29C7-8DBB-8728-F8BBF3904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2" y="3557588"/>
              <a:ext cx="0" cy="8731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9BB1D50F-F625-8ADA-1EF8-D919C50F7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912" y="35575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26929DE6-61D8-30E9-090B-73E1C7B405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32115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A3E7D953-3EDF-2247-5006-7B59C401F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7" y="32115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8574133-B81A-7437-93E2-22C4F524A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7" y="3211513"/>
              <a:ext cx="0" cy="7302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64AEC065-3701-5A9A-6360-E300D5A71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0" y="32115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4B7902C0-889E-884B-6C82-B4348A896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327342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12D804FB-AEEC-D30A-0A99-7972A2365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3265488"/>
              <a:ext cx="0" cy="8731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F76BC986-EBF7-4F12-0562-EC2549114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2" y="3273425"/>
              <a:ext cx="0" cy="7461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6540CE65-B5ED-B989-CA18-D960A452B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2312" y="327342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438A73A3-42B6-A210-E21F-48867A508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3265488"/>
              <a:ext cx="22225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C173E58F-38A6-CE99-8AA3-C747571C7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875" y="32654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67E2B5BA-A58C-66D3-39CF-5DA3C02C1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3243263"/>
              <a:ext cx="0" cy="809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A196C370-5856-CBF7-622D-8FD6CA510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925" y="34051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B9ABF7F0-0FEB-57D1-0D0C-1B077AF45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287" y="34051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B9A54DEA-C913-6634-00FD-332ED06D6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925" y="3405188"/>
              <a:ext cx="0" cy="428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21FEF3E5-45E0-E130-47E3-5A894D4F1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212" y="32654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08A1AE31-8706-4D02-353C-F283C7327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87" y="3265488"/>
              <a:ext cx="22225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06764399-10FE-D3FB-22F9-0626BFC7C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212" y="3265488"/>
              <a:ext cx="0" cy="12065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692466D9-F827-C398-52DF-F6518564C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3313113"/>
              <a:ext cx="0" cy="682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91BF58D-8E9C-94F1-94EF-18E68DC7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2675" y="33131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363D2AB3-7276-E809-058E-1C2351AAD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7" y="33131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B302C8E6-9687-0F16-224F-5D795F3D1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587" y="3452813"/>
              <a:ext cx="22225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B40960B1-D3EC-57EB-4963-2973B7B29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0950" y="34528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26914820-9420-30EE-6A47-A8A903A2D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1587" y="3452813"/>
              <a:ext cx="0" cy="682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8F454FE2-480C-EEBE-E72D-826A46E78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2" y="324326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1CAAE67A-55D8-7733-8573-C10BE2C0C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750" y="324326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CBAB98AD-4CDD-A1B9-F6F9-624DDEB7D4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5050" y="306705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7A552DED-7122-7D20-8BB0-1FB2C734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0450" y="30622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7B9788B4-7D8A-A6D8-EBFF-618419E79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687" y="306705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EC5F35B0-C8E4-A4AC-92CE-5EA8EB017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8700" y="30622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60047CDC-04C7-B0DE-4824-0802415D8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7900" y="306387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AD56E751-BE51-1189-CAE7-B3C161596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2662" y="305276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7C84D9C5-BC4F-1398-9837-BB3466EC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7900" y="3063875"/>
              <a:ext cx="0" cy="8731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F9531FAC-1B77-C900-8A7F-4009578E1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300" y="305276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49">
              <a:extLst>
                <a:ext uri="{FF2B5EF4-FFF2-40B4-BE49-F238E27FC236}">
                  <a16:creationId xmlns:a16="http://schemas.microsoft.com/office/drawing/2014/main" id="{843C37A6-5EB4-F73E-512B-C9E682F85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5687" y="3067050"/>
              <a:ext cx="0" cy="8413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F9BF70A5-E6B4-BC89-86B4-86239BF0B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300" y="3052763"/>
              <a:ext cx="0" cy="8255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Line 51">
              <a:extLst>
                <a:ext uri="{FF2B5EF4-FFF2-40B4-BE49-F238E27FC236}">
                  <a16:creationId xmlns:a16="http://schemas.microsoft.com/office/drawing/2014/main" id="{FF01A560-ADAE-C624-56E3-71B75A138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7" y="3062288"/>
              <a:ext cx="0" cy="7937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Line 52">
              <a:extLst>
                <a:ext uri="{FF2B5EF4-FFF2-40B4-BE49-F238E27FC236}">
                  <a16:creationId xmlns:a16="http://schemas.microsoft.com/office/drawing/2014/main" id="{FC14FD1E-EA49-9026-4304-0AB22FED4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8062" y="30622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53">
              <a:extLst>
                <a:ext uri="{FF2B5EF4-FFF2-40B4-BE49-F238E27FC236}">
                  <a16:creationId xmlns:a16="http://schemas.microsoft.com/office/drawing/2014/main" id="{82EA6D7F-2F69-7BEF-6B4D-17EF87BA9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8700" y="3062288"/>
              <a:ext cx="0" cy="8413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672C2744-718B-963A-14BD-095CDC19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300" y="3084513"/>
              <a:ext cx="0" cy="7302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41C0B06A-E9D5-C22A-6C13-1817BBDE9F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300" y="308451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5B460CB0-AB03-AF33-CF52-2602AF8C38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2500" y="3105150"/>
              <a:ext cx="0" cy="936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57">
              <a:extLst>
                <a:ext uri="{FF2B5EF4-FFF2-40B4-BE49-F238E27FC236}">
                  <a16:creationId xmlns:a16="http://schemas.microsoft.com/office/drawing/2014/main" id="{A29E2841-7735-4CC0-8E00-A96D915E4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900" y="310515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1833BD20-A5BB-03C0-0D24-A7C970D01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262" y="310515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DF632229-592E-86D2-59BD-F999C1093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1087" y="306228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Line 60">
              <a:extLst>
                <a:ext uri="{FF2B5EF4-FFF2-40B4-BE49-F238E27FC236}">
                  <a16:creationId xmlns:a16="http://schemas.microsoft.com/office/drawing/2014/main" id="{E49DAE4A-933C-1C0A-103F-F53AF152E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1862" y="310515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Line 61">
              <a:extLst>
                <a:ext uri="{FF2B5EF4-FFF2-40B4-BE49-F238E27FC236}">
                  <a16:creationId xmlns:a16="http://schemas.microsoft.com/office/drawing/2014/main" id="{9E4E36E6-F5C0-5F22-E9CE-151DE0FF4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323373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Line 62">
              <a:extLst>
                <a:ext uri="{FF2B5EF4-FFF2-40B4-BE49-F238E27FC236}">
                  <a16:creationId xmlns:a16="http://schemas.microsoft.com/office/drawing/2014/main" id="{AF1EE047-7422-6170-B1E8-279A91EE6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687" y="3233738"/>
              <a:ext cx="0" cy="1031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Line 63">
              <a:extLst>
                <a:ext uri="{FF2B5EF4-FFF2-40B4-BE49-F238E27FC236}">
                  <a16:creationId xmlns:a16="http://schemas.microsoft.com/office/drawing/2014/main" id="{D326B641-6C9B-8DE2-01D7-E1CDA3307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8687" y="3233738"/>
              <a:ext cx="1746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Line 64">
              <a:extLst>
                <a:ext uri="{FF2B5EF4-FFF2-40B4-BE49-F238E27FC236}">
                  <a16:creationId xmlns:a16="http://schemas.microsoft.com/office/drawing/2014/main" id="{7CBE571B-E6D5-2467-8729-D5E7BB91F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4900" y="3105150"/>
              <a:ext cx="0" cy="7302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Line 65">
              <a:extLst>
                <a:ext uri="{FF2B5EF4-FFF2-40B4-BE49-F238E27FC236}">
                  <a16:creationId xmlns:a16="http://schemas.microsoft.com/office/drawing/2014/main" id="{D29EE6D0-8414-B40C-C824-2EE2E1E7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7262" y="306387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Line 66">
              <a:extLst>
                <a:ext uri="{FF2B5EF4-FFF2-40B4-BE49-F238E27FC236}">
                  <a16:creationId xmlns:a16="http://schemas.microsoft.com/office/drawing/2014/main" id="{35A2D8FC-4D72-7D2B-2BEB-A6F44D1F5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500" y="310515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Line 67">
              <a:extLst>
                <a:ext uri="{FF2B5EF4-FFF2-40B4-BE49-F238E27FC236}">
                  <a16:creationId xmlns:a16="http://schemas.microsoft.com/office/drawing/2014/main" id="{9E7B3188-8C97-8461-964D-74E80842D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2" y="3216275"/>
              <a:ext cx="0" cy="889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3111D622-A3DE-0E07-ED78-4AF26D6827B0}"/>
                </a:ext>
              </a:extLst>
            </p:cNvPr>
            <p:cNvGrpSpPr/>
            <p:nvPr/>
          </p:nvGrpSpPr>
          <p:grpSpPr>
            <a:xfrm>
              <a:off x="1719262" y="2505075"/>
              <a:ext cx="8132762" cy="1450975"/>
              <a:chOff x="1719262" y="2505075"/>
              <a:chExt cx="8132762" cy="1450975"/>
            </a:xfrm>
          </p:grpSpPr>
          <p:sp>
            <p:nvSpPr>
              <p:cNvPr id="628" name="Line 68">
                <a:extLst>
                  <a:ext uri="{FF2B5EF4-FFF2-40B4-BE49-F238E27FC236}">
                    <a16:creationId xmlns:a16="http://schemas.microsoft.com/office/drawing/2014/main" id="{2BBB6F6C-9064-3C09-2F9E-793397C61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262" y="3189288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9" name="Line 69">
                <a:extLst>
                  <a:ext uri="{FF2B5EF4-FFF2-40B4-BE49-F238E27FC236}">
                    <a16:creationId xmlns:a16="http://schemas.microsoft.com/office/drawing/2014/main" id="{6E3801C8-1D2B-F2C2-512F-A0D11871A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262" y="3735388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0" name="Line 70">
                <a:extLst>
                  <a:ext uri="{FF2B5EF4-FFF2-40B4-BE49-F238E27FC236}">
                    <a16:creationId xmlns:a16="http://schemas.microsoft.com/office/drawing/2014/main" id="{2A57E255-C5D1-CCF8-3054-FEEF93E46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262" y="2644775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1" name="Freeform 71">
                <a:extLst>
                  <a:ext uri="{FF2B5EF4-FFF2-40B4-BE49-F238E27FC236}">
                    <a16:creationId xmlns:a16="http://schemas.microsoft.com/office/drawing/2014/main" id="{2082ED82-E013-244A-65CE-AF6BADB01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587" y="2505075"/>
                <a:ext cx="0" cy="1450975"/>
              </a:xfrm>
              <a:custGeom>
                <a:avLst/>
                <a:gdLst>
                  <a:gd name="T0" fmla="*/ 914 h 914"/>
                  <a:gd name="T1" fmla="*/ 775 h 914"/>
                  <a:gd name="T2" fmla="*/ 431 h 914"/>
                  <a:gd name="T3" fmla="*/ 88 h 914"/>
                  <a:gd name="T4" fmla="*/ 0 h 9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14">
                    <a:moveTo>
                      <a:pt x="0" y="914"/>
                    </a:moveTo>
                    <a:lnTo>
                      <a:pt x="0" y="775"/>
                    </a:lnTo>
                    <a:lnTo>
                      <a:pt x="0" y="431"/>
                    </a:lnTo>
                    <a:lnTo>
                      <a:pt x="0" y="8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2" name="Line 86">
                <a:extLst>
                  <a:ext uri="{FF2B5EF4-FFF2-40B4-BE49-F238E27FC236}">
                    <a16:creationId xmlns:a16="http://schemas.microsoft.com/office/drawing/2014/main" id="{60DB6C1D-8B90-A5CF-0E63-3271C433D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587" y="3956050"/>
                <a:ext cx="807243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25195EAA-8076-D295-D8A4-2A11335E16A9}"/>
                </a:ext>
              </a:extLst>
            </p:cNvPr>
            <p:cNvGrpSpPr/>
            <p:nvPr/>
          </p:nvGrpSpPr>
          <p:grpSpPr>
            <a:xfrm>
              <a:off x="1719262" y="4464368"/>
              <a:ext cx="8132763" cy="1522413"/>
              <a:chOff x="1719262" y="4281488"/>
              <a:chExt cx="8132763" cy="1522413"/>
            </a:xfrm>
          </p:grpSpPr>
          <p:sp>
            <p:nvSpPr>
              <p:cNvPr id="598" name="Line 72">
                <a:extLst>
                  <a:ext uri="{FF2B5EF4-FFF2-40B4-BE49-F238E27FC236}">
                    <a16:creationId xmlns:a16="http://schemas.microsoft.com/office/drawing/2014/main" id="{5621217D-756F-C4FA-1790-EACB2C8B0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7" y="5732463"/>
                <a:ext cx="7302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9" name="Line 73">
                <a:extLst>
                  <a:ext uri="{FF2B5EF4-FFF2-40B4-BE49-F238E27FC236}">
                    <a16:creationId xmlns:a16="http://schemas.microsoft.com/office/drawing/2014/main" id="{BF8F9256-DBD1-0B5D-B7D1-E34482D11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2587" y="5732463"/>
                <a:ext cx="728662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0" name="Line 74">
                <a:extLst>
                  <a:ext uri="{FF2B5EF4-FFF2-40B4-BE49-F238E27FC236}">
                    <a16:creationId xmlns:a16="http://schemas.microsoft.com/office/drawing/2014/main" id="{4A834F28-D0A0-C744-350D-07B1541F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1250" y="5732463"/>
                <a:ext cx="7302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1" name="Line 75">
                <a:extLst>
                  <a:ext uri="{FF2B5EF4-FFF2-40B4-BE49-F238E27FC236}">
                    <a16:creationId xmlns:a16="http://schemas.microsoft.com/office/drawing/2014/main" id="{E89C2012-7B73-6698-9908-56237B26F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31250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2" name="Line 76">
                <a:extLst>
                  <a:ext uri="{FF2B5EF4-FFF2-40B4-BE49-F238E27FC236}">
                    <a16:creationId xmlns:a16="http://schemas.microsoft.com/office/drawing/2014/main" id="{5A8569A3-7660-1B20-D065-2919542C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61500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3" name="Line 77">
                <a:extLst>
                  <a:ext uri="{FF2B5EF4-FFF2-40B4-BE49-F238E27FC236}">
                    <a16:creationId xmlns:a16="http://schemas.microsoft.com/office/drawing/2014/main" id="{F65C024D-9348-B590-6ED2-6245D848C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02587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4" name="Line 78">
                <a:extLst>
                  <a:ext uri="{FF2B5EF4-FFF2-40B4-BE49-F238E27FC236}">
                    <a16:creationId xmlns:a16="http://schemas.microsoft.com/office/drawing/2014/main" id="{FA4DB266-B4FA-95BF-E14E-2DE35CEA6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2087" y="5732463"/>
                <a:ext cx="7302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5" name="Line 79">
                <a:extLst>
                  <a:ext uri="{FF2B5EF4-FFF2-40B4-BE49-F238E27FC236}">
                    <a16:creationId xmlns:a16="http://schemas.microsoft.com/office/drawing/2014/main" id="{D9F5E8F5-D2EE-4A9E-BED3-F40C3F46D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72337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6" name="Line 80">
                <a:extLst>
                  <a:ext uri="{FF2B5EF4-FFF2-40B4-BE49-F238E27FC236}">
                    <a16:creationId xmlns:a16="http://schemas.microsoft.com/office/drawing/2014/main" id="{5282F598-7F5C-5764-720D-61239F6CF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3425" y="5732463"/>
                <a:ext cx="728662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7" name="Line 81">
                <a:extLst>
                  <a:ext uri="{FF2B5EF4-FFF2-40B4-BE49-F238E27FC236}">
                    <a16:creationId xmlns:a16="http://schemas.microsoft.com/office/drawing/2014/main" id="{041CC78E-216E-DDE6-8E4D-689916430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13425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8" name="Line 82">
                <a:extLst>
                  <a:ext uri="{FF2B5EF4-FFF2-40B4-BE49-F238E27FC236}">
                    <a16:creationId xmlns:a16="http://schemas.microsoft.com/office/drawing/2014/main" id="{9BF50AB3-E36D-D585-BB4C-879EE5A94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2087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9" name="Line 83">
                <a:extLst>
                  <a:ext uri="{FF2B5EF4-FFF2-40B4-BE49-F238E27FC236}">
                    <a16:creationId xmlns:a16="http://schemas.microsoft.com/office/drawing/2014/main" id="{97EF0E46-98E7-F92A-2AF8-A8B9B846D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512" y="5732463"/>
                <a:ext cx="728662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Line 84">
                <a:extLst>
                  <a:ext uri="{FF2B5EF4-FFF2-40B4-BE49-F238E27FC236}">
                    <a16:creationId xmlns:a16="http://schemas.microsoft.com/office/drawing/2014/main" id="{E1FA87B9-AFDC-F39F-EAAA-045847DEB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732463"/>
                <a:ext cx="728662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1" name="Line 85">
                <a:extLst>
                  <a:ext uri="{FF2B5EF4-FFF2-40B4-BE49-F238E27FC236}">
                    <a16:creationId xmlns:a16="http://schemas.microsoft.com/office/drawing/2014/main" id="{234C4F47-7706-5B8E-3E15-FDA20D45A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3175" y="5732463"/>
                <a:ext cx="7302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2" name="Line 87">
                <a:extLst>
                  <a:ext uri="{FF2B5EF4-FFF2-40B4-BE49-F238E27FC236}">
                    <a16:creationId xmlns:a16="http://schemas.microsoft.com/office/drawing/2014/main" id="{7863179D-78BE-4430-E8A5-283821450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61500" y="5732463"/>
                <a:ext cx="3905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Line 88">
                <a:extLst>
                  <a:ext uri="{FF2B5EF4-FFF2-40B4-BE49-F238E27FC236}">
                    <a16:creationId xmlns:a16="http://schemas.microsoft.com/office/drawing/2014/main" id="{2CEEB9CF-165C-88DE-2FFE-9E6CB02E7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262" y="4422775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Line 89">
                <a:extLst>
                  <a:ext uri="{FF2B5EF4-FFF2-40B4-BE49-F238E27FC236}">
                    <a16:creationId xmlns:a16="http://schemas.microsoft.com/office/drawing/2014/main" id="{6D212B6C-A620-3D42-D69A-2A6A270A9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9587" y="4281488"/>
                <a:ext cx="0" cy="14128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Line 90">
                <a:extLst>
                  <a:ext uri="{FF2B5EF4-FFF2-40B4-BE49-F238E27FC236}">
                    <a16:creationId xmlns:a16="http://schemas.microsoft.com/office/drawing/2014/main" id="{20CAE9F0-B305-9E0E-081B-D3671EB83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262" y="4967288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" name="Line 91">
                <a:extLst>
                  <a:ext uri="{FF2B5EF4-FFF2-40B4-BE49-F238E27FC236}">
                    <a16:creationId xmlns:a16="http://schemas.microsoft.com/office/drawing/2014/main" id="{BA304677-C1DD-D4E2-953F-785B9F311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9587" y="4422775"/>
                <a:ext cx="0" cy="544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Line 92">
                <a:extLst>
                  <a:ext uri="{FF2B5EF4-FFF2-40B4-BE49-F238E27FC236}">
                    <a16:creationId xmlns:a16="http://schemas.microsoft.com/office/drawing/2014/main" id="{7A721166-9C35-C6CF-7C73-581EB1189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5350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8" name="Line 93">
                <a:extLst>
                  <a:ext uri="{FF2B5EF4-FFF2-40B4-BE49-F238E27FC236}">
                    <a16:creationId xmlns:a16="http://schemas.microsoft.com/office/drawing/2014/main" id="{CDAA93C6-FAB0-D7F6-7724-5D1E32EAE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262" y="5511800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9" name="Line 94">
                <a:extLst>
                  <a:ext uri="{FF2B5EF4-FFF2-40B4-BE49-F238E27FC236}">
                    <a16:creationId xmlns:a16="http://schemas.microsoft.com/office/drawing/2014/main" id="{43D7C58E-526F-5813-10D0-A5149F318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9587" y="5511800"/>
                <a:ext cx="0" cy="2206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0" name="Line 95">
                <a:extLst>
                  <a:ext uri="{FF2B5EF4-FFF2-40B4-BE49-F238E27FC236}">
                    <a16:creationId xmlns:a16="http://schemas.microsoft.com/office/drawing/2014/main" id="{F9823483-1BE8-D9C5-BDC4-62AD7F363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587" y="5732463"/>
                <a:ext cx="385762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1" name="Line 96">
                <a:extLst>
                  <a:ext uri="{FF2B5EF4-FFF2-40B4-BE49-F238E27FC236}">
                    <a16:creationId xmlns:a16="http://schemas.microsoft.com/office/drawing/2014/main" id="{D5D6E5DF-45F1-8319-AB8C-B4B66AF1A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2" name="Line 97">
                <a:extLst>
                  <a:ext uri="{FF2B5EF4-FFF2-40B4-BE49-F238E27FC236}">
                    <a16:creationId xmlns:a16="http://schemas.microsoft.com/office/drawing/2014/main" id="{4DFE630C-C593-4A47-82AC-D7A9DEBAD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9587" y="4967288"/>
                <a:ext cx="0" cy="54451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3" name="Line 98">
                <a:extLst>
                  <a:ext uri="{FF2B5EF4-FFF2-40B4-BE49-F238E27FC236}">
                    <a16:creationId xmlns:a16="http://schemas.microsoft.com/office/drawing/2014/main" id="{7CDD1A46-E6C7-7281-A2BC-BD20789C6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350" y="5732463"/>
                <a:ext cx="7302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4" name="Line 99">
                <a:extLst>
                  <a:ext uri="{FF2B5EF4-FFF2-40B4-BE49-F238E27FC236}">
                    <a16:creationId xmlns:a16="http://schemas.microsoft.com/office/drawing/2014/main" id="{118FC603-9809-691C-0A7F-9079D1036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4512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5" name="Line 100">
                <a:extLst>
                  <a:ext uri="{FF2B5EF4-FFF2-40B4-BE49-F238E27FC236}">
                    <a16:creationId xmlns:a16="http://schemas.microsoft.com/office/drawing/2014/main" id="{E33D80AC-36DB-E28A-B016-2C1568020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4262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6" name="Line 101">
                <a:extLst>
                  <a:ext uri="{FF2B5EF4-FFF2-40B4-BE49-F238E27FC236}">
                    <a16:creationId xmlns:a16="http://schemas.microsoft.com/office/drawing/2014/main" id="{DB6BDBD3-4968-19E1-19F2-4D7C7A702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4262" y="5732463"/>
                <a:ext cx="7302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7" name="Line 102">
                <a:extLst>
                  <a:ext uri="{FF2B5EF4-FFF2-40B4-BE49-F238E27FC236}">
                    <a16:creationId xmlns:a16="http://schemas.microsoft.com/office/drawing/2014/main" id="{AB818C9F-6BB1-2FB8-1613-D366F1B76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3175" y="573246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Line 103">
              <a:extLst>
                <a:ext uri="{FF2B5EF4-FFF2-40B4-BE49-F238E27FC236}">
                  <a16:creationId xmlns:a16="http://schemas.microsoft.com/office/drawing/2014/main" id="{7F8D1984-334A-D2C9-66D8-BD6317397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74312" y="4134052"/>
              <a:ext cx="250825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Line 104">
              <a:extLst>
                <a:ext uri="{FF2B5EF4-FFF2-40B4-BE49-F238E27FC236}">
                  <a16:creationId xmlns:a16="http://schemas.microsoft.com/office/drawing/2014/main" id="{929F226D-53E0-DB60-CDEB-45857F136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74312" y="3934027"/>
              <a:ext cx="25082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105">
              <a:extLst>
                <a:ext uri="{FF2B5EF4-FFF2-40B4-BE49-F238E27FC236}">
                  <a16:creationId xmlns:a16="http://schemas.microsoft.com/office/drawing/2014/main" id="{83CC4D25-5CCE-F2B6-42A1-5D85AB68E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74312" y="3732415"/>
              <a:ext cx="250825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106">
              <a:extLst>
                <a:ext uri="{FF2B5EF4-FFF2-40B4-BE49-F238E27FC236}">
                  <a16:creationId xmlns:a16="http://schemas.microsoft.com/office/drawing/2014/main" id="{7A50AF50-9D59-A562-4443-A805F0D0B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74312" y="3532390"/>
              <a:ext cx="250825" cy="0"/>
            </a:xfrm>
            <a:prstGeom prst="line">
              <a:avLst/>
            </a:prstGeom>
            <a:noFill/>
            <a:ln w="381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Line 107">
              <a:extLst>
                <a:ext uri="{FF2B5EF4-FFF2-40B4-BE49-F238E27FC236}">
                  <a16:creationId xmlns:a16="http://schemas.microsoft.com/office/drawing/2014/main" id="{F9598EDD-9298-C1B8-36EF-AD1765D3B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74312" y="4335665"/>
              <a:ext cx="250825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108">
              <a:extLst>
                <a:ext uri="{FF2B5EF4-FFF2-40B4-BE49-F238E27FC236}">
                  <a16:creationId xmlns:a16="http://schemas.microsoft.com/office/drawing/2014/main" id="{1F74A810-96E8-B85D-70C5-4330BE238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132" y="364331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109">
              <a:extLst>
                <a:ext uri="{FF2B5EF4-FFF2-40B4-BE49-F238E27FC236}">
                  <a16:creationId xmlns:a16="http://schemas.microsoft.com/office/drawing/2014/main" id="{3502BCC0-FB60-9FC4-97AC-E373AB7B4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762" y="309880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110">
              <a:extLst>
                <a:ext uri="{FF2B5EF4-FFF2-40B4-BE49-F238E27FC236}">
                  <a16:creationId xmlns:a16="http://schemas.microsoft.com/office/drawing/2014/main" id="{314EDD18-9EB1-0C20-4BAA-D6D45545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390" y="255428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Line 111">
              <a:extLst>
                <a:ext uri="{FF2B5EF4-FFF2-40B4-BE49-F238E27FC236}">
                  <a16:creationId xmlns:a16="http://schemas.microsoft.com/office/drawing/2014/main" id="{C67432B4-2F77-3B4F-0F84-4D3FC2062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6237" y="342106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112">
              <a:extLst>
                <a:ext uri="{FF2B5EF4-FFF2-40B4-BE49-F238E27FC236}">
                  <a16:creationId xmlns:a16="http://schemas.microsoft.com/office/drawing/2014/main" id="{2EE024EF-0202-38A3-896C-2834458550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600" y="342106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113">
              <a:extLst>
                <a:ext uri="{FF2B5EF4-FFF2-40B4-BE49-F238E27FC236}">
                  <a16:creationId xmlns:a16="http://schemas.microsoft.com/office/drawing/2014/main" id="{773FB780-D0B8-ABA4-E5A0-BD69F1077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6237" y="3421063"/>
              <a:ext cx="0" cy="1333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114">
              <a:extLst>
                <a:ext uri="{FF2B5EF4-FFF2-40B4-BE49-F238E27FC236}">
                  <a16:creationId xmlns:a16="http://schemas.microsoft.com/office/drawing/2014/main" id="{0F3C9A11-C12D-12E7-7C4A-FBD447594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2" y="3327400"/>
              <a:ext cx="0" cy="841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Line 115">
              <a:extLst>
                <a:ext uri="{FF2B5EF4-FFF2-40B4-BE49-F238E27FC236}">
                  <a16:creationId xmlns:a16="http://schemas.microsoft.com/office/drawing/2014/main" id="{802E2CF1-B590-4734-800D-B749FA432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8275" y="332740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Line 116">
              <a:extLst>
                <a:ext uri="{FF2B5EF4-FFF2-40B4-BE49-F238E27FC236}">
                  <a16:creationId xmlns:a16="http://schemas.microsoft.com/office/drawing/2014/main" id="{D25D2139-CE82-1ED9-2327-0080AEFC5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9612" y="332740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Line 117">
              <a:extLst>
                <a:ext uri="{FF2B5EF4-FFF2-40B4-BE49-F238E27FC236}">
                  <a16:creationId xmlns:a16="http://schemas.microsoft.com/office/drawing/2014/main" id="{5A405521-A98F-1C97-8CBD-67E48A5E5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332740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Line 118">
              <a:extLst>
                <a:ext uri="{FF2B5EF4-FFF2-40B4-BE49-F238E27FC236}">
                  <a16:creationId xmlns:a16="http://schemas.microsoft.com/office/drawing/2014/main" id="{1085A0B6-655C-0C4F-1C8E-9E17C8CF5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0250" y="3327400"/>
              <a:ext cx="0" cy="444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119">
              <a:extLst>
                <a:ext uri="{FF2B5EF4-FFF2-40B4-BE49-F238E27FC236}">
                  <a16:creationId xmlns:a16="http://schemas.microsoft.com/office/drawing/2014/main" id="{A18659C0-8F22-620F-3E5F-99D9EB30D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8912" y="332740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ine 120">
              <a:extLst>
                <a:ext uri="{FF2B5EF4-FFF2-40B4-BE49-F238E27FC236}">
                  <a16:creationId xmlns:a16="http://schemas.microsoft.com/office/drawing/2014/main" id="{2278DA63-E184-2456-9756-A9F81D824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925" y="3203575"/>
              <a:ext cx="0" cy="6191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Line 121">
              <a:extLst>
                <a:ext uri="{FF2B5EF4-FFF2-40B4-BE49-F238E27FC236}">
                  <a16:creationId xmlns:a16="http://schemas.microsoft.com/office/drawing/2014/main" id="{87019152-D0DF-4C78-0217-5586582EB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320357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Line 122">
              <a:extLst>
                <a:ext uri="{FF2B5EF4-FFF2-40B4-BE49-F238E27FC236}">
                  <a16:creationId xmlns:a16="http://schemas.microsoft.com/office/drawing/2014/main" id="{0C6F6F49-E2AA-E3C1-5F69-ECE5507F7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287" y="320357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Line 123">
              <a:extLst>
                <a:ext uri="{FF2B5EF4-FFF2-40B4-BE49-F238E27FC236}">
                  <a16:creationId xmlns:a16="http://schemas.microsoft.com/office/drawing/2014/main" id="{5B7229EC-1591-D014-747C-1BFEEF324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212" y="311467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124">
              <a:extLst>
                <a:ext uri="{FF2B5EF4-FFF2-40B4-BE49-F238E27FC236}">
                  <a16:creationId xmlns:a16="http://schemas.microsoft.com/office/drawing/2014/main" id="{5E582686-CFB1-81E4-8B81-F57B1DDA3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87" y="3114675"/>
              <a:ext cx="22225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125">
              <a:extLst>
                <a:ext uri="{FF2B5EF4-FFF2-40B4-BE49-F238E27FC236}">
                  <a16:creationId xmlns:a16="http://schemas.microsoft.com/office/drawing/2014/main" id="{2F3E6990-2470-93D6-FBEF-7B24D7274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7" y="31210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Line 126">
              <a:extLst>
                <a:ext uri="{FF2B5EF4-FFF2-40B4-BE49-F238E27FC236}">
                  <a16:creationId xmlns:a16="http://schemas.microsoft.com/office/drawing/2014/main" id="{EF088152-1DC0-14F1-4328-60DF7A13F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2675" y="31210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Line 127">
              <a:extLst>
                <a:ext uri="{FF2B5EF4-FFF2-40B4-BE49-F238E27FC236}">
                  <a16:creationId xmlns:a16="http://schemas.microsoft.com/office/drawing/2014/main" id="{371C3F89-2441-E78D-D8F5-908F153D7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3121025"/>
              <a:ext cx="0" cy="587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Line 128">
              <a:extLst>
                <a:ext uri="{FF2B5EF4-FFF2-40B4-BE49-F238E27FC236}">
                  <a16:creationId xmlns:a16="http://schemas.microsoft.com/office/drawing/2014/main" id="{D762A6D9-6433-317C-98DB-4D3417A0E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212" y="3114675"/>
              <a:ext cx="0" cy="841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129">
              <a:extLst>
                <a:ext uri="{FF2B5EF4-FFF2-40B4-BE49-F238E27FC236}">
                  <a16:creationId xmlns:a16="http://schemas.microsoft.com/office/drawing/2014/main" id="{ACF209F2-AF9F-4BFB-E9A3-B5191AFA7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0950" y="32480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Line 130">
              <a:extLst>
                <a:ext uri="{FF2B5EF4-FFF2-40B4-BE49-F238E27FC236}">
                  <a16:creationId xmlns:a16="http://schemas.microsoft.com/office/drawing/2014/main" id="{0B68CBC2-34B3-2419-F602-F1E158191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1587" y="3248025"/>
              <a:ext cx="22225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Line 131">
              <a:extLst>
                <a:ext uri="{FF2B5EF4-FFF2-40B4-BE49-F238E27FC236}">
                  <a16:creationId xmlns:a16="http://schemas.microsoft.com/office/drawing/2014/main" id="{A85504E4-3AF3-3B03-AC0E-82ED8F6E2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1587" y="3248025"/>
              <a:ext cx="0" cy="6191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Line 132">
              <a:extLst>
                <a:ext uri="{FF2B5EF4-FFF2-40B4-BE49-F238E27FC236}">
                  <a16:creationId xmlns:a16="http://schemas.microsoft.com/office/drawing/2014/main" id="{BE2C1F79-1058-0BB0-9C3B-CDFC27E1D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9962" y="285115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133">
              <a:extLst>
                <a:ext uri="{FF2B5EF4-FFF2-40B4-BE49-F238E27FC236}">
                  <a16:creationId xmlns:a16="http://schemas.microsoft.com/office/drawing/2014/main" id="{45C22E16-BB73-7C70-55E1-EBE429DC1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275" y="281781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34">
              <a:extLst>
                <a:ext uri="{FF2B5EF4-FFF2-40B4-BE49-F238E27FC236}">
                  <a16:creationId xmlns:a16="http://schemas.microsoft.com/office/drawing/2014/main" id="{9984E255-344C-66EF-E8A7-1C1EF2711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0287" y="283051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ine 135">
              <a:extLst>
                <a:ext uri="{FF2B5EF4-FFF2-40B4-BE49-F238E27FC236}">
                  <a16:creationId xmlns:a16="http://schemas.microsoft.com/office/drawing/2014/main" id="{59301124-AAA1-CCD5-6CF4-2D7D599F4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925" y="283051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136">
              <a:extLst>
                <a:ext uri="{FF2B5EF4-FFF2-40B4-BE49-F238E27FC236}">
                  <a16:creationId xmlns:a16="http://schemas.microsoft.com/office/drawing/2014/main" id="{4B86D0CA-C525-3BE5-BCCD-2102C9B12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487" y="28416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137">
              <a:extLst>
                <a:ext uri="{FF2B5EF4-FFF2-40B4-BE49-F238E27FC236}">
                  <a16:creationId xmlns:a16="http://schemas.microsoft.com/office/drawing/2014/main" id="{78325908-C7D5-7798-8017-F2B932753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125" y="28416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Line 138">
              <a:extLst>
                <a:ext uri="{FF2B5EF4-FFF2-40B4-BE49-F238E27FC236}">
                  <a16:creationId xmlns:a16="http://schemas.microsoft.com/office/drawing/2014/main" id="{102A7824-C415-004D-25B2-B81D2AFFC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937" y="28543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139">
              <a:extLst>
                <a:ext uri="{FF2B5EF4-FFF2-40B4-BE49-F238E27FC236}">
                  <a16:creationId xmlns:a16="http://schemas.microsoft.com/office/drawing/2014/main" id="{F3FF71B5-FCC4-C525-FF37-5E33B78B7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28543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140">
              <a:extLst>
                <a:ext uri="{FF2B5EF4-FFF2-40B4-BE49-F238E27FC236}">
                  <a16:creationId xmlns:a16="http://schemas.microsoft.com/office/drawing/2014/main" id="{FADB0045-C374-F0C5-1AA7-55975FF67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3312" y="2835275"/>
              <a:ext cx="2540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Line 141">
              <a:extLst>
                <a:ext uri="{FF2B5EF4-FFF2-40B4-BE49-F238E27FC236}">
                  <a16:creationId xmlns:a16="http://schemas.microsoft.com/office/drawing/2014/main" id="{4DA6C8B2-A513-6DC7-7BE9-FA9262202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8712" y="283527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142">
              <a:extLst>
                <a:ext uri="{FF2B5EF4-FFF2-40B4-BE49-F238E27FC236}">
                  <a16:creationId xmlns:a16="http://schemas.microsoft.com/office/drawing/2014/main" id="{8908A246-4024-CABF-0922-CC687E12B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912" y="281781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143">
              <a:extLst>
                <a:ext uri="{FF2B5EF4-FFF2-40B4-BE49-F238E27FC236}">
                  <a16:creationId xmlns:a16="http://schemas.microsoft.com/office/drawing/2014/main" id="{06EF1ED4-3603-4545-8C7B-DB3E792EF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675" y="283527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144">
              <a:extLst>
                <a:ext uri="{FF2B5EF4-FFF2-40B4-BE49-F238E27FC236}">
                  <a16:creationId xmlns:a16="http://schemas.microsoft.com/office/drawing/2014/main" id="{644012B0-3BBC-E138-C43C-4D085EEA46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9325" y="285115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145">
              <a:extLst>
                <a:ext uri="{FF2B5EF4-FFF2-40B4-BE49-F238E27FC236}">
                  <a16:creationId xmlns:a16="http://schemas.microsoft.com/office/drawing/2014/main" id="{5B80229C-4392-B282-4866-FEA7F5464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2" y="2903538"/>
              <a:ext cx="0" cy="396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Line 146">
              <a:extLst>
                <a:ext uri="{FF2B5EF4-FFF2-40B4-BE49-F238E27FC236}">
                  <a16:creationId xmlns:a16="http://schemas.microsoft.com/office/drawing/2014/main" id="{838F7D11-13A2-F1D6-2606-3B7516B44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150" y="2963863"/>
              <a:ext cx="0" cy="4286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Line 147">
              <a:extLst>
                <a:ext uri="{FF2B5EF4-FFF2-40B4-BE49-F238E27FC236}">
                  <a16:creationId xmlns:a16="http://schemas.microsoft.com/office/drawing/2014/main" id="{EEC2908A-D89D-9F47-46A7-D2D92387A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2" y="290353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148">
              <a:extLst>
                <a:ext uri="{FF2B5EF4-FFF2-40B4-BE49-F238E27FC236}">
                  <a16:creationId xmlns:a16="http://schemas.microsoft.com/office/drawing/2014/main" id="{D6DF7CDB-A001-EC54-5112-43F15C172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875" y="296386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149">
              <a:extLst>
                <a:ext uri="{FF2B5EF4-FFF2-40B4-BE49-F238E27FC236}">
                  <a16:creationId xmlns:a16="http://schemas.microsoft.com/office/drawing/2014/main" id="{CF8408E9-090C-672F-0D39-2DB48284A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512" y="2963863"/>
              <a:ext cx="0" cy="714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Line 150">
              <a:extLst>
                <a:ext uri="{FF2B5EF4-FFF2-40B4-BE49-F238E27FC236}">
                  <a16:creationId xmlns:a16="http://schemas.microsoft.com/office/drawing/2014/main" id="{13249556-A51C-3717-EA1D-A63721D41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150" y="2903538"/>
              <a:ext cx="0" cy="6032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Line 151">
              <a:extLst>
                <a:ext uri="{FF2B5EF4-FFF2-40B4-BE49-F238E27FC236}">
                  <a16:creationId xmlns:a16="http://schemas.microsoft.com/office/drawing/2014/main" id="{0C0E73F7-6406-ADF5-209E-5F2027C36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512" y="296386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Line 152">
              <a:extLst>
                <a:ext uri="{FF2B5EF4-FFF2-40B4-BE49-F238E27FC236}">
                  <a16:creationId xmlns:a16="http://schemas.microsoft.com/office/drawing/2014/main" id="{DE8F1736-7173-EE83-9031-D7EA2A6DE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150" y="2903538"/>
              <a:ext cx="23812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Line 153">
              <a:extLst>
                <a:ext uri="{FF2B5EF4-FFF2-40B4-BE49-F238E27FC236}">
                  <a16:creationId xmlns:a16="http://schemas.microsoft.com/office/drawing/2014/main" id="{A7BE5F7A-3931-72D8-B072-0E94303F9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3100388"/>
              <a:ext cx="0" cy="714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Line 154">
              <a:extLst>
                <a:ext uri="{FF2B5EF4-FFF2-40B4-BE49-F238E27FC236}">
                  <a16:creationId xmlns:a16="http://schemas.microsoft.com/office/drawing/2014/main" id="{8F210728-36E5-E9F0-EE25-B7DE68D85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4875" y="310038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Line 155">
              <a:extLst>
                <a:ext uri="{FF2B5EF4-FFF2-40B4-BE49-F238E27FC236}">
                  <a16:creationId xmlns:a16="http://schemas.microsoft.com/office/drawing/2014/main" id="{47931934-AAF7-B372-5E75-F36F9AEB4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3100388"/>
              <a:ext cx="22225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Line 156">
              <a:extLst>
                <a:ext uri="{FF2B5EF4-FFF2-40B4-BE49-F238E27FC236}">
                  <a16:creationId xmlns:a16="http://schemas.microsoft.com/office/drawing/2014/main" id="{6A4E6240-A146-D067-7070-DA3DCE2FC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2" y="3044825"/>
              <a:ext cx="0" cy="841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Line 157">
              <a:extLst>
                <a:ext uri="{FF2B5EF4-FFF2-40B4-BE49-F238E27FC236}">
                  <a16:creationId xmlns:a16="http://schemas.microsoft.com/office/drawing/2014/main" id="{A99DEA03-C8C7-93C8-2FD2-EF3F89693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312" y="30448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Line 158">
              <a:extLst>
                <a:ext uri="{FF2B5EF4-FFF2-40B4-BE49-F238E27FC236}">
                  <a16:creationId xmlns:a16="http://schemas.microsoft.com/office/drawing/2014/main" id="{234FA070-6679-A6D7-E353-D4E32E616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3038475"/>
              <a:ext cx="0" cy="8572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Line 159">
              <a:extLst>
                <a:ext uri="{FF2B5EF4-FFF2-40B4-BE49-F238E27FC236}">
                  <a16:creationId xmlns:a16="http://schemas.microsoft.com/office/drawing/2014/main" id="{FEDEADBB-FFEA-2849-D495-A6DE904A3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2" y="303847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Line 160">
              <a:extLst>
                <a:ext uri="{FF2B5EF4-FFF2-40B4-BE49-F238E27FC236}">
                  <a16:creationId xmlns:a16="http://schemas.microsoft.com/office/drawing/2014/main" id="{D80023EB-716D-BE89-1E18-69CF3D8F2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9750" y="303847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Line 161">
              <a:extLst>
                <a:ext uri="{FF2B5EF4-FFF2-40B4-BE49-F238E27FC236}">
                  <a16:creationId xmlns:a16="http://schemas.microsoft.com/office/drawing/2014/main" id="{7E0DD766-FA37-27D7-1EDA-97FCD2E3B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304482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Line 162">
              <a:extLst>
                <a:ext uri="{FF2B5EF4-FFF2-40B4-BE49-F238E27FC236}">
                  <a16:creationId xmlns:a16="http://schemas.microsoft.com/office/drawing/2014/main" id="{A4557152-DD47-6C53-CC91-B3E1580B0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4012" y="299085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Line 163">
              <a:extLst>
                <a:ext uri="{FF2B5EF4-FFF2-40B4-BE49-F238E27FC236}">
                  <a16:creationId xmlns:a16="http://schemas.microsoft.com/office/drawing/2014/main" id="{92B8365B-6892-989F-7825-AC2A1DC3C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299085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Line 164">
              <a:extLst>
                <a:ext uri="{FF2B5EF4-FFF2-40B4-BE49-F238E27FC236}">
                  <a16:creationId xmlns:a16="http://schemas.microsoft.com/office/drawing/2014/main" id="{B178CDFE-F503-952A-F5CD-AF5C39935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2" y="2990850"/>
              <a:ext cx="0" cy="968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Line 165">
              <a:extLst>
                <a:ext uri="{FF2B5EF4-FFF2-40B4-BE49-F238E27FC236}">
                  <a16:creationId xmlns:a16="http://schemas.microsoft.com/office/drawing/2014/main" id="{39848B39-E8D5-C3F0-43E3-95D28687B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294163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Line 166">
              <a:extLst>
                <a:ext uri="{FF2B5EF4-FFF2-40B4-BE49-F238E27FC236}">
                  <a16:creationId xmlns:a16="http://schemas.microsoft.com/office/drawing/2014/main" id="{BA656AB1-508A-EF69-4E15-5E99393AA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887" y="294163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Line 167">
              <a:extLst>
                <a:ext uri="{FF2B5EF4-FFF2-40B4-BE49-F238E27FC236}">
                  <a16:creationId xmlns:a16="http://schemas.microsoft.com/office/drawing/2014/main" id="{ACF14676-9AEB-17D8-A22E-F062466DB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7" y="2941638"/>
              <a:ext cx="0" cy="714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Line 168">
              <a:extLst>
                <a:ext uri="{FF2B5EF4-FFF2-40B4-BE49-F238E27FC236}">
                  <a16:creationId xmlns:a16="http://schemas.microsoft.com/office/drawing/2014/main" id="{00EBB84A-F856-AE60-73D8-633AFF33A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450" y="3036888"/>
              <a:ext cx="0" cy="777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Line 169">
              <a:extLst>
                <a:ext uri="{FF2B5EF4-FFF2-40B4-BE49-F238E27FC236}">
                  <a16:creationId xmlns:a16="http://schemas.microsoft.com/office/drawing/2014/main" id="{1A97184F-01C0-B247-BC37-CA3846AE1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2" y="303688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Line 170">
              <a:extLst>
                <a:ext uri="{FF2B5EF4-FFF2-40B4-BE49-F238E27FC236}">
                  <a16:creationId xmlns:a16="http://schemas.microsoft.com/office/drawing/2014/main" id="{2B408E0A-A58F-DB5E-E3FA-31A061E4A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0" y="303688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Line 171">
              <a:extLst>
                <a:ext uri="{FF2B5EF4-FFF2-40B4-BE49-F238E27FC236}">
                  <a16:creationId xmlns:a16="http://schemas.microsoft.com/office/drawing/2014/main" id="{010863C1-A9AB-6B48-5881-F66AE0EFB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712" y="2835275"/>
              <a:ext cx="0" cy="1031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Line 172">
              <a:extLst>
                <a:ext uri="{FF2B5EF4-FFF2-40B4-BE49-F238E27FC236}">
                  <a16:creationId xmlns:a16="http://schemas.microsoft.com/office/drawing/2014/main" id="{B18A1D7F-1EA2-E63D-29EA-45C1CE1A0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2" y="2835275"/>
              <a:ext cx="0" cy="968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Line 173">
              <a:extLst>
                <a:ext uri="{FF2B5EF4-FFF2-40B4-BE49-F238E27FC236}">
                  <a16:creationId xmlns:a16="http://schemas.microsoft.com/office/drawing/2014/main" id="{9F3204B7-321E-8199-4680-313F78CE2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912" y="2817813"/>
              <a:ext cx="0" cy="920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Line 174">
              <a:extLst>
                <a:ext uri="{FF2B5EF4-FFF2-40B4-BE49-F238E27FC236}">
                  <a16:creationId xmlns:a16="http://schemas.microsoft.com/office/drawing/2014/main" id="{0821B191-70A7-79A0-DC86-A475E6009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5" y="2830513"/>
              <a:ext cx="0" cy="920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Line 175">
              <a:extLst>
                <a:ext uri="{FF2B5EF4-FFF2-40B4-BE49-F238E27FC236}">
                  <a16:creationId xmlns:a16="http://schemas.microsoft.com/office/drawing/2014/main" id="{0390AEEE-1FFD-F20A-0A61-CD3ABAC4D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937" y="2854325"/>
              <a:ext cx="0" cy="1047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Line 176">
              <a:extLst>
                <a:ext uri="{FF2B5EF4-FFF2-40B4-BE49-F238E27FC236}">
                  <a16:creationId xmlns:a16="http://schemas.microsoft.com/office/drawing/2014/main" id="{21401B32-58F3-B648-0313-D941B38CB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125" y="2841625"/>
              <a:ext cx="0" cy="968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Line 177">
              <a:extLst>
                <a:ext uri="{FF2B5EF4-FFF2-40B4-BE49-F238E27FC236}">
                  <a16:creationId xmlns:a16="http://schemas.microsoft.com/office/drawing/2014/main" id="{32EE6C9B-D232-E533-CDAF-E73F799A7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2" y="2851150"/>
              <a:ext cx="0" cy="523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78">
              <a:extLst>
                <a:ext uri="{FF2B5EF4-FFF2-40B4-BE49-F238E27FC236}">
                  <a16:creationId xmlns:a16="http://schemas.microsoft.com/office/drawing/2014/main" id="{B9644005-7A09-541F-4DFA-6580A4369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2909888"/>
              <a:ext cx="5830887" cy="836613"/>
            </a:xfrm>
            <a:custGeom>
              <a:avLst/>
              <a:gdLst>
                <a:gd name="T0" fmla="*/ 3673 w 3673"/>
                <a:gd name="T1" fmla="*/ 406 h 527"/>
                <a:gd name="T2" fmla="*/ 2755 w 3673"/>
                <a:gd name="T3" fmla="*/ 316 h 527"/>
                <a:gd name="T4" fmla="*/ 2296 w 3673"/>
                <a:gd name="T5" fmla="*/ 291 h 527"/>
                <a:gd name="T6" fmla="*/ 1837 w 3673"/>
                <a:gd name="T7" fmla="*/ 252 h 527"/>
                <a:gd name="T8" fmla="*/ 1378 w 3673"/>
                <a:gd name="T9" fmla="*/ 224 h 527"/>
                <a:gd name="T10" fmla="*/ 1147 w 3673"/>
                <a:gd name="T11" fmla="*/ 182 h 527"/>
                <a:gd name="T12" fmla="*/ 806 w 3673"/>
                <a:gd name="T13" fmla="*/ 165 h 527"/>
                <a:gd name="T14" fmla="*/ 691 w 3673"/>
                <a:gd name="T15" fmla="*/ 138 h 527"/>
                <a:gd name="T16" fmla="*/ 576 w 3673"/>
                <a:gd name="T17" fmla="*/ 135 h 527"/>
                <a:gd name="T18" fmla="*/ 459 w 3673"/>
                <a:gd name="T19" fmla="*/ 112 h 527"/>
                <a:gd name="T20" fmla="*/ 344 w 3673"/>
                <a:gd name="T21" fmla="*/ 129 h 527"/>
                <a:gd name="T22" fmla="*/ 147 w 3673"/>
                <a:gd name="T23" fmla="*/ 18 h 527"/>
                <a:gd name="T24" fmla="*/ 131 w 3673"/>
                <a:gd name="T25" fmla="*/ 14 h 527"/>
                <a:gd name="T26" fmla="*/ 115 w 3673"/>
                <a:gd name="T27" fmla="*/ 0 h 527"/>
                <a:gd name="T28" fmla="*/ 98 w 3673"/>
                <a:gd name="T29" fmla="*/ 8 h 527"/>
                <a:gd name="T30" fmla="*/ 81 w 3673"/>
                <a:gd name="T31" fmla="*/ 31 h 527"/>
                <a:gd name="T32" fmla="*/ 66 w 3673"/>
                <a:gd name="T33" fmla="*/ 18 h 527"/>
                <a:gd name="T34" fmla="*/ 47 w 3673"/>
                <a:gd name="T35" fmla="*/ 21 h 527"/>
                <a:gd name="T36" fmla="*/ 32 w 3673"/>
                <a:gd name="T37" fmla="*/ 61 h 527"/>
                <a:gd name="T38" fmla="*/ 19 w 3673"/>
                <a:gd name="T39" fmla="*/ 79 h 527"/>
                <a:gd name="T40" fmla="*/ 0 w 3673"/>
                <a:gd name="T41" fmla="*/ 217 h 527"/>
                <a:gd name="T42" fmla="*/ 0 w 3673"/>
                <a:gd name="T4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73" h="527">
                  <a:moveTo>
                    <a:pt x="3673" y="406"/>
                  </a:moveTo>
                  <a:lnTo>
                    <a:pt x="2755" y="316"/>
                  </a:lnTo>
                  <a:lnTo>
                    <a:pt x="2296" y="291"/>
                  </a:lnTo>
                  <a:lnTo>
                    <a:pt x="1837" y="252"/>
                  </a:lnTo>
                  <a:lnTo>
                    <a:pt x="1378" y="224"/>
                  </a:lnTo>
                  <a:lnTo>
                    <a:pt x="1147" y="182"/>
                  </a:lnTo>
                  <a:lnTo>
                    <a:pt x="806" y="165"/>
                  </a:lnTo>
                  <a:lnTo>
                    <a:pt x="691" y="138"/>
                  </a:lnTo>
                  <a:lnTo>
                    <a:pt x="576" y="135"/>
                  </a:lnTo>
                  <a:lnTo>
                    <a:pt x="459" y="112"/>
                  </a:lnTo>
                  <a:lnTo>
                    <a:pt x="344" y="129"/>
                  </a:lnTo>
                  <a:lnTo>
                    <a:pt x="147" y="18"/>
                  </a:lnTo>
                  <a:lnTo>
                    <a:pt x="131" y="14"/>
                  </a:lnTo>
                  <a:lnTo>
                    <a:pt x="115" y="0"/>
                  </a:lnTo>
                  <a:lnTo>
                    <a:pt x="98" y="8"/>
                  </a:lnTo>
                  <a:lnTo>
                    <a:pt x="81" y="31"/>
                  </a:lnTo>
                  <a:lnTo>
                    <a:pt x="66" y="18"/>
                  </a:lnTo>
                  <a:lnTo>
                    <a:pt x="47" y="21"/>
                  </a:lnTo>
                  <a:lnTo>
                    <a:pt x="32" y="61"/>
                  </a:lnTo>
                  <a:lnTo>
                    <a:pt x="19" y="79"/>
                  </a:lnTo>
                  <a:lnTo>
                    <a:pt x="0" y="217"/>
                  </a:lnTo>
                  <a:lnTo>
                    <a:pt x="0" y="527"/>
                  </a:lnTo>
                </a:path>
              </a:pathLst>
            </a:custGeom>
            <a:noFill/>
            <a:ln w="1905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Line 179">
              <a:extLst>
                <a:ext uri="{FF2B5EF4-FFF2-40B4-BE49-F238E27FC236}">
                  <a16:creationId xmlns:a16="http://schemas.microsoft.com/office/drawing/2014/main" id="{786958BA-FAEC-2E5F-6418-28B2A3E2F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9612" y="302736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Line 180">
              <a:extLst>
                <a:ext uri="{FF2B5EF4-FFF2-40B4-BE49-F238E27FC236}">
                  <a16:creationId xmlns:a16="http://schemas.microsoft.com/office/drawing/2014/main" id="{30E1DA50-BA1B-7850-DF62-9812E86B0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0250" y="3027363"/>
              <a:ext cx="0" cy="11588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Line 181">
              <a:extLst>
                <a:ext uri="{FF2B5EF4-FFF2-40B4-BE49-F238E27FC236}">
                  <a16:creationId xmlns:a16="http://schemas.microsoft.com/office/drawing/2014/main" id="{B8A3620D-6DF3-82CB-EF7C-7C928BC28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302736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Line 182">
              <a:extLst>
                <a:ext uri="{FF2B5EF4-FFF2-40B4-BE49-F238E27FC236}">
                  <a16:creationId xmlns:a16="http://schemas.microsoft.com/office/drawing/2014/main" id="{5E264261-87ED-2E3A-5591-E52884476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925" y="3001963"/>
              <a:ext cx="0" cy="5556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Line 183">
              <a:extLst>
                <a:ext uri="{FF2B5EF4-FFF2-40B4-BE49-F238E27FC236}">
                  <a16:creationId xmlns:a16="http://schemas.microsoft.com/office/drawing/2014/main" id="{8B75588F-C420-E3F3-7D61-ECB75A19A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925" y="300196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Line 184">
              <a:extLst>
                <a:ext uri="{FF2B5EF4-FFF2-40B4-BE49-F238E27FC236}">
                  <a16:creationId xmlns:a16="http://schemas.microsoft.com/office/drawing/2014/main" id="{6A6BCE08-12F2-BA60-A1BD-0CDB993A9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287" y="300196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Line 185">
              <a:extLst>
                <a:ext uri="{FF2B5EF4-FFF2-40B4-BE49-F238E27FC236}">
                  <a16:creationId xmlns:a16="http://schemas.microsoft.com/office/drawing/2014/main" id="{5C1FB721-C0A1-1967-1551-45CC1F03F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2921000"/>
              <a:ext cx="0" cy="6508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Line 186">
              <a:extLst>
                <a:ext uri="{FF2B5EF4-FFF2-40B4-BE49-F238E27FC236}">
                  <a16:creationId xmlns:a16="http://schemas.microsoft.com/office/drawing/2014/main" id="{EAFF661F-9D66-ACE0-2DA1-5F0046C95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2675" y="292100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Line 187">
              <a:extLst>
                <a:ext uri="{FF2B5EF4-FFF2-40B4-BE49-F238E27FC236}">
                  <a16:creationId xmlns:a16="http://schemas.microsoft.com/office/drawing/2014/main" id="{2796A5D3-FF75-68BB-AC5E-D99D66645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7" y="292100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Line 188">
              <a:extLst>
                <a:ext uri="{FF2B5EF4-FFF2-40B4-BE49-F238E27FC236}">
                  <a16:creationId xmlns:a16="http://schemas.microsoft.com/office/drawing/2014/main" id="{4FCCAA84-4562-E7D6-D181-843E4655D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212" y="2901950"/>
              <a:ext cx="0" cy="793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Line 189">
              <a:extLst>
                <a:ext uri="{FF2B5EF4-FFF2-40B4-BE49-F238E27FC236}">
                  <a16:creationId xmlns:a16="http://schemas.microsoft.com/office/drawing/2014/main" id="{8530B7F9-B8F1-5E2C-E76A-C36E6DA7A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6212" y="290195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Line 190">
              <a:extLst>
                <a:ext uri="{FF2B5EF4-FFF2-40B4-BE49-F238E27FC236}">
                  <a16:creationId xmlns:a16="http://schemas.microsoft.com/office/drawing/2014/main" id="{325916C7-9385-1E70-7BC2-611FB8021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87" y="2901950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Line 191">
              <a:extLst>
                <a:ext uri="{FF2B5EF4-FFF2-40B4-BE49-F238E27FC236}">
                  <a16:creationId xmlns:a16="http://schemas.microsoft.com/office/drawing/2014/main" id="{55E794BB-7BD0-330D-DDBA-9B2246610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1587" y="3030538"/>
              <a:ext cx="0" cy="603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Line 192">
              <a:extLst>
                <a:ext uri="{FF2B5EF4-FFF2-40B4-BE49-F238E27FC236}">
                  <a16:creationId xmlns:a16="http://schemas.microsoft.com/office/drawing/2014/main" id="{E4209247-855C-65E8-997F-250DF95C4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1587" y="3030538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Line 193">
              <a:extLst>
                <a:ext uri="{FF2B5EF4-FFF2-40B4-BE49-F238E27FC236}">
                  <a16:creationId xmlns:a16="http://schemas.microsoft.com/office/drawing/2014/main" id="{E3884877-98A9-390D-7D1A-46E62B6DF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0950" y="303053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194">
              <a:extLst>
                <a:ext uri="{FF2B5EF4-FFF2-40B4-BE49-F238E27FC236}">
                  <a16:creationId xmlns:a16="http://schemas.microsoft.com/office/drawing/2014/main" id="{0C3D4E6E-D2D3-63FE-C719-DE3FC8305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4012" y="284638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Line 195">
              <a:extLst>
                <a:ext uri="{FF2B5EF4-FFF2-40B4-BE49-F238E27FC236}">
                  <a16:creationId xmlns:a16="http://schemas.microsoft.com/office/drawing/2014/main" id="{07ED088F-94B5-A848-1415-0E0DB7D11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284638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Line 196">
              <a:extLst>
                <a:ext uri="{FF2B5EF4-FFF2-40B4-BE49-F238E27FC236}">
                  <a16:creationId xmlns:a16="http://schemas.microsoft.com/office/drawing/2014/main" id="{570AB6C8-1206-9273-83B3-169AEFABC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4875" y="281463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Line 197">
              <a:extLst>
                <a:ext uri="{FF2B5EF4-FFF2-40B4-BE49-F238E27FC236}">
                  <a16:creationId xmlns:a16="http://schemas.microsoft.com/office/drawing/2014/main" id="{2D93BB78-A17B-5A6F-8769-5913ABC4B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2814638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Line 198">
              <a:extLst>
                <a:ext uri="{FF2B5EF4-FFF2-40B4-BE49-F238E27FC236}">
                  <a16:creationId xmlns:a16="http://schemas.microsoft.com/office/drawing/2014/main" id="{045FE3F8-CACB-4F35-3F89-A29C2D15FB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2" y="272891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Line 199">
              <a:extLst>
                <a:ext uri="{FF2B5EF4-FFF2-40B4-BE49-F238E27FC236}">
                  <a16:creationId xmlns:a16="http://schemas.microsoft.com/office/drawing/2014/main" id="{2A57AFC2-0760-0CC4-5388-4400CEFBF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270192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Line 200">
              <a:extLst>
                <a:ext uri="{FF2B5EF4-FFF2-40B4-BE49-F238E27FC236}">
                  <a16:creationId xmlns:a16="http://schemas.microsoft.com/office/drawing/2014/main" id="{2B78D449-A2FD-E6A7-6277-2DECA9EAD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9962" y="27082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Line 201">
              <a:extLst>
                <a:ext uri="{FF2B5EF4-FFF2-40B4-BE49-F238E27FC236}">
                  <a16:creationId xmlns:a16="http://schemas.microsoft.com/office/drawing/2014/main" id="{A302E728-226D-C79B-EBD4-F70459A9E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487" y="26955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Line 202">
              <a:extLst>
                <a:ext uri="{FF2B5EF4-FFF2-40B4-BE49-F238E27FC236}">
                  <a16:creationId xmlns:a16="http://schemas.microsoft.com/office/drawing/2014/main" id="{C8D80326-9C62-56AB-6B1C-426286ED3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125" y="26955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Line 203">
              <a:extLst>
                <a:ext uri="{FF2B5EF4-FFF2-40B4-BE49-F238E27FC236}">
                  <a16:creationId xmlns:a16="http://schemas.microsoft.com/office/drawing/2014/main" id="{45BB2F9F-7C96-AAA5-4196-2EE6BA2DA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937" y="270192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Line 204">
              <a:extLst>
                <a:ext uri="{FF2B5EF4-FFF2-40B4-BE49-F238E27FC236}">
                  <a16:creationId xmlns:a16="http://schemas.microsoft.com/office/drawing/2014/main" id="{C51AF964-5E86-210D-71E5-BEB85E20F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0287" y="270510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Line 206">
              <a:extLst>
                <a:ext uri="{FF2B5EF4-FFF2-40B4-BE49-F238E27FC236}">
                  <a16:creationId xmlns:a16="http://schemas.microsoft.com/office/drawing/2014/main" id="{D85D4048-B8F9-785E-C392-8E760C20E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0925" y="270510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Line 207">
              <a:extLst>
                <a:ext uri="{FF2B5EF4-FFF2-40B4-BE49-F238E27FC236}">
                  <a16:creationId xmlns:a16="http://schemas.microsoft.com/office/drawing/2014/main" id="{7C46FCA8-1CE6-6D4D-B6E6-DC78B6CF5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275" y="271145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Line 208">
              <a:extLst>
                <a:ext uri="{FF2B5EF4-FFF2-40B4-BE49-F238E27FC236}">
                  <a16:creationId xmlns:a16="http://schemas.microsoft.com/office/drawing/2014/main" id="{5547651A-CA11-797C-04FC-BC746A6C7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912" y="2711450"/>
              <a:ext cx="0" cy="984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Line 209">
              <a:extLst>
                <a:ext uri="{FF2B5EF4-FFF2-40B4-BE49-F238E27FC236}">
                  <a16:creationId xmlns:a16="http://schemas.microsoft.com/office/drawing/2014/main" id="{4AFB0EB4-5CB9-ED2A-9AAE-810AADDE5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2" y="2728913"/>
              <a:ext cx="0" cy="920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Line 210">
              <a:extLst>
                <a:ext uri="{FF2B5EF4-FFF2-40B4-BE49-F238E27FC236}">
                  <a16:creationId xmlns:a16="http://schemas.microsoft.com/office/drawing/2014/main" id="{FFFAEBF8-4091-EC38-C825-BD6C546E3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8075" y="272891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Line 211">
              <a:extLst>
                <a:ext uri="{FF2B5EF4-FFF2-40B4-BE49-F238E27FC236}">
                  <a16:creationId xmlns:a16="http://schemas.microsoft.com/office/drawing/2014/main" id="{B4233311-D13A-8FD1-EF4C-979824D79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712" y="2728913"/>
              <a:ext cx="0" cy="984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Line 212">
              <a:extLst>
                <a:ext uri="{FF2B5EF4-FFF2-40B4-BE49-F238E27FC236}">
                  <a16:creationId xmlns:a16="http://schemas.microsoft.com/office/drawing/2014/main" id="{C5FC7F6A-7200-A388-6FA4-1467E7F53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8712" y="272891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Line 213">
              <a:extLst>
                <a:ext uri="{FF2B5EF4-FFF2-40B4-BE49-F238E27FC236}">
                  <a16:creationId xmlns:a16="http://schemas.microsoft.com/office/drawing/2014/main" id="{B4579290-2BF0-F2BE-09CE-A65B197F0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2" y="2720975"/>
              <a:ext cx="0" cy="984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Line 214">
              <a:extLst>
                <a:ext uri="{FF2B5EF4-FFF2-40B4-BE49-F238E27FC236}">
                  <a16:creationId xmlns:a16="http://schemas.microsoft.com/office/drawing/2014/main" id="{55F87E81-E3F6-6DEA-2ACA-37CEDC383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2" y="27209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Line 215">
              <a:extLst>
                <a:ext uri="{FF2B5EF4-FFF2-40B4-BE49-F238E27FC236}">
                  <a16:creationId xmlns:a16="http://schemas.microsoft.com/office/drawing/2014/main" id="{CB016007-0AC1-385E-B352-8C5C773F6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675" y="27209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Line 216">
              <a:extLst>
                <a:ext uri="{FF2B5EF4-FFF2-40B4-BE49-F238E27FC236}">
                  <a16:creationId xmlns:a16="http://schemas.microsoft.com/office/drawing/2014/main" id="{9CDA0947-745A-D096-7586-87E3B8E6F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5" y="2705100"/>
              <a:ext cx="0" cy="984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Line 217">
              <a:extLst>
                <a:ext uri="{FF2B5EF4-FFF2-40B4-BE49-F238E27FC236}">
                  <a16:creationId xmlns:a16="http://schemas.microsoft.com/office/drawing/2014/main" id="{CD185F42-77D7-A7A3-5C23-F5097C4FE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937" y="2701925"/>
              <a:ext cx="0" cy="1174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Line 218">
              <a:extLst>
                <a:ext uri="{FF2B5EF4-FFF2-40B4-BE49-F238E27FC236}">
                  <a16:creationId xmlns:a16="http://schemas.microsoft.com/office/drawing/2014/main" id="{10B7D6BA-2ABF-3680-7960-5B9996E04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912" y="271145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Line 219">
              <a:extLst>
                <a:ext uri="{FF2B5EF4-FFF2-40B4-BE49-F238E27FC236}">
                  <a16:creationId xmlns:a16="http://schemas.microsoft.com/office/drawing/2014/main" id="{3CBEA482-14C5-E129-A6EE-4BA0BA44E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125" y="2695575"/>
              <a:ext cx="0" cy="12223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Line 220">
              <a:extLst>
                <a:ext uri="{FF2B5EF4-FFF2-40B4-BE49-F238E27FC236}">
                  <a16:creationId xmlns:a16="http://schemas.microsoft.com/office/drawing/2014/main" id="{A4A69FA3-ED7D-FB47-D37C-685E5361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962" y="2708275"/>
              <a:ext cx="0" cy="2063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Line 221">
              <a:extLst>
                <a:ext uri="{FF2B5EF4-FFF2-40B4-BE49-F238E27FC236}">
                  <a16:creationId xmlns:a16="http://schemas.microsoft.com/office/drawing/2014/main" id="{90E6698B-6BCF-EBF8-BB7C-6B48DD766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150" y="2728913"/>
              <a:ext cx="238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Line 222">
              <a:extLst>
                <a:ext uri="{FF2B5EF4-FFF2-40B4-BE49-F238E27FC236}">
                  <a16:creationId xmlns:a16="http://schemas.microsoft.com/office/drawing/2014/main" id="{456C34A2-2F69-B3E2-87BE-0AC732293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325" y="27082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Line 223">
              <a:extLst>
                <a:ext uri="{FF2B5EF4-FFF2-40B4-BE49-F238E27FC236}">
                  <a16:creationId xmlns:a16="http://schemas.microsoft.com/office/drawing/2014/main" id="{4E455DFD-52DC-E99D-D350-95A19D16E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1225" y="2976563"/>
              <a:ext cx="0" cy="9683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Line 224">
              <a:extLst>
                <a:ext uri="{FF2B5EF4-FFF2-40B4-BE49-F238E27FC236}">
                  <a16:creationId xmlns:a16="http://schemas.microsoft.com/office/drawing/2014/main" id="{19D4C738-EBAE-6A43-2E8B-A68D6DDAF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1225" y="2976563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Line 225">
              <a:extLst>
                <a:ext uri="{FF2B5EF4-FFF2-40B4-BE49-F238E27FC236}">
                  <a16:creationId xmlns:a16="http://schemas.microsoft.com/office/drawing/2014/main" id="{37538AEB-7EB7-87D2-4993-7F0BD2484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587" y="297656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226">
              <a:extLst>
                <a:ext uri="{FF2B5EF4-FFF2-40B4-BE49-F238E27FC236}">
                  <a16:creationId xmlns:a16="http://schemas.microsoft.com/office/drawing/2014/main" id="{CF71CD3C-C2D4-357F-5EBD-C7DA30690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28987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Line 227">
              <a:extLst>
                <a:ext uri="{FF2B5EF4-FFF2-40B4-BE49-F238E27FC236}">
                  <a16:creationId xmlns:a16="http://schemas.microsoft.com/office/drawing/2014/main" id="{41A8A128-543D-B146-C6BF-091F7D9C4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2" y="286385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Line 228">
              <a:extLst>
                <a:ext uri="{FF2B5EF4-FFF2-40B4-BE49-F238E27FC236}">
                  <a16:creationId xmlns:a16="http://schemas.microsoft.com/office/drawing/2014/main" id="{430BE390-B370-2CFE-D204-47BBBDCDF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2863850"/>
              <a:ext cx="0" cy="666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Line 229">
              <a:extLst>
                <a:ext uri="{FF2B5EF4-FFF2-40B4-BE49-F238E27FC236}">
                  <a16:creationId xmlns:a16="http://schemas.microsoft.com/office/drawing/2014/main" id="{53DF4586-8421-71E0-E65A-DB954497F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750" y="286385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Line 230">
              <a:extLst>
                <a:ext uri="{FF2B5EF4-FFF2-40B4-BE49-F238E27FC236}">
                  <a16:creationId xmlns:a16="http://schemas.microsoft.com/office/drawing/2014/main" id="{EBF708E1-9ECB-1337-1594-9DB0FCD9C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2" y="2898775"/>
              <a:ext cx="0" cy="6826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Line 231">
              <a:extLst>
                <a:ext uri="{FF2B5EF4-FFF2-40B4-BE49-F238E27FC236}">
                  <a16:creationId xmlns:a16="http://schemas.microsoft.com/office/drawing/2014/main" id="{4716B570-426B-8A79-EBFD-D2E66F086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312" y="289877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Line 232">
              <a:extLst>
                <a:ext uri="{FF2B5EF4-FFF2-40B4-BE49-F238E27FC236}">
                  <a16:creationId xmlns:a16="http://schemas.microsoft.com/office/drawing/2014/main" id="{F07CEE1F-18A1-2858-4365-EFB8756D0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7" y="2884488"/>
              <a:ext cx="0" cy="793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Line 233">
              <a:extLst>
                <a:ext uri="{FF2B5EF4-FFF2-40B4-BE49-F238E27FC236}">
                  <a16:creationId xmlns:a16="http://schemas.microsoft.com/office/drawing/2014/main" id="{397A9BF0-0881-414D-B4F6-D54231756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887" y="288448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Line 234">
              <a:extLst>
                <a:ext uri="{FF2B5EF4-FFF2-40B4-BE49-F238E27FC236}">
                  <a16:creationId xmlns:a16="http://schemas.microsoft.com/office/drawing/2014/main" id="{1470B377-0468-B498-7494-947F39FED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288448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Line 235">
              <a:extLst>
                <a:ext uri="{FF2B5EF4-FFF2-40B4-BE49-F238E27FC236}">
                  <a16:creationId xmlns:a16="http://schemas.microsoft.com/office/drawing/2014/main" id="{006B56C5-BCD5-A16E-1DE6-AD065F546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450" y="2894013"/>
              <a:ext cx="0" cy="7620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Line 236">
              <a:extLst>
                <a:ext uri="{FF2B5EF4-FFF2-40B4-BE49-F238E27FC236}">
                  <a16:creationId xmlns:a16="http://schemas.microsoft.com/office/drawing/2014/main" id="{96ED7030-308E-C077-57B7-0C33BB15C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0" y="289401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Line 237">
              <a:extLst>
                <a:ext uri="{FF2B5EF4-FFF2-40B4-BE49-F238E27FC236}">
                  <a16:creationId xmlns:a16="http://schemas.microsoft.com/office/drawing/2014/main" id="{36B39EB9-7E01-C93F-E3C2-F245A6B27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2" y="289401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Line 238">
              <a:extLst>
                <a:ext uri="{FF2B5EF4-FFF2-40B4-BE49-F238E27FC236}">
                  <a16:creationId xmlns:a16="http://schemas.microsoft.com/office/drawing/2014/main" id="{9A959EDF-AE44-1A4D-D0E4-F954130DF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2814638"/>
              <a:ext cx="0" cy="11430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Line 239">
              <a:extLst>
                <a:ext uri="{FF2B5EF4-FFF2-40B4-BE49-F238E27FC236}">
                  <a16:creationId xmlns:a16="http://schemas.microsoft.com/office/drawing/2014/main" id="{E9748F01-5BD8-6299-A2E6-64F66512A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2" y="2846388"/>
              <a:ext cx="0" cy="857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Line 240">
              <a:extLst>
                <a:ext uri="{FF2B5EF4-FFF2-40B4-BE49-F238E27FC236}">
                  <a16:creationId xmlns:a16="http://schemas.microsoft.com/office/drawing/2014/main" id="{F86F56E2-7544-7F8C-7495-7777394C7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150" y="2728913"/>
              <a:ext cx="0" cy="14446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241">
              <a:extLst>
                <a:ext uri="{FF2B5EF4-FFF2-40B4-BE49-F238E27FC236}">
                  <a16:creationId xmlns:a16="http://schemas.microsoft.com/office/drawing/2014/main" id="{5138D72E-57DD-9C46-E22A-1C4D224D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2803525"/>
              <a:ext cx="3641725" cy="703263"/>
            </a:xfrm>
            <a:custGeom>
              <a:avLst/>
              <a:gdLst>
                <a:gd name="T0" fmla="*/ 2294 w 2294"/>
                <a:gd name="T1" fmla="*/ 214 h 443"/>
                <a:gd name="T2" fmla="*/ 1835 w 2294"/>
                <a:gd name="T3" fmla="*/ 181 h 443"/>
                <a:gd name="T4" fmla="*/ 1376 w 2294"/>
                <a:gd name="T5" fmla="*/ 160 h 443"/>
                <a:gd name="T6" fmla="*/ 1145 w 2294"/>
                <a:gd name="T7" fmla="*/ 112 h 443"/>
                <a:gd name="T8" fmla="*/ 916 w 2294"/>
                <a:gd name="T9" fmla="*/ 115 h 443"/>
                <a:gd name="T10" fmla="*/ 804 w 2294"/>
                <a:gd name="T11" fmla="*/ 79 h 443"/>
                <a:gd name="T12" fmla="*/ 689 w 2294"/>
                <a:gd name="T13" fmla="*/ 103 h 443"/>
                <a:gd name="T14" fmla="*/ 574 w 2294"/>
                <a:gd name="T15" fmla="*/ 80 h 443"/>
                <a:gd name="T16" fmla="*/ 457 w 2294"/>
                <a:gd name="T17" fmla="*/ 81 h 443"/>
                <a:gd name="T18" fmla="*/ 342 w 2294"/>
                <a:gd name="T19" fmla="*/ 105 h 443"/>
                <a:gd name="T20" fmla="*/ 227 w 2294"/>
                <a:gd name="T21" fmla="*/ 101 h 443"/>
                <a:gd name="T22" fmla="*/ 145 w 2294"/>
                <a:gd name="T23" fmla="*/ 15 h 443"/>
                <a:gd name="T24" fmla="*/ 96 w 2294"/>
                <a:gd name="T25" fmla="*/ 0 h 443"/>
                <a:gd name="T26" fmla="*/ 79 w 2294"/>
                <a:gd name="T27" fmla="*/ 10 h 443"/>
                <a:gd name="T28" fmla="*/ 64 w 2294"/>
                <a:gd name="T29" fmla="*/ 9 h 443"/>
                <a:gd name="T30" fmla="*/ 45 w 2294"/>
                <a:gd name="T31" fmla="*/ 11 h 443"/>
                <a:gd name="T32" fmla="*/ 30 w 2294"/>
                <a:gd name="T33" fmla="*/ 44 h 443"/>
                <a:gd name="T34" fmla="*/ 0 w 2294"/>
                <a:gd name="T35" fmla="*/ 222 h 443"/>
                <a:gd name="T36" fmla="*/ 0 w 2294"/>
                <a:gd name="T37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94" h="443">
                  <a:moveTo>
                    <a:pt x="2294" y="214"/>
                  </a:moveTo>
                  <a:lnTo>
                    <a:pt x="1835" y="181"/>
                  </a:lnTo>
                  <a:lnTo>
                    <a:pt x="1376" y="160"/>
                  </a:lnTo>
                  <a:lnTo>
                    <a:pt x="1145" y="112"/>
                  </a:lnTo>
                  <a:lnTo>
                    <a:pt x="916" y="115"/>
                  </a:lnTo>
                  <a:lnTo>
                    <a:pt x="804" y="79"/>
                  </a:lnTo>
                  <a:lnTo>
                    <a:pt x="689" y="103"/>
                  </a:lnTo>
                  <a:lnTo>
                    <a:pt x="574" y="80"/>
                  </a:lnTo>
                  <a:lnTo>
                    <a:pt x="457" y="81"/>
                  </a:lnTo>
                  <a:lnTo>
                    <a:pt x="342" y="105"/>
                  </a:lnTo>
                  <a:lnTo>
                    <a:pt x="227" y="101"/>
                  </a:lnTo>
                  <a:lnTo>
                    <a:pt x="145" y="15"/>
                  </a:lnTo>
                  <a:lnTo>
                    <a:pt x="96" y="0"/>
                  </a:lnTo>
                  <a:lnTo>
                    <a:pt x="79" y="10"/>
                  </a:lnTo>
                  <a:lnTo>
                    <a:pt x="64" y="9"/>
                  </a:lnTo>
                  <a:lnTo>
                    <a:pt x="45" y="11"/>
                  </a:lnTo>
                  <a:lnTo>
                    <a:pt x="30" y="44"/>
                  </a:lnTo>
                  <a:lnTo>
                    <a:pt x="0" y="222"/>
                  </a:lnTo>
                  <a:lnTo>
                    <a:pt x="0" y="443"/>
                  </a:lnTo>
                </a:path>
              </a:pathLst>
            </a:custGeom>
            <a:noFill/>
            <a:ln w="190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Line 242">
              <a:extLst>
                <a:ext uri="{FF2B5EF4-FFF2-40B4-BE49-F238E27FC236}">
                  <a16:creationId xmlns:a16="http://schemas.microsoft.com/office/drawing/2014/main" id="{B11AF6C0-7A20-0723-68A0-3115C234F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450" y="2670175"/>
              <a:ext cx="0" cy="123825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243">
              <a:extLst>
                <a:ext uri="{FF2B5EF4-FFF2-40B4-BE49-F238E27FC236}">
                  <a16:creationId xmlns:a16="http://schemas.microsoft.com/office/drawing/2014/main" id="{7A265DC9-1140-67FC-BE75-86107A0F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2" y="2670175"/>
              <a:ext cx="41275" cy="0"/>
            </a:xfrm>
            <a:custGeom>
              <a:avLst/>
              <a:gdLst>
                <a:gd name="T0" fmla="*/ 26 w 26"/>
                <a:gd name="T1" fmla="*/ 13 w 26"/>
                <a:gd name="T2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Line 244">
              <a:extLst>
                <a:ext uri="{FF2B5EF4-FFF2-40B4-BE49-F238E27FC236}">
                  <a16:creationId xmlns:a16="http://schemas.microsoft.com/office/drawing/2014/main" id="{54E7FF5F-DD1C-1E02-1342-571773F7C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261620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Line 245">
              <a:extLst>
                <a:ext uri="{FF2B5EF4-FFF2-40B4-BE49-F238E27FC236}">
                  <a16:creationId xmlns:a16="http://schemas.microsoft.com/office/drawing/2014/main" id="{4BF73EEB-4BB5-2FF9-BAA6-30F4E01B9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887" y="261620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Line 246">
              <a:extLst>
                <a:ext uri="{FF2B5EF4-FFF2-40B4-BE49-F238E27FC236}">
                  <a16:creationId xmlns:a16="http://schemas.microsoft.com/office/drawing/2014/main" id="{8C145863-6516-8B1F-69F9-1181AD9CF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7" y="2616200"/>
              <a:ext cx="0" cy="15240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247">
              <a:extLst>
                <a:ext uri="{FF2B5EF4-FFF2-40B4-BE49-F238E27FC236}">
                  <a16:creationId xmlns:a16="http://schemas.microsoft.com/office/drawing/2014/main" id="{D87AE46E-507B-391C-02CD-314035A8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2716213"/>
              <a:ext cx="41275" cy="0"/>
            </a:xfrm>
            <a:custGeom>
              <a:avLst/>
              <a:gdLst>
                <a:gd name="T0" fmla="*/ 26 w 26"/>
                <a:gd name="T1" fmla="*/ 13 w 26"/>
                <a:gd name="T2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Line 248">
              <a:extLst>
                <a:ext uri="{FF2B5EF4-FFF2-40B4-BE49-F238E27FC236}">
                  <a16:creationId xmlns:a16="http://schemas.microsoft.com/office/drawing/2014/main" id="{C05B0E9A-D24A-A63F-0C81-88C0A3E24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2" y="2716213"/>
              <a:ext cx="0" cy="61913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Line 249">
              <a:extLst>
                <a:ext uri="{FF2B5EF4-FFF2-40B4-BE49-F238E27FC236}">
                  <a16:creationId xmlns:a16="http://schemas.microsoft.com/office/drawing/2014/main" id="{03C909E2-6CE3-386F-BE84-28C78A4A5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275" y="2492375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Line 250">
              <a:extLst>
                <a:ext uri="{FF2B5EF4-FFF2-40B4-BE49-F238E27FC236}">
                  <a16:creationId xmlns:a16="http://schemas.microsoft.com/office/drawing/2014/main" id="{AD53AFD2-2634-B26D-F01F-E04CD090F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0925" y="254635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Line 251">
              <a:extLst>
                <a:ext uri="{FF2B5EF4-FFF2-40B4-BE49-F238E27FC236}">
                  <a16:creationId xmlns:a16="http://schemas.microsoft.com/office/drawing/2014/main" id="{3EDFF71E-9154-80A4-064B-2004AC6AC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0287" y="254635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Line 252">
              <a:extLst>
                <a:ext uri="{FF2B5EF4-FFF2-40B4-BE49-F238E27FC236}">
                  <a16:creationId xmlns:a16="http://schemas.microsoft.com/office/drawing/2014/main" id="{E92EC18C-10FE-CDDB-591F-152BC0B27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937" y="2505075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Line 253">
              <a:extLst>
                <a:ext uri="{FF2B5EF4-FFF2-40B4-BE49-F238E27FC236}">
                  <a16:creationId xmlns:a16="http://schemas.microsoft.com/office/drawing/2014/main" id="{C81772C3-4350-BFE1-A234-4105ECB83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2505075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Line 254">
              <a:extLst>
                <a:ext uri="{FF2B5EF4-FFF2-40B4-BE49-F238E27FC236}">
                  <a16:creationId xmlns:a16="http://schemas.microsoft.com/office/drawing/2014/main" id="{D024A5A2-45E8-D823-8822-3D126BE6D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3312" y="2541588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Line 255">
              <a:extLst>
                <a:ext uri="{FF2B5EF4-FFF2-40B4-BE49-F238E27FC236}">
                  <a16:creationId xmlns:a16="http://schemas.microsoft.com/office/drawing/2014/main" id="{3D8E14F4-6889-2696-B165-50288E0C4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8712" y="2506663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Line 256">
              <a:extLst>
                <a:ext uri="{FF2B5EF4-FFF2-40B4-BE49-F238E27FC236}">
                  <a16:creationId xmlns:a16="http://schemas.microsoft.com/office/drawing/2014/main" id="{D00412E3-E258-A283-90DA-8498A54F3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8075" y="2506663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Line 257">
              <a:extLst>
                <a:ext uri="{FF2B5EF4-FFF2-40B4-BE49-F238E27FC236}">
                  <a16:creationId xmlns:a16="http://schemas.microsoft.com/office/drawing/2014/main" id="{F5925CCA-EF5B-3F05-4E9E-FC9E95FDC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262" y="2541588"/>
              <a:ext cx="19050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Line 258">
              <a:extLst>
                <a:ext uri="{FF2B5EF4-FFF2-40B4-BE49-F238E27FC236}">
                  <a16:creationId xmlns:a16="http://schemas.microsoft.com/office/drawing/2014/main" id="{9750DCBB-E049-901C-78B1-95E3EFB77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7912" y="2492375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Line 259">
              <a:extLst>
                <a:ext uri="{FF2B5EF4-FFF2-40B4-BE49-F238E27FC236}">
                  <a16:creationId xmlns:a16="http://schemas.microsoft.com/office/drawing/2014/main" id="{2D1EBB71-0643-72C1-678F-BD791478D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512" y="2671763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260">
              <a:extLst>
                <a:ext uri="{FF2B5EF4-FFF2-40B4-BE49-F238E27FC236}">
                  <a16:creationId xmlns:a16="http://schemas.microsoft.com/office/drawing/2014/main" id="{875F4D97-109A-1812-302A-F2B9E097C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2" y="2671763"/>
              <a:ext cx="20637" cy="177800"/>
            </a:xfrm>
            <a:custGeom>
              <a:avLst/>
              <a:gdLst>
                <a:gd name="T0" fmla="*/ 13 w 13"/>
                <a:gd name="T1" fmla="*/ 0 h 112"/>
                <a:gd name="T2" fmla="*/ 13 w 13"/>
                <a:gd name="T3" fmla="*/ 112 h 112"/>
                <a:gd name="T4" fmla="*/ 0 w 13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2">
                  <a:moveTo>
                    <a:pt x="13" y="0"/>
                  </a:moveTo>
                  <a:lnTo>
                    <a:pt x="13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Line 261">
              <a:extLst>
                <a:ext uri="{FF2B5EF4-FFF2-40B4-BE49-F238E27FC236}">
                  <a16:creationId xmlns:a16="http://schemas.microsoft.com/office/drawing/2014/main" id="{F25A1384-171E-7434-12DE-D7F8A3F7A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875" y="2849563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Line 262">
              <a:extLst>
                <a:ext uri="{FF2B5EF4-FFF2-40B4-BE49-F238E27FC236}">
                  <a16:creationId xmlns:a16="http://schemas.microsoft.com/office/drawing/2014/main" id="{57DBA88A-A5CF-106C-52C7-FCA463141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125" y="2603500"/>
              <a:ext cx="0" cy="153988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Line 263">
              <a:extLst>
                <a:ext uri="{FF2B5EF4-FFF2-40B4-BE49-F238E27FC236}">
                  <a16:creationId xmlns:a16="http://schemas.microsoft.com/office/drawing/2014/main" id="{8A5B37FD-2680-CD38-40AF-654E2D292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2" y="2595563"/>
              <a:ext cx="0" cy="7620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Line 264">
              <a:extLst>
                <a:ext uri="{FF2B5EF4-FFF2-40B4-BE49-F238E27FC236}">
                  <a16:creationId xmlns:a16="http://schemas.microsoft.com/office/drawing/2014/main" id="{95644094-5E14-551E-9731-122795558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962" y="2595563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Line 265">
              <a:extLst>
                <a:ext uri="{FF2B5EF4-FFF2-40B4-BE49-F238E27FC236}">
                  <a16:creationId xmlns:a16="http://schemas.microsoft.com/office/drawing/2014/main" id="{808D3075-0329-12B5-4200-859BAC3EF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0125" y="260350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Line 266">
              <a:extLst>
                <a:ext uri="{FF2B5EF4-FFF2-40B4-BE49-F238E27FC236}">
                  <a16:creationId xmlns:a16="http://schemas.microsoft.com/office/drawing/2014/main" id="{F424F517-3F79-885C-80DD-56774209A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487" y="260350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Line 267">
              <a:extLst>
                <a:ext uri="{FF2B5EF4-FFF2-40B4-BE49-F238E27FC236}">
                  <a16:creationId xmlns:a16="http://schemas.microsoft.com/office/drawing/2014/main" id="{ADE3AAC6-ACFB-6A44-E849-79F21F2A2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962" y="2671763"/>
              <a:ext cx="0" cy="106363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Line 268">
              <a:extLst>
                <a:ext uri="{FF2B5EF4-FFF2-40B4-BE49-F238E27FC236}">
                  <a16:creationId xmlns:a16="http://schemas.microsoft.com/office/drawing/2014/main" id="{28B1E6E9-E5D3-13D6-D0A4-52B36C870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325" y="2595563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Line 269">
              <a:extLst>
                <a:ext uri="{FF2B5EF4-FFF2-40B4-BE49-F238E27FC236}">
                  <a16:creationId xmlns:a16="http://schemas.microsoft.com/office/drawing/2014/main" id="{919CF85B-3162-A673-2D61-0194C9E63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712" y="2506663"/>
              <a:ext cx="0" cy="179388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Line 270">
              <a:extLst>
                <a:ext uri="{FF2B5EF4-FFF2-40B4-BE49-F238E27FC236}">
                  <a16:creationId xmlns:a16="http://schemas.microsoft.com/office/drawing/2014/main" id="{5B8C9ACE-87D4-DF8E-FBC4-742D4432D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2" y="2541588"/>
              <a:ext cx="0" cy="125413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Line 271">
              <a:extLst>
                <a:ext uri="{FF2B5EF4-FFF2-40B4-BE49-F238E27FC236}">
                  <a16:creationId xmlns:a16="http://schemas.microsoft.com/office/drawing/2014/main" id="{8C833935-A0DB-ADB2-DD1B-66D544584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912" y="2492375"/>
              <a:ext cx="0" cy="163513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Line 272">
              <a:extLst>
                <a:ext uri="{FF2B5EF4-FFF2-40B4-BE49-F238E27FC236}">
                  <a16:creationId xmlns:a16="http://schemas.microsoft.com/office/drawing/2014/main" id="{91DE65FC-4AA6-52CA-BFA9-D7ACE1CDC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5" y="2546350"/>
              <a:ext cx="0" cy="136525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Line 273">
              <a:extLst>
                <a:ext uri="{FF2B5EF4-FFF2-40B4-BE49-F238E27FC236}">
                  <a16:creationId xmlns:a16="http://schemas.microsoft.com/office/drawing/2014/main" id="{65642216-C020-B6A5-5507-7D5166F9E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937" y="2505075"/>
              <a:ext cx="0" cy="204788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Line 274">
              <a:extLst>
                <a:ext uri="{FF2B5EF4-FFF2-40B4-BE49-F238E27FC236}">
                  <a16:creationId xmlns:a16="http://schemas.microsoft.com/office/drawing/2014/main" id="{C40DDA30-E926-B7B5-05E2-A874E5CA8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150" y="2671763"/>
              <a:ext cx="2381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Line 275">
              <a:extLst>
                <a:ext uri="{FF2B5EF4-FFF2-40B4-BE49-F238E27FC236}">
                  <a16:creationId xmlns:a16="http://schemas.microsoft.com/office/drawing/2014/main" id="{4E433B12-786D-7DDD-B451-52B702AEC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1225" y="2965450"/>
              <a:ext cx="1587" cy="98425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Line 276">
              <a:extLst>
                <a:ext uri="{FF2B5EF4-FFF2-40B4-BE49-F238E27FC236}">
                  <a16:creationId xmlns:a16="http://schemas.microsoft.com/office/drawing/2014/main" id="{379EBE92-BA76-E874-9AB6-18FD7E1BB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1225" y="296545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Line 277">
              <a:extLst>
                <a:ext uri="{FF2B5EF4-FFF2-40B4-BE49-F238E27FC236}">
                  <a16:creationId xmlns:a16="http://schemas.microsoft.com/office/drawing/2014/main" id="{719F595D-7C64-0088-74DB-46C63368F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587" y="2965450"/>
              <a:ext cx="20637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Line 278">
              <a:extLst>
                <a:ext uri="{FF2B5EF4-FFF2-40B4-BE49-F238E27FC236}">
                  <a16:creationId xmlns:a16="http://schemas.microsoft.com/office/drawing/2014/main" id="{90298CBB-DE90-6867-9154-193F56EB8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512" y="2849563"/>
              <a:ext cx="0" cy="98425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279">
              <a:extLst>
                <a:ext uri="{FF2B5EF4-FFF2-40B4-BE49-F238E27FC236}">
                  <a16:creationId xmlns:a16="http://schemas.microsoft.com/office/drawing/2014/main" id="{B691356E-6C38-9498-CBE0-FA02D6379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7" y="2655888"/>
              <a:ext cx="727075" cy="1001713"/>
            </a:xfrm>
            <a:custGeom>
              <a:avLst/>
              <a:gdLst>
                <a:gd name="T0" fmla="*/ 458 w 458"/>
                <a:gd name="T1" fmla="*/ 77 h 631"/>
                <a:gd name="T2" fmla="*/ 343 w 458"/>
                <a:gd name="T3" fmla="*/ 86 h 631"/>
                <a:gd name="T4" fmla="*/ 230 w 458"/>
                <a:gd name="T5" fmla="*/ 71 h 631"/>
                <a:gd name="T6" fmla="*/ 116 w 458"/>
                <a:gd name="T7" fmla="*/ 0 h 631"/>
                <a:gd name="T8" fmla="*/ 82 w 458"/>
                <a:gd name="T9" fmla="*/ 27 h 631"/>
                <a:gd name="T10" fmla="*/ 66 w 458"/>
                <a:gd name="T11" fmla="*/ 64 h 631"/>
                <a:gd name="T12" fmla="*/ 50 w 458"/>
                <a:gd name="T13" fmla="*/ 64 h 631"/>
                <a:gd name="T14" fmla="*/ 33 w 458"/>
                <a:gd name="T15" fmla="*/ 108 h 631"/>
                <a:gd name="T16" fmla="*/ 18 w 458"/>
                <a:gd name="T17" fmla="*/ 184 h 631"/>
                <a:gd name="T18" fmla="*/ 0 w 458"/>
                <a:gd name="T19" fmla="*/ 333 h 631"/>
                <a:gd name="T20" fmla="*/ 0 w 458"/>
                <a:gd name="T2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631">
                  <a:moveTo>
                    <a:pt x="458" y="77"/>
                  </a:moveTo>
                  <a:lnTo>
                    <a:pt x="343" y="86"/>
                  </a:lnTo>
                  <a:lnTo>
                    <a:pt x="230" y="71"/>
                  </a:lnTo>
                  <a:lnTo>
                    <a:pt x="116" y="0"/>
                  </a:lnTo>
                  <a:lnTo>
                    <a:pt x="82" y="27"/>
                  </a:lnTo>
                  <a:lnTo>
                    <a:pt x="66" y="64"/>
                  </a:lnTo>
                  <a:lnTo>
                    <a:pt x="50" y="64"/>
                  </a:lnTo>
                  <a:lnTo>
                    <a:pt x="33" y="108"/>
                  </a:lnTo>
                  <a:lnTo>
                    <a:pt x="18" y="184"/>
                  </a:lnTo>
                  <a:lnTo>
                    <a:pt x="0" y="333"/>
                  </a:lnTo>
                  <a:lnTo>
                    <a:pt x="0" y="631"/>
                  </a:lnTo>
                </a:path>
              </a:pathLst>
            </a:custGeom>
            <a:noFill/>
            <a:ln w="9525">
              <a:solidFill>
                <a:srgbClr val="FF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Line 280">
              <a:extLst>
                <a:ext uri="{FF2B5EF4-FFF2-40B4-BE49-F238E27FC236}">
                  <a16:creationId xmlns:a16="http://schemas.microsoft.com/office/drawing/2014/main" id="{DE1A2ADE-9CF6-949F-8F1C-0195A2A46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7" y="269875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Line 281">
              <a:extLst>
                <a:ext uri="{FF2B5EF4-FFF2-40B4-BE49-F238E27FC236}">
                  <a16:creationId xmlns:a16="http://schemas.microsoft.com/office/drawing/2014/main" id="{5592CC7C-69ED-B028-70CF-B52D88D81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2698750"/>
              <a:ext cx="0" cy="8890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Line 282">
              <a:extLst>
                <a:ext uri="{FF2B5EF4-FFF2-40B4-BE49-F238E27FC236}">
                  <a16:creationId xmlns:a16="http://schemas.microsoft.com/office/drawing/2014/main" id="{9771CC49-133D-53C0-3F87-519BA30D1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675" y="269875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Line 283">
              <a:extLst>
                <a:ext uri="{FF2B5EF4-FFF2-40B4-BE49-F238E27FC236}">
                  <a16:creationId xmlns:a16="http://schemas.microsoft.com/office/drawing/2014/main" id="{A3A3EBFE-6A8F-75A1-F816-D101B19D1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212" y="2871788"/>
              <a:ext cx="0" cy="6032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Line 284">
              <a:extLst>
                <a:ext uri="{FF2B5EF4-FFF2-40B4-BE49-F238E27FC236}">
                  <a16:creationId xmlns:a16="http://schemas.microsoft.com/office/drawing/2014/main" id="{FBBBCFC8-1CC3-08B4-EB71-B765D7F78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6212" y="287178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Line 285">
              <a:extLst>
                <a:ext uri="{FF2B5EF4-FFF2-40B4-BE49-F238E27FC236}">
                  <a16:creationId xmlns:a16="http://schemas.microsoft.com/office/drawing/2014/main" id="{E948A20B-EA5F-B985-51D8-FF31FBB6E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87" y="2871788"/>
              <a:ext cx="22225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Line 286">
              <a:extLst>
                <a:ext uri="{FF2B5EF4-FFF2-40B4-BE49-F238E27FC236}">
                  <a16:creationId xmlns:a16="http://schemas.microsoft.com/office/drawing/2014/main" id="{8B8A0307-ECEB-0C29-A968-DD01BF801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7" y="271462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Line 287">
              <a:extLst>
                <a:ext uri="{FF2B5EF4-FFF2-40B4-BE49-F238E27FC236}">
                  <a16:creationId xmlns:a16="http://schemas.microsoft.com/office/drawing/2014/main" id="{AFEB980E-DF04-3DC3-31A6-87389F7DE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7" y="2714625"/>
              <a:ext cx="0" cy="9683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Line 288">
              <a:extLst>
                <a:ext uri="{FF2B5EF4-FFF2-40B4-BE49-F238E27FC236}">
                  <a16:creationId xmlns:a16="http://schemas.microsoft.com/office/drawing/2014/main" id="{C5704098-7AA7-6255-AB52-E9BCC4DB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271462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Line 289">
              <a:extLst>
                <a:ext uri="{FF2B5EF4-FFF2-40B4-BE49-F238E27FC236}">
                  <a16:creationId xmlns:a16="http://schemas.microsoft.com/office/drawing/2014/main" id="{AC6C987D-5F8E-FF6C-54B1-3005DC540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2" y="277018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Line 290">
              <a:extLst>
                <a:ext uri="{FF2B5EF4-FFF2-40B4-BE49-F238E27FC236}">
                  <a16:creationId xmlns:a16="http://schemas.microsoft.com/office/drawing/2014/main" id="{036AAF36-CFDF-3B61-8EE7-9B50046FE4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0" y="277018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91">
              <a:extLst>
                <a:ext uri="{FF2B5EF4-FFF2-40B4-BE49-F238E27FC236}">
                  <a16:creationId xmlns:a16="http://schemas.microsoft.com/office/drawing/2014/main" id="{579B2B5A-F7EB-84BC-A2DC-0F5D97835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0" y="2770188"/>
              <a:ext cx="0" cy="61913"/>
            </a:xfrm>
            <a:custGeom>
              <a:avLst/>
              <a:gdLst>
                <a:gd name="T0" fmla="*/ 39 h 39"/>
                <a:gd name="T1" fmla="*/ 22 h 39"/>
                <a:gd name="T2" fmla="*/ 15 h 39"/>
                <a:gd name="T3" fmla="*/ 11 h 39"/>
                <a:gd name="T4" fmla="*/ 8 h 39"/>
                <a:gd name="T5" fmla="*/ 4 h 39"/>
                <a:gd name="T6" fmla="*/ 2 h 39"/>
                <a:gd name="T7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Line 292">
              <a:extLst>
                <a:ext uri="{FF2B5EF4-FFF2-40B4-BE49-F238E27FC236}">
                  <a16:creationId xmlns:a16="http://schemas.microsoft.com/office/drawing/2014/main" id="{5EB15A61-A59A-ABC7-CD27-1AF6A9895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273843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Line 293">
              <a:extLst>
                <a:ext uri="{FF2B5EF4-FFF2-40B4-BE49-F238E27FC236}">
                  <a16:creationId xmlns:a16="http://schemas.microsoft.com/office/drawing/2014/main" id="{2A85C1C7-5D41-3E2F-CE8E-CDA77FDE8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012" y="273843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Line 294">
              <a:extLst>
                <a:ext uri="{FF2B5EF4-FFF2-40B4-BE49-F238E27FC236}">
                  <a16:creationId xmlns:a16="http://schemas.microsoft.com/office/drawing/2014/main" id="{B7D07A02-2404-08B4-006A-F791B7EFB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2" y="2738438"/>
              <a:ext cx="0" cy="7937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Line 295">
              <a:extLst>
                <a:ext uri="{FF2B5EF4-FFF2-40B4-BE49-F238E27FC236}">
                  <a16:creationId xmlns:a16="http://schemas.microsoft.com/office/drawing/2014/main" id="{8FA78D29-0D81-F0B1-5199-18ED363C3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750" y="271621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Line 296">
              <a:extLst>
                <a:ext uri="{FF2B5EF4-FFF2-40B4-BE49-F238E27FC236}">
                  <a16:creationId xmlns:a16="http://schemas.microsoft.com/office/drawing/2014/main" id="{1E5CBE69-9535-98D7-3418-8FC036533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2716213"/>
              <a:ext cx="0" cy="9048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Line 297">
              <a:extLst>
                <a:ext uri="{FF2B5EF4-FFF2-40B4-BE49-F238E27FC236}">
                  <a16:creationId xmlns:a16="http://schemas.microsoft.com/office/drawing/2014/main" id="{E9678C00-ADAB-632A-665A-8DC9F3815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2" y="271621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Line 298">
              <a:extLst>
                <a:ext uri="{FF2B5EF4-FFF2-40B4-BE49-F238E27FC236}">
                  <a16:creationId xmlns:a16="http://schemas.microsoft.com/office/drawing/2014/main" id="{9AF51693-A21D-F3EF-CA63-C20D36ED9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312" y="276225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Line 299">
              <a:extLst>
                <a:ext uri="{FF2B5EF4-FFF2-40B4-BE49-F238E27FC236}">
                  <a16:creationId xmlns:a16="http://schemas.microsoft.com/office/drawing/2014/main" id="{1C56F50D-EF6E-B629-C0C8-D83F92A8A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2" y="2762250"/>
              <a:ext cx="0" cy="7143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Line 300">
              <a:extLst>
                <a:ext uri="{FF2B5EF4-FFF2-40B4-BE49-F238E27FC236}">
                  <a16:creationId xmlns:a16="http://schemas.microsoft.com/office/drawing/2014/main" id="{CAF553D8-92F0-099E-1864-7D52A8FD1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875" y="271621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Line 301">
              <a:extLst>
                <a:ext uri="{FF2B5EF4-FFF2-40B4-BE49-F238E27FC236}">
                  <a16:creationId xmlns:a16="http://schemas.microsoft.com/office/drawing/2014/main" id="{AF658CC4-A35B-DA0E-E602-E6A58F94F0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2716213"/>
              <a:ext cx="0" cy="8890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Line 302">
              <a:extLst>
                <a:ext uri="{FF2B5EF4-FFF2-40B4-BE49-F238E27FC236}">
                  <a16:creationId xmlns:a16="http://schemas.microsoft.com/office/drawing/2014/main" id="{B8D31404-D541-965D-ED68-CC3E00482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2716213"/>
              <a:ext cx="22225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Line 303">
              <a:extLst>
                <a:ext uri="{FF2B5EF4-FFF2-40B4-BE49-F238E27FC236}">
                  <a16:creationId xmlns:a16="http://schemas.microsoft.com/office/drawing/2014/main" id="{4F218041-2F87-297B-280E-250B1F3B8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276225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9344AD98-F98E-D569-C5B3-D33352557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2" y="270351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9E614621-4F32-1D53-D10E-27ECD1646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875" y="282416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Line 306">
              <a:extLst>
                <a:ext uri="{FF2B5EF4-FFF2-40B4-BE49-F238E27FC236}">
                  <a16:creationId xmlns:a16="http://schemas.microsoft.com/office/drawing/2014/main" id="{F3A36475-2413-78F3-BA98-6D2604814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2" y="282416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Line 307">
              <a:extLst>
                <a:ext uri="{FF2B5EF4-FFF2-40B4-BE49-F238E27FC236}">
                  <a16:creationId xmlns:a16="http://schemas.microsoft.com/office/drawing/2014/main" id="{AEB4E944-B99B-E343-1E64-93DBCEB4A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150" y="2703513"/>
              <a:ext cx="0" cy="12065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308">
              <a:extLst>
                <a:ext uri="{FF2B5EF4-FFF2-40B4-BE49-F238E27FC236}">
                  <a16:creationId xmlns:a16="http://schemas.microsoft.com/office/drawing/2014/main" id="{C9CB0B1B-F456-9C87-B9D6-54246F721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150" y="2824163"/>
              <a:ext cx="0" cy="317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Line 309">
              <a:extLst>
                <a:ext uri="{FF2B5EF4-FFF2-40B4-BE49-F238E27FC236}">
                  <a16:creationId xmlns:a16="http://schemas.microsoft.com/office/drawing/2014/main" id="{44EF83C5-D565-F728-89AA-D403F42A2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8075" y="269557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Line 310">
              <a:extLst>
                <a:ext uri="{FF2B5EF4-FFF2-40B4-BE49-F238E27FC236}">
                  <a16:creationId xmlns:a16="http://schemas.microsoft.com/office/drawing/2014/main" id="{E5FBCDFF-81C8-4067-B8BE-E0AFAD28C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8712" y="269557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Line 311">
              <a:extLst>
                <a:ext uri="{FF2B5EF4-FFF2-40B4-BE49-F238E27FC236}">
                  <a16:creationId xmlns:a16="http://schemas.microsoft.com/office/drawing/2014/main" id="{188A00A7-20EF-FE85-C990-955628386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962" y="266223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Line 312">
              <a:extLst>
                <a:ext uri="{FF2B5EF4-FFF2-40B4-BE49-F238E27FC236}">
                  <a16:creationId xmlns:a16="http://schemas.microsoft.com/office/drawing/2014/main" id="{42C9CA0E-8459-A2F8-8F1A-7AA82CEDB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0125" y="263366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Line 313">
              <a:extLst>
                <a:ext uri="{FF2B5EF4-FFF2-40B4-BE49-F238E27FC236}">
                  <a16:creationId xmlns:a16="http://schemas.microsoft.com/office/drawing/2014/main" id="{241EA2B2-293C-81E6-20BC-2160AF216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487" y="263366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Line 314">
              <a:extLst>
                <a:ext uri="{FF2B5EF4-FFF2-40B4-BE49-F238E27FC236}">
                  <a16:creationId xmlns:a16="http://schemas.microsoft.com/office/drawing/2014/main" id="{6DDDA7E6-8CB9-DB22-4B0F-691E3A094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962" y="2662238"/>
              <a:ext cx="0" cy="4127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Line 315">
              <a:extLst>
                <a:ext uri="{FF2B5EF4-FFF2-40B4-BE49-F238E27FC236}">
                  <a16:creationId xmlns:a16="http://schemas.microsoft.com/office/drawing/2014/main" id="{E48AAF88-FE45-CDB4-9CC4-2045DAB01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937" y="268128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Line 316">
              <a:extLst>
                <a:ext uri="{FF2B5EF4-FFF2-40B4-BE49-F238E27FC236}">
                  <a16:creationId xmlns:a16="http://schemas.microsoft.com/office/drawing/2014/main" id="{891E835C-CB2B-A256-F129-C3339E7EF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275" y="266700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Line 317">
              <a:extLst>
                <a:ext uri="{FF2B5EF4-FFF2-40B4-BE49-F238E27FC236}">
                  <a16:creationId xmlns:a16="http://schemas.microsoft.com/office/drawing/2014/main" id="{E756C262-536E-B07E-A1F7-3DB95EF51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0287" y="264318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Line 318">
              <a:extLst>
                <a:ext uri="{FF2B5EF4-FFF2-40B4-BE49-F238E27FC236}">
                  <a16:creationId xmlns:a16="http://schemas.microsoft.com/office/drawing/2014/main" id="{2388321D-3398-EB69-E93D-B2707455A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0925" y="264318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Line 319">
              <a:extLst>
                <a:ext uri="{FF2B5EF4-FFF2-40B4-BE49-F238E27FC236}">
                  <a16:creationId xmlns:a16="http://schemas.microsoft.com/office/drawing/2014/main" id="{59803F88-CD54-D848-C9AC-41D6E718D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268128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Line 320">
              <a:extLst>
                <a:ext uri="{FF2B5EF4-FFF2-40B4-BE49-F238E27FC236}">
                  <a16:creationId xmlns:a16="http://schemas.microsoft.com/office/drawing/2014/main" id="{762CC26E-957D-5DE7-DAAD-E54D4C3E45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712" y="2695575"/>
              <a:ext cx="0" cy="8731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Line 321">
              <a:extLst>
                <a:ext uri="{FF2B5EF4-FFF2-40B4-BE49-F238E27FC236}">
                  <a16:creationId xmlns:a16="http://schemas.microsoft.com/office/drawing/2014/main" id="{0ACE8D70-2BFF-2277-6AC2-7E19DEF8A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912" y="2667000"/>
              <a:ext cx="0" cy="10953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Line 322">
              <a:extLst>
                <a:ext uri="{FF2B5EF4-FFF2-40B4-BE49-F238E27FC236}">
                  <a16:creationId xmlns:a16="http://schemas.microsoft.com/office/drawing/2014/main" id="{23C017B8-6263-EC06-B8F3-3B8B3258B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5" y="2643188"/>
              <a:ext cx="0" cy="13335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Line 323">
              <a:extLst>
                <a:ext uri="{FF2B5EF4-FFF2-40B4-BE49-F238E27FC236}">
                  <a16:creationId xmlns:a16="http://schemas.microsoft.com/office/drawing/2014/main" id="{A636B652-B7BC-51E9-D8A1-4B0567D4B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125" y="2633663"/>
              <a:ext cx="0" cy="16668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Line 324">
              <a:extLst>
                <a:ext uri="{FF2B5EF4-FFF2-40B4-BE49-F238E27FC236}">
                  <a16:creationId xmlns:a16="http://schemas.microsoft.com/office/drawing/2014/main" id="{6E160859-9A80-C1C1-324C-DDECCFD35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2" y="2703513"/>
              <a:ext cx="0" cy="9683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Line 325">
              <a:extLst>
                <a:ext uri="{FF2B5EF4-FFF2-40B4-BE49-F238E27FC236}">
                  <a16:creationId xmlns:a16="http://schemas.microsoft.com/office/drawing/2014/main" id="{04D934BA-D1C9-E487-7ABB-002CF6907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937" y="2681288"/>
              <a:ext cx="0" cy="11906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Line 326">
              <a:extLst>
                <a:ext uri="{FF2B5EF4-FFF2-40B4-BE49-F238E27FC236}">
                  <a16:creationId xmlns:a16="http://schemas.microsoft.com/office/drawing/2014/main" id="{4E7C5264-4DAB-5A90-8778-456775FC1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7912" y="266700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Line 327">
              <a:extLst>
                <a:ext uri="{FF2B5EF4-FFF2-40B4-BE49-F238E27FC236}">
                  <a16:creationId xmlns:a16="http://schemas.microsoft.com/office/drawing/2014/main" id="{91328975-8AAA-7CB0-B515-0E10924C9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150" y="2703513"/>
              <a:ext cx="23812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Line 328">
              <a:extLst>
                <a:ext uri="{FF2B5EF4-FFF2-40B4-BE49-F238E27FC236}">
                  <a16:creationId xmlns:a16="http://schemas.microsoft.com/office/drawing/2014/main" id="{B7933D09-1623-FFD9-DEC7-EEF7DDD25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325" y="266223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Line 329">
              <a:extLst>
                <a:ext uri="{FF2B5EF4-FFF2-40B4-BE49-F238E27FC236}">
                  <a16:creationId xmlns:a16="http://schemas.microsoft.com/office/drawing/2014/main" id="{C45072E3-5C3F-D335-74D6-88494A862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1225" y="2944813"/>
              <a:ext cx="0" cy="6191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Line 330">
              <a:extLst>
                <a:ext uri="{FF2B5EF4-FFF2-40B4-BE49-F238E27FC236}">
                  <a16:creationId xmlns:a16="http://schemas.microsoft.com/office/drawing/2014/main" id="{4B48CB70-EA66-9FE7-5D24-23B5005F3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1225" y="294481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Line 331">
              <a:extLst>
                <a:ext uri="{FF2B5EF4-FFF2-40B4-BE49-F238E27FC236}">
                  <a16:creationId xmlns:a16="http://schemas.microsoft.com/office/drawing/2014/main" id="{A02B428D-E056-D76E-6EFC-E534864A4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587" y="294481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Line 332">
              <a:extLst>
                <a:ext uri="{FF2B5EF4-FFF2-40B4-BE49-F238E27FC236}">
                  <a16:creationId xmlns:a16="http://schemas.microsoft.com/office/drawing/2014/main" id="{C6EA303B-2745-688E-6AC5-729F20B8D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512" y="2824163"/>
              <a:ext cx="0" cy="6032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333">
              <a:extLst>
                <a:ext uri="{FF2B5EF4-FFF2-40B4-BE49-F238E27FC236}">
                  <a16:creationId xmlns:a16="http://schemas.microsoft.com/office/drawing/2014/main" id="{5C11B88D-00B7-9F6B-761D-62074909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2770188"/>
              <a:ext cx="1817687" cy="735013"/>
            </a:xfrm>
            <a:custGeom>
              <a:avLst/>
              <a:gdLst>
                <a:gd name="T0" fmla="*/ 1145 w 1145"/>
                <a:gd name="T1" fmla="*/ 102 h 463"/>
                <a:gd name="T2" fmla="*/ 916 w 1145"/>
                <a:gd name="T3" fmla="*/ 12 h 463"/>
                <a:gd name="T4" fmla="*/ 804 w 1145"/>
                <a:gd name="T5" fmla="*/ 22 h 463"/>
                <a:gd name="T6" fmla="*/ 686 w 1145"/>
                <a:gd name="T7" fmla="*/ 41 h 463"/>
                <a:gd name="T8" fmla="*/ 574 w 1145"/>
                <a:gd name="T9" fmla="*/ 23 h 463"/>
                <a:gd name="T10" fmla="*/ 344 w 1145"/>
                <a:gd name="T11" fmla="*/ 37 h 463"/>
                <a:gd name="T12" fmla="*/ 227 w 1145"/>
                <a:gd name="T13" fmla="*/ 26 h 463"/>
                <a:gd name="T14" fmla="*/ 98 w 1145"/>
                <a:gd name="T15" fmla="*/ 0 h 463"/>
                <a:gd name="T16" fmla="*/ 79 w 1145"/>
                <a:gd name="T17" fmla="*/ 19 h 463"/>
                <a:gd name="T18" fmla="*/ 45 w 1145"/>
                <a:gd name="T19" fmla="*/ 19 h 463"/>
                <a:gd name="T20" fmla="*/ 17 w 1145"/>
                <a:gd name="T21" fmla="*/ 48 h 463"/>
                <a:gd name="T22" fmla="*/ 17 w 1145"/>
                <a:gd name="T23" fmla="*/ 124 h 463"/>
                <a:gd name="T24" fmla="*/ 8 w 1145"/>
                <a:gd name="T25" fmla="*/ 162 h 463"/>
                <a:gd name="T26" fmla="*/ 8 w 1145"/>
                <a:gd name="T27" fmla="*/ 201 h 463"/>
                <a:gd name="T28" fmla="*/ 0 w 1145"/>
                <a:gd name="T29" fmla="*/ 244 h 463"/>
                <a:gd name="T30" fmla="*/ 0 w 1145"/>
                <a:gd name="T3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5" h="463">
                  <a:moveTo>
                    <a:pt x="1145" y="102"/>
                  </a:moveTo>
                  <a:lnTo>
                    <a:pt x="916" y="12"/>
                  </a:lnTo>
                  <a:lnTo>
                    <a:pt x="804" y="22"/>
                  </a:lnTo>
                  <a:lnTo>
                    <a:pt x="686" y="41"/>
                  </a:lnTo>
                  <a:lnTo>
                    <a:pt x="574" y="23"/>
                  </a:lnTo>
                  <a:lnTo>
                    <a:pt x="344" y="37"/>
                  </a:lnTo>
                  <a:lnTo>
                    <a:pt x="227" y="26"/>
                  </a:lnTo>
                  <a:lnTo>
                    <a:pt x="98" y="0"/>
                  </a:lnTo>
                  <a:lnTo>
                    <a:pt x="79" y="19"/>
                  </a:lnTo>
                  <a:lnTo>
                    <a:pt x="45" y="19"/>
                  </a:lnTo>
                  <a:lnTo>
                    <a:pt x="17" y="48"/>
                  </a:lnTo>
                  <a:lnTo>
                    <a:pt x="17" y="124"/>
                  </a:lnTo>
                  <a:lnTo>
                    <a:pt x="8" y="162"/>
                  </a:lnTo>
                  <a:lnTo>
                    <a:pt x="8" y="201"/>
                  </a:lnTo>
                  <a:lnTo>
                    <a:pt x="0" y="244"/>
                  </a:lnTo>
                  <a:lnTo>
                    <a:pt x="0" y="463"/>
                  </a:lnTo>
                </a:path>
              </a:pathLst>
            </a:cu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334">
              <a:extLst>
                <a:ext uri="{FF2B5EF4-FFF2-40B4-BE49-F238E27FC236}">
                  <a16:creationId xmlns:a16="http://schemas.microsoft.com/office/drawing/2014/main" id="{8C36A29A-4A2A-21E5-48AA-80793913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3135313"/>
              <a:ext cx="7288212" cy="663575"/>
            </a:xfrm>
            <a:custGeom>
              <a:avLst/>
              <a:gdLst>
                <a:gd name="T0" fmla="*/ 4591 w 4591"/>
                <a:gd name="T1" fmla="*/ 376 h 418"/>
                <a:gd name="T2" fmla="*/ 3672 w 4591"/>
                <a:gd name="T3" fmla="*/ 299 h 418"/>
                <a:gd name="T4" fmla="*/ 2753 w 4591"/>
                <a:gd name="T5" fmla="*/ 321 h 418"/>
                <a:gd name="T6" fmla="*/ 2294 w 4591"/>
                <a:gd name="T7" fmla="*/ 278 h 418"/>
                <a:gd name="T8" fmla="*/ 1835 w 4591"/>
                <a:gd name="T9" fmla="*/ 243 h 418"/>
                <a:gd name="T10" fmla="*/ 1376 w 4591"/>
                <a:gd name="T11" fmla="*/ 197 h 418"/>
                <a:gd name="T12" fmla="*/ 1145 w 4591"/>
                <a:gd name="T13" fmla="*/ 158 h 418"/>
                <a:gd name="T14" fmla="*/ 916 w 4591"/>
                <a:gd name="T15" fmla="*/ 155 h 418"/>
                <a:gd name="T16" fmla="*/ 804 w 4591"/>
                <a:gd name="T17" fmla="*/ 137 h 418"/>
                <a:gd name="T18" fmla="*/ 689 w 4591"/>
                <a:gd name="T19" fmla="*/ 134 h 418"/>
                <a:gd name="T20" fmla="*/ 457 w 4591"/>
                <a:gd name="T21" fmla="*/ 107 h 418"/>
                <a:gd name="T22" fmla="*/ 342 w 4591"/>
                <a:gd name="T23" fmla="*/ 97 h 418"/>
                <a:gd name="T24" fmla="*/ 227 w 4591"/>
                <a:gd name="T25" fmla="*/ 94 h 418"/>
                <a:gd name="T26" fmla="*/ 146 w 4591"/>
                <a:gd name="T27" fmla="*/ 14 h 418"/>
                <a:gd name="T28" fmla="*/ 130 w 4591"/>
                <a:gd name="T29" fmla="*/ 27 h 418"/>
                <a:gd name="T30" fmla="*/ 115 w 4591"/>
                <a:gd name="T31" fmla="*/ 4 h 418"/>
                <a:gd name="T32" fmla="*/ 99 w 4591"/>
                <a:gd name="T33" fmla="*/ 10 h 418"/>
                <a:gd name="T34" fmla="*/ 82 w 4591"/>
                <a:gd name="T35" fmla="*/ 7 h 418"/>
                <a:gd name="T36" fmla="*/ 66 w 4591"/>
                <a:gd name="T37" fmla="*/ 0 h 418"/>
                <a:gd name="T38" fmla="*/ 50 w 4591"/>
                <a:gd name="T39" fmla="*/ 10 h 418"/>
                <a:gd name="T40" fmla="*/ 34 w 4591"/>
                <a:gd name="T41" fmla="*/ 40 h 418"/>
                <a:gd name="T42" fmla="*/ 19 w 4591"/>
                <a:gd name="T43" fmla="*/ 127 h 418"/>
                <a:gd name="T44" fmla="*/ 0 w 4591"/>
                <a:gd name="T45" fmla="*/ 195 h 418"/>
                <a:gd name="T46" fmla="*/ 0 w 4591"/>
                <a:gd name="T4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1" h="418">
                  <a:moveTo>
                    <a:pt x="4591" y="376"/>
                  </a:moveTo>
                  <a:lnTo>
                    <a:pt x="3672" y="299"/>
                  </a:lnTo>
                  <a:lnTo>
                    <a:pt x="2753" y="321"/>
                  </a:lnTo>
                  <a:lnTo>
                    <a:pt x="2294" y="278"/>
                  </a:lnTo>
                  <a:lnTo>
                    <a:pt x="1835" y="243"/>
                  </a:lnTo>
                  <a:lnTo>
                    <a:pt x="1376" y="197"/>
                  </a:lnTo>
                  <a:lnTo>
                    <a:pt x="1145" y="158"/>
                  </a:lnTo>
                  <a:lnTo>
                    <a:pt x="916" y="155"/>
                  </a:lnTo>
                  <a:lnTo>
                    <a:pt x="804" y="137"/>
                  </a:lnTo>
                  <a:lnTo>
                    <a:pt x="689" y="134"/>
                  </a:lnTo>
                  <a:lnTo>
                    <a:pt x="457" y="107"/>
                  </a:lnTo>
                  <a:lnTo>
                    <a:pt x="342" y="97"/>
                  </a:lnTo>
                  <a:lnTo>
                    <a:pt x="227" y="94"/>
                  </a:lnTo>
                  <a:lnTo>
                    <a:pt x="146" y="14"/>
                  </a:lnTo>
                  <a:lnTo>
                    <a:pt x="130" y="27"/>
                  </a:lnTo>
                  <a:lnTo>
                    <a:pt x="115" y="4"/>
                  </a:lnTo>
                  <a:lnTo>
                    <a:pt x="99" y="10"/>
                  </a:lnTo>
                  <a:lnTo>
                    <a:pt x="82" y="7"/>
                  </a:lnTo>
                  <a:lnTo>
                    <a:pt x="66" y="0"/>
                  </a:lnTo>
                  <a:lnTo>
                    <a:pt x="50" y="10"/>
                  </a:lnTo>
                  <a:lnTo>
                    <a:pt x="34" y="40"/>
                  </a:lnTo>
                  <a:lnTo>
                    <a:pt x="19" y="127"/>
                  </a:lnTo>
                  <a:lnTo>
                    <a:pt x="0" y="195"/>
                  </a:lnTo>
                  <a:lnTo>
                    <a:pt x="0" y="418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Rectangle 335">
              <a:extLst>
                <a:ext uri="{FF2B5EF4-FFF2-40B4-BE49-F238E27FC236}">
                  <a16:creationId xmlns:a16="http://schemas.microsoft.com/office/drawing/2014/main" id="{64C8008D-F7F1-35E2-89B5-D69EA7D2C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132" y="560419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Rectangle 336">
              <a:extLst>
                <a:ext uri="{FF2B5EF4-FFF2-40B4-BE49-F238E27FC236}">
                  <a16:creationId xmlns:a16="http://schemas.microsoft.com/office/drawing/2014/main" id="{BADD7BBE-FBDF-3EE4-8028-4B8120C94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762" y="505968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Rectangle 337">
              <a:extLst>
                <a:ext uri="{FF2B5EF4-FFF2-40B4-BE49-F238E27FC236}">
                  <a16:creationId xmlns:a16="http://schemas.microsoft.com/office/drawing/2014/main" id="{A61E153F-4D8E-F9BC-399A-13ABF67BA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390" y="451516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Line 338">
              <a:extLst>
                <a:ext uri="{FF2B5EF4-FFF2-40B4-BE49-F238E27FC236}">
                  <a16:creationId xmlns:a16="http://schemas.microsoft.com/office/drawing/2014/main" id="{5B64C855-C512-7D35-6C00-E0B8E5553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750" y="47453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Line 339">
              <a:extLst>
                <a:ext uri="{FF2B5EF4-FFF2-40B4-BE49-F238E27FC236}">
                  <a16:creationId xmlns:a16="http://schemas.microsoft.com/office/drawing/2014/main" id="{6EEAD397-D847-A280-F761-933E240E1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2" y="47453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Line 340">
              <a:extLst>
                <a:ext uri="{FF2B5EF4-FFF2-40B4-BE49-F238E27FC236}">
                  <a16:creationId xmlns:a16="http://schemas.microsoft.com/office/drawing/2014/main" id="{17B0A859-DF5A-0B60-21EB-831E8C852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4745355"/>
              <a:ext cx="0" cy="8572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Line 341">
              <a:extLst>
                <a:ext uri="{FF2B5EF4-FFF2-40B4-BE49-F238E27FC236}">
                  <a16:creationId xmlns:a16="http://schemas.microsoft.com/office/drawing/2014/main" id="{EE70BD92-E12A-E3B0-588A-D4586AC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875" y="471519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Line 342">
              <a:extLst>
                <a:ext uri="{FF2B5EF4-FFF2-40B4-BE49-F238E27FC236}">
                  <a16:creationId xmlns:a16="http://schemas.microsoft.com/office/drawing/2014/main" id="{0D344221-BCD5-871F-67B1-B8A9620D7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4715193"/>
              <a:ext cx="22225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Line 343">
              <a:extLst>
                <a:ext uri="{FF2B5EF4-FFF2-40B4-BE49-F238E27FC236}">
                  <a16:creationId xmlns:a16="http://schemas.microsoft.com/office/drawing/2014/main" id="{F940C545-EB30-55B9-A451-1A69455B0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312" y="472789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Line 344">
              <a:extLst>
                <a:ext uri="{FF2B5EF4-FFF2-40B4-BE49-F238E27FC236}">
                  <a16:creationId xmlns:a16="http://schemas.microsoft.com/office/drawing/2014/main" id="{33C094BC-1CD6-642D-5576-3C1C4A523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4715193"/>
              <a:ext cx="0" cy="8731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Line 345">
              <a:extLst>
                <a:ext uri="{FF2B5EF4-FFF2-40B4-BE49-F238E27FC236}">
                  <a16:creationId xmlns:a16="http://schemas.microsoft.com/office/drawing/2014/main" id="{7F57EFBC-A669-2B40-D33F-01A95B194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2" y="4727893"/>
              <a:ext cx="0" cy="8096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ine 346">
              <a:extLst>
                <a:ext uri="{FF2B5EF4-FFF2-40B4-BE49-F238E27FC236}">
                  <a16:creationId xmlns:a16="http://schemas.microsoft.com/office/drawing/2014/main" id="{F180B539-5B1A-963A-DCE3-C6360EB58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472789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Line 347">
              <a:extLst>
                <a:ext uri="{FF2B5EF4-FFF2-40B4-BE49-F238E27FC236}">
                  <a16:creationId xmlns:a16="http://schemas.microsoft.com/office/drawing/2014/main" id="{9D337A16-5F22-C647-0EE0-AB7E5B6CC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7" y="4783455"/>
              <a:ext cx="0" cy="12065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Line 348">
              <a:extLst>
                <a:ext uri="{FF2B5EF4-FFF2-40B4-BE49-F238E27FC236}">
                  <a16:creationId xmlns:a16="http://schemas.microsoft.com/office/drawing/2014/main" id="{531C99C4-EDB7-7E16-BFB1-1F3FE92A0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47834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Line 349">
              <a:extLst>
                <a:ext uri="{FF2B5EF4-FFF2-40B4-BE49-F238E27FC236}">
                  <a16:creationId xmlns:a16="http://schemas.microsoft.com/office/drawing/2014/main" id="{C2E5D70F-77A3-4D02-AF43-3866BA9BF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7" y="47834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Line 350">
              <a:extLst>
                <a:ext uri="{FF2B5EF4-FFF2-40B4-BE49-F238E27FC236}">
                  <a16:creationId xmlns:a16="http://schemas.microsoft.com/office/drawing/2014/main" id="{FDE39277-36FB-EAE9-DB96-D6899B324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2" y="475646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Line 351">
              <a:extLst>
                <a:ext uri="{FF2B5EF4-FFF2-40B4-BE49-F238E27FC236}">
                  <a16:creationId xmlns:a16="http://schemas.microsoft.com/office/drawing/2014/main" id="{20C588C4-EF88-69FB-11FB-2A60C3A31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0" y="475646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352">
              <a:extLst>
                <a:ext uri="{FF2B5EF4-FFF2-40B4-BE49-F238E27FC236}">
                  <a16:creationId xmlns:a16="http://schemas.microsoft.com/office/drawing/2014/main" id="{ADCBA833-6851-92B0-1981-4E9A21B2E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0" y="4756468"/>
              <a:ext cx="0" cy="115888"/>
            </a:xfrm>
            <a:custGeom>
              <a:avLst/>
              <a:gdLst>
                <a:gd name="T0" fmla="*/ 73 h 73"/>
                <a:gd name="T1" fmla="*/ 22 h 73"/>
                <a:gd name="T2" fmla="*/ 14 h 73"/>
                <a:gd name="T3" fmla="*/ 11 h 73"/>
                <a:gd name="T4" fmla="*/ 8 h 73"/>
                <a:gd name="T5" fmla="*/ 3 h 73"/>
                <a:gd name="T6" fmla="*/ 1 h 73"/>
                <a:gd name="T7" fmla="*/ 0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73">
                  <a:moveTo>
                    <a:pt x="0" y="73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Line 353">
              <a:extLst>
                <a:ext uri="{FF2B5EF4-FFF2-40B4-BE49-F238E27FC236}">
                  <a16:creationId xmlns:a16="http://schemas.microsoft.com/office/drawing/2014/main" id="{1696F4E0-FD69-90F1-5C22-8476E3D47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4012" y="472313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Line 354">
              <a:extLst>
                <a:ext uri="{FF2B5EF4-FFF2-40B4-BE49-F238E27FC236}">
                  <a16:creationId xmlns:a16="http://schemas.microsoft.com/office/drawing/2014/main" id="{A1A6D7C7-B01C-6BE1-BF97-E3B4DB166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472313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Line 355">
              <a:extLst>
                <a:ext uri="{FF2B5EF4-FFF2-40B4-BE49-F238E27FC236}">
                  <a16:creationId xmlns:a16="http://schemas.microsoft.com/office/drawing/2014/main" id="{4A983343-1856-2223-DBB8-80B7485A6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2" y="4723130"/>
              <a:ext cx="0" cy="12541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Line 356">
              <a:extLst>
                <a:ext uri="{FF2B5EF4-FFF2-40B4-BE49-F238E27FC236}">
                  <a16:creationId xmlns:a16="http://schemas.microsoft.com/office/drawing/2014/main" id="{D3ABC275-AA0E-B003-495F-B0AC60210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937" y="45548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Line 357">
              <a:extLst>
                <a:ext uri="{FF2B5EF4-FFF2-40B4-BE49-F238E27FC236}">
                  <a16:creationId xmlns:a16="http://schemas.microsoft.com/office/drawing/2014/main" id="{2F94AAAD-C997-7473-712C-CDB3ABF4D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487" y="452786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Line 358">
              <a:extLst>
                <a:ext uri="{FF2B5EF4-FFF2-40B4-BE49-F238E27FC236}">
                  <a16:creationId xmlns:a16="http://schemas.microsoft.com/office/drawing/2014/main" id="{95309586-3441-F1D7-539E-8B8204093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0125" y="452786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Line 359">
              <a:extLst>
                <a:ext uri="{FF2B5EF4-FFF2-40B4-BE49-F238E27FC236}">
                  <a16:creationId xmlns:a16="http://schemas.microsoft.com/office/drawing/2014/main" id="{0001A49F-ED17-5816-F9C7-4790C1B3A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45548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Line 360">
              <a:extLst>
                <a:ext uri="{FF2B5EF4-FFF2-40B4-BE49-F238E27FC236}">
                  <a16:creationId xmlns:a16="http://schemas.microsoft.com/office/drawing/2014/main" id="{AB39B937-1DA0-79C8-966D-A15D95826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962" y="4531043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Line 361">
              <a:extLst>
                <a:ext uri="{FF2B5EF4-FFF2-40B4-BE49-F238E27FC236}">
                  <a16:creationId xmlns:a16="http://schemas.microsoft.com/office/drawing/2014/main" id="{19BD839C-C23C-5CA4-BF84-8C050C8E7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875" y="44913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Line 362">
              <a:extLst>
                <a:ext uri="{FF2B5EF4-FFF2-40B4-BE49-F238E27FC236}">
                  <a16:creationId xmlns:a16="http://schemas.microsoft.com/office/drawing/2014/main" id="{1C203334-CDB8-772A-33AE-D5A763655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2" y="444690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363">
              <a:extLst>
                <a:ext uri="{FF2B5EF4-FFF2-40B4-BE49-F238E27FC236}">
                  <a16:creationId xmlns:a16="http://schemas.microsoft.com/office/drawing/2014/main" id="{D3B1E6AE-5858-37CF-F4C3-ADCDF31F9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150" y="4491355"/>
              <a:ext cx="0" cy="3968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364">
              <a:extLst>
                <a:ext uri="{FF2B5EF4-FFF2-40B4-BE49-F238E27FC236}">
                  <a16:creationId xmlns:a16="http://schemas.microsoft.com/office/drawing/2014/main" id="{0FE3BB04-8004-3A1A-3172-8C6414636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2" y="44913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365">
              <a:extLst>
                <a:ext uri="{FF2B5EF4-FFF2-40B4-BE49-F238E27FC236}">
                  <a16:creationId xmlns:a16="http://schemas.microsoft.com/office/drawing/2014/main" id="{07AD21B2-1E53-7CBD-B1BF-A8F86EB84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150" y="4446905"/>
              <a:ext cx="0" cy="4445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366">
              <a:extLst>
                <a:ext uri="{FF2B5EF4-FFF2-40B4-BE49-F238E27FC236}">
                  <a16:creationId xmlns:a16="http://schemas.microsoft.com/office/drawing/2014/main" id="{BD83C6A3-7B4F-7509-C7DA-37A2698C9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1225" y="4629468"/>
              <a:ext cx="0" cy="2540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Line 367">
              <a:extLst>
                <a:ext uri="{FF2B5EF4-FFF2-40B4-BE49-F238E27FC236}">
                  <a16:creationId xmlns:a16="http://schemas.microsoft.com/office/drawing/2014/main" id="{254ED8D7-ED85-F979-B2F0-582268096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512" y="4654868"/>
              <a:ext cx="635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Line 368">
              <a:extLst>
                <a:ext uri="{FF2B5EF4-FFF2-40B4-BE49-F238E27FC236}">
                  <a16:creationId xmlns:a16="http://schemas.microsoft.com/office/drawing/2014/main" id="{3BE6D44E-5876-6CE3-5BEE-988044228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1225" y="4654868"/>
              <a:ext cx="1428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Line 369">
              <a:extLst>
                <a:ext uri="{FF2B5EF4-FFF2-40B4-BE49-F238E27FC236}">
                  <a16:creationId xmlns:a16="http://schemas.microsoft.com/office/drawing/2014/main" id="{E0A3F9EC-CDF5-532C-17A6-825D57714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1225" y="4629468"/>
              <a:ext cx="1428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Line 370">
              <a:extLst>
                <a:ext uri="{FF2B5EF4-FFF2-40B4-BE49-F238E27FC236}">
                  <a16:creationId xmlns:a16="http://schemas.microsoft.com/office/drawing/2014/main" id="{0A71FAA4-186C-0242-9F66-1305FC76E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2" y="4629468"/>
              <a:ext cx="635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Line 371">
              <a:extLst>
                <a:ext uri="{FF2B5EF4-FFF2-40B4-BE49-F238E27FC236}">
                  <a16:creationId xmlns:a16="http://schemas.microsoft.com/office/drawing/2014/main" id="{1E528A1D-FC36-85F6-5850-4F7912732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512" y="4629468"/>
              <a:ext cx="0" cy="2540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Line 372">
              <a:extLst>
                <a:ext uri="{FF2B5EF4-FFF2-40B4-BE49-F238E27FC236}">
                  <a16:creationId xmlns:a16="http://schemas.microsoft.com/office/drawing/2014/main" id="{EA46DF4F-4AA6-0F2F-673A-74C37D258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512" y="4654868"/>
              <a:ext cx="0" cy="3651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Line 373">
              <a:extLst>
                <a:ext uri="{FF2B5EF4-FFF2-40B4-BE49-F238E27FC236}">
                  <a16:creationId xmlns:a16="http://schemas.microsoft.com/office/drawing/2014/main" id="{259C8AFA-EED9-8436-4E64-08AB1EED4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587" y="462946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Line 374">
              <a:extLst>
                <a:ext uri="{FF2B5EF4-FFF2-40B4-BE49-F238E27FC236}">
                  <a16:creationId xmlns:a16="http://schemas.microsoft.com/office/drawing/2014/main" id="{C481E261-F8EE-66B9-52A8-96D8D136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587" y="4654868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Line 375">
              <a:extLst>
                <a:ext uri="{FF2B5EF4-FFF2-40B4-BE49-F238E27FC236}">
                  <a16:creationId xmlns:a16="http://schemas.microsoft.com/office/drawing/2014/main" id="{4B0F7F80-EEFB-53D0-A84E-1F2A310D1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1225" y="4654868"/>
              <a:ext cx="0" cy="8572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376">
              <a:extLst>
                <a:ext uri="{FF2B5EF4-FFF2-40B4-BE49-F238E27FC236}">
                  <a16:creationId xmlns:a16="http://schemas.microsoft.com/office/drawing/2014/main" id="{CE040B18-5D86-9DDD-FFB7-7966B96E1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587" y="4854893"/>
              <a:ext cx="41275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377">
              <a:extLst>
                <a:ext uri="{FF2B5EF4-FFF2-40B4-BE49-F238E27FC236}">
                  <a16:creationId xmlns:a16="http://schemas.microsoft.com/office/drawing/2014/main" id="{3110B409-4336-B6FD-6EBC-54522D935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1887" y="46691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378">
              <a:extLst>
                <a:ext uri="{FF2B5EF4-FFF2-40B4-BE49-F238E27FC236}">
                  <a16:creationId xmlns:a16="http://schemas.microsoft.com/office/drawing/2014/main" id="{C419F892-8C78-0EAB-F098-C96D9BCE0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9662" y="4669155"/>
              <a:ext cx="22225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379">
              <a:extLst>
                <a:ext uri="{FF2B5EF4-FFF2-40B4-BE49-F238E27FC236}">
                  <a16:creationId xmlns:a16="http://schemas.microsoft.com/office/drawing/2014/main" id="{E2189274-8F6D-F4B6-8C1C-9E16EEB30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3312" y="46564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Line 380">
              <a:extLst>
                <a:ext uri="{FF2B5EF4-FFF2-40B4-BE49-F238E27FC236}">
                  <a16:creationId xmlns:a16="http://schemas.microsoft.com/office/drawing/2014/main" id="{BD8FFD16-EA1A-B979-54F4-A0166351A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0287" y="462788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381">
              <a:extLst>
                <a:ext uri="{FF2B5EF4-FFF2-40B4-BE49-F238E27FC236}">
                  <a16:creationId xmlns:a16="http://schemas.microsoft.com/office/drawing/2014/main" id="{A876F430-6E25-9570-7A11-59C892299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275" y="465328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382">
              <a:extLst>
                <a:ext uri="{FF2B5EF4-FFF2-40B4-BE49-F238E27FC236}">
                  <a16:creationId xmlns:a16="http://schemas.microsoft.com/office/drawing/2014/main" id="{2B02C44B-0E87-2856-F50F-27BC459E6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0925" y="462788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Line 383">
              <a:extLst>
                <a:ext uri="{FF2B5EF4-FFF2-40B4-BE49-F238E27FC236}">
                  <a16:creationId xmlns:a16="http://schemas.microsoft.com/office/drawing/2014/main" id="{08AD14A7-6C44-E609-20B7-DE93284A1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2" y="4656455"/>
              <a:ext cx="0" cy="14922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Line 384">
              <a:extLst>
                <a:ext uri="{FF2B5EF4-FFF2-40B4-BE49-F238E27FC236}">
                  <a16:creationId xmlns:a16="http://schemas.microsoft.com/office/drawing/2014/main" id="{0C6789EE-2126-8086-8C3B-432EC6762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675" y="46564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Line 385">
              <a:extLst>
                <a:ext uri="{FF2B5EF4-FFF2-40B4-BE49-F238E27FC236}">
                  <a16:creationId xmlns:a16="http://schemas.microsoft.com/office/drawing/2014/main" id="{63777927-2687-6720-53CB-7F871409C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1887" y="4669155"/>
              <a:ext cx="0" cy="13811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Line 386">
              <a:extLst>
                <a:ext uri="{FF2B5EF4-FFF2-40B4-BE49-F238E27FC236}">
                  <a16:creationId xmlns:a16="http://schemas.microsoft.com/office/drawing/2014/main" id="{1F4E23C7-E930-6F95-CF1B-D3683F6A5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7912" y="465328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Line 387">
              <a:extLst>
                <a:ext uri="{FF2B5EF4-FFF2-40B4-BE49-F238E27FC236}">
                  <a16:creationId xmlns:a16="http://schemas.microsoft.com/office/drawing/2014/main" id="{D624F359-34A0-76AC-33A8-184D1B2C1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5" y="4627880"/>
              <a:ext cx="0" cy="18097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Line 388">
              <a:extLst>
                <a:ext uri="{FF2B5EF4-FFF2-40B4-BE49-F238E27FC236}">
                  <a16:creationId xmlns:a16="http://schemas.microsoft.com/office/drawing/2014/main" id="{405C5277-6AAC-BA9B-66B6-1A3D7003B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912" y="4653280"/>
              <a:ext cx="0" cy="15875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Line 389">
              <a:extLst>
                <a:ext uri="{FF2B5EF4-FFF2-40B4-BE49-F238E27FC236}">
                  <a16:creationId xmlns:a16="http://schemas.microsoft.com/office/drawing/2014/main" id="{27E8ABE9-5286-1426-C413-62FFCF290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125" y="4527868"/>
              <a:ext cx="0" cy="20637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Line 390">
              <a:extLst>
                <a:ext uri="{FF2B5EF4-FFF2-40B4-BE49-F238E27FC236}">
                  <a16:creationId xmlns:a16="http://schemas.microsoft.com/office/drawing/2014/main" id="{FE83B110-57D4-C836-4E65-7D2F119E6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962" y="4531043"/>
              <a:ext cx="0" cy="20478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Line 391">
              <a:extLst>
                <a:ext uri="{FF2B5EF4-FFF2-40B4-BE49-F238E27FC236}">
                  <a16:creationId xmlns:a16="http://schemas.microsoft.com/office/drawing/2014/main" id="{034801D9-73C3-2AFE-B6E8-5CC62E9BB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937" y="4554855"/>
              <a:ext cx="0" cy="20320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392">
              <a:extLst>
                <a:ext uri="{FF2B5EF4-FFF2-40B4-BE49-F238E27FC236}">
                  <a16:creationId xmlns:a16="http://schemas.microsoft.com/office/drawing/2014/main" id="{2DEB97B9-74BC-9B58-8E8D-FE5CE9871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150" y="4531043"/>
              <a:ext cx="0" cy="15557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393">
              <a:extLst>
                <a:ext uri="{FF2B5EF4-FFF2-40B4-BE49-F238E27FC236}">
                  <a16:creationId xmlns:a16="http://schemas.microsoft.com/office/drawing/2014/main" id="{2EE50FF0-7EBF-496D-1C74-382F1B8643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512" y="4491355"/>
              <a:ext cx="0" cy="138113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394">
              <a:extLst>
                <a:ext uri="{FF2B5EF4-FFF2-40B4-BE49-F238E27FC236}">
                  <a16:creationId xmlns:a16="http://schemas.microsoft.com/office/drawing/2014/main" id="{E99512CD-C027-C364-4B9D-F190768B4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150" y="4531043"/>
              <a:ext cx="23812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395">
              <a:extLst>
                <a:ext uri="{FF2B5EF4-FFF2-40B4-BE49-F238E27FC236}">
                  <a16:creationId xmlns:a16="http://schemas.microsoft.com/office/drawing/2014/main" id="{C8F98797-6B6D-5614-79F3-66FA16EDD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150" y="4446905"/>
              <a:ext cx="23812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Line 396">
              <a:extLst>
                <a:ext uri="{FF2B5EF4-FFF2-40B4-BE49-F238E27FC236}">
                  <a16:creationId xmlns:a16="http://schemas.microsoft.com/office/drawing/2014/main" id="{84186616-E06B-B054-32A4-528141B70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8525" y="505968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Line 397">
              <a:extLst>
                <a:ext uri="{FF2B5EF4-FFF2-40B4-BE49-F238E27FC236}">
                  <a16:creationId xmlns:a16="http://schemas.microsoft.com/office/drawing/2014/main" id="{69652674-168C-6041-B67F-10BE816CE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7887" y="5059680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Line 398">
              <a:extLst>
                <a:ext uri="{FF2B5EF4-FFF2-40B4-BE49-F238E27FC236}">
                  <a16:creationId xmlns:a16="http://schemas.microsoft.com/office/drawing/2014/main" id="{BF73BDA1-ACBD-E8D4-6D04-FC05770C2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7887" y="5204143"/>
              <a:ext cx="41275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Line 399">
              <a:extLst>
                <a:ext uri="{FF2B5EF4-FFF2-40B4-BE49-F238E27FC236}">
                  <a16:creationId xmlns:a16="http://schemas.microsoft.com/office/drawing/2014/main" id="{2E0799FD-653D-B6A3-B31F-EB354A002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8525" y="5059680"/>
              <a:ext cx="0" cy="41275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Line 400">
              <a:extLst>
                <a:ext uri="{FF2B5EF4-FFF2-40B4-BE49-F238E27FC236}">
                  <a16:creationId xmlns:a16="http://schemas.microsoft.com/office/drawing/2014/main" id="{B2A0B6D0-692F-B7A9-6EF4-8FA3C22F5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4770755"/>
              <a:ext cx="0" cy="9048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Line 401">
              <a:extLst>
                <a:ext uri="{FF2B5EF4-FFF2-40B4-BE49-F238E27FC236}">
                  <a16:creationId xmlns:a16="http://schemas.microsoft.com/office/drawing/2014/main" id="{07A1F64C-46C2-807B-B876-ED5355E58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2675" y="47707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Line 402">
              <a:extLst>
                <a:ext uri="{FF2B5EF4-FFF2-40B4-BE49-F238E27FC236}">
                  <a16:creationId xmlns:a16="http://schemas.microsoft.com/office/drawing/2014/main" id="{89044791-41A1-81F2-07A5-A486A68EC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7" y="4770755"/>
              <a:ext cx="2063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Freeform 403">
              <a:extLst>
                <a:ext uri="{FF2B5EF4-FFF2-40B4-BE49-F238E27FC236}">
                  <a16:creationId xmlns:a16="http://schemas.microsoft.com/office/drawing/2014/main" id="{62E1F44E-FB04-8CC3-74C4-6D371BA9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7" y="4686618"/>
              <a:ext cx="1455737" cy="779463"/>
            </a:xfrm>
            <a:custGeom>
              <a:avLst/>
              <a:gdLst>
                <a:gd name="T0" fmla="*/ 917 w 917"/>
                <a:gd name="T1" fmla="*/ 110 h 491"/>
                <a:gd name="T2" fmla="*/ 805 w 917"/>
                <a:gd name="T3" fmla="*/ 73 h 491"/>
                <a:gd name="T4" fmla="*/ 690 w 917"/>
                <a:gd name="T5" fmla="*/ 77 h 491"/>
                <a:gd name="T6" fmla="*/ 343 w 917"/>
                <a:gd name="T7" fmla="*/ 117 h 491"/>
                <a:gd name="T8" fmla="*/ 228 w 917"/>
                <a:gd name="T9" fmla="*/ 137 h 491"/>
                <a:gd name="T10" fmla="*/ 148 w 917"/>
                <a:gd name="T11" fmla="*/ 76 h 491"/>
                <a:gd name="T12" fmla="*/ 130 w 917"/>
                <a:gd name="T13" fmla="*/ 75 h 491"/>
                <a:gd name="T14" fmla="*/ 114 w 917"/>
                <a:gd name="T15" fmla="*/ 79 h 491"/>
                <a:gd name="T16" fmla="*/ 97 w 917"/>
                <a:gd name="T17" fmla="*/ 77 h 491"/>
                <a:gd name="T18" fmla="*/ 80 w 917"/>
                <a:gd name="T19" fmla="*/ 45 h 491"/>
                <a:gd name="T20" fmla="*/ 65 w 917"/>
                <a:gd name="T21" fmla="*/ 30 h 491"/>
                <a:gd name="T22" fmla="*/ 46 w 917"/>
                <a:gd name="T23" fmla="*/ 31 h 491"/>
                <a:gd name="T24" fmla="*/ 31 w 917"/>
                <a:gd name="T25" fmla="*/ 0 h 491"/>
                <a:gd name="T26" fmla="*/ 18 w 917"/>
                <a:gd name="T27" fmla="*/ 3 h 491"/>
                <a:gd name="T28" fmla="*/ 9 w 917"/>
                <a:gd name="T29" fmla="*/ 34 h 491"/>
                <a:gd name="T30" fmla="*/ 9 w 917"/>
                <a:gd name="T31" fmla="*/ 106 h 491"/>
                <a:gd name="T32" fmla="*/ 1 w 917"/>
                <a:gd name="T33" fmla="*/ 261 h 491"/>
                <a:gd name="T34" fmla="*/ 0 w 917"/>
                <a:gd name="T3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7" h="491">
                  <a:moveTo>
                    <a:pt x="917" y="110"/>
                  </a:moveTo>
                  <a:lnTo>
                    <a:pt x="805" y="73"/>
                  </a:lnTo>
                  <a:lnTo>
                    <a:pt x="690" y="77"/>
                  </a:lnTo>
                  <a:lnTo>
                    <a:pt x="343" y="117"/>
                  </a:lnTo>
                  <a:lnTo>
                    <a:pt x="228" y="137"/>
                  </a:lnTo>
                  <a:lnTo>
                    <a:pt x="148" y="76"/>
                  </a:lnTo>
                  <a:lnTo>
                    <a:pt x="130" y="75"/>
                  </a:lnTo>
                  <a:lnTo>
                    <a:pt x="114" y="79"/>
                  </a:lnTo>
                  <a:lnTo>
                    <a:pt x="97" y="77"/>
                  </a:lnTo>
                  <a:lnTo>
                    <a:pt x="80" y="45"/>
                  </a:lnTo>
                  <a:lnTo>
                    <a:pt x="65" y="30"/>
                  </a:lnTo>
                  <a:lnTo>
                    <a:pt x="46" y="31"/>
                  </a:lnTo>
                  <a:lnTo>
                    <a:pt x="31" y="0"/>
                  </a:lnTo>
                  <a:lnTo>
                    <a:pt x="18" y="3"/>
                  </a:lnTo>
                  <a:lnTo>
                    <a:pt x="9" y="34"/>
                  </a:lnTo>
                  <a:lnTo>
                    <a:pt x="9" y="106"/>
                  </a:lnTo>
                  <a:lnTo>
                    <a:pt x="1" y="261"/>
                  </a:lnTo>
                  <a:lnTo>
                    <a:pt x="0" y="491"/>
                  </a:lnTo>
                </a:path>
              </a:pathLst>
            </a:custGeom>
            <a:noFill/>
            <a:ln w="1905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Line 404">
              <a:extLst>
                <a:ext uri="{FF2B5EF4-FFF2-40B4-BE49-F238E27FC236}">
                  <a16:creationId xmlns:a16="http://schemas.microsoft.com/office/drawing/2014/main" id="{1791AE40-ABC5-CD35-7CB2-D9CC7A9BE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9612" y="49390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405">
              <a:extLst>
                <a:ext uri="{FF2B5EF4-FFF2-40B4-BE49-F238E27FC236}">
                  <a16:creationId xmlns:a16="http://schemas.microsoft.com/office/drawing/2014/main" id="{F6349D92-2F62-6B64-8612-9B1B5D12E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0250" y="4939030"/>
              <a:ext cx="0" cy="13811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407">
              <a:extLst>
                <a:ext uri="{FF2B5EF4-FFF2-40B4-BE49-F238E27FC236}">
                  <a16:creationId xmlns:a16="http://schemas.microsoft.com/office/drawing/2014/main" id="{BCD7E0AB-E858-0938-6E8F-6B3C1C420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49390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408">
              <a:extLst>
                <a:ext uri="{FF2B5EF4-FFF2-40B4-BE49-F238E27FC236}">
                  <a16:creationId xmlns:a16="http://schemas.microsoft.com/office/drawing/2014/main" id="{0736420C-1997-1C8F-FCB7-0835EF29B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013" y="498665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409">
              <a:extLst>
                <a:ext uri="{FF2B5EF4-FFF2-40B4-BE49-F238E27FC236}">
                  <a16:creationId xmlns:a16="http://schemas.microsoft.com/office/drawing/2014/main" id="{87558DBB-E662-E198-087B-D9045BD76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3" y="4986655"/>
              <a:ext cx="0" cy="11271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410">
              <a:extLst>
                <a:ext uri="{FF2B5EF4-FFF2-40B4-BE49-F238E27FC236}">
                  <a16:creationId xmlns:a16="http://schemas.microsoft.com/office/drawing/2014/main" id="{51C3F3DD-AB87-14CE-9E4A-753877824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498665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411">
              <a:extLst>
                <a:ext uri="{FF2B5EF4-FFF2-40B4-BE49-F238E27FC236}">
                  <a16:creationId xmlns:a16="http://schemas.microsoft.com/office/drawing/2014/main" id="{5650FF79-F242-E048-02DB-F040EA52D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508190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412">
              <a:extLst>
                <a:ext uri="{FF2B5EF4-FFF2-40B4-BE49-F238E27FC236}">
                  <a16:creationId xmlns:a16="http://schemas.microsoft.com/office/drawing/2014/main" id="{625230CD-4292-3C05-343A-B2F1CF7D6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888" y="508190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Line 413">
              <a:extLst>
                <a:ext uri="{FF2B5EF4-FFF2-40B4-BE49-F238E27FC236}">
                  <a16:creationId xmlns:a16="http://schemas.microsoft.com/office/drawing/2014/main" id="{7F1AE026-34AE-4A0D-5728-CF182D8EC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8" y="5081905"/>
              <a:ext cx="0" cy="539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Line 414">
              <a:extLst>
                <a:ext uri="{FF2B5EF4-FFF2-40B4-BE49-F238E27FC236}">
                  <a16:creationId xmlns:a16="http://schemas.microsoft.com/office/drawing/2014/main" id="{E4B084BC-F331-997F-A6B8-C3B79E5C7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450" y="51041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Line 415">
              <a:extLst>
                <a:ext uri="{FF2B5EF4-FFF2-40B4-BE49-F238E27FC236}">
                  <a16:creationId xmlns:a16="http://schemas.microsoft.com/office/drawing/2014/main" id="{DA80ACE8-C074-4FC7-0723-32A3BAC0CD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450" y="5104130"/>
              <a:ext cx="0" cy="7620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Line 416">
              <a:extLst>
                <a:ext uri="{FF2B5EF4-FFF2-40B4-BE49-F238E27FC236}">
                  <a16:creationId xmlns:a16="http://schemas.microsoft.com/office/drawing/2014/main" id="{4EABC119-A53A-57A3-6989-02FBEE91A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3" y="51041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Line 417">
              <a:extLst>
                <a:ext uri="{FF2B5EF4-FFF2-40B4-BE49-F238E27FC236}">
                  <a16:creationId xmlns:a16="http://schemas.microsoft.com/office/drawing/2014/main" id="{B825DD55-1E8F-10A3-9D1C-06BBB5CC9F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4964430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Line 418">
              <a:extLst>
                <a:ext uri="{FF2B5EF4-FFF2-40B4-BE49-F238E27FC236}">
                  <a16:creationId xmlns:a16="http://schemas.microsoft.com/office/drawing/2014/main" id="{0508CD1A-25CB-5860-F109-227D63B0D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4875" y="49644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Line 419">
              <a:extLst>
                <a:ext uri="{FF2B5EF4-FFF2-40B4-BE49-F238E27FC236}">
                  <a16:creationId xmlns:a16="http://schemas.microsoft.com/office/drawing/2014/main" id="{C9912D7E-EEFE-3086-E12C-EB28E6692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2313" y="495331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Line 420">
              <a:extLst>
                <a:ext uri="{FF2B5EF4-FFF2-40B4-BE49-F238E27FC236}">
                  <a16:creationId xmlns:a16="http://schemas.microsoft.com/office/drawing/2014/main" id="{E60122CA-8E26-1E65-8CAE-5AB492FE5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3" y="4953318"/>
              <a:ext cx="0" cy="11906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Line 421">
              <a:extLst>
                <a:ext uri="{FF2B5EF4-FFF2-40B4-BE49-F238E27FC236}">
                  <a16:creationId xmlns:a16="http://schemas.microsoft.com/office/drawing/2014/main" id="{F2BC0892-F9C8-7382-86F3-A3E22FDE6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4964430"/>
              <a:ext cx="0" cy="1047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Line 422">
              <a:extLst>
                <a:ext uri="{FF2B5EF4-FFF2-40B4-BE49-F238E27FC236}">
                  <a16:creationId xmlns:a16="http://schemas.microsoft.com/office/drawing/2014/main" id="{60B02E7E-3A8D-185B-7839-2A0659AED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750" y="49390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Line 423">
              <a:extLst>
                <a:ext uri="{FF2B5EF4-FFF2-40B4-BE49-F238E27FC236}">
                  <a16:creationId xmlns:a16="http://schemas.microsoft.com/office/drawing/2014/main" id="{5BB6500E-AE8B-3B75-BBB0-24A0B5EF4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4939030"/>
              <a:ext cx="0" cy="11271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Line 424">
              <a:extLst>
                <a:ext uri="{FF2B5EF4-FFF2-40B4-BE49-F238E27FC236}">
                  <a16:creationId xmlns:a16="http://schemas.microsoft.com/office/drawing/2014/main" id="{22A7334B-AE52-743C-CDF5-53146F08E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3" y="49390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Line 425">
              <a:extLst>
                <a:ext uri="{FF2B5EF4-FFF2-40B4-BE49-F238E27FC236}">
                  <a16:creationId xmlns:a16="http://schemas.microsoft.com/office/drawing/2014/main" id="{3E13BDAE-EED9-6DF7-10FC-39A62C6C4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495331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Line 426">
              <a:extLst>
                <a:ext uri="{FF2B5EF4-FFF2-40B4-BE49-F238E27FC236}">
                  <a16:creationId xmlns:a16="http://schemas.microsoft.com/office/drawing/2014/main" id="{01287384-8F47-41E7-AE09-6765F9231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8713" y="505174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Line 427">
              <a:extLst>
                <a:ext uri="{FF2B5EF4-FFF2-40B4-BE49-F238E27FC236}">
                  <a16:creationId xmlns:a16="http://schemas.microsoft.com/office/drawing/2014/main" id="{A0598858-1F81-4DB5-FE84-DBB084B13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8075" y="5051743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Line 428">
              <a:extLst>
                <a:ext uri="{FF2B5EF4-FFF2-40B4-BE49-F238E27FC236}">
                  <a16:creationId xmlns:a16="http://schemas.microsoft.com/office/drawing/2014/main" id="{50BACE1E-4CAB-71E7-8607-E5FDE95D5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503428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Line 429">
              <a:extLst>
                <a:ext uri="{FF2B5EF4-FFF2-40B4-BE49-F238E27FC236}">
                  <a16:creationId xmlns:a16="http://schemas.microsoft.com/office/drawing/2014/main" id="{F44F74D6-F1B5-CCC0-5D9F-98E88D663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275" y="505650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7" name="Line 430">
              <a:extLst>
                <a:ext uri="{FF2B5EF4-FFF2-40B4-BE49-F238E27FC236}">
                  <a16:creationId xmlns:a16="http://schemas.microsoft.com/office/drawing/2014/main" id="{6F656100-2EA9-4576-E64E-EB21BF1A1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0288" y="504380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Line 431">
              <a:extLst>
                <a:ext uri="{FF2B5EF4-FFF2-40B4-BE49-F238E27FC236}">
                  <a16:creationId xmlns:a16="http://schemas.microsoft.com/office/drawing/2014/main" id="{A41CAB85-FD14-B41B-5149-C93A9CFF0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0125" y="503586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Line 432">
              <a:extLst>
                <a:ext uri="{FF2B5EF4-FFF2-40B4-BE49-F238E27FC236}">
                  <a16:creationId xmlns:a16="http://schemas.microsoft.com/office/drawing/2014/main" id="{6B98684D-4BA4-7BCF-6FC4-E90D74EE2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488" y="503586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Line 433">
              <a:extLst>
                <a:ext uri="{FF2B5EF4-FFF2-40B4-BE49-F238E27FC236}">
                  <a16:creationId xmlns:a16="http://schemas.microsoft.com/office/drawing/2014/main" id="{E51EDEBF-4754-FEC5-A72B-0DF18AB52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9963" y="50533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Line 434">
              <a:extLst>
                <a:ext uri="{FF2B5EF4-FFF2-40B4-BE49-F238E27FC236}">
                  <a16:creationId xmlns:a16="http://schemas.microsoft.com/office/drawing/2014/main" id="{25B5C939-9237-C08D-5482-8040D35AE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0925" y="504380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Line 435">
              <a:extLst>
                <a:ext uri="{FF2B5EF4-FFF2-40B4-BE49-F238E27FC236}">
                  <a16:creationId xmlns:a16="http://schemas.microsoft.com/office/drawing/2014/main" id="{E0CA4F75-647E-CF34-FFCD-ADF133267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3" y="5075555"/>
              <a:ext cx="0" cy="9048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Line 436">
              <a:extLst>
                <a:ext uri="{FF2B5EF4-FFF2-40B4-BE49-F238E27FC236}">
                  <a16:creationId xmlns:a16="http://schemas.microsoft.com/office/drawing/2014/main" id="{ED2C578E-9B2F-22EB-3DFC-860ACBF6B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938" y="5073968"/>
              <a:ext cx="0" cy="539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Line 437">
              <a:extLst>
                <a:ext uri="{FF2B5EF4-FFF2-40B4-BE49-F238E27FC236}">
                  <a16:creationId xmlns:a16="http://schemas.microsoft.com/office/drawing/2014/main" id="{B8AA36C6-798B-C675-3A21-6A86C508D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938" y="507396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Line 438">
              <a:extLst>
                <a:ext uri="{FF2B5EF4-FFF2-40B4-BE49-F238E27FC236}">
                  <a16:creationId xmlns:a16="http://schemas.microsoft.com/office/drawing/2014/main" id="{97E4E1FA-A5EC-5825-E365-5722D2B97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507396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Line 439">
              <a:extLst>
                <a:ext uri="{FF2B5EF4-FFF2-40B4-BE49-F238E27FC236}">
                  <a16:creationId xmlns:a16="http://schemas.microsoft.com/office/drawing/2014/main" id="{6F221C4C-185A-CC19-A9BF-390A53074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675" y="503428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Line 440">
              <a:extLst>
                <a:ext uri="{FF2B5EF4-FFF2-40B4-BE49-F238E27FC236}">
                  <a16:creationId xmlns:a16="http://schemas.microsoft.com/office/drawing/2014/main" id="{71BD33AB-405E-0D01-9264-41C0D55D2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713" y="5051743"/>
              <a:ext cx="0" cy="4603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Line 441">
              <a:extLst>
                <a:ext uri="{FF2B5EF4-FFF2-40B4-BE49-F238E27FC236}">
                  <a16:creationId xmlns:a16="http://schemas.microsoft.com/office/drawing/2014/main" id="{AFA23A50-D87E-12D4-E0FF-2AE57C944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913" y="5056505"/>
              <a:ext cx="0" cy="4921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Line 442">
              <a:extLst>
                <a:ext uri="{FF2B5EF4-FFF2-40B4-BE49-F238E27FC236}">
                  <a16:creationId xmlns:a16="http://schemas.microsoft.com/office/drawing/2014/main" id="{CA8586BB-D77B-3615-C9DB-1E795296D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5" y="5043805"/>
              <a:ext cx="0" cy="6508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Line 443">
              <a:extLst>
                <a:ext uri="{FF2B5EF4-FFF2-40B4-BE49-F238E27FC236}">
                  <a16:creationId xmlns:a16="http://schemas.microsoft.com/office/drawing/2014/main" id="{A2E7AC91-C2DB-9843-F8C9-1BEC9F64E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125" y="5035868"/>
              <a:ext cx="0" cy="1047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Line 444">
              <a:extLst>
                <a:ext uri="{FF2B5EF4-FFF2-40B4-BE49-F238E27FC236}">
                  <a16:creationId xmlns:a16="http://schemas.microsoft.com/office/drawing/2014/main" id="{AF887436-A1B4-5162-0BE9-DCC4CFFAF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3" y="5053330"/>
              <a:ext cx="0" cy="222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Line 445">
              <a:extLst>
                <a:ext uri="{FF2B5EF4-FFF2-40B4-BE49-F238E27FC236}">
                  <a16:creationId xmlns:a16="http://schemas.microsoft.com/office/drawing/2014/main" id="{C901CCC5-0811-F111-DA55-F628C507B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7913" y="505650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Line 446">
              <a:extLst>
                <a:ext uri="{FF2B5EF4-FFF2-40B4-BE49-F238E27FC236}">
                  <a16:creationId xmlns:a16="http://schemas.microsoft.com/office/drawing/2014/main" id="{ED99EEB1-3B33-679F-4A1D-42D7FAA03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3" y="5034280"/>
              <a:ext cx="0" cy="603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Line 447">
              <a:extLst>
                <a:ext uri="{FF2B5EF4-FFF2-40B4-BE49-F238E27FC236}">
                  <a16:creationId xmlns:a16="http://schemas.microsoft.com/office/drawing/2014/main" id="{A4D94978-515D-9EAE-70AB-7C6B92985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3" y="507555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Line 448">
              <a:extLst>
                <a:ext uri="{FF2B5EF4-FFF2-40B4-BE49-F238E27FC236}">
                  <a16:creationId xmlns:a16="http://schemas.microsoft.com/office/drawing/2014/main" id="{A8815351-2481-54B0-57D2-65E080B0F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150" y="5075555"/>
              <a:ext cx="0" cy="1111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Line 449">
              <a:extLst>
                <a:ext uri="{FF2B5EF4-FFF2-40B4-BE49-F238E27FC236}">
                  <a16:creationId xmlns:a16="http://schemas.microsoft.com/office/drawing/2014/main" id="{E5EBD56F-8C0B-2837-5851-0429ED2FE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1225" y="5183505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Line 450">
              <a:extLst>
                <a:ext uri="{FF2B5EF4-FFF2-40B4-BE49-F238E27FC236}">
                  <a16:creationId xmlns:a16="http://schemas.microsoft.com/office/drawing/2014/main" id="{D68F2102-20CB-6101-5290-6D3AD793B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588" y="5183505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Line 451">
              <a:extLst>
                <a:ext uri="{FF2B5EF4-FFF2-40B4-BE49-F238E27FC236}">
                  <a16:creationId xmlns:a16="http://schemas.microsoft.com/office/drawing/2014/main" id="{DDB4C6C3-F209-9535-C50E-353C3BE56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4713" y="530256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Line 452">
              <a:extLst>
                <a:ext uri="{FF2B5EF4-FFF2-40B4-BE49-F238E27FC236}">
                  <a16:creationId xmlns:a16="http://schemas.microsoft.com/office/drawing/2014/main" id="{76135B53-2DF5-7FF4-C567-595FDCCCA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5350" y="5302568"/>
              <a:ext cx="0" cy="984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Line 453">
              <a:extLst>
                <a:ext uri="{FF2B5EF4-FFF2-40B4-BE49-F238E27FC236}">
                  <a16:creationId xmlns:a16="http://schemas.microsoft.com/office/drawing/2014/main" id="{6AF911BB-7B0E-2191-EBCA-8EF71D796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350" y="5302568"/>
              <a:ext cx="238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Line 454">
              <a:extLst>
                <a:ext uri="{FF2B5EF4-FFF2-40B4-BE49-F238E27FC236}">
                  <a16:creationId xmlns:a16="http://schemas.microsoft.com/office/drawing/2014/main" id="{931E0591-3CCD-6F08-4C86-DD63E5568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1225" y="5183505"/>
              <a:ext cx="0" cy="9842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Line 455">
              <a:extLst>
                <a:ext uri="{FF2B5EF4-FFF2-40B4-BE49-F238E27FC236}">
                  <a16:creationId xmlns:a16="http://schemas.microsoft.com/office/drawing/2014/main" id="{3DCDED24-3DAA-7167-567C-ECE0C616F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150" y="5075555"/>
              <a:ext cx="238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Line 456">
              <a:extLst>
                <a:ext uri="{FF2B5EF4-FFF2-40B4-BE49-F238E27FC236}">
                  <a16:creationId xmlns:a16="http://schemas.microsoft.com/office/drawing/2014/main" id="{97744977-7C2E-C222-3A82-D355B3AA8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9325" y="50533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Line 457">
              <a:extLst>
                <a:ext uri="{FF2B5EF4-FFF2-40B4-BE49-F238E27FC236}">
                  <a16:creationId xmlns:a16="http://schemas.microsoft.com/office/drawing/2014/main" id="{47FC1FBD-CD5D-CD07-EFEE-6032F1059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0950" y="49771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Line 458">
              <a:extLst>
                <a:ext uri="{FF2B5EF4-FFF2-40B4-BE49-F238E27FC236}">
                  <a16:creationId xmlns:a16="http://schemas.microsoft.com/office/drawing/2014/main" id="{157BF8A1-858B-20D8-3919-2F12DB9F7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1588" y="4977130"/>
              <a:ext cx="0" cy="920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Line 459">
              <a:extLst>
                <a:ext uri="{FF2B5EF4-FFF2-40B4-BE49-F238E27FC236}">
                  <a16:creationId xmlns:a16="http://schemas.microsoft.com/office/drawing/2014/main" id="{F7212379-7BB8-7B1F-648E-DD38538D2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588" y="4977130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Line 460">
              <a:extLst>
                <a:ext uri="{FF2B5EF4-FFF2-40B4-BE49-F238E27FC236}">
                  <a16:creationId xmlns:a16="http://schemas.microsoft.com/office/drawing/2014/main" id="{1AA9E594-CE59-05D5-4563-86212ABFF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2675" y="48374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Line 461">
              <a:extLst>
                <a:ext uri="{FF2B5EF4-FFF2-40B4-BE49-F238E27FC236}">
                  <a16:creationId xmlns:a16="http://schemas.microsoft.com/office/drawing/2014/main" id="{609D7FE1-3169-F49B-F706-C28778314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8" y="4837430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Line 462">
              <a:extLst>
                <a:ext uri="{FF2B5EF4-FFF2-40B4-BE49-F238E27FC236}">
                  <a16:creationId xmlns:a16="http://schemas.microsoft.com/office/drawing/2014/main" id="{39C2AC30-35AE-1B19-74A1-3D477F4B0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88" y="4915218"/>
              <a:ext cx="22225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" name="Line 463">
              <a:extLst>
                <a:ext uri="{FF2B5EF4-FFF2-40B4-BE49-F238E27FC236}">
                  <a16:creationId xmlns:a16="http://schemas.microsoft.com/office/drawing/2014/main" id="{9AEBAB56-0AE9-A11A-B2F8-7A8E82972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213" y="4915218"/>
              <a:ext cx="0" cy="10477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Line 464">
              <a:extLst>
                <a:ext uri="{FF2B5EF4-FFF2-40B4-BE49-F238E27FC236}">
                  <a16:creationId xmlns:a16="http://schemas.microsoft.com/office/drawing/2014/main" id="{6749F2F2-5A67-FB7E-F607-1287CA539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213" y="491521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Line 465">
              <a:extLst>
                <a:ext uri="{FF2B5EF4-FFF2-40B4-BE49-F238E27FC236}">
                  <a16:creationId xmlns:a16="http://schemas.microsoft.com/office/drawing/2014/main" id="{13C5F3ED-1EA4-0369-B242-962041A63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288" y="500411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Line 466">
              <a:extLst>
                <a:ext uri="{FF2B5EF4-FFF2-40B4-BE49-F238E27FC236}">
                  <a16:creationId xmlns:a16="http://schemas.microsoft.com/office/drawing/2014/main" id="{B57D60DA-807C-8E03-3146-6EB06D750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925" y="5004118"/>
              <a:ext cx="0" cy="77788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Line 467">
              <a:extLst>
                <a:ext uri="{FF2B5EF4-FFF2-40B4-BE49-F238E27FC236}">
                  <a16:creationId xmlns:a16="http://schemas.microsoft.com/office/drawing/2014/main" id="{D20AFC7E-5063-F339-B0AA-25A564C9A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5004118"/>
              <a:ext cx="20637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Line 468">
              <a:extLst>
                <a:ext uri="{FF2B5EF4-FFF2-40B4-BE49-F238E27FC236}">
                  <a16:creationId xmlns:a16="http://schemas.microsoft.com/office/drawing/2014/main" id="{B7ABB08E-0A1F-3171-CEED-5202D1D94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4837430"/>
              <a:ext cx="0" cy="14605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469">
              <a:extLst>
                <a:ext uri="{FF2B5EF4-FFF2-40B4-BE49-F238E27FC236}">
                  <a16:creationId xmlns:a16="http://schemas.microsoft.com/office/drawing/2014/main" id="{C485D787-50CF-65E0-8EC5-68AD3851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4983480"/>
              <a:ext cx="3641725" cy="868363"/>
            </a:xfrm>
            <a:custGeom>
              <a:avLst/>
              <a:gdLst>
                <a:gd name="T0" fmla="*/ 2294 w 2294"/>
                <a:gd name="T1" fmla="*/ 59 h 547"/>
                <a:gd name="T2" fmla="*/ 1835 w 2294"/>
                <a:gd name="T3" fmla="*/ 54 h 547"/>
                <a:gd name="T4" fmla="*/ 1376 w 2294"/>
                <a:gd name="T5" fmla="*/ 62 h 547"/>
                <a:gd name="T6" fmla="*/ 1145 w 2294"/>
                <a:gd name="T7" fmla="*/ 23 h 547"/>
                <a:gd name="T8" fmla="*/ 916 w 2294"/>
                <a:gd name="T9" fmla="*/ 0 h 547"/>
                <a:gd name="T10" fmla="*/ 804 w 2294"/>
                <a:gd name="T11" fmla="*/ 54 h 547"/>
                <a:gd name="T12" fmla="*/ 689 w 2294"/>
                <a:gd name="T13" fmla="*/ 56 h 547"/>
                <a:gd name="T14" fmla="*/ 574 w 2294"/>
                <a:gd name="T15" fmla="*/ 43 h 547"/>
                <a:gd name="T16" fmla="*/ 457 w 2294"/>
                <a:gd name="T17" fmla="*/ 73 h 547"/>
                <a:gd name="T18" fmla="*/ 342 w 2294"/>
                <a:gd name="T19" fmla="*/ 124 h 547"/>
                <a:gd name="T20" fmla="*/ 145 w 2294"/>
                <a:gd name="T21" fmla="*/ 72 h 547"/>
                <a:gd name="T22" fmla="*/ 129 w 2294"/>
                <a:gd name="T23" fmla="*/ 70 h 547"/>
                <a:gd name="T24" fmla="*/ 113 w 2294"/>
                <a:gd name="T25" fmla="*/ 77 h 547"/>
                <a:gd name="T26" fmla="*/ 96 w 2294"/>
                <a:gd name="T27" fmla="*/ 79 h 547"/>
                <a:gd name="T28" fmla="*/ 79 w 2294"/>
                <a:gd name="T29" fmla="*/ 91 h 547"/>
                <a:gd name="T30" fmla="*/ 64 w 2294"/>
                <a:gd name="T31" fmla="*/ 99 h 547"/>
                <a:gd name="T32" fmla="*/ 30 w 2294"/>
                <a:gd name="T33" fmla="*/ 128 h 547"/>
                <a:gd name="T34" fmla="*/ 8 w 2294"/>
                <a:gd name="T35" fmla="*/ 188 h 547"/>
                <a:gd name="T36" fmla="*/ 0 w 2294"/>
                <a:gd name="T37" fmla="*/ 281 h 547"/>
                <a:gd name="T38" fmla="*/ 0 w 2294"/>
                <a:gd name="T3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4" h="547">
                  <a:moveTo>
                    <a:pt x="2294" y="59"/>
                  </a:moveTo>
                  <a:lnTo>
                    <a:pt x="1835" y="54"/>
                  </a:lnTo>
                  <a:lnTo>
                    <a:pt x="1376" y="62"/>
                  </a:lnTo>
                  <a:lnTo>
                    <a:pt x="1145" y="23"/>
                  </a:lnTo>
                  <a:lnTo>
                    <a:pt x="916" y="0"/>
                  </a:lnTo>
                  <a:lnTo>
                    <a:pt x="804" y="54"/>
                  </a:lnTo>
                  <a:lnTo>
                    <a:pt x="689" y="56"/>
                  </a:lnTo>
                  <a:lnTo>
                    <a:pt x="574" y="43"/>
                  </a:lnTo>
                  <a:lnTo>
                    <a:pt x="457" y="73"/>
                  </a:lnTo>
                  <a:lnTo>
                    <a:pt x="342" y="124"/>
                  </a:lnTo>
                  <a:lnTo>
                    <a:pt x="145" y="72"/>
                  </a:lnTo>
                  <a:lnTo>
                    <a:pt x="129" y="70"/>
                  </a:lnTo>
                  <a:lnTo>
                    <a:pt x="113" y="77"/>
                  </a:lnTo>
                  <a:lnTo>
                    <a:pt x="96" y="79"/>
                  </a:lnTo>
                  <a:lnTo>
                    <a:pt x="79" y="91"/>
                  </a:lnTo>
                  <a:lnTo>
                    <a:pt x="64" y="99"/>
                  </a:lnTo>
                  <a:lnTo>
                    <a:pt x="30" y="128"/>
                  </a:lnTo>
                  <a:lnTo>
                    <a:pt x="8" y="188"/>
                  </a:lnTo>
                  <a:lnTo>
                    <a:pt x="0" y="281"/>
                  </a:lnTo>
                  <a:lnTo>
                    <a:pt x="0" y="547"/>
                  </a:lnTo>
                </a:path>
              </a:pathLst>
            </a:custGeom>
            <a:noFill/>
            <a:ln w="190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Line 470">
              <a:extLst>
                <a:ext uri="{FF2B5EF4-FFF2-40B4-BE49-F238E27FC236}">
                  <a16:creationId xmlns:a16="http://schemas.microsoft.com/office/drawing/2014/main" id="{577B4113-3C1D-5907-9812-AE98291E3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0250" y="5243830"/>
              <a:ext cx="0" cy="444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Line 471">
              <a:extLst>
                <a:ext uri="{FF2B5EF4-FFF2-40B4-BE49-F238E27FC236}">
                  <a16:creationId xmlns:a16="http://schemas.microsoft.com/office/drawing/2014/main" id="{0961F950-CB7E-E7E8-D2F3-1FBDF1264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50" y="52438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Line 472">
              <a:extLst>
                <a:ext uri="{FF2B5EF4-FFF2-40B4-BE49-F238E27FC236}">
                  <a16:creationId xmlns:a16="http://schemas.microsoft.com/office/drawing/2014/main" id="{D8871AF2-7347-EA1A-F371-9F2D52325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9613" y="52438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Line 473">
              <a:extLst>
                <a:ext uri="{FF2B5EF4-FFF2-40B4-BE49-F238E27FC236}">
                  <a16:creationId xmlns:a16="http://schemas.microsoft.com/office/drawing/2014/main" id="{1DDC69A1-3288-7795-579D-9236BDEE2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8275" y="52739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Line 474">
              <a:extLst>
                <a:ext uri="{FF2B5EF4-FFF2-40B4-BE49-F238E27FC236}">
                  <a16:creationId xmlns:a16="http://schemas.microsoft.com/office/drawing/2014/main" id="{401BAC71-D9F0-1942-14A5-4D0DC6479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273993"/>
              <a:ext cx="0" cy="269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Line 475">
              <a:extLst>
                <a:ext uri="{FF2B5EF4-FFF2-40B4-BE49-F238E27FC236}">
                  <a16:creationId xmlns:a16="http://schemas.microsoft.com/office/drawing/2014/main" id="{6C3C8FA3-75FB-94DC-1CAD-48820480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913" y="52739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Line 476">
              <a:extLst>
                <a:ext uri="{FF2B5EF4-FFF2-40B4-BE49-F238E27FC236}">
                  <a16:creationId xmlns:a16="http://schemas.microsoft.com/office/drawing/2014/main" id="{FA474AAF-6F66-430E-E2DC-5EC2F035C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600" y="534701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Line 477">
              <a:extLst>
                <a:ext uri="{FF2B5EF4-FFF2-40B4-BE49-F238E27FC236}">
                  <a16:creationId xmlns:a16="http://schemas.microsoft.com/office/drawing/2014/main" id="{65958C66-D4EF-C284-9C84-A3F565AEA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6238" y="5347018"/>
              <a:ext cx="0" cy="396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Line 478">
              <a:extLst>
                <a:ext uri="{FF2B5EF4-FFF2-40B4-BE49-F238E27FC236}">
                  <a16:creationId xmlns:a16="http://schemas.microsoft.com/office/drawing/2014/main" id="{B07C3621-2E34-4215-26FA-5398322C1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6238" y="534701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Line 479">
              <a:extLst>
                <a:ext uri="{FF2B5EF4-FFF2-40B4-BE49-F238E27FC236}">
                  <a16:creationId xmlns:a16="http://schemas.microsoft.com/office/drawing/2014/main" id="{60382D67-4325-2024-BC02-0A6B923AE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517715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7" name="Line 480">
              <a:extLst>
                <a:ext uri="{FF2B5EF4-FFF2-40B4-BE49-F238E27FC236}">
                  <a16:creationId xmlns:a16="http://schemas.microsoft.com/office/drawing/2014/main" id="{B4A57B65-0AEB-EC0A-AB5C-3ADFC6D12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4013" y="517715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Line 481">
              <a:extLst>
                <a:ext uri="{FF2B5EF4-FFF2-40B4-BE49-F238E27FC236}">
                  <a16:creationId xmlns:a16="http://schemas.microsoft.com/office/drawing/2014/main" id="{0A71E4F8-E225-5F8C-67B4-D6D10927B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3" y="51469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Line 482">
              <a:extLst>
                <a:ext uri="{FF2B5EF4-FFF2-40B4-BE49-F238E27FC236}">
                  <a16:creationId xmlns:a16="http://schemas.microsoft.com/office/drawing/2014/main" id="{557C0120-7DEB-EF1F-2135-32F360E71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0" y="51469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Line 483">
              <a:extLst>
                <a:ext uri="{FF2B5EF4-FFF2-40B4-BE49-F238E27FC236}">
                  <a16:creationId xmlns:a16="http://schemas.microsoft.com/office/drawing/2014/main" id="{CD0EB929-6987-6A39-D8C9-4B72A043B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517715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Line 484">
              <a:extLst>
                <a:ext uri="{FF2B5EF4-FFF2-40B4-BE49-F238E27FC236}">
                  <a16:creationId xmlns:a16="http://schemas.microsoft.com/office/drawing/2014/main" id="{4C985A65-D3CA-0913-BCAE-9A70F9291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888" y="517715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Line 485">
              <a:extLst>
                <a:ext uri="{FF2B5EF4-FFF2-40B4-BE49-F238E27FC236}">
                  <a16:creationId xmlns:a16="http://schemas.microsoft.com/office/drawing/2014/main" id="{E9B0ADC8-58E8-AA4D-EF09-0C4800AE9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8" y="5177155"/>
              <a:ext cx="0" cy="5556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Line 486">
              <a:extLst>
                <a:ext uri="{FF2B5EF4-FFF2-40B4-BE49-F238E27FC236}">
                  <a16:creationId xmlns:a16="http://schemas.microsoft.com/office/drawing/2014/main" id="{B57D1753-7334-77C8-D0FC-54E48A746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3" y="5177155"/>
              <a:ext cx="0" cy="444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Line 487">
              <a:extLst>
                <a:ext uri="{FF2B5EF4-FFF2-40B4-BE49-F238E27FC236}">
                  <a16:creationId xmlns:a16="http://schemas.microsoft.com/office/drawing/2014/main" id="{831F4868-E2E4-570F-E53A-5E3E9E9CC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450" y="5146993"/>
              <a:ext cx="0" cy="7461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Line 488">
              <a:extLst>
                <a:ext uri="{FF2B5EF4-FFF2-40B4-BE49-F238E27FC236}">
                  <a16:creationId xmlns:a16="http://schemas.microsoft.com/office/drawing/2014/main" id="{25F6EED5-205B-0490-688C-D3463DF3F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313" y="507238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Line 489">
              <a:extLst>
                <a:ext uri="{FF2B5EF4-FFF2-40B4-BE49-F238E27FC236}">
                  <a16:creationId xmlns:a16="http://schemas.microsoft.com/office/drawing/2014/main" id="{6746A165-D11A-9F8E-796E-6DE1D0F62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3" y="5072380"/>
              <a:ext cx="0" cy="714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Line 490">
              <a:extLst>
                <a:ext uri="{FF2B5EF4-FFF2-40B4-BE49-F238E27FC236}">
                  <a16:creationId xmlns:a16="http://schemas.microsoft.com/office/drawing/2014/main" id="{35B6EDC4-0CE8-EBFD-6D2B-31A3E0459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875" y="512794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Line 491">
              <a:extLst>
                <a:ext uri="{FF2B5EF4-FFF2-40B4-BE49-F238E27FC236}">
                  <a16:creationId xmlns:a16="http://schemas.microsoft.com/office/drawing/2014/main" id="{289464C9-CF6A-7ACC-A048-22D531363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5127943"/>
              <a:ext cx="0" cy="508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Line 492">
              <a:extLst>
                <a:ext uri="{FF2B5EF4-FFF2-40B4-BE49-F238E27FC236}">
                  <a16:creationId xmlns:a16="http://schemas.microsoft.com/office/drawing/2014/main" id="{93AAC292-897F-4D55-CB22-89D432D30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5127943"/>
              <a:ext cx="22225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Line 493">
              <a:extLst>
                <a:ext uri="{FF2B5EF4-FFF2-40B4-BE49-F238E27FC236}">
                  <a16:creationId xmlns:a16="http://schemas.microsoft.com/office/drawing/2014/main" id="{E3EE325A-45EC-E328-C029-1A38A6ECF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750" y="51676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Line 494">
              <a:extLst>
                <a:ext uri="{FF2B5EF4-FFF2-40B4-BE49-F238E27FC236}">
                  <a16:creationId xmlns:a16="http://schemas.microsoft.com/office/drawing/2014/main" id="{5E978460-2068-A3DD-ADBB-D1028B8F6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5167630"/>
              <a:ext cx="0" cy="396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Line 495">
              <a:extLst>
                <a:ext uri="{FF2B5EF4-FFF2-40B4-BE49-F238E27FC236}">
                  <a16:creationId xmlns:a16="http://schemas.microsoft.com/office/drawing/2014/main" id="{8B09125A-995F-05EF-76F4-12FA7FB3A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3" y="51676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Line 496">
              <a:extLst>
                <a:ext uri="{FF2B5EF4-FFF2-40B4-BE49-F238E27FC236}">
                  <a16:creationId xmlns:a16="http://schemas.microsoft.com/office/drawing/2014/main" id="{30E6E7A3-11BB-4EF7-5999-ACC0EBB66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507238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Line 497">
              <a:extLst>
                <a:ext uri="{FF2B5EF4-FFF2-40B4-BE49-F238E27FC236}">
                  <a16:creationId xmlns:a16="http://schemas.microsoft.com/office/drawing/2014/main" id="{1FEC0C21-719B-D1D9-82C8-E8746B139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275" y="51168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Line 498">
              <a:extLst>
                <a:ext uri="{FF2B5EF4-FFF2-40B4-BE49-F238E27FC236}">
                  <a16:creationId xmlns:a16="http://schemas.microsoft.com/office/drawing/2014/main" id="{50FDD7A0-59CB-56D0-3A2B-DB02D7AA8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0288" y="51295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Line 499">
              <a:extLst>
                <a:ext uri="{FF2B5EF4-FFF2-40B4-BE49-F238E27FC236}">
                  <a16:creationId xmlns:a16="http://schemas.microsoft.com/office/drawing/2014/main" id="{C00D7684-6F25-4FD7-36FC-046C5903A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0925" y="51295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Line 500">
              <a:extLst>
                <a:ext uri="{FF2B5EF4-FFF2-40B4-BE49-F238E27FC236}">
                  <a16:creationId xmlns:a16="http://schemas.microsoft.com/office/drawing/2014/main" id="{A0D2EA97-514F-6C30-1487-DB565D55F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9963" y="519938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Line 501">
              <a:extLst>
                <a:ext uri="{FF2B5EF4-FFF2-40B4-BE49-F238E27FC236}">
                  <a16:creationId xmlns:a16="http://schemas.microsoft.com/office/drawing/2014/main" id="{30F79C85-E14D-8B44-5245-3019C5043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9488" y="518826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Line 502">
              <a:extLst>
                <a:ext uri="{FF2B5EF4-FFF2-40B4-BE49-F238E27FC236}">
                  <a16:creationId xmlns:a16="http://schemas.microsoft.com/office/drawing/2014/main" id="{E638F00D-BDE5-3E73-9058-724BD7C72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0125" y="5188268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Line 503">
              <a:extLst>
                <a:ext uri="{FF2B5EF4-FFF2-40B4-BE49-F238E27FC236}">
                  <a16:creationId xmlns:a16="http://schemas.microsoft.com/office/drawing/2014/main" id="{A0926B0C-B2A9-39F4-6812-5966541E9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938" y="515334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Line 504">
              <a:extLst>
                <a:ext uri="{FF2B5EF4-FFF2-40B4-BE49-F238E27FC236}">
                  <a16:creationId xmlns:a16="http://schemas.microsoft.com/office/drawing/2014/main" id="{29BB18DC-77DD-0BA1-48B1-1E504649F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5" y="5129530"/>
              <a:ext cx="0" cy="6191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Line 505">
              <a:extLst>
                <a:ext uri="{FF2B5EF4-FFF2-40B4-BE49-F238E27FC236}">
                  <a16:creationId xmlns:a16="http://schemas.microsoft.com/office/drawing/2014/main" id="{5DF27E6B-82DD-5D51-35A0-E6349BBEA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515334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Line 506">
              <a:extLst>
                <a:ext uri="{FF2B5EF4-FFF2-40B4-BE49-F238E27FC236}">
                  <a16:creationId xmlns:a16="http://schemas.microsoft.com/office/drawing/2014/main" id="{9507DE4C-9F83-AAF1-EB86-D3EBAFEA5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7913" y="5116830"/>
              <a:ext cx="0" cy="539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Line 507">
              <a:extLst>
                <a:ext uri="{FF2B5EF4-FFF2-40B4-BE49-F238E27FC236}">
                  <a16:creationId xmlns:a16="http://schemas.microsoft.com/office/drawing/2014/main" id="{8FCF6C53-D633-580D-BE01-5F92D1CE7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8713" y="51342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Line 508">
              <a:extLst>
                <a:ext uri="{FF2B5EF4-FFF2-40B4-BE49-F238E27FC236}">
                  <a16:creationId xmlns:a16="http://schemas.microsoft.com/office/drawing/2014/main" id="{4B283D2E-FE27-32A5-FF99-37A144693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3" y="5135880"/>
              <a:ext cx="0" cy="508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Line 509">
              <a:extLst>
                <a:ext uri="{FF2B5EF4-FFF2-40B4-BE49-F238E27FC236}">
                  <a16:creationId xmlns:a16="http://schemas.microsoft.com/office/drawing/2014/main" id="{89D884CE-5656-F528-9F74-47B30A000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3" y="5134293"/>
              <a:ext cx="25400" cy="15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Line 510">
              <a:extLst>
                <a:ext uri="{FF2B5EF4-FFF2-40B4-BE49-F238E27FC236}">
                  <a16:creationId xmlns:a16="http://schemas.microsoft.com/office/drawing/2014/main" id="{0DB01A41-4BC8-273C-15D9-8BA7A4A1A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8713" y="5134293"/>
              <a:ext cx="0" cy="444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Line 511">
              <a:extLst>
                <a:ext uri="{FF2B5EF4-FFF2-40B4-BE49-F238E27FC236}">
                  <a16:creationId xmlns:a16="http://schemas.microsoft.com/office/drawing/2014/main" id="{5580DD37-E922-7BB1-92F1-3E4008DB1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675" y="513588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Line 512">
              <a:extLst>
                <a:ext uri="{FF2B5EF4-FFF2-40B4-BE49-F238E27FC236}">
                  <a16:creationId xmlns:a16="http://schemas.microsoft.com/office/drawing/2014/main" id="{0EED5858-BD7E-80FB-9DA1-F4292435A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7913" y="51168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Freeform 513">
              <a:extLst>
                <a:ext uri="{FF2B5EF4-FFF2-40B4-BE49-F238E27FC236}">
                  <a16:creationId xmlns:a16="http://schemas.microsoft.com/office/drawing/2014/main" id="{DAE65715-674F-3CD6-E5C7-99838E06B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5310505"/>
              <a:ext cx="0" cy="87313"/>
            </a:xfrm>
            <a:custGeom>
              <a:avLst/>
              <a:gdLst>
                <a:gd name="T0" fmla="*/ 55 h 55"/>
                <a:gd name="T1" fmla="*/ 39 h 55"/>
                <a:gd name="T2" fmla="*/ 25 h 55"/>
                <a:gd name="T3" fmla="*/ 12 h 55"/>
                <a:gd name="T4" fmla="*/ 0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39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Line 514">
              <a:extLst>
                <a:ext uri="{FF2B5EF4-FFF2-40B4-BE49-F238E27FC236}">
                  <a16:creationId xmlns:a16="http://schemas.microsoft.com/office/drawing/2014/main" id="{5429EC5E-D2E7-A067-5C41-4CCC943E9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4713" y="54898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Line 515">
              <a:extLst>
                <a:ext uri="{FF2B5EF4-FFF2-40B4-BE49-F238E27FC236}">
                  <a16:creationId xmlns:a16="http://schemas.microsoft.com/office/drawing/2014/main" id="{8AB61899-7FDD-9E7E-0853-24D61C874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350" y="54898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Line 516">
              <a:extLst>
                <a:ext uri="{FF2B5EF4-FFF2-40B4-BE49-F238E27FC236}">
                  <a16:creationId xmlns:a16="http://schemas.microsoft.com/office/drawing/2014/main" id="{6AC91620-C922-4435-8C5E-82BF125CC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150" y="5250180"/>
              <a:ext cx="0" cy="508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Line 517">
              <a:extLst>
                <a:ext uri="{FF2B5EF4-FFF2-40B4-BE49-F238E27FC236}">
                  <a16:creationId xmlns:a16="http://schemas.microsoft.com/office/drawing/2014/main" id="{A18786C0-DF92-0B95-52C3-962B02DC2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3" y="5310505"/>
              <a:ext cx="1905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Line 518">
              <a:extLst>
                <a:ext uri="{FF2B5EF4-FFF2-40B4-BE49-F238E27FC236}">
                  <a16:creationId xmlns:a16="http://schemas.microsoft.com/office/drawing/2014/main" id="{9776F2DC-101D-EEA2-9C76-24659C3AD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875" y="531050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Line 519">
              <a:extLst>
                <a:ext uri="{FF2B5EF4-FFF2-40B4-BE49-F238E27FC236}">
                  <a16:creationId xmlns:a16="http://schemas.microsoft.com/office/drawing/2014/main" id="{908B616B-B3C0-4E8F-BBF2-0CD4B6A3D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513" y="525018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Line 520">
              <a:extLst>
                <a:ext uri="{FF2B5EF4-FFF2-40B4-BE49-F238E27FC236}">
                  <a16:creationId xmlns:a16="http://schemas.microsoft.com/office/drawing/2014/main" id="{D686CE0D-A950-F7E2-48A6-42DA653D7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3938" y="5153343"/>
              <a:ext cx="0" cy="698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Line 521">
              <a:extLst>
                <a:ext uri="{FF2B5EF4-FFF2-40B4-BE49-F238E27FC236}">
                  <a16:creationId xmlns:a16="http://schemas.microsoft.com/office/drawing/2014/main" id="{DB431D47-628D-507B-CF6B-E0B4CC3E6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125" y="5188268"/>
              <a:ext cx="0" cy="444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Line 522">
              <a:extLst>
                <a:ext uri="{FF2B5EF4-FFF2-40B4-BE49-F238E27FC236}">
                  <a16:creationId xmlns:a16="http://schemas.microsoft.com/office/drawing/2014/main" id="{C3E06021-7A55-68AF-C31C-2FABC4091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9963" y="5199380"/>
              <a:ext cx="0" cy="396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Line 523">
              <a:extLst>
                <a:ext uri="{FF2B5EF4-FFF2-40B4-BE49-F238E27FC236}">
                  <a16:creationId xmlns:a16="http://schemas.microsoft.com/office/drawing/2014/main" id="{4F16DEB4-FBA0-60F8-AFB1-279564F16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150" y="5250180"/>
              <a:ext cx="23812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Line 524">
              <a:extLst>
                <a:ext uri="{FF2B5EF4-FFF2-40B4-BE49-F238E27FC236}">
                  <a16:creationId xmlns:a16="http://schemas.microsoft.com/office/drawing/2014/main" id="{0B02F171-658A-3945-4DFE-58BDCDC90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9325" y="519938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2" name="Line 525">
              <a:extLst>
                <a:ext uri="{FF2B5EF4-FFF2-40B4-BE49-F238E27FC236}">
                  <a16:creationId xmlns:a16="http://schemas.microsoft.com/office/drawing/2014/main" id="{450BEE2D-A063-AA93-49AA-5A5E9C4CD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5350" y="5489893"/>
              <a:ext cx="0" cy="7143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3" name="Line 526">
              <a:extLst>
                <a:ext uri="{FF2B5EF4-FFF2-40B4-BE49-F238E27FC236}">
                  <a16:creationId xmlns:a16="http://schemas.microsoft.com/office/drawing/2014/main" id="{22B72EED-4A97-3655-6AB9-D2713FA30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1588" y="5185093"/>
              <a:ext cx="0" cy="4762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4" name="Line 527">
              <a:extLst>
                <a:ext uri="{FF2B5EF4-FFF2-40B4-BE49-F238E27FC236}">
                  <a16:creationId xmlns:a16="http://schemas.microsoft.com/office/drawing/2014/main" id="{05B59D77-3616-1869-ACF2-8F1B81053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1588" y="5185093"/>
              <a:ext cx="22225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5" name="Line 528">
              <a:extLst>
                <a:ext uri="{FF2B5EF4-FFF2-40B4-BE49-F238E27FC236}">
                  <a16:creationId xmlns:a16="http://schemas.microsoft.com/office/drawing/2014/main" id="{F7A3AE6A-F2AF-E8CD-D96A-49653B4D0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0950" y="51850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6" name="Line 529">
              <a:extLst>
                <a:ext uri="{FF2B5EF4-FFF2-40B4-BE49-F238E27FC236}">
                  <a16:creationId xmlns:a16="http://schemas.microsoft.com/office/drawing/2014/main" id="{E3D9FBCA-0B91-C898-BB26-B1A6A6962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8" y="51215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7" name="Line 530">
              <a:extLst>
                <a:ext uri="{FF2B5EF4-FFF2-40B4-BE49-F238E27FC236}">
                  <a16:creationId xmlns:a16="http://schemas.microsoft.com/office/drawing/2014/main" id="{EE5C791D-5409-BBB6-874C-F77778CBD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5121593"/>
              <a:ext cx="0" cy="412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8" name="Line 531">
              <a:extLst>
                <a:ext uri="{FF2B5EF4-FFF2-40B4-BE49-F238E27FC236}">
                  <a16:creationId xmlns:a16="http://schemas.microsoft.com/office/drawing/2014/main" id="{09FAE7C6-0280-D611-DAE2-5C7ACA630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675" y="5121593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9" name="Line 532">
              <a:extLst>
                <a:ext uri="{FF2B5EF4-FFF2-40B4-BE49-F238E27FC236}">
                  <a16:creationId xmlns:a16="http://schemas.microsoft.com/office/drawing/2014/main" id="{19316D51-94F3-8A73-EEC1-AC72F172A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88" y="5120005"/>
              <a:ext cx="22225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0" name="Line 533">
              <a:extLst>
                <a:ext uri="{FF2B5EF4-FFF2-40B4-BE49-F238E27FC236}">
                  <a16:creationId xmlns:a16="http://schemas.microsoft.com/office/drawing/2014/main" id="{CF7ADCBD-F633-CF27-3B01-3607D0117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213" y="5120005"/>
              <a:ext cx="0" cy="4286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1" name="Line 534">
              <a:extLst>
                <a:ext uri="{FF2B5EF4-FFF2-40B4-BE49-F238E27FC236}">
                  <a16:creationId xmlns:a16="http://schemas.microsoft.com/office/drawing/2014/main" id="{E503B938-549B-5569-CF29-F2DCE552D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213" y="5120005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2" name="Line 535">
              <a:extLst>
                <a:ext uri="{FF2B5EF4-FFF2-40B4-BE49-F238E27FC236}">
                  <a16:creationId xmlns:a16="http://schemas.microsoft.com/office/drawing/2014/main" id="{7B58F8B4-64CB-996A-7397-0B9CCB188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925" y="5193030"/>
              <a:ext cx="0" cy="3016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Line 536">
              <a:extLst>
                <a:ext uri="{FF2B5EF4-FFF2-40B4-BE49-F238E27FC236}">
                  <a16:creationId xmlns:a16="http://schemas.microsoft.com/office/drawing/2014/main" id="{B159A3F1-F220-8F71-1D58-E5873F119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925" y="51930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4" name="Line 537">
              <a:extLst>
                <a:ext uri="{FF2B5EF4-FFF2-40B4-BE49-F238E27FC236}">
                  <a16:creationId xmlns:a16="http://schemas.microsoft.com/office/drawing/2014/main" id="{1505C674-E04C-6E16-DED3-FAA17AF25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288" y="5193030"/>
              <a:ext cx="2063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5" name="Freeform 538">
              <a:extLst>
                <a:ext uri="{FF2B5EF4-FFF2-40B4-BE49-F238E27FC236}">
                  <a16:creationId xmlns:a16="http://schemas.microsoft.com/office/drawing/2014/main" id="{C667EBCA-7A7D-4923-E4A5-472C7649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5143818"/>
              <a:ext cx="5830887" cy="598488"/>
            </a:xfrm>
            <a:custGeom>
              <a:avLst/>
              <a:gdLst>
                <a:gd name="T0" fmla="*/ 3673 w 3673"/>
                <a:gd name="T1" fmla="*/ 153 h 377"/>
                <a:gd name="T2" fmla="*/ 2755 w 3673"/>
                <a:gd name="T3" fmla="*/ 99 h 377"/>
                <a:gd name="T4" fmla="*/ 2296 w 3673"/>
                <a:gd name="T5" fmla="*/ 91 h 377"/>
                <a:gd name="T6" fmla="*/ 1837 w 3673"/>
                <a:gd name="T7" fmla="*/ 56 h 377"/>
                <a:gd name="T8" fmla="*/ 1378 w 3673"/>
                <a:gd name="T9" fmla="*/ 50 h 377"/>
                <a:gd name="T10" fmla="*/ 1147 w 3673"/>
                <a:gd name="T11" fmla="*/ 12 h 377"/>
                <a:gd name="T12" fmla="*/ 918 w 3673"/>
                <a:gd name="T13" fmla="*/ 12 h 377"/>
                <a:gd name="T14" fmla="*/ 806 w 3673"/>
                <a:gd name="T15" fmla="*/ 22 h 377"/>
                <a:gd name="T16" fmla="*/ 691 w 3673"/>
                <a:gd name="T17" fmla="*/ 0 h 377"/>
                <a:gd name="T18" fmla="*/ 576 w 3673"/>
                <a:gd name="T19" fmla="*/ 40 h 377"/>
                <a:gd name="T20" fmla="*/ 459 w 3673"/>
                <a:gd name="T21" fmla="*/ 49 h 377"/>
                <a:gd name="T22" fmla="*/ 344 w 3673"/>
                <a:gd name="T23" fmla="*/ 49 h 377"/>
                <a:gd name="T24" fmla="*/ 229 w 3673"/>
                <a:gd name="T25" fmla="*/ 56 h 377"/>
                <a:gd name="T26" fmla="*/ 147 w 3673"/>
                <a:gd name="T27" fmla="*/ 22 h 377"/>
                <a:gd name="T28" fmla="*/ 131 w 3673"/>
                <a:gd name="T29" fmla="*/ 27 h 377"/>
                <a:gd name="T30" fmla="*/ 115 w 3673"/>
                <a:gd name="T31" fmla="*/ 17 h 377"/>
                <a:gd name="T32" fmla="*/ 98 w 3673"/>
                <a:gd name="T33" fmla="*/ 30 h 377"/>
                <a:gd name="T34" fmla="*/ 81 w 3673"/>
                <a:gd name="T35" fmla="*/ 50 h 377"/>
                <a:gd name="T36" fmla="*/ 66 w 3673"/>
                <a:gd name="T37" fmla="*/ 56 h 377"/>
                <a:gd name="T38" fmla="*/ 47 w 3673"/>
                <a:gd name="T39" fmla="*/ 60 h 377"/>
                <a:gd name="T40" fmla="*/ 32 w 3673"/>
                <a:gd name="T41" fmla="*/ 99 h 377"/>
                <a:gd name="T42" fmla="*/ 0 w 3673"/>
                <a:gd name="T43" fmla="*/ 263 h 377"/>
                <a:gd name="T44" fmla="*/ 2 w 3673"/>
                <a:gd name="T4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73" h="377">
                  <a:moveTo>
                    <a:pt x="3673" y="153"/>
                  </a:moveTo>
                  <a:lnTo>
                    <a:pt x="2755" y="99"/>
                  </a:lnTo>
                  <a:lnTo>
                    <a:pt x="2296" y="91"/>
                  </a:lnTo>
                  <a:lnTo>
                    <a:pt x="1837" y="56"/>
                  </a:lnTo>
                  <a:lnTo>
                    <a:pt x="1378" y="50"/>
                  </a:lnTo>
                  <a:lnTo>
                    <a:pt x="1147" y="12"/>
                  </a:lnTo>
                  <a:lnTo>
                    <a:pt x="918" y="12"/>
                  </a:lnTo>
                  <a:lnTo>
                    <a:pt x="806" y="22"/>
                  </a:lnTo>
                  <a:lnTo>
                    <a:pt x="691" y="0"/>
                  </a:lnTo>
                  <a:lnTo>
                    <a:pt x="576" y="40"/>
                  </a:lnTo>
                  <a:lnTo>
                    <a:pt x="459" y="49"/>
                  </a:lnTo>
                  <a:lnTo>
                    <a:pt x="344" y="49"/>
                  </a:lnTo>
                  <a:lnTo>
                    <a:pt x="229" y="56"/>
                  </a:lnTo>
                  <a:lnTo>
                    <a:pt x="147" y="22"/>
                  </a:lnTo>
                  <a:lnTo>
                    <a:pt x="131" y="27"/>
                  </a:lnTo>
                  <a:lnTo>
                    <a:pt x="115" y="17"/>
                  </a:lnTo>
                  <a:lnTo>
                    <a:pt x="98" y="30"/>
                  </a:lnTo>
                  <a:lnTo>
                    <a:pt x="81" y="50"/>
                  </a:lnTo>
                  <a:lnTo>
                    <a:pt x="66" y="56"/>
                  </a:lnTo>
                  <a:lnTo>
                    <a:pt x="47" y="60"/>
                  </a:lnTo>
                  <a:lnTo>
                    <a:pt x="32" y="99"/>
                  </a:lnTo>
                  <a:lnTo>
                    <a:pt x="0" y="263"/>
                  </a:lnTo>
                  <a:lnTo>
                    <a:pt x="2" y="377"/>
                  </a:lnTo>
                </a:path>
              </a:pathLst>
            </a:custGeom>
            <a:noFill/>
            <a:ln w="1905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6" name="Line 539">
              <a:extLst>
                <a:ext uri="{FF2B5EF4-FFF2-40B4-BE49-F238E27FC236}">
                  <a16:creationId xmlns:a16="http://schemas.microsoft.com/office/drawing/2014/main" id="{BBD20DDA-FEDC-FBB6-E8BB-275685237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0250" y="5399405"/>
              <a:ext cx="0" cy="762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7" name="Line 540">
              <a:extLst>
                <a:ext uri="{FF2B5EF4-FFF2-40B4-BE49-F238E27FC236}">
                  <a16:creationId xmlns:a16="http://schemas.microsoft.com/office/drawing/2014/main" id="{FEDDE710-5E46-3C3A-3FD5-F5E92C6A3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0250" y="539940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Line 541">
              <a:extLst>
                <a:ext uri="{FF2B5EF4-FFF2-40B4-BE49-F238E27FC236}">
                  <a16:creationId xmlns:a16="http://schemas.microsoft.com/office/drawing/2014/main" id="{1F1D8C72-3749-406D-AFB8-D4381168D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9613" y="539940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9" name="Line 542">
              <a:extLst>
                <a:ext uri="{FF2B5EF4-FFF2-40B4-BE49-F238E27FC236}">
                  <a16:creationId xmlns:a16="http://schemas.microsoft.com/office/drawing/2014/main" id="{054D45C1-832F-A1EB-F961-270CF3AE7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8275" y="54422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0" name="Line 543">
              <a:extLst>
                <a:ext uri="{FF2B5EF4-FFF2-40B4-BE49-F238E27FC236}">
                  <a16:creationId xmlns:a16="http://schemas.microsoft.com/office/drawing/2014/main" id="{CA4707C0-6ABE-75EC-FBBA-C64C8E885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442268"/>
              <a:ext cx="0" cy="809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1" name="Line 544">
              <a:extLst>
                <a:ext uri="{FF2B5EF4-FFF2-40B4-BE49-F238E27FC236}">
                  <a16:creationId xmlns:a16="http://schemas.microsoft.com/office/drawing/2014/main" id="{6A26C969-F034-2A94-1127-6E601306D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913" y="54422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" name="Line 545">
              <a:extLst>
                <a:ext uri="{FF2B5EF4-FFF2-40B4-BE49-F238E27FC236}">
                  <a16:creationId xmlns:a16="http://schemas.microsoft.com/office/drawing/2014/main" id="{87A3DA0C-AB4E-FC3F-A4CC-B9387E09E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6238" y="549465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" name="Line 546">
              <a:extLst>
                <a:ext uri="{FF2B5EF4-FFF2-40B4-BE49-F238E27FC236}">
                  <a16:creationId xmlns:a16="http://schemas.microsoft.com/office/drawing/2014/main" id="{49FAAC39-0040-6097-B573-CA374C960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600" y="549465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" name="Line 547">
              <a:extLst>
                <a:ext uri="{FF2B5EF4-FFF2-40B4-BE49-F238E27FC236}">
                  <a16:creationId xmlns:a16="http://schemas.microsoft.com/office/drawing/2014/main" id="{11A40B6C-D51C-ADCA-AD73-AEF604078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32925" y="555021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Line 548">
              <a:extLst>
                <a:ext uri="{FF2B5EF4-FFF2-40B4-BE49-F238E27FC236}">
                  <a16:creationId xmlns:a16="http://schemas.microsoft.com/office/drawing/2014/main" id="{E60FF9EF-BFAD-43A4-25F6-352AD22C6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3563" y="5550218"/>
              <a:ext cx="0" cy="809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6" name="Line 549">
              <a:extLst>
                <a:ext uri="{FF2B5EF4-FFF2-40B4-BE49-F238E27FC236}">
                  <a16:creationId xmlns:a16="http://schemas.microsoft.com/office/drawing/2014/main" id="{B19FBE66-7F95-E672-201D-C951263E8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3563" y="555021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7" name="Line 550">
              <a:extLst>
                <a:ext uri="{FF2B5EF4-FFF2-40B4-BE49-F238E27FC236}">
                  <a16:creationId xmlns:a16="http://schemas.microsoft.com/office/drawing/2014/main" id="{1965CFC0-0940-652D-7CA7-CF65BE99B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6238" y="5494655"/>
              <a:ext cx="0" cy="762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8" name="Line 551">
              <a:extLst>
                <a:ext uri="{FF2B5EF4-FFF2-40B4-BE49-F238E27FC236}">
                  <a16:creationId xmlns:a16="http://schemas.microsoft.com/office/drawing/2014/main" id="{01EC24A1-A826-74CD-DEBC-792925214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0813" y="535971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" name="Line 552">
              <a:extLst>
                <a:ext uri="{FF2B5EF4-FFF2-40B4-BE49-F238E27FC236}">
                  <a16:creationId xmlns:a16="http://schemas.microsoft.com/office/drawing/2014/main" id="{D4C32DE0-B7F7-C538-E99E-C3353EA1F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450" y="535971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" name="Line 553">
              <a:extLst>
                <a:ext uri="{FF2B5EF4-FFF2-40B4-BE49-F238E27FC236}">
                  <a16:creationId xmlns:a16="http://schemas.microsoft.com/office/drawing/2014/main" id="{C3FA7E67-B10E-C071-C533-D8EB87B77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53025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1" name="Line 554">
              <a:extLst>
                <a:ext uri="{FF2B5EF4-FFF2-40B4-BE49-F238E27FC236}">
                  <a16:creationId xmlns:a16="http://schemas.microsoft.com/office/drawing/2014/main" id="{1DA638E5-A45B-8683-CF21-F5EE4C640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888" y="5302568"/>
              <a:ext cx="0" cy="9683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2" name="Line 555">
              <a:extLst>
                <a:ext uri="{FF2B5EF4-FFF2-40B4-BE49-F238E27FC236}">
                  <a16:creationId xmlns:a16="http://schemas.microsoft.com/office/drawing/2014/main" id="{45411D88-EBBF-5037-66D9-0A15BD4C9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53025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3" name="Line 556">
              <a:extLst>
                <a:ext uri="{FF2B5EF4-FFF2-40B4-BE49-F238E27FC236}">
                  <a16:creationId xmlns:a16="http://schemas.microsoft.com/office/drawing/2014/main" id="{9C1DE0DC-0717-4691-5786-F1B1C2A90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450" y="5359718"/>
              <a:ext cx="0" cy="635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4" name="Line 557">
              <a:extLst>
                <a:ext uri="{FF2B5EF4-FFF2-40B4-BE49-F238E27FC236}">
                  <a16:creationId xmlns:a16="http://schemas.microsoft.com/office/drawing/2014/main" id="{8CF8BEB1-E11E-7B99-2FDA-DF30F6496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013" y="53025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5" name="Line 558">
              <a:extLst>
                <a:ext uri="{FF2B5EF4-FFF2-40B4-BE49-F238E27FC236}">
                  <a16:creationId xmlns:a16="http://schemas.microsoft.com/office/drawing/2014/main" id="{7E5DA48A-D59D-A18E-C15F-07ADC003B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013" y="5302568"/>
              <a:ext cx="0" cy="777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6" name="Line 559">
              <a:extLst>
                <a:ext uri="{FF2B5EF4-FFF2-40B4-BE49-F238E27FC236}">
                  <a16:creationId xmlns:a16="http://schemas.microsoft.com/office/drawing/2014/main" id="{CAF81C60-C4B1-3A0D-80C7-9E6268ABC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375" y="53025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7" name="Line 560">
              <a:extLst>
                <a:ext uri="{FF2B5EF4-FFF2-40B4-BE49-F238E27FC236}">
                  <a16:creationId xmlns:a16="http://schemas.microsoft.com/office/drawing/2014/main" id="{2EE04E58-EF19-C2A5-E303-1806B3CA0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750" y="530098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8" name="Line 561">
              <a:extLst>
                <a:ext uri="{FF2B5EF4-FFF2-40B4-BE49-F238E27FC236}">
                  <a16:creationId xmlns:a16="http://schemas.microsoft.com/office/drawing/2014/main" id="{451BE176-F50A-1103-0BC3-7166B9BEE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750" y="5300980"/>
              <a:ext cx="0" cy="5397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9" name="Line 562">
              <a:extLst>
                <a:ext uri="{FF2B5EF4-FFF2-40B4-BE49-F238E27FC236}">
                  <a16:creationId xmlns:a16="http://schemas.microsoft.com/office/drawing/2014/main" id="{77217E59-D2AB-1250-D62D-34EFBB229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3" y="530098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0" name="Line 563">
              <a:extLst>
                <a:ext uri="{FF2B5EF4-FFF2-40B4-BE49-F238E27FC236}">
                  <a16:creationId xmlns:a16="http://schemas.microsoft.com/office/drawing/2014/main" id="{055EF702-C77B-3BA3-D32F-D590F4321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875" y="52898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1" name="Line 564">
              <a:extLst>
                <a:ext uri="{FF2B5EF4-FFF2-40B4-BE49-F238E27FC236}">
                  <a16:creationId xmlns:a16="http://schemas.microsoft.com/office/drawing/2014/main" id="{A393FDCA-0D07-34ED-7121-663D8878E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875" y="5289868"/>
              <a:ext cx="0" cy="6191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" name="Line 565">
              <a:extLst>
                <a:ext uri="{FF2B5EF4-FFF2-40B4-BE49-F238E27FC236}">
                  <a16:creationId xmlns:a16="http://schemas.microsoft.com/office/drawing/2014/main" id="{18C4B2E8-C2D2-C53B-CB1C-E3333EB7D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2650" y="5289868"/>
              <a:ext cx="22225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3" name="Line 566">
              <a:extLst>
                <a:ext uri="{FF2B5EF4-FFF2-40B4-BE49-F238E27FC236}">
                  <a16:creationId xmlns:a16="http://schemas.microsoft.com/office/drawing/2014/main" id="{CAD51D70-2690-358D-B3BC-4E0EF67D0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2313" y="53311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4" name="Line 567">
              <a:extLst>
                <a:ext uri="{FF2B5EF4-FFF2-40B4-BE49-F238E27FC236}">
                  <a16:creationId xmlns:a16="http://schemas.microsoft.com/office/drawing/2014/main" id="{E9124C2E-4C22-D09A-83CE-9FDACBC79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313" y="5331143"/>
              <a:ext cx="0" cy="635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Line 568">
              <a:extLst>
                <a:ext uri="{FF2B5EF4-FFF2-40B4-BE49-F238E27FC236}">
                  <a16:creationId xmlns:a16="http://schemas.microsoft.com/office/drawing/2014/main" id="{0D8101E8-A372-8E67-9DD5-E71D6A436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1675" y="53311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Line 569">
              <a:extLst>
                <a:ext uri="{FF2B5EF4-FFF2-40B4-BE49-F238E27FC236}">
                  <a16:creationId xmlns:a16="http://schemas.microsoft.com/office/drawing/2014/main" id="{F8088983-8700-5512-6867-E61E2F39B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54930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Line 570">
              <a:extLst>
                <a:ext uri="{FF2B5EF4-FFF2-40B4-BE49-F238E27FC236}">
                  <a16:creationId xmlns:a16="http://schemas.microsoft.com/office/drawing/2014/main" id="{03C58E3A-78B8-0687-8597-902DC12AB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8688" y="5493068"/>
              <a:ext cx="1746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Line 571">
              <a:extLst>
                <a:ext uri="{FF2B5EF4-FFF2-40B4-BE49-F238E27FC236}">
                  <a16:creationId xmlns:a16="http://schemas.microsoft.com/office/drawing/2014/main" id="{C7D4E457-BE7F-727E-BF8B-5DB0278C3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2500" y="5442268"/>
              <a:ext cx="0" cy="5873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Line 572">
              <a:extLst>
                <a:ext uri="{FF2B5EF4-FFF2-40B4-BE49-F238E27FC236}">
                  <a16:creationId xmlns:a16="http://schemas.microsoft.com/office/drawing/2014/main" id="{46F28196-004E-F6F1-F3F8-F27B81F69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1863" y="54422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Line 573">
              <a:extLst>
                <a:ext uri="{FF2B5EF4-FFF2-40B4-BE49-F238E27FC236}">
                  <a16:creationId xmlns:a16="http://schemas.microsoft.com/office/drawing/2014/main" id="{BD7047FF-2F33-38C5-29A9-A98707D90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300" y="525653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Line 574">
              <a:extLst>
                <a:ext uri="{FF2B5EF4-FFF2-40B4-BE49-F238E27FC236}">
                  <a16:creationId xmlns:a16="http://schemas.microsoft.com/office/drawing/2014/main" id="{84698878-4AFD-9EB8-BCDB-11231D623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9663" y="525653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Line 575">
              <a:extLst>
                <a:ext uri="{FF2B5EF4-FFF2-40B4-BE49-F238E27FC236}">
                  <a16:creationId xmlns:a16="http://schemas.microsoft.com/office/drawing/2014/main" id="{901B9E22-BE89-4CB2-220C-B2E11FB18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4900" y="5291455"/>
              <a:ext cx="0" cy="5873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Line 576">
              <a:extLst>
                <a:ext uri="{FF2B5EF4-FFF2-40B4-BE49-F238E27FC236}">
                  <a16:creationId xmlns:a16="http://schemas.microsoft.com/office/drawing/2014/main" id="{A7E9FD15-EDFA-7DAA-D080-1A890ECC4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900" y="529145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Line 577">
              <a:extLst>
                <a:ext uri="{FF2B5EF4-FFF2-40B4-BE49-F238E27FC236}">
                  <a16:creationId xmlns:a16="http://schemas.microsoft.com/office/drawing/2014/main" id="{069069E9-73F6-BBC7-BAD4-4E0957612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300" y="5256530"/>
              <a:ext cx="0" cy="7302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Line 578">
              <a:extLst>
                <a:ext uri="{FF2B5EF4-FFF2-40B4-BE49-F238E27FC236}">
                  <a16:creationId xmlns:a16="http://schemas.microsoft.com/office/drawing/2014/main" id="{338CF195-062D-4119-AFF9-EC6D9FB09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0450" y="529621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Line 579">
              <a:extLst>
                <a:ext uri="{FF2B5EF4-FFF2-40B4-BE49-F238E27FC236}">
                  <a16:creationId xmlns:a16="http://schemas.microsoft.com/office/drawing/2014/main" id="{B95FA9E8-9ECA-73A0-0389-F00E0EBC7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2663" y="536289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Line 580">
              <a:extLst>
                <a:ext uri="{FF2B5EF4-FFF2-40B4-BE49-F238E27FC236}">
                  <a16:creationId xmlns:a16="http://schemas.microsoft.com/office/drawing/2014/main" id="{C27649D6-A94B-EF9D-E049-2868CF310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688" y="53057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8" name="Line 581">
              <a:extLst>
                <a:ext uri="{FF2B5EF4-FFF2-40B4-BE49-F238E27FC236}">
                  <a16:creationId xmlns:a16="http://schemas.microsoft.com/office/drawing/2014/main" id="{A9E78CFE-9281-2CFD-5C60-41AD840B5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5688" y="5305743"/>
              <a:ext cx="0" cy="523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9" name="Line 582">
              <a:extLst>
                <a:ext uri="{FF2B5EF4-FFF2-40B4-BE49-F238E27FC236}">
                  <a16:creationId xmlns:a16="http://schemas.microsoft.com/office/drawing/2014/main" id="{E3ECA366-8069-C989-0EB7-B0078C647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8700" y="533590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0" name="Line 583">
              <a:extLst>
                <a:ext uri="{FF2B5EF4-FFF2-40B4-BE49-F238E27FC236}">
                  <a16:creationId xmlns:a16="http://schemas.microsoft.com/office/drawing/2014/main" id="{E8E54309-4311-D416-0165-4876C037B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5050" y="53057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1" name="Line 584">
              <a:extLst>
                <a:ext uri="{FF2B5EF4-FFF2-40B4-BE49-F238E27FC236}">
                  <a16:creationId xmlns:a16="http://schemas.microsoft.com/office/drawing/2014/main" id="{8B97B477-F059-7BD3-7486-379C67926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300" y="536289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2" name="Line 585">
              <a:extLst>
                <a:ext uri="{FF2B5EF4-FFF2-40B4-BE49-F238E27FC236}">
                  <a16:creationId xmlns:a16="http://schemas.microsoft.com/office/drawing/2014/main" id="{2D647F6A-9686-E758-3695-F1DAF640C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8063" y="533590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3" name="Line 586">
              <a:extLst>
                <a:ext uri="{FF2B5EF4-FFF2-40B4-BE49-F238E27FC236}">
                  <a16:creationId xmlns:a16="http://schemas.microsoft.com/office/drawing/2014/main" id="{384299E3-6A25-81EC-38B0-CB1F02CB1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5296218"/>
              <a:ext cx="0" cy="4762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4" name="Line 587">
              <a:extLst>
                <a:ext uri="{FF2B5EF4-FFF2-40B4-BE49-F238E27FC236}">
                  <a16:creationId xmlns:a16="http://schemas.microsoft.com/office/drawing/2014/main" id="{C5830CF9-332B-0B88-DAA1-3F0334C71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7900" y="5394643"/>
              <a:ext cx="0" cy="523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5" name="Line 588">
              <a:extLst>
                <a:ext uri="{FF2B5EF4-FFF2-40B4-BE49-F238E27FC236}">
                  <a16:creationId xmlns:a16="http://schemas.microsoft.com/office/drawing/2014/main" id="{97BCE58C-E25A-AE51-AAD7-D74A7C18A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900" y="53946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6" name="Line 589">
              <a:extLst>
                <a:ext uri="{FF2B5EF4-FFF2-40B4-BE49-F238E27FC236}">
                  <a16:creationId xmlns:a16="http://schemas.microsoft.com/office/drawing/2014/main" id="{D1FD4FFF-F3E6-8B45-7A33-62788B785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263" y="529145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7" name="Line 590">
              <a:extLst>
                <a:ext uri="{FF2B5EF4-FFF2-40B4-BE49-F238E27FC236}">
                  <a16:creationId xmlns:a16="http://schemas.microsoft.com/office/drawing/2014/main" id="{5766027A-5A30-7202-4FAC-0AF61EEEF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300" y="5362893"/>
              <a:ext cx="0" cy="428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8" name="Line 591">
              <a:extLst>
                <a:ext uri="{FF2B5EF4-FFF2-40B4-BE49-F238E27FC236}">
                  <a16:creationId xmlns:a16="http://schemas.microsoft.com/office/drawing/2014/main" id="{B9664B09-735D-7EA8-09E4-2957D77A4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8700" y="5335905"/>
              <a:ext cx="0" cy="4921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Line 592">
              <a:extLst>
                <a:ext uri="{FF2B5EF4-FFF2-40B4-BE49-F238E27FC236}">
                  <a16:creationId xmlns:a16="http://schemas.microsoft.com/office/drawing/2014/main" id="{273F7DCB-A24C-5B40-8E2D-83069775E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1088" y="529621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Line 593">
              <a:extLst>
                <a:ext uri="{FF2B5EF4-FFF2-40B4-BE49-F238E27FC236}">
                  <a16:creationId xmlns:a16="http://schemas.microsoft.com/office/drawing/2014/main" id="{B37CFF49-A45F-149A-4516-2A9FB5AD7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7263" y="53946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1" name="Line 594">
              <a:extLst>
                <a:ext uri="{FF2B5EF4-FFF2-40B4-BE49-F238E27FC236}">
                  <a16:creationId xmlns:a16="http://schemas.microsoft.com/office/drawing/2014/main" id="{79134249-2087-FC8D-69BB-81CE7D39B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500" y="5442268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Line 595">
              <a:extLst>
                <a:ext uri="{FF2B5EF4-FFF2-40B4-BE49-F238E27FC236}">
                  <a16:creationId xmlns:a16="http://schemas.microsoft.com/office/drawing/2014/main" id="{5FBFE37F-6F8D-A7A4-8829-2B4211A57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925" y="5293043"/>
              <a:ext cx="0" cy="6985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" name="Line 596">
              <a:extLst>
                <a:ext uri="{FF2B5EF4-FFF2-40B4-BE49-F238E27FC236}">
                  <a16:creationId xmlns:a16="http://schemas.microsoft.com/office/drawing/2014/main" id="{CE073FA5-A46A-730E-0869-B980CE0CA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688" y="5493068"/>
              <a:ext cx="0" cy="1031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4" name="Line 597">
              <a:extLst>
                <a:ext uri="{FF2B5EF4-FFF2-40B4-BE49-F238E27FC236}">
                  <a16:creationId xmlns:a16="http://schemas.microsoft.com/office/drawing/2014/main" id="{4E87A94D-9271-8767-671A-D933094A5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0950" y="5351780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Line 598">
              <a:extLst>
                <a:ext uri="{FF2B5EF4-FFF2-40B4-BE49-F238E27FC236}">
                  <a16:creationId xmlns:a16="http://schemas.microsoft.com/office/drawing/2014/main" id="{3FF36412-A38B-C6D3-A4C5-6DA319E5F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1588" y="5351780"/>
              <a:ext cx="0" cy="6985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6" name="Line 599">
              <a:extLst>
                <a:ext uri="{FF2B5EF4-FFF2-40B4-BE49-F238E27FC236}">
                  <a16:creationId xmlns:a16="http://schemas.microsoft.com/office/drawing/2014/main" id="{4E2EDF55-8D4D-D070-60A1-2D15D3539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1588" y="5351780"/>
              <a:ext cx="22225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7" name="Line 600">
              <a:extLst>
                <a:ext uri="{FF2B5EF4-FFF2-40B4-BE49-F238E27FC236}">
                  <a16:creationId xmlns:a16="http://schemas.microsoft.com/office/drawing/2014/main" id="{5BBB2866-3A86-DEA3-1ED0-0B13A8FD8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88" y="5297805"/>
              <a:ext cx="22225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8" name="Line 601">
              <a:extLst>
                <a:ext uri="{FF2B5EF4-FFF2-40B4-BE49-F238E27FC236}">
                  <a16:creationId xmlns:a16="http://schemas.microsoft.com/office/drawing/2014/main" id="{38284709-F78F-C0C2-EC54-5429898F8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213" y="5297805"/>
              <a:ext cx="0" cy="650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9" name="Line 602">
              <a:extLst>
                <a:ext uri="{FF2B5EF4-FFF2-40B4-BE49-F238E27FC236}">
                  <a16:creationId xmlns:a16="http://schemas.microsoft.com/office/drawing/2014/main" id="{43BF4A2D-A4BC-ADC7-1FCE-1230BBB09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213" y="529780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0" name="Line 603">
              <a:extLst>
                <a:ext uri="{FF2B5EF4-FFF2-40B4-BE49-F238E27FC236}">
                  <a16:creationId xmlns:a16="http://schemas.microsoft.com/office/drawing/2014/main" id="{9898644B-BD4A-51A5-B217-D508B1D11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675" y="5234305"/>
              <a:ext cx="0" cy="8096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1" name="Line 604">
              <a:extLst>
                <a:ext uri="{FF2B5EF4-FFF2-40B4-BE49-F238E27FC236}">
                  <a16:creationId xmlns:a16="http://schemas.microsoft.com/office/drawing/2014/main" id="{1BE7431B-3D12-4447-B460-05AF8343D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2675" y="523430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2" name="Line 605">
              <a:extLst>
                <a:ext uri="{FF2B5EF4-FFF2-40B4-BE49-F238E27FC236}">
                  <a16:creationId xmlns:a16="http://schemas.microsoft.com/office/drawing/2014/main" id="{B10FE9F2-6B97-548C-6330-28D50C9A3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2038" y="5234305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3" name="Line 606">
              <a:extLst>
                <a:ext uri="{FF2B5EF4-FFF2-40B4-BE49-F238E27FC236}">
                  <a16:creationId xmlns:a16="http://schemas.microsoft.com/office/drawing/2014/main" id="{62EFA7DC-5465-7643-361B-5337B9777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288" y="52930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4" name="Line 608">
              <a:extLst>
                <a:ext uri="{FF2B5EF4-FFF2-40B4-BE49-F238E27FC236}">
                  <a16:creationId xmlns:a16="http://schemas.microsoft.com/office/drawing/2014/main" id="{0F68828E-A241-FC1D-F6AB-D145308B0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25" y="5293043"/>
              <a:ext cx="20637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5" name="Line 609">
              <a:extLst>
                <a:ext uri="{FF2B5EF4-FFF2-40B4-BE49-F238E27FC236}">
                  <a16:creationId xmlns:a16="http://schemas.microsoft.com/office/drawing/2014/main" id="{A3E1A7CF-B6D9-0408-5B36-C53AB6764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525" y="5666105"/>
              <a:ext cx="0" cy="93663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6" name="Freeform 610">
              <a:extLst>
                <a:ext uri="{FF2B5EF4-FFF2-40B4-BE49-F238E27FC236}">
                  <a16:creationId xmlns:a16="http://schemas.microsoft.com/office/drawing/2014/main" id="{BC0BC06E-EF81-D6F4-9C2C-536007D21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5315268"/>
              <a:ext cx="7285037" cy="350838"/>
            </a:xfrm>
            <a:custGeom>
              <a:avLst/>
              <a:gdLst>
                <a:gd name="T0" fmla="*/ 4589 w 4589"/>
                <a:gd name="T1" fmla="*/ 199 h 221"/>
                <a:gd name="T2" fmla="*/ 3671 w 4589"/>
                <a:gd name="T3" fmla="*/ 161 h 221"/>
                <a:gd name="T4" fmla="*/ 2753 w 4589"/>
                <a:gd name="T5" fmla="*/ 131 h 221"/>
                <a:gd name="T6" fmla="*/ 2294 w 4589"/>
                <a:gd name="T7" fmla="*/ 101 h 221"/>
                <a:gd name="T8" fmla="*/ 1376 w 4589"/>
                <a:gd name="T9" fmla="*/ 30 h 221"/>
                <a:gd name="T10" fmla="*/ 1145 w 4589"/>
                <a:gd name="T11" fmla="*/ 30 h 221"/>
                <a:gd name="T12" fmla="*/ 916 w 4589"/>
                <a:gd name="T13" fmla="*/ 0 h 221"/>
                <a:gd name="T14" fmla="*/ 804 w 4589"/>
                <a:gd name="T15" fmla="*/ 23 h 221"/>
                <a:gd name="T16" fmla="*/ 689 w 4589"/>
                <a:gd name="T17" fmla="*/ 50 h 221"/>
                <a:gd name="T18" fmla="*/ 574 w 4589"/>
                <a:gd name="T19" fmla="*/ 25 h 221"/>
                <a:gd name="T20" fmla="*/ 457 w 4589"/>
                <a:gd name="T21" fmla="*/ 41 h 221"/>
                <a:gd name="T22" fmla="*/ 342 w 4589"/>
                <a:gd name="T23" fmla="*/ 68 h 221"/>
                <a:gd name="T24" fmla="*/ 227 w 4589"/>
                <a:gd name="T25" fmla="*/ 53 h 221"/>
                <a:gd name="T26" fmla="*/ 146 w 4589"/>
                <a:gd name="T27" fmla="*/ 9 h 221"/>
                <a:gd name="T28" fmla="*/ 130 w 4589"/>
                <a:gd name="T29" fmla="*/ 22 h 221"/>
                <a:gd name="T30" fmla="*/ 115 w 4589"/>
                <a:gd name="T31" fmla="*/ 18 h 221"/>
                <a:gd name="T32" fmla="*/ 99 w 4589"/>
                <a:gd name="T33" fmla="*/ 27 h 221"/>
                <a:gd name="T34" fmla="*/ 66 w 4589"/>
                <a:gd name="T35" fmla="*/ 57 h 221"/>
                <a:gd name="T36" fmla="*/ 50 w 4589"/>
                <a:gd name="T37" fmla="*/ 83 h 221"/>
                <a:gd name="T38" fmla="*/ 34 w 4589"/>
                <a:gd name="T39" fmla="*/ 117 h 221"/>
                <a:gd name="T40" fmla="*/ 19 w 4589"/>
                <a:gd name="T41" fmla="*/ 177 h 221"/>
                <a:gd name="T42" fmla="*/ 0 w 4589"/>
                <a:gd name="T4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89" h="221">
                  <a:moveTo>
                    <a:pt x="4589" y="199"/>
                  </a:moveTo>
                  <a:lnTo>
                    <a:pt x="3671" y="161"/>
                  </a:lnTo>
                  <a:lnTo>
                    <a:pt x="2753" y="131"/>
                  </a:lnTo>
                  <a:lnTo>
                    <a:pt x="2294" y="101"/>
                  </a:lnTo>
                  <a:lnTo>
                    <a:pt x="1376" y="30"/>
                  </a:lnTo>
                  <a:lnTo>
                    <a:pt x="1145" y="30"/>
                  </a:lnTo>
                  <a:lnTo>
                    <a:pt x="916" y="0"/>
                  </a:lnTo>
                  <a:lnTo>
                    <a:pt x="804" y="23"/>
                  </a:lnTo>
                  <a:lnTo>
                    <a:pt x="689" y="50"/>
                  </a:lnTo>
                  <a:lnTo>
                    <a:pt x="574" y="25"/>
                  </a:lnTo>
                  <a:lnTo>
                    <a:pt x="457" y="41"/>
                  </a:lnTo>
                  <a:lnTo>
                    <a:pt x="342" y="68"/>
                  </a:lnTo>
                  <a:lnTo>
                    <a:pt x="227" y="53"/>
                  </a:lnTo>
                  <a:lnTo>
                    <a:pt x="146" y="9"/>
                  </a:lnTo>
                  <a:lnTo>
                    <a:pt x="130" y="22"/>
                  </a:lnTo>
                  <a:lnTo>
                    <a:pt x="115" y="18"/>
                  </a:lnTo>
                  <a:lnTo>
                    <a:pt x="99" y="27"/>
                  </a:lnTo>
                  <a:lnTo>
                    <a:pt x="66" y="57"/>
                  </a:lnTo>
                  <a:lnTo>
                    <a:pt x="50" y="83"/>
                  </a:lnTo>
                  <a:lnTo>
                    <a:pt x="34" y="117"/>
                  </a:lnTo>
                  <a:lnTo>
                    <a:pt x="19" y="177"/>
                  </a:lnTo>
                  <a:lnTo>
                    <a:pt x="0" y="221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7" name="Rectangle 611">
              <a:extLst>
                <a:ext uri="{FF2B5EF4-FFF2-40B4-BE49-F238E27FC236}">
                  <a16:creationId xmlns:a16="http://schemas.microsoft.com/office/drawing/2014/main" id="{44C8BDCD-5450-C8F9-87A0-4004A3C2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125" y="3426027"/>
              <a:ext cx="6187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 mg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8" name="Rectangle 612">
              <a:extLst>
                <a:ext uri="{FF2B5EF4-FFF2-40B4-BE49-F238E27FC236}">
                  <a16:creationId xmlns:a16="http://schemas.microsoft.com/office/drawing/2014/main" id="{AA27949A-DE84-123C-F8E8-0F408C514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125" y="3626052"/>
              <a:ext cx="6187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200 mg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9" name="Rectangle 613">
              <a:extLst>
                <a:ext uri="{FF2B5EF4-FFF2-40B4-BE49-F238E27FC236}">
                  <a16:creationId xmlns:a16="http://schemas.microsoft.com/office/drawing/2014/main" id="{D96D5BBD-EC00-0FF3-4D54-893A3C731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125" y="3827665"/>
              <a:ext cx="6187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400 mg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0" name="Rectangle 614">
              <a:extLst>
                <a:ext uri="{FF2B5EF4-FFF2-40B4-BE49-F238E27FC236}">
                  <a16:creationId xmlns:a16="http://schemas.microsoft.com/office/drawing/2014/main" id="{40969978-B015-A355-6E34-44B8C6D5C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125" y="4027690"/>
              <a:ext cx="6187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800 mg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1" name="Rectangle 615">
              <a:extLst>
                <a:ext uri="{FF2B5EF4-FFF2-40B4-BE49-F238E27FC236}">
                  <a16:creationId xmlns:a16="http://schemas.microsoft.com/office/drawing/2014/main" id="{20F38A2C-78A3-2203-A19B-1D6020890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125" y="4229302"/>
              <a:ext cx="7229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1200 mg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2" name="Rectangle 616">
              <a:extLst>
                <a:ext uri="{FF2B5EF4-FFF2-40B4-BE49-F238E27FC236}">
                  <a16:creationId xmlns:a16="http://schemas.microsoft.com/office/drawing/2014/main" id="{A7D54CF0-38D1-BFB4-38D0-112291623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042" y="5985195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3" name="Rectangle 617">
              <a:extLst>
                <a:ext uri="{FF2B5EF4-FFF2-40B4-BE49-F238E27FC236}">
                  <a16:creationId xmlns:a16="http://schemas.microsoft.com/office/drawing/2014/main" id="{728EAD11-7C4B-BDA7-871B-B24776E5C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292" y="5985195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4" name="Rectangle 618">
              <a:extLst>
                <a:ext uri="{FF2B5EF4-FFF2-40B4-BE49-F238E27FC236}">
                  <a16:creationId xmlns:a16="http://schemas.microsoft.com/office/drawing/2014/main" id="{B27101DF-2AEE-D340-8E64-77EE74491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955" y="5985195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5" name="Rectangle 619">
              <a:extLst>
                <a:ext uri="{FF2B5EF4-FFF2-40B4-BE49-F238E27FC236}">
                  <a16:creationId xmlns:a16="http://schemas.microsoft.com/office/drawing/2014/main" id="{AAD4549A-7125-D58B-3A1D-CA2623E8F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519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6" name="Rectangle 620">
              <a:extLst>
                <a:ext uri="{FF2B5EF4-FFF2-40B4-BE49-F238E27FC236}">
                  <a16:creationId xmlns:a16="http://schemas.microsoft.com/office/drawing/2014/main" id="{59A57000-082C-CB3B-92D6-BDC9012B2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181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7" name="Rectangle 621">
              <a:extLst>
                <a:ext uri="{FF2B5EF4-FFF2-40B4-BE49-F238E27FC236}">
                  <a16:creationId xmlns:a16="http://schemas.microsoft.com/office/drawing/2014/main" id="{32A036FD-C271-FFE7-AB79-F6F40CBB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431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8" name="Rectangle 622">
              <a:extLst>
                <a:ext uri="{FF2B5EF4-FFF2-40B4-BE49-F238E27FC236}">
                  <a16:creationId xmlns:a16="http://schemas.microsoft.com/office/drawing/2014/main" id="{140E97C2-69D3-9544-3AA9-2BE8B63F1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094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9" name="Rectangle 623">
              <a:extLst>
                <a:ext uri="{FF2B5EF4-FFF2-40B4-BE49-F238E27FC236}">
                  <a16:creationId xmlns:a16="http://schemas.microsoft.com/office/drawing/2014/main" id="{B6072A32-CE42-78DC-6C82-81A9489AB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344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0" name="Rectangle 624">
              <a:extLst>
                <a:ext uri="{FF2B5EF4-FFF2-40B4-BE49-F238E27FC236}">
                  <a16:creationId xmlns:a16="http://schemas.microsoft.com/office/drawing/2014/main" id="{E718F4B9-4171-AE35-E367-16E415E40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594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1" name="Rectangle 625">
              <a:extLst>
                <a:ext uri="{FF2B5EF4-FFF2-40B4-BE49-F238E27FC236}">
                  <a16:creationId xmlns:a16="http://schemas.microsoft.com/office/drawing/2014/main" id="{3C461259-1E76-6290-C494-A92B809ED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2256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2" name="Rectangle 626">
              <a:extLst>
                <a:ext uri="{FF2B5EF4-FFF2-40B4-BE49-F238E27FC236}">
                  <a16:creationId xmlns:a16="http://schemas.microsoft.com/office/drawing/2014/main" id="{775B6549-FFA1-F9FE-A58C-1B7255EC5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506" y="59851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3" name="Rectangle 624">
              <a:extLst>
                <a:ext uri="{FF2B5EF4-FFF2-40B4-BE49-F238E27FC236}">
                  <a16:creationId xmlns:a16="http://schemas.microsoft.com/office/drawing/2014/main" id="{251F81AC-4501-5AAD-6518-E4B41613C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633" y="6206870"/>
              <a:ext cx="5616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0" dirty="0">
                  <a:solidFill>
                    <a:srgbClr val="000066"/>
                  </a:solidFill>
                  <a:latin typeface="Calibri" panose="020F0502020204030204" pitchFamily="34" charset="0"/>
                </a:rPr>
                <a:t>W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eeks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4" name="Espace réservé du contenu 3">
              <a:extLst>
                <a:ext uri="{FF2B5EF4-FFF2-40B4-BE49-F238E27FC236}">
                  <a16:creationId xmlns:a16="http://schemas.microsoft.com/office/drawing/2014/main" id="{E4E9283E-DAE5-B2FC-4E06-1C5AC8234BBB}"/>
                </a:ext>
              </a:extLst>
            </p:cNvPr>
            <p:cNvSpPr txBox="1">
              <a:spLocks/>
            </p:cNvSpPr>
            <p:nvPr/>
          </p:nvSpPr>
          <p:spPr>
            <a:xfrm>
              <a:off x="6095999" y="2631128"/>
              <a:ext cx="4818059" cy="642297"/>
            </a:xfrm>
            <a:prstGeom prst="rect">
              <a:avLst/>
            </a:prstGeom>
          </p:spPr>
          <p:txBody>
            <a:bodyPr/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•"/>
                <a:defRPr sz="24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–"/>
                <a:defRPr sz="21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•"/>
                <a:defRPr sz="18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–"/>
                <a:defRPr sz="15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»"/>
                <a:defRPr sz="15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marR="0" lvl="0" indent="-257175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6600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Mean half-life: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~11 weeks based on initial cohorts</a:t>
              </a:r>
            </a:p>
            <a:p>
              <a:pPr marL="257175" marR="0" lvl="0" indent="-257175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6600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6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max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~7 days post-dose</a:t>
              </a:r>
            </a:p>
          </p:txBody>
        </p:sp>
        <p:sp>
          <p:nvSpPr>
            <p:cNvPr id="595" name="Espace réservé du contenu 3">
              <a:extLst>
                <a:ext uri="{FF2B5EF4-FFF2-40B4-BE49-F238E27FC236}">
                  <a16:creationId xmlns:a16="http://schemas.microsoft.com/office/drawing/2014/main" id="{46ECDD13-48BB-419D-2E35-DE50C9375CFB}"/>
                </a:ext>
              </a:extLst>
            </p:cNvPr>
            <p:cNvSpPr txBox="1">
              <a:spLocks/>
            </p:cNvSpPr>
            <p:nvPr/>
          </p:nvSpPr>
          <p:spPr>
            <a:xfrm>
              <a:off x="5986861" y="4554961"/>
              <a:ext cx="4927195" cy="642297"/>
            </a:xfrm>
            <a:prstGeom prst="rect">
              <a:avLst/>
            </a:prstGeom>
          </p:spPr>
          <p:txBody>
            <a:bodyPr/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•"/>
                <a:defRPr sz="24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–"/>
                <a:defRPr sz="21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•"/>
                <a:defRPr sz="18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–"/>
                <a:defRPr sz="15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F6600"/>
                </a:buClr>
                <a:buFont typeface="Arial"/>
                <a:buChar char="»"/>
                <a:defRPr sz="1500" kern="120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marR="0" lvl="0" indent="-257175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6600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Longer half-life than IM, more PK follow-up needed</a:t>
              </a:r>
            </a:p>
            <a:p>
              <a:pPr marL="257175" marR="0" lvl="0" indent="-257175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6600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6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max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~42-63 days post-dose</a:t>
              </a:r>
            </a:p>
          </p:txBody>
        </p:sp>
        <p:sp>
          <p:nvSpPr>
            <p:cNvPr id="596" name="ZoneTexte 595">
              <a:extLst>
                <a:ext uri="{FF2B5EF4-FFF2-40B4-BE49-F238E27FC236}">
                  <a16:creationId xmlns:a16="http://schemas.microsoft.com/office/drawing/2014/main" id="{8BDB728C-A2CF-4C64-539B-1F00F73A69C8}"/>
                </a:ext>
              </a:extLst>
            </p:cNvPr>
            <p:cNvSpPr txBox="1"/>
            <p:nvPr/>
          </p:nvSpPr>
          <p:spPr>
            <a:xfrm>
              <a:off x="4961519" y="2228977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rPr>
                <a:t>Intramuscular</a:t>
              </a:r>
            </a:p>
          </p:txBody>
        </p:sp>
        <p:sp>
          <p:nvSpPr>
            <p:cNvPr id="597" name="ZoneTexte 596">
              <a:extLst>
                <a:ext uri="{FF2B5EF4-FFF2-40B4-BE49-F238E27FC236}">
                  <a16:creationId xmlns:a16="http://schemas.microsoft.com/office/drawing/2014/main" id="{AA3397FC-C6E9-560F-0453-5D5ADE1BDC0D}"/>
                </a:ext>
              </a:extLst>
            </p:cNvPr>
            <p:cNvSpPr txBox="1"/>
            <p:nvPr/>
          </p:nvSpPr>
          <p:spPr>
            <a:xfrm>
              <a:off x="4970537" y="4145324"/>
              <a:ext cx="16857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rPr>
                <a:t>Subcutaneous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8535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14815-AD37-C611-654D-52B941E6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+mn-lt"/>
              </a:rPr>
              <a:t>Viral control in children with </a:t>
            </a:r>
            <a:r>
              <a:rPr lang="en-US" noProof="0" dirty="0" err="1">
                <a:latin typeface="+mn-lt"/>
              </a:rPr>
              <a:t>bNABs</a:t>
            </a:r>
            <a:endParaRPr lang="en-US" noProof="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6D527-84D4-E7B3-21B1-6C12B5714D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55485"/>
            <a:ext cx="10972800" cy="508928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000" noProof="0" dirty="0" err="1"/>
              <a:t>Tatelo</a:t>
            </a:r>
            <a:r>
              <a:rPr lang="en-US" sz="2000" noProof="0" dirty="0"/>
              <a:t> Plus (IMPAACT 2042), children receiving ART since birth                                                                (median 3 days of life), VL &lt; 40 c/mL for &gt; 24 weeks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US" sz="2000" noProof="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000" b="1" noProof="0" dirty="0"/>
              <a:t>Step 1: </a:t>
            </a:r>
            <a:r>
              <a:rPr lang="en-US" sz="2000" noProof="0" dirty="0"/>
              <a:t>Combination of 3 iv </a:t>
            </a:r>
            <a:r>
              <a:rPr lang="en-US" sz="2000" noProof="0" dirty="0" err="1"/>
              <a:t>bNAbs</a:t>
            </a:r>
            <a:r>
              <a:rPr lang="en-US" sz="2000" noProof="0" dirty="0"/>
              <a:t> added to ART (VRC07-523LS every 4 weeks, PGDM1400LS </a:t>
            </a:r>
            <a:br>
              <a:rPr lang="en-US" sz="2000" noProof="0" dirty="0"/>
            </a:br>
            <a:r>
              <a:rPr lang="en-US" sz="2000" noProof="0" dirty="0"/>
              <a:t>and PGT121.414.LS every 8 weeks, alternating). Duration 32 weeks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800" noProof="0" dirty="0"/>
              <a:t>12/12 enrolled children (median age: 8 years) maintained HIV RNA &lt; 40 c/mL at W32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US" sz="2000" noProof="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000" b="1" noProof="0" dirty="0"/>
              <a:t>Step 2: </a:t>
            </a:r>
            <a:r>
              <a:rPr lang="en-US" sz="2000" noProof="0" dirty="0"/>
              <a:t>If susceptibility to ≥ 2 </a:t>
            </a:r>
            <a:r>
              <a:rPr lang="en-US" sz="2000" noProof="0" dirty="0" err="1"/>
              <a:t>bNAbs</a:t>
            </a:r>
            <a:r>
              <a:rPr lang="en-US" sz="2000" noProof="0" dirty="0"/>
              <a:t> on early-life samples (or if no susceptibility data: negative HIV DNA and negative serostatus): ART interruption + 2 or 3 </a:t>
            </a:r>
            <a:r>
              <a:rPr lang="en-US" sz="2000" noProof="0" dirty="0" err="1"/>
              <a:t>bNAbs</a:t>
            </a:r>
            <a:r>
              <a:rPr lang="en-US" sz="2000" noProof="0" dirty="0"/>
              <a:t> only treatment every 4 weeks for </a:t>
            </a:r>
            <a:br>
              <a:rPr lang="en-US" sz="2000" noProof="0" dirty="0"/>
            </a:br>
            <a:r>
              <a:rPr lang="en-US" sz="2000" noProof="0" dirty="0"/>
              <a:t>24 weeks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800" noProof="0" dirty="0"/>
              <a:t>10 children in step 2 (7 received the 3 </a:t>
            </a:r>
            <a:r>
              <a:rPr lang="en-US" sz="1800" noProof="0" dirty="0" err="1"/>
              <a:t>bNAbs</a:t>
            </a:r>
            <a:r>
              <a:rPr lang="en-US" sz="1800" noProof="0" dirty="0"/>
              <a:t> and 3 received 2 </a:t>
            </a:r>
            <a:r>
              <a:rPr lang="en-US" sz="1800" noProof="0" dirty="0" err="1"/>
              <a:t>bNAbs</a:t>
            </a:r>
            <a:r>
              <a:rPr lang="en-US" sz="1800" noProof="0" dirty="0"/>
              <a:t>). All 10 maintained HIV-RNA &lt; 40 c/mL during the 24-week period. No Grade 3-4 adverse events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endParaRPr lang="en-US" sz="1800" noProof="0" dirty="0"/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000" b="1" noProof="0" dirty="0"/>
              <a:t>Next Steps (ongoing): </a:t>
            </a:r>
            <a:r>
              <a:rPr lang="en-US" sz="2000" noProof="0" dirty="0"/>
              <a:t>in children with negative DNA and serology: evaluation of viral control after cessation of </a:t>
            </a:r>
            <a:r>
              <a:rPr lang="en-US" sz="2000" noProof="0" dirty="0" err="1"/>
              <a:t>bNAbs</a:t>
            </a:r>
            <a:r>
              <a:rPr lang="en-US" sz="2000" noProof="0" dirty="0"/>
              <a:t> and ART, development of </a:t>
            </a:r>
            <a:r>
              <a:rPr lang="en-US" sz="2000" noProof="0" dirty="0" err="1"/>
              <a:t>bNAb</a:t>
            </a:r>
            <a:r>
              <a:rPr lang="en-US" sz="2000" noProof="0" dirty="0"/>
              <a:t> resistance and antibodies to </a:t>
            </a:r>
            <a:r>
              <a:rPr lang="en-US" sz="2000" noProof="0" dirty="0" err="1"/>
              <a:t>bNAbs</a:t>
            </a:r>
            <a:endParaRPr lang="en-US" sz="2000" noProof="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C96E7D-2A67-B350-5BF3-2FD874D00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278" y="6444771"/>
            <a:ext cx="24007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Ajibola</a:t>
            </a:r>
            <a:r>
              <a:rPr lang="fr-FR" sz="1400" i="1" dirty="0">
                <a:solidFill>
                  <a:srgbClr val="0070C0"/>
                </a:solidFill>
              </a:rPr>
              <a:t> G, CROI 2026, Abs. 152</a:t>
            </a:r>
          </a:p>
        </p:txBody>
      </p:sp>
    </p:spTree>
    <p:extLst>
      <p:ext uri="{BB962C8B-B14F-4D97-AF65-F5344CB8AC3E}">
        <p14:creationId xmlns:p14="http://schemas.microsoft.com/office/powerpoint/2010/main" val="1136625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9A131CD-EAF5-FCFC-39DE-E4C49B22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Thakkar N,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175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A0F22F4-F407-C1DD-700C-63BFCADC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/>
          <a:p>
            <a:r>
              <a:rPr lang="en-US" noProof="0" dirty="0"/>
              <a:t>VH-499, new injectable capsid inhibitor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44B2AEE-6626-E4EF-15DF-2481981FDA2B}"/>
              </a:ext>
            </a:extLst>
          </p:cNvPr>
          <p:cNvGrpSpPr/>
          <p:nvPr/>
        </p:nvGrpSpPr>
        <p:grpSpPr>
          <a:xfrm>
            <a:off x="2533675" y="2177718"/>
            <a:ext cx="8115448" cy="3998171"/>
            <a:chOff x="2533675" y="2177718"/>
            <a:chExt cx="8115448" cy="399817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A687E34-1412-27F7-C52F-5ACA6FEFDE89}"/>
                </a:ext>
              </a:extLst>
            </p:cNvPr>
            <p:cNvGrpSpPr/>
            <p:nvPr/>
          </p:nvGrpSpPr>
          <p:grpSpPr>
            <a:xfrm>
              <a:off x="3244419" y="2177718"/>
              <a:ext cx="5720579" cy="3312068"/>
              <a:chOff x="2995613" y="2270126"/>
              <a:chExt cx="6191251" cy="3584575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B929C30-370A-00B6-A0EF-885C5A1B4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6" y="2270126"/>
                <a:ext cx="6097588" cy="3484563"/>
              </a:xfrm>
              <a:custGeom>
                <a:avLst/>
                <a:gdLst>
                  <a:gd name="T0" fmla="*/ 19205 w 19205"/>
                  <a:gd name="T1" fmla="*/ 10975 h 10975"/>
                  <a:gd name="T2" fmla="*/ 0 w 19205"/>
                  <a:gd name="T3" fmla="*/ 10975 h 10975"/>
                  <a:gd name="T4" fmla="*/ 0 w 19205"/>
                  <a:gd name="T5" fmla="*/ 0 h 10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05" h="10975">
                    <a:moveTo>
                      <a:pt x="19205" y="10975"/>
                    </a:moveTo>
                    <a:lnTo>
                      <a:pt x="0" y="1097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CFB406D1-203F-3501-B2FB-500829FEF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9338" y="5754688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6A436D22-1D9A-F647-4A91-5F711AFB0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5038" y="5754688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E7E34E9D-F20E-EC25-9FE2-D33AF4ABD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13638" y="5754688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3978A153-F49C-7AD5-6063-0880AEC8C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0738" y="5754688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C8D21D7D-68F8-47BA-3924-B073CEF83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9526" y="5754688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4E41185C-EC20-4488-837B-8A8A6C30F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5613" y="3568701"/>
                <a:ext cx="936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2577215E-5FAC-E1D2-4D65-F680DA69E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5613" y="4348163"/>
                <a:ext cx="936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8926CFB5-86EA-E859-54D6-E4D8B9335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5613" y="5129213"/>
                <a:ext cx="936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1298E6EB-FB20-2FF4-1813-E9C6D2704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5613" y="2787651"/>
                <a:ext cx="936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8730CBD0-41CD-F36A-9003-16A9CA9D9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9276" y="4827588"/>
                <a:ext cx="6097588" cy="0"/>
              </a:xfrm>
              <a:prstGeom prst="line">
                <a:avLst/>
              </a:prstGeom>
              <a:noFill/>
              <a:ln w="7938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B8FA9AF4-57B7-12EE-CB89-828AADDCF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151" y="3141663"/>
                <a:ext cx="1389063" cy="1600200"/>
              </a:xfrm>
              <a:custGeom>
                <a:avLst/>
                <a:gdLst>
                  <a:gd name="T0" fmla="*/ 4373 w 4373"/>
                  <a:gd name="T1" fmla="*/ 4627 h 5042"/>
                  <a:gd name="T2" fmla="*/ 1765 w 4373"/>
                  <a:gd name="T3" fmla="*/ 2597 h 5042"/>
                  <a:gd name="T4" fmla="*/ 1398 w 4373"/>
                  <a:gd name="T5" fmla="*/ 2333 h 5042"/>
                  <a:gd name="T6" fmla="*/ 1062 w 4373"/>
                  <a:gd name="T7" fmla="*/ 2068 h 5042"/>
                  <a:gd name="T8" fmla="*/ 827 w 4373"/>
                  <a:gd name="T9" fmla="*/ 1866 h 5042"/>
                  <a:gd name="T10" fmla="*/ 610 w 4373"/>
                  <a:gd name="T11" fmla="*/ 1667 h 5042"/>
                  <a:gd name="T12" fmla="*/ 569 w 4373"/>
                  <a:gd name="T13" fmla="*/ 1625 h 5042"/>
                  <a:gd name="T14" fmla="*/ 535 w 4373"/>
                  <a:gd name="T15" fmla="*/ 1584 h 5042"/>
                  <a:gd name="T16" fmla="*/ 481 w 4373"/>
                  <a:gd name="T17" fmla="*/ 1498 h 5042"/>
                  <a:gd name="T18" fmla="*/ 427 w 4373"/>
                  <a:gd name="T19" fmla="*/ 1390 h 5042"/>
                  <a:gd name="T20" fmla="*/ 378 w 4373"/>
                  <a:gd name="T21" fmla="*/ 1271 h 5042"/>
                  <a:gd name="T22" fmla="*/ 332 w 4373"/>
                  <a:gd name="T23" fmla="*/ 1139 h 5042"/>
                  <a:gd name="T24" fmla="*/ 290 w 4373"/>
                  <a:gd name="T25" fmla="*/ 994 h 5042"/>
                  <a:gd name="T26" fmla="*/ 251 w 4373"/>
                  <a:gd name="T27" fmla="*/ 836 h 5042"/>
                  <a:gd name="T28" fmla="*/ 216 w 4373"/>
                  <a:gd name="T29" fmla="*/ 665 h 5042"/>
                  <a:gd name="T30" fmla="*/ 184 w 4373"/>
                  <a:gd name="T31" fmla="*/ 480 h 5042"/>
                  <a:gd name="T32" fmla="*/ 157 w 4373"/>
                  <a:gd name="T33" fmla="*/ 283 h 5042"/>
                  <a:gd name="T34" fmla="*/ 133 w 4373"/>
                  <a:gd name="T35" fmla="*/ 172 h 5042"/>
                  <a:gd name="T36" fmla="*/ 114 w 4373"/>
                  <a:gd name="T37" fmla="*/ 89 h 5042"/>
                  <a:gd name="T38" fmla="*/ 97 w 4373"/>
                  <a:gd name="T39" fmla="*/ 32 h 5042"/>
                  <a:gd name="T40" fmla="*/ 83 w 4373"/>
                  <a:gd name="T41" fmla="*/ 5 h 5042"/>
                  <a:gd name="T42" fmla="*/ 77 w 4373"/>
                  <a:gd name="T43" fmla="*/ 0 h 5042"/>
                  <a:gd name="T44" fmla="*/ 68 w 4373"/>
                  <a:gd name="T45" fmla="*/ 14 h 5042"/>
                  <a:gd name="T46" fmla="*/ 61 w 4373"/>
                  <a:gd name="T47" fmla="*/ 55 h 5042"/>
                  <a:gd name="T48" fmla="*/ 56 w 4373"/>
                  <a:gd name="T49" fmla="*/ 123 h 5042"/>
                  <a:gd name="T50" fmla="*/ 0 w 4373"/>
                  <a:gd name="T51" fmla="*/ 1139 h 5042"/>
                  <a:gd name="T52" fmla="*/ 60 w 4373"/>
                  <a:gd name="T53" fmla="*/ 908 h 5042"/>
                  <a:gd name="T54" fmla="*/ 72 w 4373"/>
                  <a:gd name="T55" fmla="*/ 863 h 5042"/>
                  <a:gd name="T56" fmla="*/ 86 w 4373"/>
                  <a:gd name="T57" fmla="*/ 836 h 5042"/>
                  <a:gd name="T58" fmla="*/ 99 w 4373"/>
                  <a:gd name="T59" fmla="*/ 827 h 5042"/>
                  <a:gd name="T60" fmla="*/ 113 w 4373"/>
                  <a:gd name="T61" fmla="*/ 838 h 5042"/>
                  <a:gd name="T62" fmla="*/ 126 w 4373"/>
                  <a:gd name="T63" fmla="*/ 868 h 5042"/>
                  <a:gd name="T64" fmla="*/ 141 w 4373"/>
                  <a:gd name="T65" fmla="*/ 917 h 5042"/>
                  <a:gd name="T66" fmla="*/ 156 w 4373"/>
                  <a:gd name="T67" fmla="*/ 985 h 5042"/>
                  <a:gd name="T68" fmla="*/ 261 w 4373"/>
                  <a:gd name="T69" fmla="*/ 1421 h 5042"/>
                  <a:gd name="T70" fmla="*/ 315 w 4373"/>
                  <a:gd name="T71" fmla="*/ 1578 h 5042"/>
                  <a:gd name="T72" fmla="*/ 395 w 4373"/>
                  <a:gd name="T73" fmla="*/ 1737 h 5042"/>
                  <a:gd name="T74" fmla="*/ 501 w 4373"/>
                  <a:gd name="T75" fmla="*/ 1899 h 5042"/>
                  <a:gd name="T76" fmla="*/ 634 w 4373"/>
                  <a:gd name="T77" fmla="*/ 2064 h 5042"/>
                  <a:gd name="T78" fmla="*/ 791 w 4373"/>
                  <a:gd name="T79" fmla="*/ 2231 h 5042"/>
                  <a:gd name="T80" fmla="*/ 975 w 4373"/>
                  <a:gd name="T81" fmla="*/ 2401 h 5042"/>
                  <a:gd name="T82" fmla="*/ 1184 w 4373"/>
                  <a:gd name="T83" fmla="*/ 2571 h 5042"/>
                  <a:gd name="T84" fmla="*/ 1420 w 4373"/>
                  <a:gd name="T85" fmla="*/ 2747 h 5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73" h="5042">
                    <a:moveTo>
                      <a:pt x="4373" y="5042"/>
                    </a:moveTo>
                    <a:lnTo>
                      <a:pt x="4373" y="4627"/>
                    </a:lnTo>
                    <a:lnTo>
                      <a:pt x="1958" y="2731"/>
                    </a:lnTo>
                    <a:lnTo>
                      <a:pt x="1765" y="2597"/>
                    </a:lnTo>
                    <a:lnTo>
                      <a:pt x="1578" y="2466"/>
                    </a:lnTo>
                    <a:lnTo>
                      <a:pt x="1398" y="2333"/>
                    </a:lnTo>
                    <a:lnTo>
                      <a:pt x="1228" y="2201"/>
                    </a:lnTo>
                    <a:lnTo>
                      <a:pt x="1062" y="2068"/>
                    </a:lnTo>
                    <a:lnTo>
                      <a:pt x="905" y="1934"/>
                    </a:lnTo>
                    <a:lnTo>
                      <a:pt x="827" y="1866"/>
                    </a:lnTo>
                    <a:lnTo>
                      <a:pt x="753" y="1801"/>
                    </a:lnTo>
                    <a:lnTo>
                      <a:pt x="610" y="1667"/>
                    </a:lnTo>
                    <a:lnTo>
                      <a:pt x="588" y="1646"/>
                    </a:lnTo>
                    <a:lnTo>
                      <a:pt x="569" y="1625"/>
                    </a:lnTo>
                    <a:lnTo>
                      <a:pt x="551" y="1604"/>
                    </a:lnTo>
                    <a:lnTo>
                      <a:pt x="535" y="1584"/>
                    </a:lnTo>
                    <a:lnTo>
                      <a:pt x="506" y="1541"/>
                    </a:lnTo>
                    <a:lnTo>
                      <a:pt x="481" y="1498"/>
                    </a:lnTo>
                    <a:lnTo>
                      <a:pt x="453" y="1444"/>
                    </a:lnTo>
                    <a:lnTo>
                      <a:pt x="427" y="1390"/>
                    </a:lnTo>
                    <a:lnTo>
                      <a:pt x="402" y="1331"/>
                    </a:lnTo>
                    <a:lnTo>
                      <a:pt x="378" y="1271"/>
                    </a:lnTo>
                    <a:lnTo>
                      <a:pt x="355" y="1206"/>
                    </a:lnTo>
                    <a:lnTo>
                      <a:pt x="332" y="1139"/>
                    </a:lnTo>
                    <a:lnTo>
                      <a:pt x="311" y="1068"/>
                    </a:lnTo>
                    <a:lnTo>
                      <a:pt x="290" y="994"/>
                    </a:lnTo>
                    <a:lnTo>
                      <a:pt x="270" y="916"/>
                    </a:lnTo>
                    <a:lnTo>
                      <a:pt x="251" y="836"/>
                    </a:lnTo>
                    <a:lnTo>
                      <a:pt x="233" y="751"/>
                    </a:lnTo>
                    <a:lnTo>
                      <a:pt x="216" y="665"/>
                    </a:lnTo>
                    <a:lnTo>
                      <a:pt x="199" y="573"/>
                    </a:lnTo>
                    <a:lnTo>
                      <a:pt x="184" y="480"/>
                    </a:lnTo>
                    <a:lnTo>
                      <a:pt x="169" y="383"/>
                    </a:lnTo>
                    <a:lnTo>
                      <a:pt x="157" y="283"/>
                    </a:lnTo>
                    <a:lnTo>
                      <a:pt x="144" y="223"/>
                    </a:lnTo>
                    <a:lnTo>
                      <a:pt x="133" y="172"/>
                    </a:lnTo>
                    <a:lnTo>
                      <a:pt x="123" y="126"/>
                    </a:lnTo>
                    <a:lnTo>
                      <a:pt x="114" y="89"/>
                    </a:lnTo>
                    <a:lnTo>
                      <a:pt x="105" y="56"/>
                    </a:lnTo>
                    <a:lnTo>
                      <a:pt x="97" y="32"/>
                    </a:lnTo>
                    <a:lnTo>
                      <a:pt x="89" y="15"/>
                    </a:lnTo>
                    <a:lnTo>
                      <a:pt x="83" y="5"/>
                    </a:lnTo>
                    <a:lnTo>
                      <a:pt x="79" y="2"/>
                    </a:lnTo>
                    <a:lnTo>
                      <a:pt x="77" y="0"/>
                    </a:lnTo>
                    <a:lnTo>
                      <a:pt x="72" y="4"/>
                    </a:lnTo>
                    <a:lnTo>
                      <a:pt x="68" y="14"/>
                    </a:lnTo>
                    <a:lnTo>
                      <a:pt x="64" y="31"/>
                    </a:lnTo>
                    <a:lnTo>
                      <a:pt x="61" y="55"/>
                    </a:lnTo>
                    <a:lnTo>
                      <a:pt x="59" y="85"/>
                    </a:lnTo>
                    <a:lnTo>
                      <a:pt x="56" y="123"/>
                    </a:lnTo>
                    <a:lnTo>
                      <a:pt x="56" y="167"/>
                    </a:lnTo>
                    <a:lnTo>
                      <a:pt x="0" y="1139"/>
                    </a:lnTo>
                    <a:lnTo>
                      <a:pt x="55" y="939"/>
                    </a:lnTo>
                    <a:lnTo>
                      <a:pt x="60" y="908"/>
                    </a:lnTo>
                    <a:lnTo>
                      <a:pt x="66" y="883"/>
                    </a:lnTo>
                    <a:lnTo>
                      <a:pt x="72" y="863"/>
                    </a:lnTo>
                    <a:lnTo>
                      <a:pt x="79" y="847"/>
                    </a:lnTo>
                    <a:lnTo>
                      <a:pt x="86" y="836"/>
                    </a:lnTo>
                    <a:lnTo>
                      <a:pt x="92" y="829"/>
                    </a:lnTo>
                    <a:lnTo>
                      <a:pt x="99" y="827"/>
                    </a:lnTo>
                    <a:lnTo>
                      <a:pt x="106" y="831"/>
                    </a:lnTo>
                    <a:lnTo>
                      <a:pt x="113" y="838"/>
                    </a:lnTo>
                    <a:lnTo>
                      <a:pt x="120" y="851"/>
                    </a:lnTo>
                    <a:lnTo>
                      <a:pt x="126" y="868"/>
                    </a:lnTo>
                    <a:lnTo>
                      <a:pt x="134" y="891"/>
                    </a:lnTo>
                    <a:lnTo>
                      <a:pt x="141" y="917"/>
                    </a:lnTo>
                    <a:lnTo>
                      <a:pt x="149" y="949"/>
                    </a:lnTo>
                    <a:lnTo>
                      <a:pt x="156" y="985"/>
                    </a:lnTo>
                    <a:lnTo>
                      <a:pt x="165" y="1027"/>
                    </a:lnTo>
                    <a:lnTo>
                      <a:pt x="261" y="1421"/>
                    </a:lnTo>
                    <a:lnTo>
                      <a:pt x="285" y="1499"/>
                    </a:lnTo>
                    <a:lnTo>
                      <a:pt x="315" y="1578"/>
                    </a:lnTo>
                    <a:lnTo>
                      <a:pt x="351" y="1657"/>
                    </a:lnTo>
                    <a:lnTo>
                      <a:pt x="395" y="1737"/>
                    </a:lnTo>
                    <a:lnTo>
                      <a:pt x="444" y="1818"/>
                    </a:lnTo>
                    <a:lnTo>
                      <a:pt x="501" y="1899"/>
                    </a:lnTo>
                    <a:lnTo>
                      <a:pt x="564" y="1981"/>
                    </a:lnTo>
                    <a:lnTo>
                      <a:pt x="634" y="2064"/>
                    </a:lnTo>
                    <a:lnTo>
                      <a:pt x="708" y="2147"/>
                    </a:lnTo>
                    <a:lnTo>
                      <a:pt x="791" y="2231"/>
                    </a:lnTo>
                    <a:lnTo>
                      <a:pt x="879" y="2315"/>
                    </a:lnTo>
                    <a:lnTo>
                      <a:pt x="975" y="2401"/>
                    </a:lnTo>
                    <a:lnTo>
                      <a:pt x="1075" y="2485"/>
                    </a:lnTo>
                    <a:lnTo>
                      <a:pt x="1184" y="2571"/>
                    </a:lnTo>
                    <a:lnTo>
                      <a:pt x="1298" y="2659"/>
                    </a:lnTo>
                    <a:lnTo>
                      <a:pt x="1420" y="2747"/>
                    </a:lnTo>
                    <a:lnTo>
                      <a:pt x="4373" y="5042"/>
                    </a:lnTo>
                    <a:close/>
                  </a:path>
                </a:pathLst>
              </a:custGeom>
              <a:solidFill>
                <a:srgbClr val="D2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5689A74-5745-3EC4-F678-A5C430109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213" y="3144838"/>
                <a:ext cx="1384300" cy="1601788"/>
              </a:xfrm>
              <a:custGeom>
                <a:avLst/>
                <a:gdLst>
                  <a:gd name="T0" fmla="*/ 142 w 4357"/>
                  <a:gd name="T1" fmla="*/ 291 h 5049"/>
                  <a:gd name="T2" fmla="*/ 132 w 4357"/>
                  <a:gd name="T3" fmla="*/ 230 h 5049"/>
                  <a:gd name="T4" fmla="*/ 121 w 4357"/>
                  <a:gd name="T5" fmla="*/ 176 h 5049"/>
                  <a:gd name="T6" fmla="*/ 103 w 4357"/>
                  <a:gd name="T7" fmla="*/ 90 h 5049"/>
                  <a:gd name="T8" fmla="*/ 91 w 4357"/>
                  <a:gd name="T9" fmla="*/ 42 h 5049"/>
                  <a:gd name="T10" fmla="*/ 81 w 4357"/>
                  <a:gd name="T11" fmla="*/ 15 h 5049"/>
                  <a:gd name="T12" fmla="*/ 74 w 4357"/>
                  <a:gd name="T13" fmla="*/ 4 h 5049"/>
                  <a:gd name="T14" fmla="*/ 63 w 4357"/>
                  <a:gd name="T15" fmla="*/ 4 h 5049"/>
                  <a:gd name="T16" fmla="*/ 57 w 4357"/>
                  <a:gd name="T17" fmla="*/ 24 h 5049"/>
                  <a:gd name="T18" fmla="*/ 51 w 4357"/>
                  <a:gd name="T19" fmla="*/ 60 h 5049"/>
                  <a:gd name="T20" fmla="*/ 48 w 4357"/>
                  <a:gd name="T21" fmla="*/ 135 h 5049"/>
                  <a:gd name="T22" fmla="*/ 38 w 4357"/>
                  <a:gd name="T23" fmla="*/ 902 h 5049"/>
                  <a:gd name="T24" fmla="*/ 49 w 4357"/>
                  <a:gd name="T25" fmla="*/ 863 h 5049"/>
                  <a:gd name="T26" fmla="*/ 63 w 4357"/>
                  <a:gd name="T27" fmla="*/ 837 h 5049"/>
                  <a:gd name="T28" fmla="*/ 74 w 4357"/>
                  <a:gd name="T29" fmla="*/ 822 h 5049"/>
                  <a:gd name="T30" fmla="*/ 87 w 4357"/>
                  <a:gd name="T31" fmla="*/ 821 h 5049"/>
                  <a:gd name="T32" fmla="*/ 100 w 4357"/>
                  <a:gd name="T33" fmla="*/ 830 h 5049"/>
                  <a:gd name="T34" fmla="*/ 113 w 4357"/>
                  <a:gd name="T35" fmla="*/ 852 h 5049"/>
                  <a:gd name="T36" fmla="*/ 127 w 4357"/>
                  <a:gd name="T37" fmla="*/ 888 h 5049"/>
                  <a:gd name="T38" fmla="*/ 141 w 4357"/>
                  <a:gd name="T39" fmla="*/ 935 h 5049"/>
                  <a:gd name="T40" fmla="*/ 249 w 4357"/>
                  <a:gd name="T41" fmla="*/ 1425 h 5049"/>
                  <a:gd name="T42" fmla="*/ 265 w 4357"/>
                  <a:gd name="T43" fmla="*/ 1483 h 5049"/>
                  <a:gd name="T44" fmla="*/ 304 w 4357"/>
                  <a:gd name="T45" fmla="*/ 1596 h 5049"/>
                  <a:gd name="T46" fmla="*/ 353 w 4357"/>
                  <a:gd name="T47" fmla="*/ 1705 h 5049"/>
                  <a:gd name="T48" fmla="*/ 413 w 4357"/>
                  <a:gd name="T49" fmla="*/ 1812 h 5049"/>
                  <a:gd name="T50" fmla="*/ 482 w 4357"/>
                  <a:gd name="T51" fmla="*/ 1915 h 5049"/>
                  <a:gd name="T52" fmla="*/ 561 w 4357"/>
                  <a:gd name="T53" fmla="*/ 2017 h 5049"/>
                  <a:gd name="T54" fmla="*/ 604 w 4357"/>
                  <a:gd name="T55" fmla="*/ 2065 h 5049"/>
                  <a:gd name="T56" fmla="*/ 699 w 4357"/>
                  <a:gd name="T57" fmla="*/ 2164 h 5049"/>
                  <a:gd name="T58" fmla="*/ 751 w 4357"/>
                  <a:gd name="T59" fmla="*/ 2213 h 5049"/>
                  <a:gd name="T60" fmla="*/ 4357 w 4357"/>
                  <a:gd name="T61" fmla="*/ 4615 h 5049"/>
                  <a:gd name="T62" fmla="*/ 782 w 4357"/>
                  <a:gd name="T63" fmla="*/ 1850 h 5049"/>
                  <a:gd name="T64" fmla="*/ 700 w 4357"/>
                  <a:gd name="T65" fmla="*/ 1780 h 5049"/>
                  <a:gd name="T66" fmla="*/ 624 w 4357"/>
                  <a:gd name="T67" fmla="*/ 1708 h 5049"/>
                  <a:gd name="T68" fmla="*/ 555 w 4357"/>
                  <a:gd name="T69" fmla="*/ 1629 h 5049"/>
                  <a:gd name="T70" fmla="*/ 494 w 4357"/>
                  <a:gd name="T71" fmla="*/ 1547 h 5049"/>
                  <a:gd name="T72" fmla="*/ 439 w 4357"/>
                  <a:gd name="T73" fmla="*/ 1459 h 5049"/>
                  <a:gd name="T74" fmla="*/ 390 w 4357"/>
                  <a:gd name="T75" fmla="*/ 1368 h 5049"/>
                  <a:gd name="T76" fmla="*/ 348 w 4357"/>
                  <a:gd name="T77" fmla="*/ 1271 h 5049"/>
                  <a:gd name="T78" fmla="*/ 313 w 4357"/>
                  <a:gd name="T79" fmla="*/ 1172 h 5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57" h="5049">
                    <a:moveTo>
                      <a:pt x="153" y="360"/>
                    </a:moveTo>
                    <a:lnTo>
                      <a:pt x="142" y="291"/>
                    </a:lnTo>
                    <a:lnTo>
                      <a:pt x="136" y="258"/>
                    </a:lnTo>
                    <a:lnTo>
                      <a:pt x="132" y="230"/>
                    </a:lnTo>
                    <a:lnTo>
                      <a:pt x="126" y="202"/>
                    </a:lnTo>
                    <a:lnTo>
                      <a:pt x="121" y="176"/>
                    </a:lnTo>
                    <a:lnTo>
                      <a:pt x="112" y="129"/>
                    </a:lnTo>
                    <a:lnTo>
                      <a:pt x="103" y="90"/>
                    </a:lnTo>
                    <a:lnTo>
                      <a:pt x="95" y="57"/>
                    </a:lnTo>
                    <a:lnTo>
                      <a:pt x="91" y="42"/>
                    </a:lnTo>
                    <a:lnTo>
                      <a:pt x="87" y="32"/>
                    </a:lnTo>
                    <a:lnTo>
                      <a:pt x="81" y="15"/>
                    </a:lnTo>
                    <a:lnTo>
                      <a:pt x="76" y="7"/>
                    </a:lnTo>
                    <a:lnTo>
                      <a:pt x="74" y="4"/>
                    </a:lnTo>
                    <a:lnTo>
                      <a:pt x="68" y="0"/>
                    </a:lnTo>
                    <a:lnTo>
                      <a:pt x="63" y="4"/>
                    </a:lnTo>
                    <a:lnTo>
                      <a:pt x="59" y="16"/>
                    </a:lnTo>
                    <a:lnTo>
                      <a:pt x="57" y="24"/>
                    </a:lnTo>
                    <a:lnTo>
                      <a:pt x="55" y="34"/>
                    </a:lnTo>
                    <a:lnTo>
                      <a:pt x="51" y="60"/>
                    </a:lnTo>
                    <a:lnTo>
                      <a:pt x="49" y="93"/>
                    </a:lnTo>
                    <a:lnTo>
                      <a:pt x="48" y="135"/>
                    </a:lnTo>
                    <a:lnTo>
                      <a:pt x="0" y="1044"/>
                    </a:lnTo>
                    <a:lnTo>
                      <a:pt x="38" y="902"/>
                    </a:lnTo>
                    <a:lnTo>
                      <a:pt x="42" y="881"/>
                    </a:lnTo>
                    <a:lnTo>
                      <a:pt x="49" y="863"/>
                    </a:lnTo>
                    <a:lnTo>
                      <a:pt x="56" y="848"/>
                    </a:lnTo>
                    <a:lnTo>
                      <a:pt x="63" y="837"/>
                    </a:lnTo>
                    <a:lnTo>
                      <a:pt x="67" y="828"/>
                    </a:lnTo>
                    <a:lnTo>
                      <a:pt x="74" y="822"/>
                    </a:lnTo>
                    <a:lnTo>
                      <a:pt x="81" y="820"/>
                    </a:lnTo>
                    <a:lnTo>
                      <a:pt x="87" y="821"/>
                    </a:lnTo>
                    <a:lnTo>
                      <a:pt x="93" y="823"/>
                    </a:lnTo>
                    <a:lnTo>
                      <a:pt x="100" y="830"/>
                    </a:lnTo>
                    <a:lnTo>
                      <a:pt x="107" y="839"/>
                    </a:lnTo>
                    <a:lnTo>
                      <a:pt x="113" y="852"/>
                    </a:lnTo>
                    <a:lnTo>
                      <a:pt x="120" y="868"/>
                    </a:lnTo>
                    <a:lnTo>
                      <a:pt x="127" y="888"/>
                    </a:lnTo>
                    <a:lnTo>
                      <a:pt x="134" y="909"/>
                    </a:lnTo>
                    <a:lnTo>
                      <a:pt x="141" y="935"/>
                    </a:lnTo>
                    <a:lnTo>
                      <a:pt x="237" y="1368"/>
                    </a:lnTo>
                    <a:lnTo>
                      <a:pt x="249" y="1425"/>
                    </a:lnTo>
                    <a:lnTo>
                      <a:pt x="256" y="1453"/>
                    </a:lnTo>
                    <a:lnTo>
                      <a:pt x="265" y="1483"/>
                    </a:lnTo>
                    <a:lnTo>
                      <a:pt x="283" y="1539"/>
                    </a:lnTo>
                    <a:lnTo>
                      <a:pt x="304" y="1596"/>
                    </a:lnTo>
                    <a:lnTo>
                      <a:pt x="327" y="1650"/>
                    </a:lnTo>
                    <a:lnTo>
                      <a:pt x="353" y="1705"/>
                    </a:lnTo>
                    <a:lnTo>
                      <a:pt x="381" y="1758"/>
                    </a:lnTo>
                    <a:lnTo>
                      <a:pt x="413" y="1812"/>
                    </a:lnTo>
                    <a:lnTo>
                      <a:pt x="446" y="1863"/>
                    </a:lnTo>
                    <a:lnTo>
                      <a:pt x="482" y="1915"/>
                    </a:lnTo>
                    <a:lnTo>
                      <a:pt x="519" y="1966"/>
                    </a:lnTo>
                    <a:lnTo>
                      <a:pt x="561" y="2017"/>
                    </a:lnTo>
                    <a:lnTo>
                      <a:pt x="581" y="2041"/>
                    </a:lnTo>
                    <a:lnTo>
                      <a:pt x="604" y="2065"/>
                    </a:lnTo>
                    <a:lnTo>
                      <a:pt x="650" y="2115"/>
                    </a:lnTo>
                    <a:lnTo>
                      <a:pt x="699" y="2164"/>
                    </a:lnTo>
                    <a:lnTo>
                      <a:pt x="724" y="2188"/>
                    </a:lnTo>
                    <a:lnTo>
                      <a:pt x="751" y="2213"/>
                    </a:lnTo>
                    <a:lnTo>
                      <a:pt x="4357" y="5049"/>
                    </a:lnTo>
                    <a:lnTo>
                      <a:pt x="4357" y="4615"/>
                    </a:lnTo>
                    <a:lnTo>
                      <a:pt x="2174" y="2915"/>
                    </a:lnTo>
                    <a:lnTo>
                      <a:pt x="782" y="1850"/>
                    </a:lnTo>
                    <a:lnTo>
                      <a:pt x="739" y="1815"/>
                    </a:lnTo>
                    <a:lnTo>
                      <a:pt x="700" y="1780"/>
                    </a:lnTo>
                    <a:lnTo>
                      <a:pt x="660" y="1744"/>
                    </a:lnTo>
                    <a:lnTo>
                      <a:pt x="624" y="1708"/>
                    </a:lnTo>
                    <a:lnTo>
                      <a:pt x="588" y="1668"/>
                    </a:lnTo>
                    <a:lnTo>
                      <a:pt x="555" y="1629"/>
                    </a:lnTo>
                    <a:lnTo>
                      <a:pt x="524" y="1588"/>
                    </a:lnTo>
                    <a:lnTo>
                      <a:pt x="494" y="1547"/>
                    </a:lnTo>
                    <a:lnTo>
                      <a:pt x="465" y="1503"/>
                    </a:lnTo>
                    <a:lnTo>
                      <a:pt x="439" y="1459"/>
                    </a:lnTo>
                    <a:lnTo>
                      <a:pt x="413" y="1414"/>
                    </a:lnTo>
                    <a:lnTo>
                      <a:pt x="390" y="1368"/>
                    </a:lnTo>
                    <a:lnTo>
                      <a:pt x="368" y="1320"/>
                    </a:lnTo>
                    <a:lnTo>
                      <a:pt x="348" y="1271"/>
                    </a:lnTo>
                    <a:lnTo>
                      <a:pt x="329" y="1221"/>
                    </a:lnTo>
                    <a:lnTo>
                      <a:pt x="313" y="1172"/>
                    </a:lnTo>
                    <a:lnTo>
                      <a:pt x="153" y="360"/>
                    </a:lnTo>
                    <a:close/>
                  </a:path>
                </a:pathLst>
              </a:custGeom>
              <a:solidFill>
                <a:srgbClr val="D2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5C60DA96-4EB5-4248-9285-A6BF480D6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863" y="3140076"/>
                <a:ext cx="1377950" cy="1606550"/>
              </a:xfrm>
              <a:custGeom>
                <a:avLst/>
                <a:gdLst>
                  <a:gd name="T0" fmla="*/ 770 w 4340"/>
                  <a:gd name="T1" fmla="*/ 1867 h 5060"/>
                  <a:gd name="T2" fmla="*/ 695 w 4340"/>
                  <a:gd name="T3" fmla="*/ 1805 h 5060"/>
                  <a:gd name="T4" fmla="*/ 625 w 4340"/>
                  <a:gd name="T5" fmla="*/ 1739 h 5060"/>
                  <a:gd name="T6" fmla="*/ 561 w 4340"/>
                  <a:gd name="T7" fmla="*/ 1669 h 5060"/>
                  <a:gd name="T8" fmla="*/ 502 w 4340"/>
                  <a:gd name="T9" fmla="*/ 1595 h 5060"/>
                  <a:gd name="T10" fmla="*/ 448 w 4340"/>
                  <a:gd name="T11" fmla="*/ 1516 h 5060"/>
                  <a:gd name="T12" fmla="*/ 398 w 4340"/>
                  <a:gd name="T13" fmla="*/ 1434 h 5060"/>
                  <a:gd name="T14" fmla="*/ 354 w 4340"/>
                  <a:gd name="T15" fmla="*/ 1346 h 5060"/>
                  <a:gd name="T16" fmla="*/ 316 w 4340"/>
                  <a:gd name="T17" fmla="*/ 1256 h 5060"/>
                  <a:gd name="T18" fmla="*/ 214 w 4340"/>
                  <a:gd name="T19" fmla="*/ 810 h 5060"/>
                  <a:gd name="T20" fmla="*/ 132 w 4340"/>
                  <a:gd name="T21" fmla="*/ 364 h 5060"/>
                  <a:gd name="T22" fmla="*/ 120 w 4340"/>
                  <a:gd name="T23" fmla="*/ 292 h 5060"/>
                  <a:gd name="T24" fmla="*/ 110 w 4340"/>
                  <a:gd name="T25" fmla="*/ 228 h 5060"/>
                  <a:gd name="T26" fmla="*/ 97 w 4340"/>
                  <a:gd name="T27" fmla="*/ 147 h 5060"/>
                  <a:gd name="T28" fmla="*/ 89 w 4340"/>
                  <a:gd name="T29" fmla="*/ 104 h 5060"/>
                  <a:gd name="T30" fmla="*/ 76 w 4340"/>
                  <a:gd name="T31" fmla="*/ 52 h 5060"/>
                  <a:gd name="T32" fmla="*/ 70 w 4340"/>
                  <a:gd name="T33" fmla="*/ 27 h 5060"/>
                  <a:gd name="T34" fmla="*/ 63 w 4340"/>
                  <a:gd name="T35" fmla="*/ 11 h 5060"/>
                  <a:gd name="T36" fmla="*/ 49 w 4340"/>
                  <a:gd name="T37" fmla="*/ 0 h 5060"/>
                  <a:gd name="T38" fmla="*/ 39 w 4340"/>
                  <a:gd name="T39" fmla="*/ 20 h 5060"/>
                  <a:gd name="T40" fmla="*/ 33 w 4340"/>
                  <a:gd name="T41" fmla="*/ 41 h 5060"/>
                  <a:gd name="T42" fmla="*/ 29 w 4340"/>
                  <a:gd name="T43" fmla="*/ 70 h 5060"/>
                  <a:gd name="T44" fmla="*/ 22 w 4340"/>
                  <a:gd name="T45" fmla="*/ 129 h 5060"/>
                  <a:gd name="T46" fmla="*/ 0 w 4340"/>
                  <a:gd name="T47" fmla="*/ 1024 h 5060"/>
                  <a:gd name="T48" fmla="*/ 42 w 4340"/>
                  <a:gd name="T49" fmla="*/ 858 h 5060"/>
                  <a:gd name="T50" fmla="*/ 50 w 4340"/>
                  <a:gd name="T51" fmla="*/ 842 h 5060"/>
                  <a:gd name="T52" fmla="*/ 67 w 4340"/>
                  <a:gd name="T53" fmla="*/ 835 h 5060"/>
                  <a:gd name="T54" fmla="*/ 87 w 4340"/>
                  <a:gd name="T55" fmla="*/ 860 h 5060"/>
                  <a:gd name="T56" fmla="*/ 109 w 4340"/>
                  <a:gd name="T57" fmla="*/ 916 h 5060"/>
                  <a:gd name="T58" fmla="*/ 246 w 4340"/>
                  <a:gd name="T59" fmla="*/ 1461 h 5060"/>
                  <a:gd name="T60" fmla="*/ 282 w 4340"/>
                  <a:gd name="T61" fmla="*/ 1581 h 5060"/>
                  <a:gd name="T62" fmla="*/ 327 w 4340"/>
                  <a:gd name="T63" fmla="*/ 1694 h 5060"/>
                  <a:gd name="T64" fmla="*/ 381 w 4340"/>
                  <a:gd name="T65" fmla="*/ 1801 h 5060"/>
                  <a:gd name="T66" fmla="*/ 442 w 4340"/>
                  <a:gd name="T67" fmla="*/ 1903 h 5060"/>
                  <a:gd name="T68" fmla="*/ 514 w 4340"/>
                  <a:gd name="T69" fmla="*/ 1998 h 5060"/>
                  <a:gd name="T70" fmla="*/ 593 w 4340"/>
                  <a:gd name="T71" fmla="*/ 2088 h 5060"/>
                  <a:gd name="T72" fmla="*/ 680 w 4340"/>
                  <a:gd name="T73" fmla="*/ 2171 h 5060"/>
                  <a:gd name="T74" fmla="*/ 4340 w 4340"/>
                  <a:gd name="T75" fmla="*/ 5060 h 5060"/>
                  <a:gd name="T76" fmla="*/ 3346 w 4340"/>
                  <a:gd name="T77" fmla="*/ 3847 h 5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40" h="5060">
                    <a:moveTo>
                      <a:pt x="2118" y="2914"/>
                    </a:moveTo>
                    <a:lnTo>
                      <a:pt x="770" y="1867"/>
                    </a:lnTo>
                    <a:lnTo>
                      <a:pt x="732" y="1835"/>
                    </a:lnTo>
                    <a:lnTo>
                      <a:pt x="695" y="1805"/>
                    </a:lnTo>
                    <a:lnTo>
                      <a:pt x="659" y="1772"/>
                    </a:lnTo>
                    <a:lnTo>
                      <a:pt x="625" y="1739"/>
                    </a:lnTo>
                    <a:lnTo>
                      <a:pt x="592" y="1704"/>
                    </a:lnTo>
                    <a:lnTo>
                      <a:pt x="561" y="1669"/>
                    </a:lnTo>
                    <a:lnTo>
                      <a:pt x="531" y="1632"/>
                    </a:lnTo>
                    <a:lnTo>
                      <a:pt x="502" y="1595"/>
                    </a:lnTo>
                    <a:lnTo>
                      <a:pt x="474" y="1556"/>
                    </a:lnTo>
                    <a:lnTo>
                      <a:pt x="448" y="1516"/>
                    </a:lnTo>
                    <a:lnTo>
                      <a:pt x="422" y="1474"/>
                    </a:lnTo>
                    <a:lnTo>
                      <a:pt x="398" y="1434"/>
                    </a:lnTo>
                    <a:lnTo>
                      <a:pt x="375" y="1389"/>
                    </a:lnTo>
                    <a:lnTo>
                      <a:pt x="354" y="1346"/>
                    </a:lnTo>
                    <a:lnTo>
                      <a:pt x="334" y="1301"/>
                    </a:lnTo>
                    <a:lnTo>
                      <a:pt x="316" y="1256"/>
                    </a:lnTo>
                    <a:lnTo>
                      <a:pt x="262" y="1032"/>
                    </a:lnTo>
                    <a:lnTo>
                      <a:pt x="214" y="810"/>
                    </a:lnTo>
                    <a:lnTo>
                      <a:pt x="170" y="586"/>
                    </a:lnTo>
                    <a:lnTo>
                      <a:pt x="132" y="364"/>
                    </a:lnTo>
                    <a:lnTo>
                      <a:pt x="125" y="327"/>
                    </a:lnTo>
                    <a:lnTo>
                      <a:pt x="120" y="292"/>
                    </a:lnTo>
                    <a:lnTo>
                      <a:pt x="115" y="259"/>
                    </a:lnTo>
                    <a:lnTo>
                      <a:pt x="110" y="228"/>
                    </a:lnTo>
                    <a:lnTo>
                      <a:pt x="101" y="173"/>
                    </a:lnTo>
                    <a:lnTo>
                      <a:pt x="97" y="147"/>
                    </a:lnTo>
                    <a:lnTo>
                      <a:pt x="93" y="125"/>
                    </a:lnTo>
                    <a:lnTo>
                      <a:pt x="89" y="104"/>
                    </a:lnTo>
                    <a:lnTo>
                      <a:pt x="84" y="85"/>
                    </a:lnTo>
                    <a:lnTo>
                      <a:pt x="76" y="52"/>
                    </a:lnTo>
                    <a:lnTo>
                      <a:pt x="72" y="37"/>
                    </a:lnTo>
                    <a:lnTo>
                      <a:pt x="70" y="27"/>
                    </a:lnTo>
                    <a:lnTo>
                      <a:pt x="65" y="17"/>
                    </a:lnTo>
                    <a:lnTo>
                      <a:pt x="63" y="11"/>
                    </a:lnTo>
                    <a:lnTo>
                      <a:pt x="56" y="1"/>
                    </a:lnTo>
                    <a:lnTo>
                      <a:pt x="49" y="0"/>
                    </a:lnTo>
                    <a:lnTo>
                      <a:pt x="44" y="5"/>
                    </a:lnTo>
                    <a:lnTo>
                      <a:pt x="39" y="20"/>
                    </a:lnTo>
                    <a:lnTo>
                      <a:pt x="36" y="28"/>
                    </a:lnTo>
                    <a:lnTo>
                      <a:pt x="33" y="41"/>
                    </a:lnTo>
                    <a:lnTo>
                      <a:pt x="31" y="53"/>
                    </a:lnTo>
                    <a:lnTo>
                      <a:pt x="29" y="70"/>
                    </a:lnTo>
                    <a:lnTo>
                      <a:pt x="24" y="107"/>
                    </a:lnTo>
                    <a:lnTo>
                      <a:pt x="22" y="129"/>
                    </a:lnTo>
                    <a:lnTo>
                      <a:pt x="22" y="153"/>
                    </a:lnTo>
                    <a:lnTo>
                      <a:pt x="0" y="1024"/>
                    </a:lnTo>
                    <a:lnTo>
                      <a:pt x="36" y="881"/>
                    </a:lnTo>
                    <a:lnTo>
                      <a:pt x="42" y="858"/>
                    </a:lnTo>
                    <a:lnTo>
                      <a:pt x="46" y="847"/>
                    </a:lnTo>
                    <a:lnTo>
                      <a:pt x="50" y="842"/>
                    </a:lnTo>
                    <a:lnTo>
                      <a:pt x="58" y="834"/>
                    </a:lnTo>
                    <a:lnTo>
                      <a:pt x="67" y="835"/>
                    </a:lnTo>
                    <a:lnTo>
                      <a:pt x="76" y="843"/>
                    </a:lnTo>
                    <a:lnTo>
                      <a:pt x="87" y="860"/>
                    </a:lnTo>
                    <a:lnTo>
                      <a:pt x="97" y="884"/>
                    </a:lnTo>
                    <a:lnTo>
                      <a:pt x="109" y="916"/>
                    </a:lnTo>
                    <a:lnTo>
                      <a:pt x="231" y="1400"/>
                    </a:lnTo>
                    <a:lnTo>
                      <a:pt x="246" y="1461"/>
                    </a:lnTo>
                    <a:lnTo>
                      <a:pt x="263" y="1522"/>
                    </a:lnTo>
                    <a:lnTo>
                      <a:pt x="282" y="1581"/>
                    </a:lnTo>
                    <a:lnTo>
                      <a:pt x="305" y="1638"/>
                    </a:lnTo>
                    <a:lnTo>
                      <a:pt x="327" y="1694"/>
                    </a:lnTo>
                    <a:lnTo>
                      <a:pt x="353" y="1748"/>
                    </a:lnTo>
                    <a:lnTo>
                      <a:pt x="381" y="1801"/>
                    </a:lnTo>
                    <a:lnTo>
                      <a:pt x="412" y="1853"/>
                    </a:lnTo>
                    <a:lnTo>
                      <a:pt x="442" y="1903"/>
                    </a:lnTo>
                    <a:lnTo>
                      <a:pt x="477" y="1952"/>
                    </a:lnTo>
                    <a:lnTo>
                      <a:pt x="514" y="1998"/>
                    </a:lnTo>
                    <a:lnTo>
                      <a:pt x="553" y="2045"/>
                    </a:lnTo>
                    <a:lnTo>
                      <a:pt x="593" y="2088"/>
                    </a:lnTo>
                    <a:lnTo>
                      <a:pt x="636" y="2131"/>
                    </a:lnTo>
                    <a:lnTo>
                      <a:pt x="680" y="2171"/>
                    </a:lnTo>
                    <a:lnTo>
                      <a:pt x="728" y="2212"/>
                    </a:lnTo>
                    <a:lnTo>
                      <a:pt x="4340" y="5060"/>
                    </a:lnTo>
                    <a:lnTo>
                      <a:pt x="4340" y="4628"/>
                    </a:lnTo>
                    <a:lnTo>
                      <a:pt x="3346" y="3847"/>
                    </a:lnTo>
                    <a:lnTo>
                      <a:pt x="2118" y="2914"/>
                    </a:lnTo>
                    <a:close/>
                  </a:path>
                </a:pathLst>
              </a:custGeom>
              <a:solidFill>
                <a:srgbClr val="D2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BF7F1C96-74F9-EBB5-A271-4629B092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576" y="3143251"/>
                <a:ext cx="1382713" cy="1600200"/>
              </a:xfrm>
              <a:custGeom>
                <a:avLst/>
                <a:gdLst>
                  <a:gd name="T0" fmla="*/ 4353 w 4353"/>
                  <a:gd name="T1" fmla="*/ 4610 h 5040"/>
                  <a:gd name="T2" fmla="*/ 943 w 4353"/>
                  <a:gd name="T3" fmla="*/ 1977 h 5040"/>
                  <a:gd name="T4" fmla="*/ 823 w 4353"/>
                  <a:gd name="T5" fmla="*/ 1884 h 5040"/>
                  <a:gd name="T6" fmla="*/ 709 w 4353"/>
                  <a:gd name="T7" fmla="*/ 1784 h 5040"/>
                  <a:gd name="T8" fmla="*/ 601 w 4353"/>
                  <a:gd name="T9" fmla="*/ 1675 h 5040"/>
                  <a:gd name="T10" fmla="*/ 525 w 4353"/>
                  <a:gd name="T11" fmla="*/ 1578 h 5040"/>
                  <a:gd name="T12" fmla="*/ 458 w 4353"/>
                  <a:gd name="T13" fmla="*/ 1450 h 5040"/>
                  <a:gd name="T14" fmla="*/ 379 w 4353"/>
                  <a:gd name="T15" fmla="*/ 1264 h 5040"/>
                  <a:gd name="T16" fmla="*/ 343 w 4353"/>
                  <a:gd name="T17" fmla="*/ 1165 h 5040"/>
                  <a:gd name="T18" fmla="*/ 280 w 4353"/>
                  <a:gd name="T19" fmla="*/ 952 h 5040"/>
                  <a:gd name="T20" fmla="*/ 253 w 4353"/>
                  <a:gd name="T21" fmla="*/ 839 h 5040"/>
                  <a:gd name="T22" fmla="*/ 130 w 4353"/>
                  <a:gd name="T23" fmla="*/ 289 h 5040"/>
                  <a:gd name="T24" fmla="*/ 116 w 4353"/>
                  <a:gd name="T25" fmla="*/ 201 h 5040"/>
                  <a:gd name="T26" fmla="*/ 100 w 4353"/>
                  <a:gd name="T27" fmla="*/ 108 h 5040"/>
                  <a:gd name="T28" fmla="*/ 91 w 4353"/>
                  <a:gd name="T29" fmla="*/ 72 h 5040"/>
                  <a:gd name="T30" fmla="*/ 78 w 4353"/>
                  <a:gd name="T31" fmla="*/ 22 h 5040"/>
                  <a:gd name="T32" fmla="*/ 72 w 4353"/>
                  <a:gd name="T33" fmla="*/ 8 h 5040"/>
                  <a:gd name="T34" fmla="*/ 60 w 4353"/>
                  <a:gd name="T35" fmla="*/ 1 h 5040"/>
                  <a:gd name="T36" fmla="*/ 53 w 4353"/>
                  <a:gd name="T37" fmla="*/ 15 h 5040"/>
                  <a:gd name="T38" fmla="*/ 47 w 4353"/>
                  <a:gd name="T39" fmla="*/ 47 h 5040"/>
                  <a:gd name="T40" fmla="*/ 41 w 4353"/>
                  <a:gd name="T41" fmla="*/ 115 h 5040"/>
                  <a:gd name="T42" fmla="*/ 39 w 4353"/>
                  <a:gd name="T43" fmla="*/ 160 h 5040"/>
                  <a:gd name="T44" fmla="*/ 6 w 4353"/>
                  <a:gd name="T45" fmla="*/ 1063 h 5040"/>
                  <a:gd name="T46" fmla="*/ 20 w 4353"/>
                  <a:gd name="T47" fmla="*/ 972 h 5040"/>
                  <a:gd name="T48" fmla="*/ 34 w 4353"/>
                  <a:gd name="T49" fmla="*/ 903 h 5040"/>
                  <a:gd name="T50" fmla="*/ 48 w 4353"/>
                  <a:gd name="T51" fmla="*/ 853 h 5040"/>
                  <a:gd name="T52" fmla="*/ 64 w 4353"/>
                  <a:gd name="T53" fmla="*/ 824 h 5040"/>
                  <a:gd name="T54" fmla="*/ 79 w 4353"/>
                  <a:gd name="T55" fmla="*/ 815 h 5040"/>
                  <a:gd name="T56" fmla="*/ 95 w 4353"/>
                  <a:gd name="T57" fmla="*/ 826 h 5040"/>
                  <a:gd name="T58" fmla="*/ 113 w 4353"/>
                  <a:gd name="T59" fmla="*/ 858 h 5040"/>
                  <a:gd name="T60" fmla="*/ 152 w 4353"/>
                  <a:gd name="T61" fmla="*/ 1012 h 5040"/>
                  <a:gd name="T62" fmla="*/ 175 w 4353"/>
                  <a:gd name="T63" fmla="*/ 1131 h 5040"/>
                  <a:gd name="T64" fmla="*/ 214 w 4353"/>
                  <a:gd name="T65" fmla="*/ 1305 h 5040"/>
                  <a:gd name="T66" fmla="*/ 263 w 4353"/>
                  <a:gd name="T67" fmla="*/ 1476 h 5040"/>
                  <a:gd name="T68" fmla="*/ 292 w 4353"/>
                  <a:gd name="T69" fmla="*/ 1583 h 5040"/>
                  <a:gd name="T70" fmla="*/ 322 w 4353"/>
                  <a:gd name="T71" fmla="*/ 1663 h 5040"/>
                  <a:gd name="T72" fmla="*/ 358 w 4353"/>
                  <a:gd name="T73" fmla="*/ 1741 h 5040"/>
                  <a:gd name="T74" fmla="*/ 385 w 4353"/>
                  <a:gd name="T75" fmla="*/ 1792 h 5040"/>
                  <a:gd name="T76" fmla="*/ 448 w 4353"/>
                  <a:gd name="T77" fmla="*/ 1892 h 5040"/>
                  <a:gd name="T78" fmla="*/ 520 w 4353"/>
                  <a:gd name="T79" fmla="*/ 1988 h 5040"/>
                  <a:gd name="T80" fmla="*/ 604 w 4353"/>
                  <a:gd name="T81" fmla="*/ 2083 h 5040"/>
                  <a:gd name="T82" fmla="*/ 697 w 4353"/>
                  <a:gd name="T83" fmla="*/ 2175 h 5040"/>
                  <a:gd name="T84" fmla="*/ 802 w 4353"/>
                  <a:gd name="T85" fmla="*/ 2265 h 5040"/>
                  <a:gd name="T86" fmla="*/ 4353 w 4353"/>
                  <a:gd name="T87" fmla="*/ 5040 h 5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53" h="5040">
                    <a:moveTo>
                      <a:pt x="4353" y="5040"/>
                    </a:moveTo>
                    <a:lnTo>
                      <a:pt x="4353" y="4610"/>
                    </a:lnTo>
                    <a:lnTo>
                      <a:pt x="1005" y="2021"/>
                    </a:lnTo>
                    <a:lnTo>
                      <a:pt x="943" y="1977"/>
                    </a:lnTo>
                    <a:lnTo>
                      <a:pt x="883" y="1932"/>
                    </a:lnTo>
                    <a:lnTo>
                      <a:pt x="823" y="1884"/>
                    </a:lnTo>
                    <a:lnTo>
                      <a:pt x="767" y="1836"/>
                    </a:lnTo>
                    <a:lnTo>
                      <a:pt x="709" y="1784"/>
                    </a:lnTo>
                    <a:lnTo>
                      <a:pt x="655" y="1730"/>
                    </a:lnTo>
                    <a:lnTo>
                      <a:pt x="601" y="1675"/>
                    </a:lnTo>
                    <a:lnTo>
                      <a:pt x="550" y="1620"/>
                    </a:lnTo>
                    <a:lnTo>
                      <a:pt x="525" y="1578"/>
                    </a:lnTo>
                    <a:lnTo>
                      <a:pt x="502" y="1536"/>
                    </a:lnTo>
                    <a:lnTo>
                      <a:pt x="458" y="1450"/>
                    </a:lnTo>
                    <a:lnTo>
                      <a:pt x="417" y="1359"/>
                    </a:lnTo>
                    <a:lnTo>
                      <a:pt x="379" y="1264"/>
                    </a:lnTo>
                    <a:lnTo>
                      <a:pt x="360" y="1214"/>
                    </a:lnTo>
                    <a:lnTo>
                      <a:pt x="343" y="1165"/>
                    </a:lnTo>
                    <a:lnTo>
                      <a:pt x="310" y="1061"/>
                    </a:lnTo>
                    <a:lnTo>
                      <a:pt x="280" y="952"/>
                    </a:lnTo>
                    <a:lnTo>
                      <a:pt x="265" y="895"/>
                    </a:lnTo>
                    <a:lnTo>
                      <a:pt x="253" y="839"/>
                    </a:lnTo>
                    <a:lnTo>
                      <a:pt x="135" y="324"/>
                    </a:lnTo>
                    <a:lnTo>
                      <a:pt x="130" y="289"/>
                    </a:lnTo>
                    <a:lnTo>
                      <a:pt x="125" y="258"/>
                    </a:lnTo>
                    <a:lnTo>
                      <a:pt x="116" y="201"/>
                    </a:lnTo>
                    <a:lnTo>
                      <a:pt x="107" y="150"/>
                    </a:lnTo>
                    <a:lnTo>
                      <a:pt x="100" y="108"/>
                    </a:lnTo>
                    <a:lnTo>
                      <a:pt x="96" y="89"/>
                    </a:lnTo>
                    <a:lnTo>
                      <a:pt x="91" y="72"/>
                    </a:lnTo>
                    <a:lnTo>
                      <a:pt x="84" y="43"/>
                    </a:lnTo>
                    <a:lnTo>
                      <a:pt x="78" y="22"/>
                    </a:lnTo>
                    <a:lnTo>
                      <a:pt x="74" y="14"/>
                    </a:lnTo>
                    <a:lnTo>
                      <a:pt x="72" y="8"/>
                    </a:lnTo>
                    <a:lnTo>
                      <a:pt x="65" y="0"/>
                    </a:lnTo>
                    <a:lnTo>
                      <a:pt x="60" y="1"/>
                    </a:lnTo>
                    <a:lnTo>
                      <a:pt x="55" y="9"/>
                    </a:lnTo>
                    <a:lnTo>
                      <a:pt x="53" y="15"/>
                    </a:lnTo>
                    <a:lnTo>
                      <a:pt x="52" y="25"/>
                    </a:lnTo>
                    <a:lnTo>
                      <a:pt x="47" y="47"/>
                    </a:lnTo>
                    <a:lnTo>
                      <a:pt x="44" y="77"/>
                    </a:lnTo>
                    <a:lnTo>
                      <a:pt x="41" y="115"/>
                    </a:lnTo>
                    <a:lnTo>
                      <a:pt x="39" y="136"/>
                    </a:lnTo>
                    <a:lnTo>
                      <a:pt x="39" y="160"/>
                    </a:lnTo>
                    <a:lnTo>
                      <a:pt x="0" y="1116"/>
                    </a:lnTo>
                    <a:lnTo>
                      <a:pt x="6" y="1063"/>
                    </a:lnTo>
                    <a:lnTo>
                      <a:pt x="13" y="1015"/>
                    </a:lnTo>
                    <a:lnTo>
                      <a:pt x="20" y="972"/>
                    </a:lnTo>
                    <a:lnTo>
                      <a:pt x="27" y="936"/>
                    </a:lnTo>
                    <a:lnTo>
                      <a:pt x="34" y="903"/>
                    </a:lnTo>
                    <a:lnTo>
                      <a:pt x="41" y="876"/>
                    </a:lnTo>
                    <a:lnTo>
                      <a:pt x="48" y="853"/>
                    </a:lnTo>
                    <a:lnTo>
                      <a:pt x="57" y="838"/>
                    </a:lnTo>
                    <a:lnTo>
                      <a:pt x="64" y="824"/>
                    </a:lnTo>
                    <a:lnTo>
                      <a:pt x="72" y="817"/>
                    </a:lnTo>
                    <a:lnTo>
                      <a:pt x="79" y="815"/>
                    </a:lnTo>
                    <a:lnTo>
                      <a:pt x="88" y="818"/>
                    </a:lnTo>
                    <a:lnTo>
                      <a:pt x="95" y="826"/>
                    </a:lnTo>
                    <a:lnTo>
                      <a:pt x="104" y="840"/>
                    </a:lnTo>
                    <a:lnTo>
                      <a:pt x="113" y="858"/>
                    </a:lnTo>
                    <a:lnTo>
                      <a:pt x="122" y="882"/>
                    </a:lnTo>
                    <a:lnTo>
                      <a:pt x="152" y="1012"/>
                    </a:lnTo>
                    <a:lnTo>
                      <a:pt x="162" y="1071"/>
                    </a:lnTo>
                    <a:lnTo>
                      <a:pt x="175" y="1131"/>
                    </a:lnTo>
                    <a:lnTo>
                      <a:pt x="201" y="1248"/>
                    </a:lnTo>
                    <a:lnTo>
                      <a:pt x="214" y="1305"/>
                    </a:lnTo>
                    <a:lnTo>
                      <a:pt x="230" y="1363"/>
                    </a:lnTo>
                    <a:lnTo>
                      <a:pt x="263" y="1476"/>
                    </a:lnTo>
                    <a:lnTo>
                      <a:pt x="275" y="1529"/>
                    </a:lnTo>
                    <a:lnTo>
                      <a:pt x="292" y="1583"/>
                    </a:lnTo>
                    <a:lnTo>
                      <a:pt x="311" y="1636"/>
                    </a:lnTo>
                    <a:lnTo>
                      <a:pt x="322" y="1663"/>
                    </a:lnTo>
                    <a:lnTo>
                      <a:pt x="334" y="1690"/>
                    </a:lnTo>
                    <a:lnTo>
                      <a:pt x="358" y="1741"/>
                    </a:lnTo>
                    <a:lnTo>
                      <a:pt x="370" y="1765"/>
                    </a:lnTo>
                    <a:lnTo>
                      <a:pt x="385" y="1792"/>
                    </a:lnTo>
                    <a:lnTo>
                      <a:pt x="415" y="1841"/>
                    </a:lnTo>
                    <a:lnTo>
                      <a:pt x="448" y="1892"/>
                    </a:lnTo>
                    <a:lnTo>
                      <a:pt x="483" y="1940"/>
                    </a:lnTo>
                    <a:lnTo>
                      <a:pt x="520" y="1988"/>
                    </a:lnTo>
                    <a:lnTo>
                      <a:pt x="560" y="2036"/>
                    </a:lnTo>
                    <a:lnTo>
                      <a:pt x="604" y="2083"/>
                    </a:lnTo>
                    <a:lnTo>
                      <a:pt x="648" y="2129"/>
                    </a:lnTo>
                    <a:lnTo>
                      <a:pt x="697" y="2175"/>
                    </a:lnTo>
                    <a:lnTo>
                      <a:pt x="748" y="2219"/>
                    </a:lnTo>
                    <a:lnTo>
                      <a:pt x="802" y="2265"/>
                    </a:lnTo>
                    <a:lnTo>
                      <a:pt x="1146" y="2545"/>
                    </a:lnTo>
                    <a:lnTo>
                      <a:pt x="4353" y="5040"/>
                    </a:lnTo>
                    <a:close/>
                  </a:path>
                </a:pathLst>
              </a:custGeom>
              <a:solidFill>
                <a:srgbClr val="D2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E008DA7E-DDC7-7AD4-9414-AC23B1CC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738" y="3265488"/>
                <a:ext cx="5540375" cy="1404938"/>
              </a:xfrm>
              <a:custGeom>
                <a:avLst/>
                <a:gdLst>
                  <a:gd name="T0" fmla="*/ 13713 w 17451"/>
                  <a:gd name="T1" fmla="*/ 1488 h 4425"/>
                  <a:gd name="T2" fmla="*/ 13590 w 17451"/>
                  <a:gd name="T3" fmla="*/ 1345 h 4425"/>
                  <a:gd name="T4" fmla="*/ 13490 w 17451"/>
                  <a:gd name="T5" fmla="*/ 1174 h 4425"/>
                  <a:gd name="T6" fmla="*/ 13411 w 17451"/>
                  <a:gd name="T7" fmla="*/ 971 h 4425"/>
                  <a:gd name="T8" fmla="*/ 13352 w 17451"/>
                  <a:gd name="T9" fmla="*/ 714 h 4425"/>
                  <a:gd name="T10" fmla="*/ 13300 w 17451"/>
                  <a:gd name="T11" fmla="*/ 423 h 4425"/>
                  <a:gd name="T12" fmla="*/ 13256 w 17451"/>
                  <a:gd name="T13" fmla="*/ 214 h 4425"/>
                  <a:gd name="T14" fmla="*/ 13218 w 17451"/>
                  <a:gd name="T15" fmla="*/ 85 h 4425"/>
                  <a:gd name="T16" fmla="*/ 13189 w 17451"/>
                  <a:gd name="T17" fmla="*/ 38 h 4425"/>
                  <a:gd name="T18" fmla="*/ 13167 w 17451"/>
                  <a:gd name="T19" fmla="*/ 71 h 4425"/>
                  <a:gd name="T20" fmla="*/ 13151 w 17451"/>
                  <a:gd name="T21" fmla="*/ 184 h 4425"/>
                  <a:gd name="T22" fmla="*/ 13143 w 17451"/>
                  <a:gd name="T23" fmla="*/ 380 h 4425"/>
                  <a:gd name="T24" fmla="*/ 13090 w 17451"/>
                  <a:gd name="T25" fmla="*/ 4424 h 4425"/>
                  <a:gd name="T26" fmla="*/ 9357 w 17451"/>
                  <a:gd name="T27" fmla="*/ 1507 h 4425"/>
                  <a:gd name="T28" fmla="*/ 9216 w 17451"/>
                  <a:gd name="T29" fmla="*/ 1341 h 4425"/>
                  <a:gd name="T30" fmla="*/ 9103 w 17451"/>
                  <a:gd name="T31" fmla="*/ 1135 h 4425"/>
                  <a:gd name="T32" fmla="*/ 9017 w 17451"/>
                  <a:gd name="T33" fmla="*/ 892 h 4425"/>
                  <a:gd name="T34" fmla="*/ 8956 w 17451"/>
                  <a:gd name="T35" fmla="*/ 575 h 4425"/>
                  <a:gd name="T36" fmla="*/ 8902 w 17451"/>
                  <a:gd name="T37" fmla="*/ 290 h 4425"/>
                  <a:gd name="T38" fmla="*/ 8856 w 17451"/>
                  <a:gd name="T39" fmla="*/ 106 h 4425"/>
                  <a:gd name="T40" fmla="*/ 8820 w 17451"/>
                  <a:gd name="T41" fmla="*/ 26 h 4425"/>
                  <a:gd name="T42" fmla="*/ 8795 w 17451"/>
                  <a:gd name="T43" fmla="*/ 47 h 4425"/>
                  <a:gd name="T44" fmla="*/ 8777 w 17451"/>
                  <a:gd name="T45" fmla="*/ 170 h 4425"/>
                  <a:gd name="T46" fmla="*/ 8771 w 17451"/>
                  <a:gd name="T47" fmla="*/ 395 h 4425"/>
                  <a:gd name="T48" fmla="*/ 8772 w 17451"/>
                  <a:gd name="T49" fmla="*/ 722 h 4425"/>
                  <a:gd name="T50" fmla="*/ 6115 w 17451"/>
                  <a:gd name="T51" fmla="*/ 2400 h 4425"/>
                  <a:gd name="T52" fmla="*/ 4946 w 17451"/>
                  <a:gd name="T53" fmla="*/ 1441 h 4425"/>
                  <a:gd name="T54" fmla="*/ 4800 w 17451"/>
                  <a:gd name="T55" fmla="*/ 1222 h 4425"/>
                  <a:gd name="T56" fmla="*/ 4681 w 17451"/>
                  <a:gd name="T57" fmla="*/ 947 h 4425"/>
                  <a:gd name="T58" fmla="*/ 4591 w 17451"/>
                  <a:gd name="T59" fmla="*/ 618 h 4425"/>
                  <a:gd name="T60" fmla="*/ 4540 w 17451"/>
                  <a:gd name="T61" fmla="*/ 325 h 4425"/>
                  <a:gd name="T62" fmla="*/ 4502 w 17451"/>
                  <a:gd name="T63" fmla="*/ 135 h 4425"/>
                  <a:gd name="T64" fmla="*/ 4467 w 17451"/>
                  <a:gd name="T65" fmla="*/ 33 h 4425"/>
                  <a:gd name="T66" fmla="*/ 4439 w 17451"/>
                  <a:gd name="T67" fmla="*/ 21 h 4425"/>
                  <a:gd name="T68" fmla="*/ 4413 w 17451"/>
                  <a:gd name="T69" fmla="*/ 99 h 4425"/>
                  <a:gd name="T70" fmla="*/ 4394 w 17451"/>
                  <a:gd name="T71" fmla="*/ 267 h 4425"/>
                  <a:gd name="T72" fmla="*/ 4376 w 17451"/>
                  <a:gd name="T73" fmla="*/ 524 h 4425"/>
                  <a:gd name="T74" fmla="*/ 4366 w 17451"/>
                  <a:gd name="T75" fmla="*/ 871 h 4425"/>
                  <a:gd name="T76" fmla="*/ 1396 w 17451"/>
                  <a:gd name="T77" fmla="*/ 2116 h 4425"/>
                  <a:gd name="T78" fmla="*/ 982 w 17451"/>
                  <a:gd name="T79" fmla="*/ 1809 h 4425"/>
                  <a:gd name="T80" fmla="*/ 590 w 17451"/>
                  <a:gd name="T81" fmla="*/ 1455 h 4425"/>
                  <a:gd name="T82" fmla="*/ 456 w 17451"/>
                  <a:gd name="T83" fmla="*/ 1239 h 4425"/>
                  <a:gd name="T84" fmla="*/ 342 w 17451"/>
                  <a:gd name="T85" fmla="*/ 989 h 4425"/>
                  <a:gd name="T86" fmla="*/ 247 w 17451"/>
                  <a:gd name="T87" fmla="*/ 703 h 4425"/>
                  <a:gd name="T88" fmla="*/ 172 w 17451"/>
                  <a:gd name="T89" fmla="*/ 382 h 4425"/>
                  <a:gd name="T90" fmla="*/ 144 w 17451"/>
                  <a:gd name="T91" fmla="*/ 242 h 4425"/>
                  <a:gd name="T92" fmla="*/ 113 w 17451"/>
                  <a:gd name="T93" fmla="*/ 111 h 4425"/>
                  <a:gd name="T94" fmla="*/ 90 w 17451"/>
                  <a:gd name="T95" fmla="*/ 32 h 4425"/>
                  <a:gd name="T96" fmla="*/ 72 w 17451"/>
                  <a:gd name="T97" fmla="*/ 0 h 4425"/>
                  <a:gd name="T98" fmla="*/ 61 w 17451"/>
                  <a:gd name="T99" fmla="*/ 11 h 4425"/>
                  <a:gd name="T100" fmla="*/ 53 w 17451"/>
                  <a:gd name="T101" fmla="*/ 52 h 4425"/>
                  <a:gd name="T102" fmla="*/ 0 w 17451"/>
                  <a:gd name="T103" fmla="*/ 1170 h 4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451" h="4425">
                    <a:moveTo>
                      <a:pt x="17451" y="4425"/>
                    </a:moveTo>
                    <a:lnTo>
                      <a:pt x="15722" y="3083"/>
                    </a:lnTo>
                    <a:lnTo>
                      <a:pt x="13748" y="1520"/>
                    </a:lnTo>
                    <a:lnTo>
                      <a:pt x="13713" y="1488"/>
                    </a:lnTo>
                    <a:lnTo>
                      <a:pt x="13681" y="1455"/>
                    </a:lnTo>
                    <a:lnTo>
                      <a:pt x="13649" y="1420"/>
                    </a:lnTo>
                    <a:lnTo>
                      <a:pt x="13620" y="1385"/>
                    </a:lnTo>
                    <a:lnTo>
                      <a:pt x="13590" y="1345"/>
                    </a:lnTo>
                    <a:lnTo>
                      <a:pt x="13563" y="1306"/>
                    </a:lnTo>
                    <a:lnTo>
                      <a:pt x="13537" y="1264"/>
                    </a:lnTo>
                    <a:lnTo>
                      <a:pt x="13513" y="1221"/>
                    </a:lnTo>
                    <a:lnTo>
                      <a:pt x="13490" y="1174"/>
                    </a:lnTo>
                    <a:lnTo>
                      <a:pt x="13468" y="1126"/>
                    </a:lnTo>
                    <a:lnTo>
                      <a:pt x="13447" y="1076"/>
                    </a:lnTo>
                    <a:lnTo>
                      <a:pt x="13429" y="1025"/>
                    </a:lnTo>
                    <a:lnTo>
                      <a:pt x="13411" y="971"/>
                    </a:lnTo>
                    <a:lnTo>
                      <a:pt x="13395" y="915"/>
                    </a:lnTo>
                    <a:lnTo>
                      <a:pt x="13379" y="858"/>
                    </a:lnTo>
                    <a:lnTo>
                      <a:pt x="13366" y="800"/>
                    </a:lnTo>
                    <a:lnTo>
                      <a:pt x="13352" y="714"/>
                    </a:lnTo>
                    <a:lnTo>
                      <a:pt x="13338" y="634"/>
                    </a:lnTo>
                    <a:lnTo>
                      <a:pt x="13325" y="559"/>
                    </a:lnTo>
                    <a:lnTo>
                      <a:pt x="13313" y="489"/>
                    </a:lnTo>
                    <a:lnTo>
                      <a:pt x="13300" y="423"/>
                    </a:lnTo>
                    <a:lnTo>
                      <a:pt x="13289" y="363"/>
                    </a:lnTo>
                    <a:lnTo>
                      <a:pt x="13277" y="309"/>
                    </a:lnTo>
                    <a:lnTo>
                      <a:pt x="13267" y="259"/>
                    </a:lnTo>
                    <a:lnTo>
                      <a:pt x="13256" y="214"/>
                    </a:lnTo>
                    <a:lnTo>
                      <a:pt x="13246" y="174"/>
                    </a:lnTo>
                    <a:lnTo>
                      <a:pt x="13237" y="139"/>
                    </a:lnTo>
                    <a:lnTo>
                      <a:pt x="13228" y="110"/>
                    </a:lnTo>
                    <a:lnTo>
                      <a:pt x="13218" y="85"/>
                    </a:lnTo>
                    <a:lnTo>
                      <a:pt x="13211" y="65"/>
                    </a:lnTo>
                    <a:lnTo>
                      <a:pt x="13204" y="52"/>
                    </a:lnTo>
                    <a:lnTo>
                      <a:pt x="13197" y="43"/>
                    </a:lnTo>
                    <a:lnTo>
                      <a:pt x="13189" y="38"/>
                    </a:lnTo>
                    <a:lnTo>
                      <a:pt x="13182" y="38"/>
                    </a:lnTo>
                    <a:lnTo>
                      <a:pt x="13177" y="44"/>
                    </a:lnTo>
                    <a:lnTo>
                      <a:pt x="13172" y="55"/>
                    </a:lnTo>
                    <a:lnTo>
                      <a:pt x="13167" y="71"/>
                    </a:lnTo>
                    <a:lnTo>
                      <a:pt x="13162" y="92"/>
                    </a:lnTo>
                    <a:lnTo>
                      <a:pt x="13157" y="118"/>
                    </a:lnTo>
                    <a:lnTo>
                      <a:pt x="13155" y="149"/>
                    </a:lnTo>
                    <a:lnTo>
                      <a:pt x="13151" y="184"/>
                    </a:lnTo>
                    <a:lnTo>
                      <a:pt x="13148" y="225"/>
                    </a:lnTo>
                    <a:lnTo>
                      <a:pt x="13146" y="271"/>
                    </a:lnTo>
                    <a:lnTo>
                      <a:pt x="13145" y="323"/>
                    </a:lnTo>
                    <a:lnTo>
                      <a:pt x="13143" y="380"/>
                    </a:lnTo>
                    <a:lnTo>
                      <a:pt x="13142" y="441"/>
                    </a:lnTo>
                    <a:lnTo>
                      <a:pt x="13142" y="508"/>
                    </a:lnTo>
                    <a:lnTo>
                      <a:pt x="13142" y="580"/>
                    </a:lnTo>
                    <a:lnTo>
                      <a:pt x="13090" y="4424"/>
                    </a:lnTo>
                    <a:lnTo>
                      <a:pt x="10289" y="2247"/>
                    </a:lnTo>
                    <a:lnTo>
                      <a:pt x="9439" y="1576"/>
                    </a:lnTo>
                    <a:lnTo>
                      <a:pt x="9397" y="1542"/>
                    </a:lnTo>
                    <a:lnTo>
                      <a:pt x="9357" y="1507"/>
                    </a:lnTo>
                    <a:lnTo>
                      <a:pt x="9317" y="1469"/>
                    </a:lnTo>
                    <a:lnTo>
                      <a:pt x="9282" y="1429"/>
                    </a:lnTo>
                    <a:lnTo>
                      <a:pt x="9247" y="1385"/>
                    </a:lnTo>
                    <a:lnTo>
                      <a:pt x="9216" y="1341"/>
                    </a:lnTo>
                    <a:lnTo>
                      <a:pt x="9184" y="1292"/>
                    </a:lnTo>
                    <a:lnTo>
                      <a:pt x="9156" y="1243"/>
                    </a:lnTo>
                    <a:lnTo>
                      <a:pt x="9128" y="1190"/>
                    </a:lnTo>
                    <a:lnTo>
                      <a:pt x="9103" y="1135"/>
                    </a:lnTo>
                    <a:lnTo>
                      <a:pt x="9078" y="1077"/>
                    </a:lnTo>
                    <a:lnTo>
                      <a:pt x="9056" y="1018"/>
                    </a:lnTo>
                    <a:lnTo>
                      <a:pt x="9035" y="956"/>
                    </a:lnTo>
                    <a:lnTo>
                      <a:pt x="9017" y="892"/>
                    </a:lnTo>
                    <a:lnTo>
                      <a:pt x="9000" y="825"/>
                    </a:lnTo>
                    <a:lnTo>
                      <a:pt x="8986" y="756"/>
                    </a:lnTo>
                    <a:lnTo>
                      <a:pt x="8971" y="662"/>
                    </a:lnTo>
                    <a:lnTo>
                      <a:pt x="8956" y="575"/>
                    </a:lnTo>
                    <a:lnTo>
                      <a:pt x="8941" y="493"/>
                    </a:lnTo>
                    <a:lnTo>
                      <a:pt x="8928" y="420"/>
                    </a:lnTo>
                    <a:lnTo>
                      <a:pt x="8914" y="351"/>
                    </a:lnTo>
                    <a:lnTo>
                      <a:pt x="8902" y="290"/>
                    </a:lnTo>
                    <a:lnTo>
                      <a:pt x="8889" y="234"/>
                    </a:lnTo>
                    <a:lnTo>
                      <a:pt x="8878" y="185"/>
                    </a:lnTo>
                    <a:lnTo>
                      <a:pt x="8867" y="141"/>
                    </a:lnTo>
                    <a:lnTo>
                      <a:pt x="8856" y="106"/>
                    </a:lnTo>
                    <a:lnTo>
                      <a:pt x="8846" y="76"/>
                    </a:lnTo>
                    <a:lnTo>
                      <a:pt x="8837" y="53"/>
                    </a:lnTo>
                    <a:lnTo>
                      <a:pt x="8828" y="36"/>
                    </a:lnTo>
                    <a:lnTo>
                      <a:pt x="8820" y="26"/>
                    </a:lnTo>
                    <a:lnTo>
                      <a:pt x="8814" y="21"/>
                    </a:lnTo>
                    <a:lnTo>
                      <a:pt x="8808" y="25"/>
                    </a:lnTo>
                    <a:lnTo>
                      <a:pt x="8801" y="33"/>
                    </a:lnTo>
                    <a:lnTo>
                      <a:pt x="8795" y="47"/>
                    </a:lnTo>
                    <a:lnTo>
                      <a:pt x="8790" y="68"/>
                    </a:lnTo>
                    <a:lnTo>
                      <a:pt x="8785" y="96"/>
                    </a:lnTo>
                    <a:lnTo>
                      <a:pt x="8781" y="129"/>
                    </a:lnTo>
                    <a:lnTo>
                      <a:pt x="8777" y="170"/>
                    </a:lnTo>
                    <a:lnTo>
                      <a:pt x="8775" y="216"/>
                    </a:lnTo>
                    <a:lnTo>
                      <a:pt x="8774" y="270"/>
                    </a:lnTo>
                    <a:lnTo>
                      <a:pt x="8772" y="328"/>
                    </a:lnTo>
                    <a:lnTo>
                      <a:pt x="8771" y="395"/>
                    </a:lnTo>
                    <a:lnTo>
                      <a:pt x="8770" y="466"/>
                    </a:lnTo>
                    <a:lnTo>
                      <a:pt x="8771" y="545"/>
                    </a:lnTo>
                    <a:lnTo>
                      <a:pt x="8771" y="630"/>
                    </a:lnTo>
                    <a:lnTo>
                      <a:pt x="8772" y="722"/>
                    </a:lnTo>
                    <a:lnTo>
                      <a:pt x="8774" y="819"/>
                    </a:lnTo>
                    <a:lnTo>
                      <a:pt x="8777" y="924"/>
                    </a:lnTo>
                    <a:lnTo>
                      <a:pt x="8730" y="4421"/>
                    </a:lnTo>
                    <a:lnTo>
                      <a:pt x="6115" y="2400"/>
                    </a:lnTo>
                    <a:lnTo>
                      <a:pt x="5075" y="1572"/>
                    </a:lnTo>
                    <a:lnTo>
                      <a:pt x="5030" y="1531"/>
                    </a:lnTo>
                    <a:lnTo>
                      <a:pt x="4988" y="1488"/>
                    </a:lnTo>
                    <a:lnTo>
                      <a:pt x="4946" y="1441"/>
                    </a:lnTo>
                    <a:lnTo>
                      <a:pt x="4908" y="1393"/>
                    </a:lnTo>
                    <a:lnTo>
                      <a:pt x="4870" y="1338"/>
                    </a:lnTo>
                    <a:lnTo>
                      <a:pt x="4835" y="1282"/>
                    </a:lnTo>
                    <a:lnTo>
                      <a:pt x="4800" y="1222"/>
                    </a:lnTo>
                    <a:lnTo>
                      <a:pt x="4769" y="1160"/>
                    </a:lnTo>
                    <a:lnTo>
                      <a:pt x="4737" y="1092"/>
                    </a:lnTo>
                    <a:lnTo>
                      <a:pt x="4709" y="1022"/>
                    </a:lnTo>
                    <a:lnTo>
                      <a:pt x="4681" y="947"/>
                    </a:lnTo>
                    <a:lnTo>
                      <a:pt x="4657" y="870"/>
                    </a:lnTo>
                    <a:lnTo>
                      <a:pt x="4632" y="789"/>
                    </a:lnTo>
                    <a:lnTo>
                      <a:pt x="4611" y="705"/>
                    </a:lnTo>
                    <a:lnTo>
                      <a:pt x="4591" y="618"/>
                    </a:lnTo>
                    <a:lnTo>
                      <a:pt x="4574" y="527"/>
                    </a:lnTo>
                    <a:lnTo>
                      <a:pt x="4562" y="454"/>
                    </a:lnTo>
                    <a:lnTo>
                      <a:pt x="4551" y="387"/>
                    </a:lnTo>
                    <a:lnTo>
                      <a:pt x="4540" y="325"/>
                    </a:lnTo>
                    <a:lnTo>
                      <a:pt x="4531" y="269"/>
                    </a:lnTo>
                    <a:lnTo>
                      <a:pt x="4520" y="218"/>
                    </a:lnTo>
                    <a:lnTo>
                      <a:pt x="4511" y="174"/>
                    </a:lnTo>
                    <a:lnTo>
                      <a:pt x="4502" y="135"/>
                    </a:lnTo>
                    <a:lnTo>
                      <a:pt x="4495" y="102"/>
                    </a:lnTo>
                    <a:lnTo>
                      <a:pt x="4485" y="72"/>
                    </a:lnTo>
                    <a:lnTo>
                      <a:pt x="4476" y="50"/>
                    </a:lnTo>
                    <a:lnTo>
                      <a:pt x="4467" y="33"/>
                    </a:lnTo>
                    <a:lnTo>
                      <a:pt x="4461" y="22"/>
                    </a:lnTo>
                    <a:lnTo>
                      <a:pt x="4453" y="16"/>
                    </a:lnTo>
                    <a:lnTo>
                      <a:pt x="4446" y="16"/>
                    </a:lnTo>
                    <a:lnTo>
                      <a:pt x="4439" y="21"/>
                    </a:lnTo>
                    <a:lnTo>
                      <a:pt x="4434" y="34"/>
                    </a:lnTo>
                    <a:lnTo>
                      <a:pt x="4427" y="50"/>
                    </a:lnTo>
                    <a:lnTo>
                      <a:pt x="4420" y="72"/>
                    </a:lnTo>
                    <a:lnTo>
                      <a:pt x="4413" y="99"/>
                    </a:lnTo>
                    <a:lnTo>
                      <a:pt x="4409" y="133"/>
                    </a:lnTo>
                    <a:lnTo>
                      <a:pt x="4403" y="172"/>
                    </a:lnTo>
                    <a:lnTo>
                      <a:pt x="4398" y="217"/>
                    </a:lnTo>
                    <a:lnTo>
                      <a:pt x="4394" y="267"/>
                    </a:lnTo>
                    <a:lnTo>
                      <a:pt x="4389" y="323"/>
                    </a:lnTo>
                    <a:lnTo>
                      <a:pt x="4385" y="385"/>
                    </a:lnTo>
                    <a:lnTo>
                      <a:pt x="4380" y="451"/>
                    </a:lnTo>
                    <a:lnTo>
                      <a:pt x="4376" y="524"/>
                    </a:lnTo>
                    <a:lnTo>
                      <a:pt x="4374" y="603"/>
                    </a:lnTo>
                    <a:lnTo>
                      <a:pt x="4370" y="687"/>
                    </a:lnTo>
                    <a:lnTo>
                      <a:pt x="4368" y="776"/>
                    </a:lnTo>
                    <a:lnTo>
                      <a:pt x="4366" y="871"/>
                    </a:lnTo>
                    <a:lnTo>
                      <a:pt x="4365" y="973"/>
                    </a:lnTo>
                    <a:lnTo>
                      <a:pt x="4365" y="4425"/>
                    </a:lnTo>
                    <a:lnTo>
                      <a:pt x="1694" y="2331"/>
                    </a:lnTo>
                    <a:lnTo>
                      <a:pt x="1396" y="2116"/>
                    </a:lnTo>
                    <a:lnTo>
                      <a:pt x="1289" y="2042"/>
                    </a:lnTo>
                    <a:lnTo>
                      <a:pt x="1185" y="1968"/>
                    </a:lnTo>
                    <a:lnTo>
                      <a:pt x="1083" y="1890"/>
                    </a:lnTo>
                    <a:lnTo>
                      <a:pt x="982" y="1809"/>
                    </a:lnTo>
                    <a:lnTo>
                      <a:pt x="882" y="1724"/>
                    </a:lnTo>
                    <a:lnTo>
                      <a:pt x="783" y="1637"/>
                    </a:lnTo>
                    <a:lnTo>
                      <a:pt x="685" y="1547"/>
                    </a:lnTo>
                    <a:lnTo>
                      <a:pt x="590" y="1455"/>
                    </a:lnTo>
                    <a:lnTo>
                      <a:pt x="554" y="1404"/>
                    </a:lnTo>
                    <a:lnTo>
                      <a:pt x="520" y="1351"/>
                    </a:lnTo>
                    <a:lnTo>
                      <a:pt x="486" y="1295"/>
                    </a:lnTo>
                    <a:lnTo>
                      <a:pt x="456" y="1239"/>
                    </a:lnTo>
                    <a:lnTo>
                      <a:pt x="424" y="1179"/>
                    </a:lnTo>
                    <a:lnTo>
                      <a:pt x="396" y="1118"/>
                    </a:lnTo>
                    <a:lnTo>
                      <a:pt x="368" y="1053"/>
                    </a:lnTo>
                    <a:lnTo>
                      <a:pt x="342" y="989"/>
                    </a:lnTo>
                    <a:lnTo>
                      <a:pt x="316" y="920"/>
                    </a:lnTo>
                    <a:lnTo>
                      <a:pt x="292" y="850"/>
                    </a:lnTo>
                    <a:lnTo>
                      <a:pt x="268" y="776"/>
                    </a:lnTo>
                    <a:lnTo>
                      <a:pt x="247" y="703"/>
                    </a:lnTo>
                    <a:lnTo>
                      <a:pt x="225" y="624"/>
                    </a:lnTo>
                    <a:lnTo>
                      <a:pt x="206" y="546"/>
                    </a:lnTo>
                    <a:lnTo>
                      <a:pt x="188" y="465"/>
                    </a:lnTo>
                    <a:lnTo>
                      <a:pt x="172" y="382"/>
                    </a:lnTo>
                    <a:lnTo>
                      <a:pt x="164" y="343"/>
                    </a:lnTo>
                    <a:lnTo>
                      <a:pt x="157" y="308"/>
                    </a:lnTo>
                    <a:lnTo>
                      <a:pt x="151" y="273"/>
                    </a:lnTo>
                    <a:lnTo>
                      <a:pt x="144" y="242"/>
                    </a:lnTo>
                    <a:lnTo>
                      <a:pt x="131" y="184"/>
                    </a:lnTo>
                    <a:lnTo>
                      <a:pt x="125" y="158"/>
                    </a:lnTo>
                    <a:lnTo>
                      <a:pt x="120" y="135"/>
                    </a:lnTo>
                    <a:lnTo>
                      <a:pt x="113" y="111"/>
                    </a:lnTo>
                    <a:lnTo>
                      <a:pt x="109" y="92"/>
                    </a:lnTo>
                    <a:lnTo>
                      <a:pt x="103" y="72"/>
                    </a:lnTo>
                    <a:lnTo>
                      <a:pt x="99" y="58"/>
                    </a:lnTo>
                    <a:lnTo>
                      <a:pt x="90" y="32"/>
                    </a:lnTo>
                    <a:lnTo>
                      <a:pt x="83" y="15"/>
                    </a:lnTo>
                    <a:lnTo>
                      <a:pt x="78" y="7"/>
                    </a:lnTo>
                    <a:lnTo>
                      <a:pt x="75" y="3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6" y="2"/>
                    </a:lnTo>
                    <a:lnTo>
                      <a:pt x="64" y="6"/>
                    </a:lnTo>
                    <a:lnTo>
                      <a:pt x="61" y="11"/>
                    </a:lnTo>
                    <a:lnTo>
                      <a:pt x="60" y="19"/>
                    </a:lnTo>
                    <a:lnTo>
                      <a:pt x="58" y="27"/>
                    </a:lnTo>
                    <a:lnTo>
                      <a:pt x="56" y="39"/>
                    </a:lnTo>
                    <a:lnTo>
                      <a:pt x="53" y="52"/>
                    </a:lnTo>
                    <a:lnTo>
                      <a:pt x="53" y="69"/>
                    </a:lnTo>
                    <a:lnTo>
                      <a:pt x="52" y="106"/>
                    </a:lnTo>
                    <a:lnTo>
                      <a:pt x="52" y="153"/>
                    </a:lnTo>
                    <a:lnTo>
                      <a:pt x="0" y="1170"/>
                    </a:lnTo>
                    <a:lnTo>
                      <a:pt x="0" y="4372"/>
                    </a:lnTo>
                  </a:path>
                </a:pathLst>
              </a:custGeom>
              <a:noFill/>
              <a:ln w="142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CCDA936-A4D8-432B-D76C-97C839F6714F}"/>
                </a:ext>
              </a:extLst>
            </p:cNvPr>
            <p:cNvSpPr txBox="1"/>
            <p:nvPr/>
          </p:nvSpPr>
          <p:spPr>
            <a:xfrm>
              <a:off x="3448713" y="54478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3AF9FF9-AA5F-C6CD-FCC1-A7998DB95468}"/>
                </a:ext>
              </a:extLst>
            </p:cNvPr>
            <p:cNvSpPr txBox="1"/>
            <p:nvPr/>
          </p:nvSpPr>
          <p:spPr>
            <a:xfrm>
              <a:off x="4728142" y="54478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A370977-AB5E-3969-EAF3-FB2371EDD155}"/>
                </a:ext>
              </a:extLst>
            </p:cNvPr>
            <p:cNvSpPr txBox="1"/>
            <p:nvPr/>
          </p:nvSpPr>
          <p:spPr>
            <a:xfrm>
              <a:off x="5968298" y="54478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700D1A5-EB98-E5D7-6A66-D7692DBD5E31}"/>
                </a:ext>
              </a:extLst>
            </p:cNvPr>
            <p:cNvSpPr txBox="1"/>
            <p:nvPr/>
          </p:nvSpPr>
          <p:spPr>
            <a:xfrm>
              <a:off x="7247727" y="54478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C97D53E-44F1-FE0F-B80C-DB9B21CC412E}"/>
                </a:ext>
              </a:extLst>
            </p:cNvPr>
            <p:cNvSpPr txBox="1"/>
            <p:nvPr/>
          </p:nvSpPr>
          <p:spPr>
            <a:xfrm>
              <a:off x="8527156" y="54478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CDFD1B8-4DF7-0029-251C-B571E8A381CE}"/>
                </a:ext>
              </a:extLst>
            </p:cNvPr>
            <p:cNvSpPr txBox="1"/>
            <p:nvPr/>
          </p:nvSpPr>
          <p:spPr>
            <a:xfrm>
              <a:off x="2958955" y="468095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DC841C4-04A6-6635-224C-EE4F4B17CDAE}"/>
                </a:ext>
              </a:extLst>
            </p:cNvPr>
            <p:cNvSpPr txBox="1"/>
            <p:nvPr/>
          </p:nvSpPr>
          <p:spPr>
            <a:xfrm>
              <a:off x="2958955" y="39658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F287196-7CCD-B167-DACB-D0B39C236127}"/>
                </a:ext>
              </a:extLst>
            </p:cNvPr>
            <p:cNvSpPr txBox="1"/>
            <p:nvPr/>
          </p:nvSpPr>
          <p:spPr>
            <a:xfrm>
              <a:off x="2880407" y="325076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E94F6D0-24C6-C193-A60D-599FB5B5BB19}"/>
                </a:ext>
              </a:extLst>
            </p:cNvPr>
            <p:cNvSpPr txBox="1"/>
            <p:nvPr/>
          </p:nvSpPr>
          <p:spPr>
            <a:xfrm>
              <a:off x="2880407" y="25356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300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53242A0-4D57-999C-76F1-B42BC8F2DF73}"/>
                </a:ext>
              </a:extLst>
            </p:cNvPr>
            <p:cNvSpPr txBox="1"/>
            <p:nvPr/>
          </p:nvSpPr>
          <p:spPr>
            <a:xfrm>
              <a:off x="4063854" y="5806557"/>
              <a:ext cx="4169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0" dirty="0">
                  <a:solidFill>
                    <a:srgbClr val="000066"/>
                  </a:solidFill>
                </a:rPr>
                <a:t>Time after achieving steady state, months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711195E-D1BE-2A58-5FD8-DA30CB1AFB46}"/>
                </a:ext>
              </a:extLst>
            </p:cNvPr>
            <p:cNvSpPr txBox="1"/>
            <p:nvPr/>
          </p:nvSpPr>
          <p:spPr>
            <a:xfrm rot="16200000">
              <a:off x="1329082" y="3756735"/>
              <a:ext cx="2747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VH-499 concentration, </a:t>
              </a:r>
              <a:r>
                <a:rPr lang="fr-FR" sz="1600" b="1" dirty="0" err="1">
                  <a:solidFill>
                    <a:srgbClr val="000066"/>
                  </a:solidFill>
                </a:rPr>
                <a:t>ng</a:t>
              </a:r>
              <a:r>
                <a:rPr lang="fr-FR" sz="1600" b="1" dirty="0">
                  <a:solidFill>
                    <a:srgbClr val="000066"/>
                  </a:solidFill>
                </a:rPr>
                <a:t>/</a:t>
              </a:r>
              <a:r>
                <a:rPr lang="fr-FR" sz="1600" b="1" dirty="0" err="1">
                  <a:solidFill>
                    <a:srgbClr val="000066"/>
                  </a:solidFill>
                </a:rPr>
                <a:t>mL</a:t>
              </a:r>
              <a:endParaRPr lang="fr-FR" sz="1600" b="1" dirty="0">
                <a:solidFill>
                  <a:srgbClr val="000066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C17048D-FB58-1C66-9060-FE23E0198113}"/>
                </a:ext>
              </a:extLst>
            </p:cNvPr>
            <p:cNvSpPr txBox="1"/>
            <p:nvPr/>
          </p:nvSpPr>
          <p:spPr>
            <a:xfrm>
              <a:off x="8989630" y="4408313"/>
              <a:ext cx="1659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0066"/>
                  </a:solidFill>
                </a:rPr>
                <a:t>EC</a:t>
              </a:r>
              <a:r>
                <a:rPr lang="fr-FR" sz="1600" baseline="-25000" dirty="0">
                  <a:solidFill>
                    <a:srgbClr val="000066"/>
                  </a:solidFill>
                </a:rPr>
                <a:t>90 </a:t>
              </a:r>
              <a:r>
                <a:rPr lang="fr-FR" sz="1600" dirty="0">
                  <a:solidFill>
                    <a:srgbClr val="000066"/>
                  </a:solidFill>
                </a:rPr>
                <a:t>= 15.5 </a:t>
              </a:r>
              <a:r>
                <a:rPr lang="fr-FR" sz="1600" dirty="0" err="1">
                  <a:solidFill>
                    <a:srgbClr val="000066"/>
                  </a:solidFill>
                </a:rPr>
                <a:t>ng</a:t>
              </a:r>
              <a:r>
                <a:rPr lang="fr-FR" sz="1600" dirty="0">
                  <a:solidFill>
                    <a:srgbClr val="000066"/>
                  </a:solidFill>
                </a:rPr>
                <a:t>/</a:t>
              </a:r>
              <a:r>
                <a:rPr lang="fr-FR" sz="1600" dirty="0" err="1">
                  <a:solidFill>
                    <a:srgbClr val="000066"/>
                  </a:solidFill>
                </a:rPr>
                <a:t>mL</a:t>
              </a:r>
              <a:endParaRPr lang="fr-FR" sz="1600" dirty="0">
                <a:solidFill>
                  <a:srgbClr val="000066"/>
                </a:solidFill>
              </a:endParaRP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20651152-FC2A-C852-0097-71EC5BEE626F}"/>
              </a:ext>
            </a:extLst>
          </p:cNvPr>
          <p:cNvSpPr txBox="1"/>
          <p:nvPr/>
        </p:nvSpPr>
        <p:spPr>
          <a:xfrm>
            <a:off x="4341630" y="2107495"/>
            <a:ext cx="3526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70C0"/>
                </a:solidFill>
              </a:rPr>
              <a:t>IM VH-499 Q6M PK simulations</a:t>
            </a:r>
          </a:p>
        </p:txBody>
      </p:sp>
    </p:spTree>
    <p:extLst>
      <p:ext uri="{BB962C8B-B14F-4D97-AF65-F5344CB8AC3E}">
        <p14:creationId xmlns:p14="http://schemas.microsoft.com/office/powerpoint/2010/main" val="30251214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8D79A-FC86-DE2A-F837-AA1E44D4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546771" cy="1481068"/>
          </a:xfrm>
        </p:spPr>
        <p:txBody>
          <a:bodyPr/>
          <a:lstStyle/>
          <a:p>
            <a:r>
              <a:rPr lang="fr-FR" dirty="0"/>
              <a:t>N6LS (</a:t>
            </a:r>
            <a:r>
              <a:rPr lang="fr-FR" dirty="0" err="1"/>
              <a:t>lotivibart</a:t>
            </a:r>
            <a:r>
              <a:rPr lang="fr-FR" dirty="0"/>
              <a:t>) + CAB for maintenance: EMBRACE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E6B6283-49F5-D617-DBC4-2C3D83D5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Rolle CP,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178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F20832E-590A-6CEA-618C-0CB0768C86E4}"/>
              </a:ext>
            </a:extLst>
          </p:cNvPr>
          <p:cNvGrpSpPr/>
          <p:nvPr/>
        </p:nvGrpSpPr>
        <p:grpSpPr>
          <a:xfrm>
            <a:off x="128017" y="2143877"/>
            <a:ext cx="11935966" cy="3887002"/>
            <a:chOff x="128017" y="2143877"/>
            <a:chExt cx="11935966" cy="3887002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E823CABF-2D24-B004-D0C4-E3B2A0BC93F7}"/>
                </a:ext>
              </a:extLst>
            </p:cNvPr>
            <p:cNvSpPr/>
            <p:nvPr/>
          </p:nvSpPr>
          <p:spPr>
            <a:xfrm>
              <a:off x="5051993" y="2456571"/>
              <a:ext cx="6117772" cy="553906"/>
            </a:xfrm>
            <a:prstGeom prst="roundRect">
              <a:avLst/>
            </a:prstGeom>
            <a:solidFill>
              <a:srgbClr val="E928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/>
                <a:t>LVB 60 mg/kg IVQ4M </a:t>
              </a:r>
              <a:br>
                <a:rPr lang="fr-FR" dirty="0"/>
              </a:br>
              <a:r>
                <a:rPr lang="fr-FR" dirty="0"/>
                <a:t>+ CAB LA 400 mg IM QM (N = 50)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E70C7AF-862E-D782-5B07-5F23F9F12C2F}"/>
                </a:ext>
              </a:extLst>
            </p:cNvPr>
            <p:cNvSpPr/>
            <p:nvPr/>
          </p:nvSpPr>
          <p:spPr>
            <a:xfrm>
              <a:off x="128017" y="2143877"/>
              <a:ext cx="3513563" cy="3286538"/>
            </a:xfrm>
            <a:prstGeom prst="roundRect">
              <a:avLst>
                <a:gd name="adj" fmla="val 11818"/>
              </a:avLst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noProof="0" dirty="0">
                  <a:solidFill>
                    <a:srgbClr val="000066"/>
                  </a:solidFill>
                </a:rPr>
                <a:t>Key inclusion/exclusion criteria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b="1" noProof="0" dirty="0">
                  <a:solidFill>
                    <a:srgbClr val="000066"/>
                  </a:solidFill>
                </a:rPr>
                <a:t>﻿﻿</a:t>
              </a:r>
              <a:r>
                <a:rPr lang="en-US" sz="1600" noProof="0" dirty="0">
                  <a:solidFill>
                    <a:srgbClr val="000066"/>
                  </a:solidFill>
                </a:rPr>
                <a:t>Aged 18-70 years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﻿﻿On stable ART for ≥6 months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﻿﻿≥2 HIV-1 RNA measurements 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r>
                <a:rPr lang="en-US" sz="1600" noProof="0" dirty="0">
                  <a:solidFill>
                    <a:srgbClr val="000066"/>
                  </a:solidFill>
                </a:rPr>
                <a:t>&lt; 50 c/mL in the 12 months before screening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﻿﻿Phenotypic sensitivity to LVB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r>
                <a:rPr lang="en-US" sz="1600" noProof="0" dirty="0">
                  <a:solidFill>
                    <a:srgbClr val="000066"/>
                  </a:solidFill>
                </a:rPr>
                <a:t>(IC</a:t>
              </a:r>
              <a:r>
                <a:rPr lang="en-US" sz="1600" baseline="-25000" noProof="0" dirty="0">
                  <a:solidFill>
                    <a:srgbClr val="000066"/>
                  </a:solidFill>
                </a:rPr>
                <a:t>90</a:t>
              </a:r>
              <a:r>
                <a:rPr lang="en-US" sz="1600" noProof="0" dirty="0">
                  <a:solidFill>
                    <a:srgbClr val="000066"/>
                  </a:solidFill>
                </a:rPr>
                <a:t> ≤2.0 ug/mL and MPI &gt; 98%)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﻿﻿No prior ART switch due to VF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﻿﻿CD4 ≥350/mm</a:t>
              </a:r>
              <a:r>
                <a:rPr lang="en-US" sz="1600" baseline="30000" noProof="0" dirty="0">
                  <a:solidFill>
                    <a:srgbClr val="000066"/>
                  </a:solidFill>
                </a:rPr>
                <a:t>3</a:t>
              </a:r>
            </a:p>
            <a:p>
              <a:pPr marL="285750" indent="-285750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﻿﻿No active HBV co-infection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54923CF6-1477-7F87-1C66-04FE6583508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09432" y="4631575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ZoneTexte 12">
              <a:extLst>
                <a:ext uri="{FF2B5EF4-FFF2-40B4-BE49-F238E27FC236}">
                  <a16:creationId xmlns:a16="http://schemas.microsoft.com/office/drawing/2014/main" id="{CEF2BBA7-9B09-B05A-ED7D-F2D05AE4F844}"/>
                </a:ext>
              </a:extLst>
            </p:cNvPr>
            <p:cNvSpPr txBox="1"/>
            <p:nvPr/>
          </p:nvSpPr>
          <p:spPr>
            <a:xfrm>
              <a:off x="4816111" y="4768347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rPr>
                <a:t>D1</a:t>
              </a:r>
            </a:p>
          </p:txBody>
        </p:sp>
        <p:sp>
          <p:nvSpPr>
            <p:cNvPr id="9" name="ZoneTexte 15">
              <a:extLst>
                <a:ext uri="{FF2B5EF4-FFF2-40B4-BE49-F238E27FC236}">
                  <a16:creationId xmlns:a16="http://schemas.microsoft.com/office/drawing/2014/main" id="{8C5D9157-5E9B-45FA-3631-C143DE8B5885}"/>
                </a:ext>
              </a:extLst>
            </p:cNvPr>
            <p:cNvSpPr txBox="1"/>
            <p:nvPr/>
          </p:nvSpPr>
          <p:spPr>
            <a:xfrm>
              <a:off x="7818887" y="4768347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rPr>
                <a:t>M6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3EE7BE38-09BA-8560-9ECE-BC7CED5781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026312" y="4631575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ZoneTexte 19">
              <a:extLst>
                <a:ext uri="{FF2B5EF4-FFF2-40B4-BE49-F238E27FC236}">
                  <a16:creationId xmlns:a16="http://schemas.microsoft.com/office/drawing/2014/main" id="{E5FF9C3C-26E7-5C40-4E52-DE8949D7911C}"/>
                </a:ext>
              </a:extLst>
            </p:cNvPr>
            <p:cNvSpPr txBox="1"/>
            <p:nvPr/>
          </p:nvSpPr>
          <p:spPr>
            <a:xfrm>
              <a:off x="10864944" y="4768347"/>
              <a:ext cx="521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rPr>
                <a:t>M12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3150076A-6FC8-6130-072F-CC49DF7D13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154058" y="4631575"/>
              <a:ext cx="0" cy="835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C5E3ADD1-FA12-A156-C8CF-5E65CDF777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09432" y="4631575"/>
              <a:ext cx="61446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ZoneTexte 22">
              <a:extLst>
                <a:ext uri="{FF2B5EF4-FFF2-40B4-BE49-F238E27FC236}">
                  <a16:creationId xmlns:a16="http://schemas.microsoft.com/office/drawing/2014/main" id="{45F0A79A-B6F8-E40A-5E71-89076BB2F9A6}"/>
                </a:ext>
              </a:extLst>
            </p:cNvPr>
            <p:cNvSpPr txBox="1"/>
            <p:nvPr/>
          </p:nvSpPr>
          <p:spPr>
            <a:xfrm>
              <a:off x="3622084" y="3254631"/>
              <a:ext cx="1480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0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noProof="0" dirty="0">
                  <a:solidFill>
                    <a:srgbClr val="000066"/>
                  </a:solidFill>
                </a:rPr>
                <a:t>Randomization 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r>
                <a:rPr lang="en-US" sz="1600" noProof="0" dirty="0">
                  <a:solidFill>
                    <a:srgbClr val="000066"/>
                  </a:solidFill>
                </a:rPr>
                <a:t>2:2:1 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74EC6FCE-0ECE-A1BC-FF6A-7AA4BB7B4FEC}"/>
                </a:ext>
              </a:extLst>
            </p:cNvPr>
            <p:cNvSpPr/>
            <p:nvPr/>
          </p:nvSpPr>
          <p:spPr>
            <a:xfrm>
              <a:off x="5051993" y="3117211"/>
              <a:ext cx="6117772" cy="553906"/>
            </a:xfrm>
            <a:prstGeom prst="roundRect">
              <a:avLst/>
            </a:prstGeom>
            <a:solidFill>
              <a:srgbClr val="102C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/>
                <a:t>LVB 3000 mg + rHuPH20® SC Q4M </a:t>
              </a:r>
              <a:br>
                <a:rPr lang="fr-FR" dirty="0"/>
              </a:br>
              <a:r>
                <a:rPr lang="fr-FR" dirty="0"/>
                <a:t>+ CAB LA 400 mg IM QM (N = 49)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616CB87C-0A8D-5ECB-B0F8-A6CD6E443E86}"/>
                </a:ext>
              </a:extLst>
            </p:cNvPr>
            <p:cNvSpPr/>
            <p:nvPr/>
          </p:nvSpPr>
          <p:spPr>
            <a:xfrm>
              <a:off x="5051993" y="3777851"/>
              <a:ext cx="6117772" cy="553906"/>
            </a:xfrm>
            <a:prstGeom prst="roundRect">
              <a:avLst/>
            </a:prstGeom>
            <a:solidFill>
              <a:srgbClr val="7E3F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/>
                <a:t>Oral SOC ART (N = 26)</a:t>
              </a:r>
            </a:p>
          </p:txBody>
        </p:sp>
        <p:sp>
          <p:nvSpPr>
            <p:cNvPr id="17" name="Triangle isocèle 16">
              <a:extLst>
                <a:ext uri="{FF2B5EF4-FFF2-40B4-BE49-F238E27FC236}">
                  <a16:creationId xmlns:a16="http://schemas.microsoft.com/office/drawing/2014/main" id="{E4E152A9-E80C-FB7D-4FD5-75CD0156E6A3}"/>
                </a:ext>
              </a:extLst>
            </p:cNvPr>
            <p:cNvSpPr/>
            <p:nvPr/>
          </p:nvSpPr>
          <p:spPr bwMode="auto">
            <a:xfrm rot="10800000" flipV="1">
              <a:off x="7976971" y="5167594"/>
              <a:ext cx="116264" cy="124621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ZoneTexte 28">
              <a:extLst>
                <a:ext uri="{FF2B5EF4-FFF2-40B4-BE49-F238E27FC236}">
                  <a16:creationId xmlns:a16="http://schemas.microsoft.com/office/drawing/2014/main" id="{AC244116-4FE3-FD51-AF13-299E7540143B}"/>
                </a:ext>
              </a:extLst>
            </p:cNvPr>
            <p:cNvSpPr txBox="1"/>
            <p:nvPr/>
          </p:nvSpPr>
          <p:spPr>
            <a:xfrm>
              <a:off x="7187494" y="5292215"/>
              <a:ext cx="1677639" cy="3385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100" b="1" i="0" u="none" strike="noStrike" kern="1200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noProof="0" dirty="0">
                  <a:solidFill>
                    <a:srgbClr val="0070C0"/>
                  </a:solidFill>
                </a:rPr>
                <a:t>Primary endpoint</a:t>
              </a:r>
            </a:p>
          </p:txBody>
        </p:sp>
        <p:sp>
          <p:nvSpPr>
            <p:cNvPr id="19" name="Triangle isocèle 18">
              <a:extLst>
                <a:ext uri="{FF2B5EF4-FFF2-40B4-BE49-F238E27FC236}">
                  <a16:creationId xmlns:a16="http://schemas.microsoft.com/office/drawing/2014/main" id="{A5507066-5C38-341B-4439-E2FA188742CF}"/>
                </a:ext>
              </a:extLst>
            </p:cNvPr>
            <p:cNvSpPr/>
            <p:nvPr/>
          </p:nvSpPr>
          <p:spPr bwMode="auto">
            <a:xfrm rot="10800000" flipV="1">
              <a:off x="11120424" y="5167594"/>
              <a:ext cx="116264" cy="124621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ZoneTexte 30">
              <a:extLst>
                <a:ext uri="{FF2B5EF4-FFF2-40B4-BE49-F238E27FC236}">
                  <a16:creationId xmlns:a16="http://schemas.microsoft.com/office/drawing/2014/main" id="{D1CA08F0-860A-BC30-3824-3C085C8D496A}"/>
                </a:ext>
              </a:extLst>
            </p:cNvPr>
            <p:cNvSpPr txBox="1"/>
            <p:nvPr/>
          </p:nvSpPr>
          <p:spPr>
            <a:xfrm>
              <a:off x="10275545" y="5292215"/>
              <a:ext cx="1788438" cy="73866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100" b="1" i="0" u="none" strike="noStrike" kern="1200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noProof="0" dirty="0"/>
                <a:t>Secondary endpoint</a:t>
              </a:r>
            </a:p>
            <a:p>
              <a:r>
                <a:rPr lang="en-US" sz="1400" b="0" noProof="0" dirty="0"/>
                <a:t>PHIV-1 RNA ≥50 c/mL</a:t>
              </a:r>
            </a:p>
            <a:p>
              <a:r>
                <a:rPr lang="en-US" sz="1400" b="0" noProof="0" dirty="0"/>
                <a:t>(FDA Snapshot)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12C4DFF-E50F-219C-C5F1-0019B0A317BD}"/>
              </a:ext>
            </a:extLst>
          </p:cNvPr>
          <p:cNvSpPr txBox="1"/>
          <p:nvPr/>
        </p:nvSpPr>
        <p:spPr>
          <a:xfrm>
            <a:off x="128017" y="6139052"/>
            <a:ext cx="1830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LVB = </a:t>
            </a:r>
            <a:r>
              <a:rPr lang="en-US" sz="1400" noProof="0" dirty="0" err="1">
                <a:solidFill>
                  <a:srgbClr val="000066"/>
                </a:solidFill>
              </a:rPr>
              <a:t>Lotivibart</a:t>
            </a:r>
            <a:r>
              <a:rPr lang="en-US" sz="1400" noProof="0" dirty="0">
                <a:solidFill>
                  <a:srgbClr val="000066"/>
                </a:solidFill>
              </a:rPr>
              <a:t> (N6LS)</a:t>
            </a:r>
          </a:p>
        </p:txBody>
      </p:sp>
    </p:spTree>
    <p:extLst>
      <p:ext uri="{BB962C8B-B14F-4D97-AF65-F5344CB8AC3E}">
        <p14:creationId xmlns:p14="http://schemas.microsoft.com/office/powerpoint/2010/main" val="109260286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9286226-10EC-30AE-CA40-EE3E2D98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873" y="643777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Rolle CP,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 2026, Abs. 178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FE51DD-5CCC-789C-C064-6A568253F990}"/>
              </a:ext>
            </a:extLst>
          </p:cNvPr>
          <p:cNvSpPr txBox="1"/>
          <p:nvPr/>
        </p:nvSpPr>
        <p:spPr>
          <a:xfrm>
            <a:off x="7191652" y="5201769"/>
            <a:ext cx="4690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IV group: no confirmed virologic failure between M6 and M12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SC group: 1 additional confirmed virologic failure at M12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CAB RAMs at VF: 0/2 in IV group, 2/3 in SC group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3/5 VF developed reduced sensitivity to </a:t>
            </a:r>
            <a:r>
              <a:rPr lang="en-US" sz="1400" noProof="0" dirty="0" err="1">
                <a:solidFill>
                  <a:srgbClr val="000066"/>
                </a:solidFill>
              </a:rPr>
              <a:t>lotivibart</a:t>
            </a:r>
            <a:r>
              <a:rPr lang="en-US" sz="1400" noProof="0" dirty="0">
                <a:solidFill>
                  <a:srgbClr val="000066"/>
                </a:solidFill>
              </a:rPr>
              <a:t> at VF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062F19C-7632-E76A-C55E-A87F7846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829800" cy="1481068"/>
          </a:xfrm>
        </p:spPr>
        <p:txBody>
          <a:bodyPr/>
          <a:lstStyle/>
          <a:p>
            <a:r>
              <a:rPr lang="en-US" noProof="0" dirty="0"/>
              <a:t>N6LS (</a:t>
            </a:r>
            <a:r>
              <a:rPr lang="en-US" noProof="0" dirty="0" err="1"/>
              <a:t>lotivibart</a:t>
            </a:r>
            <a:r>
              <a:rPr lang="en-US" noProof="0" dirty="0"/>
              <a:t>) + CAB for maintenance: EMBRACE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395FCA-06E0-FD97-76BF-5CD4BB604BC1}"/>
              </a:ext>
            </a:extLst>
          </p:cNvPr>
          <p:cNvSpPr txBox="1"/>
          <p:nvPr/>
        </p:nvSpPr>
        <p:spPr>
          <a:xfrm>
            <a:off x="2552238" y="6277200"/>
            <a:ext cx="598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0066"/>
                </a:solidFill>
              </a:rPr>
              <a:t>→ Further development: </a:t>
            </a:r>
            <a:r>
              <a:rPr lang="en-US" b="1" noProof="0" dirty="0" err="1">
                <a:solidFill>
                  <a:srgbClr val="000066"/>
                </a:solidFill>
              </a:rPr>
              <a:t>lotivibart</a:t>
            </a:r>
            <a:r>
              <a:rPr lang="en-US" b="1" noProof="0" dirty="0">
                <a:solidFill>
                  <a:srgbClr val="000066"/>
                </a:solidFill>
              </a:rPr>
              <a:t> IV Q6M + CAB LA </a:t>
            </a:r>
            <a:r>
              <a:rPr lang="en-US" b="1" noProof="0" dirty="0" err="1">
                <a:solidFill>
                  <a:srgbClr val="000066"/>
                </a:solidFill>
              </a:rPr>
              <a:t>im</a:t>
            </a:r>
            <a:r>
              <a:rPr lang="en-US" b="1" noProof="0" dirty="0">
                <a:solidFill>
                  <a:srgbClr val="000066"/>
                </a:solidFill>
              </a:rPr>
              <a:t> Q2M</a:t>
            </a:r>
          </a:p>
        </p:txBody>
      </p:sp>
      <p:sp>
        <p:nvSpPr>
          <p:cNvPr id="76" name="ZoneTexte 82">
            <a:extLst>
              <a:ext uri="{FF2B5EF4-FFF2-40B4-BE49-F238E27FC236}">
                <a16:creationId xmlns:a16="http://schemas.microsoft.com/office/drawing/2014/main" id="{B3509A4B-B5DE-19A4-7D90-31522AACB7B1}"/>
              </a:ext>
            </a:extLst>
          </p:cNvPr>
          <p:cNvSpPr txBox="1"/>
          <p:nvPr/>
        </p:nvSpPr>
        <p:spPr>
          <a:xfrm>
            <a:off x="6175881" y="1784566"/>
            <a:ext cx="523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Efficacy at Month 12 (FDA Snapshot, full analysis set)</a:t>
            </a:r>
          </a:p>
        </p:txBody>
      </p:sp>
      <p:sp>
        <p:nvSpPr>
          <p:cNvPr id="77" name="ZoneTexte 83">
            <a:extLst>
              <a:ext uri="{FF2B5EF4-FFF2-40B4-BE49-F238E27FC236}">
                <a16:creationId xmlns:a16="http://schemas.microsoft.com/office/drawing/2014/main" id="{7B8E0A67-53CA-2A34-CA30-CA1F8859450B}"/>
              </a:ext>
            </a:extLst>
          </p:cNvPr>
          <p:cNvSpPr txBox="1"/>
          <p:nvPr/>
        </p:nvSpPr>
        <p:spPr>
          <a:xfrm>
            <a:off x="780897" y="1784566"/>
            <a:ext cx="511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kern="1200" cap="none" spc="0" normalizeH="0" baseline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0" dirty="0">
                <a:solidFill>
                  <a:srgbClr val="0070C0"/>
                </a:solidFill>
              </a:rPr>
              <a:t>Efficacy at Month 6 (FDA Snapshot, full analysis set)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4472CA-D971-58B8-1762-D5BC685B3CE9}"/>
              </a:ext>
            </a:extLst>
          </p:cNvPr>
          <p:cNvGrpSpPr/>
          <p:nvPr/>
        </p:nvGrpSpPr>
        <p:grpSpPr>
          <a:xfrm>
            <a:off x="248726" y="1974603"/>
            <a:ext cx="11640695" cy="3114660"/>
            <a:chOff x="248726" y="1974603"/>
            <a:chExt cx="11640695" cy="3114660"/>
          </a:xfrm>
        </p:grpSpPr>
        <p:sp>
          <p:nvSpPr>
            <p:cNvPr id="21" name="Freeform 417">
              <a:extLst>
                <a:ext uri="{FF2B5EF4-FFF2-40B4-BE49-F238E27FC236}">
                  <a16:creationId xmlns:a16="http://schemas.microsoft.com/office/drawing/2014/main" id="{D2514825-4493-C57C-6B90-0550C861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26" y="2340843"/>
              <a:ext cx="11202495" cy="1802170"/>
            </a:xfrm>
            <a:custGeom>
              <a:avLst/>
              <a:gdLst>
                <a:gd name="T0" fmla="*/ 7826 w 7826"/>
                <a:gd name="T1" fmla="*/ 3005 h 3005"/>
                <a:gd name="T2" fmla="*/ 0 w 7826"/>
                <a:gd name="T3" fmla="*/ 3005 h 3005"/>
                <a:gd name="T4" fmla="*/ 0 w 7826"/>
                <a:gd name="T5" fmla="*/ 0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26" h="3005">
                  <a:moveTo>
                    <a:pt x="7826" y="3005"/>
                  </a:moveTo>
                  <a:lnTo>
                    <a:pt x="0" y="300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Line 419">
              <a:extLst>
                <a:ext uri="{FF2B5EF4-FFF2-40B4-BE49-F238E27FC236}">
                  <a16:creationId xmlns:a16="http://schemas.microsoft.com/office/drawing/2014/main" id="{ACA15156-C83B-1FB4-FF70-EAE8D54C1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149" y="2401045"/>
              <a:ext cx="12758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Line 420">
              <a:extLst>
                <a:ext uri="{FF2B5EF4-FFF2-40B4-BE49-F238E27FC236}">
                  <a16:creationId xmlns:a16="http://schemas.microsoft.com/office/drawing/2014/main" id="{0634AF86-ABCB-14B3-A541-1B89EE5A3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149" y="2756877"/>
              <a:ext cx="12758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Line 421">
              <a:extLst>
                <a:ext uri="{FF2B5EF4-FFF2-40B4-BE49-F238E27FC236}">
                  <a16:creationId xmlns:a16="http://schemas.microsoft.com/office/drawing/2014/main" id="{1327B7B4-2140-DDA3-F866-DD7AD919A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149" y="3428705"/>
              <a:ext cx="12758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Line 422">
              <a:extLst>
                <a:ext uri="{FF2B5EF4-FFF2-40B4-BE49-F238E27FC236}">
                  <a16:creationId xmlns:a16="http://schemas.microsoft.com/office/drawing/2014/main" id="{84782C0F-5F6B-9F89-23AA-B02383CF3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149" y="3769877"/>
              <a:ext cx="12758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Line 423">
              <a:extLst>
                <a:ext uri="{FF2B5EF4-FFF2-40B4-BE49-F238E27FC236}">
                  <a16:creationId xmlns:a16="http://schemas.microsoft.com/office/drawing/2014/main" id="{436E0D25-BDAA-26A6-7551-F326E000C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109" y="4143011"/>
              <a:ext cx="12758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C9496E-7DC0-DCE6-4797-612A4E39A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6" y="4080866"/>
              <a:ext cx="405624" cy="62143"/>
            </a:xfrm>
            <a:prstGeom prst="rect">
              <a:avLst/>
            </a:prstGeom>
            <a:solidFill>
              <a:srgbClr val="E9285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F361BDC-60E7-FA4E-6384-CAB631A84C17}"/>
                </a:ext>
              </a:extLst>
            </p:cNvPr>
            <p:cNvSpPr txBox="1"/>
            <p:nvPr/>
          </p:nvSpPr>
          <p:spPr>
            <a:xfrm>
              <a:off x="812996" y="4140653"/>
              <a:ext cx="1481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000066"/>
                  </a:solidFill>
                  <a:latin typeface="+mn-lt"/>
                </a:rPr>
                <a:t>HIV-1 RNA ≥50 c/</a:t>
              </a:r>
              <a:r>
                <a:rPr lang="fr-FR" dirty="0" err="1">
                  <a:solidFill>
                    <a:srgbClr val="000066"/>
                  </a:solidFill>
                  <a:latin typeface="+mn-lt"/>
                </a:rPr>
                <a:t>mL</a:t>
              </a:r>
              <a:endParaRPr lang="fr-FR" dirty="0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46EA05B-54D9-4EA1-11BD-3C3901DB1EC8}"/>
                </a:ext>
              </a:extLst>
            </p:cNvPr>
            <p:cNvSpPr txBox="1"/>
            <p:nvPr/>
          </p:nvSpPr>
          <p:spPr>
            <a:xfrm>
              <a:off x="405820" y="3951069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87E6DCF-886C-0B01-F98F-D2100F9D7DDB}"/>
                </a:ext>
              </a:extLst>
            </p:cNvPr>
            <p:cNvSpPr txBox="1"/>
            <p:nvPr/>
          </p:nvSpPr>
          <p:spPr>
            <a:xfrm>
              <a:off x="327273" y="361470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20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46E1080-E52A-E857-6198-B3989BD6B8EA}"/>
                </a:ext>
              </a:extLst>
            </p:cNvPr>
            <p:cNvSpPr txBox="1"/>
            <p:nvPr/>
          </p:nvSpPr>
          <p:spPr>
            <a:xfrm>
              <a:off x="327273" y="327513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40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9F19C0F-5C10-6133-05A1-286D9FF19A03}"/>
                </a:ext>
              </a:extLst>
            </p:cNvPr>
            <p:cNvSpPr txBox="1"/>
            <p:nvPr/>
          </p:nvSpPr>
          <p:spPr>
            <a:xfrm>
              <a:off x="327273" y="260275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>
                  <a:solidFill>
                    <a:srgbClr val="000066"/>
                  </a:solidFill>
                  <a:ea typeface="ＭＳ Ｐゴシック" pitchFamily="34" charset="-128"/>
                  <a:cs typeface="Arial" charset="0"/>
                </a:rPr>
                <a:t>8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AC6CFEC-6EE6-2108-0D6D-B0B1D1013C03}"/>
                </a:ext>
              </a:extLst>
            </p:cNvPr>
            <p:cNvSpPr txBox="1"/>
            <p:nvPr/>
          </p:nvSpPr>
          <p:spPr>
            <a:xfrm>
              <a:off x="248726" y="2248527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100</a:t>
              </a:r>
            </a:p>
          </p:txBody>
        </p:sp>
        <p:sp>
          <p:nvSpPr>
            <p:cNvPr id="20" name="ZoneTexte 21">
              <a:extLst>
                <a:ext uri="{FF2B5EF4-FFF2-40B4-BE49-F238E27FC236}">
                  <a16:creationId xmlns:a16="http://schemas.microsoft.com/office/drawing/2014/main" id="{C4AED492-0380-276C-7E3E-6EE3D6470DC6}"/>
                </a:ext>
              </a:extLst>
            </p:cNvPr>
            <p:cNvSpPr txBox="1"/>
            <p:nvPr/>
          </p:nvSpPr>
          <p:spPr>
            <a:xfrm>
              <a:off x="971711" y="373543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1666EA-3891-875A-DBA2-25B304F03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456" y="4048805"/>
              <a:ext cx="405624" cy="94205"/>
            </a:xfrm>
            <a:prstGeom prst="rect">
              <a:avLst/>
            </a:prstGeom>
            <a:solidFill>
              <a:srgbClr val="102C5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301A1A-4974-42E9-53A5-C65095AB5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497" y="2534038"/>
              <a:ext cx="405624" cy="1608972"/>
            </a:xfrm>
            <a:prstGeom prst="rect">
              <a:avLst/>
            </a:prstGeom>
            <a:solidFill>
              <a:srgbClr val="E9285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9279EB-4BF5-CB61-37D9-7EA4C22E8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948" y="2674162"/>
              <a:ext cx="405624" cy="1468848"/>
            </a:xfrm>
            <a:prstGeom prst="rect">
              <a:avLst/>
            </a:prstGeom>
            <a:solidFill>
              <a:srgbClr val="102C5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1F42A3-4DF9-BADA-8B3F-7602FA24E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253" y="2534038"/>
              <a:ext cx="405624" cy="1608972"/>
            </a:xfrm>
            <a:prstGeom prst="rect">
              <a:avLst/>
            </a:prstGeom>
            <a:solidFill>
              <a:srgbClr val="7E3F8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3E467C-C447-6356-FDB7-9293BDBB2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179" y="4048802"/>
              <a:ext cx="405624" cy="94208"/>
            </a:xfrm>
            <a:prstGeom prst="rect">
              <a:avLst/>
            </a:prstGeom>
            <a:solidFill>
              <a:srgbClr val="102C5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F1280B-1D23-1045-47E4-4AC67871E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485" y="4080866"/>
              <a:ext cx="405624" cy="62143"/>
            </a:xfrm>
            <a:prstGeom prst="rect">
              <a:avLst/>
            </a:prstGeom>
            <a:solidFill>
              <a:srgbClr val="7E3F8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6" name="ZoneTexte 42">
              <a:extLst>
                <a:ext uri="{FF2B5EF4-FFF2-40B4-BE49-F238E27FC236}">
                  <a16:creationId xmlns:a16="http://schemas.microsoft.com/office/drawing/2014/main" id="{7A34E59C-49E2-4EBA-9B2E-613E63669A18}"/>
                </a:ext>
              </a:extLst>
            </p:cNvPr>
            <p:cNvSpPr txBox="1"/>
            <p:nvPr/>
          </p:nvSpPr>
          <p:spPr>
            <a:xfrm>
              <a:off x="1470774" y="368835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6</a:t>
              </a:r>
            </a:p>
          </p:txBody>
        </p:sp>
        <p:sp>
          <p:nvSpPr>
            <p:cNvPr id="37" name="ZoneTexte 43">
              <a:extLst>
                <a:ext uri="{FF2B5EF4-FFF2-40B4-BE49-F238E27FC236}">
                  <a16:creationId xmlns:a16="http://schemas.microsoft.com/office/drawing/2014/main" id="{13DF255F-FA8F-325A-5313-E04FC0C3E3D8}"/>
                </a:ext>
              </a:extLst>
            </p:cNvPr>
            <p:cNvSpPr txBox="1"/>
            <p:nvPr/>
          </p:nvSpPr>
          <p:spPr>
            <a:xfrm>
              <a:off x="1963654" y="37854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38" name="ZoneTexte 44">
              <a:extLst>
                <a:ext uri="{FF2B5EF4-FFF2-40B4-BE49-F238E27FC236}">
                  <a16:creationId xmlns:a16="http://schemas.microsoft.com/office/drawing/2014/main" id="{6F2948C1-717F-8D92-9BBF-4A1BD0CE73B6}"/>
                </a:ext>
              </a:extLst>
            </p:cNvPr>
            <p:cNvSpPr txBox="1"/>
            <p:nvPr/>
          </p:nvSpPr>
          <p:spPr>
            <a:xfrm>
              <a:off x="2714631" y="215830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96</a:t>
              </a:r>
            </a:p>
          </p:txBody>
        </p:sp>
        <p:sp>
          <p:nvSpPr>
            <p:cNvPr id="39" name="ZoneTexte 45">
              <a:extLst>
                <a:ext uri="{FF2B5EF4-FFF2-40B4-BE49-F238E27FC236}">
                  <a16:creationId xmlns:a16="http://schemas.microsoft.com/office/drawing/2014/main" id="{61D544F7-59DF-2349-C074-8375C84F3A11}"/>
                </a:ext>
              </a:extLst>
            </p:cNvPr>
            <p:cNvSpPr txBox="1"/>
            <p:nvPr/>
          </p:nvSpPr>
          <p:spPr>
            <a:xfrm>
              <a:off x="3193307" y="229765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88</a:t>
              </a:r>
            </a:p>
          </p:txBody>
        </p:sp>
        <p:sp>
          <p:nvSpPr>
            <p:cNvPr id="40" name="ZoneTexte 46">
              <a:extLst>
                <a:ext uri="{FF2B5EF4-FFF2-40B4-BE49-F238E27FC236}">
                  <a16:creationId xmlns:a16="http://schemas.microsoft.com/office/drawing/2014/main" id="{7215431C-E112-1BBB-12B6-96F4F744FB9F}"/>
                </a:ext>
              </a:extLst>
            </p:cNvPr>
            <p:cNvSpPr txBox="1"/>
            <p:nvPr/>
          </p:nvSpPr>
          <p:spPr>
            <a:xfrm>
              <a:off x="3668617" y="215830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96</a:t>
              </a:r>
            </a:p>
          </p:txBody>
        </p:sp>
        <p:sp>
          <p:nvSpPr>
            <p:cNvPr id="41" name="ZoneTexte 47">
              <a:extLst>
                <a:ext uri="{FF2B5EF4-FFF2-40B4-BE49-F238E27FC236}">
                  <a16:creationId xmlns:a16="http://schemas.microsoft.com/office/drawing/2014/main" id="{B7C38037-3B35-BC1D-F02E-D7A421B6E531}"/>
                </a:ext>
              </a:extLst>
            </p:cNvPr>
            <p:cNvSpPr txBox="1"/>
            <p:nvPr/>
          </p:nvSpPr>
          <p:spPr>
            <a:xfrm>
              <a:off x="4472361" y="38075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42" name="ZoneTexte 48">
              <a:extLst>
                <a:ext uri="{FF2B5EF4-FFF2-40B4-BE49-F238E27FC236}">
                  <a16:creationId xmlns:a16="http://schemas.microsoft.com/office/drawing/2014/main" id="{4004E222-8279-E6E1-1669-C3CACEC7BB8D}"/>
                </a:ext>
              </a:extLst>
            </p:cNvPr>
            <p:cNvSpPr txBox="1"/>
            <p:nvPr/>
          </p:nvSpPr>
          <p:spPr>
            <a:xfrm>
              <a:off x="4958923" y="36837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6</a:t>
              </a:r>
            </a:p>
          </p:txBody>
        </p:sp>
        <p:sp>
          <p:nvSpPr>
            <p:cNvPr id="43" name="ZoneTexte 49">
              <a:extLst>
                <a:ext uri="{FF2B5EF4-FFF2-40B4-BE49-F238E27FC236}">
                  <a16:creationId xmlns:a16="http://schemas.microsoft.com/office/drawing/2014/main" id="{450B981D-9012-DA8C-C4C9-F171DE20A0E7}"/>
                </a:ext>
              </a:extLst>
            </p:cNvPr>
            <p:cNvSpPr txBox="1"/>
            <p:nvPr/>
          </p:nvSpPr>
          <p:spPr>
            <a:xfrm>
              <a:off x="5447763" y="373543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4</a:t>
              </a:r>
            </a:p>
          </p:txBody>
        </p:sp>
        <p:sp>
          <p:nvSpPr>
            <p:cNvPr id="53" name="Line 421">
              <a:extLst>
                <a:ext uri="{FF2B5EF4-FFF2-40B4-BE49-F238E27FC236}">
                  <a16:creationId xmlns:a16="http://schemas.microsoft.com/office/drawing/2014/main" id="{CE028E8A-A7CC-1257-B53C-41F9462BA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149" y="3105404"/>
              <a:ext cx="12758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4" name="ZoneTexte 60">
              <a:extLst>
                <a:ext uri="{FF2B5EF4-FFF2-40B4-BE49-F238E27FC236}">
                  <a16:creationId xmlns:a16="http://schemas.microsoft.com/office/drawing/2014/main" id="{D9AF62DC-3252-2D33-047B-E4492BAF62FC}"/>
                </a:ext>
              </a:extLst>
            </p:cNvPr>
            <p:cNvSpPr txBox="1"/>
            <p:nvPr/>
          </p:nvSpPr>
          <p:spPr>
            <a:xfrm>
              <a:off x="327273" y="29518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60</a:t>
              </a:r>
            </a:p>
          </p:txBody>
        </p:sp>
        <p:sp>
          <p:nvSpPr>
            <p:cNvPr id="55" name="ZoneTexte 61">
              <a:extLst>
                <a:ext uri="{FF2B5EF4-FFF2-40B4-BE49-F238E27FC236}">
                  <a16:creationId xmlns:a16="http://schemas.microsoft.com/office/drawing/2014/main" id="{7C23FD43-A735-3B75-0389-A0C5513A3AF1}"/>
                </a:ext>
              </a:extLst>
            </p:cNvPr>
            <p:cNvSpPr txBox="1"/>
            <p:nvPr/>
          </p:nvSpPr>
          <p:spPr>
            <a:xfrm>
              <a:off x="2651638" y="4140653"/>
              <a:ext cx="1446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000066"/>
                  </a:solidFill>
                  <a:latin typeface="+mn-lt"/>
                </a:rPr>
                <a:t>HIV-1 RNA&lt;50 c/</a:t>
              </a:r>
              <a:r>
                <a:rPr lang="fr-FR" dirty="0" err="1">
                  <a:solidFill>
                    <a:srgbClr val="000066"/>
                  </a:solidFill>
                  <a:latin typeface="+mn-lt"/>
                </a:rPr>
                <a:t>mL</a:t>
              </a:r>
              <a:endParaRPr lang="fr-FR" dirty="0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56" name="ZoneTexte 62">
              <a:extLst>
                <a:ext uri="{FF2B5EF4-FFF2-40B4-BE49-F238E27FC236}">
                  <a16:creationId xmlns:a16="http://schemas.microsoft.com/office/drawing/2014/main" id="{763C3839-1F29-8B33-B0B2-B89E27D114CD}"/>
                </a:ext>
              </a:extLst>
            </p:cNvPr>
            <p:cNvSpPr txBox="1"/>
            <p:nvPr/>
          </p:nvSpPr>
          <p:spPr>
            <a:xfrm>
              <a:off x="4498548" y="4140653"/>
              <a:ext cx="1268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000066"/>
                  </a:solidFill>
                  <a:latin typeface="+mn-lt"/>
                </a:rPr>
                <a:t>No </a:t>
              </a:r>
              <a:r>
                <a:rPr lang="fr-FR" dirty="0" err="1">
                  <a:solidFill>
                    <a:srgbClr val="000066"/>
                  </a:solidFill>
                  <a:latin typeface="+mn-lt"/>
                </a:rPr>
                <a:t>virologic</a:t>
              </a:r>
              <a:r>
                <a:rPr lang="fr-FR" dirty="0">
                  <a:solidFill>
                    <a:srgbClr val="000066"/>
                  </a:solidFill>
                  <a:latin typeface="+mn-lt"/>
                </a:rPr>
                <a:t> data</a:t>
              </a:r>
            </a:p>
          </p:txBody>
        </p:sp>
        <p:sp>
          <p:nvSpPr>
            <p:cNvPr id="60" name="ZoneTexte 66">
              <a:extLst>
                <a:ext uri="{FF2B5EF4-FFF2-40B4-BE49-F238E27FC236}">
                  <a16:creationId xmlns:a16="http://schemas.microsoft.com/office/drawing/2014/main" id="{AAF1BF9D-934B-9B19-B4A4-E6AD197B7FBD}"/>
                </a:ext>
              </a:extLst>
            </p:cNvPr>
            <p:cNvSpPr txBox="1"/>
            <p:nvPr/>
          </p:nvSpPr>
          <p:spPr>
            <a:xfrm>
              <a:off x="342038" y="4371160"/>
              <a:ext cx="423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n/N</a:t>
              </a:r>
            </a:p>
          </p:txBody>
        </p:sp>
        <p:sp>
          <p:nvSpPr>
            <p:cNvPr id="61" name="ZoneTexte 67">
              <a:extLst>
                <a:ext uri="{FF2B5EF4-FFF2-40B4-BE49-F238E27FC236}">
                  <a16:creationId xmlns:a16="http://schemas.microsoft.com/office/drawing/2014/main" id="{18440E78-D8A0-4CBE-A52F-AB78B0052157}"/>
                </a:ext>
              </a:extLst>
            </p:cNvPr>
            <p:cNvSpPr txBox="1"/>
            <p:nvPr/>
          </p:nvSpPr>
          <p:spPr>
            <a:xfrm>
              <a:off x="851825" y="437116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2/50</a:t>
              </a:r>
            </a:p>
          </p:txBody>
        </p:sp>
        <p:sp>
          <p:nvSpPr>
            <p:cNvPr id="62" name="ZoneTexte 68">
              <a:extLst>
                <a:ext uri="{FF2B5EF4-FFF2-40B4-BE49-F238E27FC236}">
                  <a16:creationId xmlns:a16="http://schemas.microsoft.com/office/drawing/2014/main" id="{5CB4CD55-B422-E84C-256F-FAC974B29D90}"/>
                </a:ext>
              </a:extLst>
            </p:cNvPr>
            <p:cNvSpPr txBox="1"/>
            <p:nvPr/>
          </p:nvSpPr>
          <p:spPr>
            <a:xfrm>
              <a:off x="1352486" y="437116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3/49</a:t>
              </a:r>
            </a:p>
          </p:txBody>
        </p:sp>
        <p:sp>
          <p:nvSpPr>
            <p:cNvPr id="63" name="ZoneTexte 69">
              <a:extLst>
                <a:ext uri="{FF2B5EF4-FFF2-40B4-BE49-F238E27FC236}">
                  <a16:creationId xmlns:a16="http://schemas.microsoft.com/office/drawing/2014/main" id="{17120FF8-A60A-1E41-317D-58574CEC894C}"/>
                </a:ext>
              </a:extLst>
            </p:cNvPr>
            <p:cNvSpPr txBox="1"/>
            <p:nvPr/>
          </p:nvSpPr>
          <p:spPr>
            <a:xfrm>
              <a:off x="1878179" y="437116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0/26</a:t>
              </a:r>
            </a:p>
          </p:txBody>
        </p:sp>
        <p:sp>
          <p:nvSpPr>
            <p:cNvPr id="64" name="ZoneTexte 70">
              <a:extLst>
                <a:ext uri="{FF2B5EF4-FFF2-40B4-BE49-F238E27FC236}">
                  <a16:creationId xmlns:a16="http://schemas.microsoft.com/office/drawing/2014/main" id="{72CFFAE5-F6E2-95F5-7377-4AFB544EA3F5}"/>
                </a:ext>
              </a:extLst>
            </p:cNvPr>
            <p:cNvSpPr txBox="1"/>
            <p:nvPr/>
          </p:nvSpPr>
          <p:spPr>
            <a:xfrm>
              <a:off x="2539887" y="4371160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48/50</a:t>
              </a:r>
            </a:p>
          </p:txBody>
        </p:sp>
        <p:sp>
          <p:nvSpPr>
            <p:cNvPr id="65" name="ZoneTexte 71">
              <a:extLst>
                <a:ext uri="{FF2B5EF4-FFF2-40B4-BE49-F238E27FC236}">
                  <a16:creationId xmlns:a16="http://schemas.microsoft.com/office/drawing/2014/main" id="{73561548-0AB3-0823-79BF-1B9733B4D8A9}"/>
                </a:ext>
              </a:extLst>
            </p:cNvPr>
            <p:cNvSpPr txBox="1"/>
            <p:nvPr/>
          </p:nvSpPr>
          <p:spPr>
            <a:xfrm>
              <a:off x="3055005" y="4371160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43/49</a:t>
              </a:r>
            </a:p>
          </p:txBody>
        </p:sp>
        <p:sp>
          <p:nvSpPr>
            <p:cNvPr id="66" name="ZoneTexte 72">
              <a:extLst>
                <a:ext uri="{FF2B5EF4-FFF2-40B4-BE49-F238E27FC236}">
                  <a16:creationId xmlns:a16="http://schemas.microsoft.com/office/drawing/2014/main" id="{944A61D4-3B22-18D1-42C5-631B34F04151}"/>
                </a:ext>
              </a:extLst>
            </p:cNvPr>
            <p:cNvSpPr txBox="1"/>
            <p:nvPr/>
          </p:nvSpPr>
          <p:spPr>
            <a:xfrm>
              <a:off x="3623822" y="4371160"/>
              <a:ext cx="558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25/26</a:t>
              </a:r>
            </a:p>
          </p:txBody>
        </p:sp>
        <p:sp>
          <p:nvSpPr>
            <p:cNvPr id="67" name="ZoneTexte 73">
              <a:extLst>
                <a:ext uri="{FF2B5EF4-FFF2-40B4-BE49-F238E27FC236}">
                  <a16:creationId xmlns:a16="http://schemas.microsoft.com/office/drawing/2014/main" id="{25682EA1-0B23-BBFB-96F9-5A276B9F8516}"/>
                </a:ext>
              </a:extLst>
            </p:cNvPr>
            <p:cNvSpPr txBox="1"/>
            <p:nvPr/>
          </p:nvSpPr>
          <p:spPr>
            <a:xfrm>
              <a:off x="4316307" y="437116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0/50</a:t>
              </a:r>
            </a:p>
          </p:txBody>
        </p:sp>
        <p:sp>
          <p:nvSpPr>
            <p:cNvPr id="68" name="ZoneTexte 74">
              <a:extLst>
                <a:ext uri="{FF2B5EF4-FFF2-40B4-BE49-F238E27FC236}">
                  <a16:creationId xmlns:a16="http://schemas.microsoft.com/office/drawing/2014/main" id="{FB12B0F0-F685-F3C9-9EE9-8D43F1D0C64D}"/>
                </a:ext>
              </a:extLst>
            </p:cNvPr>
            <p:cNvSpPr txBox="1"/>
            <p:nvPr/>
          </p:nvSpPr>
          <p:spPr>
            <a:xfrm>
              <a:off x="4851694" y="437116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3/49</a:t>
              </a:r>
            </a:p>
          </p:txBody>
        </p:sp>
        <p:sp>
          <p:nvSpPr>
            <p:cNvPr id="69" name="ZoneTexte 75">
              <a:extLst>
                <a:ext uri="{FF2B5EF4-FFF2-40B4-BE49-F238E27FC236}">
                  <a16:creationId xmlns:a16="http://schemas.microsoft.com/office/drawing/2014/main" id="{28895C93-F1DD-670E-FAAD-5AD7E4740B07}"/>
                </a:ext>
              </a:extLst>
            </p:cNvPr>
            <p:cNvSpPr txBox="1"/>
            <p:nvPr/>
          </p:nvSpPr>
          <p:spPr>
            <a:xfrm>
              <a:off x="5417379" y="437116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0" dirty="0">
                  <a:solidFill>
                    <a:srgbClr val="000066"/>
                  </a:solidFill>
                  <a:latin typeface="+mn-lt"/>
                </a:rPr>
                <a:t>1/26</a:t>
              </a:r>
            </a:p>
          </p:txBody>
        </p: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DAC4FF34-9433-ACCA-3721-D1CF40851D0C}"/>
                </a:ext>
              </a:extLst>
            </p:cNvPr>
            <p:cNvGrpSpPr/>
            <p:nvPr/>
          </p:nvGrpSpPr>
          <p:grpSpPr>
            <a:xfrm>
              <a:off x="6638067" y="2196870"/>
              <a:ext cx="5212908" cy="2451289"/>
              <a:chOff x="6600955" y="2413000"/>
              <a:chExt cx="4401824" cy="245128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146F371-B747-D5D7-F1E7-5A39F56FF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7327" y="4264935"/>
                <a:ext cx="348126" cy="94205"/>
              </a:xfrm>
              <a:prstGeom prst="rect">
                <a:avLst/>
              </a:prstGeom>
              <a:solidFill>
                <a:srgbClr val="E9285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FAC570-CB29-415A-76E6-982A05FA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3105" y="4202837"/>
                <a:ext cx="348126" cy="156303"/>
              </a:xfrm>
              <a:prstGeom prst="rect">
                <a:avLst/>
              </a:prstGeom>
              <a:solidFill>
                <a:srgbClr val="102C5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AB55227-E105-FB06-DC19-12E5113D0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8201" y="4296996"/>
                <a:ext cx="348126" cy="62144"/>
              </a:xfrm>
              <a:prstGeom prst="rect">
                <a:avLst/>
              </a:prstGeom>
              <a:solidFill>
                <a:srgbClr val="7E3F8E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C2300AF-0C35-9647-3022-EE04D83E3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3183" y="2750168"/>
                <a:ext cx="348126" cy="1608972"/>
              </a:xfrm>
              <a:prstGeom prst="rect">
                <a:avLst/>
              </a:prstGeom>
              <a:solidFill>
                <a:srgbClr val="E9285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EF5694-AE47-E3F5-F702-FB06F3004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8961" y="2988441"/>
                <a:ext cx="348126" cy="1370699"/>
              </a:xfrm>
              <a:prstGeom prst="rect">
                <a:avLst/>
              </a:prstGeom>
              <a:solidFill>
                <a:srgbClr val="102C5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46C838-AE82-0D27-A964-ACB5C4FD8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4057" y="2890291"/>
                <a:ext cx="348126" cy="1468849"/>
              </a:xfrm>
              <a:prstGeom prst="rect">
                <a:avLst/>
              </a:prstGeom>
              <a:solidFill>
                <a:srgbClr val="7E3F8E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4BDB7D-94A8-F53B-B554-2635EADAD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9912" y="4202837"/>
                <a:ext cx="348126" cy="156303"/>
              </a:xfrm>
              <a:prstGeom prst="rect">
                <a:avLst/>
              </a:prstGeom>
              <a:solidFill>
                <a:srgbClr val="102C5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FD3903-3E2F-5C20-DB5E-FBC937BDD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007" y="4202837"/>
                <a:ext cx="348126" cy="156303"/>
              </a:xfrm>
              <a:prstGeom prst="rect">
                <a:avLst/>
              </a:prstGeom>
              <a:solidFill>
                <a:srgbClr val="7E3F8E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44" name="ZoneTexte 50">
                <a:extLst>
                  <a:ext uri="{FF2B5EF4-FFF2-40B4-BE49-F238E27FC236}">
                    <a16:creationId xmlns:a16="http://schemas.microsoft.com/office/drawing/2014/main" id="{75DCDE00-CF45-7944-0DAF-44375EA4DB2C}"/>
                  </a:ext>
                </a:extLst>
              </p:cNvPr>
              <p:cNvSpPr txBox="1"/>
              <p:nvPr/>
            </p:nvSpPr>
            <p:spPr>
              <a:xfrm>
                <a:off x="6680259" y="3911061"/>
                <a:ext cx="2222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6</a:t>
                </a:r>
              </a:p>
            </p:txBody>
          </p:sp>
          <p:sp>
            <p:nvSpPr>
              <p:cNvPr id="45" name="ZoneTexte 51">
                <a:extLst>
                  <a:ext uri="{FF2B5EF4-FFF2-40B4-BE49-F238E27FC236}">
                    <a16:creationId xmlns:a16="http://schemas.microsoft.com/office/drawing/2014/main" id="{36E7775A-3782-3E8F-7899-817DFA16A34C}"/>
                  </a:ext>
                </a:extLst>
              </p:cNvPr>
              <p:cNvSpPr txBox="1"/>
              <p:nvPr/>
            </p:nvSpPr>
            <p:spPr>
              <a:xfrm>
                <a:off x="7066801" y="3835571"/>
                <a:ext cx="2885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10</a:t>
                </a:r>
              </a:p>
            </p:txBody>
          </p:sp>
          <p:sp>
            <p:nvSpPr>
              <p:cNvPr id="46" name="ZoneTexte 52">
                <a:extLst>
                  <a:ext uri="{FF2B5EF4-FFF2-40B4-BE49-F238E27FC236}">
                    <a16:creationId xmlns:a16="http://schemas.microsoft.com/office/drawing/2014/main" id="{284FBF53-47DD-2E73-0F54-B20DE38C7AEA}"/>
                  </a:ext>
                </a:extLst>
              </p:cNvPr>
              <p:cNvSpPr txBox="1"/>
              <p:nvPr/>
            </p:nvSpPr>
            <p:spPr>
              <a:xfrm>
                <a:off x="7523500" y="3951562"/>
                <a:ext cx="2222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4</a:t>
                </a:r>
              </a:p>
            </p:txBody>
          </p:sp>
          <p:sp>
            <p:nvSpPr>
              <p:cNvPr id="47" name="ZoneTexte 53">
                <a:extLst>
                  <a:ext uri="{FF2B5EF4-FFF2-40B4-BE49-F238E27FC236}">
                    <a16:creationId xmlns:a16="http://schemas.microsoft.com/office/drawing/2014/main" id="{BBDEF8EC-C44A-430D-6B0F-BE91921BD03D}"/>
                  </a:ext>
                </a:extLst>
              </p:cNvPr>
              <p:cNvSpPr txBox="1"/>
              <p:nvPr/>
            </p:nvSpPr>
            <p:spPr>
              <a:xfrm>
                <a:off x="8153540" y="2413000"/>
                <a:ext cx="2885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94</a:t>
                </a:r>
              </a:p>
            </p:txBody>
          </p:sp>
          <p:sp>
            <p:nvSpPr>
              <p:cNvPr id="48" name="ZoneTexte 54">
                <a:extLst>
                  <a:ext uri="{FF2B5EF4-FFF2-40B4-BE49-F238E27FC236}">
                    <a16:creationId xmlns:a16="http://schemas.microsoft.com/office/drawing/2014/main" id="{9D5D5BC5-6D67-598D-1FDA-F636F0ACF18A}"/>
                  </a:ext>
                </a:extLst>
              </p:cNvPr>
              <p:cNvSpPr txBox="1"/>
              <p:nvPr/>
            </p:nvSpPr>
            <p:spPr>
              <a:xfrm>
                <a:off x="8587361" y="2613464"/>
                <a:ext cx="2885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82</a:t>
                </a:r>
              </a:p>
            </p:txBody>
          </p:sp>
          <p:sp>
            <p:nvSpPr>
              <p:cNvPr id="49" name="ZoneTexte 55">
                <a:extLst>
                  <a:ext uri="{FF2B5EF4-FFF2-40B4-BE49-F238E27FC236}">
                    <a16:creationId xmlns:a16="http://schemas.microsoft.com/office/drawing/2014/main" id="{409AA7E1-DD98-827B-D0CD-D9C184581EA3}"/>
                  </a:ext>
                </a:extLst>
              </p:cNvPr>
              <p:cNvSpPr txBox="1"/>
              <p:nvPr/>
            </p:nvSpPr>
            <p:spPr>
              <a:xfrm>
                <a:off x="8991264" y="2513232"/>
                <a:ext cx="2885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88</a:t>
                </a:r>
              </a:p>
            </p:txBody>
          </p:sp>
          <p:sp>
            <p:nvSpPr>
              <p:cNvPr id="50" name="ZoneTexte 56">
                <a:extLst>
                  <a:ext uri="{FF2B5EF4-FFF2-40B4-BE49-F238E27FC236}">
                    <a16:creationId xmlns:a16="http://schemas.microsoft.com/office/drawing/2014/main" id="{3D6F1599-6916-DAE1-6242-D90C8C037293}"/>
                  </a:ext>
                </a:extLst>
              </p:cNvPr>
              <p:cNvSpPr txBox="1"/>
              <p:nvPr/>
            </p:nvSpPr>
            <p:spPr>
              <a:xfrm>
                <a:off x="9682636" y="4006690"/>
                <a:ext cx="2222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0</a:t>
                </a:r>
              </a:p>
            </p:txBody>
          </p:sp>
          <p:sp>
            <p:nvSpPr>
              <p:cNvPr id="51" name="ZoneTexte 57">
                <a:extLst>
                  <a:ext uri="{FF2B5EF4-FFF2-40B4-BE49-F238E27FC236}">
                    <a16:creationId xmlns:a16="http://schemas.microsoft.com/office/drawing/2014/main" id="{FB9853AE-09A6-E1B9-67B9-9158CF8B67B0}"/>
                  </a:ext>
                </a:extLst>
              </p:cNvPr>
              <p:cNvSpPr txBox="1"/>
              <p:nvPr/>
            </p:nvSpPr>
            <p:spPr>
              <a:xfrm>
                <a:off x="10101497" y="3861353"/>
                <a:ext cx="2222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8</a:t>
                </a:r>
              </a:p>
            </p:txBody>
          </p:sp>
          <p:sp>
            <p:nvSpPr>
              <p:cNvPr id="52" name="ZoneTexte 58">
                <a:extLst>
                  <a:ext uri="{FF2B5EF4-FFF2-40B4-BE49-F238E27FC236}">
                    <a16:creationId xmlns:a16="http://schemas.microsoft.com/office/drawing/2014/main" id="{6C28AA20-660E-A392-D62A-DD315E770A01}"/>
                  </a:ext>
                </a:extLst>
              </p:cNvPr>
              <p:cNvSpPr txBox="1"/>
              <p:nvPr/>
            </p:nvSpPr>
            <p:spPr>
              <a:xfrm>
                <a:off x="10520360" y="3866364"/>
                <a:ext cx="2222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ＭＳ Ｐゴシック" pitchFamily="34" charset="-128"/>
                    <a:cs typeface="Arial" charset="0"/>
                  </a:rPr>
                  <a:t>8</a:t>
                </a:r>
              </a:p>
            </p:txBody>
          </p:sp>
          <p:sp>
            <p:nvSpPr>
              <p:cNvPr id="57" name="ZoneTexte 63">
                <a:extLst>
                  <a:ext uri="{FF2B5EF4-FFF2-40B4-BE49-F238E27FC236}">
                    <a16:creationId xmlns:a16="http://schemas.microsoft.com/office/drawing/2014/main" id="{AAC407B2-F04E-264A-1A0E-FA3727F81B8E}"/>
                  </a:ext>
                </a:extLst>
              </p:cNvPr>
              <p:cNvSpPr txBox="1"/>
              <p:nvPr/>
            </p:nvSpPr>
            <p:spPr>
              <a:xfrm>
                <a:off x="6600955" y="4356783"/>
                <a:ext cx="12509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solidFill>
                      <a:srgbClr val="000066"/>
                    </a:solidFill>
                    <a:latin typeface="+mn-lt"/>
                  </a:rPr>
                  <a:t>HIV-1 RNA ≥50 c/</a:t>
                </a:r>
                <a:r>
                  <a:rPr lang="fr-FR" dirty="0" err="1">
                    <a:solidFill>
                      <a:srgbClr val="000066"/>
                    </a:solidFill>
                    <a:latin typeface="+mn-lt"/>
                  </a:rPr>
                  <a:t>mL</a:t>
                </a:r>
                <a:endParaRPr lang="fr-FR" dirty="0">
                  <a:solidFill>
                    <a:srgbClr val="000066"/>
                  </a:solidFill>
                  <a:latin typeface="+mn-lt"/>
                </a:endParaRPr>
              </a:p>
            </p:txBody>
          </p:sp>
          <p:sp>
            <p:nvSpPr>
              <p:cNvPr id="58" name="ZoneTexte 64">
                <a:extLst>
                  <a:ext uri="{FF2B5EF4-FFF2-40B4-BE49-F238E27FC236}">
                    <a16:creationId xmlns:a16="http://schemas.microsoft.com/office/drawing/2014/main" id="{6E611FD6-2F67-B05F-7DAA-29813627A93C}"/>
                  </a:ext>
                </a:extLst>
              </p:cNvPr>
              <p:cNvSpPr txBox="1"/>
              <p:nvPr/>
            </p:nvSpPr>
            <p:spPr>
              <a:xfrm>
                <a:off x="8109249" y="4356783"/>
                <a:ext cx="12212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solidFill>
                      <a:srgbClr val="000066"/>
                    </a:solidFill>
                    <a:latin typeface="+mn-lt"/>
                  </a:rPr>
                  <a:t>HIV-1 RNA&lt;50 c/</a:t>
                </a:r>
                <a:r>
                  <a:rPr lang="fr-FR" dirty="0" err="1">
                    <a:solidFill>
                      <a:srgbClr val="000066"/>
                    </a:solidFill>
                    <a:latin typeface="+mn-lt"/>
                  </a:rPr>
                  <a:t>mL</a:t>
                </a:r>
                <a:endParaRPr lang="fr-FR" dirty="0">
                  <a:solidFill>
                    <a:srgbClr val="000066"/>
                  </a:solidFill>
                  <a:latin typeface="+mn-lt"/>
                </a:endParaRPr>
              </a:p>
            </p:txBody>
          </p:sp>
          <p:sp>
            <p:nvSpPr>
              <p:cNvPr id="59" name="ZoneTexte 65">
                <a:extLst>
                  <a:ext uri="{FF2B5EF4-FFF2-40B4-BE49-F238E27FC236}">
                    <a16:creationId xmlns:a16="http://schemas.microsoft.com/office/drawing/2014/main" id="{7C7E298D-A7CF-54BD-A366-090C94E3D1F0}"/>
                  </a:ext>
                </a:extLst>
              </p:cNvPr>
              <p:cNvSpPr txBox="1"/>
              <p:nvPr/>
            </p:nvSpPr>
            <p:spPr>
              <a:xfrm>
                <a:off x="9734806" y="4356783"/>
                <a:ext cx="10710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solidFill>
                      <a:srgbClr val="000066"/>
                    </a:solidFill>
                    <a:latin typeface="+mn-lt"/>
                  </a:rPr>
                  <a:t>No </a:t>
                </a:r>
                <a:r>
                  <a:rPr lang="fr-FR" dirty="0" err="1">
                    <a:solidFill>
                      <a:srgbClr val="000066"/>
                    </a:solidFill>
                    <a:latin typeface="+mn-lt"/>
                  </a:rPr>
                  <a:t>virologic</a:t>
                </a:r>
                <a:r>
                  <a:rPr lang="fr-FR" dirty="0">
                    <a:solidFill>
                      <a:srgbClr val="000066"/>
                    </a:solidFill>
                    <a:latin typeface="+mn-lt"/>
                  </a:rPr>
                  <a:t> data</a:t>
                </a:r>
              </a:p>
            </p:txBody>
          </p:sp>
          <p:sp>
            <p:nvSpPr>
              <p:cNvPr id="70" name="ZoneTexte 76">
                <a:extLst>
                  <a:ext uri="{FF2B5EF4-FFF2-40B4-BE49-F238E27FC236}">
                    <a16:creationId xmlns:a16="http://schemas.microsoft.com/office/drawing/2014/main" id="{61773307-79D9-5632-D9C1-2E7A0F582662}"/>
                  </a:ext>
                </a:extLst>
              </p:cNvPr>
              <p:cNvSpPr txBox="1"/>
              <p:nvPr/>
            </p:nvSpPr>
            <p:spPr>
              <a:xfrm>
                <a:off x="6600955" y="4587290"/>
                <a:ext cx="4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3/50</a:t>
                </a:r>
              </a:p>
            </p:txBody>
          </p:sp>
          <p:sp>
            <p:nvSpPr>
              <p:cNvPr id="71" name="ZoneTexte 77">
                <a:extLst>
                  <a:ext uri="{FF2B5EF4-FFF2-40B4-BE49-F238E27FC236}">
                    <a16:creationId xmlns:a16="http://schemas.microsoft.com/office/drawing/2014/main" id="{28C7376E-6D08-1F19-F9BE-D5769C502FC8}"/>
                  </a:ext>
                </a:extLst>
              </p:cNvPr>
              <p:cNvSpPr txBox="1"/>
              <p:nvPr/>
            </p:nvSpPr>
            <p:spPr>
              <a:xfrm>
                <a:off x="7060455" y="4587290"/>
                <a:ext cx="4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5/49</a:t>
                </a:r>
              </a:p>
            </p:txBody>
          </p:sp>
          <p:sp>
            <p:nvSpPr>
              <p:cNvPr id="72" name="ZoneTexte 78">
                <a:extLst>
                  <a:ext uri="{FF2B5EF4-FFF2-40B4-BE49-F238E27FC236}">
                    <a16:creationId xmlns:a16="http://schemas.microsoft.com/office/drawing/2014/main" id="{B4377728-ACE8-293D-2E0E-F3EAF3127B5A}"/>
                  </a:ext>
                </a:extLst>
              </p:cNvPr>
              <p:cNvSpPr txBox="1"/>
              <p:nvPr/>
            </p:nvSpPr>
            <p:spPr>
              <a:xfrm>
                <a:off x="7545950" y="4587290"/>
                <a:ext cx="4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1/26</a:t>
                </a:r>
              </a:p>
            </p:txBody>
          </p:sp>
          <p:sp>
            <p:nvSpPr>
              <p:cNvPr id="73" name="ZoneTexte 79">
                <a:extLst>
                  <a:ext uri="{FF2B5EF4-FFF2-40B4-BE49-F238E27FC236}">
                    <a16:creationId xmlns:a16="http://schemas.microsoft.com/office/drawing/2014/main" id="{E1FD361C-F01C-040B-3BE8-94841851E99D}"/>
                  </a:ext>
                </a:extLst>
              </p:cNvPr>
              <p:cNvSpPr txBox="1"/>
              <p:nvPr/>
            </p:nvSpPr>
            <p:spPr>
              <a:xfrm>
                <a:off x="8012712" y="4587290"/>
                <a:ext cx="471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47/50</a:t>
                </a:r>
              </a:p>
            </p:txBody>
          </p:sp>
          <p:sp>
            <p:nvSpPr>
              <p:cNvPr id="74" name="ZoneTexte 80">
                <a:extLst>
                  <a:ext uri="{FF2B5EF4-FFF2-40B4-BE49-F238E27FC236}">
                    <a16:creationId xmlns:a16="http://schemas.microsoft.com/office/drawing/2014/main" id="{972EE96A-0181-CDFC-E629-42BE7FDFA007}"/>
                  </a:ext>
                </a:extLst>
              </p:cNvPr>
              <p:cNvSpPr txBox="1"/>
              <p:nvPr/>
            </p:nvSpPr>
            <p:spPr>
              <a:xfrm>
                <a:off x="8472213" y="4587290"/>
                <a:ext cx="471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40/49</a:t>
                </a:r>
              </a:p>
            </p:txBody>
          </p:sp>
          <p:sp>
            <p:nvSpPr>
              <p:cNvPr id="75" name="ZoneTexte 81">
                <a:extLst>
                  <a:ext uri="{FF2B5EF4-FFF2-40B4-BE49-F238E27FC236}">
                    <a16:creationId xmlns:a16="http://schemas.microsoft.com/office/drawing/2014/main" id="{EAB24799-2445-6166-B12F-32E3CAD32C57}"/>
                  </a:ext>
                </a:extLst>
              </p:cNvPr>
              <p:cNvSpPr txBox="1"/>
              <p:nvPr/>
            </p:nvSpPr>
            <p:spPr>
              <a:xfrm>
                <a:off x="8957709" y="4587290"/>
                <a:ext cx="471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23/26</a:t>
                </a:r>
              </a:p>
            </p:txBody>
          </p:sp>
          <p:sp>
            <p:nvSpPr>
              <p:cNvPr id="78" name="ZoneTexte 84">
                <a:extLst>
                  <a:ext uri="{FF2B5EF4-FFF2-40B4-BE49-F238E27FC236}">
                    <a16:creationId xmlns:a16="http://schemas.microsoft.com/office/drawing/2014/main" id="{2F33FB81-7E78-1254-C4B9-86342B17311F}"/>
                  </a:ext>
                </a:extLst>
              </p:cNvPr>
              <p:cNvSpPr txBox="1"/>
              <p:nvPr/>
            </p:nvSpPr>
            <p:spPr>
              <a:xfrm>
                <a:off x="9652791" y="4587290"/>
                <a:ext cx="4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0/50</a:t>
                </a:r>
              </a:p>
            </p:txBody>
          </p:sp>
          <p:sp>
            <p:nvSpPr>
              <p:cNvPr id="79" name="ZoneTexte 85">
                <a:extLst>
                  <a:ext uri="{FF2B5EF4-FFF2-40B4-BE49-F238E27FC236}">
                    <a16:creationId xmlns:a16="http://schemas.microsoft.com/office/drawing/2014/main" id="{07C8FF16-D1C7-E0E9-99BF-1643D312841C}"/>
                  </a:ext>
                </a:extLst>
              </p:cNvPr>
              <p:cNvSpPr txBox="1"/>
              <p:nvPr/>
            </p:nvSpPr>
            <p:spPr>
              <a:xfrm>
                <a:off x="10112287" y="4587290"/>
                <a:ext cx="4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4/49</a:t>
                </a:r>
              </a:p>
            </p:txBody>
          </p:sp>
          <p:sp>
            <p:nvSpPr>
              <p:cNvPr id="80" name="ZoneTexte 86">
                <a:extLst>
                  <a:ext uri="{FF2B5EF4-FFF2-40B4-BE49-F238E27FC236}">
                    <a16:creationId xmlns:a16="http://schemas.microsoft.com/office/drawing/2014/main" id="{E9E8DBF2-C85A-ADEE-CC03-8748571BA40C}"/>
                  </a:ext>
                </a:extLst>
              </p:cNvPr>
              <p:cNvSpPr txBox="1"/>
              <p:nvPr/>
            </p:nvSpPr>
            <p:spPr>
              <a:xfrm>
                <a:off x="10597785" y="4587290"/>
                <a:ext cx="4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1200" cap="none" spc="0" normalizeH="0" baseline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34" charset="-128"/>
                    <a:cs typeface="Arial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>
                    <a:solidFill>
                      <a:srgbClr val="000066"/>
                    </a:solidFill>
                    <a:latin typeface="+mn-lt"/>
                  </a:rPr>
                  <a:t>2/26</a:t>
                </a:r>
              </a:p>
            </p:txBody>
          </p:sp>
        </p:grpSp>
        <p:sp>
          <p:nvSpPr>
            <p:cNvPr id="81" name="ZoneTexte 87">
              <a:extLst>
                <a:ext uri="{FF2B5EF4-FFF2-40B4-BE49-F238E27FC236}">
                  <a16:creationId xmlns:a16="http://schemas.microsoft.com/office/drawing/2014/main" id="{03FC3C52-A51D-BF79-EAB7-F10601DDA5D3}"/>
                </a:ext>
              </a:extLst>
            </p:cNvPr>
            <p:cNvSpPr txBox="1"/>
            <p:nvPr/>
          </p:nvSpPr>
          <p:spPr>
            <a:xfrm>
              <a:off x="2108187" y="4781486"/>
              <a:ext cx="1990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>
                  <a:solidFill>
                    <a:srgbClr val="000066"/>
                  </a:solidFill>
                  <a:latin typeface="+mn-lt"/>
                </a:rPr>
                <a:t>LVB IV + CAB IM (N = 50)</a:t>
              </a:r>
            </a:p>
          </p:txBody>
        </p:sp>
        <p:sp>
          <p:nvSpPr>
            <p:cNvPr id="82" name="ZoneTexte 88">
              <a:extLst>
                <a:ext uri="{FF2B5EF4-FFF2-40B4-BE49-F238E27FC236}">
                  <a16:creationId xmlns:a16="http://schemas.microsoft.com/office/drawing/2014/main" id="{EE4B4A12-1761-A8F2-6B6E-E759D40B33F4}"/>
                </a:ext>
              </a:extLst>
            </p:cNvPr>
            <p:cNvSpPr txBox="1"/>
            <p:nvPr/>
          </p:nvSpPr>
          <p:spPr>
            <a:xfrm>
              <a:off x="5047973" y="4781486"/>
              <a:ext cx="2015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>
                  <a:solidFill>
                    <a:srgbClr val="000066"/>
                  </a:solidFill>
                  <a:latin typeface="+mn-lt"/>
                </a:rPr>
                <a:t>LVB SC + CAB IM (N = 49)</a:t>
              </a:r>
            </a:p>
          </p:txBody>
        </p:sp>
        <p:sp>
          <p:nvSpPr>
            <p:cNvPr id="83" name="ZoneTexte 89">
              <a:extLst>
                <a:ext uri="{FF2B5EF4-FFF2-40B4-BE49-F238E27FC236}">
                  <a16:creationId xmlns:a16="http://schemas.microsoft.com/office/drawing/2014/main" id="{5A324A6E-88E6-20C3-CBAE-B6DCD8944508}"/>
                </a:ext>
              </a:extLst>
            </p:cNvPr>
            <p:cNvSpPr txBox="1"/>
            <p:nvPr/>
          </p:nvSpPr>
          <p:spPr>
            <a:xfrm>
              <a:off x="7712307" y="4781486"/>
              <a:ext cx="1801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00" b="0" i="0" u="none" strike="noStrike" kern="1200" cap="none" spc="0" normalizeH="0" baseline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1" dirty="0">
                  <a:solidFill>
                    <a:srgbClr val="000066"/>
                  </a:solidFill>
                  <a:latin typeface="+mn-lt"/>
                </a:rPr>
                <a:t>﻿Oral SOC ART (N = 26)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533DC10-0573-9C67-E38B-E92537A8A70C}"/>
                </a:ext>
              </a:extLst>
            </p:cNvPr>
            <p:cNvSpPr/>
            <p:nvPr/>
          </p:nvSpPr>
          <p:spPr>
            <a:xfrm>
              <a:off x="1848656" y="4821610"/>
              <a:ext cx="230798" cy="231962"/>
            </a:xfrm>
            <a:prstGeom prst="rect">
              <a:avLst/>
            </a:prstGeom>
            <a:solidFill>
              <a:srgbClr val="E928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66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F942F53-6098-61A6-9C45-6044C04E62CF}"/>
                </a:ext>
              </a:extLst>
            </p:cNvPr>
            <p:cNvSpPr/>
            <p:nvPr/>
          </p:nvSpPr>
          <p:spPr>
            <a:xfrm>
              <a:off x="4840302" y="4821610"/>
              <a:ext cx="230798" cy="231962"/>
            </a:xfrm>
            <a:prstGeom prst="rect">
              <a:avLst/>
            </a:prstGeom>
            <a:solidFill>
              <a:srgbClr val="102C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66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19B022B-F6EE-D2EA-7192-52D604B644DB}"/>
                </a:ext>
              </a:extLst>
            </p:cNvPr>
            <p:cNvSpPr/>
            <p:nvPr/>
          </p:nvSpPr>
          <p:spPr>
            <a:xfrm>
              <a:off x="7547384" y="4821610"/>
              <a:ext cx="230798" cy="231962"/>
            </a:xfrm>
            <a:prstGeom prst="rect">
              <a:avLst/>
            </a:prstGeom>
            <a:solidFill>
              <a:srgbClr val="7E3F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66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88423E8-6D8E-A44D-9D4C-1AF8A4BE1F0A}"/>
                </a:ext>
              </a:extLst>
            </p:cNvPr>
            <p:cNvSpPr txBox="1"/>
            <p:nvPr/>
          </p:nvSpPr>
          <p:spPr>
            <a:xfrm>
              <a:off x="432259" y="1974603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76353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effectLst/>
                <a:latin typeface="+mn-lt"/>
              </a:rPr>
              <a:t>Ultra-Long-Acting, Biodegradable, Injectable </a:t>
            </a:r>
            <a:r>
              <a:rPr lang="en-US" noProof="0" dirty="0" err="1">
                <a:effectLst/>
                <a:latin typeface="+mn-lt"/>
              </a:rPr>
              <a:t>Doravirine</a:t>
            </a:r>
            <a:r>
              <a:rPr lang="en-US" noProof="0" dirty="0">
                <a:effectLst/>
                <a:latin typeface="+mn-lt"/>
              </a:rPr>
              <a:t> In-situ Forming Implant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BA2B7D-0E19-793A-0B6A-493874F3B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3970733"/>
            <a:ext cx="5443669" cy="2363157"/>
          </a:xfrm>
        </p:spPr>
        <p:txBody>
          <a:bodyPr>
            <a:normAutofit/>
          </a:bodyPr>
          <a:lstStyle/>
          <a:p>
            <a:r>
              <a:rPr lang="en-US" sz="2000" noProof="0" dirty="0"/>
              <a:t>2 formulations of DOR ISFIs evaluated for </a:t>
            </a:r>
            <a:br>
              <a:rPr lang="en-US" sz="2000" noProof="0" dirty="0"/>
            </a:br>
            <a:r>
              <a:rPr lang="en-US" sz="2000" noProof="0" dirty="0"/>
              <a:t>long-term stability (180 days) and PK following 50 </a:t>
            </a:r>
            <a:r>
              <a:rPr lang="en-US" sz="2000" noProof="0" dirty="0" err="1"/>
              <a:t>uL</a:t>
            </a:r>
            <a:r>
              <a:rPr lang="en-US" sz="2000" noProof="0" dirty="0"/>
              <a:t> SC injection (1250 mg/kg) in mice</a:t>
            </a:r>
          </a:p>
          <a:p>
            <a:pPr marL="0" indent="0">
              <a:buNone/>
            </a:pPr>
            <a:endParaRPr lang="en-US" sz="2000" noProof="0" dirty="0"/>
          </a:p>
          <a:p>
            <a:r>
              <a:rPr lang="en-US" sz="2000" noProof="0" dirty="0"/>
              <a:t>ISFIs removed at D30: short PK-tail post removal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25742F9-062D-B306-2131-14B32779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075" y="6444771"/>
            <a:ext cx="2581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err="1">
                <a:solidFill>
                  <a:srgbClr val="0070C0"/>
                </a:solidFill>
              </a:rPr>
              <a:t>Kalathil</a:t>
            </a:r>
            <a:r>
              <a:rPr lang="fr-FR" sz="1400" i="1">
                <a:solidFill>
                  <a:srgbClr val="0070C0"/>
                </a:solidFill>
              </a:rPr>
              <a:t>  NC, CROI 2026, Abs. 494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7D5194-8468-BE9F-2963-8438029E4DE4}"/>
              </a:ext>
            </a:extLst>
          </p:cNvPr>
          <p:cNvSpPr txBox="1"/>
          <p:nvPr/>
        </p:nvSpPr>
        <p:spPr>
          <a:xfrm>
            <a:off x="6551604" y="5895823"/>
            <a:ext cx="4506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noProof="0" dirty="0">
                <a:solidFill>
                  <a:srgbClr val="000066"/>
                </a:solidFill>
              </a:rPr>
              <a:t>➜ Therapeutic plasma concentrations for 120 days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DF89957-859E-4E45-9C0D-39F4B0657177}"/>
              </a:ext>
            </a:extLst>
          </p:cNvPr>
          <p:cNvGrpSpPr/>
          <p:nvPr/>
        </p:nvGrpSpPr>
        <p:grpSpPr>
          <a:xfrm>
            <a:off x="1073949" y="1372952"/>
            <a:ext cx="3884912" cy="2379705"/>
            <a:chOff x="1073949" y="1372952"/>
            <a:chExt cx="3884912" cy="2379705"/>
          </a:xfrm>
        </p:grpSpPr>
        <p:pic>
          <p:nvPicPr>
            <p:cNvPr id="9" name="Image 8" descr="Une image contenant dessin, dessin humoristique, illustration, art&#10;&#10;Le contenu généré par l’IA peut être incorrect.">
              <a:extLst>
                <a:ext uri="{FF2B5EF4-FFF2-40B4-BE49-F238E27FC236}">
                  <a16:creationId xmlns:a16="http://schemas.microsoft.com/office/drawing/2014/main" id="{462AF106-EFA6-8324-CD76-47482315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949" y="1885174"/>
              <a:ext cx="2401050" cy="186748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55ECE98-8F1E-BEE1-3ED0-37A84DBF8CDA}"/>
                </a:ext>
              </a:extLst>
            </p:cNvPr>
            <p:cNvSpPr txBox="1"/>
            <p:nvPr/>
          </p:nvSpPr>
          <p:spPr>
            <a:xfrm>
              <a:off x="1671380" y="1372952"/>
              <a:ext cx="3287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noProof="0" dirty="0">
                  <a:solidFill>
                    <a:srgbClr val="000066"/>
                  </a:solidFill>
                </a:rPr>
                <a:t>ISFI components </a:t>
              </a:r>
            </a:p>
            <a:p>
              <a:pPr marL="177800" indent="-177800">
                <a:buClr>
                  <a:srgbClr val="FF66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sz="1600" noProof="0" dirty="0">
                  <a:solidFill>
                    <a:srgbClr val="000066"/>
                  </a:solidFill>
                </a:rPr>
                <a:t>biodegradable polymer</a:t>
              </a:r>
            </a:p>
            <a:p>
              <a:pPr marL="177800" indent="-177800">
                <a:buClr>
                  <a:srgbClr val="FF66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sz="1600" noProof="0" dirty="0">
                  <a:solidFill>
                    <a:srgbClr val="000066"/>
                  </a:solidFill>
                </a:rPr>
                <a:t>water-miscible solvent system</a:t>
              </a:r>
            </a:p>
            <a:p>
              <a:pPr marL="177800" indent="-177800">
                <a:buClr>
                  <a:srgbClr val="FF6600"/>
                </a:buClr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en-US" sz="1600" noProof="0" dirty="0">
                  <a:solidFill>
                    <a:srgbClr val="000066"/>
                  </a:solidFill>
                </a:rPr>
                <a:t>drug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C6C036E-00BD-1316-CEC2-82FB0DD26DE8}"/>
                </a:ext>
              </a:extLst>
            </p:cNvPr>
            <p:cNvSpPr txBox="1"/>
            <p:nvPr/>
          </p:nvSpPr>
          <p:spPr>
            <a:xfrm>
              <a:off x="2421766" y="3065138"/>
              <a:ext cx="941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noProof="0">
                  <a:solidFill>
                    <a:srgbClr val="000066"/>
                  </a:solidFill>
                </a:rPr>
                <a:t>drug release</a:t>
              </a:r>
              <a:endParaRPr lang="en-US" sz="1200" noProof="0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A91C575-21AF-F819-7E0B-DDB6016F4F01}"/>
              </a:ext>
            </a:extLst>
          </p:cNvPr>
          <p:cNvGrpSpPr/>
          <p:nvPr/>
        </p:nvGrpSpPr>
        <p:grpSpPr>
          <a:xfrm>
            <a:off x="6097658" y="2386408"/>
            <a:ext cx="5799308" cy="3343875"/>
            <a:chOff x="6097658" y="2386408"/>
            <a:chExt cx="5799308" cy="3343875"/>
          </a:xfrm>
        </p:grpSpPr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5CF05C72-2E98-438F-3D86-753751449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313" y="4829838"/>
              <a:ext cx="3763234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67A591EE-B992-EE7D-E698-CAABFDF2F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313" y="3616072"/>
              <a:ext cx="3763234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976AF0AF-345C-FFB8-0582-7AFE14BD2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313" y="3205744"/>
              <a:ext cx="0" cy="26255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0B213EC4-36B0-A0F4-176C-1EA56CD35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313" y="3468296"/>
              <a:ext cx="0" cy="1477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150FF600-A9A6-F86B-890A-7AB9DE97EF80}"/>
                </a:ext>
              </a:extLst>
            </p:cNvPr>
            <p:cNvGrpSpPr/>
            <p:nvPr/>
          </p:nvGrpSpPr>
          <p:grpSpPr>
            <a:xfrm>
              <a:off x="6623885" y="2560124"/>
              <a:ext cx="4004538" cy="2692953"/>
              <a:chOff x="5392738" y="2751139"/>
              <a:chExt cx="4557712" cy="2979738"/>
            </a:xfrm>
          </p:grpSpPr>
          <p:sp>
            <p:nvSpPr>
              <p:cNvPr id="197" name="Freeform 26">
                <a:extLst>
                  <a:ext uri="{FF2B5EF4-FFF2-40B4-BE49-F238E27FC236}">
                    <a16:creationId xmlns:a16="http://schemas.microsoft.com/office/drawing/2014/main" id="{97FB55F7-7130-1299-5C1F-1EC70B03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2751139"/>
                <a:ext cx="111125" cy="2979738"/>
              </a:xfrm>
              <a:custGeom>
                <a:avLst/>
                <a:gdLst>
                  <a:gd name="T0" fmla="*/ 72 w 72"/>
                  <a:gd name="T1" fmla="*/ 450 h 450"/>
                  <a:gd name="T2" fmla="*/ 72 w 72"/>
                  <a:gd name="T3" fmla="*/ 0 h 450"/>
                  <a:gd name="T4" fmla="*/ 0 w 72"/>
                  <a:gd name="T5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450">
                    <a:moveTo>
                      <a:pt x="72" y="450"/>
                    </a:moveTo>
                    <a:lnTo>
                      <a:pt x="7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198" name="Line 10">
                <a:extLst>
                  <a:ext uri="{FF2B5EF4-FFF2-40B4-BE49-F238E27FC236}">
                    <a16:creationId xmlns:a16="http://schemas.microsoft.com/office/drawing/2014/main" id="{91E4D661-BADC-4BD9-CBBD-98E9F6C64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2738" y="3756026"/>
                <a:ext cx="1143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199" name="Line 12">
                <a:extLst>
                  <a:ext uri="{FF2B5EF4-FFF2-40B4-BE49-F238E27FC236}">
                    <a16:creationId xmlns:a16="http://schemas.microsoft.com/office/drawing/2014/main" id="{E9F6F2C1-6C16-1F79-1F16-D1E38D90D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2738" y="3919539"/>
                <a:ext cx="1143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0" name="Line 13">
                <a:extLst>
                  <a:ext uri="{FF2B5EF4-FFF2-40B4-BE49-F238E27FC236}">
                    <a16:creationId xmlns:a16="http://schemas.microsoft.com/office/drawing/2014/main" id="{6E631949-4499-FCBC-385E-780BC461D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2738" y="4181476"/>
                <a:ext cx="1143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1" name="Line 14">
                <a:extLst>
                  <a:ext uri="{FF2B5EF4-FFF2-40B4-BE49-F238E27FC236}">
                    <a16:creationId xmlns:a16="http://schemas.microsoft.com/office/drawing/2014/main" id="{2556FB04-ABBC-BA64-6A30-84B7CA255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2738" y="3465514"/>
                <a:ext cx="1143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2" name="Line 15">
                <a:extLst>
                  <a:ext uri="{FF2B5EF4-FFF2-40B4-BE49-F238E27FC236}">
                    <a16:creationId xmlns:a16="http://schemas.microsoft.com/office/drawing/2014/main" id="{AE241642-967F-0064-4F17-94C347CC8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2738" y="5262564"/>
                <a:ext cx="1143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3" name="Line 19">
                <a:extLst>
                  <a:ext uri="{FF2B5EF4-FFF2-40B4-BE49-F238E27FC236}">
                    <a16:creationId xmlns:a16="http://schemas.microsoft.com/office/drawing/2014/main" id="{337E490C-2770-4103-D06A-3A745E4C7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2738" y="5611814"/>
                <a:ext cx="4557712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4" name="Line 21">
                <a:extLst>
                  <a:ext uri="{FF2B5EF4-FFF2-40B4-BE49-F238E27FC236}">
                    <a16:creationId xmlns:a16="http://schemas.microsoft.com/office/drawing/2014/main" id="{75309B94-8A2B-49D5-0D89-9A39D1985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1775" y="5611814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5" name="Line 22">
                <a:extLst>
                  <a:ext uri="{FF2B5EF4-FFF2-40B4-BE49-F238E27FC236}">
                    <a16:creationId xmlns:a16="http://schemas.microsoft.com/office/drawing/2014/main" id="{3EBF6874-E2F9-6776-9441-B0F39244E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8100" y="5611814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6" name="Freeform 27">
                <a:extLst>
                  <a:ext uri="{FF2B5EF4-FFF2-40B4-BE49-F238E27FC236}">
                    <a16:creationId xmlns:a16="http://schemas.microsoft.com/office/drawing/2014/main" id="{E70E202F-6CF0-6AC5-DB8F-EA5CAC56A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2838" y="5611814"/>
                <a:ext cx="1076325" cy="119063"/>
              </a:xfrm>
              <a:custGeom>
                <a:avLst/>
                <a:gdLst>
                  <a:gd name="T0" fmla="*/ 0 w 678"/>
                  <a:gd name="T1" fmla="*/ 0 h 75"/>
                  <a:gd name="T2" fmla="*/ 678 w 678"/>
                  <a:gd name="T3" fmla="*/ 0 h 75"/>
                  <a:gd name="T4" fmla="*/ 678 w 678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8" h="75">
                    <a:moveTo>
                      <a:pt x="0" y="0"/>
                    </a:moveTo>
                    <a:lnTo>
                      <a:pt x="678" y="0"/>
                    </a:lnTo>
                    <a:lnTo>
                      <a:pt x="678" y="75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7" name="Line 28">
                <a:extLst>
                  <a:ext uri="{FF2B5EF4-FFF2-40B4-BE49-F238E27FC236}">
                    <a16:creationId xmlns:a16="http://schemas.microsoft.com/office/drawing/2014/main" id="{AD646CB8-6529-4B99-C25C-A90E0DC2C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2738" y="4895851"/>
                <a:ext cx="1143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208" name="Line 29">
                <a:extLst>
                  <a:ext uri="{FF2B5EF4-FFF2-40B4-BE49-F238E27FC236}">
                    <a16:creationId xmlns:a16="http://schemas.microsoft.com/office/drawing/2014/main" id="{19856792-EF96-24FD-3829-1CD9314E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2838" y="5611814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</p:grp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1BE415C9-CBF7-F728-E6EE-2FAFD8581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658" y="2475476"/>
              <a:ext cx="4969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10 000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6F2D42F4-C129-A11A-2A32-A7C0BC4C7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030" y="3122530"/>
              <a:ext cx="4055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1 000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B72B3080-53B4-DD1E-2776-E42E0065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871" y="37681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100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90180DD9-9580-FCF4-2158-C982AC41E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242" y="441377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4C429AF6-C435-97FD-F214-B9DB89BB7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6007" y="506082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DA074380-0674-EFF7-2592-639AB281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6007" y="4745189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latin typeface="+mn-lt"/>
                </a:rPr>
                <a:t>3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1D21F8BE-BD3B-D305-45A5-39386136C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871" y="353285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latin typeface="+mn-lt"/>
                </a:rPr>
                <a:t>230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39">
              <a:extLst>
                <a:ext uri="{FF2B5EF4-FFF2-40B4-BE49-F238E27FC236}">
                  <a16:creationId xmlns:a16="http://schemas.microsoft.com/office/drawing/2014/main" id="{8D134286-6355-59F2-08BA-1C900CAC0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021" y="5271250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06AC0DED-30C1-53CA-B574-4030E1D4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552" y="527125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100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37AA20FA-7C09-14AF-59EA-EDD6C5B89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43" y="527125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200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42">
              <a:extLst>
                <a:ext uri="{FF2B5EF4-FFF2-40B4-BE49-F238E27FC236}">
                  <a16:creationId xmlns:a16="http://schemas.microsoft.com/office/drawing/2014/main" id="{B57E1A05-488A-D522-75E0-555D938E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538" y="527125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300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43">
              <a:extLst>
                <a:ext uri="{FF2B5EF4-FFF2-40B4-BE49-F238E27FC236}">
                  <a16:creationId xmlns:a16="http://schemas.microsoft.com/office/drawing/2014/main" id="{AF09E5C0-E465-3364-847D-685409BF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5834" y="527125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400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2" name="Line 44">
              <a:extLst>
                <a:ext uri="{FF2B5EF4-FFF2-40B4-BE49-F238E27FC236}">
                  <a16:creationId xmlns:a16="http://schemas.microsoft.com/office/drawing/2014/main" id="{CCE4FFEC-BFEC-C43B-36B6-D0BF8AB0E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4313" y="3498426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3" name="Line 45">
              <a:extLst>
                <a:ext uri="{FF2B5EF4-FFF2-40B4-BE49-F238E27FC236}">
                  <a16:creationId xmlns:a16="http://schemas.microsoft.com/office/drawing/2014/main" id="{F48366A9-C50F-E824-73FF-55137B174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8520" y="3498426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4" name="Line 46">
              <a:extLst>
                <a:ext uri="{FF2B5EF4-FFF2-40B4-BE49-F238E27FC236}">
                  <a16:creationId xmlns:a16="http://schemas.microsoft.com/office/drawing/2014/main" id="{E586E679-AC64-42F3-4B38-35365F310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313" y="3241612"/>
              <a:ext cx="0" cy="256814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625C57B5-6DF8-546E-6F59-515CE3F42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520" y="3241612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6" name="Line 48">
              <a:extLst>
                <a:ext uri="{FF2B5EF4-FFF2-40B4-BE49-F238E27FC236}">
                  <a16:creationId xmlns:a16="http://schemas.microsoft.com/office/drawing/2014/main" id="{58721CBB-54BF-1A59-E00A-29140E252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4313" y="3540032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7" name="Line 49">
              <a:extLst>
                <a:ext uri="{FF2B5EF4-FFF2-40B4-BE49-F238E27FC236}">
                  <a16:creationId xmlns:a16="http://schemas.microsoft.com/office/drawing/2014/main" id="{5B7AB4DB-A92B-9B76-B165-4E3142D1D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4313" y="3320521"/>
              <a:ext cx="0" cy="219511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3608ED18-6D24-135A-FA15-7778100F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520" y="3320521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9" name="Line 51">
              <a:extLst>
                <a:ext uri="{FF2B5EF4-FFF2-40B4-BE49-F238E27FC236}">
                  <a16:creationId xmlns:a16="http://schemas.microsoft.com/office/drawing/2014/main" id="{7502DC29-73E7-EEC3-7C35-8ADE84B4A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8520" y="3540032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0" name="Line 52">
              <a:extLst>
                <a:ext uri="{FF2B5EF4-FFF2-40B4-BE49-F238E27FC236}">
                  <a16:creationId xmlns:a16="http://schemas.microsoft.com/office/drawing/2014/main" id="{4E8D7ED5-B6B9-DF01-12AA-05C91A1E8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4313" y="3753804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B2BAD8CA-B116-31A6-C026-7F88FE7F1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313" y="3535728"/>
              <a:ext cx="0" cy="218076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C3934849-98DD-49A3-DE55-E2E4C93B7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8520" y="3753804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DEAF1B3D-BF0C-AACF-685C-91E6EADD3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520" y="3535728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4" name="Line 56">
              <a:extLst>
                <a:ext uri="{FF2B5EF4-FFF2-40B4-BE49-F238E27FC236}">
                  <a16:creationId xmlns:a16="http://schemas.microsoft.com/office/drawing/2014/main" id="{CECA10D3-76DC-033D-48C1-CA692C2C0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5685" y="383988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5" name="Line 57">
              <a:extLst>
                <a:ext uri="{FF2B5EF4-FFF2-40B4-BE49-F238E27FC236}">
                  <a16:creationId xmlns:a16="http://schemas.microsoft.com/office/drawing/2014/main" id="{2092E059-A12F-4348-D0CB-09543BEF0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5685" y="3621811"/>
              <a:ext cx="0" cy="218076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48A6BF0B-E0E6-DC0A-E2FC-48EC3C2E0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892" y="3621811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7" name="Line 59">
              <a:extLst>
                <a:ext uri="{FF2B5EF4-FFF2-40B4-BE49-F238E27FC236}">
                  <a16:creationId xmlns:a16="http://schemas.microsoft.com/office/drawing/2014/main" id="{DD58FF1F-6BBC-D8CE-18A1-76922E0BC7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9892" y="383988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8" name="Line 60">
              <a:extLst>
                <a:ext uri="{FF2B5EF4-FFF2-40B4-BE49-F238E27FC236}">
                  <a16:creationId xmlns:a16="http://schemas.microsoft.com/office/drawing/2014/main" id="{458A6456-7959-415C-20B2-ADCD68650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9847" y="3882928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49" name="Line 61">
              <a:extLst>
                <a:ext uri="{FF2B5EF4-FFF2-40B4-BE49-F238E27FC236}">
                  <a16:creationId xmlns:a16="http://schemas.microsoft.com/office/drawing/2014/main" id="{58152EFD-A3A1-6490-0A1D-55B35BEBB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9847" y="3412343"/>
              <a:ext cx="0" cy="470585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0" name="Line 62">
              <a:extLst>
                <a:ext uri="{FF2B5EF4-FFF2-40B4-BE49-F238E27FC236}">
                  <a16:creationId xmlns:a16="http://schemas.microsoft.com/office/drawing/2014/main" id="{99851C09-E0E6-54E3-F279-4FB8F38BF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4054" y="3882928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665BB666-66B2-D59F-6492-606DD7B2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054" y="3412343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2" name="Line 64">
              <a:extLst>
                <a:ext uri="{FF2B5EF4-FFF2-40B4-BE49-F238E27FC236}">
                  <a16:creationId xmlns:a16="http://schemas.microsoft.com/office/drawing/2014/main" id="{2F2F1A47-23B5-00BD-E858-05FC29B23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08857" y="3613202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3" name="Line 65">
              <a:extLst>
                <a:ext uri="{FF2B5EF4-FFF2-40B4-BE49-F238E27FC236}">
                  <a16:creationId xmlns:a16="http://schemas.microsoft.com/office/drawing/2014/main" id="{6D0187AD-103F-1D49-8A06-0A116EA72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8857" y="3060838"/>
              <a:ext cx="0" cy="552364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CCA984DB-0B47-5F3A-EB58-FF56EBAB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064" y="3060838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5" name="Line 67">
              <a:extLst>
                <a:ext uri="{FF2B5EF4-FFF2-40B4-BE49-F238E27FC236}">
                  <a16:creationId xmlns:a16="http://schemas.microsoft.com/office/drawing/2014/main" id="{0691EE01-A927-C8E3-37B2-999EBC2F1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3064" y="3613202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6" name="Line 68">
              <a:extLst>
                <a:ext uri="{FF2B5EF4-FFF2-40B4-BE49-F238E27FC236}">
                  <a16:creationId xmlns:a16="http://schemas.microsoft.com/office/drawing/2014/main" id="{65B0DFF2-A7B3-759D-C483-6046F07B4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08857" y="3423821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7" name="Line 69">
              <a:extLst>
                <a:ext uri="{FF2B5EF4-FFF2-40B4-BE49-F238E27FC236}">
                  <a16:creationId xmlns:a16="http://schemas.microsoft.com/office/drawing/2014/main" id="{11F39149-090E-1CC8-5FD2-E923D6C77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8857" y="3089532"/>
              <a:ext cx="0" cy="33428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8" name="Line 70">
              <a:extLst>
                <a:ext uri="{FF2B5EF4-FFF2-40B4-BE49-F238E27FC236}">
                  <a16:creationId xmlns:a16="http://schemas.microsoft.com/office/drawing/2014/main" id="{A79B762C-8F1E-64CB-38EF-FFA3BD6D8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3064" y="3423821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A476CC5C-DEE5-CCBE-1AC0-62CBCA3C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064" y="3089532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0" name="Line 72">
              <a:extLst>
                <a:ext uri="{FF2B5EF4-FFF2-40B4-BE49-F238E27FC236}">
                  <a16:creationId xmlns:a16="http://schemas.microsoft.com/office/drawing/2014/main" id="{7DB8AC94-CF37-0E32-7FC1-231E0C618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9847" y="3644766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1" name="Line 73">
              <a:extLst>
                <a:ext uri="{FF2B5EF4-FFF2-40B4-BE49-F238E27FC236}">
                  <a16:creationId xmlns:a16="http://schemas.microsoft.com/office/drawing/2014/main" id="{0A4E490F-1E9D-6972-2EDB-C696F4518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9847" y="3313347"/>
              <a:ext cx="0" cy="331419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8F31AD8C-77AE-2D2F-ACCE-F0A4CA1D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054" y="3313347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3" name="Line 75">
              <a:extLst>
                <a:ext uri="{FF2B5EF4-FFF2-40B4-BE49-F238E27FC236}">
                  <a16:creationId xmlns:a16="http://schemas.microsoft.com/office/drawing/2014/main" id="{A01F270E-818A-329E-A544-1897085D1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4054" y="3644766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4" name="Line 76">
              <a:extLst>
                <a:ext uri="{FF2B5EF4-FFF2-40B4-BE49-F238E27FC236}">
                  <a16:creationId xmlns:a16="http://schemas.microsoft.com/office/drawing/2014/main" id="{CE6B9E86-9CCE-7B84-F4CF-BDAE440D47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9216" y="3535728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5" name="Line 77">
              <a:extLst>
                <a:ext uri="{FF2B5EF4-FFF2-40B4-BE49-F238E27FC236}">
                  <a16:creationId xmlns:a16="http://schemas.microsoft.com/office/drawing/2014/main" id="{1432EDF7-2616-F7B7-2556-1E072FE5D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9216" y="3155529"/>
              <a:ext cx="0" cy="380199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6" name="Line 78">
              <a:extLst>
                <a:ext uri="{FF2B5EF4-FFF2-40B4-BE49-F238E27FC236}">
                  <a16:creationId xmlns:a16="http://schemas.microsoft.com/office/drawing/2014/main" id="{9C619333-C0BF-2280-87B1-8E1ED4E75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4818" y="3535728"/>
              <a:ext cx="54399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7" name="Freeform 79">
              <a:extLst>
                <a:ext uri="{FF2B5EF4-FFF2-40B4-BE49-F238E27FC236}">
                  <a16:creationId xmlns:a16="http://schemas.microsoft.com/office/drawing/2014/main" id="{0580A679-F3B3-E0D4-A56B-2F95F681C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818" y="3155529"/>
              <a:ext cx="110192" cy="0"/>
            </a:xfrm>
            <a:custGeom>
              <a:avLst/>
              <a:gdLst>
                <a:gd name="T0" fmla="*/ 79 w 79"/>
                <a:gd name="T1" fmla="*/ 39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lnTo>
                    <a:pt x="3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8" name="Line 80">
              <a:extLst>
                <a:ext uri="{FF2B5EF4-FFF2-40B4-BE49-F238E27FC236}">
                  <a16:creationId xmlns:a16="http://schemas.microsoft.com/office/drawing/2014/main" id="{891A2222-E453-A1D6-5C14-CAD1BDC10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9216" y="3600290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69" name="Line 81">
              <a:extLst>
                <a:ext uri="{FF2B5EF4-FFF2-40B4-BE49-F238E27FC236}">
                  <a16:creationId xmlns:a16="http://schemas.microsoft.com/office/drawing/2014/main" id="{C0087751-768C-D5D7-94EF-B9D07BC3A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9216" y="3195701"/>
              <a:ext cx="0" cy="404589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0" name="Freeform 82">
              <a:extLst>
                <a:ext uri="{FF2B5EF4-FFF2-40B4-BE49-F238E27FC236}">
                  <a16:creationId xmlns:a16="http://schemas.microsoft.com/office/drawing/2014/main" id="{77A17930-FA7E-214B-80B2-1E5A999D7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818" y="3195701"/>
              <a:ext cx="110192" cy="0"/>
            </a:xfrm>
            <a:custGeom>
              <a:avLst/>
              <a:gdLst>
                <a:gd name="T0" fmla="*/ 79 w 79"/>
                <a:gd name="T1" fmla="*/ 39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lnTo>
                    <a:pt x="3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1" name="Line 83">
              <a:extLst>
                <a:ext uri="{FF2B5EF4-FFF2-40B4-BE49-F238E27FC236}">
                  <a16:creationId xmlns:a16="http://schemas.microsoft.com/office/drawing/2014/main" id="{9AA93E05-755C-8966-11B8-9E626D98C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4818" y="3600290"/>
              <a:ext cx="54399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2" name="Line 84">
              <a:extLst>
                <a:ext uri="{FF2B5EF4-FFF2-40B4-BE49-F238E27FC236}">
                  <a16:creationId xmlns:a16="http://schemas.microsoft.com/office/drawing/2014/main" id="{5DB4F1A1-1DF6-1D30-E26A-B226F39C4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0970" y="366341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3" name="Line 85">
              <a:extLst>
                <a:ext uri="{FF2B5EF4-FFF2-40B4-BE49-F238E27FC236}">
                  <a16:creationId xmlns:a16="http://schemas.microsoft.com/office/drawing/2014/main" id="{339AF693-A72E-5AEF-B588-180651516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0970" y="3214353"/>
              <a:ext cx="0" cy="449065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4" name="Freeform 86">
              <a:extLst>
                <a:ext uri="{FF2B5EF4-FFF2-40B4-BE49-F238E27FC236}">
                  <a16:creationId xmlns:a16="http://schemas.microsoft.com/office/drawing/2014/main" id="{B8331196-ECA8-DE31-FE87-970A09F20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177" y="3214353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5" name="Line 87">
              <a:extLst>
                <a:ext uri="{FF2B5EF4-FFF2-40B4-BE49-F238E27FC236}">
                  <a16:creationId xmlns:a16="http://schemas.microsoft.com/office/drawing/2014/main" id="{1BAFF5F7-072E-E735-9FA0-831EE81F8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5177" y="366341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6" name="Line 88">
              <a:extLst>
                <a:ext uri="{FF2B5EF4-FFF2-40B4-BE49-F238E27FC236}">
                  <a16:creationId xmlns:a16="http://schemas.microsoft.com/office/drawing/2014/main" id="{1D2D1CC1-D750-5360-054C-759BAF796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0970" y="3847060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7" name="Line 89">
              <a:extLst>
                <a:ext uri="{FF2B5EF4-FFF2-40B4-BE49-F238E27FC236}">
                  <a16:creationId xmlns:a16="http://schemas.microsoft.com/office/drawing/2014/main" id="{557371FA-F763-00FC-A9AE-026C44895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0970" y="3255959"/>
              <a:ext cx="0" cy="591101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8" name="Line 90">
              <a:extLst>
                <a:ext uri="{FF2B5EF4-FFF2-40B4-BE49-F238E27FC236}">
                  <a16:creationId xmlns:a16="http://schemas.microsoft.com/office/drawing/2014/main" id="{39F0784A-6BC9-EDB3-1061-2C3C762F4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5177" y="3847060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79" name="Freeform 91">
              <a:extLst>
                <a:ext uri="{FF2B5EF4-FFF2-40B4-BE49-F238E27FC236}">
                  <a16:creationId xmlns:a16="http://schemas.microsoft.com/office/drawing/2014/main" id="{0D49B33F-B5F2-2094-288A-BB1F2C81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177" y="3255959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0" name="Line 92">
              <a:extLst>
                <a:ext uri="{FF2B5EF4-FFF2-40B4-BE49-F238E27FC236}">
                  <a16:creationId xmlns:a16="http://schemas.microsoft.com/office/drawing/2014/main" id="{A0FBC316-E0DB-FEC5-5572-2E8C9D02C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304" y="3918795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1" name="Line 93">
              <a:extLst>
                <a:ext uri="{FF2B5EF4-FFF2-40B4-BE49-F238E27FC236}">
                  <a16:creationId xmlns:a16="http://schemas.microsoft.com/office/drawing/2014/main" id="{8FD90938-D3DF-E720-8A28-409DE6F5F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8304" y="3327694"/>
              <a:ext cx="0" cy="591101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2" name="Freeform 94">
              <a:extLst>
                <a:ext uri="{FF2B5EF4-FFF2-40B4-BE49-F238E27FC236}">
                  <a16:creationId xmlns:a16="http://schemas.microsoft.com/office/drawing/2014/main" id="{E58156CC-4C59-8F14-D9FA-E31AA57E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11" y="3327694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3" name="Line 95">
              <a:extLst>
                <a:ext uri="{FF2B5EF4-FFF2-40B4-BE49-F238E27FC236}">
                  <a16:creationId xmlns:a16="http://schemas.microsoft.com/office/drawing/2014/main" id="{7A2BFDAD-CD26-9CB3-1F9C-532840D39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2511" y="3918795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4" name="Line 96">
              <a:extLst>
                <a:ext uri="{FF2B5EF4-FFF2-40B4-BE49-F238E27FC236}">
                  <a16:creationId xmlns:a16="http://schemas.microsoft.com/office/drawing/2014/main" id="{E3893DA9-4D68-51E0-4F30-A8DD6F98A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304" y="3700719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5" name="Line 97">
              <a:extLst>
                <a:ext uri="{FF2B5EF4-FFF2-40B4-BE49-F238E27FC236}">
                  <a16:creationId xmlns:a16="http://schemas.microsoft.com/office/drawing/2014/main" id="{535E98FC-DE19-9168-E4DC-28724FBAD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8304" y="3342042"/>
              <a:ext cx="0" cy="35867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6" name="Line 98">
              <a:extLst>
                <a:ext uri="{FF2B5EF4-FFF2-40B4-BE49-F238E27FC236}">
                  <a16:creationId xmlns:a16="http://schemas.microsoft.com/office/drawing/2014/main" id="{40F0453C-917D-2FF0-0901-BC731EC28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2511" y="3700719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7" name="Freeform 99">
              <a:extLst>
                <a:ext uri="{FF2B5EF4-FFF2-40B4-BE49-F238E27FC236}">
                  <a16:creationId xmlns:a16="http://schemas.microsoft.com/office/drawing/2014/main" id="{255B0737-0692-6C01-81F6-255633F67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11" y="3342042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8" name="Line 100">
              <a:extLst>
                <a:ext uri="{FF2B5EF4-FFF2-40B4-BE49-F238E27FC236}">
                  <a16:creationId xmlns:a16="http://schemas.microsoft.com/office/drawing/2014/main" id="{A3EA0146-A028-E7CF-C196-EBF8F100F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2848" y="4035008"/>
              <a:ext cx="54399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89" name="Line 101">
              <a:extLst>
                <a:ext uri="{FF2B5EF4-FFF2-40B4-BE49-F238E27FC236}">
                  <a16:creationId xmlns:a16="http://schemas.microsoft.com/office/drawing/2014/main" id="{C447AC7E-88B8-8BAB-3740-EB886A381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2848" y="3362128"/>
              <a:ext cx="0" cy="67288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0" name="Freeform 102">
              <a:extLst>
                <a:ext uri="{FF2B5EF4-FFF2-40B4-BE49-F238E27FC236}">
                  <a16:creationId xmlns:a16="http://schemas.microsoft.com/office/drawing/2014/main" id="{DD519C5C-60DB-A49B-90EE-629B86A27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055" y="3362128"/>
              <a:ext cx="110192" cy="0"/>
            </a:xfrm>
            <a:custGeom>
              <a:avLst/>
              <a:gdLst>
                <a:gd name="T0" fmla="*/ 79 w 79"/>
                <a:gd name="T1" fmla="*/ 40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1" name="Line 103">
              <a:extLst>
                <a:ext uri="{FF2B5EF4-FFF2-40B4-BE49-F238E27FC236}">
                  <a16:creationId xmlns:a16="http://schemas.microsoft.com/office/drawing/2014/main" id="{719802C4-C83D-D75C-4D75-46C7E3F2C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7055" y="4035008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2" name="Line 104">
              <a:extLst>
                <a:ext uri="{FF2B5EF4-FFF2-40B4-BE49-F238E27FC236}">
                  <a16:creationId xmlns:a16="http://schemas.microsoft.com/office/drawing/2014/main" id="{00D128CD-F843-2E3C-DA6E-302979BCB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2848" y="4240171"/>
              <a:ext cx="54399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3" name="Line 105">
              <a:extLst>
                <a:ext uri="{FF2B5EF4-FFF2-40B4-BE49-F238E27FC236}">
                  <a16:creationId xmlns:a16="http://schemas.microsoft.com/office/drawing/2014/main" id="{288DA089-ED23-2110-863C-F26013936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2848" y="3432429"/>
              <a:ext cx="0" cy="807743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4" name="Line 106">
              <a:extLst>
                <a:ext uri="{FF2B5EF4-FFF2-40B4-BE49-F238E27FC236}">
                  <a16:creationId xmlns:a16="http://schemas.microsoft.com/office/drawing/2014/main" id="{8F88AE55-63B4-70D7-6096-C4532F75E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7055" y="4240171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5" name="Freeform 107">
              <a:extLst>
                <a:ext uri="{FF2B5EF4-FFF2-40B4-BE49-F238E27FC236}">
                  <a16:creationId xmlns:a16="http://schemas.microsoft.com/office/drawing/2014/main" id="{F1AF002C-36FF-F5D5-5783-F3E52442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055" y="3432429"/>
              <a:ext cx="110192" cy="0"/>
            </a:xfrm>
            <a:custGeom>
              <a:avLst/>
              <a:gdLst>
                <a:gd name="T0" fmla="*/ 79 w 79"/>
                <a:gd name="T1" fmla="*/ 40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6" name="Line 108">
              <a:extLst>
                <a:ext uri="{FF2B5EF4-FFF2-40B4-BE49-F238E27FC236}">
                  <a16:creationId xmlns:a16="http://schemas.microsoft.com/office/drawing/2014/main" id="{F2FD5764-EFA5-28C7-0B52-BB78AC690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0418" y="4344905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7" name="Line 109">
              <a:extLst>
                <a:ext uri="{FF2B5EF4-FFF2-40B4-BE49-F238E27FC236}">
                  <a16:creationId xmlns:a16="http://schemas.microsoft.com/office/drawing/2014/main" id="{157126D2-860B-1259-AD4A-47BD616F7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20418" y="3413777"/>
              <a:ext cx="0" cy="93112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8" name="Freeform 110">
              <a:extLst>
                <a:ext uri="{FF2B5EF4-FFF2-40B4-BE49-F238E27FC236}">
                  <a16:creationId xmlns:a16="http://schemas.microsoft.com/office/drawing/2014/main" id="{185FD7EC-E425-6439-4DE4-EAD7EA7A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625" y="3413777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99" name="Line 111">
              <a:extLst>
                <a:ext uri="{FF2B5EF4-FFF2-40B4-BE49-F238E27FC236}">
                  <a16:creationId xmlns:a16="http://schemas.microsoft.com/office/drawing/2014/main" id="{AA3A805A-1B33-561A-C9AC-85E56022E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4625" y="4344905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0" name="Line 112">
              <a:extLst>
                <a:ext uri="{FF2B5EF4-FFF2-40B4-BE49-F238E27FC236}">
                  <a16:creationId xmlns:a16="http://schemas.microsoft.com/office/drawing/2014/main" id="{18C37A70-2662-BFB0-DF12-165934999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0418" y="4055094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1" name="Line 113">
              <a:extLst>
                <a:ext uri="{FF2B5EF4-FFF2-40B4-BE49-F238E27FC236}">
                  <a16:creationId xmlns:a16="http://schemas.microsoft.com/office/drawing/2014/main" id="{CE396809-CBF4-EBFF-2A3D-436AE3AB5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0418" y="3189962"/>
              <a:ext cx="0" cy="865131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2" name="Line 114">
              <a:extLst>
                <a:ext uri="{FF2B5EF4-FFF2-40B4-BE49-F238E27FC236}">
                  <a16:creationId xmlns:a16="http://schemas.microsoft.com/office/drawing/2014/main" id="{7005F178-29C2-A78E-C001-3AECDD41A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4625" y="4055094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D20CFC4F-B692-7BFE-DCB8-DA79E94D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625" y="3189962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4" name="Line 116">
              <a:extLst>
                <a:ext uri="{FF2B5EF4-FFF2-40B4-BE49-F238E27FC236}">
                  <a16:creationId xmlns:a16="http://schemas.microsoft.com/office/drawing/2014/main" id="{DACD1657-760D-3FF8-CC6F-236ECA4B9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7752" y="4197129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5" name="Line 117">
              <a:extLst>
                <a:ext uri="{FF2B5EF4-FFF2-40B4-BE49-F238E27FC236}">
                  <a16:creationId xmlns:a16="http://schemas.microsoft.com/office/drawing/2014/main" id="{5335569B-0757-D3F8-AFD3-AB075BBC3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7752" y="3532859"/>
              <a:ext cx="0" cy="664272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6" name="Freeform 118">
              <a:extLst>
                <a:ext uri="{FF2B5EF4-FFF2-40B4-BE49-F238E27FC236}">
                  <a16:creationId xmlns:a16="http://schemas.microsoft.com/office/drawing/2014/main" id="{6429D6C5-0567-3FC7-5542-8781ED81A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959" y="3532859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7" name="Line 119">
              <a:extLst>
                <a:ext uri="{FF2B5EF4-FFF2-40B4-BE49-F238E27FC236}">
                  <a16:creationId xmlns:a16="http://schemas.microsoft.com/office/drawing/2014/main" id="{0EE13476-CF5C-5593-3C46-EEECB1D30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51959" y="4197129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8" name="Line 120">
              <a:extLst>
                <a:ext uri="{FF2B5EF4-FFF2-40B4-BE49-F238E27FC236}">
                  <a16:creationId xmlns:a16="http://schemas.microsoft.com/office/drawing/2014/main" id="{359B6127-B200-443A-5408-D6D4BF2B4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7752" y="4716495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09" name="Line 121">
              <a:extLst>
                <a:ext uri="{FF2B5EF4-FFF2-40B4-BE49-F238E27FC236}">
                  <a16:creationId xmlns:a16="http://schemas.microsoft.com/office/drawing/2014/main" id="{9A84823B-C646-8BC9-7B56-5569D21B7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7752" y="3656244"/>
              <a:ext cx="0" cy="1060252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0" name="Line 122">
              <a:extLst>
                <a:ext uri="{FF2B5EF4-FFF2-40B4-BE49-F238E27FC236}">
                  <a16:creationId xmlns:a16="http://schemas.microsoft.com/office/drawing/2014/main" id="{FE82C5AF-E95F-D504-CDE4-1AB2F65EC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51959" y="4716495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1" name="Freeform 123">
              <a:extLst>
                <a:ext uri="{FF2B5EF4-FFF2-40B4-BE49-F238E27FC236}">
                  <a16:creationId xmlns:a16="http://schemas.microsoft.com/office/drawing/2014/main" id="{CBD3C205-5C4D-95C9-553D-3665B86E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959" y="3656244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2" name="Line 124">
              <a:extLst>
                <a:ext uri="{FF2B5EF4-FFF2-40B4-BE49-F238E27FC236}">
                  <a16:creationId xmlns:a16="http://schemas.microsoft.com/office/drawing/2014/main" id="{EB3C1A8D-B032-D31B-66B4-F55727A90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89506" y="4280343"/>
              <a:ext cx="54399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3" name="Line 125">
              <a:extLst>
                <a:ext uri="{FF2B5EF4-FFF2-40B4-BE49-F238E27FC236}">
                  <a16:creationId xmlns:a16="http://schemas.microsoft.com/office/drawing/2014/main" id="{AC6AFC62-37F7-D5D5-619F-1513B0733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506" y="3522815"/>
              <a:ext cx="0" cy="75752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4" name="Freeform 126">
              <a:extLst>
                <a:ext uri="{FF2B5EF4-FFF2-40B4-BE49-F238E27FC236}">
                  <a16:creationId xmlns:a16="http://schemas.microsoft.com/office/drawing/2014/main" id="{2A871848-69AF-974E-8553-9236C13A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713" y="3522815"/>
              <a:ext cx="110192" cy="0"/>
            </a:xfrm>
            <a:custGeom>
              <a:avLst/>
              <a:gdLst>
                <a:gd name="T0" fmla="*/ 79 w 79"/>
                <a:gd name="T1" fmla="*/ 40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5" name="Line 127">
              <a:extLst>
                <a:ext uri="{FF2B5EF4-FFF2-40B4-BE49-F238E27FC236}">
                  <a16:creationId xmlns:a16="http://schemas.microsoft.com/office/drawing/2014/main" id="{F59EBBCD-CE9B-BCF9-5110-605E78583F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33713" y="4280343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6" name="Line 128">
              <a:extLst>
                <a:ext uri="{FF2B5EF4-FFF2-40B4-BE49-F238E27FC236}">
                  <a16:creationId xmlns:a16="http://schemas.microsoft.com/office/drawing/2014/main" id="{AF4174FF-C0F0-D13F-A58A-5E9552670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89506" y="4805447"/>
              <a:ext cx="54399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7" name="Line 129">
              <a:extLst>
                <a:ext uri="{FF2B5EF4-FFF2-40B4-BE49-F238E27FC236}">
                  <a16:creationId xmlns:a16="http://schemas.microsoft.com/office/drawing/2014/main" id="{F01C7C4F-EF01-60EC-EDCA-4CC687FF6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9506" y="3908753"/>
              <a:ext cx="0" cy="896695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8" name="Line 130">
              <a:extLst>
                <a:ext uri="{FF2B5EF4-FFF2-40B4-BE49-F238E27FC236}">
                  <a16:creationId xmlns:a16="http://schemas.microsoft.com/office/drawing/2014/main" id="{C473EA1D-4DBE-F55A-F8B0-8ED76C26C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33713" y="480544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19" name="Freeform 131">
              <a:extLst>
                <a:ext uri="{FF2B5EF4-FFF2-40B4-BE49-F238E27FC236}">
                  <a16:creationId xmlns:a16="http://schemas.microsoft.com/office/drawing/2014/main" id="{271BC3E8-6AFD-916D-C533-43910493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713" y="3908753"/>
              <a:ext cx="110192" cy="0"/>
            </a:xfrm>
            <a:custGeom>
              <a:avLst/>
              <a:gdLst>
                <a:gd name="T0" fmla="*/ 79 w 79"/>
                <a:gd name="T1" fmla="*/ 40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79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0" name="Line 132">
              <a:extLst>
                <a:ext uri="{FF2B5EF4-FFF2-40B4-BE49-F238E27FC236}">
                  <a16:creationId xmlns:a16="http://schemas.microsoft.com/office/drawing/2014/main" id="{F5CC64FD-DD55-1630-9D35-F760D4AE8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72655" y="4519940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1" name="Line 133">
              <a:extLst>
                <a:ext uri="{FF2B5EF4-FFF2-40B4-BE49-F238E27FC236}">
                  <a16:creationId xmlns:a16="http://schemas.microsoft.com/office/drawing/2014/main" id="{C60A6350-397D-0AF2-9CC8-DFB04F037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2655" y="3713632"/>
              <a:ext cx="0" cy="80630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id="{C0047E19-774C-3EAB-0B09-A7F2277B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6862" y="3713632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3" name="Line 135">
              <a:extLst>
                <a:ext uri="{FF2B5EF4-FFF2-40B4-BE49-F238E27FC236}">
                  <a16:creationId xmlns:a16="http://schemas.microsoft.com/office/drawing/2014/main" id="{4D292EE6-6203-50DF-BDF0-48B9A93E7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6862" y="4519940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4" name="Line 136">
              <a:extLst>
                <a:ext uri="{FF2B5EF4-FFF2-40B4-BE49-F238E27FC236}">
                  <a16:creationId xmlns:a16="http://schemas.microsoft.com/office/drawing/2014/main" id="{972BA7C0-2DBF-B816-06D6-8553C1056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72655" y="493026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5" name="Line 137">
              <a:extLst>
                <a:ext uri="{FF2B5EF4-FFF2-40B4-BE49-F238E27FC236}">
                  <a16:creationId xmlns:a16="http://schemas.microsoft.com/office/drawing/2014/main" id="{4655EF0E-41D6-0AEC-0D6B-D9BE0F210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2655" y="4235867"/>
              <a:ext cx="0" cy="69440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6" name="Line 138">
              <a:extLst>
                <a:ext uri="{FF2B5EF4-FFF2-40B4-BE49-F238E27FC236}">
                  <a16:creationId xmlns:a16="http://schemas.microsoft.com/office/drawing/2014/main" id="{FF3C9871-2A44-D04D-432A-BAB8AFA84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16862" y="493026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7" name="Freeform 139">
              <a:extLst>
                <a:ext uri="{FF2B5EF4-FFF2-40B4-BE49-F238E27FC236}">
                  <a16:creationId xmlns:a16="http://schemas.microsoft.com/office/drawing/2014/main" id="{93547587-D206-09C8-C753-55DF0C805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6862" y="4235867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8" name="Line 140">
              <a:extLst>
                <a:ext uri="{FF2B5EF4-FFF2-40B4-BE49-F238E27FC236}">
                  <a16:creationId xmlns:a16="http://schemas.microsoft.com/office/drawing/2014/main" id="{BDCE8BFC-0CAE-1E09-CEA9-DBD4587E1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7199" y="4730842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9" name="Line 141">
              <a:extLst>
                <a:ext uri="{FF2B5EF4-FFF2-40B4-BE49-F238E27FC236}">
                  <a16:creationId xmlns:a16="http://schemas.microsoft.com/office/drawing/2014/main" id="{B05890C0-8242-EA9E-F2AB-E59649B65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7199" y="3870015"/>
              <a:ext cx="0" cy="860827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0" name="Line 142">
              <a:extLst>
                <a:ext uri="{FF2B5EF4-FFF2-40B4-BE49-F238E27FC236}">
                  <a16:creationId xmlns:a16="http://schemas.microsoft.com/office/drawing/2014/main" id="{AC28CCA5-AB2D-73AA-2324-1BCD4775B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01406" y="4730842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723610F1-D013-904A-4062-8A6A9522A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406" y="3870015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2" name="Line 144">
              <a:extLst>
                <a:ext uri="{FF2B5EF4-FFF2-40B4-BE49-F238E27FC236}">
                  <a16:creationId xmlns:a16="http://schemas.microsoft.com/office/drawing/2014/main" id="{2A3428CA-01B5-BFA3-CC42-B2B319CF7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7199" y="493313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3" name="Line 145">
              <a:extLst>
                <a:ext uri="{FF2B5EF4-FFF2-40B4-BE49-F238E27FC236}">
                  <a16:creationId xmlns:a16="http://schemas.microsoft.com/office/drawing/2014/main" id="{13B8EEEE-7CEC-7FE1-6EC5-CFACDF14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7199" y="4446769"/>
              <a:ext cx="0" cy="486368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4" name="Freeform 146">
              <a:extLst>
                <a:ext uri="{FF2B5EF4-FFF2-40B4-BE49-F238E27FC236}">
                  <a16:creationId xmlns:a16="http://schemas.microsoft.com/office/drawing/2014/main" id="{43E5F3A8-39FD-AB3C-BB5B-5D1E3BBEE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406" y="4446769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5" name="Line 147">
              <a:extLst>
                <a:ext uri="{FF2B5EF4-FFF2-40B4-BE49-F238E27FC236}">
                  <a16:creationId xmlns:a16="http://schemas.microsoft.com/office/drawing/2014/main" id="{CCA6A1BA-6849-FE87-670D-12DB43AFF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01406" y="4933137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6" name="Line 148">
              <a:extLst>
                <a:ext uri="{FF2B5EF4-FFF2-40B4-BE49-F238E27FC236}">
                  <a16:creationId xmlns:a16="http://schemas.microsoft.com/office/drawing/2014/main" id="{50C3AB7E-074D-FD2D-1118-2DDFE6B32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1743" y="4925963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7" name="Line 149">
              <a:extLst>
                <a:ext uri="{FF2B5EF4-FFF2-40B4-BE49-F238E27FC236}">
                  <a16:creationId xmlns:a16="http://schemas.microsoft.com/office/drawing/2014/main" id="{4E7EA661-8DA0-AFA2-3979-660710951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1743" y="4600284"/>
              <a:ext cx="0" cy="32568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8" name="Line 150">
              <a:extLst>
                <a:ext uri="{FF2B5EF4-FFF2-40B4-BE49-F238E27FC236}">
                  <a16:creationId xmlns:a16="http://schemas.microsoft.com/office/drawing/2014/main" id="{07FB6F7E-B501-D5C8-19EF-8F1829EE6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85950" y="4925963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9" name="Freeform 151">
              <a:extLst>
                <a:ext uri="{FF2B5EF4-FFF2-40B4-BE49-F238E27FC236}">
                  <a16:creationId xmlns:a16="http://schemas.microsoft.com/office/drawing/2014/main" id="{1E22DAEB-19AE-FB8A-0EC3-598ABA8B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950" y="4600284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0" name="Line 152">
              <a:extLst>
                <a:ext uri="{FF2B5EF4-FFF2-40B4-BE49-F238E27FC236}">
                  <a16:creationId xmlns:a16="http://schemas.microsoft.com/office/drawing/2014/main" id="{CED3C026-81BA-E253-3B89-BF039636A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1743" y="4887226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1" name="Line 153">
              <a:extLst>
                <a:ext uri="{FF2B5EF4-FFF2-40B4-BE49-F238E27FC236}">
                  <a16:creationId xmlns:a16="http://schemas.microsoft.com/office/drawing/2014/main" id="{2F6EB54A-D0A2-9FCD-C4D9-4C0F77BB8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41743" y="3940317"/>
              <a:ext cx="0" cy="946909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2" name="Freeform 154">
              <a:extLst>
                <a:ext uri="{FF2B5EF4-FFF2-40B4-BE49-F238E27FC236}">
                  <a16:creationId xmlns:a16="http://schemas.microsoft.com/office/drawing/2014/main" id="{FF406FF8-8767-EE1C-80D3-E7224941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950" y="3940317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3" name="Line 155">
              <a:extLst>
                <a:ext uri="{FF2B5EF4-FFF2-40B4-BE49-F238E27FC236}">
                  <a16:creationId xmlns:a16="http://schemas.microsoft.com/office/drawing/2014/main" id="{09E87260-1829-09E6-12BD-653D69B07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85950" y="4887226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4" name="Line 156">
              <a:extLst>
                <a:ext uri="{FF2B5EF4-FFF2-40B4-BE49-F238E27FC236}">
                  <a16:creationId xmlns:a16="http://schemas.microsoft.com/office/drawing/2014/main" id="{286BC08B-9555-DEC0-B784-5F1FD928A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22103" y="5010611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5" name="Line 157">
              <a:extLst>
                <a:ext uri="{FF2B5EF4-FFF2-40B4-BE49-F238E27FC236}">
                  <a16:creationId xmlns:a16="http://schemas.microsoft.com/office/drawing/2014/main" id="{6F83A7A6-3B8A-48B3-8D5F-02C6E758F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2103" y="4083788"/>
              <a:ext cx="0" cy="926823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6" name="Line 158">
              <a:extLst>
                <a:ext uri="{FF2B5EF4-FFF2-40B4-BE49-F238E27FC236}">
                  <a16:creationId xmlns:a16="http://schemas.microsoft.com/office/drawing/2014/main" id="{93A2C103-761F-09CA-57FB-BC32BBE70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6310" y="5010611"/>
              <a:ext cx="55793" cy="0"/>
            </a:xfrm>
            <a:prstGeom prst="line">
              <a:avLst/>
            </a:pr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7" name="Freeform 159">
              <a:extLst>
                <a:ext uri="{FF2B5EF4-FFF2-40B4-BE49-F238E27FC236}">
                  <a16:creationId xmlns:a16="http://schemas.microsoft.com/office/drawing/2014/main" id="{16339A06-C92E-92C5-97C5-6A537520C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6310" y="4083788"/>
              <a:ext cx="111586" cy="0"/>
            </a:xfrm>
            <a:custGeom>
              <a:avLst/>
              <a:gdLst>
                <a:gd name="T0" fmla="*/ 80 w 80"/>
                <a:gd name="T1" fmla="*/ 40 w 80"/>
                <a:gd name="T2" fmla="*/ 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8" name="Freeform 160">
              <a:extLst>
                <a:ext uri="{FF2B5EF4-FFF2-40B4-BE49-F238E27FC236}">
                  <a16:creationId xmlns:a16="http://schemas.microsoft.com/office/drawing/2014/main" id="{60EF064B-39BE-3C6E-7A15-5AA6C6AB5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313" y="3290392"/>
              <a:ext cx="3397790" cy="1265415"/>
            </a:xfrm>
            <a:custGeom>
              <a:avLst/>
              <a:gdLst>
                <a:gd name="T0" fmla="*/ 2436 w 2436"/>
                <a:gd name="T1" fmla="*/ 882 h 882"/>
                <a:gd name="T2" fmla="*/ 2235 w 2436"/>
                <a:gd name="T3" fmla="*/ 789 h 882"/>
                <a:gd name="T4" fmla="*/ 2031 w 2436"/>
                <a:gd name="T5" fmla="*/ 708 h 882"/>
                <a:gd name="T6" fmla="*/ 1827 w 2436"/>
                <a:gd name="T7" fmla="*/ 580 h 882"/>
                <a:gd name="T8" fmla="*/ 1624 w 2436"/>
                <a:gd name="T9" fmla="*/ 429 h 882"/>
                <a:gd name="T10" fmla="*/ 1422 w 2436"/>
                <a:gd name="T11" fmla="*/ 402 h 882"/>
                <a:gd name="T12" fmla="*/ 1216 w 2436"/>
                <a:gd name="T13" fmla="*/ 307 h 882"/>
                <a:gd name="T14" fmla="*/ 1017 w 2436"/>
                <a:gd name="T15" fmla="*/ 317 h 882"/>
                <a:gd name="T16" fmla="*/ 813 w 2436"/>
                <a:gd name="T17" fmla="*/ 233 h 882"/>
                <a:gd name="T18" fmla="*/ 607 w 2436"/>
                <a:gd name="T19" fmla="*/ 161 h 882"/>
                <a:gd name="T20" fmla="*/ 405 w 2436"/>
                <a:gd name="T21" fmla="*/ 57 h 882"/>
                <a:gd name="T22" fmla="*/ 204 w 2436"/>
                <a:gd name="T23" fmla="*/ 33 h 882"/>
                <a:gd name="T24" fmla="*/ 90 w 2436"/>
                <a:gd name="T25" fmla="*/ 250 h 882"/>
                <a:gd name="T26" fmla="*/ 44 w 2436"/>
                <a:gd name="T27" fmla="*/ 307 h 882"/>
                <a:gd name="T28" fmla="*/ 22 w 2436"/>
                <a:gd name="T29" fmla="*/ 255 h 882"/>
                <a:gd name="T30" fmla="*/ 0 w 2436"/>
                <a:gd name="T31" fmla="*/ 98 h 882"/>
                <a:gd name="T32" fmla="*/ 0 w 2436"/>
                <a:gd name="T33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6" h="882">
                  <a:moveTo>
                    <a:pt x="2436" y="882"/>
                  </a:moveTo>
                  <a:lnTo>
                    <a:pt x="2235" y="789"/>
                  </a:lnTo>
                  <a:lnTo>
                    <a:pt x="2031" y="708"/>
                  </a:lnTo>
                  <a:lnTo>
                    <a:pt x="1827" y="580"/>
                  </a:lnTo>
                  <a:lnTo>
                    <a:pt x="1624" y="429"/>
                  </a:lnTo>
                  <a:lnTo>
                    <a:pt x="1422" y="402"/>
                  </a:lnTo>
                  <a:lnTo>
                    <a:pt x="1216" y="307"/>
                  </a:lnTo>
                  <a:lnTo>
                    <a:pt x="1017" y="317"/>
                  </a:lnTo>
                  <a:lnTo>
                    <a:pt x="813" y="233"/>
                  </a:lnTo>
                  <a:lnTo>
                    <a:pt x="607" y="161"/>
                  </a:lnTo>
                  <a:lnTo>
                    <a:pt x="405" y="57"/>
                  </a:lnTo>
                  <a:lnTo>
                    <a:pt x="204" y="33"/>
                  </a:lnTo>
                  <a:lnTo>
                    <a:pt x="90" y="250"/>
                  </a:lnTo>
                  <a:lnTo>
                    <a:pt x="44" y="307"/>
                  </a:lnTo>
                  <a:lnTo>
                    <a:pt x="22" y="255"/>
                  </a:lnTo>
                  <a:lnTo>
                    <a:pt x="0" y="9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9" name="Freeform 161">
              <a:extLst>
                <a:ext uri="{FF2B5EF4-FFF2-40B4-BE49-F238E27FC236}">
                  <a16:creationId xmlns:a16="http://schemas.microsoft.com/office/drawing/2014/main" id="{B8DCD8C5-A2F1-691B-63EF-A96444062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313" y="3141182"/>
              <a:ext cx="18133" cy="411763"/>
            </a:xfrm>
            <a:custGeom>
              <a:avLst/>
              <a:gdLst>
                <a:gd name="T0" fmla="*/ 13 w 13"/>
                <a:gd name="T1" fmla="*/ 287 h 287"/>
                <a:gd name="T2" fmla="*/ 0 w 13"/>
                <a:gd name="T3" fmla="*/ 125 h 287"/>
                <a:gd name="T4" fmla="*/ 0 w 13"/>
                <a:gd name="T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87">
                  <a:moveTo>
                    <a:pt x="13" y="287"/>
                  </a:moveTo>
                  <a:lnTo>
                    <a:pt x="0" y="125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0" name="Line 162">
              <a:extLst>
                <a:ext uri="{FF2B5EF4-FFF2-40B4-BE49-F238E27FC236}">
                  <a16:creationId xmlns:a16="http://schemas.microsoft.com/office/drawing/2014/main" id="{45A00E66-71FE-FB38-5EA7-02666CF0A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24313" y="3540032"/>
              <a:ext cx="18133" cy="12913"/>
            </a:xfrm>
            <a:prstGeom prst="line">
              <a:avLst/>
            </a:prstGeom>
            <a:noFill/>
            <a:ln w="254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1" name="Line 163">
              <a:extLst>
                <a:ext uri="{FF2B5EF4-FFF2-40B4-BE49-F238E27FC236}">
                  <a16:creationId xmlns:a16="http://schemas.microsoft.com/office/drawing/2014/main" id="{6B8A2952-1DDD-DEAD-F2A4-E0D98A370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42445" y="3552945"/>
              <a:ext cx="1395" cy="24391"/>
            </a:xfrm>
            <a:prstGeom prst="line">
              <a:avLst/>
            </a:prstGeom>
            <a:noFill/>
            <a:ln w="254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2" name="Freeform 164">
              <a:extLst>
                <a:ext uri="{FF2B5EF4-FFF2-40B4-BE49-F238E27FC236}">
                  <a16:creationId xmlns:a16="http://schemas.microsoft.com/office/drawing/2014/main" id="{E4C4D242-A831-576B-FB29-E8500BE18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445" y="3224395"/>
              <a:ext cx="3385237" cy="1816344"/>
            </a:xfrm>
            <a:custGeom>
              <a:avLst/>
              <a:gdLst>
                <a:gd name="T0" fmla="*/ 2427 w 2427"/>
                <a:gd name="T1" fmla="*/ 1266 h 1266"/>
                <a:gd name="T2" fmla="*/ 2222 w 2427"/>
                <a:gd name="T3" fmla="*/ 1074 h 1266"/>
                <a:gd name="T4" fmla="*/ 2018 w 2427"/>
                <a:gd name="T5" fmla="*/ 1023 h 1266"/>
                <a:gd name="T6" fmla="*/ 1814 w 2427"/>
                <a:gd name="T7" fmla="*/ 951 h 1266"/>
                <a:gd name="T8" fmla="*/ 1611 w 2427"/>
                <a:gd name="T9" fmla="*/ 794 h 1266"/>
                <a:gd name="T10" fmla="*/ 1409 w 2427"/>
                <a:gd name="T11" fmla="*/ 674 h 1266"/>
                <a:gd name="T12" fmla="*/ 1203 w 2427"/>
                <a:gd name="T13" fmla="*/ 383 h 1266"/>
                <a:gd name="T14" fmla="*/ 1004 w 2427"/>
                <a:gd name="T15" fmla="*/ 403 h 1266"/>
                <a:gd name="T16" fmla="*/ 800 w 2427"/>
                <a:gd name="T17" fmla="*/ 208 h 1266"/>
                <a:gd name="T18" fmla="*/ 598 w 2427"/>
                <a:gd name="T19" fmla="*/ 170 h 1266"/>
                <a:gd name="T20" fmla="*/ 191 w 2427"/>
                <a:gd name="T21" fmla="*/ 0 h 1266"/>
                <a:gd name="T22" fmla="*/ 77 w 2427"/>
                <a:gd name="T23" fmla="*/ 178 h 1266"/>
                <a:gd name="T24" fmla="*/ 37 w 2427"/>
                <a:gd name="T25" fmla="*/ 253 h 1266"/>
                <a:gd name="T26" fmla="*/ 0 w 2427"/>
                <a:gd name="T27" fmla="*/ 229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7" h="1266">
                  <a:moveTo>
                    <a:pt x="2427" y="1266"/>
                  </a:moveTo>
                  <a:lnTo>
                    <a:pt x="2222" y="1074"/>
                  </a:lnTo>
                  <a:lnTo>
                    <a:pt x="2018" y="1023"/>
                  </a:lnTo>
                  <a:lnTo>
                    <a:pt x="1814" y="951"/>
                  </a:lnTo>
                  <a:lnTo>
                    <a:pt x="1611" y="794"/>
                  </a:lnTo>
                  <a:lnTo>
                    <a:pt x="1409" y="674"/>
                  </a:lnTo>
                  <a:lnTo>
                    <a:pt x="1203" y="383"/>
                  </a:lnTo>
                  <a:lnTo>
                    <a:pt x="1004" y="403"/>
                  </a:lnTo>
                  <a:lnTo>
                    <a:pt x="800" y="208"/>
                  </a:lnTo>
                  <a:lnTo>
                    <a:pt x="598" y="170"/>
                  </a:lnTo>
                  <a:lnTo>
                    <a:pt x="191" y="0"/>
                  </a:lnTo>
                  <a:lnTo>
                    <a:pt x="77" y="178"/>
                  </a:lnTo>
                  <a:lnTo>
                    <a:pt x="37" y="253"/>
                  </a:lnTo>
                  <a:lnTo>
                    <a:pt x="0" y="229"/>
                  </a:lnTo>
                </a:path>
              </a:pathLst>
            </a:custGeom>
            <a:noFill/>
            <a:ln w="254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3" name="Rectangle 165">
              <a:extLst>
                <a:ext uri="{FF2B5EF4-FFF2-40B4-BE49-F238E27FC236}">
                  <a16:creationId xmlns:a16="http://schemas.microsoft.com/office/drawing/2014/main" id="{435ABCFC-9BC6-B2BE-E0C2-3D2B5F13E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442" y="4996264"/>
              <a:ext cx="87874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4" name="Rectangle 166">
              <a:extLst>
                <a:ext uri="{FF2B5EF4-FFF2-40B4-BE49-F238E27FC236}">
                  <a16:creationId xmlns:a16="http://schemas.microsoft.com/office/drawing/2014/main" id="{0ADD5DE5-637C-A115-D7E5-DBC9BAD64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7109" y="4720800"/>
              <a:ext cx="87874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5" name="Rectangle 167">
              <a:extLst>
                <a:ext uri="{FF2B5EF4-FFF2-40B4-BE49-F238E27FC236}">
                  <a16:creationId xmlns:a16="http://schemas.microsoft.com/office/drawing/2014/main" id="{9DE8E938-9969-244E-5408-9FAE309A7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3960" y="4644759"/>
              <a:ext cx="86479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6" name="Rectangle 168">
              <a:extLst>
                <a:ext uri="{FF2B5EF4-FFF2-40B4-BE49-F238E27FC236}">
                  <a16:creationId xmlns:a16="http://schemas.microsoft.com/office/drawing/2014/main" id="{FF46F119-870E-DAF4-5494-909C67E0E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9416" y="4544330"/>
              <a:ext cx="87874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7" name="Rectangle 169">
              <a:extLst>
                <a:ext uri="{FF2B5EF4-FFF2-40B4-BE49-F238E27FC236}">
                  <a16:creationId xmlns:a16="http://schemas.microsoft.com/office/drawing/2014/main" id="{C3D2D2AC-2E99-73DD-8655-504FA71C5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4872" y="4319080"/>
              <a:ext cx="87874" cy="88952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8" name="Rectangle 170">
              <a:extLst>
                <a:ext uri="{FF2B5EF4-FFF2-40B4-BE49-F238E27FC236}">
                  <a16:creationId xmlns:a16="http://schemas.microsoft.com/office/drawing/2014/main" id="{24287F70-6C65-C204-A1F5-9C1C8C089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12" y="4146915"/>
              <a:ext cx="86479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9" name="Rectangle 171">
              <a:extLst>
                <a:ext uri="{FF2B5EF4-FFF2-40B4-BE49-F238E27FC236}">
                  <a16:creationId xmlns:a16="http://schemas.microsoft.com/office/drawing/2014/main" id="{A3C6BDB9-5736-6DC7-0ABC-0AD28138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78" y="3729414"/>
              <a:ext cx="87874" cy="88952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0" name="Rectangle 172">
              <a:extLst>
                <a:ext uri="{FF2B5EF4-FFF2-40B4-BE49-F238E27FC236}">
                  <a16:creationId xmlns:a16="http://schemas.microsoft.com/office/drawing/2014/main" id="{7AB8E6C0-B113-2C1C-5062-7F1A0203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8214" y="3758108"/>
              <a:ext cx="87874" cy="88952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1" name="Rectangle 173">
              <a:extLst>
                <a:ext uri="{FF2B5EF4-FFF2-40B4-BE49-F238E27FC236}">
                  <a16:creationId xmlns:a16="http://schemas.microsoft.com/office/drawing/2014/main" id="{42EBC148-8E18-295C-73D6-81699187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065" y="3476904"/>
              <a:ext cx="86479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2" name="Rectangle 174">
              <a:extLst>
                <a:ext uri="{FF2B5EF4-FFF2-40B4-BE49-F238E27FC236}">
                  <a16:creationId xmlns:a16="http://schemas.microsoft.com/office/drawing/2014/main" id="{C38E81EC-120C-BA12-4115-AE5EA756D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3310" y="3423821"/>
              <a:ext cx="87874" cy="88952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3" name="Rectangle 175">
              <a:extLst>
                <a:ext uri="{FF2B5EF4-FFF2-40B4-BE49-F238E27FC236}">
                  <a16:creationId xmlns:a16="http://schemas.microsoft.com/office/drawing/2014/main" id="{0321B843-53C2-CDC7-D08C-A06569B40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977" y="3301870"/>
              <a:ext cx="87874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4" name="Rectangle 176">
              <a:extLst>
                <a:ext uri="{FF2B5EF4-FFF2-40B4-BE49-F238E27FC236}">
                  <a16:creationId xmlns:a16="http://schemas.microsoft.com/office/drawing/2014/main" id="{BE8DD86B-D31A-D39E-3F1C-87186BA0F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617" y="3179920"/>
              <a:ext cx="86479" cy="88952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5" name="Rectangle 177">
              <a:extLst>
                <a:ext uri="{FF2B5EF4-FFF2-40B4-BE49-F238E27FC236}">
                  <a16:creationId xmlns:a16="http://schemas.microsoft.com/office/drawing/2014/main" id="{C992CB2D-ECB4-4CC1-E194-A602A99E1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6607" y="3435298"/>
              <a:ext cx="86479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6" name="Rectangle 178">
              <a:extLst>
                <a:ext uri="{FF2B5EF4-FFF2-40B4-BE49-F238E27FC236}">
                  <a16:creationId xmlns:a16="http://schemas.microsoft.com/office/drawing/2014/main" id="{2F6FF828-E413-9765-B3F7-2499B126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814" y="3542901"/>
              <a:ext cx="86479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7" name="Rectangle 179">
              <a:extLst>
                <a:ext uri="{FF2B5EF4-FFF2-40B4-BE49-F238E27FC236}">
                  <a16:creationId xmlns:a16="http://schemas.microsoft.com/office/drawing/2014/main" id="{11A5A656-1425-A46B-9BC3-06CA3A5CE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06" y="3508468"/>
              <a:ext cx="87874" cy="88952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8" name="Rectangle 180">
              <a:extLst>
                <a:ext uri="{FF2B5EF4-FFF2-40B4-BE49-F238E27FC236}">
                  <a16:creationId xmlns:a16="http://schemas.microsoft.com/office/drawing/2014/main" id="{BBC38CFF-B858-5606-FA44-CF15C1F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073" y="3276045"/>
              <a:ext cx="87874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9" name="Rectangle 181">
              <a:extLst>
                <a:ext uri="{FF2B5EF4-FFF2-40B4-BE49-F238E27FC236}">
                  <a16:creationId xmlns:a16="http://schemas.microsoft.com/office/drawing/2014/main" id="{32CC40C5-B2D4-CB3B-2D19-09578C3EC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073" y="3096706"/>
              <a:ext cx="87874" cy="90387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0" name="Freeform 182">
              <a:extLst>
                <a:ext uri="{FF2B5EF4-FFF2-40B4-BE49-F238E27FC236}">
                  <a16:creationId xmlns:a16="http://schemas.microsoft.com/office/drawing/2014/main" id="{70A19734-05BD-B3E0-E298-4D1213F5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073" y="3245916"/>
              <a:ext cx="86479" cy="88952"/>
            </a:xfrm>
            <a:custGeom>
              <a:avLst/>
              <a:gdLst>
                <a:gd name="T0" fmla="*/ 53 w 62"/>
                <a:gd name="T1" fmla="*/ 52 h 62"/>
                <a:gd name="T2" fmla="*/ 54 w 62"/>
                <a:gd name="T3" fmla="*/ 51 h 62"/>
                <a:gd name="T4" fmla="*/ 54 w 62"/>
                <a:gd name="T5" fmla="*/ 50 h 62"/>
                <a:gd name="T6" fmla="*/ 55 w 62"/>
                <a:gd name="T7" fmla="*/ 50 h 62"/>
                <a:gd name="T8" fmla="*/ 57 w 62"/>
                <a:gd name="T9" fmla="*/ 47 h 62"/>
                <a:gd name="T10" fmla="*/ 58 w 62"/>
                <a:gd name="T11" fmla="*/ 45 h 62"/>
                <a:gd name="T12" fmla="*/ 60 w 62"/>
                <a:gd name="T13" fmla="*/ 42 h 62"/>
                <a:gd name="T14" fmla="*/ 61 w 62"/>
                <a:gd name="T15" fmla="*/ 39 h 62"/>
                <a:gd name="T16" fmla="*/ 61 w 62"/>
                <a:gd name="T17" fmla="*/ 37 h 62"/>
                <a:gd name="T18" fmla="*/ 62 w 62"/>
                <a:gd name="T19" fmla="*/ 33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7 h 62"/>
                <a:gd name="T26" fmla="*/ 61 w 62"/>
                <a:gd name="T27" fmla="*/ 24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3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6 h 62"/>
                <a:gd name="T40" fmla="*/ 48 w 62"/>
                <a:gd name="T41" fmla="*/ 4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0 h 62"/>
                <a:gd name="T56" fmla="*/ 19 w 62"/>
                <a:gd name="T57" fmla="*/ 2 h 62"/>
                <a:gd name="T58" fmla="*/ 14 w 62"/>
                <a:gd name="T59" fmla="*/ 4 h 62"/>
                <a:gd name="T60" fmla="*/ 9 w 62"/>
                <a:gd name="T61" fmla="*/ 9 h 62"/>
                <a:gd name="T62" fmla="*/ 5 w 62"/>
                <a:gd name="T63" fmla="*/ 13 h 62"/>
                <a:gd name="T64" fmla="*/ 2 w 62"/>
                <a:gd name="T65" fmla="*/ 19 h 62"/>
                <a:gd name="T66" fmla="*/ 0 w 62"/>
                <a:gd name="T67" fmla="*/ 24 h 62"/>
                <a:gd name="T68" fmla="*/ 0 w 62"/>
                <a:gd name="T69" fmla="*/ 31 h 62"/>
                <a:gd name="T70" fmla="*/ 0 w 62"/>
                <a:gd name="T71" fmla="*/ 33 h 62"/>
                <a:gd name="T72" fmla="*/ 0 w 62"/>
                <a:gd name="T73" fmla="*/ 37 h 62"/>
                <a:gd name="T74" fmla="*/ 1 w 62"/>
                <a:gd name="T75" fmla="*/ 39 h 62"/>
                <a:gd name="T76" fmla="*/ 2 w 62"/>
                <a:gd name="T77" fmla="*/ 42 h 62"/>
                <a:gd name="T78" fmla="*/ 3 w 62"/>
                <a:gd name="T79" fmla="*/ 45 h 62"/>
                <a:gd name="T80" fmla="*/ 5 w 62"/>
                <a:gd name="T81" fmla="*/ 47 h 62"/>
                <a:gd name="T82" fmla="*/ 7 w 62"/>
                <a:gd name="T83" fmla="*/ 50 h 62"/>
                <a:gd name="T84" fmla="*/ 9 w 62"/>
                <a:gd name="T85" fmla="*/ 52 h 62"/>
                <a:gd name="T86" fmla="*/ 11 w 62"/>
                <a:gd name="T87" fmla="*/ 54 h 62"/>
                <a:gd name="T88" fmla="*/ 14 w 62"/>
                <a:gd name="T89" fmla="*/ 56 h 62"/>
                <a:gd name="T90" fmla="*/ 16 w 62"/>
                <a:gd name="T91" fmla="*/ 58 h 62"/>
                <a:gd name="T92" fmla="*/ 19 w 62"/>
                <a:gd name="T93" fmla="*/ 59 h 62"/>
                <a:gd name="T94" fmla="*/ 25 w 62"/>
                <a:gd name="T95" fmla="*/ 61 h 62"/>
                <a:gd name="T96" fmla="*/ 28 w 62"/>
                <a:gd name="T97" fmla="*/ 61 h 62"/>
                <a:gd name="T98" fmla="*/ 31 w 62"/>
                <a:gd name="T99" fmla="*/ 62 h 62"/>
                <a:gd name="T100" fmla="*/ 32 w 62"/>
                <a:gd name="T101" fmla="*/ 61 h 62"/>
                <a:gd name="T102" fmla="*/ 34 w 62"/>
                <a:gd name="T103" fmla="*/ 61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59 h 62"/>
                <a:gd name="T110" fmla="*/ 45 w 62"/>
                <a:gd name="T111" fmla="*/ 58 h 62"/>
                <a:gd name="T112" fmla="*/ 48 w 62"/>
                <a:gd name="T113" fmla="*/ 56 h 62"/>
                <a:gd name="T114" fmla="*/ 50 w 62"/>
                <a:gd name="T115" fmla="*/ 54 h 62"/>
                <a:gd name="T116" fmla="*/ 51 w 62"/>
                <a:gd name="T117" fmla="*/ 54 h 62"/>
                <a:gd name="T118" fmla="*/ 51 w 62"/>
                <a:gd name="T119" fmla="*/ 53 h 62"/>
                <a:gd name="T120" fmla="*/ 53 w 62"/>
                <a:gd name="T121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2"/>
                  </a:moveTo>
                  <a:lnTo>
                    <a:pt x="54" y="51"/>
                  </a:lnTo>
                  <a:lnTo>
                    <a:pt x="54" y="50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8" y="45"/>
                  </a:lnTo>
                  <a:lnTo>
                    <a:pt x="60" y="42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1" y="24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28" y="61"/>
                  </a:lnTo>
                  <a:lnTo>
                    <a:pt x="31" y="62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0" y="54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1" name="Freeform 183">
              <a:extLst>
                <a:ext uri="{FF2B5EF4-FFF2-40B4-BE49-F238E27FC236}">
                  <a16:creationId xmlns:a16="http://schemas.microsoft.com/office/drawing/2014/main" id="{EC0D509A-1F29-7754-403E-AFC2E3CC4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442" y="3392257"/>
              <a:ext cx="87874" cy="88952"/>
            </a:xfrm>
            <a:custGeom>
              <a:avLst/>
              <a:gdLst>
                <a:gd name="T0" fmla="*/ 53 w 63"/>
                <a:gd name="T1" fmla="*/ 53 h 62"/>
                <a:gd name="T2" fmla="*/ 54 w 63"/>
                <a:gd name="T3" fmla="*/ 51 h 62"/>
                <a:gd name="T4" fmla="*/ 55 w 63"/>
                <a:gd name="T5" fmla="*/ 51 h 62"/>
                <a:gd name="T6" fmla="*/ 55 w 63"/>
                <a:gd name="T7" fmla="*/ 50 h 62"/>
                <a:gd name="T8" fmla="*/ 57 w 63"/>
                <a:gd name="T9" fmla="*/ 48 h 62"/>
                <a:gd name="T10" fmla="*/ 59 w 63"/>
                <a:gd name="T11" fmla="*/ 45 h 62"/>
                <a:gd name="T12" fmla="*/ 60 w 63"/>
                <a:gd name="T13" fmla="*/ 42 h 62"/>
                <a:gd name="T14" fmla="*/ 61 w 63"/>
                <a:gd name="T15" fmla="*/ 40 h 62"/>
                <a:gd name="T16" fmla="*/ 62 w 63"/>
                <a:gd name="T17" fmla="*/ 37 h 62"/>
                <a:gd name="T18" fmla="*/ 62 w 63"/>
                <a:gd name="T19" fmla="*/ 34 h 62"/>
                <a:gd name="T20" fmla="*/ 62 w 63"/>
                <a:gd name="T21" fmla="*/ 32 h 62"/>
                <a:gd name="T22" fmla="*/ 63 w 63"/>
                <a:gd name="T23" fmla="*/ 31 h 62"/>
                <a:gd name="T24" fmla="*/ 62 w 63"/>
                <a:gd name="T25" fmla="*/ 28 h 62"/>
                <a:gd name="T26" fmla="*/ 62 w 63"/>
                <a:gd name="T27" fmla="*/ 24 h 62"/>
                <a:gd name="T28" fmla="*/ 60 w 63"/>
                <a:gd name="T29" fmla="*/ 19 h 62"/>
                <a:gd name="T30" fmla="*/ 59 w 63"/>
                <a:gd name="T31" fmla="*/ 16 h 62"/>
                <a:gd name="T32" fmla="*/ 57 w 63"/>
                <a:gd name="T33" fmla="*/ 14 h 62"/>
                <a:gd name="T34" fmla="*/ 55 w 63"/>
                <a:gd name="T35" fmla="*/ 11 h 62"/>
                <a:gd name="T36" fmla="*/ 53 w 63"/>
                <a:gd name="T37" fmla="*/ 9 h 62"/>
                <a:gd name="T38" fmla="*/ 51 w 63"/>
                <a:gd name="T39" fmla="*/ 7 h 62"/>
                <a:gd name="T40" fmla="*/ 48 w 63"/>
                <a:gd name="T41" fmla="*/ 5 h 62"/>
                <a:gd name="T42" fmla="*/ 46 w 63"/>
                <a:gd name="T43" fmla="*/ 3 h 62"/>
                <a:gd name="T44" fmla="*/ 43 w 63"/>
                <a:gd name="T45" fmla="*/ 2 h 62"/>
                <a:gd name="T46" fmla="*/ 40 w 63"/>
                <a:gd name="T47" fmla="*/ 1 h 62"/>
                <a:gd name="T48" fmla="*/ 38 w 63"/>
                <a:gd name="T49" fmla="*/ 0 h 62"/>
                <a:gd name="T50" fmla="*/ 34 w 63"/>
                <a:gd name="T51" fmla="*/ 0 h 62"/>
                <a:gd name="T52" fmla="*/ 31 w 63"/>
                <a:gd name="T53" fmla="*/ 0 h 62"/>
                <a:gd name="T54" fmla="*/ 25 w 63"/>
                <a:gd name="T55" fmla="*/ 0 h 62"/>
                <a:gd name="T56" fmla="*/ 19 w 63"/>
                <a:gd name="T57" fmla="*/ 2 h 62"/>
                <a:gd name="T58" fmla="*/ 14 w 63"/>
                <a:gd name="T59" fmla="*/ 5 h 62"/>
                <a:gd name="T60" fmla="*/ 9 w 63"/>
                <a:gd name="T61" fmla="*/ 9 h 62"/>
                <a:gd name="T62" fmla="*/ 5 w 63"/>
                <a:gd name="T63" fmla="*/ 14 h 62"/>
                <a:gd name="T64" fmla="*/ 3 w 63"/>
                <a:gd name="T65" fmla="*/ 19 h 62"/>
                <a:gd name="T66" fmla="*/ 1 w 63"/>
                <a:gd name="T67" fmla="*/ 24 h 62"/>
                <a:gd name="T68" fmla="*/ 0 w 63"/>
                <a:gd name="T69" fmla="*/ 31 h 62"/>
                <a:gd name="T70" fmla="*/ 0 w 63"/>
                <a:gd name="T71" fmla="*/ 34 h 62"/>
                <a:gd name="T72" fmla="*/ 1 w 63"/>
                <a:gd name="T73" fmla="*/ 37 h 62"/>
                <a:gd name="T74" fmla="*/ 2 w 63"/>
                <a:gd name="T75" fmla="*/ 40 h 62"/>
                <a:gd name="T76" fmla="*/ 3 w 63"/>
                <a:gd name="T77" fmla="*/ 42 h 62"/>
                <a:gd name="T78" fmla="*/ 4 w 63"/>
                <a:gd name="T79" fmla="*/ 45 h 62"/>
                <a:gd name="T80" fmla="*/ 5 w 63"/>
                <a:gd name="T81" fmla="*/ 48 h 62"/>
                <a:gd name="T82" fmla="*/ 7 w 63"/>
                <a:gd name="T83" fmla="*/ 50 h 62"/>
                <a:gd name="T84" fmla="*/ 9 w 63"/>
                <a:gd name="T85" fmla="*/ 53 h 62"/>
                <a:gd name="T86" fmla="*/ 12 w 63"/>
                <a:gd name="T87" fmla="*/ 55 h 62"/>
                <a:gd name="T88" fmla="*/ 14 w 63"/>
                <a:gd name="T89" fmla="*/ 57 h 62"/>
                <a:gd name="T90" fmla="*/ 17 w 63"/>
                <a:gd name="T91" fmla="*/ 58 h 62"/>
                <a:gd name="T92" fmla="*/ 19 w 63"/>
                <a:gd name="T93" fmla="*/ 59 h 62"/>
                <a:gd name="T94" fmla="*/ 25 w 63"/>
                <a:gd name="T95" fmla="*/ 61 h 62"/>
                <a:gd name="T96" fmla="*/ 28 w 63"/>
                <a:gd name="T97" fmla="*/ 62 h 62"/>
                <a:gd name="T98" fmla="*/ 31 w 63"/>
                <a:gd name="T99" fmla="*/ 62 h 62"/>
                <a:gd name="T100" fmla="*/ 33 w 63"/>
                <a:gd name="T101" fmla="*/ 62 h 62"/>
                <a:gd name="T102" fmla="*/ 34 w 63"/>
                <a:gd name="T103" fmla="*/ 62 h 62"/>
                <a:gd name="T104" fmla="*/ 38 w 63"/>
                <a:gd name="T105" fmla="*/ 61 h 62"/>
                <a:gd name="T106" fmla="*/ 40 w 63"/>
                <a:gd name="T107" fmla="*/ 60 h 62"/>
                <a:gd name="T108" fmla="*/ 43 w 63"/>
                <a:gd name="T109" fmla="*/ 59 h 62"/>
                <a:gd name="T110" fmla="*/ 46 w 63"/>
                <a:gd name="T111" fmla="*/ 58 h 62"/>
                <a:gd name="T112" fmla="*/ 48 w 63"/>
                <a:gd name="T113" fmla="*/ 57 h 62"/>
                <a:gd name="T114" fmla="*/ 51 w 63"/>
                <a:gd name="T115" fmla="*/ 55 h 62"/>
                <a:gd name="T116" fmla="*/ 51 w 63"/>
                <a:gd name="T117" fmla="*/ 54 h 62"/>
                <a:gd name="T118" fmla="*/ 52 w 63"/>
                <a:gd name="T119" fmla="*/ 54 h 62"/>
                <a:gd name="T120" fmla="*/ 53 w 63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2">
                  <a:moveTo>
                    <a:pt x="53" y="53"/>
                  </a:moveTo>
                  <a:lnTo>
                    <a:pt x="54" y="51"/>
                  </a:lnTo>
                  <a:lnTo>
                    <a:pt x="55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9" y="45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3" y="31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9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1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2" y="55"/>
                  </a:lnTo>
                  <a:lnTo>
                    <a:pt x="14" y="57"/>
                  </a:lnTo>
                  <a:lnTo>
                    <a:pt x="17" y="58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8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2" name="Freeform 184">
              <a:extLst>
                <a:ext uri="{FF2B5EF4-FFF2-40B4-BE49-F238E27FC236}">
                  <a16:creationId xmlns:a16="http://schemas.microsoft.com/office/drawing/2014/main" id="{1BEA7E94-8FFC-E4AE-8F25-44B968F0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759" y="3611767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8 w 62"/>
                <a:gd name="T11" fmla="*/ 45 h 62"/>
                <a:gd name="T12" fmla="*/ 60 w 62"/>
                <a:gd name="T13" fmla="*/ 43 h 62"/>
                <a:gd name="T14" fmla="*/ 61 w 62"/>
                <a:gd name="T15" fmla="*/ 40 h 62"/>
                <a:gd name="T16" fmla="*/ 61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1 w 62"/>
                <a:gd name="T27" fmla="*/ 25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4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7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0 w 62"/>
                <a:gd name="T67" fmla="*/ 25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40 h 62"/>
                <a:gd name="T76" fmla="*/ 2 w 62"/>
                <a:gd name="T77" fmla="*/ 43 h 62"/>
                <a:gd name="T78" fmla="*/ 3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7 h 62"/>
                <a:gd name="T90" fmla="*/ 16 w 62"/>
                <a:gd name="T91" fmla="*/ 58 h 62"/>
                <a:gd name="T92" fmla="*/ 19 w 62"/>
                <a:gd name="T93" fmla="*/ 60 h 62"/>
                <a:gd name="T94" fmla="*/ 25 w 62"/>
                <a:gd name="T95" fmla="*/ 61 h 62"/>
                <a:gd name="T96" fmla="*/ 28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60 h 62"/>
                <a:gd name="T110" fmla="*/ 45 w 62"/>
                <a:gd name="T111" fmla="*/ 58 h 62"/>
                <a:gd name="T112" fmla="*/ 48 w 62"/>
                <a:gd name="T113" fmla="*/ 57 h 62"/>
                <a:gd name="T114" fmla="*/ 50 w 62"/>
                <a:gd name="T115" fmla="*/ 55 h 62"/>
                <a:gd name="T116" fmla="*/ 51 w 62"/>
                <a:gd name="T117" fmla="*/ 54 h 62"/>
                <a:gd name="T118" fmla="*/ 51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1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1" y="25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7"/>
                  </a:lnTo>
                  <a:lnTo>
                    <a:pt x="16" y="58"/>
                  </a:lnTo>
                  <a:lnTo>
                    <a:pt x="19" y="60"/>
                  </a:lnTo>
                  <a:lnTo>
                    <a:pt x="25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60"/>
                  </a:lnTo>
                  <a:lnTo>
                    <a:pt x="45" y="58"/>
                  </a:lnTo>
                  <a:lnTo>
                    <a:pt x="48" y="57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3" name="Freeform 185">
              <a:extLst>
                <a:ext uri="{FF2B5EF4-FFF2-40B4-BE49-F238E27FC236}">
                  <a16:creationId xmlns:a16="http://schemas.microsoft.com/office/drawing/2014/main" id="{4F78666F-A92F-C0EE-4536-D4B2500F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445" y="3686372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2 h 62"/>
                <a:gd name="T4" fmla="*/ 54 w 62"/>
                <a:gd name="T5" fmla="*/ 51 h 62"/>
                <a:gd name="T6" fmla="*/ 55 w 62"/>
                <a:gd name="T7" fmla="*/ 51 h 62"/>
                <a:gd name="T8" fmla="*/ 57 w 62"/>
                <a:gd name="T9" fmla="*/ 48 h 62"/>
                <a:gd name="T10" fmla="*/ 58 w 62"/>
                <a:gd name="T11" fmla="*/ 45 h 62"/>
                <a:gd name="T12" fmla="*/ 60 w 62"/>
                <a:gd name="T13" fmla="*/ 43 h 62"/>
                <a:gd name="T14" fmla="*/ 60 w 62"/>
                <a:gd name="T15" fmla="*/ 40 h 62"/>
                <a:gd name="T16" fmla="*/ 61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1 w 62"/>
                <a:gd name="T27" fmla="*/ 25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4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7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1 h 62"/>
                <a:gd name="T50" fmla="*/ 34 w 62"/>
                <a:gd name="T51" fmla="*/ 0 h 62"/>
                <a:gd name="T52" fmla="*/ 31 w 62"/>
                <a:gd name="T53" fmla="*/ 0 h 62"/>
                <a:gd name="T54" fmla="*/ 24 w 62"/>
                <a:gd name="T55" fmla="*/ 1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0 w 62"/>
                <a:gd name="T67" fmla="*/ 25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40 h 62"/>
                <a:gd name="T76" fmla="*/ 2 w 62"/>
                <a:gd name="T77" fmla="*/ 43 h 62"/>
                <a:gd name="T78" fmla="*/ 3 w 62"/>
                <a:gd name="T79" fmla="*/ 45 h 62"/>
                <a:gd name="T80" fmla="*/ 5 w 62"/>
                <a:gd name="T81" fmla="*/ 48 h 62"/>
                <a:gd name="T82" fmla="*/ 7 w 62"/>
                <a:gd name="T83" fmla="*/ 51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7 h 62"/>
                <a:gd name="T90" fmla="*/ 16 w 62"/>
                <a:gd name="T91" fmla="*/ 58 h 62"/>
                <a:gd name="T92" fmla="*/ 19 w 62"/>
                <a:gd name="T93" fmla="*/ 60 h 62"/>
                <a:gd name="T94" fmla="*/ 24 w 62"/>
                <a:gd name="T95" fmla="*/ 62 h 62"/>
                <a:gd name="T96" fmla="*/ 28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2 h 62"/>
                <a:gd name="T106" fmla="*/ 40 w 62"/>
                <a:gd name="T107" fmla="*/ 61 h 62"/>
                <a:gd name="T108" fmla="*/ 43 w 62"/>
                <a:gd name="T109" fmla="*/ 60 h 62"/>
                <a:gd name="T110" fmla="*/ 45 w 62"/>
                <a:gd name="T111" fmla="*/ 58 h 62"/>
                <a:gd name="T112" fmla="*/ 48 w 62"/>
                <a:gd name="T113" fmla="*/ 57 h 62"/>
                <a:gd name="T114" fmla="*/ 50 w 62"/>
                <a:gd name="T115" fmla="*/ 55 h 62"/>
                <a:gd name="T116" fmla="*/ 51 w 62"/>
                <a:gd name="T117" fmla="*/ 54 h 62"/>
                <a:gd name="T118" fmla="*/ 51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2"/>
                  </a:lnTo>
                  <a:lnTo>
                    <a:pt x="54" y="51"/>
                  </a:lnTo>
                  <a:lnTo>
                    <a:pt x="55" y="51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1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1" y="25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7" y="51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7"/>
                  </a:lnTo>
                  <a:lnTo>
                    <a:pt x="16" y="58"/>
                  </a:lnTo>
                  <a:lnTo>
                    <a:pt x="19" y="60"/>
                  </a:lnTo>
                  <a:lnTo>
                    <a:pt x="24" y="62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40" y="61"/>
                  </a:lnTo>
                  <a:lnTo>
                    <a:pt x="43" y="60"/>
                  </a:lnTo>
                  <a:lnTo>
                    <a:pt x="45" y="58"/>
                  </a:lnTo>
                  <a:lnTo>
                    <a:pt x="48" y="57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4" name="Freeform 186">
              <a:extLst>
                <a:ext uri="{FF2B5EF4-FFF2-40B4-BE49-F238E27FC236}">
                  <a16:creationId xmlns:a16="http://schemas.microsoft.com/office/drawing/2014/main" id="{03036DF4-BA9B-9B11-D3DA-5254AFB1A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607" y="3604594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8 w 62"/>
                <a:gd name="T11" fmla="*/ 45 h 62"/>
                <a:gd name="T12" fmla="*/ 60 w 62"/>
                <a:gd name="T13" fmla="*/ 42 h 62"/>
                <a:gd name="T14" fmla="*/ 60 w 62"/>
                <a:gd name="T15" fmla="*/ 39 h 62"/>
                <a:gd name="T16" fmla="*/ 61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7 h 62"/>
                <a:gd name="T26" fmla="*/ 61 w 62"/>
                <a:gd name="T27" fmla="*/ 24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3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6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4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3 h 62"/>
                <a:gd name="T64" fmla="*/ 2 w 62"/>
                <a:gd name="T65" fmla="*/ 19 h 62"/>
                <a:gd name="T66" fmla="*/ 0 w 62"/>
                <a:gd name="T67" fmla="*/ 24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39 h 62"/>
                <a:gd name="T76" fmla="*/ 2 w 62"/>
                <a:gd name="T77" fmla="*/ 42 h 62"/>
                <a:gd name="T78" fmla="*/ 3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6 h 62"/>
                <a:gd name="T90" fmla="*/ 16 w 62"/>
                <a:gd name="T91" fmla="*/ 58 h 62"/>
                <a:gd name="T92" fmla="*/ 19 w 62"/>
                <a:gd name="T93" fmla="*/ 59 h 62"/>
                <a:gd name="T94" fmla="*/ 24 w 62"/>
                <a:gd name="T95" fmla="*/ 61 h 62"/>
                <a:gd name="T96" fmla="*/ 28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59 h 62"/>
                <a:gd name="T110" fmla="*/ 45 w 62"/>
                <a:gd name="T111" fmla="*/ 58 h 62"/>
                <a:gd name="T112" fmla="*/ 48 w 62"/>
                <a:gd name="T113" fmla="*/ 56 h 62"/>
                <a:gd name="T114" fmla="*/ 50 w 62"/>
                <a:gd name="T115" fmla="*/ 55 h 62"/>
                <a:gd name="T116" fmla="*/ 51 w 62"/>
                <a:gd name="T117" fmla="*/ 54 h 62"/>
                <a:gd name="T118" fmla="*/ 51 w 62"/>
                <a:gd name="T119" fmla="*/ 53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1" y="24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9"/>
                  </a:lnTo>
                  <a:lnTo>
                    <a:pt x="24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5" name="Freeform 187">
              <a:extLst>
                <a:ext uri="{FF2B5EF4-FFF2-40B4-BE49-F238E27FC236}">
                  <a16:creationId xmlns:a16="http://schemas.microsoft.com/office/drawing/2014/main" id="{F1A069AE-5F9E-84C5-CE50-CED8DB099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617" y="3293261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2 h 62"/>
                <a:gd name="T4" fmla="*/ 54 w 62"/>
                <a:gd name="T5" fmla="*/ 51 h 62"/>
                <a:gd name="T6" fmla="*/ 55 w 62"/>
                <a:gd name="T7" fmla="*/ 51 h 62"/>
                <a:gd name="T8" fmla="*/ 56 w 62"/>
                <a:gd name="T9" fmla="*/ 48 h 62"/>
                <a:gd name="T10" fmla="*/ 58 w 62"/>
                <a:gd name="T11" fmla="*/ 45 h 62"/>
                <a:gd name="T12" fmla="*/ 59 w 62"/>
                <a:gd name="T13" fmla="*/ 43 h 62"/>
                <a:gd name="T14" fmla="*/ 60 w 62"/>
                <a:gd name="T15" fmla="*/ 40 h 62"/>
                <a:gd name="T16" fmla="*/ 61 w 62"/>
                <a:gd name="T17" fmla="*/ 37 h 62"/>
                <a:gd name="T18" fmla="*/ 62 w 62"/>
                <a:gd name="T19" fmla="*/ 34 h 62"/>
                <a:gd name="T20" fmla="*/ 62 w 62"/>
                <a:gd name="T21" fmla="*/ 33 h 62"/>
                <a:gd name="T22" fmla="*/ 62 w 62"/>
                <a:gd name="T23" fmla="*/ 31 h 62"/>
                <a:gd name="T24" fmla="*/ 62 w 62"/>
                <a:gd name="T25" fmla="*/ 28 h 62"/>
                <a:gd name="T26" fmla="*/ 61 w 62"/>
                <a:gd name="T27" fmla="*/ 25 h 62"/>
                <a:gd name="T28" fmla="*/ 59 w 62"/>
                <a:gd name="T29" fmla="*/ 19 h 62"/>
                <a:gd name="T30" fmla="*/ 58 w 62"/>
                <a:gd name="T31" fmla="*/ 17 h 62"/>
                <a:gd name="T32" fmla="*/ 56 w 62"/>
                <a:gd name="T33" fmla="*/ 14 h 62"/>
                <a:gd name="T34" fmla="*/ 55 w 62"/>
                <a:gd name="T35" fmla="*/ 12 h 62"/>
                <a:gd name="T36" fmla="*/ 53 w 62"/>
                <a:gd name="T37" fmla="*/ 9 h 62"/>
                <a:gd name="T38" fmla="*/ 50 w 62"/>
                <a:gd name="T39" fmla="*/ 7 h 62"/>
                <a:gd name="T40" fmla="*/ 48 w 62"/>
                <a:gd name="T41" fmla="*/ 5 h 62"/>
                <a:gd name="T42" fmla="*/ 45 w 62"/>
                <a:gd name="T43" fmla="*/ 4 h 62"/>
                <a:gd name="T44" fmla="*/ 42 w 62"/>
                <a:gd name="T45" fmla="*/ 2 h 62"/>
                <a:gd name="T46" fmla="*/ 39 w 62"/>
                <a:gd name="T47" fmla="*/ 1 h 62"/>
                <a:gd name="T48" fmla="*/ 37 w 62"/>
                <a:gd name="T49" fmla="*/ 1 h 62"/>
                <a:gd name="T50" fmla="*/ 34 w 62"/>
                <a:gd name="T51" fmla="*/ 0 h 62"/>
                <a:gd name="T52" fmla="*/ 31 w 62"/>
                <a:gd name="T53" fmla="*/ 0 h 62"/>
                <a:gd name="T54" fmla="*/ 24 w 62"/>
                <a:gd name="T55" fmla="*/ 1 h 62"/>
                <a:gd name="T56" fmla="*/ 19 w 62"/>
                <a:gd name="T57" fmla="*/ 2 h 62"/>
                <a:gd name="T58" fmla="*/ 13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0 w 62"/>
                <a:gd name="T67" fmla="*/ 25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40 h 62"/>
                <a:gd name="T76" fmla="*/ 2 w 62"/>
                <a:gd name="T77" fmla="*/ 43 h 62"/>
                <a:gd name="T78" fmla="*/ 3 w 62"/>
                <a:gd name="T79" fmla="*/ 45 h 62"/>
                <a:gd name="T80" fmla="*/ 5 w 62"/>
                <a:gd name="T81" fmla="*/ 48 h 62"/>
                <a:gd name="T82" fmla="*/ 6 w 62"/>
                <a:gd name="T83" fmla="*/ 51 h 62"/>
                <a:gd name="T84" fmla="*/ 9 w 62"/>
                <a:gd name="T85" fmla="*/ 53 h 62"/>
                <a:gd name="T86" fmla="*/ 11 w 62"/>
                <a:gd name="T87" fmla="*/ 55 h 62"/>
                <a:gd name="T88" fmla="*/ 13 w 62"/>
                <a:gd name="T89" fmla="*/ 57 h 62"/>
                <a:gd name="T90" fmla="*/ 16 w 62"/>
                <a:gd name="T91" fmla="*/ 59 h 62"/>
                <a:gd name="T92" fmla="*/ 19 w 62"/>
                <a:gd name="T93" fmla="*/ 60 h 62"/>
                <a:gd name="T94" fmla="*/ 24 w 62"/>
                <a:gd name="T95" fmla="*/ 62 h 62"/>
                <a:gd name="T96" fmla="*/ 27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2 h 62"/>
                <a:gd name="T106" fmla="*/ 39 w 62"/>
                <a:gd name="T107" fmla="*/ 61 h 62"/>
                <a:gd name="T108" fmla="*/ 42 w 62"/>
                <a:gd name="T109" fmla="*/ 60 h 62"/>
                <a:gd name="T110" fmla="*/ 45 w 62"/>
                <a:gd name="T111" fmla="*/ 59 h 62"/>
                <a:gd name="T112" fmla="*/ 48 w 62"/>
                <a:gd name="T113" fmla="*/ 57 h 62"/>
                <a:gd name="T114" fmla="*/ 50 w 62"/>
                <a:gd name="T115" fmla="*/ 55 h 62"/>
                <a:gd name="T116" fmla="*/ 51 w 62"/>
                <a:gd name="T117" fmla="*/ 54 h 62"/>
                <a:gd name="T118" fmla="*/ 51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2"/>
                  </a:lnTo>
                  <a:lnTo>
                    <a:pt x="54" y="51"/>
                  </a:lnTo>
                  <a:lnTo>
                    <a:pt x="55" y="51"/>
                  </a:lnTo>
                  <a:lnTo>
                    <a:pt x="56" y="48"/>
                  </a:lnTo>
                  <a:lnTo>
                    <a:pt x="58" y="45"/>
                  </a:lnTo>
                  <a:lnTo>
                    <a:pt x="59" y="43"/>
                  </a:lnTo>
                  <a:lnTo>
                    <a:pt x="60" y="40"/>
                  </a:lnTo>
                  <a:lnTo>
                    <a:pt x="61" y="37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8" y="17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3" y="9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4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6" y="51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3" y="57"/>
                  </a:lnTo>
                  <a:lnTo>
                    <a:pt x="16" y="59"/>
                  </a:lnTo>
                  <a:lnTo>
                    <a:pt x="19" y="60"/>
                  </a:lnTo>
                  <a:lnTo>
                    <a:pt x="24" y="62"/>
                  </a:lnTo>
                  <a:lnTo>
                    <a:pt x="27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2" y="60"/>
                  </a:lnTo>
                  <a:lnTo>
                    <a:pt x="45" y="59"/>
                  </a:lnTo>
                  <a:lnTo>
                    <a:pt x="48" y="57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6" name="Freeform 188">
              <a:extLst>
                <a:ext uri="{FF2B5EF4-FFF2-40B4-BE49-F238E27FC236}">
                  <a16:creationId xmlns:a16="http://schemas.microsoft.com/office/drawing/2014/main" id="{E6399A08-C819-F080-FD12-8119FACD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977" y="3353519"/>
              <a:ext cx="87874" cy="88952"/>
            </a:xfrm>
            <a:custGeom>
              <a:avLst/>
              <a:gdLst>
                <a:gd name="T0" fmla="*/ 53 w 63"/>
                <a:gd name="T1" fmla="*/ 53 h 62"/>
                <a:gd name="T2" fmla="*/ 54 w 63"/>
                <a:gd name="T3" fmla="*/ 52 h 62"/>
                <a:gd name="T4" fmla="*/ 55 w 63"/>
                <a:gd name="T5" fmla="*/ 51 h 62"/>
                <a:gd name="T6" fmla="*/ 55 w 63"/>
                <a:gd name="T7" fmla="*/ 50 h 62"/>
                <a:gd name="T8" fmla="*/ 57 w 63"/>
                <a:gd name="T9" fmla="*/ 48 h 62"/>
                <a:gd name="T10" fmla="*/ 59 w 63"/>
                <a:gd name="T11" fmla="*/ 45 h 62"/>
                <a:gd name="T12" fmla="*/ 60 w 63"/>
                <a:gd name="T13" fmla="*/ 43 h 62"/>
                <a:gd name="T14" fmla="*/ 61 w 63"/>
                <a:gd name="T15" fmla="*/ 40 h 62"/>
                <a:gd name="T16" fmla="*/ 62 w 63"/>
                <a:gd name="T17" fmla="*/ 37 h 62"/>
                <a:gd name="T18" fmla="*/ 62 w 63"/>
                <a:gd name="T19" fmla="*/ 34 h 62"/>
                <a:gd name="T20" fmla="*/ 62 w 63"/>
                <a:gd name="T21" fmla="*/ 32 h 62"/>
                <a:gd name="T22" fmla="*/ 63 w 63"/>
                <a:gd name="T23" fmla="*/ 31 h 62"/>
                <a:gd name="T24" fmla="*/ 62 w 63"/>
                <a:gd name="T25" fmla="*/ 28 h 62"/>
                <a:gd name="T26" fmla="*/ 62 w 63"/>
                <a:gd name="T27" fmla="*/ 25 h 62"/>
                <a:gd name="T28" fmla="*/ 60 w 63"/>
                <a:gd name="T29" fmla="*/ 19 h 62"/>
                <a:gd name="T30" fmla="*/ 59 w 63"/>
                <a:gd name="T31" fmla="*/ 16 h 62"/>
                <a:gd name="T32" fmla="*/ 57 w 63"/>
                <a:gd name="T33" fmla="*/ 14 h 62"/>
                <a:gd name="T34" fmla="*/ 55 w 63"/>
                <a:gd name="T35" fmla="*/ 11 h 62"/>
                <a:gd name="T36" fmla="*/ 53 w 63"/>
                <a:gd name="T37" fmla="*/ 9 h 62"/>
                <a:gd name="T38" fmla="*/ 51 w 63"/>
                <a:gd name="T39" fmla="*/ 7 h 62"/>
                <a:gd name="T40" fmla="*/ 48 w 63"/>
                <a:gd name="T41" fmla="*/ 5 h 62"/>
                <a:gd name="T42" fmla="*/ 46 w 63"/>
                <a:gd name="T43" fmla="*/ 3 h 62"/>
                <a:gd name="T44" fmla="*/ 43 w 63"/>
                <a:gd name="T45" fmla="*/ 2 h 62"/>
                <a:gd name="T46" fmla="*/ 40 w 63"/>
                <a:gd name="T47" fmla="*/ 1 h 62"/>
                <a:gd name="T48" fmla="*/ 38 w 63"/>
                <a:gd name="T49" fmla="*/ 1 h 62"/>
                <a:gd name="T50" fmla="*/ 34 w 63"/>
                <a:gd name="T51" fmla="*/ 0 h 62"/>
                <a:gd name="T52" fmla="*/ 31 w 63"/>
                <a:gd name="T53" fmla="*/ 0 h 62"/>
                <a:gd name="T54" fmla="*/ 25 w 63"/>
                <a:gd name="T55" fmla="*/ 1 h 62"/>
                <a:gd name="T56" fmla="*/ 19 w 63"/>
                <a:gd name="T57" fmla="*/ 2 h 62"/>
                <a:gd name="T58" fmla="*/ 14 w 63"/>
                <a:gd name="T59" fmla="*/ 5 h 62"/>
                <a:gd name="T60" fmla="*/ 9 w 63"/>
                <a:gd name="T61" fmla="*/ 9 h 62"/>
                <a:gd name="T62" fmla="*/ 5 w 63"/>
                <a:gd name="T63" fmla="*/ 14 h 62"/>
                <a:gd name="T64" fmla="*/ 3 w 63"/>
                <a:gd name="T65" fmla="*/ 19 h 62"/>
                <a:gd name="T66" fmla="*/ 1 w 63"/>
                <a:gd name="T67" fmla="*/ 25 h 62"/>
                <a:gd name="T68" fmla="*/ 0 w 63"/>
                <a:gd name="T69" fmla="*/ 31 h 62"/>
                <a:gd name="T70" fmla="*/ 0 w 63"/>
                <a:gd name="T71" fmla="*/ 34 h 62"/>
                <a:gd name="T72" fmla="*/ 1 w 63"/>
                <a:gd name="T73" fmla="*/ 37 h 62"/>
                <a:gd name="T74" fmla="*/ 2 w 63"/>
                <a:gd name="T75" fmla="*/ 40 h 62"/>
                <a:gd name="T76" fmla="*/ 3 w 63"/>
                <a:gd name="T77" fmla="*/ 43 h 62"/>
                <a:gd name="T78" fmla="*/ 4 w 63"/>
                <a:gd name="T79" fmla="*/ 45 h 62"/>
                <a:gd name="T80" fmla="*/ 5 w 63"/>
                <a:gd name="T81" fmla="*/ 48 h 62"/>
                <a:gd name="T82" fmla="*/ 7 w 63"/>
                <a:gd name="T83" fmla="*/ 50 h 62"/>
                <a:gd name="T84" fmla="*/ 9 w 63"/>
                <a:gd name="T85" fmla="*/ 53 h 62"/>
                <a:gd name="T86" fmla="*/ 12 w 63"/>
                <a:gd name="T87" fmla="*/ 55 h 62"/>
                <a:gd name="T88" fmla="*/ 14 w 63"/>
                <a:gd name="T89" fmla="*/ 57 h 62"/>
                <a:gd name="T90" fmla="*/ 17 w 63"/>
                <a:gd name="T91" fmla="*/ 58 h 62"/>
                <a:gd name="T92" fmla="*/ 19 w 63"/>
                <a:gd name="T93" fmla="*/ 60 h 62"/>
                <a:gd name="T94" fmla="*/ 25 w 63"/>
                <a:gd name="T95" fmla="*/ 62 h 62"/>
                <a:gd name="T96" fmla="*/ 28 w 63"/>
                <a:gd name="T97" fmla="*/ 62 h 62"/>
                <a:gd name="T98" fmla="*/ 31 w 63"/>
                <a:gd name="T99" fmla="*/ 62 h 62"/>
                <a:gd name="T100" fmla="*/ 33 w 63"/>
                <a:gd name="T101" fmla="*/ 62 h 62"/>
                <a:gd name="T102" fmla="*/ 34 w 63"/>
                <a:gd name="T103" fmla="*/ 62 h 62"/>
                <a:gd name="T104" fmla="*/ 38 w 63"/>
                <a:gd name="T105" fmla="*/ 62 h 62"/>
                <a:gd name="T106" fmla="*/ 40 w 63"/>
                <a:gd name="T107" fmla="*/ 61 h 62"/>
                <a:gd name="T108" fmla="*/ 43 w 63"/>
                <a:gd name="T109" fmla="*/ 60 h 62"/>
                <a:gd name="T110" fmla="*/ 46 w 63"/>
                <a:gd name="T111" fmla="*/ 58 h 62"/>
                <a:gd name="T112" fmla="*/ 48 w 63"/>
                <a:gd name="T113" fmla="*/ 57 h 62"/>
                <a:gd name="T114" fmla="*/ 51 w 63"/>
                <a:gd name="T115" fmla="*/ 55 h 62"/>
                <a:gd name="T116" fmla="*/ 51 w 63"/>
                <a:gd name="T117" fmla="*/ 54 h 62"/>
                <a:gd name="T118" fmla="*/ 52 w 63"/>
                <a:gd name="T119" fmla="*/ 54 h 62"/>
                <a:gd name="T120" fmla="*/ 53 w 63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2">
                  <a:moveTo>
                    <a:pt x="53" y="53"/>
                  </a:moveTo>
                  <a:lnTo>
                    <a:pt x="54" y="52"/>
                  </a:lnTo>
                  <a:lnTo>
                    <a:pt x="55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3" y="31"/>
                  </a:lnTo>
                  <a:lnTo>
                    <a:pt x="62" y="28"/>
                  </a:lnTo>
                  <a:lnTo>
                    <a:pt x="62" y="25"/>
                  </a:lnTo>
                  <a:lnTo>
                    <a:pt x="60" y="19"/>
                  </a:lnTo>
                  <a:lnTo>
                    <a:pt x="59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1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2" y="55"/>
                  </a:lnTo>
                  <a:lnTo>
                    <a:pt x="14" y="57"/>
                  </a:lnTo>
                  <a:lnTo>
                    <a:pt x="17" y="58"/>
                  </a:lnTo>
                  <a:lnTo>
                    <a:pt x="19" y="60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8" y="62"/>
                  </a:lnTo>
                  <a:lnTo>
                    <a:pt x="40" y="61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7" name="Freeform 189">
              <a:extLst>
                <a:ext uri="{FF2B5EF4-FFF2-40B4-BE49-F238E27FC236}">
                  <a16:creationId xmlns:a16="http://schemas.microsoft.com/office/drawing/2014/main" id="{CC91D2E8-49D1-1D78-FF42-85145A3B9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731" y="3508468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9 w 62"/>
                <a:gd name="T11" fmla="*/ 45 h 62"/>
                <a:gd name="T12" fmla="*/ 60 w 62"/>
                <a:gd name="T13" fmla="*/ 42 h 62"/>
                <a:gd name="T14" fmla="*/ 61 w 62"/>
                <a:gd name="T15" fmla="*/ 40 h 62"/>
                <a:gd name="T16" fmla="*/ 62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2 w 62"/>
                <a:gd name="T27" fmla="*/ 24 h 62"/>
                <a:gd name="T28" fmla="*/ 60 w 62"/>
                <a:gd name="T29" fmla="*/ 19 h 62"/>
                <a:gd name="T30" fmla="*/ 59 w 62"/>
                <a:gd name="T31" fmla="*/ 16 h 62"/>
                <a:gd name="T32" fmla="*/ 57 w 62"/>
                <a:gd name="T33" fmla="*/ 14 h 62"/>
                <a:gd name="T34" fmla="*/ 55 w 62"/>
                <a:gd name="T35" fmla="*/ 11 h 62"/>
                <a:gd name="T36" fmla="*/ 53 w 62"/>
                <a:gd name="T37" fmla="*/ 9 h 62"/>
                <a:gd name="T38" fmla="*/ 51 w 62"/>
                <a:gd name="T39" fmla="*/ 6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1 w 62"/>
                <a:gd name="T67" fmla="*/ 24 h 62"/>
                <a:gd name="T68" fmla="*/ 0 w 62"/>
                <a:gd name="T69" fmla="*/ 31 h 62"/>
                <a:gd name="T70" fmla="*/ 0 w 62"/>
                <a:gd name="T71" fmla="*/ 34 h 62"/>
                <a:gd name="T72" fmla="*/ 1 w 62"/>
                <a:gd name="T73" fmla="*/ 37 h 62"/>
                <a:gd name="T74" fmla="*/ 1 w 62"/>
                <a:gd name="T75" fmla="*/ 40 h 62"/>
                <a:gd name="T76" fmla="*/ 2 w 62"/>
                <a:gd name="T77" fmla="*/ 42 h 62"/>
                <a:gd name="T78" fmla="*/ 4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6 h 62"/>
                <a:gd name="T90" fmla="*/ 16 w 62"/>
                <a:gd name="T91" fmla="*/ 58 h 62"/>
                <a:gd name="T92" fmla="*/ 19 w 62"/>
                <a:gd name="T93" fmla="*/ 59 h 62"/>
                <a:gd name="T94" fmla="*/ 25 w 62"/>
                <a:gd name="T95" fmla="*/ 61 h 62"/>
                <a:gd name="T96" fmla="*/ 28 w 62"/>
                <a:gd name="T97" fmla="*/ 62 h 62"/>
                <a:gd name="T98" fmla="*/ 31 w 62"/>
                <a:gd name="T99" fmla="*/ 62 h 62"/>
                <a:gd name="T100" fmla="*/ 33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59 h 62"/>
                <a:gd name="T110" fmla="*/ 45 w 62"/>
                <a:gd name="T111" fmla="*/ 58 h 62"/>
                <a:gd name="T112" fmla="*/ 48 w 62"/>
                <a:gd name="T113" fmla="*/ 56 h 62"/>
                <a:gd name="T114" fmla="*/ 51 w 62"/>
                <a:gd name="T115" fmla="*/ 55 h 62"/>
                <a:gd name="T116" fmla="*/ 51 w 62"/>
                <a:gd name="T117" fmla="*/ 54 h 62"/>
                <a:gd name="T118" fmla="*/ 52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9" y="45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9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1" y="55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8" name="Freeform 190">
              <a:extLst>
                <a:ext uri="{FF2B5EF4-FFF2-40B4-BE49-F238E27FC236}">
                  <a16:creationId xmlns:a16="http://schemas.microsoft.com/office/drawing/2014/main" id="{22DDE0AD-F0A8-2A8E-808F-18C363BD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065" y="3580204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8 w 62"/>
                <a:gd name="T11" fmla="*/ 45 h 62"/>
                <a:gd name="T12" fmla="*/ 60 w 62"/>
                <a:gd name="T13" fmla="*/ 42 h 62"/>
                <a:gd name="T14" fmla="*/ 60 w 62"/>
                <a:gd name="T15" fmla="*/ 40 h 62"/>
                <a:gd name="T16" fmla="*/ 61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1 w 62"/>
                <a:gd name="T27" fmla="*/ 24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3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6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4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3 h 62"/>
                <a:gd name="T64" fmla="*/ 2 w 62"/>
                <a:gd name="T65" fmla="*/ 19 h 62"/>
                <a:gd name="T66" fmla="*/ 0 w 62"/>
                <a:gd name="T67" fmla="*/ 24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40 h 62"/>
                <a:gd name="T76" fmla="*/ 2 w 62"/>
                <a:gd name="T77" fmla="*/ 42 h 62"/>
                <a:gd name="T78" fmla="*/ 3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6 h 62"/>
                <a:gd name="T90" fmla="*/ 16 w 62"/>
                <a:gd name="T91" fmla="*/ 58 h 62"/>
                <a:gd name="T92" fmla="*/ 19 w 62"/>
                <a:gd name="T93" fmla="*/ 59 h 62"/>
                <a:gd name="T94" fmla="*/ 24 w 62"/>
                <a:gd name="T95" fmla="*/ 61 h 62"/>
                <a:gd name="T96" fmla="*/ 28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59 h 62"/>
                <a:gd name="T110" fmla="*/ 45 w 62"/>
                <a:gd name="T111" fmla="*/ 58 h 62"/>
                <a:gd name="T112" fmla="*/ 48 w 62"/>
                <a:gd name="T113" fmla="*/ 56 h 62"/>
                <a:gd name="T114" fmla="*/ 50 w 62"/>
                <a:gd name="T115" fmla="*/ 55 h 62"/>
                <a:gd name="T116" fmla="*/ 51 w 62"/>
                <a:gd name="T117" fmla="*/ 54 h 62"/>
                <a:gd name="T118" fmla="*/ 51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1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1" y="24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9"/>
                  </a:lnTo>
                  <a:lnTo>
                    <a:pt x="24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9" name="Freeform 191">
              <a:extLst>
                <a:ext uri="{FF2B5EF4-FFF2-40B4-BE49-F238E27FC236}">
                  <a16:creationId xmlns:a16="http://schemas.microsoft.com/office/drawing/2014/main" id="{7D554CAA-5E9B-4DC2-923E-1B04B28A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609" y="3700719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3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6 w 62"/>
                <a:gd name="T9" fmla="*/ 48 h 62"/>
                <a:gd name="T10" fmla="*/ 58 w 62"/>
                <a:gd name="T11" fmla="*/ 45 h 62"/>
                <a:gd name="T12" fmla="*/ 59 w 62"/>
                <a:gd name="T13" fmla="*/ 43 h 62"/>
                <a:gd name="T14" fmla="*/ 60 w 62"/>
                <a:gd name="T15" fmla="*/ 40 h 62"/>
                <a:gd name="T16" fmla="*/ 61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1 w 62"/>
                <a:gd name="T27" fmla="*/ 24 h 62"/>
                <a:gd name="T28" fmla="*/ 59 w 62"/>
                <a:gd name="T29" fmla="*/ 19 h 62"/>
                <a:gd name="T30" fmla="*/ 58 w 62"/>
                <a:gd name="T31" fmla="*/ 16 h 62"/>
                <a:gd name="T32" fmla="*/ 56 w 62"/>
                <a:gd name="T33" fmla="*/ 14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7 h 62"/>
                <a:gd name="T40" fmla="*/ 48 w 62"/>
                <a:gd name="T41" fmla="*/ 5 h 62"/>
                <a:gd name="T42" fmla="*/ 45 w 62"/>
                <a:gd name="T43" fmla="*/ 3 h 62"/>
                <a:gd name="T44" fmla="*/ 42 w 62"/>
                <a:gd name="T45" fmla="*/ 2 h 62"/>
                <a:gd name="T46" fmla="*/ 39 w 62"/>
                <a:gd name="T47" fmla="*/ 1 h 62"/>
                <a:gd name="T48" fmla="*/ 37 w 62"/>
                <a:gd name="T49" fmla="*/ 0 h 62"/>
                <a:gd name="T50" fmla="*/ 33 w 62"/>
                <a:gd name="T51" fmla="*/ 0 h 62"/>
                <a:gd name="T52" fmla="*/ 31 w 62"/>
                <a:gd name="T53" fmla="*/ 0 h 62"/>
                <a:gd name="T54" fmla="*/ 24 w 62"/>
                <a:gd name="T55" fmla="*/ 0 h 62"/>
                <a:gd name="T56" fmla="*/ 19 w 62"/>
                <a:gd name="T57" fmla="*/ 2 h 62"/>
                <a:gd name="T58" fmla="*/ 13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0 w 62"/>
                <a:gd name="T67" fmla="*/ 24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40 h 62"/>
                <a:gd name="T76" fmla="*/ 2 w 62"/>
                <a:gd name="T77" fmla="*/ 43 h 62"/>
                <a:gd name="T78" fmla="*/ 3 w 62"/>
                <a:gd name="T79" fmla="*/ 45 h 62"/>
                <a:gd name="T80" fmla="*/ 5 w 62"/>
                <a:gd name="T81" fmla="*/ 48 h 62"/>
                <a:gd name="T82" fmla="*/ 6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3 w 62"/>
                <a:gd name="T89" fmla="*/ 57 h 62"/>
                <a:gd name="T90" fmla="*/ 16 w 62"/>
                <a:gd name="T91" fmla="*/ 58 h 62"/>
                <a:gd name="T92" fmla="*/ 19 w 62"/>
                <a:gd name="T93" fmla="*/ 60 h 62"/>
                <a:gd name="T94" fmla="*/ 24 w 62"/>
                <a:gd name="T95" fmla="*/ 61 h 62"/>
                <a:gd name="T96" fmla="*/ 27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3 w 62"/>
                <a:gd name="T103" fmla="*/ 62 h 62"/>
                <a:gd name="T104" fmla="*/ 37 w 62"/>
                <a:gd name="T105" fmla="*/ 61 h 62"/>
                <a:gd name="T106" fmla="*/ 39 w 62"/>
                <a:gd name="T107" fmla="*/ 60 h 62"/>
                <a:gd name="T108" fmla="*/ 42 w 62"/>
                <a:gd name="T109" fmla="*/ 60 h 62"/>
                <a:gd name="T110" fmla="*/ 45 w 62"/>
                <a:gd name="T111" fmla="*/ 58 h 62"/>
                <a:gd name="T112" fmla="*/ 48 w 62"/>
                <a:gd name="T113" fmla="*/ 57 h 62"/>
                <a:gd name="T114" fmla="*/ 50 w 62"/>
                <a:gd name="T115" fmla="*/ 55 h 62"/>
                <a:gd name="T116" fmla="*/ 50 w 62"/>
                <a:gd name="T117" fmla="*/ 54 h 62"/>
                <a:gd name="T118" fmla="*/ 51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3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6" y="48"/>
                  </a:lnTo>
                  <a:lnTo>
                    <a:pt x="58" y="45"/>
                  </a:lnTo>
                  <a:lnTo>
                    <a:pt x="59" y="43"/>
                  </a:lnTo>
                  <a:lnTo>
                    <a:pt x="60" y="40"/>
                  </a:lnTo>
                  <a:lnTo>
                    <a:pt x="61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1" y="24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6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19" y="60"/>
                  </a:lnTo>
                  <a:lnTo>
                    <a:pt x="24" y="61"/>
                  </a:lnTo>
                  <a:lnTo>
                    <a:pt x="27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3" y="62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8" y="57"/>
                  </a:lnTo>
                  <a:lnTo>
                    <a:pt x="50" y="55"/>
                  </a:lnTo>
                  <a:lnTo>
                    <a:pt x="50" y="54"/>
                  </a:lnTo>
                  <a:lnTo>
                    <a:pt x="51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0" name="Freeform 192">
              <a:extLst>
                <a:ext uri="{FF2B5EF4-FFF2-40B4-BE49-F238E27FC236}">
                  <a16:creationId xmlns:a16="http://schemas.microsoft.com/office/drawing/2014/main" id="{AB321FF9-AD98-8556-1C66-2A2D2264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178" y="3686372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8 w 62"/>
                <a:gd name="T11" fmla="*/ 45 h 62"/>
                <a:gd name="T12" fmla="*/ 60 w 62"/>
                <a:gd name="T13" fmla="*/ 43 h 62"/>
                <a:gd name="T14" fmla="*/ 61 w 62"/>
                <a:gd name="T15" fmla="*/ 40 h 62"/>
                <a:gd name="T16" fmla="*/ 62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2 w 62"/>
                <a:gd name="T27" fmla="*/ 25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4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7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0 w 62"/>
                <a:gd name="T67" fmla="*/ 25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40 h 62"/>
                <a:gd name="T76" fmla="*/ 2 w 62"/>
                <a:gd name="T77" fmla="*/ 43 h 62"/>
                <a:gd name="T78" fmla="*/ 3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7 h 62"/>
                <a:gd name="T90" fmla="*/ 16 w 62"/>
                <a:gd name="T91" fmla="*/ 58 h 62"/>
                <a:gd name="T92" fmla="*/ 19 w 62"/>
                <a:gd name="T93" fmla="*/ 60 h 62"/>
                <a:gd name="T94" fmla="*/ 25 w 62"/>
                <a:gd name="T95" fmla="*/ 61 h 62"/>
                <a:gd name="T96" fmla="*/ 28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60 h 62"/>
                <a:gd name="T110" fmla="*/ 45 w 62"/>
                <a:gd name="T111" fmla="*/ 58 h 62"/>
                <a:gd name="T112" fmla="*/ 48 w 62"/>
                <a:gd name="T113" fmla="*/ 57 h 62"/>
                <a:gd name="T114" fmla="*/ 50 w 62"/>
                <a:gd name="T115" fmla="*/ 55 h 62"/>
                <a:gd name="T116" fmla="*/ 51 w 62"/>
                <a:gd name="T117" fmla="*/ 54 h 62"/>
                <a:gd name="T118" fmla="*/ 52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2" y="25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7"/>
                  </a:lnTo>
                  <a:lnTo>
                    <a:pt x="16" y="58"/>
                  </a:lnTo>
                  <a:lnTo>
                    <a:pt x="19" y="60"/>
                  </a:lnTo>
                  <a:lnTo>
                    <a:pt x="25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60"/>
                  </a:lnTo>
                  <a:lnTo>
                    <a:pt x="45" y="58"/>
                  </a:lnTo>
                  <a:lnTo>
                    <a:pt x="48" y="57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1" name="Freeform 193">
              <a:extLst>
                <a:ext uri="{FF2B5EF4-FFF2-40B4-BE49-F238E27FC236}">
                  <a16:creationId xmlns:a16="http://schemas.microsoft.com/office/drawing/2014/main" id="{9BAE3EEE-C600-D90B-1F0B-80E4AF9CA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12" y="3822670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2 h 62"/>
                <a:gd name="T4" fmla="*/ 54 w 62"/>
                <a:gd name="T5" fmla="*/ 51 h 62"/>
                <a:gd name="T6" fmla="*/ 55 w 62"/>
                <a:gd name="T7" fmla="*/ 51 h 62"/>
                <a:gd name="T8" fmla="*/ 57 w 62"/>
                <a:gd name="T9" fmla="*/ 48 h 62"/>
                <a:gd name="T10" fmla="*/ 58 w 62"/>
                <a:gd name="T11" fmla="*/ 45 h 62"/>
                <a:gd name="T12" fmla="*/ 60 w 62"/>
                <a:gd name="T13" fmla="*/ 43 h 62"/>
                <a:gd name="T14" fmla="*/ 61 w 62"/>
                <a:gd name="T15" fmla="*/ 40 h 62"/>
                <a:gd name="T16" fmla="*/ 61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1 w 62"/>
                <a:gd name="T27" fmla="*/ 25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4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7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1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1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0 w 62"/>
                <a:gd name="T67" fmla="*/ 25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40 h 62"/>
                <a:gd name="T76" fmla="*/ 2 w 62"/>
                <a:gd name="T77" fmla="*/ 43 h 62"/>
                <a:gd name="T78" fmla="*/ 3 w 62"/>
                <a:gd name="T79" fmla="*/ 45 h 62"/>
                <a:gd name="T80" fmla="*/ 5 w 62"/>
                <a:gd name="T81" fmla="*/ 48 h 62"/>
                <a:gd name="T82" fmla="*/ 7 w 62"/>
                <a:gd name="T83" fmla="*/ 51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7 h 62"/>
                <a:gd name="T90" fmla="*/ 16 w 62"/>
                <a:gd name="T91" fmla="*/ 58 h 62"/>
                <a:gd name="T92" fmla="*/ 19 w 62"/>
                <a:gd name="T93" fmla="*/ 60 h 62"/>
                <a:gd name="T94" fmla="*/ 25 w 62"/>
                <a:gd name="T95" fmla="*/ 62 h 62"/>
                <a:gd name="T96" fmla="*/ 28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2 h 62"/>
                <a:gd name="T106" fmla="*/ 40 w 62"/>
                <a:gd name="T107" fmla="*/ 61 h 62"/>
                <a:gd name="T108" fmla="*/ 43 w 62"/>
                <a:gd name="T109" fmla="*/ 60 h 62"/>
                <a:gd name="T110" fmla="*/ 45 w 62"/>
                <a:gd name="T111" fmla="*/ 58 h 62"/>
                <a:gd name="T112" fmla="*/ 48 w 62"/>
                <a:gd name="T113" fmla="*/ 57 h 62"/>
                <a:gd name="T114" fmla="*/ 50 w 62"/>
                <a:gd name="T115" fmla="*/ 55 h 62"/>
                <a:gd name="T116" fmla="*/ 51 w 62"/>
                <a:gd name="T117" fmla="*/ 54 h 62"/>
                <a:gd name="T118" fmla="*/ 51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2"/>
                  </a:lnTo>
                  <a:lnTo>
                    <a:pt x="54" y="51"/>
                  </a:lnTo>
                  <a:lnTo>
                    <a:pt x="55" y="51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1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1" y="25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7" y="51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7"/>
                  </a:lnTo>
                  <a:lnTo>
                    <a:pt x="16" y="58"/>
                  </a:lnTo>
                  <a:lnTo>
                    <a:pt x="19" y="60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40" y="61"/>
                  </a:lnTo>
                  <a:lnTo>
                    <a:pt x="43" y="60"/>
                  </a:lnTo>
                  <a:lnTo>
                    <a:pt x="45" y="58"/>
                  </a:lnTo>
                  <a:lnTo>
                    <a:pt x="48" y="57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2" name="Freeform 194">
              <a:extLst>
                <a:ext uri="{FF2B5EF4-FFF2-40B4-BE49-F238E27FC236}">
                  <a16:creationId xmlns:a16="http://schemas.microsoft.com/office/drawing/2014/main" id="{9802ED57-61DF-7586-89E7-AB60D3AC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6266" y="3861407"/>
              <a:ext cx="86479" cy="88952"/>
            </a:xfrm>
            <a:custGeom>
              <a:avLst/>
              <a:gdLst>
                <a:gd name="T0" fmla="*/ 53 w 62"/>
                <a:gd name="T1" fmla="*/ 52 h 62"/>
                <a:gd name="T2" fmla="*/ 53 w 62"/>
                <a:gd name="T3" fmla="*/ 51 h 62"/>
                <a:gd name="T4" fmla="*/ 54 w 62"/>
                <a:gd name="T5" fmla="*/ 50 h 62"/>
                <a:gd name="T6" fmla="*/ 55 w 62"/>
                <a:gd name="T7" fmla="*/ 50 h 62"/>
                <a:gd name="T8" fmla="*/ 56 w 62"/>
                <a:gd name="T9" fmla="*/ 48 h 62"/>
                <a:gd name="T10" fmla="*/ 58 w 62"/>
                <a:gd name="T11" fmla="*/ 45 h 62"/>
                <a:gd name="T12" fmla="*/ 59 w 62"/>
                <a:gd name="T13" fmla="*/ 42 h 62"/>
                <a:gd name="T14" fmla="*/ 60 w 62"/>
                <a:gd name="T15" fmla="*/ 39 h 62"/>
                <a:gd name="T16" fmla="*/ 61 w 62"/>
                <a:gd name="T17" fmla="*/ 37 h 62"/>
                <a:gd name="T18" fmla="*/ 62 w 62"/>
                <a:gd name="T19" fmla="*/ 33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7 h 62"/>
                <a:gd name="T26" fmla="*/ 61 w 62"/>
                <a:gd name="T27" fmla="*/ 24 h 62"/>
                <a:gd name="T28" fmla="*/ 59 w 62"/>
                <a:gd name="T29" fmla="*/ 19 h 62"/>
                <a:gd name="T30" fmla="*/ 58 w 62"/>
                <a:gd name="T31" fmla="*/ 16 h 62"/>
                <a:gd name="T32" fmla="*/ 56 w 62"/>
                <a:gd name="T33" fmla="*/ 13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6 h 62"/>
                <a:gd name="T40" fmla="*/ 48 w 62"/>
                <a:gd name="T41" fmla="*/ 5 h 62"/>
                <a:gd name="T42" fmla="*/ 45 w 62"/>
                <a:gd name="T43" fmla="*/ 3 h 62"/>
                <a:gd name="T44" fmla="*/ 42 w 62"/>
                <a:gd name="T45" fmla="*/ 2 h 62"/>
                <a:gd name="T46" fmla="*/ 39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4 w 62"/>
                <a:gd name="T55" fmla="*/ 0 h 62"/>
                <a:gd name="T56" fmla="*/ 19 w 62"/>
                <a:gd name="T57" fmla="*/ 2 h 62"/>
                <a:gd name="T58" fmla="*/ 13 w 62"/>
                <a:gd name="T59" fmla="*/ 5 h 62"/>
                <a:gd name="T60" fmla="*/ 9 w 62"/>
                <a:gd name="T61" fmla="*/ 9 h 62"/>
                <a:gd name="T62" fmla="*/ 5 w 62"/>
                <a:gd name="T63" fmla="*/ 13 h 62"/>
                <a:gd name="T64" fmla="*/ 2 w 62"/>
                <a:gd name="T65" fmla="*/ 19 h 62"/>
                <a:gd name="T66" fmla="*/ 0 w 62"/>
                <a:gd name="T67" fmla="*/ 24 h 62"/>
                <a:gd name="T68" fmla="*/ 0 w 62"/>
                <a:gd name="T69" fmla="*/ 31 h 62"/>
                <a:gd name="T70" fmla="*/ 0 w 62"/>
                <a:gd name="T71" fmla="*/ 33 h 62"/>
                <a:gd name="T72" fmla="*/ 0 w 62"/>
                <a:gd name="T73" fmla="*/ 37 h 62"/>
                <a:gd name="T74" fmla="*/ 1 w 62"/>
                <a:gd name="T75" fmla="*/ 39 h 62"/>
                <a:gd name="T76" fmla="*/ 2 w 62"/>
                <a:gd name="T77" fmla="*/ 42 h 62"/>
                <a:gd name="T78" fmla="*/ 3 w 62"/>
                <a:gd name="T79" fmla="*/ 45 h 62"/>
                <a:gd name="T80" fmla="*/ 5 w 62"/>
                <a:gd name="T81" fmla="*/ 48 h 62"/>
                <a:gd name="T82" fmla="*/ 6 w 62"/>
                <a:gd name="T83" fmla="*/ 50 h 62"/>
                <a:gd name="T84" fmla="*/ 9 w 62"/>
                <a:gd name="T85" fmla="*/ 52 h 62"/>
                <a:gd name="T86" fmla="*/ 11 w 62"/>
                <a:gd name="T87" fmla="*/ 55 h 62"/>
                <a:gd name="T88" fmla="*/ 13 w 62"/>
                <a:gd name="T89" fmla="*/ 56 h 62"/>
                <a:gd name="T90" fmla="*/ 16 w 62"/>
                <a:gd name="T91" fmla="*/ 58 h 62"/>
                <a:gd name="T92" fmla="*/ 19 w 62"/>
                <a:gd name="T93" fmla="*/ 59 h 62"/>
                <a:gd name="T94" fmla="*/ 24 w 62"/>
                <a:gd name="T95" fmla="*/ 61 h 62"/>
                <a:gd name="T96" fmla="*/ 27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39 w 62"/>
                <a:gd name="T107" fmla="*/ 60 h 62"/>
                <a:gd name="T108" fmla="*/ 42 w 62"/>
                <a:gd name="T109" fmla="*/ 59 h 62"/>
                <a:gd name="T110" fmla="*/ 45 w 62"/>
                <a:gd name="T111" fmla="*/ 58 h 62"/>
                <a:gd name="T112" fmla="*/ 48 w 62"/>
                <a:gd name="T113" fmla="*/ 56 h 62"/>
                <a:gd name="T114" fmla="*/ 50 w 62"/>
                <a:gd name="T115" fmla="*/ 55 h 62"/>
                <a:gd name="T116" fmla="*/ 51 w 62"/>
                <a:gd name="T117" fmla="*/ 54 h 62"/>
                <a:gd name="T118" fmla="*/ 51 w 62"/>
                <a:gd name="T119" fmla="*/ 53 h 62"/>
                <a:gd name="T120" fmla="*/ 53 w 62"/>
                <a:gd name="T121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2"/>
                  </a:moveTo>
                  <a:lnTo>
                    <a:pt x="53" y="51"/>
                  </a:lnTo>
                  <a:lnTo>
                    <a:pt x="54" y="50"/>
                  </a:lnTo>
                  <a:lnTo>
                    <a:pt x="55" y="50"/>
                  </a:lnTo>
                  <a:lnTo>
                    <a:pt x="56" y="48"/>
                  </a:lnTo>
                  <a:lnTo>
                    <a:pt x="58" y="45"/>
                  </a:lnTo>
                  <a:lnTo>
                    <a:pt x="59" y="42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1" y="24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19" y="59"/>
                  </a:lnTo>
                  <a:lnTo>
                    <a:pt x="24" y="61"/>
                  </a:lnTo>
                  <a:lnTo>
                    <a:pt x="27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2" y="59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3" name="Freeform 195">
              <a:extLst>
                <a:ext uri="{FF2B5EF4-FFF2-40B4-BE49-F238E27FC236}">
                  <a16:creationId xmlns:a16="http://schemas.microsoft.com/office/drawing/2014/main" id="{7975875B-EF76-2257-EB99-6539E3FD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416" y="4078049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9 w 62"/>
                <a:gd name="T11" fmla="*/ 45 h 62"/>
                <a:gd name="T12" fmla="*/ 60 w 62"/>
                <a:gd name="T13" fmla="*/ 42 h 62"/>
                <a:gd name="T14" fmla="*/ 61 w 62"/>
                <a:gd name="T15" fmla="*/ 39 h 62"/>
                <a:gd name="T16" fmla="*/ 62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7 h 62"/>
                <a:gd name="T26" fmla="*/ 62 w 62"/>
                <a:gd name="T27" fmla="*/ 24 h 62"/>
                <a:gd name="T28" fmla="*/ 60 w 62"/>
                <a:gd name="T29" fmla="*/ 19 h 62"/>
                <a:gd name="T30" fmla="*/ 59 w 62"/>
                <a:gd name="T31" fmla="*/ 16 h 62"/>
                <a:gd name="T32" fmla="*/ 57 w 62"/>
                <a:gd name="T33" fmla="*/ 13 h 62"/>
                <a:gd name="T34" fmla="*/ 55 w 62"/>
                <a:gd name="T35" fmla="*/ 11 h 62"/>
                <a:gd name="T36" fmla="*/ 53 w 62"/>
                <a:gd name="T37" fmla="*/ 9 h 62"/>
                <a:gd name="T38" fmla="*/ 51 w 62"/>
                <a:gd name="T39" fmla="*/ 6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3 h 62"/>
                <a:gd name="T64" fmla="*/ 2 w 62"/>
                <a:gd name="T65" fmla="*/ 19 h 62"/>
                <a:gd name="T66" fmla="*/ 1 w 62"/>
                <a:gd name="T67" fmla="*/ 24 h 62"/>
                <a:gd name="T68" fmla="*/ 0 w 62"/>
                <a:gd name="T69" fmla="*/ 31 h 62"/>
                <a:gd name="T70" fmla="*/ 0 w 62"/>
                <a:gd name="T71" fmla="*/ 34 h 62"/>
                <a:gd name="T72" fmla="*/ 1 w 62"/>
                <a:gd name="T73" fmla="*/ 37 h 62"/>
                <a:gd name="T74" fmla="*/ 1 w 62"/>
                <a:gd name="T75" fmla="*/ 39 h 62"/>
                <a:gd name="T76" fmla="*/ 2 w 62"/>
                <a:gd name="T77" fmla="*/ 42 h 62"/>
                <a:gd name="T78" fmla="*/ 4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6 h 62"/>
                <a:gd name="T90" fmla="*/ 16 w 62"/>
                <a:gd name="T91" fmla="*/ 58 h 62"/>
                <a:gd name="T92" fmla="*/ 19 w 62"/>
                <a:gd name="T93" fmla="*/ 59 h 62"/>
                <a:gd name="T94" fmla="*/ 25 w 62"/>
                <a:gd name="T95" fmla="*/ 61 h 62"/>
                <a:gd name="T96" fmla="*/ 28 w 62"/>
                <a:gd name="T97" fmla="*/ 62 h 62"/>
                <a:gd name="T98" fmla="*/ 31 w 62"/>
                <a:gd name="T99" fmla="*/ 62 h 62"/>
                <a:gd name="T100" fmla="*/ 33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59 h 62"/>
                <a:gd name="T110" fmla="*/ 45 w 62"/>
                <a:gd name="T111" fmla="*/ 58 h 62"/>
                <a:gd name="T112" fmla="*/ 48 w 62"/>
                <a:gd name="T113" fmla="*/ 56 h 62"/>
                <a:gd name="T114" fmla="*/ 51 w 62"/>
                <a:gd name="T115" fmla="*/ 55 h 62"/>
                <a:gd name="T116" fmla="*/ 51 w 62"/>
                <a:gd name="T117" fmla="*/ 54 h 62"/>
                <a:gd name="T118" fmla="*/ 52 w 62"/>
                <a:gd name="T119" fmla="*/ 53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9" y="45"/>
                  </a:lnTo>
                  <a:lnTo>
                    <a:pt x="60" y="42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9" y="16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1" y="55"/>
                  </a:lnTo>
                  <a:lnTo>
                    <a:pt x="51" y="54"/>
                  </a:lnTo>
                  <a:lnTo>
                    <a:pt x="52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4" name="Freeform 196">
              <a:extLst>
                <a:ext uri="{FF2B5EF4-FFF2-40B4-BE49-F238E27FC236}">
                  <a16:creationId xmlns:a16="http://schemas.microsoft.com/office/drawing/2014/main" id="{D8FD45B5-6A18-0E01-0F01-DD7FEE7EC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3960" y="4261692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1 h 62"/>
                <a:gd name="T4" fmla="*/ 54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8 w 62"/>
                <a:gd name="T11" fmla="*/ 45 h 62"/>
                <a:gd name="T12" fmla="*/ 60 w 62"/>
                <a:gd name="T13" fmla="*/ 42 h 62"/>
                <a:gd name="T14" fmla="*/ 61 w 62"/>
                <a:gd name="T15" fmla="*/ 39 h 62"/>
                <a:gd name="T16" fmla="*/ 62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7 h 62"/>
                <a:gd name="T26" fmla="*/ 62 w 62"/>
                <a:gd name="T27" fmla="*/ 24 h 62"/>
                <a:gd name="T28" fmla="*/ 60 w 62"/>
                <a:gd name="T29" fmla="*/ 19 h 62"/>
                <a:gd name="T30" fmla="*/ 58 w 62"/>
                <a:gd name="T31" fmla="*/ 16 h 62"/>
                <a:gd name="T32" fmla="*/ 57 w 62"/>
                <a:gd name="T33" fmla="*/ 13 h 62"/>
                <a:gd name="T34" fmla="*/ 55 w 62"/>
                <a:gd name="T35" fmla="*/ 11 h 62"/>
                <a:gd name="T36" fmla="*/ 53 w 62"/>
                <a:gd name="T37" fmla="*/ 9 h 62"/>
                <a:gd name="T38" fmla="*/ 50 w 62"/>
                <a:gd name="T39" fmla="*/ 6 h 62"/>
                <a:gd name="T40" fmla="*/ 48 w 62"/>
                <a:gd name="T41" fmla="*/ 5 h 62"/>
                <a:gd name="T42" fmla="*/ 45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3 h 62"/>
                <a:gd name="T64" fmla="*/ 2 w 62"/>
                <a:gd name="T65" fmla="*/ 19 h 62"/>
                <a:gd name="T66" fmla="*/ 0 w 62"/>
                <a:gd name="T67" fmla="*/ 24 h 62"/>
                <a:gd name="T68" fmla="*/ 0 w 62"/>
                <a:gd name="T69" fmla="*/ 31 h 62"/>
                <a:gd name="T70" fmla="*/ 0 w 62"/>
                <a:gd name="T71" fmla="*/ 34 h 62"/>
                <a:gd name="T72" fmla="*/ 0 w 62"/>
                <a:gd name="T73" fmla="*/ 37 h 62"/>
                <a:gd name="T74" fmla="*/ 1 w 62"/>
                <a:gd name="T75" fmla="*/ 39 h 62"/>
                <a:gd name="T76" fmla="*/ 2 w 62"/>
                <a:gd name="T77" fmla="*/ 42 h 62"/>
                <a:gd name="T78" fmla="*/ 3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1 w 62"/>
                <a:gd name="T87" fmla="*/ 55 h 62"/>
                <a:gd name="T88" fmla="*/ 14 w 62"/>
                <a:gd name="T89" fmla="*/ 56 h 62"/>
                <a:gd name="T90" fmla="*/ 16 w 62"/>
                <a:gd name="T91" fmla="*/ 58 h 62"/>
                <a:gd name="T92" fmla="*/ 19 w 62"/>
                <a:gd name="T93" fmla="*/ 59 h 62"/>
                <a:gd name="T94" fmla="*/ 25 w 62"/>
                <a:gd name="T95" fmla="*/ 61 h 62"/>
                <a:gd name="T96" fmla="*/ 28 w 62"/>
                <a:gd name="T97" fmla="*/ 62 h 62"/>
                <a:gd name="T98" fmla="*/ 31 w 62"/>
                <a:gd name="T99" fmla="*/ 62 h 62"/>
                <a:gd name="T100" fmla="*/ 32 w 62"/>
                <a:gd name="T101" fmla="*/ 62 h 62"/>
                <a:gd name="T102" fmla="*/ 34 w 62"/>
                <a:gd name="T103" fmla="*/ 62 h 62"/>
                <a:gd name="T104" fmla="*/ 37 w 62"/>
                <a:gd name="T105" fmla="*/ 61 h 62"/>
                <a:gd name="T106" fmla="*/ 40 w 62"/>
                <a:gd name="T107" fmla="*/ 60 h 62"/>
                <a:gd name="T108" fmla="*/ 43 w 62"/>
                <a:gd name="T109" fmla="*/ 59 h 62"/>
                <a:gd name="T110" fmla="*/ 45 w 62"/>
                <a:gd name="T111" fmla="*/ 58 h 62"/>
                <a:gd name="T112" fmla="*/ 48 w 62"/>
                <a:gd name="T113" fmla="*/ 56 h 62"/>
                <a:gd name="T114" fmla="*/ 50 w 62"/>
                <a:gd name="T115" fmla="*/ 55 h 62"/>
                <a:gd name="T116" fmla="*/ 51 w 62"/>
                <a:gd name="T117" fmla="*/ 54 h 62"/>
                <a:gd name="T118" fmla="*/ 52 w 62"/>
                <a:gd name="T119" fmla="*/ 53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8" y="45"/>
                  </a:lnTo>
                  <a:lnTo>
                    <a:pt x="60" y="42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6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7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2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5" name="Freeform 197">
              <a:extLst>
                <a:ext uri="{FF2B5EF4-FFF2-40B4-BE49-F238E27FC236}">
                  <a16:creationId xmlns:a16="http://schemas.microsoft.com/office/drawing/2014/main" id="{D001A812-3B78-01D0-09FA-8E8715147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7109" y="4377903"/>
              <a:ext cx="87874" cy="88952"/>
            </a:xfrm>
            <a:custGeom>
              <a:avLst/>
              <a:gdLst>
                <a:gd name="T0" fmla="*/ 53 w 63"/>
                <a:gd name="T1" fmla="*/ 53 h 62"/>
                <a:gd name="T2" fmla="*/ 54 w 63"/>
                <a:gd name="T3" fmla="*/ 51 h 62"/>
                <a:gd name="T4" fmla="*/ 55 w 63"/>
                <a:gd name="T5" fmla="*/ 51 h 62"/>
                <a:gd name="T6" fmla="*/ 55 w 63"/>
                <a:gd name="T7" fmla="*/ 50 h 62"/>
                <a:gd name="T8" fmla="*/ 57 w 63"/>
                <a:gd name="T9" fmla="*/ 48 h 62"/>
                <a:gd name="T10" fmla="*/ 59 w 63"/>
                <a:gd name="T11" fmla="*/ 45 h 62"/>
                <a:gd name="T12" fmla="*/ 60 w 63"/>
                <a:gd name="T13" fmla="*/ 42 h 62"/>
                <a:gd name="T14" fmla="*/ 61 w 63"/>
                <a:gd name="T15" fmla="*/ 39 h 62"/>
                <a:gd name="T16" fmla="*/ 62 w 63"/>
                <a:gd name="T17" fmla="*/ 37 h 62"/>
                <a:gd name="T18" fmla="*/ 63 w 63"/>
                <a:gd name="T19" fmla="*/ 34 h 62"/>
                <a:gd name="T20" fmla="*/ 63 w 63"/>
                <a:gd name="T21" fmla="*/ 32 h 62"/>
                <a:gd name="T22" fmla="*/ 63 w 63"/>
                <a:gd name="T23" fmla="*/ 31 h 62"/>
                <a:gd name="T24" fmla="*/ 63 w 63"/>
                <a:gd name="T25" fmla="*/ 27 h 62"/>
                <a:gd name="T26" fmla="*/ 62 w 63"/>
                <a:gd name="T27" fmla="*/ 24 h 62"/>
                <a:gd name="T28" fmla="*/ 60 w 63"/>
                <a:gd name="T29" fmla="*/ 19 h 62"/>
                <a:gd name="T30" fmla="*/ 59 w 63"/>
                <a:gd name="T31" fmla="*/ 16 h 62"/>
                <a:gd name="T32" fmla="*/ 57 w 63"/>
                <a:gd name="T33" fmla="*/ 13 h 62"/>
                <a:gd name="T34" fmla="*/ 55 w 63"/>
                <a:gd name="T35" fmla="*/ 11 h 62"/>
                <a:gd name="T36" fmla="*/ 53 w 63"/>
                <a:gd name="T37" fmla="*/ 9 h 62"/>
                <a:gd name="T38" fmla="*/ 51 w 63"/>
                <a:gd name="T39" fmla="*/ 6 h 62"/>
                <a:gd name="T40" fmla="*/ 48 w 63"/>
                <a:gd name="T41" fmla="*/ 5 h 62"/>
                <a:gd name="T42" fmla="*/ 46 w 63"/>
                <a:gd name="T43" fmla="*/ 3 h 62"/>
                <a:gd name="T44" fmla="*/ 43 w 63"/>
                <a:gd name="T45" fmla="*/ 2 h 62"/>
                <a:gd name="T46" fmla="*/ 40 w 63"/>
                <a:gd name="T47" fmla="*/ 1 h 62"/>
                <a:gd name="T48" fmla="*/ 38 w 63"/>
                <a:gd name="T49" fmla="*/ 0 h 62"/>
                <a:gd name="T50" fmla="*/ 34 w 63"/>
                <a:gd name="T51" fmla="*/ 0 h 62"/>
                <a:gd name="T52" fmla="*/ 31 w 63"/>
                <a:gd name="T53" fmla="*/ 0 h 62"/>
                <a:gd name="T54" fmla="*/ 25 w 63"/>
                <a:gd name="T55" fmla="*/ 0 h 62"/>
                <a:gd name="T56" fmla="*/ 19 w 63"/>
                <a:gd name="T57" fmla="*/ 2 h 62"/>
                <a:gd name="T58" fmla="*/ 14 w 63"/>
                <a:gd name="T59" fmla="*/ 5 h 62"/>
                <a:gd name="T60" fmla="*/ 10 w 63"/>
                <a:gd name="T61" fmla="*/ 9 h 62"/>
                <a:gd name="T62" fmla="*/ 5 w 63"/>
                <a:gd name="T63" fmla="*/ 13 h 62"/>
                <a:gd name="T64" fmla="*/ 3 w 63"/>
                <a:gd name="T65" fmla="*/ 19 h 62"/>
                <a:gd name="T66" fmla="*/ 1 w 63"/>
                <a:gd name="T67" fmla="*/ 24 h 62"/>
                <a:gd name="T68" fmla="*/ 0 w 63"/>
                <a:gd name="T69" fmla="*/ 31 h 62"/>
                <a:gd name="T70" fmla="*/ 0 w 63"/>
                <a:gd name="T71" fmla="*/ 34 h 62"/>
                <a:gd name="T72" fmla="*/ 1 w 63"/>
                <a:gd name="T73" fmla="*/ 37 h 62"/>
                <a:gd name="T74" fmla="*/ 2 w 63"/>
                <a:gd name="T75" fmla="*/ 39 h 62"/>
                <a:gd name="T76" fmla="*/ 3 w 63"/>
                <a:gd name="T77" fmla="*/ 42 h 62"/>
                <a:gd name="T78" fmla="*/ 4 w 63"/>
                <a:gd name="T79" fmla="*/ 45 h 62"/>
                <a:gd name="T80" fmla="*/ 5 w 63"/>
                <a:gd name="T81" fmla="*/ 48 h 62"/>
                <a:gd name="T82" fmla="*/ 7 w 63"/>
                <a:gd name="T83" fmla="*/ 50 h 62"/>
                <a:gd name="T84" fmla="*/ 10 w 63"/>
                <a:gd name="T85" fmla="*/ 53 h 62"/>
                <a:gd name="T86" fmla="*/ 12 w 63"/>
                <a:gd name="T87" fmla="*/ 55 h 62"/>
                <a:gd name="T88" fmla="*/ 14 w 63"/>
                <a:gd name="T89" fmla="*/ 56 h 62"/>
                <a:gd name="T90" fmla="*/ 17 w 63"/>
                <a:gd name="T91" fmla="*/ 58 h 62"/>
                <a:gd name="T92" fmla="*/ 19 w 63"/>
                <a:gd name="T93" fmla="*/ 59 h 62"/>
                <a:gd name="T94" fmla="*/ 25 w 63"/>
                <a:gd name="T95" fmla="*/ 61 h 62"/>
                <a:gd name="T96" fmla="*/ 28 w 63"/>
                <a:gd name="T97" fmla="*/ 62 h 62"/>
                <a:gd name="T98" fmla="*/ 31 w 63"/>
                <a:gd name="T99" fmla="*/ 62 h 62"/>
                <a:gd name="T100" fmla="*/ 33 w 63"/>
                <a:gd name="T101" fmla="*/ 62 h 62"/>
                <a:gd name="T102" fmla="*/ 34 w 63"/>
                <a:gd name="T103" fmla="*/ 62 h 62"/>
                <a:gd name="T104" fmla="*/ 38 w 63"/>
                <a:gd name="T105" fmla="*/ 61 h 62"/>
                <a:gd name="T106" fmla="*/ 40 w 63"/>
                <a:gd name="T107" fmla="*/ 60 h 62"/>
                <a:gd name="T108" fmla="*/ 43 w 63"/>
                <a:gd name="T109" fmla="*/ 59 h 62"/>
                <a:gd name="T110" fmla="*/ 46 w 63"/>
                <a:gd name="T111" fmla="*/ 58 h 62"/>
                <a:gd name="T112" fmla="*/ 48 w 63"/>
                <a:gd name="T113" fmla="*/ 56 h 62"/>
                <a:gd name="T114" fmla="*/ 51 w 63"/>
                <a:gd name="T115" fmla="*/ 55 h 62"/>
                <a:gd name="T116" fmla="*/ 51 w 63"/>
                <a:gd name="T117" fmla="*/ 54 h 62"/>
                <a:gd name="T118" fmla="*/ 52 w 63"/>
                <a:gd name="T119" fmla="*/ 53 h 62"/>
                <a:gd name="T120" fmla="*/ 53 w 63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2">
                  <a:moveTo>
                    <a:pt x="53" y="53"/>
                  </a:moveTo>
                  <a:lnTo>
                    <a:pt x="54" y="51"/>
                  </a:lnTo>
                  <a:lnTo>
                    <a:pt x="55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9" y="45"/>
                  </a:lnTo>
                  <a:lnTo>
                    <a:pt x="60" y="42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3" y="34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3" y="27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9" y="16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3" y="42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12" y="55"/>
                  </a:lnTo>
                  <a:lnTo>
                    <a:pt x="14" y="56"/>
                  </a:lnTo>
                  <a:lnTo>
                    <a:pt x="17" y="58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8" y="61"/>
                  </a:lnTo>
                  <a:lnTo>
                    <a:pt x="40" y="60"/>
                  </a:lnTo>
                  <a:lnTo>
                    <a:pt x="43" y="59"/>
                  </a:lnTo>
                  <a:lnTo>
                    <a:pt x="46" y="58"/>
                  </a:lnTo>
                  <a:lnTo>
                    <a:pt x="48" y="56"/>
                  </a:lnTo>
                  <a:lnTo>
                    <a:pt x="51" y="55"/>
                  </a:lnTo>
                  <a:lnTo>
                    <a:pt x="51" y="54"/>
                  </a:lnTo>
                  <a:lnTo>
                    <a:pt x="52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6" name="Freeform 198">
              <a:extLst>
                <a:ext uri="{FF2B5EF4-FFF2-40B4-BE49-F238E27FC236}">
                  <a16:creationId xmlns:a16="http://schemas.microsoft.com/office/drawing/2014/main" id="{315C38AD-00E7-3D9D-C66E-895D9270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8863" y="4511332"/>
              <a:ext cx="86479" cy="88952"/>
            </a:xfrm>
            <a:custGeom>
              <a:avLst/>
              <a:gdLst>
                <a:gd name="T0" fmla="*/ 53 w 62"/>
                <a:gd name="T1" fmla="*/ 53 h 62"/>
                <a:gd name="T2" fmla="*/ 54 w 62"/>
                <a:gd name="T3" fmla="*/ 52 h 62"/>
                <a:gd name="T4" fmla="*/ 55 w 62"/>
                <a:gd name="T5" fmla="*/ 51 h 62"/>
                <a:gd name="T6" fmla="*/ 55 w 62"/>
                <a:gd name="T7" fmla="*/ 50 h 62"/>
                <a:gd name="T8" fmla="*/ 57 w 62"/>
                <a:gd name="T9" fmla="*/ 48 h 62"/>
                <a:gd name="T10" fmla="*/ 59 w 62"/>
                <a:gd name="T11" fmla="*/ 45 h 62"/>
                <a:gd name="T12" fmla="*/ 60 w 62"/>
                <a:gd name="T13" fmla="*/ 43 h 62"/>
                <a:gd name="T14" fmla="*/ 61 w 62"/>
                <a:gd name="T15" fmla="*/ 40 h 62"/>
                <a:gd name="T16" fmla="*/ 62 w 62"/>
                <a:gd name="T17" fmla="*/ 37 h 62"/>
                <a:gd name="T18" fmla="*/ 62 w 62"/>
                <a:gd name="T19" fmla="*/ 34 h 62"/>
                <a:gd name="T20" fmla="*/ 62 w 62"/>
                <a:gd name="T21" fmla="*/ 32 h 62"/>
                <a:gd name="T22" fmla="*/ 62 w 62"/>
                <a:gd name="T23" fmla="*/ 31 h 62"/>
                <a:gd name="T24" fmla="*/ 62 w 62"/>
                <a:gd name="T25" fmla="*/ 28 h 62"/>
                <a:gd name="T26" fmla="*/ 62 w 62"/>
                <a:gd name="T27" fmla="*/ 25 h 62"/>
                <a:gd name="T28" fmla="*/ 60 w 62"/>
                <a:gd name="T29" fmla="*/ 19 h 62"/>
                <a:gd name="T30" fmla="*/ 59 w 62"/>
                <a:gd name="T31" fmla="*/ 16 h 62"/>
                <a:gd name="T32" fmla="*/ 57 w 62"/>
                <a:gd name="T33" fmla="*/ 14 h 62"/>
                <a:gd name="T34" fmla="*/ 55 w 62"/>
                <a:gd name="T35" fmla="*/ 11 h 62"/>
                <a:gd name="T36" fmla="*/ 53 w 62"/>
                <a:gd name="T37" fmla="*/ 9 h 62"/>
                <a:gd name="T38" fmla="*/ 51 w 62"/>
                <a:gd name="T39" fmla="*/ 7 h 62"/>
                <a:gd name="T40" fmla="*/ 48 w 62"/>
                <a:gd name="T41" fmla="*/ 5 h 62"/>
                <a:gd name="T42" fmla="*/ 46 w 62"/>
                <a:gd name="T43" fmla="*/ 3 h 62"/>
                <a:gd name="T44" fmla="*/ 43 w 62"/>
                <a:gd name="T45" fmla="*/ 2 h 62"/>
                <a:gd name="T46" fmla="*/ 40 w 62"/>
                <a:gd name="T47" fmla="*/ 1 h 62"/>
                <a:gd name="T48" fmla="*/ 37 w 62"/>
                <a:gd name="T49" fmla="*/ 0 h 62"/>
                <a:gd name="T50" fmla="*/ 34 w 62"/>
                <a:gd name="T51" fmla="*/ 0 h 62"/>
                <a:gd name="T52" fmla="*/ 31 w 62"/>
                <a:gd name="T53" fmla="*/ 0 h 62"/>
                <a:gd name="T54" fmla="*/ 25 w 62"/>
                <a:gd name="T55" fmla="*/ 0 h 62"/>
                <a:gd name="T56" fmla="*/ 19 w 62"/>
                <a:gd name="T57" fmla="*/ 2 h 62"/>
                <a:gd name="T58" fmla="*/ 14 w 62"/>
                <a:gd name="T59" fmla="*/ 5 h 62"/>
                <a:gd name="T60" fmla="*/ 9 w 62"/>
                <a:gd name="T61" fmla="*/ 9 h 62"/>
                <a:gd name="T62" fmla="*/ 5 w 62"/>
                <a:gd name="T63" fmla="*/ 14 h 62"/>
                <a:gd name="T64" fmla="*/ 2 w 62"/>
                <a:gd name="T65" fmla="*/ 19 h 62"/>
                <a:gd name="T66" fmla="*/ 1 w 62"/>
                <a:gd name="T67" fmla="*/ 25 h 62"/>
                <a:gd name="T68" fmla="*/ 0 w 62"/>
                <a:gd name="T69" fmla="*/ 31 h 62"/>
                <a:gd name="T70" fmla="*/ 0 w 62"/>
                <a:gd name="T71" fmla="*/ 34 h 62"/>
                <a:gd name="T72" fmla="*/ 1 w 62"/>
                <a:gd name="T73" fmla="*/ 37 h 62"/>
                <a:gd name="T74" fmla="*/ 1 w 62"/>
                <a:gd name="T75" fmla="*/ 40 h 62"/>
                <a:gd name="T76" fmla="*/ 2 w 62"/>
                <a:gd name="T77" fmla="*/ 43 h 62"/>
                <a:gd name="T78" fmla="*/ 4 w 62"/>
                <a:gd name="T79" fmla="*/ 45 h 62"/>
                <a:gd name="T80" fmla="*/ 5 w 62"/>
                <a:gd name="T81" fmla="*/ 48 h 62"/>
                <a:gd name="T82" fmla="*/ 7 w 62"/>
                <a:gd name="T83" fmla="*/ 50 h 62"/>
                <a:gd name="T84" fmla="*/ 9 w 62"/>
                <a:gd name="T85" fmla="*/ 53 h 62"/>
                <a:gd name="T86" fmla="*/ 12 w 62"/>
                <a:gd name="T87" fmla="*/ 55 h 62"/>
                <a:gd name="T88" fmla="*/ 14 w 62"/>
                <a:gd name="T89" fmla="*/ 57 h 62"/>
                <a:gd name="T90" fmla="*/ 17 w 62"/>
                <a:gd name="T91" fmla="*/ 58 h 62"/>
                <a:gd name="T92" fmla="*/ 19 w 62"/>
                <a:gd name="T93" fmla="*/ 60 h 62"/>
                <a:gd name="T94" fmla="*/ 25 w 62"/>
                <a:gd name="T95" fmla="*/ 62 h 62"/>
                <a:gd name="T96" fmla="*/ 28 w 62"/>
                <a:gd name="T97" fmla="*/ 62 h 62"/>
                <a:gd name="T98" fmla="*/ 31 w 62"/>
                <a:gd name="T99" fmla="*/ 62 h 62"/>
                <a:gd name="T100" fmla="*/ 33 w 62"/>
                <a:gd name="T101" fmla="*/ 62 h 62"/>
                <a:gd name="T102" fmla="*/ 34 w 62"/>
                <a:gd name="T103" fmla="*/ 62 h 62"/>
                <a:gd name="T104" fmla="*/ 37 w 62"/>
                <a:gd name="T105" fmla="*/ 62 h 62"/>
                <a:gd name="T106" fmla="*/ 40 w 62"/>
                <a:gd name="T107" fmla="*/ 61 h 62"/>
                <a:gd name="T108" fmla="*/ 43 w 62"/>
                <a:gd name="T109" fmla="*/ 60 h 62"/>
                <a:gd name="T110" fmla="*/ 46 w 62"/>
                <a:gd name="T111" fmla="*/ 58 h 62"/>
                <a:gd name="T112" fmla="*/ 48 w 62"/>
                <a:gd name="T113" fmla="*/ 57 h 62"/>
                <a:gd name="T114" fmla="*/ 51 w 62"/>
                <a:gd name="T115" fmla="*/ 55 h 62"/>
                <a:gd name="T116" fmla="*/ 51 w 62"/>
                <a:gd name="T117" fmla="*/ 54 h 62"/>
                <a:gd name="T118" fmla="*/ 52 w 62"/>
                <a:gd name="T119" fmla="*/ 54 h 62"/>
                <a:gd name="T120" fmla="*/ 53 w 62"/>
                <a:gd name="T1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2">
                  <a:moveTo>
                    <a:pt x="53" y="53"/>
                  </a:moveTo>
                  <a:lnTo>
                    <a:pt x="54" y="52"/>
                  </a:lnTo>
                  <a:lnTo>
                    <a:pt x="55" y="51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9" y="45"/>
                  </a:lnTo>
                  <a:lnTo>
                    <a:pt x="60" y="43"/>
                  </a:lnTo>
                  <a:lnTo>
                    <a:pt x="61" y="40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2" y="25"/>
                  </a:lnTo>
                  <a:lnTo>
                    <a:pt x="60" y="19"/>
                  </a:lnTo>
                  <a:lnTo>
                    <a:pt x="59" y="16"/>
                  </a:lnTo>
                  <a:lnTo>
                    <a:pt x="57" y="14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1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9" y="53"/>
                  </a:lnTo>
                  <a:lnTo>
                    <a:pt x="12" y="55"/>
                  </a:lnTo>
                  <a:lnTo>
                    <a:pt x="14" y="57"/>
                  </a:lnTo>
                  <a:lnTo>
                    <a:pt x="17" y="58"/>
                  </a:lnTo>
                  <a:lnTo>
                    <a:pt x="19" y="60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7" y="62"/>
                  </a:lnTo>
                  <a:lnTo>
                    <a:pt x="40" y="61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7" name="Rectangle 199">
              <a:extLst>
                <a:ext uri="{FF2B5EF4-FFF2-40B4-BE49-F238E27FC236}">
                  <a16:creationId xmlns:a16="http://schemas.microsoft.com/office/drawing/2014/main" id="{97E5DECF-F3BC-3120-EA0A-D39222B49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8424" y="4719364"/>
              <a:ext cx="3928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LLOQ</a:t>
              </a:r>
              <a:endParaRPr kumimoji="0" lang="en-US" sz="14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8" name="Rectangle 200">
              <a:extLst>
                <a:ext uri="{FF2B5EF4-FFF2-40B4-BE49-F238E27FC236}">
                  <a16:creationId xmlns:a16="http://schemas.microsoft.com/office/drawing/2014/main" id="{196A5B3C-7230-BC64-BA28-2CDD697A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1814" y="3288958"/>
              <a:ext cx="12551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0" err="1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C</a:t>
              </a:r>
              <a:r>
                <a:rPr kumimoji="0" lang="en-US" sz="1400" b="0" i="0" u="none" strike="noStrike" cap="none" normalizeH="0" baseline="-25000" noProof="0" err="1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trough</a:t>
              </a:r>
              <a:br>
                <a:rPr kumimoji="0" lang="en-US" sz="14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</a:br>
              <a:r>
                <a:rPr kumimoji="0" lang="en-US" sz="1400" b="0" i="1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(100 mg QD oral)</a:t>
              </a:r>
              <a:endParaRPr kumimoji="0" lang="en-US" sz="1400" b="0" i="1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9" name="Rectangle 201">
              <a:extLst>
                <a:ext uri="{FF2B5EF4-FFF2-40B4-BE49-F238E27FC236}">
                  <a16:creationId xmlns:a16="http://schemas.microsoft.com/office/drawing/2014/main" id="{15E7305C-EEF8-F195-B695-85B483A8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6974" y="5514839"/>
              <a:ext cx="3546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>
                  <a:solidFill>
                    <a:srgbClr val="000066"/>
                  </a:solidFill>
                  <a:latin typeface="+mn-lt"/>
                </a:rPr>
                <a:t>Days</a:t>
              </a:r>
              <a:endParaRPr kumimoji="0" lang="en-US" sz="14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0" name="Rectangle 202">
              <a:extLst>
                <a:ext uri="{FF2B5EF4-FFF2-40B4-BE49-F238E27FC236}">
                  <a16:creationId xmlns:a16="http://schemas.microsoft.com/office/drawing/2014/main" id="{EA48FFF7-418B-6457-3C99-11E8A4BC5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3504" y="2386408"/>
              <a:ext cx="10445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F</a:t>
              </a:r>
              <a:r>
                <a:rPr lang="en-US" sz="1400" b="1" noProof="0" dirty="0">
                  <a:solidFill>
                    <a:srgbClr val="000066"/>
                  </a:solidFill>
                  <a:latin typeface="+mn-lt"/>
                </a:rPr>
                <a:t>ormulation 1</a:t>
              </a:r>
              <a:endParaRPr kumimoji="0" lang="en-US" sz="1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1" name="Rectangle 203">
              <a:extLst>
                <a:ext uri="{FF2B5EF4-FFF2-40B4-BE49-F238E27FC236}">
                  <a16:creationId xmlns:a16="http://schemas.microsoft.com/office/drawing/2014/main" id="{8CC3EC6C-908E-E72A-94D7-862AE0CA6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3152" y="2460345"/>
              <a:ext cx="125534" cy="129124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92" name="Line 204">
              <a:extLst>
                <a:ext uri="{FF2B5EF4-FFF2-40B4-BE49-F238E27FC236}">
                  <a16:creationId xmlns:a16="http://schemas.microsoft.com/office/drawing/2014/main" id="{EE2289D0-9E18-73B1-94A8-AE875C659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6437" y="2524907"/>
              <a:ext cx="278965" cy="0"/>
            </a:xfrm>
            <a:prstGeom prst="line">
              <a:avLst/>
            </a:prstGeom>
            <a:noFill/>
            <a:ln w="381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93" name="Rectangle 206">
              <a:extLst>
                <a:ext uri="{FF2B5EF4-FFF2-40B4-BE49-F238E27FC236}">
                  <a16:creationId xmlns:a16="http://schemas.microsoft.com/office/drawing/2014/main" id="{E627BDF7-30EC-5D9D-0DA4-C340A88E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065" y="2734392"/>
              <a:ext cx="10445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rPr>
                <a:t>F</a:t>
              </a:r>
              <a:r>
                <a:rPr lang="en-US" sz="1400" b="1" noProof="0" dirty="0">
                  <a:solidFill>
                    <a:srgbClr val="000066"/>
                  </a:solidFill>
                  <a:latin typeface="+mn-lt"/>
                </a:rPr>
                <a:t>ormulation 2</a:t>
              </a:r>
              <a:endParaRPr kumimoji="0" lang="en-US" sz="1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4" name="Line 207">
              <a:extLst>
                <a:ext uri="{FF2B5EF4-FFF2-40B4-BE49-F238E27FC236}">
                  <a16:creationId xmlns:a16="http://schemas.microsoft.com/office/drawing/2014/main" id="{52719E8E-661A-E121-3790-BF1B15526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7997" y="2856015"/>
              <a:ext cx="277570" cy="0"/>
            </a:xfrm>
            <a:prstGeom prst="line">
              <a:avLst/>
            </a:prstGeom>
            <a:noFill/>
            <a:ln w="38100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95" name="Freeform 208">
              <a:extLst>
                <a:ext uri="{FF2B5EF4-FFF2-40B4-BE49-F238E27FC236}">
                  <a16:creationId xmlns:a16="http://schemas.microsoft.com/office/drawing/2014/main" id="{1343E13D-1EEE-2CB2-B656-093E41A4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318" y="2790018"/>
              <a:ext cx="128324" cy="131993"/>
            </a:xfrm>
            <a:custGeom>
              <a:avLst/>
              <a:gdLst>
                <a:gd name="T0" fmla="*/ 81 w 92"/>
                <a:gd name="T1" fmla="*/ 74 h 92"/>
                <a:gd name="T2" fmla="*/ 83 w 92"/>
                <a:gd name="T3" fmla="*/ 72 h 92"/>
                <a:gd name="T4" fmla="*/ 86 w 92"/>
                <a:gd name="T5" fmla="*/ 67 h 92"/>
                <a:gd name="T6" fmla="*/ 88 w 92"/>
                <a:gd name="T7" fmla="*/ 63 h 92"/>
                <a:gd name="T8" fmla="*/ 90 w 92"/>
                <a:gd name="T9" fmla="*/ 57 h 92"/>
                <a:gd name="T10" fmla="*/ 90 w 92"/>
                <a:gd name="T11" fmla="*/ 56 h 92"/>
                <a:gd name="T12" fmla="*/ 91 w 92"/>
                <a:gd name="T13" fmla="*/ 50 h 92"/>
                <a:gd name="T14" fmla="*/ 91 w 92"/>
                <a:gd name="T15" fmla="*/ 41 h 92"/>
                <a:gd name="T16" fmla="*/ 90 w 92"/>
                <a:gd name="T17" fmla="*/ 32 h 92"/>
                <a:gd name="T18" fmla="*/ 86 w 92"/>
                <a:gd name="T19" fmla="*/ 24 h 92"/>
                <a:gd name="T20" fmla="*/ 81 w 92"/>
                <a:gd name="T21" fmla="*/ 17 h 92"/>
                <a:gd name="T22" fmla="*/ 74 w 92"/>
                <a:gd name="T23" fmla="*/ 10 h 92"/>
                <a:gd name="T24" fmla="*/ 67 w 92"/>
                <a:gd name="T25" fmla="*/ 5 h 92"/>
                <a:gd name="T26" fmla="*/ 59 w 92"/>
                <a:gd name="T27" fmla="*/ 1 h 92"/>
                <a:gd name="T28" fmla="*/ 50 w 92"/>
                <a:gd name="T29" fmla="*/ 0 h 92"/>
                <a:gd name="T30" fmla="*/ 36 w 92"/>
                <a:gd name="T31" fmla="*/ 0 h 92"/>
                <a:gd name="T32" fmla="*/ 24 w 92"/>
                <a:gd name="T33" fmla="*/ 5 h 92"/>
                <a:gd name="T34" fmla="*/ 13 w 92"/>
                <a:gd name="T35" fmla="*/ 13 h 92"/>
                <a:gd name="T36" fmla="*/ 4 w 92"/>
                <a:gd name="T37" fmla="*/ 24 h 92"/>
                <a:gd name="T38" fmla="*/ 0 w 92"/>
                <a:gd name="T39" fmla="*/ 36 h 92"/>
                <a:gd name="T40" fmla="*/ 0 w 92"/>
                <a:gd name="T41" fmla="*/ 50 h 92"/>
                <a:gd name="T42" fmla="*/ 1 w 92"/>
                <a:gd name="T43" fmla="*/ 59 h 92"/>
                <a:gd name="T44" fmla="*/ 4 w 92"/>
                <a:gd name="T45" fmla="*/ 67 h 92"/>
                <a:gd name="T46" fmla="*/ 10 w 92"/>
                <a:gd name="T47" fmla="*/ 74 h 92"/>
                <a:gd name="T48" fmla="*/ 16 w 92"/>
                <a:gd name="T49" fmla="*/ 81 h 92"/>
                <a:gd name="T50" fmla="*/ 24 w 92"/>
                <a:gd name="T51" fmla="*/ 86 h 92"/>
                <a:gd name="T52" fmla="*/ 32 w 92"/>
                <a:gd name="T53" fmla="*/ 90 h 92"/>
                <a:gd name="T54" fmla="*/ 41 w 92"/>
                <a:gd name="T55" fmla="*/ 91 h 92"/>
                <a:gd name="T56" fmla="*/ 50 w 92"/>
                <a:gd name="T57" fmla="*/ 91 h 92"/>
                <a:gd name="T58" fmla="*/ 56 w 92"/>
                <a:gd name="T59" fmla="*/ 90 h 92"/>
                <a:gd name="T60" fmla="*/ 57 w 92"/>
                <a:gd name="T61" fmla="*/ 90 h 92"/>
                <a:gd name="T62" fmla="*/ 63 w 92"/>
                <a:gd name="T63" fmla="*/ 88 h 92"/>
                <a:gd name="T64" fmla="*/ 67 w 92"/>
                <a:gd name="T65" fmla="*/ 86 h 92"/>
                <a:gd name="T66" fmla="*/ 72 w 92"/>
                <a:gd name="T67" fmla="*/ 83 h 92"/>
                <a:gd name="T68" fmla="*/ 74 w 92"/>
                <a:gd name="T69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92">
                  <a:moveTo>
                    <a:pt x="78" y="78"/>
                  </a:moveTo>
                  <a:lnTo>
                    <a:pt x="81" y="74"/>
                  </a:lnTo>
                  <a:lnTo>
                    <a:pt x="82" y="73"/>
                  </a:lnTo>
                  <a:lnTo>
                    <a:pt x="83" y="72"/>
                  </a:lnTo>
                  <a:lnTo>
                    <a:pt x="84" y="71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8" y="63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1" y="55"/>
                  </a:lnTo>
                  <a:lnTo>
                    <a:pt x="91" y="50"/>
                  </a:lnTo>
                  <a:lnTo>
                    <a:pt x="92" y="46"/>
                  </a:lnTo>
                  <a:lnTo>
                    <a:pt x="91" y="41"/>
                  </a:lnTo>
                  <a:lnTo>
                    <a:pt x="91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20"/>
                  </a:lnTo>
                  <a:lnTo>
                    <a:pt x="81" y="17"/>
                  </a:lnTo>
                  <a:lnTo>
                    <a:pt x="78" y="13"/>
                  </a:lnTo>
                  <a:lnTo>
                    <a:pt x="74" y="10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4" y="24"/>
                  </a:lnTo>
                  <a:lnTo>
                    <a:pt x="3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7" y="71"/>
                  </a:lnTo>
                  <a:lnTo>
                    <a:pt x="10" y="74"/>
                  </a:lnTo>
                  <a:lnTo>
                    <a:pt x="13" y="78"/>
                  </a:lnTo>
                  <a:lnTo>
                    <a:pt x="16" y="81"/>
                  </a:lnTo>
                  <a:lnTo>
                    <a:pt x="20" y="84"/>
                  </a:lnTo>
                  <a:lnTo>
                    <a:pt x="24" y="86"/>
                  </a:lnTo>
                  <a:lnTo>
                    <a:pt x="28" y="88"/>
                  </a:lnTo>
                  <a:lnTo>
                    <a:pt x="32" y="90"/>
                  </a:lnTo>
                  <a:lnTo>
                    <a:pt x="36" y="91"/>
                  </a:lnTo>
                  <a:lnTo>
                    <a:pt x="41" y="91"/>
                  </a:lnTo>
                  <a:lnTo>
                    <a:pt x="46" y="92"/>
                  </a:lnTo>
                  <a:lnTo>
                    <a:pt x="50" y="91"/>
                  </a:lnTo>
                  <a:lnTo>
                    <a:pt x="55" y="91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9" y="90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2" y="83"/>
                  </a:lnTo>
                  <a:lnTo>
                    <a:pt x="73" y="82"/>
                  </a:lnTo>
                  <a:lnTo>
                    <a:pt x="74" y="81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</p:grpSp>
      <p:sp>
        <p:nvSpPr>
          <p:cNvPr id="196" name="Rectangle 201">
            <a:extLst>
              <a:ext uri="{FF2B5EF4-FFF2-40B4-BE49-F238E27FC236}">
                <a16:creationId xmlns:a16="http://schemas.microsoft.com/office/drawing/2014/main" id="{B1E88047-3E0E-0BAF-8713-F0C36904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320" y="1918292"/>
            <a:ext cx="3751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DOR plasma concentration (ng/mL)</a:t>
            </a:r>
            <a:endParaRPr kumimoji="0" lang="en-US" sz="24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9223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8E90931-5836-EA67-F42D-F64B365C926C}"/>
              </a:ext>
            </a:extLst>
          </p:cNvPr>
          <p:cNvGrpSpPr/>
          <p:nvPr/>
        </p:nvGrpSpPr>
        <p:grpSpPr>
          <a:xfrm>
            <a:off x="2559534" y="255905"/>
            <a:ext cx="7469028" cy="6494712"/>
            <a:chOff x="1655325" y="116386"/>
            <a:chExt cx="7469028" cy="649471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2107609">
              <a:off x="5229805" y="2707513"/>
              <a:ext cx="3894548" cy="280944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07941EC1-D16D-415E-8D11-17655F03513E}"/>
                </a:ext>
              </a:extLst>
            </p:cNvPr>
            <p:cNvGrpSpPr/>
            <p:nvPr/>
          </p:nvGrpSpPr>
          <p:grpSpPr>
            <a:xfrm>
              <a:off x="1655325" y="116386"/>
              <a:ext cx="6846436" cy="6494712"/>
              <a:chOff x="1588213" y="173604"/>
              <a:chExt cx="6846436" cy="6494712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2728470">
                <a:off x="1588213" y="2032487"/>
                <a:ext cx="3294562" cy="207918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25"/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8729818">
                <a:off x="2234575" y="3447712"/>
                <a:ext cx="2862431" cy="2188541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E466F9BF-97A3-47DC-943D-1F66F010ED2E}"/>
                  </a:ext>
                </a:extLst>
              </p:cNvPr>
              <p:cNvGrpSpPr/>
              <p:nvPr/>
            </p:nvGrpSpPr>
            <p:grpSpPr>
              <a:xfrm>
                <a:off x="2996107" y="173604"/>
                <a:ext cx="5198661" cy="6494712"/>
                <a:chOff x="3658884" y="-142562"/>
                <a:chExt cx="5198661" cy="6390812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auto">
                <a:xfrm rot="15800847">
                  <a:off x="3563087" y="-46765"/>
                  <a:ext cx="3241857" cy="3050263"/>
                </a:xfrm>
                <a:custGeom>
                  <a:avLst/>
                  <a:gdLst>
                    <a:gd name="T0" fmla="*/ 939 w 939"/>
                    <a:gd name="T1" fmla="*/ 370 h 681"/>
                    <a:gd name="T2" fmla="*/ 918 w 939"/>
                    <a:gd name="T3" fmla="*/ 496 h 681"/>
                    <a:gd name="T4" fmla="*/ 715 w 939"/>
                    <a:gd name="T5" fmla="*/ 666 h 681"/>
                    <a:gd name="T6" fmla="*/ 104 w 939"/>
                    <a:gd name="T7" fmla="*/ 487 h 681"/>
                    <a:gd name="T8" fmla="*/ 90 w 939"/>
                    <a:gd name="T9" fmla="*/ 283 h 681"/>
                    <a:gd name="T10" fmla="*/ 552 w 939"/>
                    <a:gd name="T11" fmla="*/ 19 h 681"/>
                    <a:gd name="T12" fmla="*/ 738 w 939"/>
                    <a:gd name="T13" fmla="*/ 16 h 681"/>
                    <a:gd name="T14" fmla="*/ 862 w 939"/>
                    <a:gd name="T15" fmla="*/ 114 h 681"/>
                    <a:gd name="T16" fmla="*/ 939 w 939"/>
                    <a:gd name="T17" fmla="*/ 37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9" h="681">
                      <a:moveTo>
                        <a:pt x="939" y="370"/>
                      </a:moveTo>
                      <a:cubicBezTo>
                        <a:pt x="939" y="433"/>
                        <a:pt x="928" y="455"/>
                        <a:pt x="918" y="496"/>
                      </a:cubicBezTo>
                      <a:cubicBezTo>
                        <a:pt x="888" y="609"/>
                        <a:pt x="831" y="658"/>
                        <a:pt x="715" y="666"/>
                      </a:cubicBezTo>
                      <a:cubicBezTo>
                        <a:pt x="490" y="681"/>
                        <a:pt x="284" y="617"/>
                        <a:pt x="104" y="487"/>
                      </a:cubicBezTo>
                      <a:cubicBezTo>
                        <a:pt x="0" y="411"/>
                        <a:pt x="10" y="364"/>
                        <a:pt x="90" y="283"/>
                      </a:cubicBezTo>
                      <a:cubicBezTo>
                        <a:pt x="219" y="152"/>
                        <a:pt x="375" y="64"/>
                        <a:pt x="552" y="19"/>
                      </a:cubicBezTo>
                      <a:cubicBezTo>
                        <a:pt x="611" y="4"/>
                        <a:pt x="680" y="0"/>
                        <a:pt x="738" y="16"/>
                      </a:cubicBezTo>
                      <a:cubicBezTo>
                        <a:pt x="786" y="29"/>
                        <a:pt x="839" y="71"/>
                        <a:pt x="862" y="114"/>
                      </a:cubicBezTo>
                      <a:cubicBezTo>
                        <a:pt x="902" y="191"/>
                        <a:pt x="939" y="294"/>
                        <a:pt x="939" y="37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25"/>
                </a:p>
              </p:txBody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3B18667D-AB7E-4695-B3C4-7E6877348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208736">
                  <a:off x="4593317" y="3745660"/>
                  <a:ext cx="2816639" cy="2188541"/>
                </a:xfrm>
                <a:custGeom>
                  <a:avLst/>
                  <a:gdLst>
                    <a:gd name="T0" fmla="*/ 939 w 939"/>
                    <a:gd name="T1" fmla="*/ 370 h 681"/>
                    <a:gd name="T2" fmla="*/ 918 w 939"/>
                    <a:gd name="T3" fmla="*/ 496 h 681"/>
                    <a:gd name="T4" fmla="*/ 715 w 939"/>
                    <a:gd name="T5" fmla="*/ 666 h 681"/>
                    <a:gd name="T6" fmla="*/ 104 w 939"/>
                    <a:gd name="T7" fmla="*/ 487 h 681"/>
                    <a:gd name="T8" fmla="*/ 90 w 939"/>
                    <a:gd name="T9" fmla="*/ 283 h 681"/>
                    <a:gd name="T10" fmla="*/ 552 w 939"/>
                    <a:gd name="T11" fmla="*/ 19 h 681"/>
                    <a:gd name="T12" fmla="*/ 738 w 939"/>
                    <a:gd name="T13" fmla="*/ 16 h 681"/>
                    <a:gd name="T14" fmla="*/ 862 w 939"/>
                    <a:gd name="T15" fmla="*/ 114 h 681"/>
                    <a:gd name="T16" fmla="*/ 939 w 939"/>
                    <a:gd name="T17" fmla="*/ 37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9" h="681">
                      <a:moveTo>
                        <a:pt x="939" y="370"/>
                      </a:moveTo>
                      <a:cubicBezTo>
                        <a:pt x="939" y="433"/>
                        <a:pt x="928" y="455"/>
                        <a:pt x="918" y="496"/>
                      </a:cubicBezTo>
                      <a:cubicBezTo>
                        <a:pt x="888" y="609"/>
                        <a:pt x="831" y="658"/>
                        <a:pt x="715" y="666"/>
                      </a:cubicBezTo>
                      <a:cubicBezTo>
                        <a:pt x="490" y="681"/>
                        <a:pt x="284" y="617"/>
                        <a:pt x="104" y="487"/>
                      </a:cubicBezTo>
                      <a:cubicBezTo>
                        <a:pt x="0" y="411"/>
                        <a:pt x="10" y="364"/>
                        <a:pt x="90" y="283"/>
                      </a:cubicBezTo>
                      <a:cubicBezTo>
                        <a:pt x="219" y="152"/>
                        <a:pt x="375" y="64"/>
                        <a:pt x="552" y="19"/>
                      </a:cubicBezTo>
                      <a:cubicBezTo>
                        <a:pt x="611" y="4"/>
                        <a:pt x="680" y="0"/>
                        <a:pt x="738" y="16"/>
                      </a:cubicBezTo>
                      <a:cubicBezTo>
                        <a:pt x="786" y="29"/>
                        <a:pt x="839" y="71"/>
                        <a:pt x="862" y="114"/>
                      </a:cubicBezTo>
                      <a:cubicBezTo>
                        <a:pt x="902" y="191"/>
                        <a:pt x="939" y="294"/>
                        <a:pt x="939" y="37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9" name="Freeform 5"/>
                <p:cNvSpPr>
                  <a:spLocks/>
                </p:cNvSpPr>
                <p:nvPr/>
              </p:nvSpPr>
              <p:spPr bwMode="auto">
                <a:xfrm rot="20653937">
                  <a:off x="4962997" y="1031987"/>
                  <a:ext cx="3894548" cy="2363075"/>
                </a:xfrm>
                <a:custGeom>
                  <a:avLst/>
                  <a:gdLst>
                    <a:gd name="T0" fmla="*/ 939 w 939"/>
                    <a:gd name="T1" fmla="*/ 370 h 681"/>
                    <a:gd name="T2" fmla="*/ 918 w 939"/>
                    <a:gd name="T3" fmla="*/ 496 h 681"/>
                    <a:gd name="T4" fmla="*/ 715 w 939"/>
                    <a:gd name="T5" fmla="*/ 666 h 681"/>
                    <a:gd name="T6" fmla="*/ 104 w 939"/>
                    <a:gd name="T7" fmla="*/ 487 h 681"/>
                    <a:gd name="T8" fmla="*/ 90 w 939"/>
                    <a:gd name="T9" fmla="*/ 283 h 681"/>
                    <a:gd name="T10" fmla="*/ 552 w 939"/>
                    <a:gd name="T11" fmla="*/ 19 h 681"/>
                    <a:gd name="T12" fmla="*/ 738 w 939"/>
                    <a:gd name="T13" fmla="*/ 16 h 681"/>
                    <a:gd name="T14" fmla="*/ 862 w 939"/>
                    <a:gd name="T15" fmla="*/ 114 h 681"/>
                    <a:gd name="T16" fmla="*/ 939 w 939"/>
                    <a:gd name="T17" fmla="*/ 37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9" h="681">
                      <a:moveTo>
                        <a:pt x="939" y="370"/>
                      </a:moveTo>
                      <a:cubicBezTo>
                        <a:pt x="939" y="433"/>
                        <a:pt x="928" y="455"/>
                        <a:pt x="918" y="496"/>
                      </a:cubicBezTo>
                      <a:cubicBezTo>
                        <a:pt x="888" y="609"/>
                        <a:pt x="831" y="658"/>
                        <a:pt x="715" y="666"/>
                      </a:cubicBezTo>
                      <a:cubicBezTo>
                        <a:pt x="490" y="681"/>
                        <a:pt x="284" y="617"/>
                        <a:pt x="104" y="487"/>
                      </a:cubicBezTo>
                      <a:cubicBezTo>
                        <a:pt x="0" y="411"/>
                        <a:pt x="10" y="364"/>
                        <a:pt x="90" y="283"/>
                      </a:cubicBezTo>
                      <a:cubicBezTo>
                        <a:pt x="219" y="152"/>
                        <a:pt x="375" y="64"/>
                        <a:pt x="552" y="19"/>
                      </a:cubicBezTo>
                      <a:cubicBezTo>
                        <a:pt x="611" y="4"/>
                        <a:pt x="680" y="0"/>
                        <a:pt x="738" y="16"/>
                      </a:cubicBezTo>
                      <a:cubicBezTo>
                        <a:pt x="786" y="29"/>
                        <a:pt x="839" y="71"/>
                        <a:pt x="862" y="114"/>
                      </a:cubicBezTo>
                      <a:cubicBezTo>
                        <a:pt x="902" y="191"/>
                        <a:pt x="939" y="294"/>
                        <a:pt x="939" y="37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1" name="Ellipse 10"/>
                <p:cNvSpPr/>
                <p:nvPr/>
              </p:nvSpPr>
              <p:spPr>
                <a:xfrm>
                  <a:off x="4719097" y="2055604"/>
                  <a:ext cx="2478431" cy="233999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AA9C96C-C8A5-41F5-A475-3397B9580B98}"/>
                    </a:ext>
                  </a:extLst>
                </p:cNvPr>
                <p:cNvSpPr/>
                <p:nvPr/>
              </p:nvSpPr>
              <p:spPr>
                <a:xfrm>
                  <a:off x="4836329" y="2982605"/>
                  <a:ext cx="2291974" cy="8024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Complications</a:t>
                  </a: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Co-infections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AA9C96C-C8A5-41F5-A475-3397B9580B98}"/>
                    </a:ext>
                  </a:extLst>
                </p:cNvPr>
                <p:cNvSpPr/>
                <p:nvPr/>
              </p:nvSpPr>
              <p:spPr>
                <a:xfrm>
                  <a:off x="6445344" y="1122132"/>
                  <a:ext cx="2317493" cy="1129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FF6600"/>
                      </a:solidFill>
                    </a:rPr>
                    <a:t>Liver steatosis</a:t>
                  </a:r>
                </a:p>
                <a:p>
                  <a:pPr algn="ctr">
                    <a:lnSpc>
                      <a:spcPts val="2800"/>
                    </a:lnSpc>
                  </a:pPr>
                  <a:endParaRPr lang="en-US" sz="2400" b="1" dirty="0">
                    <a:solidFill>
                      <a:srgbClr val="002060"/>
                    </a:solidFill>
                  </a:endParaRP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000" b="1" dirty="0">
                      <a:solidFill>
                        <a:srgbClr val="002060"/>
                      </a:solidFill>
                    </a:rPr>
                    <a:t>DTG/3TC vs B/F/TAF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AA9C96C-C8A5-41F5-A475-3397B9580B98}"/>
                    </a:ext>
                  </a:extLst>
                </p:cNvPr>
                <p:cNvSpPr/>
                <p:nvPr/>
              </p:nvSpPr>
              <p:spPr>
                <a:xfrm>
                  <a:off x="4040197" y="113049"/>
                  <a:ext cx="2057423" cy="18574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FF6600"/>
                      </a:solidFill>
                    </a:rPr>
                    <a:t>Cardiovascular</a:t>
                  </a:r>
                </a:p>
                <a:p>
                  <a:pPr algn="ctr">
                    <a:lnSpc>
                      <a:spcPts val="2800"/>
                    </a:lnSpc>
                  </a:pPr>
                  <a:endParaRPr lang="en-US" sz="2400" b="1" dirty="0">
                    <a:solidFill>
                      <a:srgbClr val="FF6600"/>
                    </a:solidFill>
                  </a:endParaRP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000" b="1" dirty="0">
                      <a:solidFill>
                        <a:srgbClr val="000066"/>
                      </a:solidFill>
                    </a:rPr>
                    <a:t>Heart failure</a:t>
                  </a: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000" b="1" dirty="0">
                      <a:solidFill>
                        <a:srgbClr val="000066"/>
                      </a:solidFill>
                    </a:rPr>
                    <a:t>Biomarkers</a:t>
                  </a: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000" b="1" dirty="0">
                      <a:solidFill>
                        <a:srgbClr val="000066"/>
                      </a:solidFill>
                    </a:rPr>
                    <a:t>Hypertension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084356" y="4590330"/>
                  <a:ext cx="1615891" cy="1129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en-US" sz="2400" b="1" dirty="0">
                      <a:solidFill>
                        <a:srgbClr val="FF6600"/>
                      </a:solidFill>
                    </a:rPr>
                    <a:t>Metformin</a:t>
                  </a:r>
                </a:p>
                <a:p>
                  <a:pPr algn="ctr">
                    <a:lnSpc>
                      <a:spcPts val="2800"/>
                    </a:lnSpc>
                  </a:pPr>
                  <a:endParaRPr lang="en-US" sz="2400" b="1" dirty="0">
                    <a:solidFill>
                      <a:srgbClr val="002060"/>
                    </a:solidFill>
                  </a:endParaRPr>
                </a:p>
                <a:p>
                  <a:pPr algn="ctr">
                    <a:lnSpc>
                      <a:spcPts val="2800"/>
                    </a:lnSpc>
                  </a:pPr>
                  <a:r>
                    <a:rPr lang="en-US" sz="2000" b="1" dirty="0">
                      <a:solidFill>
                        <a:srgbClr val="000066"/>
                      </a:solidFill>
                    </a:rPr>
                    <a:t>Weight effect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6823887" y="3560479"/>
                <a:ext cx="1610762" cy="150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 err="1">
                    <a:solidFill>
                      <a:srgbClr val="FF6600"/>
                    </a:solidFill>
                  </a:rPr>
                  <a:t>Tirzepatide</a:t>
                </a:r>
                <a:endParaRPr lang="en-US" sz="2400" b="1" dirty="0">
                  <a:solidFill>
                    <a:srgbClr val="FF660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Dual agonist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GP1/GIP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22854" y="3974940"/>
                <a:ext cx="1767535" cy="1528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Tuberculosis</a:t>
                </a: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Intensified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treatment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1762050" y="2065174"/>
                <a:ext cx="1878591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MDR-TB</a:t>
                </a: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Linezolid dosing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5871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471"/>
            <a:ext cx="8813598" cy="1094104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Heart failure with preserved ejection fraction in PWH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4ED8102-3527-1CA1-2753-FEBF0A18A6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140000"/>
            <a:ext cx="5091953" cy="5051250"/>
          </a:xfrm>
        </p:spPr>
        <p:txBody>
          <a:bodyPr>
            <a:normAutofit/>
          </a:bodyPr>
          <a:lstStyle/>
          <a:p>
            <a:r>
              <a:rPr lang="en-US" sz="2000" noProof="0" dirty="0"/>
              <a:t>Observational cross-sectional study, South Africa</a:t>
            </a:r>
          </a:p>
          <a:p>
            <a:r>
              <a:rPr lang="en-US" sz="2000" noProof="0" dirty="0"/>
              <a:t>1008 PWH (≥ 40 years, VL &lt; 200 c/mL) and 500 without HIV. Matching on age (&gt; &lt; 50), sex and hypertension status</a:t>
            </a:r>
          </a:p>
          <a:p>
            <a:r>
              <a:rPr lang="en-US" sz="2000" noProof="0" dirty="0"/>
              <a:t>Echocardiogram and ECG</a:t>
            </a:r>
          </a:p>
          <a:p>
            <a:r>
              <a:rPr lang="en-US" sz="2000" noProof="0" dirty="0"/>
              <a:t>Cox regression analysis adjusted for age, sex, hypertension, smoking, obesity, diabetes, LDL &gt;160 mg/dL, alcohol use</a:t>
            </a:r>
          </a:p>
          <a:p>
            <a:endParaRPr lang="en-US" sz="2000" noProof="0" dirty="0"/>
          </a:p>
          <a:p>
            <a:r>
              <a:rPr lang="en-US" sz="2000" noProof="0" dirty="0"/>
              <a:t>HIV population had history of tuberculosis in 49% vs 16% for non-HIV, a CD4 nadir &lt; 200 in 38%, and was receiving DTG in 95%. Cardiometabolic risk factors were less prevalent than in non-HIV population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46625E-8894-1320-4A38-B1BAA8F7CEDF}"/>
              </a:ext>
            </a:extLst>
          </p:cNvPr>
          <p:cNvSpPr txBox="1"/>
          <p:nvPr/>
        </p:nvSpPr>
        <p:spPr>
          <a:xfrm>
            <a:off x="5967396" y="1895066"/>
            <a:ext cx="603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HFpEF evidenced in 8,4% of PWH and 6,6% of </a:t>
            </a:r>
            <a:r>
              <a:rPr lang="en-US" noProof="0" dirty="0" err="1">
                <a:solidFill>
                  <a:srgbClr val="000066"/>
                </a:solidFill>
              </a:rPr>
              <a:t>PWoH</a:t>
            </a:r>
            <a:r>
              <a:rPr lang="en-US" noProof="0" dirty="0">
                <a:solidFill>
                  <a:srgbClr val="000066"/>
                </a:solidFill>
              </a:rPr>
              <a:t> (p = 0.08)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5AE3B4D-04C5-67BC-8B04-2A815EC0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6312" y="6444771"/>
            <a:ext cx="2275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>
                <a:solidFill>
                  <a:srgbClr val="0070C0"/>
                </a:solidFill>
              </a:rPr>
              <a:t>Omar Z, CROI 2026, Abs. 116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C25C4EF-C4A2-390C-83A2-D79B9C05E651}"/>
              </a:ext>
            </a:extLst>
          </p:cNvPr>
          <p:cNvGrpSpPr/>
          <p:nvPr/>
        </p:nvGrpSpPr>
        <p:grpSpPr>
          <a:xfrm>
            <a:off x="5881691" y="2411103"/>
            <a:ext cx="5782397" cy="3944768"/>
            <a:chOff x="2970851" y="1613963"/>
            <a:chExt cx="5782397" cy="512649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022F1DF-D190-3F20-F930-88A218798876}"/>
                </a:ext>
              </a:extLst>
            </p:cNvPr>
            <p:cNvGrpSpPr/>
            <p:nvPr/>
          </p:nvGrpSpPr>
          <p:grpSpPr>
            <a:xfrm>
              <a:off x="3943351" y="2286000"/>
              <a:ext cx="4808537" cy="3695700"/>
              <a:chOff x="3943351" y="2286000"/>
              <a:chExt cx="4808537" cy="3695700"/>
            </a:xfrm>
          </p:grpSpPr>
          <p:sp>
            <p:nvSpPr>
              <p:cNvPr id="28" name="Line 6">
                <a:extLst>
                  <a:ext uri="{FF2B5EF4-FFF2-40B4-BE49-F238E27FC236}">
                    <a16:creationId xmlns:a16="http://schemas.microsoft.com/office/drawing/2014/main" id="{A5C36F31-0422-0EE9-BFE7-F4534A3A5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6588" y="5897563"/>
                <a:ext cx="3035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Line 7">
                <a:extLst>
                  <a:ext uri="{FF2B5EF4-FFF2-40B4-BE49-F238E27FC236}">
                    <a16:creationId xmlns:a16="http://schemas.microsoft.com/office/drawing/2014/main" id="{D05CE1A1-6ACC-BA86-F987-F94C23919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6588" y="2286000"/>
                <a:ext cx="0" cy="3611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236EF1CA-E26D-D7C6-0E59-3B29C802F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6263" y="5897563"/>
                <a:ext cx="13303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:a16="http://schemas.microsoft.com/office/drawing/2014/main" id="{B6900121-6E33-6368-6240-801DEDCC8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7863" y="5897563"/>
                <a:ext cx="0" cy="84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Line 10">
                <a:extLst>
                  <a:ext uri="{FF2B5EF4-FFF2-40B4-BE49-F238E27FC236}">
                    <a16:creationId xmlns:a16="http://schemas.microsoft.com/office/drawing/2014/main" id="{DAC7BA2D-A084-ABD1-CCD9-8FBC845AD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47101" y="5897563"/>
                <a:ext cx="0" cy="84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Line 11">
                <a:extLst>
                  <a:ext uri="{FF2B5EF4-FFF2-40B4-BE49-F238E27FC236}">
                    <a16:creationId xmlns:a16="http://schemas.microsoft.com/office/drawing/2014/main" id="{12CFCFEF-ED03-DC6A-E58E-F4BF71858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3813" y="5897563"/>
                <a:ext cx="0" cy="84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" name="Line 12">
                <a:extLst>
                  <a:ext uri="{FF2B5EF4-FFF2-40B4-BE49-F238E27FC236}">
                    <a16:creationId xmlns:a16="http://schemas.microsoft.com/office/drawing/2014/main" id="{6B4CC3F7-3805-8166-F13B-1DA7D5DEB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6588" y="5897563"/>
                <a:ext cx="0" cy="84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5" name="Line 13">
                <a:extLst>
                  <a:ext uri="{FF2B5EF4-FFF2-40B4-BE49-F238E27FC236}">
                    <a16:creationId xmlns:a16="http://schemas.microsoft.com/office/drawing/2014/main" id="{2B4A1004-8AEF-CABF-6C83-B65C4D1C8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5713" y="2813050"/>
                <a:ext cx="917575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36CD49F1-2002-502D-A1E4-250D6DAE4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8201" y="4078288"/>
                <a:ext cx="1441450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B20BC743-6AFE-CCCE-E9CC-29FFF5BB4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65838" y="3228975"/>
                <a:ext cx="2295525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23B8908F-3EF4-BD82-22D6-C263736E1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3001" y="5748338"/>
                <a:ext cx="1778000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645AE7FD-43C5-C4FB-9CAC-D391927B3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10251" y="5332413"/>
                <a:ext cx="1881188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344A1319-D0CA-E770-ECA4-4120F0B8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3351" y="4913313"/>
                <a:ext cx="2132013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AF71A01D-1A61-75D6-67D7-531074F5D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6113" y="4492625"/>
                <a:ext cx="2009775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9ECBC503-772D-3233-06FC-1E1286C06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19776" y="3657600"/>
                <a:ext cx="1479550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2FDF2739-70B3-629A-1DBD-FA9AA5E86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6588" y="2397125"/>
                <a:ext cx="1536700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ACDCFEF9-28AF-B031-A3CA-FB785EF87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376" y="2351088"/>
                <a:ext cx="92075" cy="92075"/>
              </a:xfrm>
              <a:custGeom>
                <a:avLst/>
                <a:gdLst>
                  <a:gd name="T0" fmla="*/ 195 w 229"/>
                  <a:gd name="T1" fmla="*/ 196 h 230"/>
                  <a:gd name="T2" fmla="*/ 202 w 229"/>
                  <a:gd name="T3" fmla="*/ 187 h 230"/>
                  <a:gd name="T4" fmla="*/ 210 w 229"/>
                  <a:gd name="T5" fmla="*/ 178 h 230"/>
                  <a:gd name="T6" fmla="*/ 214 w 229"/>
                  <a:gd name="T7" fmla="*/ 168 h 230"/>
                  <a:gd name="T8" fmla="*/ 220 w 229"/>
                  <a:gd name="T9" fmla="*/ 158 h 230"/>
                  <a:gd name="T10" fmla="*/ 227 w 229"/>
                  <a:gd name="T11" fmla="*/ 137 h 230"/>
                  <a:gd name="T12" fmla="*/ 228 w 229"/>
                  <a:gd name="T13" fmla="*/ 125 h 230"/>
                  <a:gd name="T14" fmla="*/ 228 w 229"/>
                  <a:gd name="T15" fmla="*/ 120 h 230"/>
                  <a:gd name="T16" fmla="*/ 229 w 229"/>
                  <a:gd name="T17" fmla="*/ 115 h 230"/>
                  <a:gd name="T18" fmla="*/ 227 w 229"/>
                  <a:gd name="T19" fmla="*/ 90 h 230"/>
                  <a:gd name="T20" fmla="*/ 220 w 229"/>
                  <a:gd name="T21" fmla="*/ 69 h 230"/>
                  <a:gd name="T22" fmla="*/ 210 w 229"/>
                  <a:gd name="T23" fmla="*/ 49 h 230"/>
                  <a:gd name="T24" fmla="*/ 195 w 229"/>
                  <a:gd name="T25" fmla="*/ 33 h 230"/>
                  <a:gd name="T26" fmla="*/ 178 w 229"/>
                  <a:gd name="T27" fmla="*/ 17 h 230"/>
                  <a:gd name="T28" fmla="*/ 167 w 229"/>
                  <a:gd name="T29" fmla="*/ 11 h 230"/>
                  <a:gd name="T30" fmla="*/ 158 w 229"/>
                  <a:gd name="T31" fmla="*/ 8 h 230"/>
                  <a:gd name="T32" fmla="*/ 137 w 229"/>
                  <a:gd name="T33" fmla="*/ 1 h 230"/>
                  <a:gd name="T34" fmla="*/ 115 w 229"/>
                  <a:gd name="T35" fmla="*/ 0 h 230"/>
                  <a:gd name="T36" fmla="*/ 90 w 229"/>
                  <a:gd name="T37" fmla="*/ 1 h 230"/>
                  <a:gd name="T38" fmla="*/ 69 w 229"/>
                  <a:gd name="T39" fmla="*/ 8 h 230"/>
                  <a:gd name="T40" fmla="*/ 49 w 229"/>
                  <a:gd name="T41" fmla="*/ 17 h 230"/>
                  <a:gd name="T42" fmla="*/ 32 w 229"/>
                  <a:gd name="T43" fmla="*/ 33 h 230"/>
                  <a:gd name="T44" fmla="*/ 17 w 229"/>
                  <a:gd name="T45" fmla="*/ 49 h 230"/>
                  <a:gd name="T46" fmla="*/ 8 w 229"/>
                  <a:gd name="T47" fmla="*/ 69 h 230"/>
                  <a:gd name="T48" fmla="*/ 1 w 229"/>
                  <a:gd name="T49" fmla="*/ 90 h 230"/>
                  <a:gd name="T50" fmla="*/ 0 w 229"/>
                  <a:gd name="T51" fmla="*/ 115 h 230"/>
                  <a:gd name="T52" fmla="*/ 1 w 229"/>
                  <a:gd name="T53" fmla="*/ 137 h 230"/>
                  <a:gd name="T54" fmla="*/ 8 w 229"/>
                  <a:gd name="T55" fmla="*/ 158 h 230"/>
                  <a:gd name="T56" fmla="*/ 11 w 229"/>
                  <a:gd name="T57" fmla="*/ 168 h 230"/>
                  <a:gd name="T58" fmla="*/ 17 w 229"/>
                  <a:gd name="T59" fmla="*/ 178 h 230"/>
                  <a:gd name="T60" fmla="*/ 32 w 229"/>
                  <a:gd name="T61" fmla="*/ 196 h 230"/>
                  <a:gd name="T62" fmla="*/ 49 w 229"/>
                  <a:gd name="T63" fmla="*/ 210 h 230"/>
                  <a:gd name="T64" fmla="*/ 69 w 229"/>
                  <a:gd name="T65" fmla="*/ 221 h 230"/>
                  <a:gd name="T66" fmla="*/ 90 w 229"/>
                  <a:gd name="T67" fmla="*/ 228 h 230"/>
                  <a:gd name="T68" fmla="*/ 115 w 229"/>
                  <a:gd name="T69" fmla="*/ 230 h 230"/>
                  <a:gd name="T70" fmla="*/ 119 w 229"/>
                  <a:gd name="T71" fmla="*/ 229 h 230"/>
                  <a:gd name="T72" fmla="*/ 125 w 229"/>
                  <a:gd name="T73" fmla="*/ 229 h 230"/>
                  <a:gd name="T74" fmla="*/ 137 w 229"/>
                  <a:gd name="T75" fmla="*/ 228 h 230"/>
                  <a:gd name="T76" fmla="*/ 158 w 229"/>
                  <a:gd name="T77" fmla="*/ 221 h 230"/>
                  <a:gd name="T78" fmla="*/ 167 w 229"/>
                  <a:gd name="T79" fmla="*/ 215 h 230"/>
                  <a:gd name="T80" fmla="*/ 178 w 229"/>
                  <a:gd name="T81" fmla="*/ 210 h 230"/>
                  <a:gd name="T82" fmla="*/ 186 w 229"/>
                  <a:gd name="T83" fmla="*/ 203 h 230"/>
                  <a:gd name="T84" fmla="*/ 195 w 229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9" h="230">
                    <a:moveTo>
                      <a:pt x="195" y="196"/>
                    </a:moveTo>
                    <a:lnTo>
                      <a:pt x="202" y="187"/>
                    </a:lnTo>
                    <a:lnTo>
                      <a:pt x="210" y="178"/>
                    </a:lnTo>
                    <a:lnTo>
                      <a:pt x="214" y="168"/>
                    </a:lnTo>
                    <a:lnTo>
                      <a:pt x="220" y="158"/>
                    </a:lnTo>
                    <a:lnTo>
                      <a:pt x="227" y="137"/>
                    </a:lnTo>
                    <a:lnTo>
                      <a:pt x="228" y="125"/>
                    </a:lnTo>
                    <a:lnTo>
                      <a:pt x="228" y="120"/>
                    </a:lnTo>
                    <a:lnTo>
                      <a:pt x="229" y="115"/>
                    </a:lnTo>
                    <a:lnTo>
                      <a:pt x="227" y="90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5" y="33"/>
                    </a:lnTo>
                    <a:lnTo>
                      <a:pt x="178" y="17"/>
                    </a:lnTo>
                    <a:lnTo>
                      <a:pt x="167" y="11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7"/>
                    </a:lnTo>
                    <a:lnTo>
                      <a:pt x="32" y="33"/>
                    </a:lnTo>
                    <a:lnTo>
                      <a:pt x="17" y="49"/>
                    </a:lnTo>
                    <a:lnTo>
                      <a:pt x="8" y="69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1" y="137"/>
                    </a:lnTo>
                    <a:lnTo>
                      <a:pt x="8" y="158"/>
                    </a:lnTo>
                    <a:lnTo>
                      <a:pt x="11" y="168"/>
                    </a:lnTo>
                    <a:lnTo>
                      <a:pt x="17" y="178"/>
                    </a:lnTo>
                    <a:lnTo>
                      <a:pt x="32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19" y="229"/>
                    </a:lnTo>
                    <a:lnTo>
                      <a:pt x="125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7" y="215"/>
                    </a:lnTo>
                    <a:lnTo>
                      <a:pt x="178" y="210"/>
                    </a:lnTo>
                    <a:lnTo>
                      <a:pt x="186" y="203"/>
                    </a:lnTo>
                    <a:lnTo>
                      <a:pt x="195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55B92131-A7B8-347A-F9BA-267A26A18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2771775"/>
                <a:ext cx="90488" cy="92075"/>
              </a:xfrm>
              <a:custGeom>
                <a:avLst/>
                <a:gdLst>
                  <a:gd name="T0" fmla="*/ 196 w 230"/>
                  <a:gd name="T1" fmla="*/ 196 h 230"/>
                  <a:gd name="T2" fmla="*/ 203 w 230"/>
                  <a:gd name="T3" fmla="*/ 187 h 230"/>
                  <a:gd name="T4" fmla="*/ 210 w 230"/>
                  <a:gd name="T5" fmla="*/ 179 h 230"/>
                  <a:gd name="T6" fmla="*/ 215 w 230"/>
                  <a:gd name="T7" fmla="*/ 168 h 230"/>
                  <a:gd name="T8" fmla="*/ 220 w 230"/>
                  <a:gd name="T9" fmla="*/ 159 h 230"/>
                  <a:gd name="T10" fmla="*/ 227 w 230"/>
                  <a:gd name="T11" fmla="*/ 138 h 230"/>
                  <a:gd name="T12" fmla="*/ 229 w 230"/>
                  <a:gd name="T13" fmla="*/ 126 h 230"/>
                  <a:gd name="T14" fmla="*/ 229 w 230"/>
                  <a:gd name="T15" fmla="*/ 120 h 230"/>
                  <a:gd name="T16" fmla="*/ 230 w 230"/>
                  <a:gd name="T17" fmla="*/ 115 h 230"/>
                  <a:gd name="T18" fmla="*/ 227 w 230"/>
                  <a:gd name="T19" fmla="*/ 90 h 230"/>
                  <a:gd name="T20" fmla="*/ 220 w 230"/>
                  <a:gd name="T21" fmla="*/ 69 h 230"/>
                  <a:gd name="T22" fmla="*/ 210 w 230"/>
                  <a:gd name="T23" fmla="*/ 49 h 230"/>
                  <a:gd name="T24" fmla="*/ 196 w 230"/>
                  <a:gd name="T25" fmla="*/ 33 h 230"/>
                  <a:gd name="T26" fmla="*/ 178 w 230"/>
                  <a:gd name="T27" fmla="*/ 18 h 230"/>
                  <a:gd name="T28" fmla="*/ 168 w 230"/>
                  <a:gd name="T29" fmla="*/ 12 h 230"/>
                  <a:gd name="T30" fmla="*/ 158 w 230"/>
                  <a:gd name="T31" fmla="*/ 8 h 230"/>
                  <a:gd name="T32" fmla="*/ 137 w 230"/>
                  <a:gd name="T33" fmla="*/ 1 h 230"/>
                  <a:gd name="T34" fmla="*/ 115 w 230"/>
                  <a:gd name="T35" fmla="*/ 0 h 230"/>
                  <a:gd name="T36" fmla="*/ 90 w 230"/>
                  <a:gd name="T37" fmla="*/ 1 h 230"/>
                  <a:gd name="T38" fmla="*/ 69 w 230"/>
                  <a:gd name="T39" fmla="*/ 8 h 230"/>
                  <a:gd name="T40" fmla="*/ 49 w 230"/>
                  <a:gd name="T41" fmla="*/ 18 h 230"/>
                  <a:gd name="T42" fmla="*/ 33 w 230"/>
                  <a:gd name="T43" fmla="*/ 33 h 230"/>
                  <a:gd name="T44" fmla="*/ 18 w 230"/>
                  <a:gd name="T45" fmla="*/ 49 h 230"/>
                  <a:gd name="T46" fmla="*/ 8 w 230"/>
                  <a:gd name="T47" fmla="*/ 69 h 230"/>
                  <a:gd name="T48" fmla="*/ 1 w 230"/>
                  <a:gd name="T49" fmla="*/ 90 h 230"/>
                  <a:gd name="T50" fmla="*/ 0 w 230"/>
                  <a:gd name="T51" fmla="*/ 115 h 230"/>
                  <a:gd name="T52" fmla="*/ 1 w 230"/>
                  <a:gd name="T53" fmla="*/ 138 h 230"/>
                  <a:gd name="T54" fmla="*/ 8 w 230"/>
                  <a:gd name="T55" fmla="*/ 159 h 230"/>
                  <a:gd name="T56" fmla="*/ 12 w 230"/>
                  <a:gd name="T57" fmla="*/ 168 h 230"/>
                  <a:gd name="T58" fmla="*/ 18 w 230"/>
                  <a:gd name="T59" fmla="*/ 179 h 230"/>
                  <a:gd name="T60" fmla="*/ 33 w 230"/>
                  <a:gd name="T61" fmla="*/ 196 h 230"/>
                  <a:gd name="T62" fmla="*/ 49 w 230"/>
                  <a:gd name="T63" fmla="*/ 210 h 230"/>
                  <a:gd name="T64" fmla="*/ 69 w 230"/>
                  <a:gd name="T65" fmla="*/ 221 h 230"/>
                  <a:gd name="T66" fmla="*/ 90 w 230"/>
                  <a:gd name="T67" fmla="*/ 228 h 230"/>
                  <a:gd name="T68" fmla="*/ 115 w 230"/>
                  <a:gd name="T69" fmla="*/ 230 h 230"/>
                  <a:gd name="T70" fmla="*/ 120 w 230"/>
                  <a:gd name="T71" fmla="*/ 229 h 230"/>
                  <a:gd name="T72" fmla="*/ 125 w 230"/>
                  <a:gd name="T73" fmla="*/ 229 h 230"/>
                  <a:gd name="T74" fmla="*/ 137 w 230"/>
                  <a:gd name="T75" fmla="*/ 228 h 230"/>
                  <a:gd name="T76" fmla="*/ 158 w 230"/>
                  <a:gd name="T77" fmla="*/ 221 h 230"/>
                  <a:gd name="T78" fmla="*/ 168 w 230"/>
                  <a:gd name="T79" fmla="*/ 215 h 230"/>
                  <a:gd name="T80" fmla="*/ 178 w 230"/>
                  <a:gd name="T81" fmla="*/ 210 h 230"/>
                  <a:gd name="T82" fmla="*/ 186 w 230"/>
                  <a:gd name="T83" fmla="*/ 203 h 230"/>
                  <a:gd name="T84" fmla="*/ 196 w 230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0">
                    <a:moveTo>
                      <a:pt x="196" y="196"/>
                    </a:moveTo>
                    <a:lnTo>
                      <a:pt x="203" y="187"/>
                    </a:lnTo>
                    <a:lnTo>
                      <a:pt x="210" y="179"/>
                    </a:lnTo>
                    <a:lnTo>
                      <a:pt x="215" y="168"/>
                    </a:lnTo>
                    <a:lnTo>
                      <a:pt x="220" y="159"/>
                    </a:lnTo>
                    <a:lnTo>
                      <a:pt x="227" y="138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5"/>
                    </a:lnTo>
                    <a:lnTo>
                      <a:pt x="227" y="90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3"/>
                    </a:lnTo>
                    <a:lnTo>
                      <a:pt x="178" y="18"/>
                    </a:lnTo>
                    <a:lnTo>
                      <a:pt x="168" y="12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1" y="138"/>
                    </a:lnTo>
                    <a:lnTo>
                      <a:pt x="8" y="159"/>
                    </a:lnTo>
                    <a:lnTo>
                      <a:pt x="12" y="168"/>
                    </a:lnTo>
                    <a:lnTo>
                      <a:pt x="18" y="179"/>
                    </a:lnTo>
                    <a:lnTo>
                      <a:pt x="33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20" y="229"/>
                    </a:lnTo>
                    <a:lnTo>
                      <a:pt x="125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6" y="203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C97BA09D-0717-C854-CB10-DF247D501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513" y="3182938"/>
                <a:ext cx="92075" cy="90487"/>
              </a:xfrm>
              <a:custGeom>
                <a:avLst/>
                <a:gdLst>
                  <a:gd name="T0" fmla="*/ 196 w 230"/>
                  <a:gd name="T1" fmla="*/ 196 h 230"/>
                  <a:gd name="T2" fmla="*/ 203 w 230"/>
                  <a:gd name="T3" fmla="*/ 187 h 230"/>
                  <a:gd name="T4" fmla="*/ 210 w 230"/>
                  <a:gd name="T5" fmla="*/ 179 h 230"/>
                  <a:gd name="T6" fmla="*/ 215 w 230"/>
                  <a:gd name="T7" fmla="*/ 168 h 230"/>
                  <a:gd name="T8" fmla="*/ 220 w 230"/>
                  <a:gd name="T9" fmla="*/ 159 h 230"/>
                  <a:gd name="T10" fmla="*/ 227 w 230"/>
                  <a:gd name="T11" fmla="*/ 137 h 230"/>
                  <a:gd name="T12" fmla="*/ 229 w 230"/>
                  <a:gd name="T13" fmla="*/ 126 h 230"/>
                  <a:gd name="T14" fmla="*/ 229 w 230"/>
                  <a:gd name="T15" fmla="*/ 120 h 230"/>
                  <a:gd name="T16" fmla="*/ 230 w 230"/>
                  <a:gd name="T17" fmla="*/ 115 h 230"/>
                  <a:gd name="T18" fmla="*/ 227 w 230"/>
                  <a:gd name="T19" fmla="*/ 90 h 230"/>
                  <a:gd name="T20" fmla="*/ 220 w 230"/>
                  <a:gd name="T21" fmla="*/ 69 h 230"/>
                  <a:gd name="T22" fmla="*/ 210 w 230"/>
                  <a:gd name="T23" fmla="*/ 49 h 230"/>
                  <a:gd name="T24" fmla="*/ 196 w 230"/>
                  <a:gd name="T25" fmla="*/ 33 h 230"/>
                  <a:gd name="T26" fmla="*/ 178 w 230"/>
                  <a:gd name="T27" fmla="*/ 17 h 230"/>
                  <a:gd name="T28" fmla="*/ 168 w 230"/>
                  <a:gd name="T29" fmla="*/ 12 h 230"/>
                  <a:gd name="T30" fmla="*/ 158 w 230"/>
                  <a:gd name="T31" fmla="*/ 8 h 230"/>
                  <a:gd name="T32" fmla="*/ 137 w 230"/>
                  <a:gd name="T33" fmla="*/ 1 h 230"/>
                  <a:gd name="T34" fmla="*/ 115 w 230"/>
                  <a:gd name="T35" fmla="*/ 0 h 230"/>
                  <a:gd name="T36" fmla="*/ 90 w 230"/>
                  <a:gd name="T37" fmla="*/ 1 h 230"/>
                  <a:gd name="T38" fmla="*/ 69 w 230"/>
                  <a:gd name="T39" fmla="*/ 8 h 230"/>
                  <a:gd name="T40" fmla="*/ 49 w 230"/>
                  <a:gd name="T41" fmla="*/ 17 h 230"/>
                  <a:gd name="T42" fmla="*/ 33 w 230"/>
                  <a:gd name="T43" fmla="*/ 33 h 230"/>
                  <a:gd name="T44" fmla="*/ 17 w 230"/>
                  <a:gd name="T45" fmla="*/ 49 h 230"/>
                  <a:gd name="T46" fmla="*/ 8 w 230"/>
                  <a:gd name="T47" fmla="*/ 69 h 230"/>
                  <a:gd name="T48" fmla="*/ 1 w 230"/>
                  <a:gd name="T49" fmla="*/ 90 h 230"/>
                  <a:gd name="T50" fmla="*/ 0 w 230"/>
                  <a:gd name="T51" fmla="*/ 115 h 230"/>
                  <a:gd name="T52" fmla="*/ 1 w 230"/>
                  <a:gd name="T53" fmla="*/ 137 h 230"/>
                  <a:gd name="T54" fmla="*/ 8 w 230"/>
                  <a:gd name="T55" fmla="*/ 159 h 230"/>
                  <a:gd name="T56" fmla="*/ 12 w 230"/>
                  <a:gd name="T57" fmla="*/ 168 h 230"/>
                  <a:gd name="T58" fmla="*/ 17 w 230"/>
                  <a:gd name="T59" fmla="*/ 179 h 230"/>
                  <a:gd name="T60" fmla="*/ 33 w 230"/>
                  <a:gd name="T61" fmla="*/ 196 h 230"/>
                  <a:gd name="T62" fmla="*/ 49 w 230"/>
                  <a:gd name="T63" fmla="*/ 210 h 230"/>
                  <a:gd name="T64" fmla="*/ 69 w 230"/>
                  <a:gd name="T65" fmla="*/ 221 h 230"/>
                  <a:gd name="T66" fmla="*/ 90 w 230"/>
                  <a:gd name="T67" fmla="*/ 228 h 230"/>
                  <a:gd name="T68" fmla="*/ 115 w 230"/>
                  <a:gd name="T69" fmla="*/ 230 h 230"/>
                  <a:gd name="T70" fmla="*/ 120 w 230"/>
                  <a:gd name="T71" fmla="*/ 229 h 230"/>
                  <a:gd name="T72" fmla="*/ 125 w 230"/>
                  <a:gd name="T73" fmla="*/ 229 h 230"/>
                  <a:gd name="T74" fmla="*/ 137 w 230"/>
                  <a:gd name="T75" fmla="*/ 228 h 230"/>
                  <a:gd name="T76" fmla="*/ 158 w 230"/>
                  <a:gd name="T77" fmla="*/ 221 h 230"/>
                  <a:gd name="T78" fmla="*/ 168 w 230"/>
                  <a:gd name="T79" fmla="*/ 215 h 230"/>
                  <a:gd name="T80" fmla="*/ 178 w 230"/>
                  <a:gd name="T81" fmla="*/ 210 h 230"/>
                  <a:gd name="T82" fmla="*/ 186 w 230"/>
                  <a:gd name="T83" fmla="*/ 203 h 230"/>
                  <a:gd name="T84" fmla="*/ 196 w 230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0">
                    <a:moveTo>
                      <a:pt x="196" y="196"/>
                    </a:moveTo>
                    <a:lnTo>
                      <a:pt x="203" y="187"/>
                    </a:lnTo>
                    <a:lnTo>
                      <a:pt x="210" y="179"/>
                    </a:lnTo>
                    <a:lnTo>
                      <a:pt x="215" y="168"/>
                    </a:lnTo>
                    <a:lnTo>
                      <a:pt x="220" y="159"/>
                    </a:lnTo>
                    <a:lnTo>
                      <a:pt x="227" y="137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5"/>
                    </a:lnTo>
                    <a:lnTo>
                      <a:pt x="227" y="90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3"/>
                    </a:lnTo>
                    <a:lnTo>
                      <a:pt x="178" y="17"/>
                    </a:lnTo>
                    <a:lnTo>
                      <a:pt x="168" y="12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7"/>
                    </a:lnTo>
                    <a:lnTo>
                      <a:pt x="33" y="33"/>
                    </a:lnTo>
                    <a:lnTo>
                      <a:pt x="17" y="49"/>
                    </a:lnTo>
                    <a:lnTo>
                      <a:pt x="8" y="69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1" y="137"/>
                    </a:lnTo>
                    <a:lnTo>
                      <a:pt x="8" y="159"/>
                    </a:lnTo>
                    <a:lnTo>
                      <a:pt x="12" y="168"/>
                    </a:lnTo>
                    <a:lnTo>
                      <a:pt x="17" y="179"/>
                    </a:lnTo>
                    <a:lnTo>
                      <a:pt x="33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20" y="229"/>
                    </a:lnTo>
                    <a:lnTo>
                      <a:pt x="125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6" y="203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215072D-AE3A-0EE9-2C84-F5ADAA787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513" y="3611563"/>
                <a:ext cx="92075" cy="92075"/>
              </a:xfrm>
              <a:custGeom>
                <a:avLst/>
                <a:gdLst>
                  <a:gd name="T0" fmla="*/ 196 w 230"/>
                  <a:gd name="T1" fmla="*/ 196 h 230"/>
                  <a:gd name="T2" fmla="*/ 203 w 230"/>
                  <a:gd name="T3" fmla="*/ 187 h 230"/>
                  <a:gd name="T4" fmla="*/ 210 w 230"/>
                  <a:gd name="T5" fmla="*/ 178 h 230"/>
                  <a:gd name="T6" fmla="*/ 214 w 230"/>
                  <a:gd name="T7" fmla="*/ 168 h 230"/>
                  <a:gd name="T8" fmla="*/ 220 w 230"/>
                  <a:gd name="T9" fmla="*/ 158 h 230"/>
                  <a:gd name="T10" fmla="*/ 227 w 230"/>
                  <a:gd name="T11" fmla="*/ 137 h 230"/>
                  <a:gd name="T12" fmla="*/ 228 w 230"/>
                  <a:gd name="T13" fmla="*/ 125 h 230"/>
                  <a:gd name="T14" fmla="*/ 228 w 230"/>
                  <a:gd name="T15" fmla="*/ 120 h 230"/>
                  <a:gd name="T16" fmla="*/ 230 w 230"/>
                  <a:gd name="T17" fmla="*/ 115 h 230"/>
                  <a:gd name="T18" fmla="*/ 227 w 230"/>
                  <a:gd name="T19" fmla="*/ 90 h 230"/>
                  <a:gd name="T20" fmla="*/ 220 w 230"/>
                  <a:gd name="T21" fmla="*/ 69 h 230"/>
                  <a:gd name="T22" fmla="*/ 210 w 230"/>
                  <a:gd name="T23" fmla="*/ 49 h 230"/>
                  <a:gd name="T24" fmla="*/ 196 w 230"/>
                  <a:gd name="T25" fmla="*/ 33 h 230"/>
                  <a:gd name="T26" fmla="*/ 178 w 230"/>
                  <a:gd name="T27" fmla="*/ 17 h 230"/>
                  <a:gd name="T28" fmla="*/ 167 w 230"/>
                  <a:gd name="T29" fmla="*/ 11 h 230"/>
                  <a:gd name="T30" fmla="*/ 158 w 230"/>
                  <a:gd name="T31" fmla="*/ 8 h 230"/>
                  <a:gd name="T32" fmla="*/ 137 w 230"/>
                  <a:gd name="T33" fmla="*/ 1 h 230"/>
                  <a:gd name="T34" fmla="*/ 115 w 230"/>
                  <a:gd name="T35" fmla="*/ 0 h 230"/>
                  <a:gd name="T36" fmla="*/ 90 w 230"/>
                  <a:gd name="T37" fmla="*/ 1 h 230"/>
                  <a:gd name="T38" fmla="*/ 69 w 230"/>
                  <a:gd name="T39" fmla="*/ 8 h 230"/>
                  <a:gd name="T40" fmla="*/ 49 w 230"/>
                  <a:gd name="T41" fmla="*/ 17 h 230"/>
                  <a:gd name="T42" fmla="*/ 33 w 230"/>
                  <a:gd name="T43" fmla="*/ 33 h 230"/>
                  <a:gd name="T44" fmla="*/ 17 w 230"/>
                  <a:gd name="T45" fmla="*/ 49 h 230"/>
                  <a:gd name="T46" fmla="*/ 8 w 230"/>
                  <a:gd name="T47" fmla="*/ 69 h 230"/>
                  <a:gd name="T48" fmla="*/ 1 w 230"/>
                  <a:gd name="T49" fmla="*/ 90 h 230"/>
                  <a:gd name="T50" fmla="*/ 0 w 230"/>
                  <a:gd name="T51" fmla="*/ 115 h 230"/>
                  <a:gd name="T52" fmla="*/ 1 w 230"/>
                  <a:gd name="T53" fmla="*/ 137 h 230"/>
                  <a:gd name="T54" fmla="*/ 8 w 230"/>
                  <a:gd name="T55" fmla="*/ 158 h 230"/>
                  <a:gd name="T56" fmla="*/ 11 w 230"/>
                  <a:gd name="T57" fmla="*/ 168 h 230"/>
                  <a:gd name="T58" fmla="*/ 17 w 230"/>
                  <a:gd name="T59" fmla="*/ 178 h 230"/>
                  <a:gd name="T60" fmla="*/ 33 w 230"/>
                  <a:gd name="T61" fmla="*/ 196 h 230"/>
                  <a:gd name="T62" fmla="*/ 49 w 230"/>
                  <a:gd name="T63" fmla="*/ 210 h 230"/>
                  <a:gd name="T64" fmla="*/ 69 w 230"/>
                  <a:gd name="T65" fmla="*/ 221 h 230"/>
                  <a:gd name="T66" fmla="*/ 90 w 230"/>
                  <a:gd name="T67" fmla="*/ 228 h 230"/>
                  <a:gd name="T68" fmla="*/ 115 w 230"/>
                  <a:gd name="T69" fmla="*/ 230 h 230"/>
                  <a:gd name="T70" fmla="*/ 119 w 230"/>
                  <a:gd name="T71" fmla="*/ 229 h 230"/>
                  <a:gd name="T72" fmla="*/ 125 w 230"/>
                  <a:gd name="T73" fmla="*/ 229 h 230"/>
                  <a:gd name="T74" fmla="*/ 137 w 230"/>
                  <a:gd name="T75" fmla="*/ 228 h 230"/>
                  <a:gd name="T76" fmla="*/ 158 w 230"/>
                  <a:gd name="T77" fmla="*/ 221 h 230"/>
                  <a:gd name="T78" fmla="*/ 167 w 230"/>
                  <a:gd name="T79" fmla="*/ 215 h 230"/>
                  <a:gd name="T80" fmla="*/ 178 w 230"/>
                  <a:gd name="T81" fmla="*/ 210 h 230"/>
                  <a:gd name="T82" fmla="*/ 186 w 230"/>
                  <a:gd name="T83" fmla="*/ 203 h 230"/>
                  <a:gd name="T84" fmla="*/ 196 w 230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0">
                    <a:moveTo>
                      <a:pt x="196" y="196"/>
                    </a:moveTo>
                    <a:lnTo>
                      <a:pt x="203" y="187"/>
                    </a:lnTo>
                    <a:lnTo>
                      <a:pt x="210" y="178"/>
                    </a:lnTo>
                    <a:lnTo>
                      <a:pt x="214" y="168"/>
                    </a:lnTo>
                    <a:lnTo>
                      <a:pt x="220" y="158"/>
                    </a:lnTo>
                    <a:lnTo>
                      <a:pt x="227" y="137"/>
                    </a:lnTo>
                    <a:lnTo>
                      <a:pt x="228" y="125"/>
                    </a:lnTo>
                    <a:lnTo>
                      <a:pt x="228" y="120"/>
                    </a:lnTo>
                    <a:lnTo>
                      <a:pt x="230" y="115"/>
                    </a:lnTo>
                    <a:lnTo>
                      <a:pt x="227" y="90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3"/>
                    </a:lnTo>
                    <a:lnTo>
                      <a:pt x="178" y="17"/>
                    </a:lnTo>
                    <a:lnTo>
                      <a:pt x="167" y="11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7"/>
                    </a:lnTo>
                    <a:lnTo>
                      <a:pt x="33" y="33"/>
                    </a:lnTo>
                    <a:lnTo>
                      <a:pt x="17" y="49"/>
                    </a:lnTo>
                    <a:lnTo>
                      <a:pt x="8" y="69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1" y="137"/>
                    </a:lnTo>
                    <a:lnTo>
                      <a:pt x="8" y="158"/>
                    </a:lnTo>
                    <a:lnTo>
                      <a:pt x="11" y="168"/>
                    </a:lnTo>
                    <a:lnTo>
                      <a:pt x="17" y="178"/>
                    </a:lnTo>
                    <a:lnTo>
                      <a:pt x="33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19" y="229"/>
                    </a:lnTo>
                    <a:lnTo>
                      <a:pt x="125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7" y="215"/>
                    </a:lnTo>
                    <a:lnTo>
                      <a:pt x="178" y="210"/>
                    </a:lnTo>
                    <a:lnTo>
                      <a:pt x="186" y="203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94E21A6C-5325-26CA-D236-E76023151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4032250"/>
                <a:ext cx="92075" cy="90487"/>
              </a:xfrm>
              <a:custGeom>
                <a:avLst/>
                <a:gdLst>
                  <a:gd name="T0" fmla="*/ 196 w 230"/>
                  <a:gd name="T1" fmla="*/ 196 h 230"/>
                  <a:gd name="T2" fmla="*/ 203 w 230"/>
                  <a:gd name="T3" fmla="*/ 187 h 230"/>
                  <a:gd name="T4" fmla="*/ 210 w 230"/>
                  <a:gd name="T5" fmla="*/ 179 h 230"/>
                  <a:gd name="T6" fmla="*/ 215 w 230"/>
                  <a:gd name="T7" fmla="*/ 168 h 230"/>
                  <a:gd name="T8" fmla="*/ 221 w 230"/>
                  <a:gd name="T9" fmla="*/ 159 h 230"/>
                  <a:gd name="T10" fmla="*/ 228 w 230"/>
                  <a:gd name="T11" fmla="*/ 138 h 230"/>
                  <a:gd name="T12" fmla="*/ 229 w 230"/>
                  <a:gd name="T13" fmla="*/ 126 h 230"/>
                  <a:gd name="T14" fmla="*/ 229 w 230"/>
                  <a:gd name="T15" fmla="*/ 120 h 230"/>
                  <a:gd name="T16" fmla="*/ 230 w 230"/>
                  <a:gd name="T17" fmla="*/ 115 h 230"/>
                  <a:gd name="T18" fmla="*/ 228 w 230"/>
                  <a:gd name="T19" fmla="*/ 91 h 230"/>
                  <a:gd name="T20" fmla="*/ 221 w 230"/>
                  <a:gd name="T21" fmla="*/ 69 h 230"/>
                  <a:gd name="T22" fmla="*/ 210 w 230"/>
                  <a:gd name="T23" fmla="*/ 49 h 230"/>
                  <a:gd name="T24" fmla="*/ 196 w 230"/>
                  <a:gd name="T25" fmla="*/ 33 h 230"/>
                  <a:gd name="T26" fmla="*/ 178 w 230"/>
                  <a:gd name="T27" fmla="*/ 18 h 230"/>
                  <a:gd name="T28" fmla="*/ 168 w 230"/>
                  <a:gd name="T29" fmla="*/ 12 h 230"/>
                  <a:gd name="T30" fmla="*/ 158 w 230"/>
                  <a:gd name="T31" fmla="*/ 8 h 230"/>
                  <a:gd name="T32" fmla="*/ 137 w 230"/>
                  <a:gd name="T33" fmla="*/ 1 h 230"/>
                  <a:gd name="T34" fmla="*/ 115 w 230"/>
                  <a:gd name="T35" fmla="*/ 0 h 230"/>
                  <a:gd name="T36" fmla="*/ 90 w 230"/>
                  <a:gd name="T37" fmla="*/ 1 h 230"/>
                  <a:gd name="T38" fmla="*/ 69 w 230"/>
                  <a:gd name="T39" fmla="*/ 8 h 230"/>
                  <a:gd name="T40" fmla="*/ 49 w 230"/>
                  <a:gd name="T41" fmla="*/ 18 h 230"/>
                  <a:gd name="T42" fmla="*/ 33 w 230"/>
                  <a:gd name="T43" fmla="*/ 33 h 230"/>
                  <a:gd name="T44" fmla="*/ 18 w 230"/>
                  <a:gd name="T45" fmla="*/ 49 h 230"/>
                  <a:gd name="T46" fmla="*/ 8 w 230"/>
                  <a:gd name="T47" fmla="*/ 69 h 230"/>
                  <a:gd name="T48" fmla="*/ 1 w 230"/>
                  <a:gd name="T49" fmla="*/ 91 h 230"/>
                  <a:gd name="T50" fmla="*/ 0 w 230"/>
                  <a:gd name="T51" fmla="*/ 115 h 230"/>
                  <a:gd name="T52" fmla="*/ 1 w 230"/>
                  <a:gd name="T53" fmla="*/ 138 h 230"/>
                  <a:gd name="T54" fmla="*/ 8 w 230"/>
                  <a:gd name="T55" fmla="*/ 159 h 230"/>
                  <a:gd name="T56" fmla="*/ 12 w 230"/>
                  <a:gd name="T57" fmla="*/ 168 h 230"/>
                  <a:gd name="T58" fmla="*/ 18 w 230"/>
                  <a:gd name="T59" fmla="*/ 179 h 230"/>
                  <a:gd name="T60" fmla="*/ 33 w 230"/>
                  <a:gd name="T61" fmla="*/ 196 h 230"/>
                  <a:gd name="T62" fmla="*/ 49 w 230"/>
                  <a:gd name="T63" fmla="*/ 210 h 230"/>
                  <a:gd name="T64" fmla="*/ 69 w 230"/>
                  <a:gd name="T65" fmla="*/ 221 h 230"/>
                  <a:gd name="T66" fmla="*/ 90 w 230"/>
                  <a:gd name="T67" fmla="*/ 228 h 230"/>
                  <a:gd name="T68" fmla="*/ 115 w 230"/>
                  <a:gd name="T69" fmla="*/ 230 h 230"/>
                  <a:gd name="T70" fmla="*/ 120 w 230"/>
                  <a:gd name="T71" fmla="*/ 229 h 230"/>
                  <a:gd name="T72" fmla="*/ 126 w 230"/>
                  <a:gd name="T73" fmla="*/ 229 h 230"/>
                  <a:gd name="T74" fmla="*/ 137 w 230"/>
                  <a:gd name="T75" fmla="*/ 228 h 230"/>
                  <a:gd name="T76" fmla="*/ 158 w 230"/>
                  <a:gd name="T77" fmla="*/ 221 h 230"/>
                  <a:gd name="T78" fmla="*/ 168 w 230"/>
                  <a:gd name="T79" fmla="*/ 215 h 230"/>
                  <a:gd name="T80" fmla="*/ 178 w 230"/>
                  <a:gd name="T81" fmla="*/ 210 h 230"/>
                  <a:gd name="T82" fmla="*/ 187 w 230"/>
                  <a:gd name="T83" fmla="*/ 203 h 230"/>
                  <a:gd name="T84" fmla="*/ 196 w 230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0">
                    <a:moveTo>
                      <a:pt x="196" y="196"/>
                    </a:moveTo>
                    <a:lnTo>
                      <a:pt x="203" y="187"/>
                    </a:lnTo>
                    <a:lnTo>
                      <a:pt x="210" y="179"/>
                    </a:lnTo>
                    <a:lnTo>
                      <a:pt x="215" y="168"/>
                    </a:lnTo>
                    <a:lnTo>
                      <a:pt x="221" y="159"/>
                    </a:lnTo>
                    <a:lnTo>
                      <a:pt x="228" y="138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5"/>
                    </a:lnTo>
                    <a:lnTo>
                      <a:pt x="228" y="91"/>
                    </a:lnTo>
                    <a:lnTo>
                      <a:pt x="221" y="69"/>
                    </a:lnTo>
                    <a:lnTo>
                      <a:pt x="210" y="49"/>
                    </a:lnTo>
                    <a:lnTo>
                      <a:pt x="196" y="33"/>
                    </a:lnTo>
                    <a:lnTo>
                      <a:pt x="178" y="18"/>
                    </a:lnTo>
                    <a:lnTo>
                      <a:pt x="168" y="12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1" y="91"/>
                    </a:lnTo>
                    <a:lnTo>
                      <a:pt x="0" y="115"/>
                    </a:lnTo>
                    <a:lnTo>
                      <a:pt x="1" y="138"/>
                    </a:lnTo>
                    <a:lnTo>
                      <a:pt x="8" y="159"/>
                    </a:lnTo>
                    <a:lnTo>
                      <a:pt x="12" y="168"/>
                    </a:lnTo>
                    <a:lnTo>
                      <a:pt x="18" y="179"/>
                    </a:lnTo>
                    <a:lnTo>
                      <a:pt x="33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20" y="229"/>
                    </a:lnTo>
                    <a:lnTo>
                      <a:pt x="126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7" y="203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A367E360-000F-2595-9AF1-7972E8C6F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876" y="4446588"/>
                <a:ext cx="90488" cy="92075"/>
              </a:xfrm>
              <a:custGeom>
                <a:avLst/>
                <a:gdLst>
                  <a:gd name="T0" fmla="*/ 196 w 230"/>
                  <a:gd name="T1" fmla="*/ 196 h 230"/>
                  <a:gd name="T2" fmla="*/ 203 w 230"/>
                  <a:gd name="T3" fmla="*/ 187 h 230"/>
                  <a:gd name="T4" fmla="*/ 210 w 230"/>
                  <a:gd name="T5" fmla="*/ 178 h 230"/>
                  <a:gd name="T6" fmla="*/ 215 w 230"/>
                  <a:gd name="T7" fmla="*/ 168 h 230"/>
                  <a:gd name="T8" fmla="*/ 221 w 230"/>
                  <a:gd name="T9" fmla="*/ 158 h 230"/>
                  <a:gd name="T10" fmla="*/ 228 w 230"/>
                  <a:gd name="T11" fmla="*/ 137 h 230"/>
                  <a:gd name="T12" fmla="*/ 229 w 230"/>
                  <a:gd name="T13" fmla="*/ 125 h 230"/>
                  <a:gd name="T14" fmla="*/ 229 w 230"/>
                  <a:gd name="T15" fmla="*/ 119 h 230"/>
                  <a:gd name="T16" fmla="*/ 230 w 230"/>
                  <a:gd name="T17" fmla="*/ 115 h 230"/>
                  <a:gd name="T18" fmla="*/ 228 w 230"/>
                  <a:gd name="T19" fmla="*/ 90 h 230"/>
                  <a:gd name="T20" fmla="*/ 221 w 230"/>
                  <a:gd name="T21" fmla="*/ 69 h 230"/>
                  <a:gd name="T22" fmla="*/ 210 w 230"/>
                  <a:gd name="T23" fmla="*/ 49 h 230"/>
                  <a:gd name="T24" fmla="*/ 196 w 230"/>
                  <a:gd name="T25" fmla="*/ 32 h 230"/>
                  <a:gd name="T26" fmla="*/ 178 w 230"/>
                  <a:gd name="T27" fmla="*/ 17 h 230"/>
                  <a:gd name="T28" fmla="*/ 168 w 230"/>
                  <a:gd name="T29" fmla="*/ 11 h 230"/>
                  <a:gd name="T30" fmla="*/ 158 w 230"/>
                  <a:gd name="T31" fmla="*/ 8 h 230"/>
                  <a:gd name="T32" fmla="*/ 137 w 230"/>
                  <a:gd name="T33" fmla="*/ 1 h 230"/>
                  <a:gd name="T34" fmla="*/ 115 w 230"/>
                  <a:gd name="T35" fmla="*/ 0 h 230"/>
                  <a:gd name="T36" fmla="*/ 90 w 230"/>
                  <a:gd name="T37" fmla="*/ 1 h 230"/>
                  <a:gd name="T38" fmla="*/ 69 w 230"/>
                  <a:gd name="T39" fmla="*/ 8 h 230"/>
                  <a:gd name="T40" fmla="*/ 49 w 230"/>
                  <a:gd name="T41" fmla="*/ 17 h 230"/>
                  <a:gd name="T42" fmla="*/ 33 w 230"/>
                  <a:gd name="T43" fmla="*/ 32 h 230"/>
                  <a:gd name="T44" fmla="*/ 18 w 230"/>
                  <a:gd name="T45" fmla="*/ 49 h 230"/>
                  <a:gd name="T46" fmla="*/ 8 w 230"/>
                  <a:gd name="T47" fmla="*/ 69 h 230"/>
                  <a:gd name="T48" fmla="*/ 1 w 230"/>
                  <a:gd name="T49" fmla="*/ 90 h 230"/>
                  <a:gd name="T50" fmla="*/ 0 w 230"/>
                  <a:gd name="T51" fmla="*/ 115 h 230"/>
                  <a:gd name="T52" fmla="*/ 1 w 230"/>
                  <a:gd name="T53" fmla="*/ 137 h 230"/>
                  <a:gd name="T54" fmla="*/ 8 w 230"/>
                  <a:gd name="T55" fmla="*/ 158 h 230"/>
                  <a:gd name="T56" fmla="*/ 12 w 230"/>
                  <a:gd name="T57" fmla="*/ 168 h 230"/>
                  <a:gd name="T58" fmla="*/ 18 w 230"/>
                  <a:gd name="T59" fmla="*/ 178 h 230"/>
                  <a:gd name="T60" fmla="*/ 33 w 230"/>
                  <a:gd name="T61" fmla="*/ 196 h 230"/>
                  <a:gd name="T62" fmla="*/ 49 w 230"/>
                  <a:gd name="T63" fmla="*/ 210 h 230"/>
                  <a:gd name="T64" fmla="*/ 69 w 230"/>
                  <a:gd name="T65" fmla="*/ 221 h 230"/>
                  <a:gd name="T66" fmla="*/ 90 w 230"/>
                  <a:gd name="T67" fmla="*/ 228 h 230"/>
                  <a:gd name="T68" fmla="*/ 115 w 230"/>
                  <a:gd name="T69" fmla="*/ 230 h 230"/>
                  <a:gd name="T70" fmla="*/ 120 w 230"/>
                  <a:gd name="T71" fmla="*/ 229 h 230"/>
                  <a:gd name="T72" fmla="*/ 126 w 230"/>
                  <a:gd name="T73" fmla="*/ 229 h 230"/>
                  <a:gd name="T74" fmla="*/ 137 w 230"/>
                  <a:gd name="T75" fmla="*/ 228 h 230"/>
                  <a:gd name="T76" fmla="*/ 158 w 230"/>
                  <a:gd name="T77" fmla="*/ 221 h 230"/>
                  <a:gd name="T78" fmla="*/ 168 w 230"/>
                  <a:gd name="T79" fmla="*/ 215 h 230"/>
                  <a:gd name="T80" fmla="*/ 178 w 230"/>
                  <a:gd name="T81" fmla="*/ 210 h 230"/>
                  <a:gd name="T82" fmla="*/ 187 w 230"/>
                  <a:gd name="T83" fmla="*/ 203 h 230"/>
                  <a:gd name="T84" fmla="*/ 196 w 230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0">
                    <a:moveTo>
                      <a:pt x="196" y="196"/>
                    </a:moveTo>
                    <a:lnTo>
                      <a:pt x="203" y="187"/>
                    </a:lnTo>
                    <a:lnTo>
                      <a:pt x="210" y="178"/>
                    </a:lnTo>
                    <a:lnTo>
                      <a:pt x="215" y="168"/>
                    </a:lnTo>
                    <a:lnTo>
                      <a:pt x="221" y="158"/>
                    </a:lnTo>
                    <a:lnTo>
                      <a:pt x="228" y="137"/>
                    </a:lnTo>
                    <a:lnTo>
                      <a:pt x="229" y="125"/>
                    </a:lnTo>
                    <a:lnTo>
                      <a:pt x="229" y="119"/>
                    </a:lnTo>
                    <a:lnTo>
                      <a:pt x="230" y="115"/>
                    </a:lnTo>
                    <a:lnTo>
                      <a:pt x="228" y="90"/>
                    </a:lnTo>
                    <a:lnTo>
                      <a:pt x="221" y="69"/>
                    </a:lnTo>
                    <a:lnTo>
                      <a:pt x="210" y="49"/>
                    </a:lnTo>
                    <a:lnTo>
                      <a:pt x="196" y="32"/>
                    </a:lnTo>
                    <a:lnTo>
                      <a:pt x="178" y="17"/>
                    </a:lnTo>
                    <a:lnTo>
                      <a:pt x="168" y="11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7"/>
                    </a:lnTo>
                    <a:lnTo>
                      <a:pt x="33" y="32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1" y="137"/>
                    </a:lnTo>
                    <a:lnTo>
                      <a:pt x="8" y="158"/>
                    </a:lnTo>
                    <a:lnTo>
                      <a:pt x="12" y="168"/>
                    </a:lnTo>
                    <a:lnTo>
                      <a:pt x="18" y="178"/>
                    </a:lnTo>
                    <a:lnTo>
                      <a:pt x="33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20" y="229"/>
                    </a:lnTo>
                    <a:lnTo>
                      <a:pt x="126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7" y="203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73DC5722-CB14-5CC6-5F8E-BCED5CEFA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151" y="4867275"/>
                <a:ext cx="92075" cy="92075"/>
              </a:xfrm>
              <a:custGeom>
                <a:avLst/>
                <a:gdLst>
                  <a:gd name="T0" fmla="*/ 196 w 230"/>
                  <a:gd name="T1" fmla="*/ 196 h 230"/>
                  <a:gd name="T2" fmla="*/ 203 w 230"/>
                  <a:gd name="T3" fmla="*/ 187 h 230"/>
                  <a:gd name="T4" fmla="*/ 210 w 230"/>
                  <a:gd name="T5" fmla="*/ 179 h 230"/>
                  <a:gd name="T6" fmla="*/ 215 w 230"/>
                  <a:gd name="T7" fmla="*/ 168 h 230"/>
                  <a:gd name="T8" fmla="*/ 221 w 230"/>
                  <a:gd name="T9" fmla="*/ 159 h 230"/>
                  <a:gd name="T10" fmla="*/ 228 w 230"/>
                  <a:gd name="T11" fmla="*/ 137 h 230"/>
                  <a:gd name="T12" fmla="*/ 229 w 230"/>
                  <a:gd name="T13" fmla="*/ 126 h 230"/>
                  <a:gd name="T14" fmla="*/ 229 w 230"/>
                  <a:gd name="T15" fmla="*/ 120 h 230"/>
                  <a:gd name="T16" fmla="*/ 230 w 230"/>
                  <a:gd name="T17" fmla="*/ 115 h 230"/>
                  <a:gd name="T18" fmla="*/ 228 w 230"/>
                  <a:gd name="T19" fmla="*/ 90 h 230"/>
                  <a:gd name="T20" fmla="*/ 221 w 230"/>
                  <a:gd name="T21" fmla="*/ 69 h 230"/>
                  <a:gd name="T22" fmla="*/ 210 w 230"/>
                  <a:gd name="T23" fmla="*/ 49 h 230"/>
                  <a:gd name="T24" fmla="*/ 196 w 230"/>
                  <a:gd name="T25" fmla="*/ 33 h 230"/>
                  <a:gd name="T26" fmla="*/ 178 w 230"/>
                  <a:gd name="T27" fmla="*/ 18 h 230"/>
                  <a:gd name="T28" fmla="*/ 168 w 230"/>
                  <a:gd name="T29" fmla="*/ 12 h 230"/>
                  <a:gd name="T30" fmla="*/ 158 w 230"/>
                  <a:gd name="T31" fmla="*/ 8 h 230"/>
                  <a:gd name="T32" fmla="*/ 137 w 230"/>
                  <a:gd name="T33" fmla="*/ 1 h 230"/>
                  <a:gd name="T34" fmla="*/ 115 w 230"/>
                  <a:gd name="T35" fmla="*/ 0 h 230"/>
                  <a:gd name="T36" fmla="*/ 90 w 230"/>
                  <a:gd name="T37" fmla="*/ 1 h 230"/>
                  <a:gd name="T38" fmla="*/ 69 w 230"/>
                  <a:gd name="T39" fmla="*/ 8 h 230"/>
                  <a:gd name="T40" fmla="*/ 49 w 230"/>
                  <a:gd name="T41" fmla="*/ 18 h 230"/>
                  <a:gd name="T42" fmla="*/ 33 w 230"/>
                  <a:gd name="T43" fmla="*/ 33 h 230"/>
                  <a:gd name="T44" fmla="*/ 18 w 230"/>
                  <a:gd name="T45" fmla="*/ 49 h 230"/>
                  <a:gd name="T46" fmla="*/ 8 w 230"/>
                  <a:gd name="T47" fmla="*/ 69 h 230"/>
                  <a:gd name="T48" fmla="*/ 1 w 230"/>
                  <a:gd name="T49" fmla="*/ 90 h 230"/>
                  <a:gd name="T50" fmla="*/ 0 w 230"/>
                  <a:gd name="T51" fmla="*/ 115 h 230"/>
                  <a:gd name="T52" fmla="*/ 1 w 230"/>
                  <a:gd name="T53" fmla="*/ 137 h 230"/>
                  <a:gd name="T54" fmla="*/ 8 w 230"/>
                  <a:gd name="T55" fmla="*/ 159 h 230"/>
                  <a:gd name="T56" fmla="*/ 12 w 230"/>
                  <a:gd name="T57" fmla="*/ 168 h 230"/>
                  <a:gd name="T58" fmla="*/ 18 w 230"/>
                  <a:gd name="T59" fmla="*/ 179 h 230"/>
                  <a:gd name="T60" fmla="*/ 33 w 230"/>
                  <a:gd name="T61" fmla="*/ 196 h 230"/>
                  <a:gd name="T62" fmla="*/ 49 w 230"/>
                  <a:gd name="T63" fmla="*/ 210 h 230"/>
                  <a:gd name="T64" fmla="*/ 69 w 230"/>
                  <a:gd name="T65" fmla="*/ 221 h 230"/>
                  <a:gd name="T66" fmla="*/ 90 w 230"/>
                  <a:gd name="T67" fmla="*/ 228 h 230"/>
                  <a:gd name="T68" fmla="*/ 115 w 230"/>
                  <a:gd name="T69" fmla="*/ 230 h 230"/>
                  <a:gd name="T70" fmla="*/ 120 w 230"/>
                  <a:gd name="T71" fmla="*/ 229 h 230"/>
                  <a:gd name="T72" fmla="*/ 126 w 230"/>
                  <a:gd name="T73" fmla="*/ 229 h 230"/>
                  <a:gd name="T74" fmla="*/ 137 w 230"/>
                  <a:gd name="T75" fmla="*/ 228 h 230"/>
                  <a:gd name="T76" fmla="*/ 158 w 230"/>
                  <a:gd name="T77" fmla="*/ 221 h 230"/>
                  <a:gd name="T78" fmla="*/ 168 w 230"/>
                  <a:gd name="T79" fmla="*/ 215 h 230"/>
                  <a:gd name="T80" fmla="*/ 178 w 230"/>
                  <a:gd name="T81" fmla="*/ 210 h 230"/>
                  <a:gd name="T82" fmla="*/ 187 w 230"/>
                  <a:gd name="T83" fmla="*/ 203 h 230"/>
                  <a:gd name="T84" fmla="*/ 196 w 230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0">
                    <a:moveTo>
                      <a:pt x="196" y="196"/>
                    </a:moveTo>
                    <a:lnTo>
                      <a:pt x="203" y="187"/>
                    </a:lnTo>
                    <a:lnTo>
                      <a:pt x="210" y="179"/>
                    </a:lnTo>
                    <a:lnTo>
                      <a:pt x="215" y="168"/>
                    </a:lnTo>
                    <a:lnTo>
                      <a:pt x="221" y="159"/>
                    </a:lnTo>
                    <a:lnTo>
                      <a:pt x="228" y="137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5"/>
                    </a:lnTo>
                    <a:lnTo>
                      <a:pt x="228" y="90"/>
                    </a:lnTo>
                    <a:lnTo>
                      <a:pt x="221" y="69"/>
                    </a:lnTo>
                    <a:lnTo>
                      <a:pt x="210" y="49"/>
                    </a:lnTo>
                    <a:lnTo>
                      <a:pt x="196" y="33"/>
                    </a:lnTo>
                    <a:lnTo>
                      <a:pt x="178" y="18"/>
                    </a:lnTo>
                    <a:lnTo>
                      <a:pt x="168" y="12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1" y="137"/>
                    </a:lnTo>
                    <a:lnTo>
                      <a:pt x="8" y="159"/>
                    </a:lnTo>
                    <a:lnTo>
                      <a:pt x="12" y="168"/>
                    </a:lnTo>
                    <a:lnTo>
                      <a:pt x="18" y="179"/>
                    </a:lnTo>
                    <a:lnTo>
                      <a:pt x="33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20" y="229"/>
                    </a:lnTo>
                    <a:lnTo>
                      <a:pt x="126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7" y="203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9A4DE220-3FC7-96DC-5535-D2A28DCD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013" y="5287963"/>
                <a:ext cx="92075" cy="90487"/>
              </a:xfrm>
              <a:custGeom>
                <a:avLst/>
                <a:gdLst>
                  <a:gd name="T0" fmla="*/ 196 w 230"/>
                  <a:gd name="T1" fmla="*/ 197 h 231"/>
                  <a:gd name="T2" fmla="*/ 203 w 230"/>
                  <a:gd name="T3" fmla="*/ 187 h 231"/>
                  <a:gd name="T4" fmla="*/ 210 w 230"/>
                  <a:gd name="T5" fmla="*/ 179 h 231"/>
                  <a:gd name="T6" fmla="*/ 214 w 230"/>
                  <a:gd name="T7" fmla="*/ 168 h 231"/>
                  <a:gd name="T8" fmla="*/ 220 w 230"/>
                  <a:gd name="T9" fmla="*/ 159 h 231"/>
                  <a:gd name="T10" fmla="*/ 227 w 230"/>
                  <a:gd name="T11" fmla="*/ 138 h 231"/>
                  <a:gd name="T12" fmla="*/ 228 w 230"/>
                  <a:gd name="T13" fmla="*/ 126 h 231"/>
                  <a:gd name="T14" fmla="*/ 228 w 230"/>
                  <a:gd name="T15" fmla="*/ 120 h 231"/>
                  <a:gd name="T16" fmla="*/ 230 w 230"/>
                  <a:gd name="T17" fmla="*/ 115 h 231"/>
                  <a:gd name="T18" fmla="*/ 227 w 230"/>
                  <a:gd name="T19" fmla="*/ 91 h 231"/>
                  <a:gd name="T20" fmla="*/ 220 w 230"/>
                  <a:gd name="T21" fmla="*/ 70 h 231"/>
                  <a:gd name="T22" fmla="*/ 210 w 230"/>
                  <a:gd name="T23" fmla="*/ 50 h 231"/>
                  <a:gd name="T24" fmla="*/ 196 w 230"/>
                  <a:gd name="T25" fmla="*/ 33 h 231"/>
                  <a:gd name="T26" fmla="*/ 178 w 230"/>
                  <a:gd name="T27" fmla="*/ 18 h 231"/>
                  <a:gd name="T28" fmla="*/ 167 w 230"/>
                  <a:gd name="T29" fmla="*/ 12 h 231"/>
                  <a:gd name="T30" fmla="*/ 158 w 230"/>
                  <a:gd name="T31" fmla="*/ 8 h 231"/>
                  <a:gd name="T32" fmla="*/ 137 w 230"/>
                  <a:gd name="T33" fmla="*/ 1 h 231"/>
                  <a:gd name="T34" fmla="*/ 115 w 230"/>
                  <a:gd name="T35" fmla="*/ 0 h 231"/>
                  <a:gd name="T36" fmla="*/ 90 w 230"/>
                  <a:gd name="T37" fmla="*/ 1 h 231"/>
                  <a:gd name="T38" fmla="*/ 69 w 230"/>
                  <a:gd name="T39" fmla="*/ 8 h 231"/>
                  <a:gd name="T40" fmla="*/ 49 w 230"/>
                  <a:gd name="T41" fmla="*/ 18 h 231"/>
                  <a:gd name="T42" fmla="*/ 32 w 230"/>
                  <a:gd name="T43" fmla="*/ 33 h 231"/>
                  <a:gd name="T44" fmla="*/ 17 w 230"/>
                  <a:gd name="T45" fmla="*/ 50 h 231"/>
                  <a:gd name="T46" fmla="*/ 8 w 230"/>
                  <a:gd name="T47" fmla="*/ 70 h 231"/>
                  <a:gd name="T48" fmla="*/ 1 w 230"/>
                  <a:gd name="T49" fmla="*/ 91 h 231"/>
                  <a:gd name="T50" fmla="*/ 0 w 230"/>
                  <a:gd name="T51" fmla="*/ 115 h 231"/>
                  <a:gd name="T52" fmla="*/ 1 w 230"/>
                  <a:gd name="T53" fmla="*/ 138 h 231"/>
                  <a:gd name="T54" fmla="*/ 8 w 230"/>
                  <a:gd name="T55" fmla="*/ 159 h 231"/>
                  <a:gd name="T56" fmla="*/ 11 w 230"/>
                  <a:gd name="T57" fmla="*/ 168 h 231"/>
                  <a:gd name="T58" fmla="*/ 17 w 230"/>
                  <a:gd name="T59" fmla="*/ 179 h 231"/>
                  <a:gd name="T60" fmla="*/ 32 w 230"/>
                  <a:gd name="T61" fmla="*/ 197 h 231"/>
                  <a:gd name="T62" fmla="*/ 49 w 230"/>
                  <a:gd name="T63" fmla="*/ 211 h 231"/>
                  <a:gd name="T64" fmla="*/ 69 w 230"/>
                  <a:gd name="T65" fmla="*/ 221 h 231"/>
                  <a:gd name="T66" fmla="*/ 90 w 230"/>
                  <a:gd name="T67" fmla="*/ 228 h 231"/>
                  <a:gd name="T68" fmla="*/ 115 w 230"/>
                  <a:gd name="T69" fmla="*/ 231 h 231"/>
                  <a:gd name="T70" fmla="*/ 119 w 230"/>
                  <a:gd name="T71" fmla="*/ 230 h 231"/>
                  <a:gd name="T72" fmla="*/ 125 w 230"/>
                  <a:gd name="T73" fmla="*/ 230 h 231"/>
                  <a:gd name="T74" fmla="*/ 137 w 230"/>
                  <a:gd name="T75" fmla="*/ 228 h 231"/>
                  <a:gd name="T76" fmla="*/ 158 w 230"/>
                  <a:gd name="T77" fmla="*/ 221 h 231"/>
                  <a:gd name="T78" fmla="*/ 167 w 230"/>
                  <a:gd name="T79" fmla="*/ 215 h 231"/>
                  <a:gd name="T80" fmla="*/ 178 w 230"/>
                  <a:gd name="T81" fmla="*/ 211 h 231"/>
                  <a:gd name="T82" fmla="*/ 186 w 230"/>
                  <a:gd name="T83" fmla="*/ 204 h 231"/>
                  <a:gd name="T84" fmla="*/ 196 w 230"/>
                  <a:gd name="T85" fmla="*/ 19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1">
                    <a:moveTo>
                      <a:pt x="196" y="197"/>
                    </a:moveTo>
                    <a:lnTo>
                      <a:pt x="203" y="187"/>
                    </a:lnTo>
                    <a:lnTo>
                      <a:pt x="210" y="179"/>
                    </a:lnTo>
                    <a:lnTo>
                      <a:pt x="214" y="168"/>
                    </a:lnTo>
                    <a:lnTo>
                      <a:pt x="220" y="159"/>
                    </a:lnTo>
                    <a:lnTo>
                      <a:pt x="227" y="138"/>
                    </a:lnTo>
                    <a:lnTo>
                      <a:pt x="228" y="126"/>
                    </a:lnTo>
                    <a:lnTo>
                      <a:pt x="228" y="120"/>
                    </a:lnTo>
                    <a:lnTo>
                      <a:pt x="230" y="115"/>
                    </a:lnTo>
                    <a:lnTo>
                      <a:pt x="227" y="91"/>
                    </a:lnTo>
                    <a:lnTo>
                      <a:pt x="220" y="70"/>
                    </a:lnTo>
                    <a:lnTo>
                      <a:pt x="210" y="50"/>
                    </a:lnTo>
                    <a:lnTo>
                      <a:pt x="196" y="33"/>
                    </a:lnTo>
                    <a:lnTo>
                      <a:pt x="178" y="18"/>
                    </a:lnTo>
                    <a:lnTo>
                      <a:pt x="167" y="12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2" y="33"/>
                    </a:lnTo>
                    <a:lnTo>
                      <a:pt x="17" y="50"/>
                    </a:lnTo>
                    <a:lnTo>
                      <a:pt x="8" y="70"/>
                    </a:lnTo>
                    <a:lnTo>
                      <a:pt x="1" y="91"/>
                    </a:lnTo>
                    <a:lnTo>
                      <a:pt x="0" y="115"/>
                    </a:lnTo>
                    <a:lnTo>
                      <a:pt x="1" y="138"/>
                    </a:lnTo>
                    <a:lnTo>
                      <a:pt x="8" y="159"/>
                    </a:lnTo>
                    <a:lnTo>
                      <a:pt x="11" y="168"/>
                    </a:lnTo>
                    <a:lnTo>
                      <a:pt x="17" y="179"/>
                    </a:lnTo>
                    <a:lnTo>
                      <a:pt x="32" y="197"/>
                    </a:lnTo>
                    <a:lnTo>
                      <a:pt x="49" y="211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1"/>
                    </a:lnTo>
                    <a:lnTo>
                      <a:pt x="119" y="230"/>
                    </a:lnTo>
                    <a:lnTo>
                      <a:pt x="125" y="230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7" y="215"/>
                    </a:lnTo>
                    <a:lnTo>
                      <a:pt x="178" y="211"/>
                    </a:lnTo>
                    <a:lnTo>
                      <a:pt x="186" y="204"/>
                    </a:lnTo>
                    <a:lnTo>
                      <a:pt x="196" y="197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90D0608-DBF3-9B46-3F53-8840B390F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776" y="5702300"/>
                <a:ext cx="92075" cy="92075"/>
              </a:xfrm>
              <a:custGeom>
                <a:avLst/>
                <a:gdLst>
                  <a:gd name="T0" fmla="*/ 196 w 230"/>
                  <a:gd name="T1" fmla="*/ 196 h 230"/>
                  <a:gd name="T2" fmla="*/ 203 w 230"/>
                  <a:gd name="T3" fmla="*/ 187 h 230"/>
                  <a:gd name="T4" fmla="*/ 210 w 230"/>
                  <a:gd name="T5" fmla="*/ 179 h 230"/>
                  <a:gd name="T6" fmla="*/ 215 w 230"/>
                  <a:gd name="T7" fmla="*/ 168 h 230"/>
                  <a:gd name="T8" fmla="*/ 220 w 230"/>
                  <a:gd name="T9" fmla="*/ 159 h 230"/>
                  <a:gd name="T10" fmla="*/ 227 w 230"/>
                  <a:gd name="T11" fmla="*/ 137 h 230"/>
                  <a:gd name="T12" fmla="*/ 229 w 230"/>
                  <a:gd name="T13" fmla="*/ 126 h 230"/>
                  <a:gd name="T14" fmla="*/ 229 w 230"/>
                  <a:gd name="T15" fmla="*/ 120 h 230"/>
                  <a:gd name="T16" fmla="*/ 230 w 230"/>
                  <a:gd name="T17" fmla="*/ 115 h 230"/>
                  <a:gd name="T18" fmla="*/ 227 w 230"/>
                  <a:gd name="T19" fmla="*/ 90 h 230"/>
                  <a:gd name="T20" fmla="*/ 220 w 230"/>
                  <a:gd name="T21" fmla="*/ 69 h 230"/>
                  <a:gd name="T22" fmla="*/ 210 w 230"/>
                  <a:gd name="T23" fmla="*/ 49 h 230"/>
                  <a:gd name="T24" fmla="*/ 196 w 230"/>
                  <a:gd name="T25" fmla="*/ 33 h 230"/>
                  <a:gd name="T26" fmla="*/ 178 w 230"/>
                  <a:gd name="T27" fmla="*/ 17 h 230"/>
                  <a:gd name="T28" fmla="*/ 168 w 230"/>
                  <a:gd name="T29" fmla="*/ 12 h 230"/>
                  <a:gd name="T30" fmla="*/ 158 w 230"/>
                  <a:gd name="T31" fmla="*/ 8 h 230"/>
                  <a:gd name="T32" fmla="*/ 137 w 230"/>
                  <a:gd name="T33" fmla="*/ 1 h 230"/>
                  <a:gd name="T34" fmla="*/ 115 w 230"/>
                  <a:gd name="T35" fmla="*/ 0 h 230"/>
                  <a:gd name="T36" fmla="*/ 90 w 230"/>
                  <a:gd name="T37" fmla="*/ 1 h 230"/>
                  <a:gd name="T38" fmla="*/ 69 w 230"/>
                  <a:gd name="T39" fmla="*/ 8 h 230"/>
                  <a:gd name="T40" fmla="*/ 49 w 230"/>
                  <a:gd name="T41" fmla="*/ 17 h 230"/>
                  <a:gd name="T42" fmla="*/ 33 w 230"/>
                  <a:gd name="T43" fmla="*/ 33 h 230"/>
                  <a:gd name="T44" fmla="*/ 17 w 230"/>
                  <a:gd name="T45" fmla="*/ 49 h 230"/>
                  <a:gd name="T46" fmla="*/ 8 w 230"/>
                  <a:gd name="T47" fmla="*/ 69 h 230"/>
                  <a:gd name="T48" fmla="*/ 1 w 230"/>
                  <a:gd name="T49" fmla="*/ 90 h 230"/>
                  <a:gd name="T50" fmla="*/ 0 w 230"/>
                  <a:gd name="T51" fmla="*/ 115 h 230"/>
                  <a:gd name="T52" fmla="*/ 1 w 230"/>
                  <a:gd name="T53" fmla="*/ 137 h 230"/>
                  <a:gd name="T54" fmla="*/ 8 w 230"/>
                  <a:gd name="T55" fmla="*/ 159 h 230"/>
                  <a:gd name="T56" fmla="*/ 12 w 230"/>
                  <a:gd name="T57" fmla="*/ 168 h 230"/>
                  <a:gd name="T58" fmla="*/ 17 w 230"/>
                  <a:gd name="T59" fmla="*/ 179 h 230"/>
                  <a:gd name="T60" fmla="*/ 33 w 230"/>
                  <a:gd name="T61" fmla="*/ 196 h 230"/>
                  <a:gd name="T62" fmla="*/ 49 w 230"/>
                  <a:gd name="T63" fmla="*/ 210 h 230"/>
                  <a:gd name="T64" fmla="*/ 69 w 230"/>
                  <a:gd name="T65" fmla="*/ 221 h 230"/>
                  <a:gd name="T66" fmla="*/ 90 w 230"/>
                  <a:gd name="T67" fmla="*/ 228 h 230"/>
                  <a:gd name="T68" fmla="*/ 115 w 230"/>
                  <a:gd name="T69" fmla="*/ 230 h 230"/>
                  <a:gd name="T70" fmla="*/ 120 w 230"/>
                  <a:gd name="T71" fmla="*/ 229 h 230"/>
                  <a:gd name="T72" fmla="*/ 125 w 230"/>
                  <a:gd name="T73" fmla="*/ 229 h 230"/>
                  <a:gd name="T74" fmla="*/ 137 w 230"/>
                  <a:gd name="T75" fmla="*/ 228 h 230"/>
                  <a:gd name="T76" fmla="*/ 158 w 230"/>
                  <a:gd name="T77" fmla="*/ 221 h 230"/>
                  <a:gd name="T78" fmla="*/ 168 w 230"/>
                  <a:gd name="T79" fmla="*/ 215 h 230"/>
                  <a:gd name="T80" fmla="*/ 178 w 230"/>
                  <a:gd name="T81" fmla="*/ 210 h 230"/>
                  <a:gd name="T82" fmla="*/ 186 w 230"/>
                  <a:gd name="T83" fmla="*/ 203 h 230"/>
                  <a:gd name="T84" fmla="*/ 196 w 230"/>
                  <a:gd name="T8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30">
                    <a:moveTo>
                      <a:pt x="196" y="196"/>
                    </a:moveTo>
                    <a:lnTo>
                      <a:pt x="203" y="187"/>
                    </a:lnTo>
                    <a:lnTo>
                      <a:pt x="210" y="179"/>
                    </a:lnTo>
                    <a:lnTo>
                      <a:pt x="215" y="168"/>
                    </a:lnTo>
                    <a:lnTo>
                      <a:pt x="220" y="159"/>
                    </a:lnTo>
                    <a:lnTo>
                      <a:pt x="227" y="137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5"/>
                    </a:lnTo>
                    <a:lnTo>
                      <a:pt x="227" y="90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3"/>
                    </a:lnTo>
                    <a:lnTo>
                      <a:pt x="178" y="17"/>
                    </a:lnTo>
                    <a:lnTo>
                      <a:pt x="168" y="12"/>
                    </a:lnTo>
                    <a:lnTo>
                      <a:pt x="158" y="8"/>
                    </a:lnTo>
                    <a:lnTo>
                      <a:pt x="137" y="1"/>
                    </a:lnTo>
                    <a:lnTo>
                      <a:pt x="115" y="0"/>
                    </a:lnTo>
                    <a:lnTo>
                      <a:pt x="90" y="1"/>
                    </a:lnTo>
                    <a:lnTo>
                      <a:pt x="69" y="8"/>
                    </a:lnTo>
                    <a:lnTo>
                      <a:pt x="49" y="17"/>
                    </a:lnTo>
                    <a:lnTo>
                      <a:pt x="33" y="33"/>
                    </a:lnTo>
                    <a:lnTo>
                      <a:pt x="17" y="49"/>
                    </a:lnTo>
                    <a:lnTo>
                      <a:pt x="8" y="69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1" y="137"/>
                    </a:lnTo>
                    <a:lnTo>
                      <a:pt x="8" y="159"/>
                    </a:lnTo>
                    <a:lnTo>
                      <a:pt x="12" y="168"/>
                    </a:lnTo>
                    <a:lnTo>
                      <a:pt x="17" y="179"/>
                    </a:lnTo>
                    <a:lnTo>
                      <a:pt x="33" y="196"/>
                    </a:lnTo>
                    <a:lnTo>
                      <a:pt x="49" y="210"/>
                    </a:lnTo>
                    <a:lnTo>
                      <a:pt x="69" y="221"/>
                    </a:lnTo>
                    <a:lnTo>
                      <a:pt x="90" y="228"/>
                    </a:lnTo>
                    <a:lnTo>
                      <a:pt x="115" y="230"/>
                    </a:lnTo>
                    <a:lnTo>
                      <a:pt x="120" y="229"/>
                    </a:lnTo>
                    <a:lnTo>
                      <a:pt x="125" y="229"/>
                    </a:lnTo>
                    <a:lnTo>
                      <a:pt x="137" y="228"/>
                    </a:lnTo>
                    <a:lnTo>
                      <a:pt x="158" y="221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6" y="203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C87B009-8737-9296-2A1C-BC65E7B3D34C}"/>
                </a:ext>
              </a:extLst>
            </p:cNvPr>
            <p:cNvSpPr txBox="1"/>
            <p:nvPr/>
          </p:nvSpPr>
          <p:spPr>
            <a:xfrm>
              <a:off x="5510442" y="5959671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367DE8D-FC02-A6D1-67E9-F04CACF5B39B}"/>
                </a:ext>
              </a:extLst>
            </p:cNvPr>
            <p:cNvSpPr txBox="1"/>
            <p:nvPr/>
          </p:nvSpPr>
          <p:spPr>
            <a:xfrm>
              <a:off x="7437667" y="5959671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3.0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4B5BA25-C378-F8A3-5BCC-79CA8363F8FC}"/>
                </a:ext>
              </a:extLst>
            </p:cNvPr>
            <p:cNvSpPr txBox="1"/>
            <p:nvPr/>
          </p:nvSpPr>
          <p:spPr>
            <a:xfrm>
              <a:off x="8340955" y="5959671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5.0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316E85F-AB07-F611-AAF7-0541D1510B26}"/>
                </a:ext>
              </a:extLst>
            </p:cNvPr>
            <p:cNvSpPr txBox="1"/>
            <p:nvPr/>
          </p:nvSpPr>
          <p:spPr>
            <a:xfrm>
              <a:off x="4281077" y="5959671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5277AC3-2283-04ED-777C-7C91EB81C226}"/>
                </a:ext>
              </a:extLst>
            </p:cNvPr>
            <p:cNvSpPr txBox="1"/>
            <p:nvPr/>
          </p:nvSpPr>
          <p:spPr>
            <a:xfrm>
              <a:off x="2970851" y="5620564"/>
              <a:ext cx="746423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Alcohol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518A4A2-1928-D3CF-97ED-3A13E1EF1F76}"/>
                </a:ext>
              </a:extLst>
            </p:cNvPr>
            <p:cNvSpPr txBox="1"/>
            <p:nvPr/>
          </p:nvSpPr>
          <p:spPr>
            <a:xfrm>
              <a:off x="2970851" y="5190313"/>
              <a:ext cx="824265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Smoking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7F835AC-9BCA-458F-9330-0C674B3E848A}"/>
                </a:ext>
              </a:extLst>
            </p:cNvPr>
            <p:cNvSpPr txBox="1"/>
            <p:nvPr/>
          </p:nvSpPr>
          <p:spPr>
            <a:xfrm>
              <a:off x="2970851" y="4774813"/>
              <a:ext cx="838499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Diabetes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8604774-2267-BFC5-D9E1-4FC594EB69D1}"/>
                </a:ext>
              </a:extLst>
            </p:cNvPr>
            <p:cNvSpPr txBox="1"/>
            <p:nvPr/>
          </p:nvSpPr>
          <p:spPr>
            <a:xfrm>
              <a:off x="2970851" y="4354125"/>
              <a:ext cx="1126270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Elevated LDL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4839091-4BC8-D2C3-7DCE-E45625297182}"/>
                </a:ext>
              </a:extLst>
            </p:cNvPr>
            <p:cNvSpPr txBox="1"/>
            <p:nvPr/>
          </p:nvSpPr>
          <p:spPr>
            <a:xfrm>
              <a:off x="2970851" y="3939788"/>
              <a:ext cx="1189172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Hypertension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D7B3834-D21F-E670-DF42-D51B984F7FD0}"/>
                </a:ext>
              </a:extLst>
            </p:cNvPr>
            <p:cNvSpPr txBox="1"/>
            <p:nvPr/>
          </p:nvSpPr>
          <p:spPr>
            <a:xfrm>
              <a:off x="2970851" y="3519100"/>
              <a:ext cx="756938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Obesity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5EC02AA-9F0D-EDFB-AF4C-75D4FE5B0239}"/>
                </a:ext>
              </a:extLst>
            </p:cNvPr>
            <p:cNvSpPr txBox="1"/>
            <p:nvPr/>
          </p:nvSpPr>
          <p:spPr>
            <a:xfrm>
              <a:off x="2970851" y="3099575"/>
              <a:ext cx="1128194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Sex (Female)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D4A2880-3B59-3A72-9156-24B24E84D5E8}"/>
                </a:ext>
              </a:extLst>
            </p:cNvPr>
            <p:cNvSpPr txBox="1"/>
            <p:nvPr/>
          </p:nvSpPr>
          <p:spPr>
            <a:xfrm>
              <a:off x="2970851" y="2688026"/>
              <a:ext cx="1238544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Age per 10 yrs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F525799-4CE4-7EFC-AA3E-0A054FF47D64}"/>
                </a:ext>
              </a:extLst>
            </p:cNvPr>
            <p:cNvSpPr txBox="1"/>
            <p:nvPr/>
          </p:nvSpPr>
          <p:spPr>
            <a:xfrm>
              <a:off x="2970851" y="2258625"/>
              <a:ext cx="1082284" cy="3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HIV positive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B267B59-D44E-55A4-E5C2-70932A64B071}"/>
                </a:ext>
              </a:extLst>
            </p:cNvPr>
            <p:cNvSpPr txBox="1"/>
            <p:nvPr/>
          </p:nvSpPr>
          <p:spPr>
            <a:xfrm>
              <a:off x="4386263" y="1613963"/>
              <a:ext cx="2672270" cy="479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0">
                  <a:solidFill>
                    <a:srgbClr val="0070C0"/>
                  </a:solidFill>
                </a:rPr>
                <a:t>OR (95% CI) for HFpEF risk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C5C26123-EE66-0CA4-51E8-AA4B62677A7B}"/>
                </a:ext>
              </a:extLst>
            </p:cNvPr>
            <p:cNvCxnSpPr/>
            <p:nvPr/>
          </p:nvCxnSpPr>
          <p:spPr>
            <a:xfrm flipH="1">
              <a:off x="4386263" y="6355080"/>
              <a:ext cx="1330325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911BE04D-F43B-8B6C-94CF-1F3126512CCA}"/>
                </a:ext>
              </a:extLst>
            </p:cNvPr>
            <p:cNvCxnSpPr>
              <a:cxnSpLocks/>
            </p:cNvCxnSpPr>
            <p:nvPr/>
          </p:nvCxnSpPr>
          <p:spPr>
            <a:xfrm>
              <a:off x="5800725" y="6355080"/>
              <a:ext cx="1330325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934E15B-30CE-C41D-919C-B78F7A6996B9}"/>
                </a:ext>
              </a:extLst>
            </p:cNvPr>
            <p:cNvSpPr txBox="1"/>
            <p:nvPr/>
          </p:nvSpPr>
          <p:spPr>
            <a:xfrm>
              <a:off x="4590745" y="6432676"/>
              <a:ext cx="1269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Decreased risk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C906F16-9598-5E51-4E3C-C8BFBB9600E0}"/>
                </a:ext>
              </a:extLst>
            </p:cNvPr>
            <p:cNvSpPr txBox="1"/>
            <p:nvPr/>
          </p:nvSpPr>
          <p:spPr>
            <a:xfrm>
              <a:off x="5787550" y="6432676"/>
              <a:ext cx="1210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Increased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28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534469"/>
            <a:ext cx="1990165" cy="1589734"/>
          </a:xfrm>
        </p:spPr>
        <p:txBody>
          <a:bodyPr>
            <a:noAutofit/>
          </a:bodyPr>
          <a:lstStyle/>
          <a:p>
            <a:r>
              <a:rPr lang="en-US" sz="2400" noProof="0" dirty="0"/>
              <a:t>Estimated</a:t>
            </a:r>
            <a:br>
              <a:rPr lang="en-US" sz="2400" noProof="0" dirty="0"/>
            </a:br>
            <a:r>
              <a:rPr lang="en-US" sz="2400" noProof="0" dirty="0"/>
              <a:t>Baseline</a:t>
            </a:r>
            <a:br>
              <a:rPr lang="en-US" sz="2400" noProof="0" dirty="0"/>
            </a:br>
            <a:r>
              <a:rPr lang="en-US" sz="2400" noProof="0" dirty="0"/>
              <a:t>Biomarker Effects on MACE Hazard in </a:t>
            </a:r>
            <a:br>
              <a:rPr lang="en-US" sz="2400" noProof="0" dirty="0"/>
            </a:br>
            <a:r>
              <a:rPr lang="en-US" sz="2400" noProof="0" dirty="0"/>
              <a:t>REPRIEVE</a:t>
            </a:r>
            <a:br>
              <a:rPr lang="en-US" sz="2400" noProof="0" dirty="0"/>
            </a:br>
            <a:br>
              <a:rPr lang="en-US" sz="2400" noProof="0" dirty="0"/>
            </a:br>
            <a:endParaRPr lang="en-US" sz="2400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F4055C6-86B0-4323-D397-3C9EE94AB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3288" y="1918808"/>
            <a:ext cx="3021488" cy="4525963"/>
          </a:xfrm>
        </p:spPr>
        <p:txBody>
          <a:bodyPr>
            <a:normAutofit/>
          </a:bodyPr>
          <a:lstStyle/>
          <a:p>
            <a:r>
              <a:rPr lang="en-US" sz="1800" noProof="0" dirty="0"/>
              <a:t>Higher hazards when elevations in both inflammatory biomarkers (</a:t>
            </a:r>
            <a:r>
              <a:rPr lang="en-US" sz="1800" noProof="0" dirty="0" err="1"/>
              <a:t>hs</a:t>
            </a:r>
            <a:r>
              <a:rPr lang="en-US" sz="1800" noProof="0" dirty="0"/>
              <a:t>-CRP and IL-6)</a:t>
            </a:r>
          </a:p>
          <a:p>
            <a:r>
              <a:rPr lang="en-US" sz="1800" noProof="0" dirty="0"/>
              <a:t>Markedly higher MACE hazard among  those with elevations in both cardiac (NT-</a:t>
            </a:r>
            <a:r>
              <a:rPr lang="en-US" sz="1800" noProof="0" dirty="0" err="1"/>
              <a:t>proBNP</a:t>
            </a:r>
            <a:r>
              <a:rPr lang="en-US" sz="1800" noProof="0" dirty="0"/>
              <a:t> and </a:t>
            </a:r>
            <a:r>
              <a:rPr lang="en-US" sz="1800" noProof="0" dirty="0" err="1"/>
              <a:t>hs-cTnT</a:t>
            </a:r>
            <a:r>
              <a:rPr lang="en-US" sz="1800" noProof="0" dirty="0"/>
              <a:t>)  and both inflammatory markers</a:t>
            </a:r>
          </a:p>
          <a:p>
            <a:endParaRPr lang="en-US" sz="1800" noProof="0" dirty="0"/>
          </a:p>
          <a:p>
            <a:r>
              <a:rPr lang="en-US" sz="1800" noProof="0" dirty="0" err="1"/>
              <a:t>Pitavastatin</a:t>
            </a:r>
            <a:r>
              <a:rPr lang="en-US" sz="1800" noProof="0" dirty="0"/>
              <a:t> benefit on MACE not modified by baseline biomarkers </a:t>
            </a:r>
          </a:p>
          <a:p>
            <a:endParaRPr lang="en-US" sz="1800" noProof="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C29F3C0-A8C4-9C87-FE27-5724A2DD3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888" y="6444771"/>
            <a:ext cx="2609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err="1">
                <a:solidFill>
                  <a:srgbClr val="0070C0"/>
                </a:solidFill>
              </a:rPr>
              <a:t>Grinspoon</a:t>
            </a:r>
            <a:r>
              <a:rPr lang="fr-FR" sz="1400" i="1">
                <a:solidFill>
                  <a:srgbClr val="0070C0"/>
                </a:solidFill>
              </a:rPr>
              <a:t> S, CROI 2026, Abs. 117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B16EB7E-4A77-37F7-AAAA-0BF81CEEED6E}"/>
              </a:ext>
            </a:extLst>
          </p:cNvPr>
          <p:cNvGrpSpPr/>
          <p:nvPr/>
        </p:nvGrpSpPr>
        <p:grpSpPr>
          <a:xfrm>
            <a:off x="2599758" y="279400"/>
            <a:ext cx="6150125" cy="6463132"/>
            <a:chOff x="1468966" y="1581005"/>
            <a:chExt cx="5061691" cy="515704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89DFF94-E285-FC0E-7E46-29414F934BE6}"/>
                </a:ext>
              </a:extLst>
            </p:cNvPr>
            <p:cNvGrpSpPr/>
            <p:nvPr/>
          </p:nvGrpSpPr>
          <p:grpSpPr>
            <a:xfrm>
              <a:off x="3817938" y="2257425"/>
              <a:ext cx="969962" cy="3963988"/>
              <a:chOff x="3817938" y="2257425"/>
              <a:chExt cx="969962" cy="3963988"/>
            </a:xfrm>
          </p:grpSpPr>
          <p:sp>
            <p:nvSpPr>
              <p:cNvPr id="68" name="Line 6">
                <a:extLst>
                  <a:ext uri="{FF2B5EF4-FFF2-40B4-BE49-F238E27FC236}">
                    <a16:creationId xmlns:a16="http://schemas.microsoft.com/office/drawing/2014/main" id="{D8D5D474-EB96-56DB-F51A-3422DD90F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4175" y="6135688"/>
                <a:ext cx="5937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69" name="Line 7">
                <a:extLst>
                  <a:ext uri="{FF2B5EF4-FFF2-40B4-BE49-F238E27FC236}">
                    <a16:creationId xmlns:a16="http://schemas.microsoft.com/office/drawing/2014/main" id="{35C83445-51DF-1A8E-515D-33B0152C5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4175" y="2257425"/>
                <a:ext cx="0" cy="38782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0" name="Line 8">
                <a:extLst>
                  <a:ext uri="{FF2B5EF4-FFF2-40B4-BE49-F238E27FC236}">
                    <a16:creationId xmlns:a16="http://schemas.microsoft.com/office/drawing/2014/main" id="{723AE146-574A-9D71-7CA6-9F3FD1781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938" y="6135688"/>
                <a:ext cx="37623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1" name="Line 9">
                <a:extLst>
                  <a:ext uri="{FF2B5EF4-FFF2-40B4-BE49-F238E27FC236}">
                    <a16:creationId xmlns:a16="http://schemas.microsoft.com/office/drawing/2014/main" id="{C397AB30-7F58-6BBD-A666-50986F4F5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8200" y="6135688"/>
                <a:ext cx="0" cy="857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2" name="Line 10">
                <a:extLst>
                  <a:ext uri="{FF2B5EF4-FFF2-40B4-BE49-F238E27FC236}">
                    <a16:creationId xmlns:a16="http://schemas.microsoft.com/office/drawing/2014/main" id="{D5E75365-71B3-4328-CDF2-2F66F182C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1288" y="6135688"/>
                <a:ext cx="0" cy="857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3" name="Line 11">
                <a:extLst>
                  <a:ext uri="{FF2B5EF4-FFF2-40B4-BE49-F238E27FC236}">
                    <a16:creationId xmlns:a16="http://schemas.microsoft.com/office/drawing/2014/main" id="{96E887AD-5E08-09C4-7AD0-7CC72DC6A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4175" y="6135688"/>
                <a:ext cx="0" cy="857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4" name="Line 12">
                <a:extLst>
                  <a:ext uri="{FF2B5EF4-FFF2-40B4-BE49-F238E27FC236}">
                    <a16:creationId xmlns:a16="http://schemas.microsoft.com/office/drawing/2014/main" id="{5E5C6B98-E56A-6BAE-84F9-7C4E19D2D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1188" y="6135688"/>
                <a:ext cx="0" cy="857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5" name="Line 13">
                <a:extLst>
                  <a:ext uri="{FF2B5EF4-FFF2-40B4-BE49-F238E27FC236}">
                    <a16:creationId xmlns:a16="http://schemas.microsoft.com/office/drawing/2014/main" id="{1C092840-9490-C8E5-5E2C-288730B6C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8950" y="5594350"/>
                <a:ext cx="182562" cy="0"/>
              </a:xfrm>
              <a:prstGeom prst="line">
                <a:avLst/>
              </a:prstGeom>
              <a:noFill/>
              <a:ln w="23813">
                <a:solidFill>
                  <a:srgbClr val="00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6" name="Line 14">
                <a:extLst>
                  <a:ext uri="{FF2B5EF4-FFF2-40B4-BE49-F238E27FC236}">
                    <a16:creationId xmlns:a16="http://schemas.microsoft.com/office/drawing/2014/main" id="{6FC12998-A77B-D2DF-163A-8FC134CE0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4188" y="5259388"/>
                <a:ext cx="24447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7" name="Line 15">
                <a:extLst>
                  <a:ext uri="{FF2B5EF4-FFF2-40B4-BE49-F238E27FC236}">
                    <a16:creationId xmlns:a16="http://schemas.microsoft.com/office/drawing/2014/main" id="{09E6455F-50A9-5237-C811-1D77F73DA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35438" y="5149850"/>
                <a:ext cx="21113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8" name="Line 16">
                <a:extLst>
                  <a:ext uri="{FF2B5EF4-FFF2-40B4-BE49-F238E27FC236}">
                    <a16:creationId xmlns:a16="http://schemas.microsoft.com/office/drawing/2014/main" id="{B12C0353-68A1-A6EE-A8DA-FE4DBF8F0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9100" y="6051550"/>
                <a:ext cx="200025" cy="0"/>
              </a:xfrm>
              <a:prstGeom prst="line">
                <a:avLst/>
              </a:prstGeom>
              <a:noFill/>
              <a:ln w="23813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79" name="Line 17">
                <a:extLst>
                  <a:ext uri="{FF2B5EF4-FFF2-40B4-BE49-F238E27FC236}">
                    <a16:creationId xmlns:a16="http://schemas.microsoft.com/office/drawing/2014/main" id="{FC2C501E-5637-03F5-110F-DC0901DFB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03675" y="5937250"/>
                <a:ext cx="276225" cy="0"/>
              </a:xfrm>
              <a:prstGeom prst="line">
                <a:avLst/>
              </a:prstGeom>
              <a:noFill/>
              <a:ln w="23813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0" name="Line 18">
                <a:extLst>
                  <a:ext uri="{FF2B5EF4-FFF2-40B4-BE49-F238E27FC236}">
                    <a16:creationId xmlns:a16="http://schemas.microsoft.com/office/drawing/2014/main" id="{AAD263DE-6CEA-1B16-2B3E-1C3BFFA9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0975" y="2559050"/>
                <a:ext cx="288925" cy="0"/>
              </a:xfrm>
              <a:prstGeom prst="line">
                <a:avLst/>
              </a:prstGeom>
              <a:noFill/>
              <a:ln w="23813">
                <a:solidFill>
                  <a:srgbClr val="CC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1" name="Line 19">
                <a:extLst>
                  <a:ext uri="{FF2B5EF4-FFF2-40B4-BE49-F238E27FC236}">
                    <a16:creationId xmlns:a16="http://schemas.microsoft.com/office/drawing/2014/main" id="{60E61F19-A86B-F8DD-0DDC-416F43546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0363" y="2781300"/>
                <a:ext cx="325437" cy="0"/>
              </a:xfrm>
              <a:prstGeom prst="line">
                <a:avLst/>
              </a:prstGeom>
              <a:noFill/>
              <a:ln w="23813">
                <a:solidFill>
                  <a:srgbClr val="CC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2" name="Line 20">
                <a:extLst>
                  <a:ext uri="{FF2B5EF4-FFF2-40B4-BE49-F238E27FC236}">
                    <a16:creationId xmlns:a16="http://schemas.microsoft.com/office/drawing/2014/main" id="{73768536-D631-C346-3A7D-D8EE92523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13225" y="2671763"/>
                <a:ext cx="257175" cy="0"/>
              </a:xfrm>
              <a:prstGeom prst="line">
                <a:avLst/>
              </a:prstGeom>
              <a:noFill/>
              <a:ln w="23813">
                <a:solidFill>
                  <a:srgbClr val="CC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3" name="Line 21">
                <a:extLst>
                  <a:ext uri="{FF2B5EF4-FFF2-40B4-BE49-F238E27FC236}">
                    <a16:creationId xmlns:a16="http://schemas.microsoft.com/office/drawing/2014/main" id="{F471DD5A-2840-CDC5-9F1C-B552DBE65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513" y="4810125"/>
                <a:ext cx="180975" cy="0"/>
              </a:xfrm>
              <a:prstGeom prst="line">
                <a:avLst/>
              </a:prstGeom>
              <a:noFill/>
              <a:ln w="238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4" name="Line 22">
                <a:extLst>
                  <a:ext uri="{FF2B5EF4-FFF2-40B4-BE49-F238E27FC236}">
                    <a16:creationId xmlns:a16="http://schemas.microsoft.com/office/drawing/2014/main" id="{9D9D1835-C78F-A62D-7F75-0BA8E635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7000" y="4694238"/>
                <a:ext cx="327025" cy="0"/>
              </a:xfrm>
              <a:prstGeom prst="line">
                <a:avLst/>
              </a:prstGeom>
              <a:noFill/>
              <a:ln w="238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5" name="Line 23">
                <a:extLst>
                  <a:ext uri="{FF2B5EF4-FFF2-40B4-BE49-F238E27FC236}">
                    <a16:creationId xmlns:a16="http://schemas.microsoft.com/office/drawing/2014/main" id="{D42ACF60-4B96-3E3B-5666-7A4DEE6F9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44950" y="3683000"/>
                <a:ext cx="198437" cy="0"/>
              </a:xfrm>
              <a:prstGeom prst="line">
                <a:avLst/>
              </a:prstGeom>
              <a:noFill/>
              <a:ln w="23813">
                <a:solidFill>
                  <a:srgbClr val="FF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6" name="Line 24">
                <a:extLst>
                  <a:ext uri="{FF2B5EF4-FFF2-40B4-BE49-F238E27FC236}">
                    <a16:creationId xmlns:a16="http://schemas.microsoft.com/office/drawing/2014/main" id="{D1A70E4E-C712-CFC5-F89F-ED25A6C94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44950" y="3794125"/>
                <a:ext cx="311150" cy="0"/>
              </a:xfrm>
              <a:prstGeom prst="line">
                <a:avLst/>
              </a:prstGeom>
              <a:noFill/>
              <a:ln w="23813">
                <a:solidFill>
                  <a:srgbClr val="FF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7" name="Line 25">
                <a:extLst>
                  <a:ext uri="{FF2B5EF4-FFF2-40B4-BE49-F238E27FC236}">
                    <a16:creationId xmlns:a16="http://schemas.microsoft.com/office/drawing/2014/main" id="{B04AA13C-113E-681C-D32A-147B06C2A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5775" y="3236913"/>
                <a:ext cx="295275" cy="0"/>
              </a:xfrm>
              <a:prstGeom prst="line">
                <a:avLst/>
              </a:prstGeom>
              <a:noFill/>
              <a:ln w="23813">
                <a:solidFill>
                  <a:srgbClr val="FF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8" name="Line 26">
                <a:extLst>
                  <a:ext uri="{FF2B5EF4-FFF2-40B4-BE49-F238E27FC236}">
                    <a16:creationId xmlns:a16="http://schemas.microsoft.com/office/drawing/2014/main" id="{E8522C59-0ECF-19F8-7932-AACD68BD8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8763" y="3121025"/>
                <a:ext cx="293687" cy="0"/>
              </a:xfrm>
              <a:prstGeom prst="line">
                <a:avLst/>
              </a:prstGeom>
              <a:noFill/>
              <a:ln w="23813">
                <a:solidFill>
                  <a:srgbClr val="FF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89" name="Line 27">
                <a:extLst>
                  <a:ext uri="{FF2B5EF4-FFF2-40B4-BE49-F238E27FC236}">
                    <a16:creationId xmlns:a16="http://schemas.microsoft.com/office/drawing/2014/main" id="{F60508EC-63E5-66F6-A953-A489EB76F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3075" y="3349625"/>
                <a:ext cx="354012" cy="0"/>
              </a:xfrm>
              <a:prstGeom prst="line">
                <a:avLst/>
              </a:prstGeom>
              <a:noFill/>
              <a:ln w="23813">
                <a:solidFill>
                  <a:srgbClr val="FF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0" name="Line 28">
                <a:extLst>
                  <a:ext uri="{FF2B5EF4-FFF2-40B4-BE49-F238E27FC236}">
                    <a16:creationId xmlns:a16="http://schemas.microsoft.com/office/drawing/2014/main" id="{E7DE0E06-4801-4E41-EBEC-87B6204CD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2100" y="4249738"/>
                <a:ext cx="400050" cy="0"/>
              </a:xfrm>
              <a:prstGeom prst="line">
                <a:avLst/>
              </a:prstGeom>
              <a:noFill/>
              <a:ln w="2381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1" name="Line 29">
                <a:extLst>
                  <a:ext uri="{FF2B5EF4-FFF2-40B4-BE49-F238E27FC236}">
                    <a16:creationId xmlns:a16="http://schemas.microsoft.com/office/drawing/2014/main" id="{8A7B6208-E9CB-58AE-1DBF-058FFDC99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8788" y="4357688"/>
                <a:ext cx="382587" cy="0"/>
              </a:xfrm>
              <a:prstGeom prst="line">
                <a:avLst/>
              </a:prstGeom>
              <a:noFill/>
              <a:ln w="2381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2" name="Line 30">
                <a:extLst>
                  <a:ext uri="{FF2B5EF4-FFF2-40B4-BE49-F238E27FC236}">
                    <a16:creationId xmlns:a16="http://schemas.microsoft.com/office/drawing/2014/main" id="{60D36D46-B839-F358-E71A-608CA149C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95750" y="4133850"/>
                <a:ext cx="352425" cy="0"/>
              </a:xfrm>
              <a:prstGeom prst="line">
                <a:avLst/>
              </a:prstGeom>
              <a:noFill/>
              <a:ln w="23813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3" name="Freeform 31">
                <a:extLst>
                  <a:ext uri="{FF2B5EF4-FFF2-40B4-BE49-F238E27FC236}">
                    <a16:creationId xmlns:a16="http://schemas.microsoft.com/office/drawing/2014/main" id="{C6DF82FA-7508-7B50-D98D-08CE5477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2420938"/>
                <a:ext cx="50800" cy="52387"/>
              </a:xfrm>
              <a:custGeom>
                <a:avLst/>
                <a:gdLst>
                  <a:gd name="T0" fmla="*/ 23 w 160"/>
                  <a:gd name="T1" fmla="*/ 137 h 161"/>
                  <a:gd name="T2" fmla="*/ 35 w 160"/>
                  <a:gd name="T3" fmla="*/ 146 h 161"/>
                  <a:gd name="T4" fmla="*/ 48 w 160"/>
                  <a:gd name="T5" fmla="*/ 155 h 161"/>
                  <a:gd name="T6" fmla="*/ 63 w 160"/>
                  <a:gd name="T7" fmla="*/ 158 h 161"/>
                  <a:gd name="T8" fmla="*/ 80 w 160"/>
                  <a:gd name="T9" fmla="*/ 161 h 161"/>
                  <a:gd name="T10" fmla="*/ 95 w 160"/>
                  <a:gd name="T11" fmla="*/ 158 h 161"/>
                  <a:gd name="T12" fmla="*/ 110 w 160"/>
                  <a:gd name="T13" fmla="*/ 155 h 161"/>
                  <a:gd name="T14" fmla="*/ 116 w 160"/>
                  <a:gd name="T15" fmla="*/ 150 h 161"/>
                  <a:gd name="T16" fmla="*/ 123 w 160"/>
                  <a:gd name="T17" fmla="*/ 146 h 161"/>
                  <a:gd name="T18" fmla="*/ 129 w 160"/>
                  <a:gd name="T19" fmla="*/ 141 h 161"/>
                  <a:gd name="T20" fmla="*/ 137 w 160"/>
                  <a:gd name="T21" fmla="*/ 137 h 161"/>
                  <a:gd name="T22" fmla="*/ 140 w 160"/>
                  <a:gd name="T23" fmla="*/ 130 h 161"/>
                  <a:gd name="T24" fmla="*/ 145 w 160"/>
                  <a:gd name="T25" fmla="*/ 124 h 161"/>
                  <a:gd name="T26" fmla="*/ 149 w 160"/>
                  <a:gd name="T27" fmla="*/ 116 h 161"/>
                  <a:gd name="T28" fmla="*/ 154 w 160"/>
                  <a:gd name="T29" fmla="*/ 110 h 161"/>
                  <a:gd name="T30" fmla="*/ 158 w 160"/>
                  <a:gd name="T31" fmla="*/ 95 h 161"/>
                  <a:gd name="T32" fmla="*/ 160 w 160"/>
                  <a:gd name="T33" fmla="*/ 80 h 161"/>
                  <a:gd name="T34" fmla="*/ 158 w 160"/>
                  <a:gd name="T35" fmla="*/ 63 h 161"/>
                  <a:gd name="T36" fmla="*/ 154 w 160"/>
                  <a:gd name="T37" fmla="*/ 48 h 161"/>
                  <a:gd name="T38" fmla="*/ 145 w 160"/>
                  <a:gd name="T39" fmla="*/ 35 h 161"/>
                  <a:gd name="T40" fmla="*/ 137 w 160"/>
                  <a:gd name="T41" fmla="*/ 24 h 161"/>
                  <a:gd name="T42" fmla="*/ 123 w 160"/>
                  <a:gd name="T43" fmla="*/ 13 h 161"/>
                  <a:gd name="T44" fmla="*/ 116 w 160"/>
                  <a:gd name="T45" fmla="*/ 8 h 161"/>
                  <a:gd name="T46" fmla="*/ 110 w 160"/>
                  <a:gd name="T47" fmla="*/ 5 h 161"/>
                  <a:gd name="T48" fmla="*/ 95 w 160"/>
                  <a:gd name="T49" fmla="*/ 2 h 161"/>
                  <a:gd name="T50" fmla="*/ 80 w 160"/>
                  <a:gd name="T51" fmla="*/ 0 h 161"/>
                  <a:gd name="T52" fmla="*/ 63 w 160"/>
                  <a:gd name="T53" fmla="*/ 2 h 161"/>
                  <a:gd name="T54" fmla="*/ 48 w 160"/>
                  <a:gd name="T55" fmla="*/ 5 h 161"/>
                  <a:gd name="T56" fmla="*/ 35 w 160"/>
                  <a:gd name="T57" fmla="*/ 13 h 161"/>
                  <a:gd name="T58" fmla="*/ 23 w 160"/>
                  <a:gd name="T59" fmla="*/ 24 h 161"/>
                  <a:gd name="T60" fmla="*/ 12 w 160"/>
                  <a:gd name="T61" fmla="*/ 35 h 161"/>
                  <a:gd name="T62" fmla="*/ 5 w 160"/>
                  <a:gd name="T63" fmla="*/ 48 h 161"/>
                  <a:gd name="T64" fmla="*/ 1 w 160"/>
                  <a:gd name="T65" fmla="*/ 63 h 161"/>
                  <a:gd name="T66" fmla="*/ 0 w 160"/>
                  <a:gd name="T67" fmla="*/ 80 h 161"/>
                  <a:gd name="T68" fmla="*/ 1 w 160"/>
                  <a:gd name="T69" fmla="*/ 95 h 161"/>
                  <a:gd name="T70" fmla="*/ 5 w 160"/>
                  <a:gd name="T71" fmla="*/ 110 h 161"/>
                  <a:gd name="T72" fmla="*/ 7 w 160"/>
                  <a:gd name="T73" fmla="*/ 116 h 161"/>
                  <a:gd name="T74" fmla="*/ 12 w 160"/>
                  <a:gd name="T75" fmla="*/ 124 h 161"/>
                  <a:gd name="T76" fmla="*/ 23 w 160"/>
                  <a:gd name="T77" fmla="*/ 1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23" y="137"/>
                    </a:moveTo>
                    <a:lnTo>
                      <a:pt x="35" y="146"/>
                    </a:lnTo>
                    <a:lnTo>
                      <a:pt x="48" y="155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5"/>
                    </a:lnTo>
                    <a:lnTo>
                      <a:pt x="116" y="150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30"/>
                    </a:lnTo>
                    <a:lnTo>
                      <a:pt x="145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5"/>
                    </a:lnTo>
                    <a:lnTo>
                      <a:pt x="137" y="24"/>
                    </a:lnTo>
                    <a:lnTo>
                      <a:pt x="123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4"/>
                    </a:lnTo>
                    <a:lnTo>
                      <a:pt x="23" y="137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4" name="Freeform 32">
                <a:extLst>
                  <a:ext uri="{FF2B5EF4-FFF2-40B4-BE49-F238E27FC236}">
                    <a16:creationId xmlns:a16="http://schemas.microsoft.com/office/drawing/2014/main" id="{80E6A8B3-942B-FB90-E550-9CFAAFE29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038" y="2533650"/>
                <a:ext cx="50800" cy="50800"/>
              </a:xfrm>
              <a:custGeom>
                <a:avLst/>
                <a:gdLst>
                  <a:gd name="T0" fmla="*/ 24 w 160"/>
                  <a:gd name="T1" fmla="*/ 137 h 160"/>
                  <a:gd name="T2" fmla="*/ 35 w 160"/>
                  <a:gd name="T3" fmla="*/ 146 h 160"/>
                  <a:gd name="T4" fmla="*/ 48 w 160"/>
                  <a:gd name="T5" fmla="*/ 154 h 160"/>
                  <a:gd name="T6" fmla="*/ 63 w 160"/>
                  <a:gd name="T7" fmla="*/ 158 h 160"/>
                  <a:gd name="T8" fmla="*/ 80 w 160"/>
                  <a:gd name="T9" fmla="*/ 160 h 160"/>
                  <a:gd name="T10" fmla="*/ 95 w 160"/>
                  <a:gd name="T11" fmla="*/ 158 h 160"/>
                  <a:gd name="T12" fmla="*/ 110 w 160"/>
                  <a:gd name="T13" fmla="*/ 154 h 160"/>
                  <a:gd name="T14" fmla="*/ 116 w 160"/>
                  <a:gd name="T15" fmla="*/ 149 h 160"/>
                  <a:gd name="T16" fmla="*/ 123 w 160"/>
                  <a:gd name="T17" fmla="*/ 146 h 160"/>
                  <a:gd name="T18" fmla="*/ 130 w 160"/>
                  <a:gd name="T19" fmla="*/ 141 h 160"/>
                  <a:gd name="T20" fmla="*/ 137 w 160"/>
                  <a:gd name="T21" fmla="*/ 137 h 160"/>
                  <a:gd name="T22" fmla="*/ 141 w 160"/>
                  <a:gd name="T23" fmla="*/ 130 h 160"/>
                  <a:gd name="T24" fmla="*/ 146 w 160"/>
                  <a:gd name="T25" fmla="*/ 123 h 160"/>
                  <a:gd name="T26" fmla="*/ 149 w 160"/>
                  <a:gd name="T27" fmla="*/ 116 h 160"/>
                  <a:gd name="T28" fmla="*/ 154 w 160"/>
                  <a:gd name="T29" fmla="*/ 110 h 160"/>
                  <a:gd name="T30" fmla="*/ 158 w 160"/>
                  <a:gd name="T31" fmla="*/ 95 h 160"/>
                  <a:gd name="T32" fmla="*/ 160 w 160"/>
                  <a:gd name="T33" fmla="*/ 80 h 160"/>
                  <a:gd name="T34" fmla="*/ 158 w 160"/>
                  <a:gd name="T35" fmla="*/ 63 h 160"/>
                  <a:gd name="T36" fmla="*/ 154 w 160"/>
                  <a:gd name="T37" fmla="*/ 48 h 160"/>
                  <a:gd name="T38" fmla="*/ 146 w 160"/>
                  <a:gd name="T39" fmla="*/ 34 h 160"/>
                  <a:gd name="T40" fmla="*/ 137 w 160"/>
                  <a:gd name="T41" fmla="*/ 23 h 160"/>
                  <a:gd name="T42" fmla="*/ 123 w 160"/>
                  <a:gd name="T43" fmla="*/ 12 h 160"/>
                  <a:gd name="T44" fmla="*/ 116 w 160"/>
                  <a:gd name="T45" fmla="*/ 7 h 160"/>
                  <a:gd name="T46" fmla="*/ 110 w 160"/>
                  <a:gd name="T47" fmla="*/ 5 h 160"/>
                  <a:gd name="T48" fmla="*/ 95 w 160"/>
                  <a:gd name="T49" fmla="*/ 1 h 160"/>
                  <a:gd name="T50" fmla="*/ 80 w 160"/>
                  <a:gd name="T51" fmla="*/ 0 h 160"/>
                  <a:gd name="T52" fmla="*/ 63 w 160"/>
                  <a:gd name="T53" fmla="*/ 1 h 160"/>
                  <a:gd name="T54" fmla="*/ 48 w 160"/>
                  <a:gd name="T55" fmla="*/ 5 h 160"/>
                  <a:gd name="T56" fmla="*/ 35 w 160"/>
                  <a:gd name="T57" fmla="*/ 12 h 160"/>
                  <a:gd name="T58" fmla="*/ 24 w 160"/>
                  <a:gd name="T59" fmla="*/ 23 h 160"/>
                  <a:gd name="T60" fmla="*/ 13 w 160"/>
                  <a:gd name="T61" fmla="*/ 34 h 160"/>
                  <a:gd name="T62" fmla="*/ 5 w 160"/>
                  <a:gd name="T63" fmla="*/ 48 h 160"/>
                  <a:gd name="T64" fmla="*/ 1 w 160"/>
                  <a:gd name="T65" fmla="*/ 63 h 160"/>
                  <a:gd name="T66" fmla="*/ 0 w 160"/>
                  <a:gd name="T67" fmla="*/ 80 h 160"/>
                  <a:gd name="T68" fmla="*/ 1 w 160"/>
                  <a:gd name="T69" fmla="*/ 95 h 160"/>
                  <a:gd name="T70" fmla="*/ 5 w 160"/>
                  <a:gd name="T71" fmla="*/ 110 h 160"/>
                  <a:gd name="T72" fmla="*/ 8 w 160"/>
                  <a:gd name="T73" fmla="*/ 116 h 160"/>
                  <a:gd name="T74" fmla="*/ 13 w 160"/>
                  <a:gd name="T75" fmla="*/ 123 h 160"/>
                  <a:gd name="T76" fmla="*/ 24 w 160"/>
                  <a:gd name="T77" fmla="*/ 13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24" y="137"/>
                    </a:move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6"/>
                    </a:lnTo>
                    <a:lnTo>
                      <a:pt x="130" y="141"/>
                    </a:lnTo>
                    <a:lnTo>
                      <a:pt x="137" y="137"/>
                    </a:lnTo>
                    <a:lnTo>
                      <a:pt x="141" y="130"/>
                    </a:lnTo>
                    <a:lnTo>
                      <a:pt x="146" y="123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4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4" y="23"/>
                    </a:lnTo>
                    <a:lnTo>
                      <a:pt x="13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3" y="123"/>
                    </a:lnTo>
                    <a:lnTo>
                      <a:pt x="24" y="137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4F953654-B151-842C-A5D1-3D645187C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413" y="2646363"/>
                <a:ext cx="50800" cy="50800"/>
              </a:xfrm>
              <a:custGeom>
                <a:avLst/>
                <a:gdLst>
                  <a:gd name="T0" fmla="*/ 24 w 161"/>
                  <a:gd name="T1" fmla="*/ 137 h 160"/>
                  <a:gd name="T2" fmla="*/ 35 w 161"/>
                  <a:gd name="T3" fmla="*/ 145 h 160"/>
                  <a:gd name="T4" fmla="*/ 48 w 161"/>
                  <a:gd name="T5" fmla="*/ 154 h 160"/>
                  <a:gd name="T6" fmla="*/ 63 w 161"/>
                  <a:gd name="T7" fmla="*/ 158 h 160"/>
                  <a:gd name="T8" fmla="*/ 80 w 161"/>
                  <a:gd name="T9" fmla="*/ 160 h 160"/>
                  <a:gd name="T10" fmla="*/ 95 w 161"/>
                  <a:gd name="T11" fmla="*/ 158 h 160"/>
                  <a:gd name="T12" fmla="*/ 110 w 161"/>
                  <a:gd name="T13" fmla="*/ 154 h 160"/>
                  <a:gd name="T14" fmla="*/ 116 w 161"/>
                  <a:gd name="T15" fmla="*/ 149 h 160"/>
                  <a:gd name="T16" fmla="*/ 124 w 161"/>
                  <a:gd name="T17" fmla="*/ 145 h 160"/>
                  <a:gd name="T18" fmla="*/ 130 w 161"/>
                  <a:gd name="T19" fmla="*/ 140 h 160"/>
                  <a:gd name="T20" fmla="*/ 137 w 161"/>
                  <a:gd name="T21" fmla="*/ 137 h 160"/>
                  <a:gd name="T22" fmla="*/ 141 w 161"/>
                  <a:gd name="T23" fmla="*/ 129 h 160"/>
                  <a:gd name="T24" fmla="*/ 146 w 161"/>
                  <a:gd name="T25" fmla="*/ 123 h 160"/>
                  <a:gd name="T26" fmla="*/ 149 w 161"/>
                  <a:gd name="T27" fmla="*/ 116 h 160"/>
                  <a:gd name="T28" fmla="*/ 154 w 161"/>
                  <a:gd name="T29" fmla="*/ 110 h 160"/>
                  <a:gd name="T30" fmla="*/ 158 w 161"/>
                  <a:gd name="T31" fmla="*/ 95 h 160"/>
                  <a:gd name="T32" fmla="*/ 161 w 161"/>
                  <a:gd name="T33" fmla="*/ 80 h 160"/>
                  <a:gd name="T34" fmla="*/ 158 w 161"/>
                  <a:gd name="T35" fmla="*/ 63 h 160"/>
                  <a:gd name="T36" fmla="*/ 154 w 161"/>
                  <a:gd name="T37" fmla="*/ 48 h 160"/>
                  <a:gd name="T38" fmla="*/ 146 w 161"/>
                  <a:gd name="T39" fmla="*/ 34 h 160"/>
                  <a:gd name="T40" fmla="*/ 137 w 161"/>
                  <a:gd name="T41" fmla="*/ 23 h 160"/>
                  <a:gd name="T42" fmla="*/ 124 w 161"/>
                  <a:gd name="T43" fmla="*/ 12 h 160"/>
                  <a:gd name="T44" fmla="*/ 116 w 161"/>
                  <a:gd name="T45" fmla="*/ 7 h 160"/>
                  <a:gd name="T46" fmla="*/ 110 w 161"/>
                  <a:gd name="T47" fmla="*/ 5 h 160"/>
                  <a:gd name="T48" fmla="*/ 95 w 161"/>
                  <a:gd name="T49" fmla="*/ 1 h 160"/>
                  <a:gd name="T50" fmla="*/ 80 w 161"/>
                  <a:gd name="T51" fmla="*/ 0 h 160"/>
                  <a:gd name="T52" fmla="*/ 63 w 161"/>
                  <a:gd name="T53" fmla="*/ 1 h 160"/>
                  <a:gd name="T54" fmla="*/ 48 w 161"/>
                  <a:gd name="T55" fmla="*/ 5 h 160"/>
                  <a:gd name="T56" fmla="*/ 35 w 161"/>
                  <a:gd name="T57" fmla="*/ 12 h 160"/>
                  <a:gd name="T58" fmla="*/ 24 w 161"/>
                  <a:gd name="T59" fmla="*/ 23 h 160"/>
                  <a:gd name="T60" fmla="*/ 13 w 161"/>
                  <a:gd name="T61" fmla="*/ 34 h 160"/>
                  <a:gd name="T62" fmla="*/ 5 w 161"/>
                  <a:gd name="T63" fmla="*/ 48 h 160"/>
                  <a:gd name="T64" fmla="*/ 2 w 161"/>
                  <a:gd name="T65" fmla="*/ 63 h 160"/>
                  <a:gd name="T66" fmla="*/ 0 w 161"/>
                  <a:gd name="T67" fmla="*/ 80 h 160"/>
                  <a:gd name="T68" fmla="*/ 2 w 161"/>
                  <a:gd name="T69" fmla="*/ 95 h 160"/>
                  <a:gd name="T70" fmla="*/ 5 w 161"/>
                  <a:gd name="T71" fmla="*/ 110 h 160"/>
                  <a:gd name="T72" fmla="*/ 8 w 161"/>
                  <a:gd name="T73" fmla="*/ 116 h 160"/>
                  <a:gd name="T74" fmla="*/ 13 w 161"/>
                  <a:gd name="T75" fmla="*/ 123 h 160"/>
                  <a:gd name="T76" fmla="*/ 24 w 161"/>
                  <a:gd name="T77" fmla="*/ 13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" h="160">
                    <a:moveTo>
                      <a:pt x="24" y="137"/>
                    </a:moveTo>
                    <a:lnTo>
                      <a:pt x="35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4" y="145"/>
                    </a:lnTo>
                    <a:lnTo>
                      <a:pt x="130" y="140"/>
                    </a:lnTo>
                    <a:lnTo>
                      <a:pt x="137" y="137"/>
                    </a:lnTo>
                    <a:lnTo>
                      <a:pt x="141" y="129"/>
                    </a:lnTo>
                    <a:lnTo>
                      <a:pt x="146" y="123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1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4"/>
                    </a:lnTo>
                    <a:lnTo>
                      <a:pt x="137" y="23"/>
                    </a:lnTo>
                    <a:lnTo>
                      <a:pt x="124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4" y="23"/>
                    </a:lnTo>
                    <a:lnTo>
                      <a:pt x="13" y="34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3" y="123"/>
                    </a:lnTo>
                    <a:lnTo>
                      <a:pt x="24" y="137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D1E800D5-B64B-AB4B-6E6D-7C52E979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888" y="2755900"/>
                <a:ext cx="50800" cy="52387"/>
              </a:xfrm>
              <a:custGeom>
                <a:avLst/>
                <a:gdLst>
                  <a:gd name="T0" fmla="*/ 24 w 160"/>
                  <a:gd name="T1" fmla="*/ 137 h 161"/>
                  <a:gd name="T2" fmla="*/ 35 w 160"/>
                  <a:gd name="T3" fmla="*/ 146 h 161"/>
                  <a:gd name="T4" fmla="*/ 48 w 160"/>
                  <a:gd name="T5" fmla="*/ 154 h 161"/>
                  <a:gd name="T6" fmla="*/ 63 w 160"/>
                  <a:gd name="T7" fmla="*/ 158 h 161"/>
                  <a:gd name="T8" fmla="*/ 80 w 160"/>
                  <a:gd name="T9" fmla="*/ 161 h 161"/>
                  <a:gd name="T10" fmla="*/ 95 w 160"/>
                  <a:gd name="T11" fmla="*/ 158 h 161"/>
                  <a:gd name="T12" fmla="*/ 110 w 160"/>
                  <a:gd name="T13" fmla="*/ 154 h 161"/>
                  <a:gd name="T14" fmla="*/ 116 w 160"/>
                  <a:gd name="T15" fmla="*/ 150 h 161"/>
                  <a:gd name="T16" fmla="*/ 123 w 160"/>
                  <a:gd name="T17" fmla="*/ 146 h 161"/>
                  <a:gd name="T18" fmla="*/ 130 w 160"/>
                  <a:gd name="T19" fmla="*/ 141 h 161"/>
                  <a:gd name="T20" fmla="*/ 137 w 160"/>
                  <a:gd name="T21" fmla="*/ 137 h 161"/>
                  <a:gd name="T22" fmla="*/ 141 w 160"/>
                  <a:gd name="T23" fmla="*/ 130 h 161"/>
                  <a:gd name="T24" fmla="*/ 146 w 160"/>
                  <a:gd name="T25" fmla="*/ 124 h 161"/>
                  <a:gd name="T26" fmla="*/ 149 w 160"/>
                  <a:gd name="T27" fmla="*/ 116 h 161"/>
                  <a:gd name="T28" fmla="*/ 154 w 160"/>
                  <a:gd name="T29" fmla="*/ 110 h 161"/>
                  <a:gd name="T30" fmla="*/ 158 w 160"/>
                  <a:gd name="T31" fmla="*/ 95 h 161"/>
                  <a:gd name="T32" fmla="*/ 160 w 160"/>
                  <a:gd name="T33" fmla="*/ 80 h 161"/>
                  <a:gd name="T34" fmla="*/ 158 w 160"/>
                  <a:gd name="T35" fmla="*/ 63 h 161"/>
                  <a:gd name="T36" fmla="*/ 154 w 160"/>
                  <a:gd name="T37" fmla="*/ 48 h 161"/>
                  <a:gd name="T38" fmla="*/ 146 w 160"/>
                  <a:gd name="T39" fmla="*/ 35 h 161"/>
                  <a:gd name="T40" fmla="*/ 137 w 160"/>
                  <a:gd name="T41" fmla="*/ 24 h 161"/>
                  <a:gd name="T42" fmla="*/ 123 w 160"/>
                  <a:gd name="T43" fmla="*/ 13 h 161"/>
                  <a:gd name="T44" fmla="*/ 116 w 160"/>
                  <a:gd name="T45" fmla="*/ 8 h 161"/>
                  <a:gd name="T46" fmla="*/ 110 w 160"/>
                  <a:gd name="T47" fmla="*/ 5 h 161"/>
                  <a:gd name="T48" fmla="*/ 95 w 160"/>
                  <a:gd name="T49" fmla="*/ 1 h 161"/>
                  <a:gd name="T50" fmla="*/ 80 w 160"/>
                  <a:gd name="T51" fmla="*/ 0 h 161"/>
                  <a:gd name="T52" fmla="*/ 63 w 160"/>
                  <a:gd name="T53" fmla="*/ 1 h 161"/>
                  <a:gd name="T54" fmla="*/ 48 w 160"/>
                  <a:gd name="T55" fmla="*/ 5 h 161"/>
                  <a:gd name="T56" fmla="*/ 35 w 160"/>
                  <a:gd name="T57" fmla="*/ 13 h 161"/>
                  <a:gd name="T58" fmla="*/ 24 w 160"/>
                  <a:gd name="T59" fmla="*/ 24 h 161"/>
                  <a:gd name="T60" fmla="*/ 13 w 160"/>
                  <a:gd name="T61" fmla="*/ 35 h 161"/>
                  <a:gd name="T62" fmla="*/ 5 w 160"/>
                  <a:gd name="T63" fmla="*/ 48 h 161"/>
                  <a:gd name="T64" fmla="*/ 2 w 160"/>
                  <a:gd name="T65" fmla="*/ 63 h 161"/>
                  <a:gd name="T66" fmla="*/ 0 w 160"/>
                  <a:gd name="T67" fmla="*/ 80 h 161"/>
                  <a:gd name="T68" fmla="*/ 2 w 160"/>
                  <a:gd name="T69" fmla="*/ 95 h 161"/>
                  <a:gd name="T70" fmla="*/ 5 w 160"/>
                  <a:gd name="T71" fmla="*/ 110 h 161"/>
                  <a:gd name="T72" fmla="*/ 8 w 160"/>
                  <a:gd name="T73" fmla="*/ 116 h 161"/>
                  <a:gd name="T74" fmla="*/ 13 w 160"/>
                  <a:gd name="T75" fmla="*/ 124 h 161"/>
                  <a:gd name="T76" fmla="*/ 24 w 160"/>
                  <a:gd name="T77" fmla="*/ 1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24" y="137"/>
                    </a:move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50"/>
                    </a:lnTo>
                    <a:lnTo>
                      <a:pt x="123" y="146"/>
                    </a:lnTo>
                    <a:lnTo>
                      <a:pt x="130" y="141"/>
                    </a:lnTo>
                    <a:lnTo>
                      <a:pt x="137" y="137"/>
                    </a:lnTo>
                    <a:lnTo>
                      <a:pt x="141" y="130"/>
                    </a:lnTo>
                    <a:lnTo>
                      <a:pt x="146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5"/>
                    </a:lnTo>
                    <a:lnTo>
                      <a:pt x="137" y="24"/>
                    </a:lnTo>
                    <a:lnTo>
                      <a:pt x="123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3" y="124"/>
                    </a:lnTo>
                    <a:lnTo>
                      <a:pt x="24" y="137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57BB7451-2CA5-B01A-989F-958E1105F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2987675"/>
                <a:ext cx="50800" cy="50800"/>
              </a:xfrm>
              <a:custGeom>
                <a:avLst/>
                <a:gdLst>
                  <a:gd name="T0" fmla="*/ 137 w 160"/>
                  <a:gd name="T1" fmla="*/ 24 h 161"/>
                  <a:gd name="T2" fmla="*/ 123 w 160"/>
                  <a:gd name="T3" fmla="*/ 13 h 161"/>
                  <a:gd name="T4" fmla="*/ 116 w 160"/>
                  <a:gd name="T5" fmla="*/ 8 h 161"/>
                  <a:gd name="T6" fmla="*/ 110 w 160"/>
                  <a:gd name="T7" fmla="*/ 5 h 161"/>
                  <a:gd name="T8" fmla="*/ 95 w 160"/>
                  <a:gd name="T9" fmla="*/ 1 h 161"/>
                  <a:gd name="T10" fmla="*/ 80 w 160"/>
                  <a:gd name="T11" fmla="*/ 0 h 161"/>
                  <a:gd name="T12" fmla="*/ 63 w 160"/>
                  <a:gd name="T13" fmla="*/ 1 h 161"/>
                  <a:gd name="T14" fmla="*/ 48 w 160"/>
                  <a:gd name="T15" fmla="*/ 5 h 161"/>
                  <a:gd name="T16" fmla="*/ 35 w 160"/>
                  <a:gd name="T17" fmla="*/ 13 h 161"/>
                  <a:gd name="T18" fmla="*/ 23 w 160"/>
                  <a:gd name="T19" fmla="*/ 24 h 161"/>
                  <a:gd name="T20" fmla="*/ 12 w 160"/>
                  <a:gd name="T21" fmla="*/ 35 h 161"/>
                  <a:gd name="T22" fmla="*/ 5 w 160"/>
                  <a:gd name="T23" fmla="*/ 48 h 161"/>
                  <a:gd name="T24" fmla="*/ 1 w 160"/>
                  <a:gd name="T25" fmla="*/ 63 h 161"/>
                  <a:gd name="T26" fmla="*/ 0 w 160"/>
                  <a:gd name="T27" fmla="*/ 80 h 161"/>
                  <a:gd name="T28" fmla="*/ 1 w 160"/>
                  <a:gd name="T29" fmla="*/ 95 h 161"/>
                  <a:gd name="T30" fmla="*/ 5 w 160"/>
                  <a:gd name="T31" fmla="*/ 110 h 161"/>
                  <a:gd name="T32" fmla="*/ 7 w 160"/>
                  <a:gd name="T33" fmla="*/ 116 h 161"/>
                  <a:gd name="T34" fmla="*/ 12 w 160"/>
                  <a:gd name="T35" fmla="*/ 124 h 161"/>
                  <a:gd name="T36" fmla="*/ 23 w 160"/>
                  <a:gd name="T37" fmla="*/ 137 h 161"/>
                  <a:gd name="T38" fmla="*/ 35 w 160"/>
                  <a:gd name="T39" fmla="*/ 146 h 161"/>
                  <a:gd name="T40" fmla="*/ 48 w 160"/>
                  <a:gd name="T41" fmla="*/ 154 h 161"/>
                  <a:gd name="T42" fmla="*/ 63 w 160"/>
                  <a:gd name="T43" fmla="*/ 158 h 161"/>
                  <a:gd name="T44" fmla="*/ 80 w 160"/>
                  <a:gd name="T45" fmla="*/ 161 h 161"/>
                  <a:gd name="T46" fmla="*/ 95 w 160"/>
                  <a:gd name="T47" fmla="*/ 158 h 161"/>
                  <a:gd name="T48" fmla="*/ 110 w 160"/>
                  <a:gd name="T49" fmla="*/ 154 h 161"/>
                  <a:gd name="T50" fmla="*/ 116 w 160"/>
                  <a:gd name="T51" fmla="*/ 150 h 161"/>
                  <a:gd name="T52" fmla="*/ 123 w 160"/>
                  <a:gd name="T53" fmla="*/ 146 h 161"/>
                  <a:gd name="T54" fmla="*/ 129 w 160"/>
                  <a:gd name="T55" fmla="*/ 141 h 161"/>
                  <a:gd name="T56" fmla="*/ 137 w 160"/>
                  <a:gd name="T57" fmla="*/ 137 h 161"/>
                  <a:gd name="T58" fmla="*/ 140 w 160"/>
                  <a:gd name="T59" fmla="*/ 130 h 161"/>
                  <a:gd name="T60" fmla="*/ 145 w 160"/>
                  <a:gd name="T61" fmla="*/ 124 h 161"/>
                  <a:gd name="T62" fmla="*/ 149 w 160"/>
                  <a:gd name="T63" fmla="*/ 116 h 161"/>
                  <a:gd name="T64" fmla="*/ 154 w 160"/>
                  <a:gd name="T65" fmla="*/ 110 h 161"/>
                  <a:gd name="T66" fmla="*/ 158 w 160"/>
                  <a:gd name="T67" fmla="*/ 95 h 161"/>
                  <a:gd name="T68" fmla="*/ 160 w 160"/>
                  <a:gd name="T69" fmla="*/ 80 h 161"/>
                  <a:gd name="T70" fmla="*/ 158 w 160"/>
                  <a:gd name="T71" fmla="*/ 63 h 161"/>
                  <a:gd name="T72" fmla="*/ 154 w 160"/>
                  <a:gd name="T73" fmla="*/ 48 h 161"/>
                  <a:gd name="T74" fmla="*/ 145 w 160"/>
                  <a:gd name="T75" fmla="*/ 35 h 161"/>
                  <a:gd name="T76" fmla="*/ 137 w 160"/>
                  <a:gd name="T77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137" y="24"/>
                    </a:moveTo>
                    <a:lnTo>
                      <a:pt x="123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4"/>
                    </a:lnTo>
                    <a:lnTo>
                      <a:pt x="23" y="137"/>
                    </a:ln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50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30"/>
                    </a:lnTo>
                    <a:lnTo>
                      <a:pt x="145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5"/>
                    </a:lnTo>
                    <a:lnTo>
                      <a:pt x="137" y="24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EEC42440-DC11-65D6-682D-8F70F611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413" y="3095625"/>
                <a:ext cx="50800" cy="50800"/>
              </a:xfrm>
              <a:custGeom>
                <a:avLst/>
                <a:gdLst>
                  <a:gd name="T0" fmla="*/ 136 w 160"/>
                  <a:gd name="T1" fmla="*/ 23 h 160"/>
                  <a:gd name="T2" fmla="*/ 123 w 160"/>
                  <a:gd name="T3" fmla="*/ 12 h 160"/>
                  <a:gd name="T4" fmla="*/ 116 w 160"/>
                  <a:gd name="T5" fmla="*/ 7 h 160"/>
                  <a:gd name="T6" fmla="*/ 109 w 160"/>
                  <a:gd name="T7" fmla="*/ 5 h 160"/>
                  <a:gd name="T8" fmla="*/ 95 w 160"/>
                  <a:gd name="T9" fmla="*/ 1 h 160"/>
                  <a:gd name="T10" fmla="*/ 80 w 160"/>
                  <a:gd name="T11" fmla="*/ 0 h 160"/>
                  <a:gd name="T12" fmla="*/ 63 w 160"/>
                  <a:gd name="T13" fmla="*/ 1 h 160"/>
                  <a:gd name="T14" fmla="*/ 48 w 160"/>
                  <a:gd name="T15" fmla="*/ 5 h 160"/>
                  <a:gd name="T16" fmla="*/ 34 w 160"/>
                  <a:gd name="T17" fmla="*/ 12 h 160"/>
                  <a:gd name="T18" fmla="*/ 23 w 160"/>
                  <a:gd name="T19" fmla="*/ 23 h 160"/>
                  <a:gd name="T20" fmla="*/ 12 w 160"/>
                  <a:gd name="T21" fmla="*/ 34 h 160"/>
                  <a:gd name="T22" fmla="*/ 5 w 160"/>
                  <a:gd name="T23" fmla="*/ 48 h 160"/>
                  <a:gd name="T24" fmla="*/ 1 w 160"/>
                  <a:gd name="T25" fmla="*/ 63 h 160"/>
                  <a:gd name="T26" fmla="*/ 0 w 160"/>
                  <a:gd name="T27" fmla="*/ 80 h 160"/>
                  <a:gd name="T28" fmla="*/ 1 w 160"/>
                  <a:gd name="T29" fmla="*/ 95 h 160"/>
                  <a:gd name="T30" fmla="*/ 5 w 160"/>
                  <a:gd name="T31" fmla="*/ 109 h 160"/>
                  <a:gd name="T32" fmla="*/ 7 w 160"/>
                  <a:gd name="T33" fmla="*/ 116 h 160"/>
                  <a:gd name="T34" fmla="*/ 12 w 160"/>
                  <a:gd name="T35" fmla="*/ 123 h 160"/>
                  <a:gd name="T36" fmla="*/ 23 w 160"/>
                  <a:gd name="T37" fmla="*/ 137 h 160"/>
                  <a:gd name="T38" fmla="*/ 34 w 160"/>
                  <a:gd name="T39" fmla="*/ 145 h 160"/>
                  <a:gd name="T40" fmla="*/ 48 w 160"/>
                  <a:gd name="T41" fmla="*/ 154 h 160"/>
                  <a:gd name="T42" fmla="*/ 63 w 160"/>
                  <a:gd name="T43" fmla="*/ 158 h 160"/>
                  <a:gd name="T44" fmla="*/ 80 w 160"/>
                  <a:gd name="T45" fmla="*/ 160 h 160"/>
                  <a:gd name="T46" fmla="*/ 95 w 160"/>
                  <a:gd name="T47" fmla="*/ 158 h 160"/>
                  <a:gd name="T48" fmla="*/ 109 w 160"/>
                  <a:gd name="T49" fmla="*/ 154 h 160"/>
                  <a:gd name="T50" fmla="*/ 116 w 160"/>
                  <a:gd name="T51" fmla="*/ 149 h 160"/>
                  <a:gd name="T52" fmla="*/ 123 w 160"/>
                  <a:gd name="T53" fmla="*/ 145 h 160"/>
                  <a:gd name="T54" fmla="*/ 129 w 160"/>
                  <a:gd name="T55" fmla="*/ 140 h 160"/>
                  <a:gd name="T56" fmla="*/ 136 w 160"/>
                  <a:gd name="T57" fmla="*/ 137 h 160"/>
                  <a:gd name="T58" fmla="*/ 140 w 160"/>
                  <a:gd name="T59" fmla="*/ 129 h 160"/>
                  <a:gd name="T60" fmla="*/ 145 w 160"/>
                  <a:gd name="T61" fmla="*/ 123 h 160"/>
                  <a:gd name="T62" fmla="*/ 149 w 160"/>
                  <a:gd name="T63" fmla="*/ 116 h 160"/>
                  <a:gd name="T64" fmla="*/ 154 w 160"/>
                  <a:gd name="T65" fmla="*/ 109 h 160"/>
                  <a:gd name="T66" fmla="*/ 157 w 160"/>
                  <a:gd name="T67" fmla="*/ 95 h 160"/>
                  <a:gd name="T68" fmla="*/ 160 w 160"/>
                  <a:gd name="T69" fmla="*/ 80 h 160"/>
                  <a:gd name="T70" fmla="*/ 157 w 160"/>
                  <a:gd name="T71" fmla="*/ 63 h 160"/>
                  <a:gd name="T72" fmla="*/ 154 w 160"/>
                  <a:gd name="T73" fmla="*/ 48 h 160"/>
                  <a:gd name="T74" fmla="*/ 145 w 160"/>
                  <a:gd name="T75" fmla="*/ 34 h 160"/>
                  <a:gd name="T76" fmla="*/ 136 w 160"/>
                  <a:gd name="T77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36" y="23"/>
                    </a:moveTo>
                    <a:lnTo>
                      <a:pt x="123" y="12"/>
                    </a:lnTo>
                    <a:lnTo>
                      <a:pt x="116" y="7"/>
                    </a:lnTo>
                    <a:lnTo>
                      <a:pt x="109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09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4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09" y="154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29" y="140"/>
                    </a:lnTo>
                    <a:lnTo>
                      <a:pt x="136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09"/>
                    </a:lnTo>
                    <a:lnTo>
                      <a:pt x="157" y="95"/>
                    </a:lnTo>
                    <a:lnTo>
                      <a:pt x="160" y="80"/>
                    </a:lnTo>
                    <a:lnTo>
                      <a:pt x="157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6" y="23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99" name="Freeform 37">
                <a:extLst>
                  <a:ext uri="{FF2B5EF4-FFF2-40B4-BE49-F238E27FC236}">
                    <a16:creationId xmlns:a16="http://schemas.microsoft.com/office/drawing/2014/main" id="{E2C2408E-7A1B-30BB-ED6B-E369BC567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3211513"/>
                <a:ext cx="50800" cy="50800"/>
              </a:xfrm>
              <a:custGeom>
                <a:avLst/>
                <a:gdLst>
                  <a:gd name="T0" fmla="*/ 136 w 160"/>
                  <a:gd name="T1" fmla="*/ 23 h 160"/>
                  <a:gd name="T2" fmla="*/ 123 w 160"/>
                  <a:gd name="T3" fmla="*/ 12 h 160"/>
                  <a:gd name="T4" fmla="*/ 115 w 160"/>
                  <a:gd name="T5" fmla="*/ 7 h 160"/>
                  <a:gd name="T6" fmla="*/ 109 w 160"/>
                  <a:gd name="T7" fmla="*/ 5 h 160"/>
                  <a:gd name="T8" fmla="*/ 95 w 160"/>
                  <a:gd name="T9" fmla="*/ 1 h 160"/>
                  <a:gd name="T10" fmla="*/ 80 w 160"/>
                  <a:gd name="T11" fmla="*/ 0 h 160"/>
                  <a:gd name="T12" fmla="*/ 63 w 160"/>
                  <a:gd name="T13" fmla="*/ 1 h 160"/>
                  <a:gd name="T14" fmla="*/ 48 w 160"/>
                  <a:gd name="T15" fmla="*/ 5 h 160"/>
                  <a:gd name="T16" fmla="*/ 34 w 160"/>
                  <a:gd name="T17" fmla="*/ 12 h 160"/>
                  <a:gd name="T18" fmla="*/ 23 w 160"/>
                  <a:gd name="T19" fmla="*/ 23 h 160"/>
                  <a:gd name="T20" fmla="*/ 12 w 160"/>
                  <a:gd name="T21" fmla="*/ 34 h 160"/>
                  <a:gd name="T22" fmla="*/ 5 w 160"/>
                  <a:gd name="T23" fmla="*/ 48 h 160"/>
                  <a:gd name="T24" fmla="*/ 1 w 160"/>
                  <a:gd name="T25" fmla="*/ 63 h 160"/>
                  <a:gd name="T26" fmla="*/ 0 w 160"/>
                  <a:gd name="T27" fmla="*/ 80 h 160"/>
                  <a:gd name="T28" fmla="*/ 1 w 160"/>
                  <a:gd name="T29" fmla="*/ 95 h 160"/>
                  <a:gd name="T30" fmla="*/ 5 w 160"/>
                  <a:gd name="T31" fmla="*/ 109 h 160"/>
                  <a:gd name="T32" fmla="*/ 7 w 160"/>
                  <a:gd name="T33" fmla="*/ 116 h 160"/>
                  <a:gd name="T34" fmla="*/ 12 w 160"/>
                  <a:gd name="T35" fmla="*/ 123 h 160"/>
                  <a:gd name="T36" fmla="*/ 23 w 160"/>
                  <a:gd name="T37" fmla="*/ 137 h 160"/>
                  <a:gd name="T38" fmla="*/ 34 w 160"/>
                  <a:gd name="T39" fmla="*/ 145 h 160"/>
                  <a:gd name="T40" fmla="*/ 48 w 160"/>
                  <a:gd name="T41" fmla="*/ 154 h 160"/>
                  <a:gd name="T42" fmla="*/ 63 w 160"/>
                  <a:gd name="T43" fmla="*/ 158 h 160"/>
                  <a:gd name="T44" fmla="*/ 80 w 160"/>
                  <a:gd name="T45" fmla="*/ 160 h 160"/>
                  <a:gd name="T46" fmla="*/ 95 w 160"/>
                  <a:gd name="T47" fmla="*/ 158 h 160"/>
                  <a:gd name="T48" fmla="*/ 109 w 160"/>
                  <a:gd name="T49" fmla="*/ 154 h 160"/>
                  <a:gd name="T50" fmla="*/ 115 w 160"/>
                  <a:gd name="T51" fmla="*/ 149 h 160"/>
                  <a:gd name="T52" fmla="*/ 123 w 160"/>
                  <a:gd name="T53" fmla="*/ 145 h 160"/>
                  <a:gd name="T54" fmla="*/ 129 w 160"/>
                  <a:gd name="T55" fmla="*/ 140 h 160"/>
                  <a:gd name="T56" fmla="*/ 136 w 160"/>
                  <a:gd name="T57" fmla="*/ 137 h 160"/>
                  <a:gd name="T58" fmla="*/ 140 w 160"/>
                  <a:gd name="T59" fmla="*/ 129 h 160"/>
                  <a:gd name="T60" fmla="*/ 145 w 160"/>
                  <a:gd name="T61" fmla="*/ 123 h 160"/>
                  <a:gd name="T62" fmla="*/ 149 w 160"/>
                  <a:gd name="T63" fmla="*/ 116 h 160"/>
                  <a:gd name="T64" fmla="*/ 154 w 160"/>
                  <a:gd name="T65" fmla="*/ 109 h 160"/>
                  <a:gd name="T66" fmla="*/ 157 w 160"/>
                  <a:gd name="T67" fmla="*/ 95 h 160"/>
                  <a:gd name="T68" fmla="*/ 160 w 160"/>
                  <a:gd name="T69" fmla="*/ 80 h 160"/>
                  <a:gd name="T70" fmla="*/ 157 w 160"/>
                  <a:gd name="T71" fmla="*/ 63 h 160"/>
                  <a:gd name="T72" fmla="*/ 154 w 160"/>
                  <a:gd name="T73" fmla="*/ 48 h 160"/>
                  <a:gd name="T74" fmla="*/ 145 w 160"/>
                  <a:gd name="T75" fmla="*/ 34 h 160"/>
                  <a:gd name="T76" fmla="*/ 136 w 160"/>
                  <a:gd name="T77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36" y="23"/>
                    </a:moveTo>
                    <a:lnTo>
                      <a:pt x="123" y="12"/>
                    </a:lnTo>
                    <a:lnTo>
                      <a:pt x="115" y="7"/>
                    </a:lnTo>
                    <a:lnTo>
                      <a:pt x="109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09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4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09" y="154"/>
                    </a:lnTo>
                    <a:lnTo>
                      <a:pt x="115" y="149"/>
                    </a:lnTo>
                    <a:lnTo>
                      <a:pt x="123" y="145"/>
                    </a:lnTo>
                    <a:lnTo>
                      <a:pt x="129" y="140"/>
                    </a:lnTo>
                    <a:lnTo>
                      <a:pt x="136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09"/>
                    </a:lnTo>
                    <a:lnTo>
                      <a:pt x="157" y="95"/>
                    </a:lnTo>
                    <a:lnTo>
                      <a:pt x="160" y="80"/>
                    </a:lnTo>
                    <a:lnTo>
                      <a:pt x="157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6" y="23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0" name="Freeform 38">
                <a:extLst>
                  <a:ext uri="{FF2B5EF4-FFF2-40B4-BE49-F238E27FC236}">
                    <a16:creationId xmlns:a16="http://schemas.microsoft.com/office/drawing/2014/main" id="{CCB76F06-8B87-4617-799E-410987FD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475" y="3324225"/>
                <a:ext cx="50800" cy="50800"/>
              </a:xfrm>
              <a:custGeom>
                <a:avLst/>
                <a:gdLst>
                  <a:gd name="T0" fmla="*/ 137 w 160"/>
                  <a:gd name="T1" fmla="*/ 24 h 161"/>
                  <a:gd name="T2" fmla="*/ 123 w 160"/>
                  <a:gd name="T3" fmla="*/ 13 h 161"/>
                  <a:gd name="T4" fmla="*/ 116 w 160"/>
                  <a:gd name="T5" fmla="*/ 8 h 161"/>
                  <a:gd name="T6" fmla="*/ 110 w 160"/>
                  <a:gd name="T7" fmla="*/ 5 h 161"/>
                  <a:gd name="T8" fmla="*/ 95 w 160"/>
                  <a:gd name="T9" fmla="*/ 2 h 161"/>
                  <a:gd name="T10" fmla="*/ 80 w 160"/>
                  <a:gd name="T11" fmla="*/ 0 h 161"/>
                  <a:gd name="T12" fmla="*/ 63 w 160"/>
                  <a:gd name="T13" fmla="*/ 2 h 161"/>
                  <a:gd name="T14" fmla="*/ 48 w 160"/>
                  <a:gd name="T15" fmla="*/ 5 h 161"/>
                  <a:gd name="T16" fmla="*/ 35 w 160"/>
                  <a:gd name="T17" fmla="*/ 13 h 161"/>
                  <a:gd name="T18" fmla="*/ 24 w 160"/>
                  <a:gd name="T19" fmla="*/ 24 h 161"/>
                  <a:gd name="T20" fmla="*/ 12 w 160"/>
                  <a:gd name="T21" fmla="*/ 35 h 161"/>
                  <a:gd name="T22" fmla="*/ 5 w 160"/>
                  <a:gd name="T23" fmla="*/ 49 h 161"/>
                  <a:gd name="T24" fmla="*/ 1 w 160"/>
                  <a:gd name="T25" fmla="*/ 63 h 161"/>
                  <a:gd name="T26" fmla="*/ 0 w 160"/>
                  <a:gd name="T27" fmla="*/ 81 h 161"/>
                  <a:gd name="T28" fmla="*/ 1 w 160"/>
                  <a:gd name="T29" fmla="*/ 95 h 161"/>
                  <a:gd name="T30" fmla="*/ 5 w 160"/>
                  <a:gd name="T31" fmla="*/ 110 h 161"/>
                  <a:gd name="T32" fmla="*/ 8 w 160"/>
                  <a:gd name="T33" fmla="*/ 116 h 161"/>
                  <a:gd name="T34" fmla="*/ 12 w 160"/>
                  <a:gd name="T35" fmla="*/ 124 h 161"/>
                  <a:gd name="T36" fmla="*/ 24 w 160"/>
                  <a:gd name="T37" fmla="*/ 137 h 161"/>
                  <a:gd name="T38" fmla="*/ 35 w 160"/>
                  <a:gd name="T39" fmla="*/ 146 h 161"/>
                  <a:gd name="T40" fmla="*/ 48 w 160"/>
                  <a:gd name="T41" fmla="*/ 155 h 161"/>
                  <a:gd name="T42" fmla="*/ 63 w 160"/>
                  <a:gd name="T43" fmla="*/ 158 h 161"/>
                  <a:gd name="T44" fmla="*/ 80 w 160"/>
                  <a:gd name="T45" fmla="*/ 161 h 161"/>
                  <a:gd name="T46" fmla="*/ 95 w 160"/>
                  <a:gd name="T47" fmla="*/ 158 h 161"/>
                  <a:gd name="T48" fmla="*/ 110 w 160"/>
                  <a:gd name="T49" fmla="*/ 155 h 161"/>
                  <a:gd name="T50" fmla="*/ 116 w 160"/>
                  <a:gd name="T51" fmla="*/ 150 h 161"/>
                  <a:gd name="T52" fmla="*/ 123 w 160"/>
                  <a:gd name="T53" fmla="*/ 146 h 161"/>
                  <a:gd name="T54" fmla="*/ 129 w 160"/>
                  <a:gd name="T55" fmla="*/ 141 h 161"/>
                  <a:gd name="T56" fmla="*/ 137 w 160"/>
                  <a:gd name="T57" fmla="*/ 137 h 161"/>
                  <a:gd name="T58" fmla="*/ 141 w 160"/>
                  <a:gd name="T59" fmla="*/ 130 h 161"/>
                  <a:gd name="T60" fmla="*/ 145 w 160"/>
                  <a:gd name="T61" fmla="*/ 124 h 161"/>
                  <a:gd name="T62" fmla="*/ 149 w 160"/>
                  <a:gd name="T63" fmla="*/ 116 h 161"/>
                  <a:gd name="T64" fmla="*/ 154 w 160"/>
                  <a:gd name="T65" fmla="*/ 110 h 161"/>
                  <a:gd name="T66" fmla="*/ 158 w 160"/>
                  <a:gd name="T67" fmla="*/ 95 h 161"/>
                  <a:gd name="T68" fmla="*/ 160 w 160"/>
                  <a:gd name="T69" fmla="*/ 81 h 161"/>
                  <a:gd name="T70" fmla="*/ 158 w 160"/>
                  <a:gd name="T71" fmla="*/ 63 h 161"/>
                  <a:gd name="T72" fmla="*/ 154 w 160"/>
                  <a:gd name="T73" fmla="*/ 49 h 161"/>
                  <a:gd name="T74" fmla="*/ 145 w 160"/>
                  <a:gd name="T75" fmla="*/ 35 h 161"/>
                  <a:gd name="T76" fmla="*/ 137 w 160"/>
                  <a:gd name="T77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137" y="24"/>
                    </a:moveTo>
                    <a:lnTo>
                      <a:pt x="123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2" y="35"/>
                    </a:lnTo>
                    <a:lnTo>
                      <a:pt x="5" y="49"/>
                    </a:lnTo>
                    <a:lnTo>
                      <a:pt x="1" y="63"/>
                    </a:lnTo>
                    <a:lnTo>
                      <a:pt x="0" y="81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2" y="124"/>
                    </a:lnTo>
                    <a:lnTo>
                      <a:pt x="24" y="137"/>
                    </a:lnTo>
                    <a:lnTo>
                      <a:pt x="35" y="146"/>
                    </a:lnTo>
                    <a:lnTo>
                      <a:pt x="48" y="155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5"/>
                    </a:lnTo>
                    <a:lnTo>
                      <a:pt x="116" y="150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1"/>
                    </a:lnTo>
                    <a:lnTo>
                      <a:pt x="158" y="63"/>
                    </a:lnTo>
                    <a:lnTo>
                      <a:pt x="154" y="49"/>
                    </a:lnTo>
                    <a:lnTo>
                      <a:pt x="145" y="35"/>
                    </a:lnTo>
                    <a:lnTo>
                      <a:pt x="137" y="24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1" name="Freeform 39">
                <a:extLst>
                  <a:ext uri="{FF2B5EF4-FFF2-40B4-BE49-F238E27FC236}">
                    <a16:creationId xmlns:a16="http://schemas.microsoft.com/office/drawing/2014/main" id="{2112DEEE-82D7-2FD7-301F-7712F131B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3549650"/>
                <a:ext cx="50800" cy="50800"/>
              </a:xfrm>
              <a:custGeom>
                <a:avLst/>
                <a:gdLst>
                  <a:gd name="T0" fmla="*/ 160 w 160"/>
                  <a:gd name="T1" fmla="*/ 80 h 160"/>
                  <a:gd name="T2" fmla="*/ 158 w 160"/>
                  <a:gd name="T3" fmla="*/ 63 h 160"/>
                  <a:gd name="T4" fmla="*/ 154 w 160"/>
                  <a:gd name="T5" fmla="*/ 48 h 160"/>
                  <a:gd name="T6" fmla="*/ 145 w 160"/>
                  <a:gd name="T7" fmla="*/ 34 h 160"/>
                  <a:gd name="T8" fmla="*/ 137 w 160"/>
                  <a:gd name="T9" fmla="*/ 23 h 160"/>
                  <a:gd name="T10" fmla="*/ 123 w 160"/>
                  <a:gd name="T11" fmla="*/ 12 h 160"/>
                  <a:gd name="T12" fmla="*/ 116 w 160"/>
                  <a:gd name="T13" fmla="*/ 7 h 160"/>
                  <a:gd name="T14" fmla="*/ 110 w 160"/>
                  <a:gd name="T15" fmla="*/ 5 h 160"/>
                  <a:gd name="T16" fmla="*/ 95 w 160"/>
                  <a:gd name="T17" fmla="*/ 1 h 160"/>
                  <a:gd name="T18" fmla="*/ 80 w 160"/>
                  <a:gd name="T19" fmla="*/ 0 h 160"/>
                  <a:gd name="T20" fmla="*/ 63 w 160"/>
                  <a:gd name="T21" fmla="*/ 1 h 160"/>
                  <a:gd name="T22" fmla="*/ 48 w 160"/>
                  <a:gd name="T23" fmla="*/ 5 h 160"/>
                  <a:gd name="T24" fmla="*/ 35 w 160"/>
                  <a:gd name="T25" fmla="*/ 12 h 160"/>
                  <a:gd name="T26" fmla="*/ 23 w 160"/>
                  <a:gd name="T27" fmla="*/ 23 h 160"/>
                  <a:gd name="T28" fmla="*/ 12 w 160"/>
                  <a:gd name="T29" fmla="*/ 34 h 160"/>
                  <a:gd name="T30" fmla="*/ 5 w 160"/>
                  <a:gd name="T31" fmla="*/ 48 h 160"/>
                  <a:gd name="T32" fmla="*/ 1 w 160"/>
                  <a:gd name="T33" fmla="*/ 63 h 160"/>
                  <a:gd name="T34" fmla="*/ 0 w 160"/>
                  <a:gd name="T35" fmla="*/ 80 h 160"/>
                  <a:gd name="T36" fmla="*/ 1 w 160"/>
                  <a:gd name="T37" fmla="*/ 95 h 160"/>
                  <a:gd name="T38" fmla="*/ 5 w 160"/>
                  <a:gd name="T39" fmla="*/ 110 h 160"/>
                  <a:gd name="T40" fmla="*/ 7 w 160"/>
                  <a:gd name="T41" fmla="*/ 116 h 160"/>
                  <a:gd name="T42" fmla="*/ 12 w 160"/>
                  <a:gd name="T43" fmla="*/ 123 h 160"/>
                  <a:gd name="T44" fmla="*/ 23 w 160"/>
                  <a:gd name="T45" fmla="*/ 137 h 160"/>
                  <a:gd name="T46" fmla="*/ 35 w 160"/>
                  <a:gd name="T47" fmla="*/ 145 h 160"/>
                  <a:gd name="T48" fmla="*/ 48 w 160"/>
                  <a:gd name="T49" fmla="*/ 154 h 160"/>
                  <a:gd name="T50" fmla="*/ 63 w 160"/>
                  <a:gd name="T51" fmla="*/ 158 h 160"/>
                  <a:gd name="T52" fmla="*/ 80 w 160"/>
                  <a:gd name="T53" fmla="*/ 160 h 160"/>
                  <a:gd name="T54" fmla="*/ 95 w 160"/>
                  <a:gd name="T55" fmla="*/ 158 h 160"/>
                  <a:gd name="T56" fmla="*/ 110 w 160"/>
                  <a:gd name="T57" fmla="*/ 154 h 160"/>
                  <a:gd name="T58" fmla="*/ 116 w 160"/>
                  <a:gd name="T59" fmla="*/ 149 h 160"/>
                  <a:gd name="T60" fmla="*/ 123 w 160"/>
                  <a:gd name="T61" fmla="*/ 145 h 160"/>
                  <a:gd name="T62" fmla="*/ 129 w 160"/>
                  <a:gd name="T63" fmla="*/ 141 h 160"/>
                  <a:gd name="T64" fmla="*/ 137 w 160"/>
                  <a:gd name="T65" fmla="*/ 137 h 160"/>
                  <a:gd name="T66" fmla="*/ 140 w 160"/>
                  <a:gd name="T67" fmla="*/ 129 h 160"/>
                  <a:gd name="T68" fmla="*/ 145 w 160"/>
                  <a:gd name="T69" fmla="*/ 123 h 160"/>
                  <a:gd name="T70" fmla="*/ 149 w 160"/>
                  <a:gd name="T71" fmla="*/ 116 h 160"/>
                  <a:gd name="T72" fmla="*/ 154 w 160"/>
                  <a:gd name="T73" fmla="*/ 110 h 160"/>
                  <a:gd name="T74" fmla="*/ 158 w 160"/>
                  <a:gd name="T75" fmla="*/ 95 h 160"/>
                  <a:gd name="T76" fmla="*/ 160 w 160"/>
                  <a:gd name="T77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60" y="80"/>
                    </a:move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5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2" name="Freeform 40">
                <a:extLst>
                  <a:ext uri="{FF2B5EF4-FFF2-40B4-BE49-F238E27FC236}">
                    <a16:creationId xmlns:a16="http://schemas.microsoft.com/office/drawing/2014/main" id="{DB057E3C-7050-F5CF-891C-6F2C07840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975" y="3657600"/>
                <a:ext cx="50800" cy="50800"/>
              </a:xfrm>
              <a:custGeom>
                <a:avLst/>
                <a:gdLst>
                  <a:gd name="T0" fmla="*/ 160 w 160"/>
                  <a:gd name="T1" fmla="*/ 80 h 161"/>
                  <a:gd name="T2" fmla="*/ 158 w 160"/>
                  <a:gd name="T3" fmla="*/ 63 h 161"/>
                  <a:gd name="T4" fmla="*/ 154 w 160"/>
                  <a:gd name="T5" fmla="*/ 48 h 161"/>
                  <a:gd name="T6" fmla="*/ 146 w 160"/>
                  <a:gd name="T7" fmla="*/ 35 h 161"/>
                  <a:gd name="T8" fmla="*/ 137 w 160"/>
                  <a:gd name="T9" fmla="*/ 24 h 161"/>
                  <a:gd name="T10" fmla="*/ 124 w 160"/>
                  <a:gd name="T11" fmla="*/ 13 h 161"/>
                  <a:gd name="T12" fmla="*/ 116 w 160"/>
                  <a:gd name="T13" fmla="*/ 8 h 161"/>
                  <a:gd name="T14" fmla="*/ 110 w 160"/>
                  <a:gd name="T15" fmla="*/ 5 h 161"/>
                  <a:gd name="T16" fmla="*/ 95 w 160"/>
                  <a:gd name="T17" fmla="*/ 1 h 161"/>
                  <a:gd name="T18" fmla="*/ 80 w 160"/>
                  <a:gd name="T19" fmla="*/ 0 h 161"/>
                  <a:gd name="T20" fmla="*/ 63 w 160"/>
                  <a:gd name="T21" fmla="*/ 1 h 161"/>
                  <a:gd name="T22" fmla="*/ 48 w 160"/>
                  <a:gd name="T23" fmla="*/ 5 h 161"/>
                  <a:gd name="T24" fmla="*/ 35 w 160"/>
                  <a:gd name="T25" fmla="*/ 13 h 161"/>
                  <a:gd name="T26" fmla="*/ 24 w 160"/>
                  <a:gd name="T27" fmla="*/ 24 h 161"/>
                  <a:gd name="T28" fmla="*/ 13 w 160"/>
                  <a:gd name="T29" fmla="*/ 35 h 161"/>
                  <a:gd name="T30" fmla="*/ 5 w 160"/>
                  <a:gd name="T31" fmla="*/ 48 h 161"/>
                  <a:gd name="T32" fmla="*/ 2 w 160"/>
                  <a:gd name="T33" fmla="*/ 63 h 161"/>
                  <a:gd name="T34" fmla="*/ 0 w 160"/>
                  <a:gd name="T35" fmla="*/ 80 h 161"/>
                  <a:gd name="T36" fmla="*/ 2 w 160"/>
                  <a:gd name="T37" fmla="*/ 95 h 161"/>
                  <a:gd name="T38" fmla="*/ 5 w 160"/>
                  <a:gd name="T39" fmla="*/ 110 h 161"/>
                  <a:gd name="T40" fmla="*/ 8 w 160"/>
                  <a:gd name="T41" fmla="*/ 116 h 161"/>
                  <a:gd name="T42" fmla="*/ 13 w 160"/>
                  <a:gd name="T43" fmla="*/ 124 h 161"/>
                  <a:gd name="T44" fmla="*/ 24 w 160"/>
                  <a:gd name="T45" fmla="*/ 137 h 161"/>
                  <a:gd name="T46" fmla="*/ 35 w 160"/>
                  <a:gd name="T47" fmla="*/ 146 h 161"/>
                  <a:gd name="T48" fmla="*/ 48 w 160"/>
                  <a:gd name="T49" fmla="*/ 154 h 161"/>
                  <a:gd name="T50" fmla="*/ 63 w 160"/>
                  <a:gd name="T51" fmla="*/ 158 h 161"/>
                  <a:gd name="T52" fmla="*/ 80 w 160"/>
                  <a:gd name="T53" fmla="*/ 161 h 161"/>
                  <a:gd name="T54" fmla="*/ 95 w 160"/>
                  <a:gd name="T55" fmla="*/ 158 h 161"/>
                  <a:gd name="T56" fmla="*/ 110 w 160"/>
                  <a:gd name="T57" fmla="*/ 154 h 161"/>
                  <a:gd name="T58" fmla="*/ 116 w 160"/>
                  <a:gd name="T59" fmla="*/ 150 h 161"/>
                  <a:gd name="T60" fmla="*/ 124 w 160"/>
                  <a:gd name="T61" fmla="*/ 146 h 161"/>
                  <a:gd name="T62" fmla="*/ 130 w 160"/>
                  <a:gd name="T63" fmla="*/ 141 h 161"/>
                  <a:gd name="T64" fmla="*/ 137 w 160"/>
                  <a:gd name="T65" fmla="*/ 137 h 161"/>
                  <a:gd name="T66" fmla="*/ 141 w 160"/>
                  <a:gd name="T67" fmla="*/ 130 h 161"/>
                  <a:gd name="T68" fmla="*/ 146 w 160"/>
                  <a:gd name="T69" fmla="*/ 124 h 161"/>
                  <a:gd name="T70" fmla="*/ 149 w 160"/>
                  <a:gd name="T71" fmla="*/ 116 h 161"/>
                  <a:gd name="T72" fmla="*/ 154 w 160"/>
                  <a:gd name="T73" fmla="*/ 110 h 161"/>
                  <a:gd name="T74" fmla="*/ 158 w 160"/>
                  <a:gd name="T75" fmla="*/ 95 h 161"/>
                  <a:gd name="T76" fmla="*/ 160 w 160"/>
                  <a:gd name="T77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160" y="80"/>
                    </a:move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5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50"/>
                    </a:lnTo>
                    <a:lnTo>
                      <a:pt x="124" y="146"/>
                    </a:lnTo>
                    <a:lnTo>
                      <a:pt x="130" y="141"/>
                    </a:lnTo>
                    <a:lnTo>
                      <a:pt x="137" y="137"/>
                    </a:lnTo>
                    <a:lnTo>
                      <a:pt x="141" y="130"/>
                    </a:lnTo>
                    <a:lnTo>
                      <a:pt x="146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3" name="Freeform 41">
                <a:extLst>
                  <a:ext uri="{FF2B5EF4-FFF2-40B4-BE49-F238E27FC236}">
                    <a16:creationId xmlns:a16="http://schemas.microsoft.com/office/drawing/2014/main" id="{0B0B2232-5556-7946-408F-63A4FB5C8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3768725"/>
                <a:ext cx="50800" cy="50800"/>
              </a:xfrm>
              <a:custGeom>
                <a:avLst/>
                <a:gdLst>
                  <a:gd name="T0" fmla="*/ 160 w 160"/>
                  <a:gd name="T1" fmla="*/ 80 h 160"/>
                  <a:gd name="T2" fmla="*/ 158 w 160"/>
                  <a:gd name="T3" fmla="*/ 63 h 160"/>
                  <a:gd name="T4" fmla="*/ 154 w 160"/>
                  <a:gd name="T5" fmla="*/ 48 h 160"/>
                  <a:gd name="T6" fmla="*/ 145 w 160"/>
                  <a:gd name="T7" fmla="*/ 34 h 160"/>
                  <a:gd name="T8" fmla="*/ 137 w 160"/>
                  <a:gd name="T9" fmla="*/ 23 h 160"/>
                  <a:gd name="T10" fmla="*/ 123 w 160"/>
                  <a:gd name="T11" fmla="*/ 12 h 160"/>
                  <a:gd name="T12" fmla="*/ 116 w 160"/>
                  <a:gd name="T13" fmla="*/ 7 h 160"/>
                  <a:gd name="T14" fmla="*/ 110 w 160"/>
                  <a:gd name="T15" fmla="*/ 5 h 160"/>
                  <a:gd name="T16" fmla="*/ 95 w 160"/>
                  <a:gd name="T17" fmla="*/ 1 h 160"/>
                  <a:gd name="T18" fmla="*/ 80 w 160"/>
                  <a:gd name="T19" fmla="*/ 0 h 160"/>
                  <a:gd name="T20" fmla="*/ 63 w 160"/>
                  <a:gd name="T21" fmla="*/ 1 h 160"/>
                  <a:gd name="T22" fmla="*/ 48 w 160"/>
                  <a:gd name="T23" fmla="*/ 5 h 160"/>
                  <a:gd name="T24" fmla="*/ 34 w 160"/>
                  <a:gd name="T25" fmla="*/ 12 h 160"/>
                  <a:gd name="T26" fmla="*/ 23 w 160"/>
                  <a:gd name="T27" fmla="*/ 23 h 160"/>
                  <a:gd name="T28" fmla="*/ 12 w 160"/>
                  <a:gd name="T29" fmla="*/ 34 h 160"/>
                  <a:gd name="T30" fmla="*/ 5 w 160"/>
                  <a:gd name="T31" fmla="*/ 48 h 160"/>
                  <a:gd name="T32" fmla="*/ 1 w 160"/>
                  <a:gd name="T33" fmla="*/ 63 h 160"/>
                  <a:gd name="T34" fmla="*/ 0 w 160"/>
                  <a:gd name="T35" fmla="*/ 80 h 160"/>
                  <a:gd name="T36" fmla="*/ 1 w 160"/>
                  <a:gd name="T37" fmla="*/ 95 h 160"/>
                  <a:gd name="T38" fmla="*/ 5 w 160"/>
                  <a:gd name="T39" fmla="*/ 110 h 160"/>
                  <a:gd name="T40" fmla="*/ 7 w 160"/>
                  <a:gd name="T41" fmla="*/ 116 h 160"/>
                  <a:gd name="T42" fmla="*/ 12 w 160"/>
                  <a:gd name="T43" fmla="*/ 123 h 160"/>
                  <a:gd name="T44" fmla="*/ 23 w 160"/>
                  <a:gd name="T45" fmla="*/ 137 h 160"/>
                  <a:gd name="T46" fmla="*/ 34 w 160"/>
                  <a:gd name="T47" fmla="*/ 145 h 160"/>
                  <a:gd name="T48" fmla="*/ 48 w 160"/>
                  <a:gd name="T49" fmla="*/ 154 h 160"/>
                  <a:gd name="T50" fmla="*/ 63 w 160"/>
                  <a:gd name="T51" fmla="*/ 158 h 160"/>
                  <a:gd name="T52" fmla="*/ 80 w 160"/>
                  <a:gd name="T53" fmla="*/ 160 h 160"/>
                  <a:gd name="T54" fmla="*/ 95 w 160"/>
                  <a:gd name="T55" fmla="*/ 158 h 160"/>
                  <a:gd name="T56" fmla="*/ 110 w 160"/>
                  <a:gd name="T57" fmla="*/ 154 h 160"/>
                  <a:gd name="T58" fmla="*/ 116 w 160"/>
                  <a:gd name="T59" fmla="*/ 149 h 160"/>
                  <a:gd name="T60" fmla="*/ 123 w 160"/>
                  <a:gd name="T61" fmla="*/ 145 h 160"/>
                  <a:gd name="T62" fmla="*/ 129 w 160"/>
                  <a:gd name="T63" fmla="*/ 141 h 160"/>
                  <a:gd name="T64" fmla="*/ 137 w 160"/>
                  <a:gd name="T65" fmla="*/ 137 h 160"/>
                  <a:gd name="T66" fmla="*/ 140 w 160"/>
                  <a:gd name="T67" fmla="*/ 129 h 160"/>
                  <a:gd name="T68" fmla="*/ 145 w 160"/>
                  <a:gd name="T69" fmla="*/ 123 h 160"/>
                  <a:gd name="T70" fmla="*/ 149 w 160"/>
                  <a:gd name="T71" fmla="*/ 116 h 160"/>
                  <a:gd name="T72" fmla="*/ 154 w 160"/>
                  <a:gd name="T73" fmla="*/ 110 h 160"/>
                  <a:gd name="T74" fmla="*/ 158 w 160"/>
                  <a:gd name="T75" fmla="*/ 95 h 160"/>
                  <a:gd name="T76" fmla="*/ 160 w 160"/>
                  <a:gd name="T77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60" y="80"/>
                    </a:move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4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4" name="Freeform 42">
                <a:extLst>
                  <a:ext uri="{FF2B5EF4-FFF2-40B4-BE49-F238E27FC236}">
                    <a16:creationId xmlns:a16="http://schemas.microsoft.com/office/drawing/2014/main" id="{DA8ADEC6-D688-8C73-821C-EBD53C858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4000500"/>
                <a:ext cx="50800" cy="50800"/>
              </a:xfrm>
              <a:custGeom>
                <a:avLst/>
                <a:gdLst>
                  <a:gd name="T0" fmla="*/ 137 w 160"/>
                  <a:gd name="T1" fmla="*/ 137 h 160"/>
                  <a:gd name="T2" fmla="*/ 140 w 160"/>
                  <a:gd name="T3" fmla="*/ 129 h 160"/>
                  <a:gd name="T4" fmla="*/ 145 w 160"/>
                  <a:gd name="T5" fmla="*/ 123 h 160"/>
                  <a:gd name="T6" fmla="*/ 149 w 160"/>
                  <a:gd name="T7" fmla="*/ 116 h 160"/>
                  <a:gd name="T8" fmla="*/ 154 w 160"/>
                  <a:gd name="T9" fmla="*/ 110 h 160"/>
                  <a:gd name="T10" fmla="*/ 158 w 160"/>
                  <a:gd name="T11" fmla="*/ 95 h 160"/>
                  <a:gd name="T12" fmla="*/ 160 w 160"/>
                  <a:gd name="T13" fmla="*/ 80 h 160"/>
                  <a:gd name="T14" fmla="*/ 158 w 160"/>
                  <a:gd name="T15" fmla="*/ 63 h 160"/>
                  <a:gd name="T16" fmla="*/ 154 w 160"/>
                  <a:gd name="T17" fmla="*/ 48 h 160"/>
                  <a:gd name="T18" fmla="*/ 145 w 160"/>
                  <a:gd name="T19" fmla="*/ 34 h 160"/>
                  <a:gd name="T20" fmla="*/ 137 w 160"/>
                  <a:gd name="T21" fmla="*/ 23 h 160"/>
                  <a:gd name="T22" fmla="*/ 123 w 160"/>
                  <a:gd name="T23" fmla="*/ 12 h 160"/>
                  <a:gd name="T24" fmla="*/ 116 w 160"/>
                  <a:gd name="T25" fmla="*/ 7 h 160"/>
                  <a:gd name="T26" fmla="*/ 110 w 160"/>
                  <a:gd name="T27" fmla="*/ 5 h 160"/>
                  <a:gd name="T28" fmla="*/ 95 w 160"/>
                  <a:gd name="T29" fmla="*/ 1 h 160"/>
                  <a:gd name="T30" fmla="*/ 80 w 160"/>
                  <a:gd name="T31" fmla="*/ 0 h 160"/>
                  <a:gd name="T32" fmla="*/ 63 w 160"/>
                  <a:gd name="T33" fmla="*/ 1 h 160"/>
                  <a:gd name="T34" fmla="*/ 48 w 160"/>
                  <a:gd name="T35" fmla="*/ 5 h 160"/>
                  <a:gd name="T36" fmla="*/ 35 w 160"/>
                  <a:gd name="T37" fmla="*/ 12 h 160"/>
                  <a:gd name="T38" fmla="*/ 23 w 160"/>
                  <a:gd name="T39" fmla="*/ 23 h 160"/>
                  <a:gd name="T40" fmla="*/ 12 w 160"/>
                  <a:gd name="T41" fmla="*/ 34 h 160"/>
                  <a:gd name="T42" fmla="*/ 5 w 160"/>
                  <a:gd name="T43" fmla="*/ 48 h 160"/>
                  <a:gd name="T44" fmla="*/ 1 w 160"/>
                  <a:gd name="T45" fmla="*/ 63 h 160"/>
                  <a:gd name="T46" fmla="*/ 0 w 160"/>
                  <a:gd name="T47" fmla="*/ 80 h 160"/>
                  <a:gd name="T48" fmla="*/ 1 w 160"/>
                  <a:gd name="T49" fmla="*/ 95 h 160"/>
                  <a:gd name="T50" fmla="*/ 5 w 160"/>
                  <a:gd name="T51" fmla="*/ 110 h 160"/>
                  <a:gd name="T52" fmla="*/ 7 w 160"/>
                  <a:gd name="T53" fmla="*/ 116 h 160"/>
                  <a:gd name="T54" fmla="*/ 12 w 160"/>
                  <a:gd name="T55" fmla="*/ 123 h 160"/>
                  <a:gd name="T56" fmla="*/ 23 w 160"/>
                  <a:gd name="T57" fmla="*/ 137 h 160"/>
                  <a:gd name="T58" fmla="*/ 35 w 160"/>
                  <a:gd name="T59" fmla="*/ 145 h 160"/>
                  <a:gd name="T60" fmla="*/ 48 w 160"/>
                  <a:gd name="T61" fmla="*/ 154 h 160"/>
                  <a:gd name="T62" fmla="*/ 63 w 160"/>
                  <a:gd name="T63" fmla="*/ 158 h 160"/>
                  <a:gd name="T64" fmla="*/ 80 w 160"/>
                  <a:gd name="T65" fmla="*/ 160 h 160"/>
                  <a:gd name="T66" fmla="*/ 95 w 160"/>
                  <a:gd name="T67" fmla="*/ 158 h 160"/>
                  <a:gd name="T68" fmla="*/ 110 w 160"/>
                  <a:gd name="T69" fmla="*/ 154 h 160"/>
                  <a:gd name="T70" fmla="*/ 116 w 160"/>
                  <a:gd name="T71" fmla="*/ 149 h 160"/>
                  <a:gd name="T72" fmla="*/ 123 w 160"/>
                  <a:gd name="T73" fmla="*/ 145 h 160"/>
                  <a:gd name="T74" fmla="*/ 129 w 160"/>
                  <a:gd name="T75" fmla="*/ 141 h 160"/>
                  <a:gd name="T76" fmla="*/ 137 w 160"/>
                  <a:gd name="T77" fmla="*/ 13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37" y="137"/>
                    </a:move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5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29" y="141"/>
                    </a:lnTo>
                    <a:lnTo>
                      <a:pt x="137" y="13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5" name="Freeform 43">
                <a:extLst>
                  <a:ext uri="{FF2B5EF4-FFF2-40B4-BE49-F238E27FC236}">
                    <a16:creationId xmlns:a16="http://schemas.microsoft.com/office/drawing/2014/main" id="{FD1D1A5C-D607-342E-C29B-14D44175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4108450"/>
                <a:ext cx="50800" cy="50800"/>
              </a:xfrm>
              <a:custGeom>
                <a:avLst/>
                <a:gdLst>
                  <a:gd name="T0" fmla="*/ 137 w 161"/>
                  <a:gd name="T1" fmla="*/ 137 h 161"/>
                  <a:gd name="T2" fmla="*/ 141 w 161"/>
                  <a:gd name="T3" fmla="*/ 130 h 161"/>
                  <a:gd name="T4" fmla="*/ 146 w 161"/>
                  <a:gd name="T5" fmla="*/ 124 h 161"/>
                  <a:gd name="T6" fmla="*/ 149 w 161"/>
                  <a:gd name="T7" fmla="*/ 116 h 161"/>
                  <a:gd name="T8" fmla="*/ 154 w 161"/>
                  <a:gd name="T9" fmla="*/ 110 h 161"/>
                  <a:gd name="T10" fmla="*/ 158 w 161"/>
                  <a:gd name="T11" fmla="*/ 95 h 161"/>
                  <a:gd name="T12" fmla="*/ 161 w 161"/>
                  <a:gd name="T13" fmla="*/ 80 h 161"/>
                  <a:gd name="T14" fmla="*/ 158 w 161"/>
                  <a:gd name="T15" fmla="*/ 63 h 161"/>
                  <a:gd name="T16" fmla="*/ 154 w 161"/>
                  <a:gd name="T17" fmla="*/ 48 h 161"/>
                  <a:gd name="T18" fmla="*/ 146 w 161"/>
                  <a:gd name="T19" fmla="*/ 35 h 161"/>
                  <a:gd name="T20" fmla="*/ 137 w 161"/>
                  <a:gd name="T21" fmla="*/ 24 h 161"/>
                  <a:gd name="T22" fmla="*/ 124 w 161"/>
                  <a:gd name="T23" fmla="*/ 13 h 161"/>
                  <a:gd name="T24" fmla="*/ 116 w 161"/>
                  <a:gd name="T25" fmla="*/ 8 h 161"/>
                  <a:gd name="T26" fmla="*/ 110 w 161"/>
                  <a:gd name="T27" fmla="*/ 5 h 161"/>
                  <a:gd name="T28" fmla="*/ 95 w 161"/>
                  <a:gd name="T29" fmla="*/ 1 h 161"/>
                  <a:gd name="T30" fmla="*/ 80 w 161"/>
                  <a:gd name="T31" fmla="*/ 0 h 161"/>
                  <a:gd name="T32" fmla="*/ 63 w 161"/>
                  <a:gd name="T33" fmla="*/ 1 h 161"/>
                  <a:gd name="T34" fmla="*/ 48 w 161"/>
                  <a:gd name="T35" fmla="*/ 5 h 161"/>
                  <a:gd name="T36" fmla="*/ 35 w 161"/>
                  <a:gd name="T37" fmla="*/ 13 h 161"/>
                  <a:gd name="T38" fmla="*/ 24 w 161"/>
                  <a:gd name="T39" fmla="*/ 24 h 161"/>
                  <a:gd name="T40" fmla="*/ 13 w 161"/>
                  <a:gd name="T41" fmla="*/ 35 h 161"/>
                  <a:gd name="T42" fmla="*/ 5 w 161"/>
                  <a:gd name="T43" fmla="*/ 48 h 161"/>
                  <a:gd name="T44" fmla="*/ 2 w 161"/>
                  <a:gd name="T45" fmla="*/ 63 h 161"/>
                  <a:gd name="T46" fmla="*/ 0 w 161"/>
                  <a:gd name="T47" fmla="*/ 80 h 161"/>
                  <a:gd name="T48" fmla="*/ 2 w 161"/>
                  <a:gd name="T49" fmla="*/ 95 h 161"/>
                  <a:gd name="T50" fmla="*/ 5 w 161"/>
                  <a:gd name="T51" fmla="*/ 110 h 161"/>
                  <a:gd name="T52" fmla="*/ 8 w 161"/>
                  <a:gd name="T53" fmla="*/ 116 h 161"/>
                  <a:gd name="T54" fmla="*/ 13 w 161"/>
                  <a:gd name="T55" fmla="*/ 124 h 161"/>
                  <a:gd name="T56" fmla="*/ 24 w 161"/>
                  <a:gd name="T57" fmla="*/ 137 h 161"/>
                  <a:gd name="T58" fmla="*/ 35 w 161"/>
                  <a:gd name="T59" fmla="*/ 146 h 161"/>
                  <a:gd name="T60" fmla="*/ 48 w 161"/>
                  <a:gd name="T61" fmla="*/ 154 h 161"/>
                  <a:gd name="T62" fmla="*/ 63 w 161"/>
                  <a:gd name="T63" fmla="*/ 158 h 161"/>
                  <a:gd name="T64" fmla="*/ 80 w 161"/>
                  <a:gd name="T65" fmla="*/ 161 h 161"/>
                  <a:gd name="T66" fmla="*/ 95 w 161"/>
                  <a:gd name="T67" fmla="*/ 158 h 161"/>
                  <a:gd name="T68" fmla="*/ 110 w 161"/>
                  <a:gd name="T69" fmla="*/ 154 h 161"/>
                  <a:gd name="T70" fmla="*/ 116 w 161"/>
                  <a:gd name="T71" fmla="*/ 149 h 161"/>
                  <a:gd name="T72" fmla="*/ 124 w 161"/>
                  <a:gd name="T73" fmla="*/ 146 h 161"/>
                  <a:gd name="T74" fmla="*/ 130 w 161"/>
                  <a:gd name="T75" fmla="*/ 141 h 161"/>
                  <a:gd name="T76" fmla="*/ 137 w 161"/>
                  <a:gd name="T77" fmla="*/ 1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" h="161">
                    <a:moveTo>
                      <a:pt x="137" y="137"/>
                    </a:moveTo>
                    <a:lnTo>
                      <a:pt x="141" y="130"/>
                    </a:lnTo>
                    <a:lnTo>
                      <a:pt x="146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1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5"/>
                    </a:lnTo>
                    <a:lnTo>
                      <a:pt x="137" y="24"/>
                    </a:lnTo>
                    <a:lnTo>
                      <a:pt x="124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4" y="146"/>
                    </a:lnTo>
                    <a:lnTo>
                      <a:pt x="130" y="141"/>
                    </a:lnTo>
                    <a:lnTo>
                      <a:pt x="137" y="13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6" name="Freeform 44">
                <a:extLst>
                  <a:ext uri="{FF2B5EF4-FFF2-40B4-BE49-F238E27FC236}">
                    <a16:creationId xmlns:a16="http://schemas.microsoft.com/office/drawing/2014/main" id="{6628CF37-B327-585A-D9D5-07FAA3C84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725" y="4224338"/>
                <a:ext cx="50800" cy="50800"/>
              </a:xfrm>
              <a:custGeom>
                <a:avLst/>
                <a:gdLst>
                  <a:gd name="T0" fmla="*/ 137 w 160"/>
                  <a:gd name="T1" fmla="*/ 137 h 161"/>
                  <a:gd name="T2" fmla="*/ 141 w 160"/>
                  <a:gd name="T3" fmla="*/ 130 h 161"/>
                  <a:gd name="T4" fmla="*/ 146 w 160"/>
                  <a:gd name="T5" fmla="*/ 124 h 161"/>
                  <a:gd name="T6" fmla="*/ 149 w 160"/>
                  <a:gd name="T7" fmla="*/ 116 h 161"/>
                  <a:gd name="T8" fmla="*/ 154 w 160"/>
                  <a:gd name="T9" fmla="*/ 110 h 161"/>
                  <a:gd name="T10" fmla="*/ 158 w 160"/>
                  <a:gd name="T11" fmla="*/ 95 h 161"/>
                  <a:gd name="T12" fmla="*/ 160 w 160"/>
                  <a:gd name="T13" fmla="*/ 80 h 161"/>
                  <a:gd name="T14" fmla="*/ 158 w 160"/>
                  <a:gd name="T15" fmla="*/ 63 h 161"/>
                  <a:gd name="T16" fmla="*/ 154 w 160"/>
                  <a:gd name="T17" fmla="*/ 48 h 161"/>
                  <a:gd name="T18" fmla="*/ 146 w 160"/>
                  <a:gd name="T19" fmla="*/ 35 h 161"/>
                  <a:gd name="T20" fmla="*/ 137 w 160"/>
                  <a:gd name="T21" fmla="*/ 24 h 161"/>
                  <a:gd name="T22" fmla="*/ 123 w 160"/>
                  <a:gd name="T23" fmla="*/ 13 h 161"/>
                  <a:gd name="T24" fmla="*/ 116 w 160"/>
                  <a:gd name="T25" fmla="*/ 8 h 161"/>
                  <a:gd name="T26" fmla="*/ 110 w 160"/>
                  <a:gd name="T27" fmla="*/ 5 h 161"/>
                  <a:gd name="T28" fmla="*/ 95 w 160"/>
                  <a:gd name="T29" fmla="*/ 1 h 161"/>
                  <a:gd name="T30" fmla="*/ 80 w 160"/>
                  <a:gd name="T31" fmla="*/ 0 h 161"/>
                  <a:gd name="T32" fmla="*/ 63 w 160"/>
                  <a:gd name="T33" fmla="*/ 1 h 161"/>
                  <a:gd name="T34" fmla="*/ 48 w 160"/>
                  <a:gd name="T35" fmla="*/ 5 h 161"/>
                  <a:gd name="T36" fmla="*/ 35 w 160"/>
                  <a:gd name="T37" fmla="*/ 13 h 161"/>
                  <a:gd name="T38" fmla="*/ 24 w 160"/>
                  <a:gd name="T39" fmla="*/ 24 h 161"/>
                  <a:gd name="T40" fmla="*/ 13 w 160"/>
                  <a:gd name="T41" fmla="*/ 35 h 161"/>
                  <a:gd name="T42" fmla="*/ 5 w 160"/>
                  <a:gd name="T43" fmla="*/ 48 h 161"/>
                  <a:gd name="T44" fmla="*/ 1 w 160"/>
                  <a:gd name="T45" fmla="*/ 63 h 161"/>
                  <a:gd name="T46" fmla="*/ 0 w 160"/>
                  <a:gd name="T47" fmla="*/ 80 h 161"/>
                  <a:gd name="T48" fmla="*/ 1 w 160"/>
                  <a:gd name="T49" fmla="*/ 95 h 161"/>
                  <a:gd name="T50" fmla="*/ 5 w 160"/>
                  <a:gd name="T51" fmla="*/ 110 h 161"/>
                  <a:gd name="T52" fmla="*/ 8 w 160"/>
                  <a:gd name="T53" fmla="*/ 116 h 161"/>
                  <a:gd name="T54" fmla="*/ 13 w 160"/>
                  <a:gd name="T55" fmla="*/ 124 h 161"/>
                  <a:gd name="T56" fmla="*/ 24 w 160"/>
                  <a:gd name="T57" fmla="*/ 137 h 161"/>
                  <a:gd name="T58" fmla="*/ 35 w 160"/>
                  <a:gd name="T59" fmla="*/ 146 h 161"/>
                  <a:gd name="T60" fmla="*/ 48 w 160"/>
                  <a:gd name="T61" fmla="*/ 154 h 161"/>
                  <a:gd name="T62" fmla="*/ 63 w 160"/>
                  <a:gd name="T63" fmla="*/ 158 h 161"/>
                  <a:gd name="T64" fmla="*/ 80 w 160"/>
                  <a:gd name="T65" fmla="*/ 161 h 161"/>
                  <a:gd name="T66" fmla="*/ 95 w 160"/>
                  <a:gd name="T67" fmla="*/ 158 h 161"/>
                  <a:gd name="T68" fmla="*/ 110 w 160"/>
                  <a:gd name="T69" fmla="*/ 154 h 161"/>
                  <a:gd name="T70" fmla="*/ 116 w 160"/>
                  <a:gd name="T71" fmla="*/ 149 h 161"/>
                  <a:gd name="T72" fmla="*/ 123 w 160"/>
                  <a:gd name="T73" fmla="*/ 146 h 161"/>
                  <a:gd name="T74" fmla="*/ 130 w 160"/>
                  <a:gd name="T75" fmla="*/ 141 h 161"/>
                  <a:gd name="T76" fmla="*/ 137 w 160"/>
                  <a:gd name="T77" fmla="*/ 1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137" y="137"/>
                    </a:moveTo>
                    <a:lnTo>
                      <a:pt x="141" y="130"/>
                    </a:lnTo>
                    <a:lnTo>
                      <a:pt x="146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5"/>
                    </a:lnTo>
                    <a:lnTo>
                      <a:pt x="137" y="24"/>
                    </a:lnTo>
                    <a:lnTo>
                      <a:pt x="123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3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3" y="124"/>
                    </a:lnTo>
                    <a:lnTo>
                      <a:pt x="24" y="137"/>
                    </a:ln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6"/>
                    </a:lnTo>
                    <a:lnTo>
                      <a:pt x="130" y="141"/>
                    </a:lnTo>
                    <a:lnTo>
                      <a:pt x="137" y="13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7" name="Freeform 45">
                <a:extLst>
                  <a:ext uri="{FF2B5EF4-FFF2-40B4-BE49-F238E27FC236}">
                    <a16:creationId xmlns:a16="http://schemas.microsoft.com/office/drawing/2014/main" id="{9516CCD1-E205-D2F0-6772-11A80BD3D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888" y="4330700"/>
                <a:ext cx="50800" cy="52387"/>
              </a:xfrm>
              <a:custGeom>
                <a:avLst/>
                <a:gdLst>
                  <a:gd name="T0" fmla="*/ 136 w 160"/>
                  <a:gd name="T1" fmla="*/ 137 h 161"/>
                  <a:gd name="T2" fmla="*/ 140 w 160"/>
                  <a:gd name="T3" fmla="*/ 130 h 161"/>
                  <a:gd name="T4" fmla="*/ 145 w 160"/>
                  <a:gd name="T5" fmla="*/ 124 h 161"/>
                  <a:gd name="T6" fmla="*/ 149 w 160"/>
                  <a:gd name="T7" fmla="*/ 116 h 161"/>
                  <a:gd name="T8" fmla="*/ 154 w 160"/>
                  <a:gd name="T9" fmla="*/ 110 h 161"/>
                  <a:gd name="T10" fmla="*/ 157 w 160"/>
                  <a:gd name="T11" fmla="*/ 96 h 161"/>
                  <a:gd name="T12" fmla="*/ 160 w 160"/>
                  <a:gd name="T13" fmla="*/ 81 h 161"/>
                  <a:gd name="T14" fmla="*/ 157 w 160"/>
                  <a:gd name="T15" fmla="*/ 63 h 161"/>
                  <a:gd name="T16" fmla="*/ 154 w 160"/>
                  <a:gd name="T17" fmla="*/ 49 h 161"/>
                  <a:gd name="T18" fmla="*/ 145 w 160"/>
                  <a:gd name="T19" fmla="*/ 35 h 161"/>
                  <a:gd name="T20" fmla="*/ 136 w 160"/>
                  <a:gd name="T21" fmla="*/ 24 h 161"/>
                  <a:gd name="T22" fmla="*/ 123 w 160"/>
                  <a:gd name="T23" fmla="*/ 13 h 161"/>
                  <a:gd name="T24" fmla="*/ 115 w 160"/>
                  <a:gd name="T25" fmla="*/ 8 h 161"/>
                  <a:gd name="T26" fmla="*/ 109 w 160"/>
                  <a:gd name="T27" fmla="*/ 5 h 161"/>
                  <a:gd name="T28" fmla="*/ 95 w 160"/>
                  <a:gd name="T29" fmla="*/ 2 h 161"/>
                  <a:gd name="T30" fmla="*/ 80 w 160"/>
                  <a:gd name="T31" fmla="*/ 0 h 161"/>
                  <a:gd name="T32" fmla="*/ 62 w 160"/>
                  <a:gd name="T33" fmla="*/ 2 h 161"/>
                  <a:gd name="T34" fmla="*/ 48 w 160"/>
                  <a:gd name="T35" fmla="*/ 5 h 161"/>
                  <a:gd name="T36" fmla="*/ 34 w 160"/>
                  <a:gd name="T37" fmla="*/ 13 h 161"/>
                  <a:gd name="T38" fmla="*/ 23 w 160"/>
                  <a:gd name="T39" fmla="*/ 24 h 161"/>
                  <a:gd name="T40" fmla="*/ 12 w 160"/>
                  <a:gd name="T41" fmla="*/ 35 h 161"/>
                  <a:gd name="T42" fmla="*/ 5 w 160"/>
                  <a:gd name="T43" fmla="*/ 49 h 161"/>
                  <a:gd name="T44" fmla="*/ 1 w 160"/>
                  <a:gd name="T45" fmla="*/ 63 h 161"/>
                  <a:gd name="T46" fmla="*/ 0 w 160"/>
                  <a:gd name="T47" fmla="*/ 81 h 161"/>
                  <a:gd name="T48" fmla="*/ 1 w 160"/>
                  <a:gd name="T49" fmla="*/ 96 h 161"/>
                  <a:gd name="T50" fmla="*/ 5 w 160"/>
                  <a:gd name="T51" fmla="*/ 110 h 161"/>
                  <a:gd name="T52" fmla="*/ 7 w 160"/>
                  <a:gd name="T53" fmla="*/ 116 h 161"/>
                  <a:gd name="T54" fmla="*/ 12 w 160"/>
                  <a:gd name="T55" fmla="*/ 124 h 161"/>
                  <a:gd name="T56" fmla="*/ 23 w 160"/>
                  <a:gd name="T57" fmla="*/ 137 h 161"/>
                  <a:gd name="T58" fmla="*/ 34 w 160"/>
                  <a:gd name="T59" fmla="*/ 146 h 161"/>
                  <a:gd name="T60" fmla="*/ 48 w 160"/>
                  <a:gd name="T61" fmla="*/ 155 h 161"/>
                  <a:gd name="T62" fmla="*/ 62 w 160"/>
                  <a:gd name="T63" fmla="*/ 158 h 161"/>
                  <a:gd name="T64" fmla="*/ 80 w 160"/>
                  <a:gd name="T65" fmla="*/ 161 h 161"/>
                  <a:gd name="T66" fmla="*/ 95 w 160"/>
                  <a:gd name="T67" fmla="*/ 158 h 161"/>
                  <a:gd name="T68" fmla="*/ 109 w 160"/>
                  <a:gd name="T69" fmla="*/ 155 h 161"/>
                  <a:gd name="T70" fmla="*/ 115 w 160"/>
                  <a:gd name="T71" fmla="*/ 150 h 161"/>
                  <a:gd name="T72" fmla="*/ 123 w 160"/>
                  <a:gd name="T73" fmla="*/ 146 h 161"/>
                  <a:gd name="T74" fmla="*/ 129 w 160"/>
                  <a:gd name="T75" fmla="*/ 141 h 161"/>
                  <a:gd name="T76" fmla="*/ 136 w 160"/>
                  <a:gd name="T77" fmla="*/ 1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136" y="137"/>
                    </a:moveTo>
                    <a:lnTo>
                      <a:pt x="140" y="130"/>
                    </a:lnTo>
                    <a:lnTo>
                      <a:pt x="145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7" y="96"/>
                    </a:lnTo>
                    <a:lnTo>
                      <a:pt x="160" y="81"/>
                    </a:lnTo>
                    <a:lnTo>
                      <a:pt x="157" y="63"/>
                    </a:lnTo>
                    <a:lnTo>
                      <a:pt x="154" y="49"/>
                    </a:lnTo>
                    <a:lnTo>
                      <a:pt x="145" y="35"/>
                    </a:lnTo>
                    <a:lnTo>
                      <a:pt x="136" y="24"/>
                    </a:lnTo>
                    <a:lnTo>
                      <a:pt x="123" y="13"/>
                    </a:lnTo>
                    <a:lnTo>
                      <a:pt x="115" y="8"/>
                    </a:lnTo>
                    <a:lnTo>
                      <a:pt x="109" y="5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4" y="13"/>
                    </a:lnTo>
                    <a:lnTo>
                      <a:pt x="23" y="24"/>
                    </a:lnTo>
                    <a:lnTo>
                      <a:pt x="12" y="35"/>
                    </a:lnTo>
                    <a:lnTo>
                      <a:pt x="5" y="49"/>
                    </a:lnTo>
                    <a:lnTo>
                      <a:pt x="1" y="63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4"/>
                    </a:lnTo>
                    <a:lnTo>
                      <a:pt x="23" y="137"/>
                    </a:lnTo>
                    <a:lnTo>
                      <a:pt x="34" y="146"/>
                    </a:lnTo>
                    <a:lnTo>
                      <a:pt x="48" y="155"/>
                    </a:lnTo>
                    <a:lnTo>
                      <a:pt x="62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09" y="155"/>
                    </a:lnTo>
                    <a:lnTo>
                      <a:pt x="115" y="150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6" y="13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8" name="Freeform 46">
                <a:extLst>
                  <a:ext uri="{FF2B5EF4-FFF2-40B4-BE49-F238E27FC236}">
                    <a16:creationId xmlns:a16="http://schemas.microsoft.com/office/drawing/2014/main" id="{4E024ABD-BEFB-670D-4130-24C8FF710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4562475"/>
                <a:ext cx="50800" cy="50800"/>
              </a:xfrm>
              <a:custGeom>
                <a:avLst/>
                <a:gdLst>
                  <a:gd name="T0" fmla="*/ 80 w 160"/>
                  <a:gd name="T1" fmla="*/ 161 h 161"/>
                  <a:gd name="T2" fmla="*/ 95 w 160"/>
                  <a:gd name="T3" fmla="*/ 158 h 161"/>
                  <a:gd name="T4" fmla="*/ 110 w 160"/>
                  <a:gd name="T5" fmla="*/ 155 h 161"/>
                  <a:gd name="T6" fmla="*/ 116 w 160"/>
                  <a:gd name="T7" fmla="*/ 150 h 161"/>
                  <a:gd name="T8" fmla="*/ 123 w 160"/>
                  <a:gd name="T9" fmla="*/ 146 h 161"/>
                  <a:gd name="T10" fmla="*/ 129 w 160"/>
                  <a:gd name="T11" fmla="*/ 141 h 161"/>
                  <a:gd name="T12" fmla="*/ 137 w 160"/>
                  <a:gd name="T13" fmla="*/ 137 h 161"/>
                  <a:gd name="T14" fmla="*/ 140 w 160"/>
                  <a:gd name="T15" fmla="*/ 130 h 161"/>
                  <a:gd name="T16" fmla="*/ 145 w 160"/>
                  <a:gd name="T17" fmla="*/ 124 h 161"/>
                  <a:gd name="T18" fmla="*/ 149 w 160"/>
                  <a:gd name="T19" fmla="*/ 116 h 161"/>
                  <a:gd name="T20" fmla="*/ 154 w 160"/>
                  <a:gd name="T21" fmla="*/ 110 h 161"/>
                  <a:gd name="T22" fmla="*/ 158 w 160"/>
                  <a:gd name="T23" fmla="*/ 95 h 161"/>
                  <a:gd name="T24" fmla="*/ 160 w 160"/>
                  <a:gd name="T25" fmla="*/ 81 h 161"/>
                  <a:gd name="T26" fmla="*/ 158 w 160"/>
                  <a:gd name="T27" fmla="*/ 63 h 161"/>
                  <a:gd name="T28" fmla="*/ 154 w 160"/>
                  <a:gd name="T29" fmla="*/ 49 h 161"/>
                  <a:gd name="T30" fmla="*/ 145 w 160"/>
                  <a:gd name="T31" fmla="*/ 35 h 161"/>
                  <a:gd name="T32" fmla="*/ 137 w 160"/>
                  <a:gd name="T33" fmla="*/ 24 h 161"/>
                  <a:gd name="T34" fmla="*/ 123 w 160"/>
                  <a:gd name="T35" fmla="*/ 13 h 161"/>
                  <a:gd name="T36" fmla="*/ 116 w 160"/>
                  <a:gd name="T37" fmla="*/ 8 h 161"/>
                  <a:gd name="T38" fmla="*/ 110 w 160"/>
                  <a:gd name="T39" fmla="*/ 5 h 161"/>
                  <a:gd name="T40" fmla="*/ 95 w 160"/>
                  <a:gd name="T41" fmla="*/ 2 h 161"/>
                  <a:gd name="T42" fmla="*/ 80 w 160"/>
                  <a:gd name="T43" fmla="*/ 0 h 161"/>
                  <a:gd name="T44" fmla="*/ 63 w 160"/>
                  <a:gd name="T45" fmla="*/ 2 h 161"/>
                  <a:gd name="T46" fmla="*/ 48 w 160"/>
                  <a:gd name="T47" fmla="*/ 5 h 161"/>
                  <a:gd name="T48" fmla="*/ 35 w 160"/>
                  <a:gd name="T49" fmla="*/ 13 h 161"/>
                  <a:gd name="T50" fmla="*/ 23 w 160"/>
                  <a:gd name="T51" fmla="*/ 24 h 161"/>
                  <a:gd name="T52" fmla="*/ 12 w 160"/>
                  <a:gd name="T53" fmla="*/ 35 h 161"/>
                  <a:gd name="T54" fmla="*/ 5 w 160"/>
                  <a:gd name="T55" fmla="*/ 49 h 161"/>
                  <a:gd name="T56" fmla="*/ 1 w 160"/>
                  <a:gd name="T57" fmla="*/ 63 h 161"/>
                  <a:gd name="T58" fmla="*/ 0 w 160"/>
                  <a:gd name="T59" fmla="*/ 81 h 161"/>
                  <a:gd name="T60" fmla="*/ 1 w 160"/>
                  <a:gd name="T61" fmla="*/ 95 h 161"/>
                  <a:gd name="T62" fmla="*/ 5 w 160"/>
                  <a:gd name="T63" fmla="*/ 110 h 161"/>
                  <a:gd name="T64" fmla="*/ 7 w 160"/>
                  <a:gd name="T65" fmla="*/ 116 h 161"/>
                  <a:gd name="T66" fmla="*/ 12 w 160"/>
                  <a:gd name="T67" fmla="*/ 124 h 161"/>
                  <a:gd name="T68" fmla="*/ 23 w 160"/>
                  <a:gd name="T69" fmla="*/ 137 h 161"/>
                  <a:gd name="T70" fmla="*/ 35 w 160"/>
                  <a:gd name="T71" fmla="*/ 146 h 161"/>
                  <a:gd name="T72" fmla="*/ 48 w 160"/>
                  <a:gd name="T73" fmla="*/ 155 h 161"/>
                  <a:gd name="T74" fmla="*/ 63 w 160"/>
                  <a:gd name="T75" fmla="*/ 158 h 161"/>
                  <a:gd name="T76" fmla="*/ 80 w 160"/>
                  <a:gd name="T7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80" y="161"/>
                    </a:moveTo>
                    <a:lnTo>
                      <a:pt x="95" y="158"/>
                    </a:lnTo>
                    <a:lnTo>
                      <a:pt x="110" y="155"/>
                    </a:lnTo>
                    <a:lnTo>
                      <a:pt x="116" y="150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30"/>
                    </a:lnTo>
                    <a:lnTo>
                      <a:pt x="145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1"/>
                    </a:lnTo>
                    <a:lnTo>
                      <a:pt x="158" y="63"/>
                    </a:lnTo>
                    <a:lnTo>
                      <a:pt x="154" y="49"/>
                    </a:lnTo>
                    <a:lnTo>
                      <a:pt x="145" y="35"/>
                    </a:lnTo>
                    <a:lnTo>
                      <a:pt x="137" y="24"/>
                    </a:lnTo>
                    <a:lnTo>
                      <a:pt x="123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3" y="24"/>
                    </a:lnTo>
                    <a:lnTo>
                      <a:pt x="12" y="35"/>
                    </a:lnTo>
                    <a:lnTo>
                      <a:pt x="5" y="49"/>
                    </a:lnTo>
                    <a:lnTo>
                      <a:pt x="1" y="63"/>
                    </a:lnTo>
                    <a:lnTo>
                      <a:pt x="0" y="81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4"/>
                    </a:lnTo>
                    <a:lnTo>
                      <a:pt x="23" y="137"/>
                    </a:lnTo>
                    <a:lnTo>
                      <a:pt x="35" y="146"/>
                    </a:lnTo>
                    <a:lnTo>
                      <a:pt x="48" y="155"/>
                    </a:lnTo>
                    <a:lnTo>
                      <a:pt x="63" y="158"/>
                    </a:lnTo>
                    <a:lnTo>
                      <a:pt x="80" y="16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09" name="Freeform 47">
                <a:extLst>
                  <a:ext uri="{FF2B5EF4-FFF2-40B4-BE49-F238E27FC236}">
                    <a16:creationId xmlns:a16="http://schemas.microsoft.com/office/drawing/2014/main" id="{B7D58B31-CF87-0F3B-9422-FDF916B67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113" y="4668838"/>
                <a:ext cx="50800" cy="50800"/>
              </a:xfrm>
              <a:custGeom>
                <a:avLst/>
                <a:gdLst>
                  <a:gd name="T0" fmla="*/ 80 w 160"/>
                  <a:gd name="T1" fmla="*/ 160 h 160"/>
                  <a:gd name="T2" fmla="*/ 95 w 160"/>
                  <a:gd name="T3" fmla="*/ 158 h 160"/>
                  <a:gd name="T4" fmla="*/ 109 w 160"/>
                  <a:gd name="T5" fmla="*/ 154 h 160"/>
                  <a:gd name="T6" fmla="*/ 116 w 160"/>
                  <a:gd name="T7" fmla="*/ 149 h 160"/>
                  <a:gd name="T8" fmla="*/ 123 w 160"/>
                  <a:gd name="T9" fmla="*/ 145 h 160"/>
                  <a:gd name="T10" fmla="*/ 129 w 160"/>
                  <a:gd name="T11" fmla="*/ 140 h 160"/>
                  <a:gd name="T12" fmla="*/ 137 w 160"/>
                  <a:gd name="T13" fmla="*/ 137 h 160"/>
                  <a:gd name="T14" fmla="*/ 140 w 160"/>
                  <a:gd name="T15" fmla="*/ 129 h 160"/>
                  <a:gd name="T16" fmla="*/ 145 w 160"/>
                  <a:gd name="T17" fmla="*/ 123 h 160"/>
                  <a:gd name="T18" fmla="*/ 149 w 160"/>
                  <a:gd name="T19" fmla="*/ 116 h 160"/>
                  <a:gd name="T20" fmla="*/ 154 w 160"/>
                  <a:gd name="T21" fmla="*/ 109 h 160"/>
                  <a:gd name="T22" fmla="*/ 158 w 160"/>
                  <a:gd name="T23" fmla="*/ 95 h 160"/>
                  <a:gd name="T24" fmla="*/ 160 w 160"/>
                  <a:gd name="T25" fmla="*/ 80 h 160"/>
                  <a:gd name="T26" fmla="*/ 158 w 160"/>
                  <a:gd name="T27" fmla="*/ 63 h 160"/>
                  <a:gd name="T28" fmla="*/ 154 w 160"/>
                  <a:gd name="T29" fmla="*/ 48 h 160"/>
                  <a:gd name="T30" fmla="*/ 145 w 160"/>
                  <a:gd name="T31" fmla="*/ 34 h 160"/>
                  <a:gd name="T32" fmla="*/ 137 w 160"/>
                  <a:gd name="T33" fmla="*/ 23 h 160"/>
                  <a:gd name="T34" fmla="*/ 123 w 160"/>
                  <a:gd name="T35" fmla="*/ 12 h 160"/>
                  <a:gd name="T36" fmla="*/ 116 w 160"/>
                  <a:gd name="T37" fmla="*/ 7 h 160"/>
                  <a:gd name="T38" fmla="*/ 109 w 160"/>
                  <a:gd name="T39" fmla="*/ 5 h 160"/>
                  <a:gd name="T40" fmla="*/ 95 w 160"/>
                  <a:gd name="T41" fmla="*/ 1 h 160"/>
                  <a:gd name="T42" fmla="*/ 80 w 160"/>
                  <a:gd name="T43" fmla="*/ 0 h 160"/>
                  <a:gd name="T44" fmla="*/ 63 w 160"/>
                  <a:gd name="T45" fmla="*/ 1 h 160"/>
                  <a:gd name="T46" fmla="*/ 48 w 160"/>
                  <a:gd name="T47" fmla="*/ 5 h 160"/>
                  <a:gd name="T48" fmla="*/ 34 w 160"/>
                  <a:gd name="T49" fmla="*/ 12 h 160"/>
                  <a:gd name="T50" fmla="*/ 23 w 160"/>
                  <a:gd name="T51" fmla="*/ 23 h 160"/>
                  <a:gd name="T52" fmla="*/ 12 w 160"/>
                  <a:gd name="T53" fmla="*/ 34 h 160"/>
                  <a:gd name="T54" fmla="*/ 5 w 160"/>
                  <a:gd name="T55" fmla="*/ 48 h 160"/>
                  <a:gd name="T56" fmla="*/ 1 w 160"/>
                  <a:gd name="T57" fmla="*/ 63 h 160"/>
                  <a:gd name="T58" fmla="*/ 0 w 160"/>
                  <a:gd name="T59" fmla="*/ 80 h 160"/>
                  <a:gd name="T60" fmla="*/ 1 w 160"/>
                  <a:gd name="T61" fmla="*/ 95 h 160"/>
                  <a:gd name="T62" fmla="*/ 5 w 160"/>
                  <a:gd name="T63" fmla="*/ 109 h 160"/>
                  <a:gd name="T64" fmla="*/ 7 w 160"/>
                  <a:gd name="T65" fmla="*/ 116 h 160"/>
                  <a:gd name="T66" fmla="*/ 12 w 160"/>
                  <a:gd name="T67" fmla="*/ 123 h 160"/>
                  <a:gd name="T68" fmla="*/ 23 w 160"/>
                  <a:gd name="T69" fmla="*/ 137 h 160"/>
                  <a:gd name="T70" fmla="*/ 34 w 160"/>
                  <a:gd name="T71" fmla="*/ 145 h 160"/>
                  <a:gd name="T72" fmla="*/ 48 w 160"/>
                  <a:gd name="T73" fmla="*/ 154 h 160"/>
                  <a:gd name="T74" fmla="*/ 63 w 160"/>
                  <a:gd name="T75" fmla="*/ 158 h 160"/>
                  <a:gd name="T76" fmla="*/ 80 w 160"/>
                  <a:gd name="T7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80" y="160"/>
                    </a:moveTo>
                    <a:lnTo>
                      <a:pt x="95" y="158"/>
                    </a:lnTo>
                    <a:lnTo>
                      <a:pt x="109" y="154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29" y="140"/>
                    </a:lnTo>
                    <a:lnTo>
                      <a:pt x="137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09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09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09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4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0" name="Freeform 48">
                <a:extLst>
                  <a:ext uri="{FF2B5EF4-FFF2-40B4-BE49-F238E27FC236}">
                    <a16:creationId xmlns:a16="http://schemas.microsoft.com/office/drawing/2014/main" id="{36F87A5B-910B-DAFB-5308-0891FDACF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4784725"/>
                <a:ext cx="50800" cy="50800"/>
              </a:xfrm>
              <a:custGeom>
                <a:avLst/>
                <a:gdLst>
                  <a:gd name="T0" fmla="*/ 80 w 160"/>
                  <a:gd name="T1" fmla="*/ 160 h 160"/>
                  <a:gd name="T2" fmla="*/ 94 w 160"/>
                  <a:gd name="T3" fmla="*/ 158 h 160"/>
                  <a:gd name="T4" fmla="*/ 109 w 160"/>
                  <a:gd name="T5" fmla="*/ 154 h 160"/>
                  <a:gd name="T6" fmla="*/ 115 w 160"/>
                  <a:gd name="T7" fmla="*/ 149 h 160"/>
                  <a:gd name="T8" fmla="*/ 123 w 160"/>
                  <a:gd name="T9" fmla="*/ 145 h 160"/>
                  <a:gd name="T10" fmla="*/ 129 w 160"/>
                  <a:gd name="T11" fmla="*/ 140 h 160"/>
                  <a:gd name="T12" fmla="*/ 136 w 160"/>
                  <a:gd name="T13" fmla="*/ 137 h 160"/>
                  <a:gd name="T14" fmla="*/ 140 w 160"/>
                  <a:gd name="T15" fmla="*/ 129 h 160"/>
                  <a:gd name="T16" fmla="*/ 145 w 160"/>
                  <a:gd name="T17" fmla="*/ 123 h 160"/>
                  <a:gd name="T18" fmla="*/ 149 w 160"/>
                  <a:gd name="T19" fmla="*/ 116 h 160"/>
                  <a:gd name="T20" fmla="*/ 153 w 160"/>
                  <a:gd name="T21" fmla="*/ 109 h 160"/>
                  <a:gd name="T22" fmla="*/ 157 w 160"/>
                  <a:gd name="T23" fmla="*/ 95 h 160"/>
                  <a:gd name="T24" fmla="*/ 160 w 160"/>
                  <a:gd name="T25" fmla="*/ 80 h 160"/>
                  <a:gd name="T26" fmla="*/ 157 w 160"/>
                  <a:gd name="T27" fmla="*/ 63 h 160"/>
                  <a:gd name="T28" fmla="*/ 153 w 160"/>
                  <a:gd name="T29" fmla="*/ 48 h 160"/>
                  <a:gd name="T30" fmla="*/ 145 w 160"/>
                  <a:gd name="T31" fmla="*/ 34 h 160"/>
                  <a:gd name="T32" fmla="*/ 136 w 160"/>
                  <a:gd name="T33" fmla="*/ 23 h 160"/>
                  <a:gd name="T34" fmla="*/ 123 w 160"/>
                  <a:gd name="T35" fmla="*/ 12 h 160"/>
                  <a:gd name="T36" fmla="*/ 115 w 160"/>
                  <a:gd name="T37" fmla="*/ 7 h 160"/>
                  <a:gd name="T38" fmla="*/ 109 w 160"/>
                  <a:gd name="T39" fmla="*/ 5 h 160"/>
                  <a:gd name="T40" fmla="*/ 94 w 160"/>
                  <a:gd name="T41" fmla="*/ 1 h 160"/>
                  <a:gd name="T42" fmla="*/ 80 w 160"/>
                  <a:gd name="T43" fmla="*/ 0 h 160"/>
                  <a:gd name="T44" fmla="*/ 62 w 160"/>
                  <a:gd name="T45" fmla="*/ 1 h 160"/>
                  <a:gd name="T46" fmla="*/ 48 w 160"/>
                  <a:gd name="T47" fmla="*/ 5 h 160"/>
                  <a:gd name="T48" fmla="*/ 34 w 160"/>
                  <a:gd name="T49" fmla="*/ 12 h 160"/>
                  <a:gd name="T50" fmla="*/ 23 w 160"/>
                  <a:gd name="T51" fmla="*/ 23 h 160"/>
                  <a:gd name="T52" fmla="*/ 12 w 160"/>
                  <a:gd name="T53" fmla="*/ 34 h 160"/>
                  <a:gd name="T54" fmla="*/ 4 w 160"/>
                  <a:gd name="T55" fmla="*/ 48 h 160"/>
                  <a:gd name="T56" fmla="*/ 1 w 160"/>
                  <a:gd name="T57" fmla="*/ 63 h 160"/>
                  <a:gd name="T58" fmla="*/ 0 w 160"/>
                  <a:gd name="T59" fmla="*/ 80 h 160"/>
                  <a:gd name="T60" fmla="*/ 1 w 160"/>
                  <a:gd name="T61" fmla="*/ 95 h 160"/>
                  <a:gd name="T62" fmla="*/ 4 w 160"/>
                  <a:gd name="T63" fmla="*/ 109 h 160"/>
                  <a:gd name="T64" fmla="*/ 7 w 160"/>
                  <a:gd name="T65" fmla="*/ 116 h 160"/>
                  <a:gd name="T66" fmla="*/ 12 w 160"/>
                  <a:gd name="T67" fmla="*/ 123 h 160"/>
                  <a:gd name="T68" fmla="*/ 23 w 160"/>
                  <a:gd name="T69" fmla="*/ 137 h 160"/>
                  <a:gd name="T70" fmla="*/ 34 w 160"/>
                  <a:gd name="T71" fmla="*/ 145 h 160"/>
                  <a:gd name="T72" fmla="*/ 48 w 160"/>
                  <a:gd name="T73" fmla="*/ 154 h 160"/>
                  <a:gd name="T74" fmla="*/ 62 w 160"/>
                  <a:gd name="T75" fmla="*/ 158 h 160"/>
                  <a:gd name="T76" fmla="*/ 80 w 160"/>
                  <a:gd name="T7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80" y="160"/>
                    </a:moveTo>
                    <a:lnTo>
                      <a:pt x="94" y="158"/>
                    </a:lnTo>
                    <a:lnTo>
                      <a:pt x="109" y="154"/>
                    </a:lnTo>
                    <a:lnTo>
                      <a:pt x="115" y="149"/>
                    </a:lnTo>
                    <a:lnTo>
                      <a:pt x="123" y="145"/>
                    </a:lnTo>
                    <a:lnTo>
                      <a:pt x="129" y="140"/>
                    </a:lnTo>
                    <a:lnTo>
                      <a:pt x="136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3" y="109"/>
                    </a:lnTo>
                    <a:lnTo>
                      <a:pt x="157" y="95"/>
                    </a:lnTo>
                    <a:lnTo>
                      <a:pt x="160" y="80"/>
                    </a:lnTo>
                    <a:lnTo>
                      <a:pt x="157" y="63"/>
                    </a:lnTo>
                    <a:lnTo>
                      <a:pt x="153" y="48"/>
                    </a:lnTo>
                    <a:lnTo>
                      <a:pt x="145" y="34"/>
                    </a:lnTo>
                    <a:lnTo>
                      <a:pt x="136" y="23"/>
                    </a:lnTo>
                    <a:lnTo>
                      <a:pt x="123" y="12"/>
                    </a:lnTo>
                    <a:lnTo>
                      <a:pt x="115" y="7"/>
                    </a:lnTo>
                    <a:lnTo>
                      <a:pt x="109" y="5"/>
                    </a:lnTo>
                    <a:lnTo>
                      <a:pt x="94" y="1"/>
                    </a:lnTo>
                    <a:lnTo>
                      <a:pt x="80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4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4" y="109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4" y="145"/>
                    </a:lnTo>
                    <a:lnTo>
                      <a:pt x="48" y="154"/>
                    </a:lnTo>
                    <a:lnTo>
                      <a:pt x="62" y="158"/>
                    </a:lnTo>
                    <a:lnTo>
                      <a:pt x="80" y="16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1" name="Freeform 49">
                <a:extLst>
                  <a:ext uri="{FF2B5EF4-FFF2-40B4-BE49-F238E27FC236}">
                    <a16:creationId xmlns:a16="http://schemas.microsoft.com/office/drawing/2014/main" id="{0F93B69E-0227-30D2-E83B-5681821DC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5014913"/>
                <a:ext cx="50800" cy="50800"/>
              </a:xfrm>
              <a:custGeom>
                <a:avLst/>
                <a:gdLst>
                  <a:gd name="T0" fmla="*/ 80 w 160"/>
                  <a:gd name="T1" fmla="*/ 0 h 160"/>
                  <a:gd name="T2" fmla="*/ 63 w 160"/>
                  <a:gd name="T3" fmla="*/ 1 h 160"/>
                  <a:gd name="T4" fmla="*/ 48 w 160"/>
                  <a:gd name="T5" fmla="*/ 5 h 160"/>
                  <a:gd name="T6" fmla="*/ 35 w 160"/>
                  <a:gd name="T7" fmla="*/ 12 h 160"/>
                  <a:gd name="T8" fmla="*/ 23 w 160"/>
                  <a:gd name="T9" fmla="*/ 23 h 160"/>
                  <a:gd name="T10" fmla="*/ 12 w 160"/>
                  <a:gd name="T11" fmla="*/ 34 h 160"/>
                  <a:gd name="T12" fmla="*/ 5 w 160"/>
                  <a:gd name="T13" fmla="*/ 48 h 160"/>
                  <a:gd name="T14" fmla="*/ 1 w 160"/>
                  <a:gd name="T15" fmla="*/ 63 h 160"/>
                  <a:gd name="T16" fmla="*/ 0 w 160"/>
                  <a:gd name="T17" fmla="*/ 80 h 160"/>
                  <a:gd name="T18" fmla="*/ 1 w 160"/>
                  <a:gd name="T19" fmla="*/ 95 h 160"/>
                  <a:gd name="T20" fmla="*/ 5 w 160"/>
                  <a:gd name="T21" fmla="*/ 109 h 160"/>
                  <a:gd name="T22" fmla="*/ 7 w 160"/>
                  <a:gd name="T23" fmla="*/ 116 h 160"/>
                  <a:gd name="T24" fmla="*/ 12 w 160"/>
                  <a:gd name="T25" fmla="*/ 123 h 160"/>
                  <a:gd name="T26" fmla="*/ 23 w 160"/>
                  <a:gd name="T27" fmla="*/ 137 h 160"/>
                  <a:gd name="T28" fmla="*/ 35 w 160"/>
                  <a:gd name="T29" fmla="*/ 145 h 160"/>
                  <a:gd name="T30" fmla="*/ 48 w 160"/>
                  <a:gd name="T31" fmla="*/ 154 h 160"/>
                  <a:gd name="T32" fmla="*/ 63 w 160"/>
                  <a:gd name="T33" fmla="*/ 158 h 160"/>
                  <a:gd name="T34" fmla="*/ 80 w 160"/>
                  <a:gd name="T35" fmla="*/ 160 h 160"/>
                  <a:gd name="T36" fmla="*/ 95 w 160"/>
                  <a:gd name="T37" fmla="*/ 158 h 160"/>
                  <a:gd name="T38" fmla="*/ 110 w 160"/>
                  <a:gd name="T39" fmla="*/ 154 h 160"/>
                  <a:gd name="T40" fmla="*/ 116 w 160"/>
                  <a:gd name="T41" fmla="*/ 149 h 160"/>
                  <a:gd name="T42" fmla="*/ 123 w 160"/>
                  <a:gd name="T43" fmla="*/ 145 h 160"/>
                  <a:gd name="T44" fmla="*/ 129 w 160"/>
                  <a:gd name="T45" fmla="*/ 140 h 160"/>
                  <a:gd name="T46" fmla="*/ 137 w 160"/>
                  <a:gd name="T47" fmla="*/ 137 h 160"/>
                  <a:gd name="T48" fmla="*/ 140 w 160"/>
                  <a:gd name="T49" fmla="*/ 129 h 160"/>
                  <a:gd name="T50" fmla="*/ 145 w 160"/>
                  <a:gd name="T51" fmla="*/ 123 h 160"/>
                  <a:gd name="T52" fmla="*/ 149 w 160"/>
                  <a:gd name="T53" fmla="*/ 116 h 160"/>
                  <a:gd name="T54" fmla="*/ 154 w 160"/>
                  <a:gd name="T55" fmla="*/ 109 h 160"/>
                  <a:gd name="T56" fmla="*/ 158 w 160"/>
                  <a:gd name="T57" fmla="*/ 95 h 160"/>
                  <a:gd name="T58" fmla="*/ 160 w 160"/>
                  <a:gd name="T59" fmla="*/ 80 h 160"/>
                  <a:gd name="T60" fmla="*/ 158 w 160"/>
                  <a:gd name="T61" fmla="*/ 63 h 160"/>
                  <a:gd name="T62" fmla="*/ 154 w 160"/>
                  <a:gd name="T63" fmla="*/ 48 h 160"/>
                  <a:gd name="T64" fmla="*/ 145 w 160"/>
                  <a:gd name="T65" fmla="*/ 34 h 160"/>
                  <a:gd name="T66" fmla="*/ 137 w 160"/>
                  <a:gd name="T67" fmla="*/ 23 h 160"/>
                  <a:gd name="T68" fmla="*/ 123 w 160"/>
                  <a:gd name="T69" fmla="*/ 12 h 160"/>
                  <a:gd name="T70" fmla="*/ 116 w 160"/>
                  <a:gd name="T71" fmla="*/ 7 h 160"/>
                  <a:gd name="T72" fmla="*/ 110 w 160"/>
                  <a:gd name="T73" fmla="*/ 5 h 160"/>
                  <a:gd name="T74" fmla="*/ 95 w 160"/>
                  <a:gd name="T75" fmla="*/ 1 h 160"/>
                  <a:gd name="T76" fmla="*/ 80 w 160"/>
                  <a:gd name="T7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09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5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29" y="140"/>
                    </a:lnTo>
                    <a:lnTo>
                      <a:pt x="137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09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2" name="Freeform 50">
                <a:extLst>
                  <a:ext uri="{FF2B5EF4-FFF2-40B4-BE49-F238E27FC236}">
                    <a16:creationId xmlns:a16="http://schemas.microsoft.com/office/drawing/2014/main" id="{F2F7F242-03C7-E251-E20F-A14CFEE4B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5124450"/>
                <a:ext cx="50800" cy="50800"/>
              </a:xfrm>
              <a:custGeom>
                <a:avLst/>
                <a:gdLst>
                  <a:gd name="T0" fmla="*/ 80 w 160"/>
                  <a:gd name="T1" fmla="*/ 0 h 161"/>
                  <a:gd name="T2" fmla="*/ 63 w 160"/>
                  <a:gd name="T3" fmla="*/ 1 h 161"/>
                  <a:gd name="T4" fmla="*/ 48 w 160"/>
                  <a:gd name="T5" fmla="*/ 5 h 161"/>
                  <a:gd name="T6" fmla="*/ 34 w 160"/>
                  <a:gd name="T7" fmla="*/ 12 h 161"/>
                  <a:gd name="T8" fmla="*/ 23 w 160"/>
                  <a:gd name="T9" fmla="*/ 24 h 161"/>
                  <a:gd name="T10" fmla="*/ 12 w 160"/>
                  <a:gd name="T11" fmla="*/ 35 h 161"/>
                  <a:gd name="T12" fmla="*/ 5 w 160"/>
                  <a:gd name="T13" fmla="*/ 48 h 161"/>
                  <a:gd name="T14" fmla="*/ 1 w 160"/>
                  <a:gd name="T15" fmla="*/ 63 h 161"/>
                  <a:gd name="T16" fmla="*/ 0 w 160"/>
                  <a:gd name="T17" fmla="*/ 80 h 161"/>
                  <a:gd name="T18" fmla="*/ 1 w 160"/>
                  <a:gd name="T19" fmla="*/ 95 h 161"/>
                  <a:gd name="T20" fmla="*/ 5 w 160"/>
                  <a:gd name="T21" fmla="*/ 110 h 161"/>
                  <a:gd name="T22" fmla="*/ 7 w 160"/>
                  <a:gd name="T23" fmla="*/ 116 h 161"/>
                  <a:gd name="T24" fmla="*/ 12 w 160"/>
                  <a:gd name="T25" fmla="*/ 124 h 161"/>
                  <a:gd name="T26" fmla="*/ 23 w 160"/>
                  <a:gd name="T27" fmla="*/ 137 h 161"/>
                  <a:gd name="T28" fmla="*/ 34 w 160"/>
                  <a:gd name="T29" fmla="*/ 146 h 161"/>
                  <a:gd name="T30" fmla="*/ 48 w 160"/>
                  <a:gd name="T31" fmla="*/ 154 h 161"/>
                  <a:gd name="T32" fmla="*/ 63 w 160"/>
                  <a:gd name="T33" fmla="*/ 158 h 161"/>
                  <a:gd name="T34" fmla="*/ 80 w 160"/>
                  <a:gd name="T35" fmla="*/ 161 h 161"/>
                  <a:gd name="T36" fmla="*/ 95 w 160"/>
                  <a:gd name="T37" fmla="*/ 158 h 161"/>
                  <a:gd name="T38" fmla="*/ 109 w 160"/>
                  <a:gd name="T39" fmla="*/ 154 h 161"/>
                  <a:gd name="T40" fmla="*/ 116 w 160"/>
                  <a:gd name="T41" fmla="*/ 149 h 161"/>
                  <a:gd name="T42" fmla="*/ 123 w 160"/>
                  <a:gd name="T43" fmla="*/ 146 h 161"/>
                  <a:gd name="T44" fmla="*/ 129 w 160"/>
                  <a:gd name="T45" fmla="*/ 141 h 161"/>
                  <a:gd name="T46" fmla="*/ 137 w 160"/>
                  <a:gd name="T47" fmla="*/ 137 h 161"/>
                  <a:gd name="T48" fmla="*/ 140 w 160"/>
                  <a:gd name="T49" fmla="*/ 130 h 161"/>
                  <a:gd name="T50" fmla="*/ 145 w 160"/>
                  <a:gd name="T51" fmla="*/ 124 h 161"/>
                  <a:gd name="T52" fmla="*/ 149 w 160"/>
                  <a:gd name="T53" fmla="*/ 116 h 161"/>
                  <a:gd name="T54" fmla="*/ 154 w 160"/>
                  <a:gd name="T55" fmla="*/ 110 h 161"/>
                  <a:gd name="T56" fmla="*/ 158 w 160"/>
                  <a:gd name="T57" fmla="*/ 95 h 161"/>
                  <a:gd name="T58" fmla="*/ 160 w 160"/>
                  <a:gd name="T59" fmla="*/ 80 h 161"/>
                  <a:gd name="T60" fmla="*/ 158 w 160"/>
                  <a:gd name="T61" fmla="*/ 63 h 161"/>
                  <a:gd name="T62" fmla="*/ 154 w 160"/>
                  <a:gd name="T63" fmla="*/ 48 h 161"/>
                  <a:gd name="T64" fmla="*/ 145 w 160"/>
                  <a:gd name="T65" fmla="*/ 35 h 161"/>
                  <a:gd name="T66" fmla="*/ 137 w 160"/>
                  <a:gd name="T67" fmla="*/ 24 h 161"/>
                  <a:gd name="T68" fmla="*/ 123 w 160"/>
                  <a:gd name="T69" fmla="*/ 12 h 161"/>
                  <a:gd name="T70" fmla="*/ 116 w 160"/>
                  <a:gd name="T71" fmla="*/ 8 h 161"/>
                  <a:gd name="T72" fmla="*/ 109 w 160"/>
                  <a:gd name="T73" fmla="*/ 5 h 161"/>
                  <a:gd name="T74" fmla="*/ 95 w 160"/>
                  <a:gd name="T75" fmla="*/ 1 h 161"/>
                  <a:gd name="T76" fmla="*/ 80 w 160"/>
                  <a:gd name="T7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80" y="0"/>
                    </a:moveTo>
                    <a:lnTo>
                      <a:pt x="63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4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4"/>
                    </a:lnTo>
                    <a:lnTo>
                      <a:pt x="23" y="137"/>
                    </a:lnTo>
                    <a:lnTo>
                      <a:pt x="34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09" y="154"/>
                    </a:lnTo>
                    <a:lnTo>
                      <a:pt x="116" y="149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30"/>
                    </a:lnTo>
                    <a:lnTo>
                      <a:pt x="145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5"/>
                    </a:lnTo>
                    <a:lnTo>
                      <a:pt x="137" y="24"/>
                    </a:lnTo>
                    <a:lnTo>
                      <a:pt x="123" y="12"/>
                    </a:lnTo>
                    <a:lnTo>
                      <a:pt x="116" y="8"/>
                    </a:lnTo>
                    <a:lnTo>
                      <a:pt x="109" y="5"/>
                    </a:lnTo>
                    <a:lnTo>
                      <a:pt x="95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3" name="Freeform 51">
                <a:extLst>
                  <a:ext uri="{FF2B5EF4-FFF2-40B4-BE49-F238E27FC236}">
                    <a16:creationId xmlns:a16="http://schemas.microsoft.com/office/drawing/2014/main" id="{54C95323-8BDF-C1EC-4B86-10FE556FB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438" y="5233988"/>
                <a:ext cx="52387" cy="50800"/>
              </a:xfrm>
              <a:custGeom>
                <a:avLst/>
                <a:gdLst>
                  <a:gd name="T0" fmla="*/ 81 w 161"/>
                  <a:gd name="T1" fmla="*/ 0 h 160"/>
                  <a:gd name="T2" fmla="*/ 63 w 161"/>
                  <a:gd name="T3" fmla="*/ 1 h 160"/>
                  <a:gd name="T4" fmla="*/ 49 w 161"/>
                  <a:gd name="T5" fmla="*/ 5 h 160"/>
                  <a:gd name="T6" fmla="*/ 35 w 161"/>
                  <a:gd name="T7" fmla="*/ 12 h 160"/>
                  <a:gd name="T8" fmla="*/ 24 w 161"/>
                  <a:gd name="T9" fmla="*/ 23 h 160"/>
                  <a:gd name="T10" fmla="*/ 13 w 161"/>
                  <a:gd name="T11" fmla="*/ 34 h 160"/>
                  <a:gd name="T12" fmla="*/ 5 w 161"/>
                  <a:gd name="T13" fmla="*/ 48 h 160"/>
                  <a:gd name="T14" fmla="*/ 2 w 161"/>
                  <a:gd name="T15" fmla="*/ 63 h 160"/>
                  <a:gd name="T16" fmla="*/ 0 w 161"/>
                  <a:gd name="T17" fmla="*/ 80 h 160"/>
                  <a:gd name="T18" fmla="*/ 2 w 161"/>
                  <a:gd name="T19" fmla="*/ 95 h 160"/>
                  <a:gd name="T20" fmla="*/ 5 w 161"/>
                  <a:gd name="T21" fmla="*/ 109 h 160"/>
                  <a:gd name="T22" fmla="*/ 8 w 161"/>
                  <a:gd name="T23" fmla="*/ 116 h 160"/>
                  <a:gd name="T24" fmla="*/ 13 w 161"/>
                  <a:gd name="T25" fmla="*/ 123 h 160"/>
                  <a:gd name="T26" fmla="*/ 24 w 161"/>
                  <a:gd name="T27" fmla="*/ 137 h 160"/>
                  <a:gd name="T28" fmla="*/ 35 w 161"/>
                  <a:gd name="T29" fmla="*/ 145 h 160"/>
                  <a:gd name="T30" fmla="*/ 49 w 161"/>
                  <a:gd name="T31" fmla="*/ 154 h 160"/>
                  <a:gd name="T32" fmla="*/ 63 w 161"/>
                  <a:gd name="T33" fmla="*/ 158 h 160"/>
                  <a:gd name="T34" fmla="*/ 81 w 161"/>
                  <a:gd name="T35" fmla="*/ 160 h 160"/>
                  <a:gd name="T36" fmla="*/ 95 w 161"/>
                  <a:gd name="T37" fmla="*/ 158 h 160"/>
                  <a:gd name="T38" fmla="*/ 110 w 161"/>
                  <a:gd name="T39" fmla="*/ 154 h 160"/>
                  <a:gd name="T40" fmla="*/ 116 w 161"/>
                  <a:gd name="T41" fmla="*/ 149 h 160"/>
                  <a:gd name="T42" fmla="*/ 124 w 161"/>
                  <a:gd name="T43" fmla="*/ 145 h 160"/>
                  <a:gd name="T44" fmla="*/ 130 w 161"/>
                  <a:gd name="T45" fmla="*/ 140 h 160"/>
                  <a:gd name="T46" fmla="*/ 137 w 161"/>
                  <a:gd name="T47" fmla="*/ 137 h 160"/>
                  <a:gd name="T48" fmla="*/ 141 w 161"/>
                  <a:gd name="T49" fmla="*/ 129 h 160"/>
                  <a:gd name="T50" fmla="*/ 146 w 161"/>
                  <a:gd name="T51" fmla="*/ 123 h 160"/>
                  <a:gd name="T52" fmla="*/ 150 w 161"/>
                  <a:gd name="T53" fmla="*/ 116 h 160"/>
                  <a:gd name="T54" fmla="*/ 154 w 161"/>
                  <a:gd name="T55" fmla="*/ 109 h 160"/>
                  <a:gd name="T56" fmla="*/ 158 w 161"/>
                  <a:gd name="T57" fmla="*/ 95 h 160"/>
                  <a:gd name="T58" fmla="*/ 161 w 161"/>
                  <a:gd name="T59" fmla="*/ 80 h 160"/>
                  <a:gd name="T60" fmla="*/ 158 w 161"/>
                  <a:gd name="T61" fmla="*/ 63 h 160"/>
                  <a:gd name="T62" fmla="*/ 154 w 161"/>
                  <a:gd name="T63" fmla="*/ 48 h 160"/>
                  <a:gd name="T64" fmla="*/ 146 w 161"/>
                  <a:gd name="T65" fmla="*/ 34 h 160"/>
                  <a:gd name="T66" fmla="*/ 137 w 161"/>
                  <a:gd name="T67" fmla="*/ 23 h 160"/>
                  <a:gd name="T68" fmla="*/ 124 w 161"/>
                  <a:gd name="T69" fmla="*/ 12 h 160"/>
                  <a:gd name="T70" fmla="*/ 116 w 161"/>
                  <a:gd name="T71" fmla="*/ 7 h 160"/>
                  <a:gd name="T72" fmla="*/ 110 w 161"/>
                  <a:gd name="T73" fmla="*/ 5 h 160"/>
                  <a:gd name="T74" fmla="*/ 95 w 161"/>
                  <a:gd name="T75" fmla="*/ 1 h 160"/>
                  <a:gd name="T76" fmla="*/ 81 w 161"/>
                  <a:gd name="T7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" h="160">
                    <a:moveTo>
                      <a:pt x="81" y="0"/>
                    </a:moveTo>
                    <a:lnTo>
                      <a:pt x="63" y="1"/>
                    </a:lnTo>
                    <a:lnTo>
                      <a:pt x="49" y="5"/>
                    </a:lnTo>
                    <a:lnTo>
                      <a:pt x="35" y="12"/>
                    </a:lnTo>
                    <a:lnTo>
                      <a:pt x="24" y="23"/>
                    </a:lnTo>
                    <a:lnTo>
                      <a:pt x="13" y="34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5" y="109"/>
                    </a:lnTo>
                    <a:lnTo>
                      <a:pt x="8" y="116"/>
                    </a:lnTo>
                    <a:lnTo>
                      <a:pt x="13" y="123"/>
                    </a:lnTo>
                    <a:lnTo>
                      <a:pt x="24" y="137"/>
                    </a:lnTo>
                    <a:lnTo>
                      <a:pt x="35" y="145"/>
                    </a:lnTo>
                    <a:lnTo>
                      <a:pt x="49" y="154"/>
                    </a:lnTo>
                    <a:lnTo>
                      <a:pt x="63" y="158"/>
                    </a:lnTo>
                    <a:lnTo>
                      <a:pt x="81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4" y="145"/>
                    </a:lnTo>
                    <a:lnTo>
                      <a:pt x="130" y="140"/>
                    </a:lnTo>
                    <a:lnTo>
                      <a:pt x="137" y="137"/>
                    </a:lnTo>
                    <a:lnTo>
                      <a:pt x="141" y="129"/>
                    </a:lnTo>
                    <a:lnTo>
                      <a:pt x="146" y="123"/>
                    </a:lnTo>
                    <a:lnTo>
                      <a:pt x="150" y="116"/>
                    </a:lnTo>
                    <a:lnTo>
                      <a:pt x="154" y="109"/>
                    </a:lnTo>
                    <a:lnTo>
                      <a:pt x="158" y="95"/>
                    </a:lnTo>
                    <a:lnTo>
                      <a:pt x="161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4"/>
                    </a:lnTo>
                    <a:lnTo>
                      <a:pt x="137" y="23"/>
                    </a:lnTo>
                    <a:lnTo>
                      <a:pt x="124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4" name="Freeform 52">
                <a:extLst>
                  <a:ext uri="{FF2B5EF4-FFF2-40B4-BE49-F238E27FC236}">
                    <a16:creationId xmlns:a16="http://schemas.microsoft.com/office/drawing/2014/main" id="{3ADF832E-E527-3D6B-A64B-DB4EF441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5459413"/>
                <a:ext cx="50800" cy="50800"/>
              </a:xfrm>
              <a:custGeom>
                <a:avLst/>
                <a:gdLst>
                  <a:gd name="T0" fmla="*/ 137 w 160"/>
                  <a:gd name="T1" fmla="*/ 24 h 160"/>
                  <a:gd name="T2" fmla="*/ 123 w 160"/>
                  <a:gd name="T3" fmla="*/ 12 h 160"/>
                  <a:gd name="T4" fmla="*/ 116 w 160"/>
                  <a:gd name="T5" fmla="*/ 7 h 160"/>
                  <a:gd name="T6" fmla="*/ 110 w 160"/>
                  <a:gd name="T7" fmla="*/ 5 h 160"/>
                  <a:gd name="T8" fmla="*/ 95 w 160"/>
                  <a:gd name="T9" fmla="*/ 1 h 160"/>
                  <a:gd name="T10" fmla="*/ 80 w 160"/>
                  <a:gd name="T11" fmla="*/ 0 h 160"/>
                  <a:gd name="T12" fmla="*/ 63 w 160"/>
                  <a:gd name="T13" fmla="*/ 1 h 160"/>
                  <a:gd name="T14" fmla="*/ 48 w 160"/>
                  <a:gd name="T15" fmla="*/ 5 h 160"/>
                  <a:gd name="T16" fmla="*/ 35 w 160"/>
                  <a:gd name="T17" fmla="*/ 12 h 160"/>
                  <a:gd name="T18" fmla="*/ 23 w 160"/>
                  <a:gd name="T19" fmla="*/ 24 h 160"/>
                  <a:gd name="T20" fmla="*/ 12 w 160"/>
                  <a:gd name="T21" fmla="*/ 35 h 160"/>
                  <a:gd name="T22" fmla="*/ 5 w 160"/>
                  <a:gd name="T23" fmla="*/ 48 h 160"/>
                  <a:gd name="T24" fmla="*/ 1 w 160"/>
                  <a:gd name="T25" fmla="*/ 63 h 160"/>
                  <a:gd name="T26" fmla="*/ 0 w 160"/>
                  <a:gd name="T27" fmla="*/ 80 h 160"/>
                  <a:gd name="T28" fmla="*/ 1 w 160"/>
                  <a:gd name="T29" fmla="*/ 95 h 160"/>
                  <a:gd name="T30" fmla="*/ 5 w 160"/>
                  <a:gd name="T31" fmla="*/ 110 h 160"/>
                  <a:gd name="T32" fmla="*/ 7 w 160"/>
                  <a:gd name="T33" fmla="*/ 116 h 160"/>
                  <a:gd name="T34" fmla="*/ 12 w 160"/>
                  <a:gd name="T35" fmla="*/ 123 h 160"/>
                  <a:gd name="T36" fmla="*/ 23 w 160"/>
                  <a:gd name="T37" fmla="*/ 137 h 160"/>
                  <a:gd name="T38" fmla="*/ 35 w 160"/>
                  <a:gd name="T39" fmla="*/ 146 h 160"/>
                  <a:gd name="T40" fmla="*/ 48 w 160"/>
                  <a:gd name="T41" fmla="*/ 154 h 160"/>
                  <a:gd name="T42" fmla="*/ 63 w 160"/>
                  <a:gd name="T43" fmla="*/ 158 h 160"/>
                  <a:gd name="T44" fmla="*/ 80 w 160"/>
                  <a:gd name="T45" fmla="*/ 160 h 160"/>
                  <a:gd name="T46" fmla="*/ 95 w 160"/>
                  <a:gd name="T47" fmla="*/ 158 h 160"/>
                  <a:gd name="T48" fmla="*/ 110 w 160"/>
                  <a:gd name="T49" fmla="*/ 154 h 160"/>
                  <a:gd name="T50" fmla="*/ 116 w 160"/>
                  <a:gd name="T51" fmla="*/ 149 h 160"/>
                  <a:gd name="T52" fmla="*/ 123 w 160"/>
                  <a:gd name="T53" fmla="*/ 146 h 160"/>
                  <a:gd name="T54" fmla="*/ 129 w 160"/>
                  <a:gd name="T55" fmla="*/ 141 h 160"/>
                  <a:gd name="T56" fmla="*/ 137 w 160"/>
                  <a:gd name="T57" fmla="*/ 137 h 160"/>
                  <a:gd name="T58" fmla="*/ 140 w 160"/>
                  <a:gd name="T59" fmla="*/ 130 h 160"/>
                  <a:gd name="T60" fmla="*/ 145 w 160"/>
                  <a:gd name="T61" fmla="*/ 123 h 160"/>
                  <a:gd name="T62" fmla="*/ 149 w 160"/>
                  <a:gd name="T63" fmla="*/ 116 h 160"/>
                  <a:gd name="T64" fmla="*/ 154 w 160"/>
                  <a:gd name="T65" fmla="*/ 110 h 160"/>
                  <a:gd name="T66" fmla="*/ 158 w 160"/>
                  <a:gd name="T67" fmla="*/ 95 h 160"/>
                  <a:gd name="T68" fmla="*/ 160 w 160"/>
                  <a:gd name="T69" fmla="*/ 80 h 160"/>
                  <a:gd name="T70" fmla="*/ 158 w 160"/>
                  <a:gd name="T71" fmla="*/ 63 h 160"/>
                  <a:gd name="T72" fmla="*/ 154 w 160"/>
                  <a:gd name="T73" fmla="*/ 48 h 160"/>
                  <a:gd name="T74" fmla="*/ 145 w 160"/>
                  <a:gd name="T75" fmla="*/ 35 h 160"/>
                  <a:gd name="T76" fmla="*/ 137 w 160"/>
                  <a:gd name="T77" fmla="*/ 2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37" y="24"/>
                    </a:move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4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30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5"/>
                    </a:lnTo>
                    <a:lnTo>
                      <a:pt x="137" y="24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5" name="Freeform 53">
                <a:extLst>
                  <a:ext uri="{FF2B5EF4-FFF2-40B4-BE49-F238E27FC236}">
                    <a16:creationId xmlns:a16="http://schemas.microsoft.com/office/drawing/2014/main" id="{353695DC-8400-C1D2-D12A-FE9A85817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038" y="5568950"/>
                <a:ext cx="52387" cy="50800"/>
              </a:xfrm>
              <a:custGeom>
                <a:avLst/>
                <a:gdLst>
                  <a:gd name="T0" fmla="*/ 137 w 161"/>
                  <a:gd name="T1" fmla="*/ 23 h 160"/>
                  <a:gd name="T2" fmla="*/ 124 w 161"/>
                  <a:gd name="T3" fmla="*/ 12 h 160"/>
                  <a:gd name="T4" fmla="*/ 116 w 161"/>
                  <a:gd name="T5" fmla="*/ 7 h 160"/>
                  <a:gd name="T6" fmla="*/ 110 w 161"/>
                  <a:gd name="T7" fmla="*/ 5 h 160"/>
                  <a:gd name="T8" fmla="*/ 95 w 161"/>
                  <a:gd name="T9" fmla="*/ 1 h 160"/>
                  <a:gd name="T10" fmla="*/ 80 w 161"/>
                  <a:gd name="T11" fmla="*/ 0 h 160"/>
                  <a:gd name="T12" fmla="*/ 63 w 161"/>
                  <a:gd name="T13" fmla="*/ 1 h 160"/>
                  <a:gd name="T14" fmla="*/ 48 w 161"/>
                  <a:gd name="T15" fmla="*/ 5 h 160"/>
                  <a:gd name="T16" fmla="*/ 35 w 161"/>
                  <a:gd name="T17" fmla="*/ 12 h 160"/>
                  <a:gd name="T18" fmla="*/ 24 w 161"/>
                  <a:gd name="T19" fmla="*/ 23 h 160"/>
                  <a:gd name="T20" fmla="*/ 13 w 161"/>
                  <a:gd name="T21" fmla="*/ 34 h 160"/>
                  <a:gd name="T22" fmla="*/ 5 w 161"/>
                  <a:gd name="T23" fmla="*/ 48 h 160"/>
                  <a:gd name="T24" fmla="*/ 2 w 161"/>
                  <a:gd name="T25" fmla="*/ 63 h 160"/>
                  <a:gd name="T26" fmla="*/ 0 w 161"/>
                  <a:gd name="T27" fmla="*/ 80 h 160"/>
                  <a:gd name="T28" fmla="*/ 2 w 161"/>
                  <a:gd name="T29" fmla="*/ 95 h 160"/>
                  <a:gd name="T30" fmla="*/ 5 w 161"/>
                  <a:gd name="T31" fmla="*/ 109 h 160"/>
                  <a:gd name="T32" fmla="*/ 8 w 161"/>
                  <a:gd name="T33" fmla="*/ 116 h 160"/>
                  <a:gd name="T34" fmla="*/ 13 w 161"/>
                  <a:gd name="T35" fmla="*/ 123 h 160"/>
                  <a:gd name="T36" fmla="*/ 24 w 161"/>
                  <a:gd name="T37" fmla="*/ 137 h 160"/>
                  <a:gd name="T38" fmla="*/ 35 w 161"/>
                  <a:gd name="T39" fmla="*/ 145 h 160"/>
                  <a:gd name="T40" fmla="*/ 48 w 161"/>
                  <a:gd name="T41" fmla="*/ 154 h 160"/>
                  <a:gd name="T42" fmla="*/ 63 w 161"/>
                  <a:gd name="T43" fmla="*/ 158 h 160"/>
                  <a:gd name="T44" fmla="*/ 80 w 161"/>
                  <a:gd name="T45" fmla="*/ 160 h 160"/>
                  <a:gd name="T46" fmla="*/ 95 w 161"/>
                  <a:gd name="T47" fmla="*/ 158 h 160"/>
                  <a:gd name="T48" fmla="*/ 110 w 161"/>
                  <a:gd name="T49" fmla="*/ 154 h 160"/>
                  <a:gd name="T50" fmla="*/ 116 w 161"/>
                  <a:gd name="T51" fmla="*/ 149 h 160"/>
                  <a:gd name="T52" fmla="*/ 124 w 161"/>
                  <a:gd name="T53" fmla="*/ 145 h 160"/>
                  <a:gd name="T54" fmla="*/ 130 w 161"/>
                  <a:gd name="T55" fmla="*/ 140 h 160"/>
                  <a:gd name="T56" fmla="*/ 137 w 161"/>
                  <a:gd name="T57" fmla="*/ 137 h 160"/>
                  <a:gd name="T58" fmla="*/ 141 w 161"/>
                  <a:gd name="T59" fmla="*/ 129 h 160"/>
                  <a:gd name="T60" fmla="*/ 146 w 161"/>
                  <a:gd name="T61" fmla="*/ 123 h 160"/>
                  <a:gd name="T62" fmla="*/ 149 w 161"/>
                  <a:gd name="T63" fmla="*/ 116 h 160"/>
                  <a:gd name="T64" fmla="*/ 154 w 161"/>
                  <a:gd name="T65" fmla="*/ 109 h 160"/>
                  <a:gd name="T66" fmla="*/ 158 w 161"/>
                  <a:gd name="T67" fmla="*/ 95 h 160"/>
                  <a:gd name="T68" fmla="*/ 161 w 161"/>
                  <a:gd name="T69" fmla="*/ 80 h 160"/>
                  <a:gd name="T70" fmla="*/ 158 w 161"/>
                  <a:gd name="T71" fmla="*/ 63 h 160"/>
                  <a:gd name="T72" fmla="*/ 154 w 161"/>
                  <a:gd name="T73" fmla="*/ 48 h 160"/>
                  <a:gd name="T74" fmla="*/ 146 w 161"/>
                  <a:gd name="T75" fmla="*/ 34 h 160"/>
                  <a:gd name="T76" fmla="*/ 137 w 161"/>
                  <a:gd name="T77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" h="160">
                    <a:moveTo>
                      <a:pt x="137" y="23"/>
                    </a:moveTo>
                    <a:lnTo>
                      <a:pt x="124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4" y="23"/>
                    </a:lnTo>
                    <a:lnTo>
                      <a:pt x="13" y="34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5" y="109"/>
                    </a:lnTo>
                    <a:lnTo>
                      <a:pt x="8" y="116"/>
                    </a:lnTo>
                    <a:lnTo>
                      <a:pt x="13" y="123"/>
                    </a:lnTo>
                    <a:lnTo>
                      <a:pt x="24" y="137"/>
                    </a:lnTo>
                    <a:lnTo>
                      <a:pt x="35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4" y="145"/>
                    </a:lnTo>
                    <a:lnTo>
                      <a:pt x="130" y="140"/>
                    </a:lnTo>
                    <a:lnTo>
                      <a:pt x="137" y="137"/>
                    </a:lnTo>
                    <a:lnTo>
                      <a:pt x="141" y="129"/>
                    </a:lnTo>
                    <a:lnTo>
                      <a:pt x="146" y="123"/>
                    </a:lnTo>
                    <a:lnTo>
                      <a:pt x="149" y="116"/>
                    </a:lnTo>
                    <a:lnTo>
                      <a:pt x="154" y="109"/>
                    </a:lnTo>
                    <a:lnTo>
                      <a:pt x="158" y="95"/>
                    </a:lnTo>
                    <a:lnTo>
                      <a:pt x="161" y="80"/>
                    </a:ln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4"/>
                    </a:lnTo>
                    <a:lnTo>
                      <a:pt x="137" y="23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6" name="Freeform 54">
                <a:extLst>
                  <a:ext uri="{FF2B5EF4-FFF2-40B4-BE49-F238E27FC236}">
                    <a16:creationId xmlns:a16="http://schemas.microsoft.com/office/drawing/2014/main" id="{7C310A7D-AC3F-07A0-4C94-86BC51455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5800725"/>
                <a:ext cx="50800" cy="50800"/>
              </a:xfrm>
              <a:custGeom>
                <a:avLst/>
                <a:gdLst>
                  <a:gd name="T0" fmla="*/ 160 w 160"/>
                  <a:gd name="T1" fmla="*/ 80 h 160"/>
                  <a:gd name="T2" fmla="*/ 158 w 160"/>
                  <a:gd name="T3" fmla="*/ 63 h 160"/>
                  <a:gd name="T4" fmla="*/ 154 w 160"/>
                  <a:gd name="T5" fmla="*/ 48 h 160"/>
                  <a:gd name="T6" fmla="*/ 145 w 160"/>
                  <a:gd name="T7" fmla="*/ 34 h 160"/>
                  <a:gd name="T8" fmla="*/ 137 w 160"/>
                  <a:gd name="T9" fmla="*/ 23 h 160"/>
                  <a:gd name="T10" fmla="*/ 123 w 160"/>
                  <a:gd name="T11" fmla="*/ 12 h 160"/>
                  <a:gd name="T12" fmla="*/ 116 w 160"/>
                  <a:gd name="T13" fmla="*/ 7 h 160"/>
                  <a:gd name="T14" fmla="*/ 110 w 160"/>
                  <a:gd name="T15" fmla="*/ 5 h 160"/>
                  <a:gd name="T16" fmla="*/ 95 w 160"/>
                  <a:gd name="T17" fmla="*/ 1 h 160"/>
                  <a:gd name="T18" fmla="*/ 80 w 160"/>
                  <a:gd name="T19" fmla="*/ 0 h 160"/>
                  <a:gd name="T20" fmla="*/ 63 w 160"/>
                  <a:gd name="T21" fmla="*/ 1 h 160"/>
                  <a:gd name="T22" fmla="*/ 48 w 160"/>
                  <a:gd name="T23" fmla="*/ 5 h 160"/>
                  <a:gd name="T24" fmla="*/ 35 w 160"/>
                  <a:gd name="T25" fmla="*/ 12 h 160"/>
                  <a:gd name="T26" fmla="*/ 23 w 160"/>
                  <a:gd name="T27" fmla="*/ 23 h 160"/>
                  <a:gd name="T28" fmla="*/ 12 w 160"/>
                  <a:gd name="T29" fmla="*/ 34 h 160"/>
                  <a:gd name="T30" fmla="*/ 5 w 160"/>
                  <a:gd name="T31" fmla="*/ 48 h 160"/>
                  <a:gd name="T32" fmla="*/ 1 w 160"/>
                  <a:gd name="T33" fmla="*/ 63 h 160"/>
                  <a:gd name="T34" fmla="*/ 0 w 160"/>
                  <a:gd name="T35" fmla="*/ 80 h 160"/>
                  <a:gd name="T36" fmla="*/ 1 w 160"/>
                  <a:gd name="T37" fmla="*/ 95 h 160"/>
                  <a:gd name="T38" fmla="*/ 5 w 160"/>
                  <a:gd name="T39" fmla="*/ 109 h 160"/>
                  <a:gd name="T40" fmla="*/ 7 w 160"/>
                  <a:gd name="T41" fmla="*/ 116 h 160"/>
                  <a:gd name="T42" fmla="*/ 12 w 160"/>
                  <a:gd name="T43" fmla="*/ 123 h 160"/>
                  <a:gd name="T44" fmla="*/ 23 w 160"/>
                  <a:gd name="T45" fmla="*/ 137 h 160"/>
                  <a:gd name="T46" fmla="*/ 35 w 160"/>
                  <a:gd name="T47" fmla="*/ 145 h 160"/>
                  <a:gd name="T48" fmla="*/ 48 w 160"/>
                  <a:gd name="T49" fmla="*/ 154 h 160"/>
                  <a:gd name="T50" fmla="*/ 63 w 160"/>
                  <a:gd name="T51" fmla="*/ 158 h 160"/>
                  <a:gd name="T52" fmla="*/ 80 w 160"/>
                  <a:gd name="T53" fmla="*/ 160 h 160"/>
                  <a:gd name="T54" fmla="*/ 95 w 160"/>
                  <a:gd name="T55" fmla="*/ 158 h 160"/>
                  <a:gd name="T56" fmla="*/ 110 w 160"/>
                  <a:gd name="T57" fmla="*/ 154 h 160"/>
                  <a:gd name="T58" fmla="*/ 116 w 160"/>
                  <a:gd name="T59" fmla="*/ 149 h 160"/>
                  <a:gd name="T60" fmla="*/ 123 w 160"/>
                  <a:gd name="T61" fmla="*/ 145 h 160"/>
                  <a:gd name="T62" fmla="*/ 129 w 160"/>
                  <a:gd name="T63" fmla="*/ 140 h 160"/>
                  <a:gd name="T64" fmla="*/ 137 w 160"/>
                  <a:gd name="T65" fmla="*/ 137 h 160"/>
                  <a:gd name="T66" fmla="*/ 140 w 160"/>
                  <a:gd name="T67" fmla="*/ 129 h 160"/>
                  <a:gd name="T68" fmla="*/ 145 w 160"/>
                  <a:gd name="T69" fmla="*/ 123 h 160"/>
                  <a:gd name="T70" fmla="*/ 149 w 160"/>
                  <a:gd name="T71" fmla="*/ 116 h 160"/>
                  <a:gd name="T72" fmla="*/ 154 w 160"/>
                  <a:gd name="T73" fmla="*/ 109 h 160"/>
                  <a:gd name="T74" fmla="*/ 158 w 160"/>
                  <a:gd name="T75" fmla="*/ 95 h 160"/>
                  <a:gd name="T76" fmla="*/ 160 w 160"/>
                  <a:gd name="T77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60" y="80"/>
                    </a:move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4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09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5" y="145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29" y="140"/>
                    </a:lnTo>
                    <a:lnTo>
                      <a:pt x="137" y="137"/>
                    </a:lnTo>
                    <a:lnTo>
                      <a:pt x="140" y="129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09"/>
                    </a:lnTo>
                    <a:lnTo>
                      <a:pt x="158" y="95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7" name="Freeform 55">
                <a:extLst>
                  <a:ext uri="{FF2B5EF4-FFF2-40B4-BE49-F238E27FC236}">
                    <a16:creationId xmlns:a16="http://schemas.microsoft.com/office/drawing/2014/main" id="{CBED4ECD-893F-F7FB-70E9-15B669CF1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388" y="5911850"/>
                <a:ext cx="50800" cy="50800"/>
              </a:xfrm>
              <a:custGeom>
                <a:avLst/>
                <a:gdLst>
                  <a:gd name="T0" fmla="*/ 160 w 160"/>
                  <a:gd name="T1" fmla="*/ 80 h 161"/>
                  <a:gd name="T2" fmla="*/ 158 w 160"/>
                  <a:gd name="T3" fmla="*/ 63 h 161"/>
                  <a:gd name="T4" fmla="*/ 154 w 160"/>
                  <a:gd name="T5" fmla="*/ 48 h 161"/>
                  <a:gd name="T6" fmla="*/ 146 w 160"/>
                  <a:gd name="T7" fmla="*/ 35 h 161"/>
                  <a:gd name="T8" fmla="*/ 137 w 160"/>
                  <a:gd name="T9" fmla="*/ 24 h 161"/>
                  <a:gd name="T10" fmla="*/ 123 w 160"/>
                  <a:gd name="T11" fmla="*/ 13 h 161"/>
                  <a:gd name="T12" fmla="*/ 116 w 160"/>
                  <a:gd name="T13" fmla="*/ 8 h 161"/>
                  <a:gd name="T14" fmla="*/ 110 w 160"/>
                  <a:gd name="T15" fmla="*/ 5 h 161"/>
                  <a:gd name="T16" fmla="*/ 95 w 160"/>
                  <a:gd name="T17" fmla="*/ 1 h 161"/>
                  <a:gd name="T18" fmla="*/ 80 w 160"/>
                  <a:gd name="T19" fmla="*/ 0 h 161"/>
                  <a:gd name="T20" fmla="*/ 63 w 160"/>
                  <a:gd name="T21" fmla="*/ 1 h 161"/>
                  <a:gd name="T22" fmla="*/ 48 w 160"/>
                  <a:gd name="T23" fmla="*/ 5 h 161"/>
                  <a:gd name="T24" fmla="*/ 35 w 160"/>
                  <a:gd name="T25" fmla="*/ 13 h 161"/>
                  <a:gd name="T26" fmla="*/ 24 w 160"/>
                  <a:gd name="T27" fmla="*/ 24 h 161"/>
                  <a:gd name="T28" fmla="*/ 12 w 160"/>
                  <a:gd name="T29" fmla="*/ 35 h 161"/>
                  <a:gd name="T30" fmla="*/ 5 w 160"/>
                  <a:gd name="T31" fmla="*/ 48 h 161"/>
                  <a:gd name="T32" fmla="*/ 1 w 160"/>
                  <a:gd name="T33" fmla="*/ 63 h 161"/>
                  <a:gd name="T34" fmla="*/ 0 w 160"/>
                  <a:gd name="T35" fmla="*/ 80 h 161"/>
                  <a:gd name="T36" fmla="*/ 1 w 160"/>
                  <a:gd name="T37" fmla="*/ 95 h 161"/>
                  <a:gd name="T38" fmla="*/ 5 w 160"/>
                  <a:gd name="T39" fmla="*/ 110 h 161"/>
                  <a:gd name="T40" fmla="*/ 8 w 160"/>
                  <a:gd name="T41" fmla="*/ 116 h 161"/>
                  <a:gd name="T42" fmla="*/ 12 w 160"/>
                  <a:gd name="T43" fmla="*/ 124 h 161"/>
                  <a:gd name="T44" fmla="*/ 24 w 160"/>
                  <a:gd name="T45" fmla="*/ 137 h 161"/>
                  <a:gd name="T46" fmla="*/ 35 w 160"/>
                  <a:gd name="T47" fmla="*/ 146 h 161"/>
                  <a:gd name="T48" fmla="*/ 48 w 160"/>
                  <a:gd name="T49" fmla="*/ 154 h 161"/>
                  <a:gd name="T50" fmla="*/ 63 w 160"/>
                  <a:gd name="T51" fmla="*/ 158 h 161"/>
                  <a:gd name="T52" fmla="*/ 80 w 160"/>
                  <a:gd name="T53" fmla="*/ 161 h 161"/>
                  <a:gd name="T54" fmla="*/ 95 w 160"/>
                  <a:gd name="T55" fmla="*/ 158 h 161"/>
                  <a:gd name="T56" fmla="*/ 110 w 160"/>
                  <a:gd name="T57" fmla="*/ 154 h 161"/>
                  <a:gd name="T58" fmla="*/ 116 w 160"/>
                  <a:gd name="T59" fmla="*/ 150 h 161"/>
                  <a:gd name="T60" fmla="*/ 123 w 160"/>
                  <a:gd name="T61" fmla="*/ 146 h 161"/>
                  <a:gd name="T62" fmla="*/ 130 w 160"/>
                  <a:gd name="T63" fmla="*/ 141 h 161"/>
                  <a:gd name="T64" fmla="*/ 137 w 160"/>
                  <a:gd name="T65" fmla="*/ 137 h 161"/>
                  <a:gd name="T66" fmla="*/ 141 w 160"/>
                  <a:gd name="T67" fmla="*/ 130 h 161"/>
                  <a:gd name="T68" fmla="*/ 146 w 160"/>
                  <a:gd name="T69" fmla="*/ 124 h 161"/>
                  <a:gd name="T70" fmla="*/ 149 w 160"/>
                  <a:gd name="T71" fmla="*/ 116 h 161"/>
                  <a:gd name="T72" fmla="*/ 154 w 160"/>
                  <a:gd name="T73" fmla="*/ 110 h 161"/>
                  <a:gd name="T74" fmla="*/ 158 w 160"/>
                  <a:gd name="T75" fmla="*/ 95 h 161"/>
                  <a:gd name="T76" fmla="*/ 160 w 160"/>
                  <a:gd name="T77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1">
                    <a:moveTo>
                      <a:pt x="160" y="80"/>
                    </a:moveTo>
                    <a:lnTo>
                      <a:pt x="158" y="63"/>
                    </a:lnTo>
                    <a:lnTo>
                      <a:pt x="154" y="48"/>
                    </a:lnTo>
                    <a:lnTo>
                      <a:pt x="146" y="35"/>
                    </a:lnTo>
                    <a:lnTo>
                      <a:pt x="137" y="24"/>
                    </a:lnTo>
                    <a:lnTo>
                      <a:pt x="123" y="13"/>
                    </a:lnTo>
                    <a:lnTo>
                      <a:pt x="116" y="8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3"/>
                    </a:lnTo>
                    <a:lnTo>
                      <a:pt x="24" y="24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8" y="116"/>
                    </a:lnTo>
                    <a:lnTo>
                      <a:pt x="12" y="124"/>
                    </a:lnTo>
                    <a:lnTo>
                      <a:pt x="24" y="137"/>
                    </a:lnTo>
                    <a:lnTo>
                      <a:pt x="35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1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50"/>
                    </a:lnTo>
                    <a:lnTo>
                      <a:pt x="123" y="146"/>
                    </a:lnTo>
                    <a:lnTo>
                      <a:pt x="130" y="141"/>
                    </a:lnTo>
                    <a:lnTo>
                      <a:pt x="137" y="137"/>
                    </a:lnTo>
                    <a:lnTo>
                      <a:pt x="141" y="130"/>
                    </a:lnTo>
                    <a:lnTo>
                      <a:pt x="146" y="124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118" name="Freeform 56">
                <a:extLst>
                  <a:ext uri="{FF2B5EF4-FFF2-40B4-BE49-F238E27FC236}">
                    <a16:creationId xmlns:a16="http://schemas.microsoft.com/office/drawing/2014/main" id="{AA3C2C62-5462-95D6-2B1C-A28B5AB82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6026150"/>
                <a:ext cx="50800" cy="50800"/>
              </a:xfrm>
              <a:custGeom>
                <a:avLst/>
                <a:gdLst>
                  <a:gd name="T0" fmla="*/ 160 w 160"/>
                  <a:gd name="T1" fmla="*/ 80 h 160"/>
                  <a:gd name="T2" fmla="*/ 158 w 160"/>
                  <a:gd name="T3" fmla="*/ 63 h 160"/>
                  <a:gd name="T4" fmla="*/ 154 w 160"/>
                  <a:gd name="T5" fmla="*/ 48 h 160"/>
                  <a:gd name="T6" fmla="*/ 145 w 160"/>
                  <a:gd name="T7" fmla="*/ 35 h 160"/>
                  <a:gd name="T8" fmla="*/ 137 w 160"/>
                  <a:gd name="T9" fmla="*/ 24 h 160"/>
                  <a:gd name="T10" fmla="*/ 123 w 160"/>
                  <a:gd name="T11" fmla="*/ 12 h 160"/>
                  <a:gd name="T12" fmla="*/ 116 w 160"/>
                  <a:gd name="T13" fmla="*/ 7 h 160"/>
                  <a:gd name="T14" fmla="*/ 110 w 160"/>
                  <a:gd name="T15" fmla="*/ 5 h 160"/>
                  <a:gd name="T16" fmla="*/ 95 w 160"/>
                  <a:gd name="T17" fmla="*/ 1 h 160"/>
                  <a:gd name="T18" fmla="*/ 80 w 160"/>
                  <a:gd name="T19" fmla="*/ 0 h 160"/>
                  <a:gd name="T20" fmla="*/ 63 w 160"/>
                  <a:gd name="T21" fmla="*/ 1 h 160"/>
                  <a:gd name="T22" fmla="*/ 48 w 160"/>
                  <a:gd name="T23" fmla="*/ 5 h 160"/>
                  <a:gd name="T24" fmla="*/ 34 w 160"/>
                  <a:gd name="T25" fmla="*/ 12 h 160"/>
                  <a:gd name="T26" fmla="*/ 23 w 160"/>
                  <a:gd name="T27" fmla="*/ 24 h 160"/>
                  <a:gd name="T28" fmla="*/ 12 w 160"/>
                  <a:gd name="T29" fmla="*/ 35 h 160"/>
                  <a:gd name="T30" fmla="*/ 5 w 160"/>
                  <a:gd name="T31" fmla="*/ 48 h 160"/>
                  <a:gd name="T32" fmla="*/ 1 w 160"/>
                  <a:gd name="T33" fmla="*/ 63 h 160"/>
                  <a:gd name="T34" fmla="*/ 0 w 160"/>
                  <a:gd name="T35" fmla="*/ 80 h 160"/>
                  <a:gd name="T36" fmla="*/ 1 w 160"/>
                  <a:gd name="T37" fmla="*/ 95 h 160"/>
                  <a:gd name="T38" fmla="*/ 5 w 160"/>
                  <a:gd name="T39" fmla="*/ 110 h 160"/>
                  <a:gd name="T40" fmla="*/ 7 w 160"/>
                  <a:gd name="T41" fmla="*/ 116 h 160"/>
                  <a:gd name="T42" fmla="*/ 12 w 160"/>
                  <a:gd name="T43" fmla="*/ 123 h 160"/>
                  <a:gd name="T44" fmla="*/ 23 w 160"/>
                  <a:gd name="T45" fmla="*/ 137 h 160"/>
                  <a:gd name="T46" fmla="*/ 34 w 160"/>
                  <a:gd name="T47" fmla="*/ 146 h 160"/>
                  <a:gd name="T48" fmla="*/ 48 w 160"/>
                  <a:gd name="T49" fmla="*/ 154 h 160"/>
                  <a:gd name="T50" fmla="*/ 63 w 160"/>
                  <a:gd name="T51" fmla="*/ 158 h 160"/>
                  <a:gd name="T52" fmla="*/ 80 w 160"/>
                  <a:gd name="T53" fmla="*/ 160 h 160"/>
                  <a:gd name="T54" fmla="*/ 95 w 160"/>
                  <a:gd name="T55" fmla="*/ 158 h 160"/>
                  <a:gd name="T56" fmla="*/ 110 w 160"/>
                  <a:gd name="T57" fmla="*/ 154 h 160"/>
                  <a:gd name="T58" fmla="*/ 116 w 160"/>
                  <a:gd name="T59" fmla="*/ 149 h 160"/>
                  <a:gd name="T60" fmla="*/ 123 w 160"/>
                  <a:gd name="T61" fmla="*/ 146 h 160"/>
                  <a:gd name="T62" fmla="*/ 129 w 160"/>
                  <a:gd name="T63" fmla="*/ 141 h 160"/>
                  <a:gd name="T64" fmla="*/ 137 w 160"/>
                  <a:gd name="T65" fmla="*/ 137 h 160"/>
                  <a:gd name="T66" fmla="*/ 140 w 160"/>
                  <a:gd name="T67" fmla="*/ 130 h 160"/>
                  <a:gd name="T68" fmla="*/ 145 w 160"/>
                  <a:gd name="T69" fmla="*/ 123 h 160"/>
                  <a:gd name="T70" fmla="*/ 149 w 160"/>
                  <a:gd name="T71" fmla="*/ 116 h 160"/>
                  <a:gd name="T72" fmla="*/ 154 w 160"/>
                  <a:gd name="T73" fmla="*/ 110 h 160"/>
                  <a:gd name="T74" fmla="*/ 158 w 160"/>
                  <a:gd name="T75" fmla="*/ 95 h 160"/>
                  <a:gd name="T76" fmla="*/ 160 w 160"/>
                  <a:gd name="T77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60">
                    <a:moveTo>
                      <a:pt x="160" y="80"/>
                    </a:moveTo>
                    <a:lnTo>
                      <a:pt x="158" y="63"/>
                    </a:lnTo>
                    <a:lnTo>
                      <a:pt x="154" y="48"/>
                    </a:lnTo>
                    <a:lnTo>
                      <a:pt x="145" y="35"/>
                    </a:lnTo>
                    <a:lnTo>
                      <a:pt x="137" y="24"/>
                    </a:lnTo>
                    <a:lnTo>
                      <a:pt x="123" y="12"/>
                    </a:lnTo>
                    <a:lnTo>
                      <a:pt x="116" y="7"/>
                    </a:lnTo>
                    <a:lnTo>
                      <a:pt x="110" y="5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4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80"/>
                    </a:lnTo>
                    <a:lnTo>
                      <a:pt x="1" y="95"/>
                    </a:lnTo>
                    <a:lnTo>
                      <a:pt x="5" y="110"/>
                    </a:lnTo>
                    <a:lnTo>
                      <a:pt x="7" y="116"/>
                    </a:lnTo>
                    <a:lnTo>
                      <a:pt x="12" y="123"/>
                    </a:lnTo>
                    <a:lnTo>
                      <a:pt x="23" y="137"/>
                    </a:lnTo>
                    <a:lnTo>
                      <a:pt x="34" y="146"/>
                    </a:lnTo>
                    <a:lnTo>
                      <a:pt x="48" y="154"/>
                    </a:lnTo>
                    <a:lnTo>
                      <a:pt x="63" y="158"/>
                    </a:lnTo>
                    <a:lnTo>
                      <a:pt x="80" y="160"/>
                    </a:lnTo>
                    <a:lnTo>
                      <a:pt x="95" y="158"/>
                    </a:lnTo>
                    <a:lnTo>
                      <a:pt x="110" y="154"/>
                    </a:lnTo>
                    <a:lnTo>
                      <a:pt x="116" y="149"/>
                    </a:lnTo>
                    <a:lnTo>
                      <a:pt x="123" y="146"/>
                    </a:lnTo>
                    <a:lnTo>
                      <a:pt x="129" y="141"/>
                    </a:lnTo>
                    <a:lnTo>
                      <a:pt x="137" y="137"/>
                    </a:lnTo>
                    <a:lnTo>
                      <a:pt x="140" y="130"/>
                    </a:lnTo>
                    <a:lnTo>
                      <a:pt x="145" y="123"/>
                    </a:lnTo>
                    <a:lnTo>
                      <a:pt x="149" y="116"/>
                    </a:lnTo>
                    <a:lnTo>
                      <a:pt x="154" y="110"/>
                    </a:lnTo>
                    <a:lnTo>
                      <a:pt x="158" y="95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AFC0975-0F78-0DD2-D2D9-A5CC0AF8AABE}"/>
                </a:ext>
              </a:extLst>
            </p:cNvPr>
            <p:cNvSpPr txBox="1"/>
            <p:nvPr/>
          </p:nvSpPr>
          <p:spPr>
            <a:xfrm>
              <a:off x="4106898" y="6197133"/>
              <a:ext cx="192405" cy="22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ADAE13D-6F94-4F53-6DA1-CECDE516D5E4}"/>
                </a:ext>
              </a:extLst>
            </p:cNvPr>
            <p:cNvSpPr txBox="1"/>
            <p:nvPr/>
          </p:nvSpPr>
          <p:spPr>
            <a:xfrm>
              <a:off x="4333118" y="6197133"/>
              <a:ext cx="192405" cy="22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FD7C6EB-2695-35E3-645D-46808FA59FEE}"/>
                </a:ext>
              </a:extLst>
            </p:cNvPr>
            <p:cNvSpPr txBox="1"/>
            <p:nvPr/>
          </p:nvSpPr>
          <p:spPr>
            <a:xfrm>
              <a:off x="4540021" y="6197133"/>
              <a:ext cx="192405" cy="22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714B3CE-5194-AD8F-B7C6-17B920C16473}"/>
                </a:ext>
              </a:extLst>
            </p:cNvPr>
            <p:cNvSpPr txBox="1"/>
            <p:nvPr/>
          </p:nvSpPr>
          <p:spPr>
            <a:xfrm>
              <a:off x="3808276" y="6197133"/>
              <a:ext cx="277943" cy="22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0,5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5160CF1-37F2-40C8-AE1E-212327378FA7}"/>
                </a:ext>
              </a:extLst>
            </p:cNvPr>
            <p:cNvSpPr txBox="1"/>
            <p:nvPr/>
          </p:nvSpPr>
          <p:spPr>
            <a:xfrm>
              <a:off x="5002408" y="5707043"/>
              <a:ext cx="691578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0.9 (0.5-1.3)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1.5 (1.1-2.1)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B3FA61F-7191-766A-C968-9A418D8694E7}"/>
                </a:ext>
              </a:extLst>
            </p:cNvPr>
            <p:cNvSpPr txBox="1"/>
            <p:nvPr/>
          </p:nvSpPr>
          <p:spPr>
            <a:xfrm>
              <a:off x="5002408" y="5384820"/>
              <a:ext cx="691578" cy="312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1.8 (1.3-2.4)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EEF17F2-C3D4-EDE1-484A-AF77B768257A}"/>
                </a:ext>
              </a:extLst>
            </p:cNvPr>
            <p:cNvSpPr txBox="1"/>
            <p:nvPr/>
          </p:nvSpPr>
          <p:spPr>
            <a:xfrm>
              <a:off x="5002408" y="4923473"/>
              <a:ext cx="691578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1.2 (0.8-1.6)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2.0 (1.3-2.9)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9E52D36-8AD5-0944-17D2-20EDCC54D33C}"/>
                </a:ext>
              </a:extLst>
            </p:cNvPr>
            <p:cNvSpPr txBox="1"/>
            <p:nvPr/>
          </p:nvSpPr>
          <p:spPr>
            <a:xfrm>
              <a:off x="5002408" y="4470749"/>
              <a:ext cx="691578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0.8 (0.4-1.3)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1.4 (1.1-1.9)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0887E0D-539F-879C-D135-FD7C76B40AB0}"/>
                </a:ext>
              </a:extLst>
            </p:cNvPr>
            <p:cNvSpPr txBox="1"/>
            <p:nvPr/>
          </p:nvSpPr>
          <p:spPr>
            <a:xfrm>
              <a:off x="5002408" y="3913778"/>
              <a:ext cx="691578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1.2 (0.7-2.2)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1.4 (0.7-2.6)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2.2 (1.2-4.1)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2791BB9-4509-D180-CF62-4F21048C96F4}"/>
                </a:ext>
              </a:extLst>
            </p:cNvPr>
            <p:cNvSpPr txBox="1"/>
            <p:nvPr/>
          </p:nvSpPr>
          <p:spPr>
            <a:xfrm>
              <a:off x="5002408" y="3451353"/>
              <a:ext cx="691578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0.9 (0.6-1.2)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1.0 (0.6-1.7)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6E84F13-E762-6FCA-5009-14540C1E6869}"/>
                </a:ext>
              </a:extLst>
            </p:cNvPr>
            <p:cNvSpPr txBox="1"/>
            <p:nvPr/>
          </p:nvSpPr>
          <p:spPr>
            <a:xfrm>
              <a:off x="5002408" y="2902473"/>
              <a:ext cx="691578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1.1 (0.7-1.7)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2.1 (1.3-3.4)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2.2 (1.3-3.9)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6922473-D4DF-68A0-EB21-8A2C32E5CBE9}"/>
                </a:ext>
              </a:extLst>
            </p:cNvPr>
            <p:cNvSpPr txBox="1"/>
            <p:nvPr/>
          </p:nvSpPr>
          <p:spPr>
            <a:xfrm>
              <a:off x="5002408" y="2313925"/>
              <a:ext cx="691578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Ref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0.8 (0.5-1.4)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1.6 (1.0-2.4)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1.5 (0.9-2.5)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F135CF0-9656-4D23-E022-B9F0CA3B9451}"/>
                </a:ext>
              </a:extLst>
            </p:cNvPr>
            <p:cNvSpPr txBox="1"/>
            <p:nvPr/>
          </p:nvSpPr>
          <p:spPr>
            <a:xfrm>
              <a:off x="6024219" y="5707043"/>
              <a:ext cx="392777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0.025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8F7DD06-57FA-2AE0-C2D3-31BB520019F5}"/>
                </a:ext>
              </a:extLst>
            </p:cNvPr>
            <p:cNvSpPr txBox="1"/>
            <p:nvPr/>
          </p:nvSpPr>
          <p:spPr>
            <a:xfrm>
              <a:off x="6024219" y="5384820"/>
              <a:ext cx="449022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&lt;0.001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7551834-A6DD-7440-CCCE-60E6C9EA89BA}"/>
                </a:ext>
              </a:extLst>
            </p:cNvPr>
            <p:cNvSpPr txBox="1"/>
            <p:nvPr/>
          </p:nvSpPr>
          <p:spPr>
            <a:xfrm>
              <a:off x="6024219" y="4923473"/>
              <a:ext cx="392777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0.002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0665337-7C4B-1641-FBF7-21BDE7BD3E5A}"/>
                </a:ext>
              </a:extLst>
            </p:cNvPr>
            <p:cNvSpPr txBox="1"/>
            <p:nvPr/>
          </p:nvSpPr>
          <p:spPr>
            <a:xfrm>
              <a:off x="6024219" y="4470749"/>
              <a:ext cx="392777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0.016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5DA9979-9829-C7DF-199D-3A5CFEBE438C}"/>
                </a:ext>
              </a:extLst>
            </p:cNvPr>
            <p:cNvSpPr txBox="1"/>
            <p:nvPr/>
          </p:nvSpPr>
          <p:spPr>
            <a:xfrm>
              <a:off x="6024219" y="3913778"/>
              <a:ext cx="392777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0.008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522F903-6A5B-1D38-B4F3-AE88632109B1}"/>
                </a:ext>
              </a:extLst>
            </p:cNvPr>
            <p:cNvSpPr txBox="1"/>
            <p:nvPr/>
          </p:nvSpPr>
          <p:spPr>
            <a:xfrm>
              <a:off x="6024219" y="3451353"/>
              <a:ext cx="335361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0.60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6F409B9-0DCC-4439-4E28-B34A4C9533B1}"/>
                </a:ext>
              </a:extLst>
            </p:cNvPr>
            <p:cNvSpPr txBox="1"/>
            <p:nvPr/>
          </p:nvSpPr>
          <p:spPr>
            <a:xfrm>
              <a:off x="6024219" y="2902473"/>
              <a:ext cx="506438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&lt;0.0001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42D4FDA-B1D4-E21C-EBF4-2C55A493BC74}"/>
                </a:ext>
              </a:extLst>
            </p:cNvPr>
            <p:cNvSpPr txBox="1"/>
            <p:nvPr/>
          </p:nvSpPr>
          <p:spPr>
            <a:xfrm>
              <a:off x="6024219" y="2313925"/>
              <a:ext cx="392777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0.005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22671ED-81EE-EB01-3A2F-35AF386548A4}"/>
                </a:ext>
              </a:extLst>
            </p:cNvPr>
            <p:cNvSpPr txBox="1"/>
            <p:nvPr/>
          </p:nvSpPr>
          <p:spPr>
            <a:xfrm>
              <a:off x="3143509" y="5707043"/>
              <a:ext cx="601352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4.66 (106)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4.29 (22)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6.76 (54)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DAF0ECC-C6BF-497C-5D0A-A5CB9AD997E1}"/>
                </a:ext>
              </a:extLst>
            </p:cNvPr>
            <p:cNvSpPr txBox="1"/>
            <p:nvPr/>
          </p:nvSpPr>
          <p:spPr>
            <a:xfrm>
              <a:off x="3143509" y="5384820"/>
              <a:ext cx="601352" cy="312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4.17 (114)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7.48 (70)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BEFF511-F322-9EBF-B186-BB6D6FAA70B7}"/>
                </a:ext>
              </a:extLst>
            </p:cNvPr>
            <p:cNvSpPr txBox="1"/>
            <p:nvPr/>
          </p:nvSpPr>
          <p:spPr>
            <a:xfrm>
              <a:off x="3172216" y="4923473"/>
              <a:ext cx="543935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4.23 (57)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4.83 (81)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7.87 (44)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27A3AD0-4AA0-DD72-8431-B9940BF26AD9}"/>
                </a:ext>
              </a:extLst>
            </p:cNvPr>
            <p:cNvSpPr txBox="1"/>
            <p:nvPr/>
          </p:nvSpPr>
          <p:spPr>
            <a:xfrm>
              <a:off x="3172216" y="4470749"/>
              <a:ext cx="543935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4.52 (88)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3.46 (16)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6.64 (78)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72696EB-37F7-EAC7-243A-97F66651D14E}"/>
                </a:ext>
              </a:extLst>
            </p:cNvPr>
            <p:cNvSpPr txBox="1"/>
            <p:nvPr/>
          </p:nvSpPr>
          <p:spPr>
            <a:xfrm>
              <a:off x="3143509" y="3913778"/>
              <a:ext cx="601352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2.40 (17)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4.04 (66)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5.42 (32)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10.04 (63)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707EE5B-DC2D-3049-899D-821C4D360AF5}"/>
                </a:ext>
              </a:extLst>
            </p:cNvPr>
            <p:cNvSpPr txBox="1"/>
            <p:nvPr/>
          </p:nvSpPr>
          <p:spPr>
            <a:xfrm>
              <a:off x="3172216" y="3451353"/>
              <a:ext cx="543935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5.49 (60)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4.67 (99)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5.96 (22)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E43CD5B-2CF8-6B39-7CD4-5BDDA98E9347}"/>
                </a:ext>
              </a:extLst>
            </p:cNvPr>
            <p:cNvSpPr txBox="1"/>
            <p:nvPr/>
          </p:nvSpPr>
          <p:spPr>
            <a:xfrm>
              <a:off x="3172216" y="2902473"/>
              <a:ext cx="543935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3,30 (23)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3.77 (65)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7.97 (68)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8.38 (26)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A8B52D0-47E8-1981-1AE6-FD22B945E767}"/>
                </a:ext>
              </a:extLst>
            </p:cNvPr>
            <p:cNvSpPr txBox="1"/>
            <p:nvPr/>
          </p:nvSpPr>
          <p:spPr>
            <a:xfrm>
              <a:off x="3172216" y="2313925"/>
              <a:ext cx="543935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3.87 (28)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3.50 (39)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6.69 (83)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3.31 (32)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81A948B-01E4-183D-AF32-3D02FBACF5D7}"/>
                </a:ext>
              </a:extLst>
            </p:cNvPr>
            <p:cNvSpPr txBox="1"/>
            <p:nvPr/>
          </p:nvSpPr>
          <p:spPr>
            <a:xfrm>
              <a:off x="2434008" y="5707043"/>
              <a:ext cx="364655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4299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969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1517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1EF97FE-4B46-4D39-77FA-0EE643B97B24}"/>
                </a:ext>
              </a:extLst>
            </p:cNvPr>
            <p:cNvSpPr txBox="1"/>
            <p:nvPr/>
          </p:nvSpPr>
          <p:spPr>
            <a:xfrm>
              <a:off x="2434008" y="5384820"/>
              <a:ext cx="364655" cy="312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5211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1731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5C109CE-FF2F-E127-8B46-57783DD7EE80}"/>
                </a:ext>
              </a:extLst>
            </p:cNvPr>
            <p:cNvSpPr txBox="1"/>
            <p:nvPr/>
          </p:nvSpPr>
          <p:spPr>
            <a:xfrm>
              <a:off x="2434007" y="4923473"/>
              <a:ext cx="364655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2562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3158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1060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063E24E-6373-5059-5240-C3F85A3C1B7B}"/>
                </a:ext>
              </a:extLst>
            </p:cNvPr>
            <p:cNvSpPr txBox="1"/>
            <p:nvPr/>
          </p:nvSpPr>
          <p:spPr>
            <a:xfrm>
              <a:off x="2434007" y="4470749"/>
              <a:ext cx="364655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3692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848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2247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4114E42B-39DA-90A1-EC3C-4232120A6480}"/>
                </a:ext>
              </a:extLst>
            </p:cNvPr>
            <p:cNvSpPr txBox="1"/>
            <p:nvPr/>
          </p:nvSpPr>
          <p:spPr>
            <a:xfrm>
              <a:off x="2434008" y="3913778"/>
              <a:ext cx="364655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1268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3092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1134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1240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473B1539-1DA0-3BAB-E8C3-EE3BDD18C0C3}"/>
                </a:ext>
              </a:extLst>
            </p:cNvPr>
            <p:cNvSpPr txBox="1"/>
            <p:nvPr/>
          </p:nvSpPr>
          <p:spPr>
            <a:xfrm>
              <a:off x="2434007" y="3451353"/>
              <a:ext cx="364655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2073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400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710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05D3890-5EC0-1638-928B-BBCB7830499B}"/>
                </a:ext>
              </a:extLst>
            </p:cNvPr>
            <p:cNvSpPr txBox="1"/>
            <p:nvPr/>
          </p:nvSpPr>
          <p:spPr>
            <a:xfrm>
              <a:off x="2434007" y="2902473"/>
              <a:ext cx="364655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1271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3239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1659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617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9CA98DF-17AC-7CB8-CFF0-AA5A97374A27}"/>
                </a:ext>
              </a:extLst>
            </p:cNvPr>
            <p:cNvSpPr txBox="1"/>
            <p:nvPr/>
          </p:nvSpPr>
          <p:spPr>
            <a:xfrm>
              <a:off x="2434007" y="2313925"/>
              <a:ext cx="364655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1340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2085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2379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980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D83E4063-CB3A-064C-EE4E-A86198DE08C6}"/>
                </a:ext>
              </a:extLst>
            </p:cNvPr>
            <p:cNvSpPr txBox="1"/>
            <p:nvPr/>
          </p:nvSpPr>
          <p:spPr>
            <a:xfrm>
              <a:off x="1620041" y="5707043"/>
              <a:ext cx="398636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&lt;30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30-49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50+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5970D97-97E2-F786-685B-D072FA5424D0}"/>
                </a:ext>
              </a:extLst>
            </p:cNvPr>
            <p:cNvSpPr txBox="1"/>
            <p:nvPr/>
          </p:nvSpPr>
          <p:spPr>
            <a:xfrm>
              <a:off x="1620041" y="5384820"/>
              <a:ext cx="306066" cy="312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&lt;70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70+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EAADF6C-DBF5-E05D-E6E3-D6A62C14652E}"/>
                </a:ext>
              </a:extLst>
            </p:cNvPr>
            <p:cNvSpPr txBox="1"/>
            <p:nvPr/>
          </p:nvSpPr>
          <p:spPr>
            <a:xfrm>
              <a:off x="1620041" y="4923473"/>
              <a:ext cx="456053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&lt;90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90-129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130+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A52C6E5A-E1C9-1832-3E5B-B87D5353F295}"/>
                </a:ext>
              </a:extLst>
            </p:cNvPr>
            <p:cNvSpPr txBox="1"/>
            <p:nvPr/>
          </p:nvSpPr>
          <p:spPr>
            <a:xfrm>
              <a:off x="1620041" y="4470749"/>
              <a:ext cx="398636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&lt;36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36-49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50+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A6EA3CD-EBA9-E9ED-2ED8-92CE714D73A4}"/>
                </a:ext>
              </a:extLst>
            </p:cNvPr>
            <p:cNvSpPr txBox="1"/>
            <p:nvPr/>
          </p:nvSpPr>
          <p:spPr>
            <a:xfrm>
              <a:off x="1620041" y="3913778"/>
              <a:ext cx="283803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&lt;3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3-5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6-7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8+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0504588-30E5-F5B6-1F69-39FD3CC1C86C}"/>
                </a:ext>
              </a:extLst>
            </p:cNvPr>
            <p:cNvSpPr txBox="1"/>
            <p:nvPr/>
          </p:nvSpPr>
          <p:spPr>
            <a:xfrm>
              <a:off x="1620041" y="3451353"/>
              <a:ext cx="513469" cy="4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&lt;125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125-224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225+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3819FB5-B153-E516-1C8D-7937BE4BA324}"/>
                </a:ext>
              </a:extLst>
            </p:cNvPr>
            <p:cNvSpPr txBox="1"/>
            <p:nvPr/>
          </p:nvSpPr>
          <p:spPr>
            <a:xfrm>
              <a:off x="1620041" y="2902473"/>
              <a:ext cx="454881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&lt;1.5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1.5-3.2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3.3-6.3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6.4+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11AF051-E6D7-0329-6610-913CF112633C}"/>
                </a:ext>
              </a:extLst>
            </p:cNvPr>
            <p:cNvSpPr txBox="1"/>
            <p:nvPr/>
          </p:nvSpPr>
          <p:spPr>
            <a:xfrm>
              <a:off x="1620041" y="2313925"/>
              <a:ext cx="512297" cy="54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&lt; 1.0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1.0-3.0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3.1-10.0</a:t>
              </a:r>
            </a:p>
            <a:p>
              <a:pPr>
                <a:lnSpc>
                  <a:spcPct val="80000"/>
                </a:lnSpc>
              </a:pPr>
              <a:r>
                <a:rPr lang="en-US" sz="1200" noProof="0" dirty="0">
                  <a:solidFill>
                    <a:srgbClr val="000066"/>
                  </a:solidFill>
                </a:rPr>
                <a:t>&gt;10.0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DA3522F-FAFA-05DC-3A13-F0DD450EAC05}"/>
                </a:ext>
              </a:extLst>
            </p:cNvPr>
            <p:cNvSpPr txBox="1"/>
            <p:nvPr/>
          </p:nvSpPr>
          <p:spPr>
            <a:xfrm>
              <a:off x="1468966" y="2193447"/>
              <a:ext cx="457224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 err="1">
                  <a:solidFill>
                    <a:srgbClr val="000066"/>
                  </a:solidFill>
                </a:rPr>
                <a:t>hs</a:t>
              </a:r>
              <a:r>
                <a:rPr lang="en-US" sz="1200" b="1" noProof="0" dirty="0">
                  <a:solidFill>
                    <a:srgbClr val="000066"/>
                  </a:solidFill>
                </a:rPr>
                <a:t>-CRP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98E37950-E452-ADE2-1C9D-644186CE38A4}"/>
                </a:ext>
              </a:extLst>
            </p:cNvPr>
            <p:cNvSpPr txBox="1"/>
            <p:nvPr/>
          </p:nvSpPr>
          <p:spPr>
            <a:xfrm>
              <a:off x="1468966" y="2806396"/>
              <a:ext cx="304895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IL-6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5145C5BD-A24A-3308-028E-8C764FB5F011}"/>
                </a:ext>
              </a:extLst>
            </p:cNvPr>
            <p:cNvSpPr txBox="1"/>
            <p:nvPr/>
          </p:nvSpPr>
          <p:spPr>
            <a:xfrm>
              <a:off x="1468966" y="3355189"/>
              <a:ext cx="511126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Lp-PLA2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FAD3585-BD63-7C3C-E97E-73A4812A5A41}"/>
                </a:ext>
              </a:extLst>
            </p:cNvPr>
            <p:cNvSpPr txBox="1"/>
            <p:nvPr/>
          </p:nvSpPr>
          <p:spPr>
            <a:xfrm>
              <a:off x="1468966" y="3814722"/>
              <a:ext cx="488956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 err="1">
                  <a:solidFill>
                    <a:srgbClr val="000066"/>
                  </a:solidFill>
                </a:rPr>
                <a:t>hs-cTnT</a:t>
              </a:r>
              <a:endParaRPr lang="en-US" sz="12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ADF26D0E-9CB0-1FAA-52DE-213EEB188F9A}"/>
                </a:ext>
              </a:extLst>
            </p:cNvPr>
            <p:cNvSpPr txBox="1"/>
            <p:nvPr/>
          </p:nvSpPr>
          <p:spPr>
            <a:xfrm>
              <a:off x="1468966" y="4379127"/>
              <a:ext cx="648551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NT-</a:t>
              </a:r>
              <a:r>
                <a:rPr lang="en-US" sz="1200" b="1" noProof="0" dirty="0" err="1">
                  <a:solidFill>
                    <a:srgbClr val="000066"/>
                  </a:solidFill>
                </a:rPr>
                <a:t>proBNP</a:t>
              </a:r>
              <a:endParaRPr lang="en-US" sz="12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BD49114-D4F8-BEB9-B710-373AEFB7CEC5}"/>
                </a:ext>
              </a:extLst>
            </p:cNvPr>
            <p:cNvSpPr txBox="1"/>
            <p:nvPr/>
          </p:nvSpPr>
          <p:spPr>
            <a:xfrm>
              <a:off x="1468966" y="4816633"/>
              <a:ext cx="594321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ApoB-100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F1EB9FFA-D8F9-E4CF-6C85-B63AE51A9156}"/>
                </a:ext>
              </a:extLst>
            </p:cNvPr>
            <p:cNvSpPr txBox="1"/>
            <p:nvPr/>
          </p:nvSpPr>
          <p:spPr>
            <a:xfrm>
              <a:off x="1468966" y="5278955"/>
              <a:ext cx="412791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 err="1">
                  <a:solidFill>
                    <a:srgbClr val="000066"/>
                  </a:solidFill>
                </a:rPr>
                <a:t>oxLDL</a:t>
              </a:r>
              <a:endParaRPr lang="en-US" sz="12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9E5F195-1982-ADAD-0DD2-4402F6F92F1E}"/>
                </a:ext>
              </a:extLst>
            </p:cNvPr>
            <p:cNvSpPr txBox="1"/>
            <p:nvPr/>
          </p:nvSpPr>
          <p:spPr>
            <a:xfrm>
              <a:off x="1468966" y="5613796"/>
              <a:ext cx="369342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noProof="0" dirty="0" err="1">
                  <a:solidFill>
                    <a:srgbClr val="000066"/>
                  </a:solidFill>
                </a:rPr>
                <a:t>Lp</a:t>
              </a:r>
              <a:r>
                <a:rPr lang="en-US" sz="1200" b="1" noProof="0" dirty="0">
                  <a:solidFill>
                    <a:srgbClr val="000066"/>
                  </a:solidFill>
                </a:rPr>
                <a:t>(a)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9D7B53BA-1F47-6540-4A12-809C0D5C9432}"/>
                </a:ext>
              </a:extLst>
            </p:cNvPr>
            <p:cNvSpPr txBox="1"/>
            <p:nvPr/>
          </p:nvSpPr>
          <p:spPr>
            <a:xfrm>
              <a:off x="3119253" y="1947514"/>
              <a:ext cx="649863" cy="312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IR/1000 PY</a:t>
              </a:r>
              <a:br>
                <a:rPr lang="en-US" sz="1200" b="1" noProof="0" dirty="0">
                  <a:solidFill>
                    <a:srgbClr val="000066"/>
                  </a:solidFill>
                </a:rPr>
              </a:br>
              <a:r>
                <a:rPr lang="en-US" sz="1200" b="1" noProof="0" dirty="0">
                  <a:solidFill>
                    <a:srgbClr val="000066"/>
                  </a:solidFill>
                </a:rPr>
                <a:t>(#events)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B241EBB-BB4A-EE30-A4B0-615DF5911E06}"/>
                </a:ext>
              </a:extLst>
            </p:cNvPr>
            <p:cNvSpPr txBox="1"/>
            <p:nvPr/>
          </p:nvSpPr>
          <p:spPr>
            <a:xfrm>
              <a:off x="2511930" y="1947514"/>
              <a:ext cx="208810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N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70678174-4343-A3DD-E809-E181C2712978}"/>
                </a:ext>
              </a:extLst>
            </p:cNvPr>
            <p:cNvSpPr txBox="1"/>
            <p:nvPr/>
          </p:nvSpPr>
          <p:spPr>
            <a:xfrm>
              <a:off x="5040732" y="1947514"/>
              <a:ext cx="678689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HR (95% CI)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7A70804-AF88-BC7A-ABFF-58C4837092A2}"/>
                </a:ext>
              </a:extLst>
            </p:cNvPr>
            <p:cNvSpPr txBox="1"/>
            <p:nvPr/>
          </p:nvSpPr>
          <p:spPr>
            <a:xfrm>
              <a:off x="6005183" y="1947514"/>
              <a:ext cx="476864" cy="19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P-value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F8DE3CA9-1E32-407A-BBA1-9927EAC2D2F3}"/>
                </a:ext>
              </a:extLst>
            </p:cNvPr>
            <p:cNvSpPr txBox="1"/>
            <p:nvPr/>
          </p:nvSpPr>
          <p:spPr>
            <a:xfrm>
              <a:off x="1535293" y="1581005"/>
              <a:ext cx="4988456" cy="254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noProof="0" dirty="0">
                  <a:solidFill>
                    <a:srgbClr val="000066"/>
                  </a:solidFill>
                </a:rPr>
                <a:t>Adjustments: PCE (CV risk score) and randomized treatment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6F5E07DA-5DE0-0003-8664-69963B8F52C9}"/>
                </a:ext>
              </a:extLst>
            </p:cNvPr>
            <p:cNvSpPr txBox="1"/>
            <p:nvPr/>
          </p:nvSpPr>
          <p:spPr>
            <a:xfrm>
              <a:off x="5304065" y="1581005"/>
              <a:ext cx="152037" cy="254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608A6F5-4E5E-213E-592B-29BF8EF467BF}"/>
                </a:ext>
              </a:extLst>
            </p:cNvPr>
            <p:cNvSpPr txBox="1"/>
            <p:nvPr/>
          </p:nvSpPr>
          <p:spPr>
            <a:xfrm>
              <a:off x="3729592" y="6443354"/>
              <a:ext cx="947023" cy="29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0" dirty="0">
                  <a:solidFill>
                    <a:srgbClr val="000066"/>
                  </a:solidFill>
                </a:rPr>
                <a:t>HR (95% CI)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A21ED93-1FDA-7A09-68B0-4EE81B318672}"/>
              </a:ext>
            </a:extLst>
          </p:cNvPr>
          <p:cNvSpPr txBox="1"/>
          <p:nvPr/>
        </p:nvSpPr>
        <p:spPr>
          <a:xfrm>
            <a:off x="100262" y="6435146"/>
            <a:ext cx="197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0066"/>
                </a:solidFill>
              </a:rPr>
              <a:t>cTnT</a:t>
            </a:r>
            <a:r>
              <a:rPr lang="fr-FR" sz="1400" dirty="0">
                <a:solidFill>
                  <a:srgbClr val="000066"/>
                </a:solidFill>
              </a:rPr>
              <a:t> : </a:t>
            </a:r>
            <a:r>
              <a:rPr lang="fr-FR" sz="1400" dirty="0" err="1">
                <a:solidFill>
                  <a:srgbClr val="000066"/>
                </a:solidFill>
              </a:rPr>
              <a:t>cardiac</a:t>
            </a:r>
            <a:r>
              <a:rPr lang="fr-FR" sz="1400" dirty="0">
                <a:solidFill>
                  <a:srgbClr val="000066"/>
                </a:solidFill>
              </a:rPr>
              <a:t> </a:t>
            </a:r>
            <a:r>
              <a:rPr lang="fr-FR" sz="1400" dirty="0" err="1">
                <a:solidFill>
                  <a:srgbClr val="000066"/>
                </a:solidFill>
              </a:rPr>
              <a:t>troponin</a:t>
            </a:r>
            <a:r>
              <a:rPr lang="fr-FR" sz="1400" dirty="0">
                <a:solidFill>
                  <a:srgbClr val="000066"/>
                </a:solidFill>
              </a:rPr>
              <a:t> T</a:t>
            </a:r>
          </a:p>
          <a:p>
            <a:pPr algn="l"/>
            <a:endParaRPr lang="fr-FR" sz="1400" dirty="0" err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70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Incident Hypertension in REPRIEVE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64AF2C-8706-EE14-E20C-6DB5B17112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619250"/>
            <a:ext cx="4457052" cy="3292059"/>
          </a:xfrm>
        </p:spPr>
        <p:txBody>
          <a:bodyPr>
            <a:normAutofit/>
          </a:bodyPr>
          <a:lstStyle/>
          <a:p>
            <a:r>
              <a:rPr lang="en-US" sz="2000" noProof="0" dirty="0"/>
              <a:t>REPRIEVE: in low-moderate traditional risk asymptomatic PWH &gt; 40 years with virologic suppression, </a:t>
            </a:r>
            <a:r>
              <a:rPr lang="en-US" sz="2000" noProof="0" dirty="0" err="1"/>
              <a:t>pitavastatin</a:t>
            </a:r>
            <a:r>
              <a:rPr lang="en-US" sz="2000" noProof="0" dirty="0"/>
              <a:t> reduced MACE by 36% over 5.6 yrs f/u</a:t>
            </a:r>
          </a:p>
          <a:p>
            <a:endParaRPr lang="en-US" sz="2000" noProof="0" dirty="0"/>
          </a:p>
          <a:p>
            <a:r>
              <a:rPr lang="en-US" sz="2000" noProof="0" dirty="0"/>
              <a:t>Secondary analysis (exclusion of 1/3 </a:t>
            </a:r>
            <a:br>
              <a:rPr lang="en-US" sz="2000" noProof="0" dirty="0"/>
            </a:br>
            <a:r>
              <a:rPr lang="en-US" sz="2000" noProof="0" dirty="0"/>
              <a:t>of participants with hypertension at baseline): incident hypertension: </a:t>
            </a:r>
            <a:br>
              <a:rPr lang="en-US" sz="2000" noProof="0" dirty="0"/>
            </a:br>
            <a:r>
              <a:rPr lang="en-US" sz="2000" noProof="0" dirty="0"/>
              <a:t>SBP ≥ 140 or DBP ≥ 90 mm Hg</a:t>
            </a:r>
          </a:p>
          <a:p>
            <a:endParaRPr lang="en-US" sz="2000" noProof="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0BDEE4A-6306-03B6-C092-2959A758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231" y="6444771"/>
            <a:ext cx="2523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>
                <a:solidFill>
                  <a:srgbClr val="0070C0"/>
                </a:solidFill>
              </a:rPr>
              <a:t>Martinez E, CROI 2026, Abs. 118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243552-C307-9236-5BAB-2B53B236803A}"/>
              </a:ext>
            </a:extLst>
          </p:cNvPr>
          <p:cNvSpPr txBox="1"/>
          <p:nvPr/>
        </p:nvSpPr>
        <p:spPr>
          <a:xfrm>
            <a:off x="6888669" y="1815885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0070C0"/>
                </a:solidFill>
              </a:rPr>
              <a:t>Cumulative incidence of hypertension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9AF2CB-2A03-7A3B-B407-74DE3492B8A1}"/>
              </a:ext>
            </a:extLst>
          </p:cNvPr>
          <p:cNvSpPr txBox="1"/>
          <p:nvPr/>
        </p:nvSpPr>
        <p:spPr>
          <a:xfrm>
            <a:off x="4123765" y="5975340"/>
            <a:ext cx="792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Bias : No adjustment on switch to DTG (40% of the population of the study during the course of the study)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8A6A1E47-382F-612C-AC76-E985E53F70B3}"/>
              </a:ext>
            </a:extLst>
          </p:cNvPr>
          <p:cNvGrpSpPr/>
          <p:nvPr/>
        </p:nvGrpSpPr>
        <p:grpSpPr>
          <a:xfrm>
            <a:off x="6494967" y="2306809"/>
            <a:ext cx="3517470" cy="1343596"/>
            <a:chOff x="4741935" y="-220335"/>
            <a:chExt cx="3517470" cy="1343596"/>
          </a:xfrm>
        </p:grpSpPr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6C8FE26C-A314-8F0B-E6BF-B208D8256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4155" y="728392"/>
              <a:ext cx="260624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FBBE6FC1-13B7-5FFF-9663-9BA44B3CE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0397" y="28708"/>
              <a:ext cx="0" cy="6996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1984FE1D-C67A-C8AB-9E75-2C3D75F77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80397" y="728392"/>
              <a:ext cx="81794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40A36649-AA7C-106D-2630-B633B6F8A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0397" y="728392"/>
              <a:ext cx="0" cy="950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3391529E-6688-8ECC-AB79-C210DF861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8151" y="728392"/>
              <a:ext cx="0" cy="950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C0127084-F075-3333-5499-9666D92C7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699" y="728392"/>
              <a:ext cx="0" cy="950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C251D6C2-88A8-49A8-43D6-9E7FA4DDE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0323" y="728392"/>
              <a:ext cx="0" cy="950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0CE64E0A-2389-C91C-084F-865BC0BC4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90136" y="449423"/>
              <a:ext cx="1075075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E712A4F-BBBD-EB6A-D11B-EDABBA763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315" y="381566"/>
              <a:ext cx="104715" cy="135715"/>
            </a:xfrm>
            <a:custGeom>
              <a:avLst/>
              <a:gdLst>
                <a:gd name="T0" fmla="*/ 179 w 450"/>
                <a:gd name="T1" fmla="*/ 3 h 451"/>
                <a:gd name="T2" fmla="*/ 117 w 450"/>
                <a:gd name="T3" fmla="*/ 23 h 451"/>
                <a:gd name="T4" fmla="*/ 81 w 450"/>
                <a:gd name="T5" fmla="*/ 48 h 451"/>
                <a:gd name="T6" fmla="*/ 48 w 450"/>
                <a:gd name="T7" fmla="*/ 81 h 451"/>
                <a:gd name="T8" fmla="*/ 23 w 450"/>
                <a:gd name="T9" fmla="*/ 117 h 451"/>
                <a:gd name="T10" fmla="*/ 3 w 450"/>
                <a:gd name="T11" fmla="*/ 179 h 451"/>
                <a:gd name="T12" fmla="*/ 0 w 450"/>
                <a:gd name="T13" fmla="*/ 246 h 451"/>
                <a:gd name="T14" fmla="*/ 7 w 450"/>
                <a:gd name="T15" fmla="*/ 289 h 451"/>
                <a:gd name="T16" fmla="*/ 23 w 450"/>
                <a:gd name="T17" fmla="*/ 330 h 451"/>
                <a:gd name="T18" fmla="*/ 48 w 450"/>
                <a:gd name="T19" fmla="*/ 366 h 451"/>
                <a:gd name="T20" fmla="*/ 81 w 450"/>
                <a:gd name="T21" fmla="*/ 399 h 451"/>
                <a:gd name="T22" fmla="*/ 117 w 450"/>
                <a:gd name="T23" fmla="*/ 423 h 451"/>
                <a:gd name="T24" fmla="*/ 157 w 450"/>
                <a:gd name="T25" fmla="*/ 440 h 451"/>
                <a:gd name="T26" fmla="*/ 201 w 450"/>
                <a:gd name="T27" fmla="*/ 449 h 451"/>
                <a:gd name="T28" fmla="*/ 229 w 450"/>
                <a:gd name="T29" fmla="*/ 449 h 451"/>
                <a:gd name="T30" fmla="*/ 246 w 450"/>
                <a:gd name="T31" fmla="*/ 449 h 451"/>
                <a:gd name="T32" fmla="*/ 289 w 450"/>
                <a:gd name="T33" fmla="*/ 440 h 451"/>
                <a:gd name="T34" fmla="*/ 319 w 450"/>
                <a:gd name="T35" fmla="*/ 428 h 451"/>
                <a:gd name="T36" fmla="*/ 349 w 450"/>
                <a:gd name="T37" fmla="*/ 412 h 451"/>
                <a:gd name="T38" fmla="*/ 384 w 450"/>
                <a:gd name="T39" fmla="*/ 384 h 451"/>
                <a:gd name="T40" fmla="*/ 412 w 450"/>
                <a:gd name="T41" fmla="*/ 349 h 451"/>
                <a:gd name="T42" fmla="*/ 428 w 450"/>
                <a:gd name="T43" fmla="*/ 320 h 451"/>
                <a:gd name="T44" fmla="*/ 440 w 450"/>
                <a:gd name="T45" fmla="*/ 289 h 451"/>
                <a:gd name="T46" fmla="*/ 449 w 450"/>
                <a:gd name="T47" fmla="*/ 246 h 451"/>
                <a:gd name="T48" fmla="*/ 449 w 450"/>
                <a:gd name="T49" fmla="*/ 230 h 451"/>
                <a:gd name="T50" fmla="*/ 449 w 450"/>
                <a:gd name="T51" fmla="*/ 201 h 451"/>
                <a:gd name="T52" fmla="*/ 440 w 450"/>
                <a:gd name="T53" fmla="*/ 157 h 451"/>
                <a:gd name="T54" fmla="*/ 423 w 450"/>
                <a:gd name="T55" fmla="*/ 117 h 451"/>
                <a:gd name="T56" fmla="*/ 398 w 450"/>
                <a:gd name="T57" fmla="*/ 81 h 451"/>
                <a:gd name="T58" fmla="*/ 366 w 450"/>
                <a:gd name="T59" fmla="*/ 48 h 451"/>
                <a:gd name="T60" fmla="*/ 330 w 450"/>
                <a:gd name="T61" fmla="*/ 23 h 451"/>
                <a:gd name="T62" fmla="*/ 289 w 450"/>
                <a:gd name="T63" fmla="*/ 7 h 451"/>
                <a:gd name="T64" fmla="*/ 246 w 450"/>
                <a:gd name="T65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451">
                  <a:moveTo>
                    <a:pt x="225" y="0"/>
                  </a:moveTo>
                  <a:lnTo>
                    <a:pt x="179" y="3"/>
                  </a:lnTo>
                  <a:lnTo>
                    <a:pt x="137" y="15"/>
                  </a:lnTo>
                  <a:lnTo>
                    <a:pt x="117" y="23"/>
                  </a:lnTo>
                  <a:lnTo>
                    <a:pt x="99" y="36"/>
                  </a:lnTo>
                  <a:lnTo>
                    <a:pt x="81" y="48"/>
                  </a:lnTo>
                  <a:lnTo>
                    <a:pt x="65" y="65"/>
                  </a:lnTo>
                  <a:lnTo>
                    <a:pt x="48" y="81"/>
                  </a:lnTo>
                  <a:lnTo>
                    <a:pt x="36" y="99"/>
                  </a:lnTo>
                  <a:lnTo>
                    <a:pt x="23" y="117"/>
                  </a:lnTo>
                  <a:lnTo>
                    <a:pt x="15" y="137"/>
                  </a:lnTo>
                  <a:lnTo>
                    <a:pt x="3" y="179"/>
                  </a:lnTo>
                  <a:lnTo>
                    <a:pt x="0" y="225"/>
                  </a:lnTo>
                  <a:lnTo>
                    <a:pt x="0" y="246"/>
                  </a:lnTo>
                  <a:lnTo>
                    <a:pt x="3" y="269"/>
                  </a:lnTo>
                  <a:lnTo>
                    <a:pt x="7" y="289"/>
                  </a:lnTo>
                  <a:lnTo>
                    <a:pt x="15" y="311"/>
                  </a:lnTo>
                  <a:lnTo>
                    <a:pt x="23" y="330"/>
                  </a:lnTo>
                  <a:lnTo>
                    <a:pt x="36" y="349"/>
                  </a:lnTo>
                  <a:lnTo>
                    <a:pt x="48" y="366"/>
                  </a:lnTo>
                  <a:lnTo>
                    <a:pt x="65" y="384"/>
                  </a:lnTo>
                  <a:lnTo>
                    <a:pt x="81" y="399"/>
                  </a:lnTo>
                  <a:lnTo>
                    <a:pt x="99" y="412"/>
                  </a:lnTo>
                  <a:lnTo>
                    <a:pt x="117" y="423"/>
                  </a:lnTo>
                  <a:lnTo>
                    <a:pt x="137" y="434"/>
                  </a:lnTo>
                  <a:lnTo>
                    <a:pt x="157" y="440"/>
                  </a:lnTo>
                  <a:lnTo>
                    <a:pt x="179" y="446"/>
                  </a:lnTo>
                  <a:lnTo>
                    <a:pt x="201" y="449"/>
                  </a:lnTo>
                  <a:lnTo>
                    <a:pt x="225" y="451"/>
                  </a:lnTo>
                  <a:lnTo>
                    <a:pt x="229" y="449"/>
                  </a:lnTo>
                  <a:lnTo>
                    <a:pt x="235" y="449"/>
                  </a:lnTo>
                  <a:lnTo>
                    <a:pt x="246" y="449"/>
                  </a:lnTo>
                  <a:lnTo>
                    <a:pt x="269" y="446"/>
                  </a:lnTo>
                  <a:lnTo>
                    <a:pt x="289" y="440"/>
                  </a:lnTo>
                  <a:lnTo>
                    <a:pt x="310" y="434"/>
                  </a:lnTo>
                  <a:lnTo>
                    <a:pt x="319" y="428"/>
                  </a:lnTo>
                  <a:lnTo>
                    <a:pt x="330" y="423"/>
                  </a:lnTo>
                  <a:lnTo>
                    <a:pt x="349" y="412"/>
                  </a:lnTo>
                  <a:lnTo>
                    <a:pt x="366" y="399"/>
                  </a:lnTo>
                  <a:lnTo>
                    <a:pt x="384" y="384"/>
                  </a:lnTo>
                  <a:lnTo>
                    <a:pt x="398" y="366"/>
                  </a:lnTo>
                  <a:lnTo>
                    <a:pt x="412" y="349"/>
                  </a:lnTo>
                  <a:lnTo>
                    <a:pt x="423" y="330"/>
                  </a:lnTo>
                  <a:lnTo>
                    <a:pt x="428" y="320"/>
                  </a:lnTo>
                  <a:lnTo>
                    <a:pt x="433" y="311"/>
                  </a:lnTo>
                  <a:lnTo>
                    <a:pt x="440" y="289"/>
                  </a:lnTo>
                  <a:lnTo>
                    <a:pt x="446" y="269"/>
                  </a:lnTo>
                  <a:lnTo>
                    <a:pt x="449" y="246"/>
                  </a:lnTo>
                  <a:lnTo>
                    <a:pt x="449" y="235"/>
                  </a:lnTo>
                  <a:lnTo>
                    <a:pt x="449" y="230"/>
                  </a:lnTo>
                  <a:lnTo>
                    <a:pt x="450" y="225"/>
                  </a:lnTo>
                  <a:lnTo>
                    <a:pt x="449" y="201"/>
                  </a:lnTo>
                  <a:lnTo>
                    <a:pt x="446" y="179"/>
                  </a:lnTo>
                  <a:lnTo>
                    <a:pt x="440" y="157"/>
                  </a:lnTo>
                  <a:lnTo>
                    <a:pt x="433" y="137"/>
                  </a:lnTo>
                  <a:lnTo>
                    <a:pt x="423" y="117"/>
                  </a:lnTo>
                  <a:lnTo>
                    <a:pt x="412" y="99"/>
                  </a:lnTo>
                  <a:lnTo>
                    <a:pt x="398" y="81"/>
                  </a:lnTo>
                  <a:lnTo>
                    <a:pt x="384" y="65"/>
                  </a:lnTo>
                  <a:lnTo>
                    <a:pt x="366" y="48"/>
                  </a:lnTo>
                  <a:lnTo>
                    <a:pt x="349" y="36"/>
                  </a:lnTo>
                  <a:lnTo>
                    <a:pt x="330" y="23"/>
                  </a:lnTo>
                  <a:lnTo>
                    <a:pt x="310" y="15"/>
                  </a:lnTo>
                  <a:lnTo>
                    <a:pt x="289" y="7"/>
                  </a:lnTo>
                  <a:lnTo>
                    <a:pt x="269" y="3"/>
                  </a:lnTo>
                  <a:lnTo>
                    <a:pt x="246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020131F-4EDE-C7A0-34E5-34DDE7C7FE0B}"/>
                </a:ext>
              </a:extLst>
            </p:cNvPr>
            <p:cNvSpPr txBox="1"/>
            <p:nvPr/>
          </p:nvSpPr>
          <p:spPr>
            <a:xfrm>
              <a:off x="4741935" y="815484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1000D48-5526-A22F-BEBF-8DBF1BF6763C}"/>
                </a:ext>
              </a:extLst>
            </p:cNvPr>
            <p:cNvSpPr txBox="1"/>
            <p:nvPr/>
          </p:nvSpPr>
          <p:spPr>
            <a:xfrm>
              <a:off x="6931973" y="-220335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HR (95% CI)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C49D5494-F1D9-EAA4-C07E-2947648D0CF1}"/>
                </a:ext>
              </a:extLst>
            </p:cNvPr>
            <p:cNvSpPr txBox="1"/>
            <p:nvPr/>
          </p:nvSpPr>
          <p:spPr>
            <a:xfrm>
              <a:off x="6116319" y="81548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0.75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62BA13C-8857-EA9A-00DB-6762F3D2E851}"/>
                </a:ext>
              </a:extLst>
            </p:cNvPr>
            <p:cNvSpPr txBox="1"/>
            <p:nvPr/>
          </p:nvSpPr>
          <p:spPr>
            <a:xfrm>
              <a:off x="7242378" y="81548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8EA2EF10-AADF-E89E-489A-B6A4B82CCD17}"/>
                </a:ext>
              </a:extLst>
            </p:cNvPr>
            <p:cNvSpPr txBox="1"/>
            <p:nvPr/>
          </p:nvSpPr>
          <p:spPr>
            <a:xfrm>
              <a:off x="7814176" y="815484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1.2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2A52915-966C-1F21-F928-735E001FD8CD}"/>
                </a:ext>
              </a:extLst>
            </p:cNvPr>
            <p:cNvSpPr txBox="1"/>
            <p:nvPr/>
          </p:nvSpPr>
          <p:spPr>
            <a:xfrm>
              <a:off x="6013880" y="125989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0.83 (0.71-0.97)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27451B4-35BF-97D7-E301-A83FEF6C7600}"/>
                </a:ext>
              </a:extLst>
            </p:cNvPr>
            <p:cNvSpPr txBox="1"/>
            <p:nvPr/>
          </p:nvSpPr>
          <p:spPr>
            <a:xfrm>
              <a:off x="7401477" y="301092"/>
              <a:ext cx="857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P = 0.017</a:t>
              </a: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B66045B1-DEE3-445E-90E8-3CCEEB576754}"/>
              </a:ext>
            </a:extLst>
          </p:cNvPr>
          <p:cNvGrpSpPr/>
          <p:nvPr/>
        </p:nvGrpSpPr>
        <p:grpSpPr>
          <a:xfrm>
            <a:off x="5234053" y="1859925"/>
            <a:ext cx="6606588" cy="4182592"/>
            <a:chOff x="5234053" y="1859925"/>
            <a:chExt cx="6606588" cy="3819118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DC8E68D-0245-9572-800C-9C5D7496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374" y="1906213"/>
              <a:ext cx="4566742" cy="2739927"/>
            </a:xfrm>
            <a:custGeom>
              <a:avLst/>
              <a:gdLst>
                <a:gd name="T0" fmla="*/ 19624 w 19624"/>
                <a:gd name="T1" fmla="*/ 9085 h 9085"/>
                <a:gd name="T2" fmla="*/ 0 w 19624"/>
                <a:gd name="T3" fmla="*/ 9085 h 9085"/>
                <a:gd name="T4" fmla="*/ 0 w 19624"/>
                <a:gd name="T5" fmla="*/ 0 h 9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24" h="9085">
                  <a:moveTo>
                    <a:pt x="19624" y="9085"/>
                  </a:moveTo>
                  <a:lnTo>
                    <a:pt x="0" y="908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2B7A70B-E55E-BDAC-FC86-D383B073D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0556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BBF2173-F9BC-C1B4-B7A8-84A0AAC1D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9287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87409E3-4E3A-EF3C-5856-B00DA2021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8019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F0DFECD0-3142-BBE1-82C0-E733DB7B0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5524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B44EABC5-0C80-E8E4-58A1-59F1E71C9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4256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318D76BD-1A87-1004-7796-3B4016DBC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2987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D9D04FB5-4502-73EC-C654-948931CE8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6793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AAE62072-A3F4-1810-378E-CBA852292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7913" y="4646139"/>
              <a:ext cx="0" cy="96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F8776C2-4D23-14C2-1CA5-AD30A9994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2286214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125BAFF4-C29C-E023-9FEB-1B8C9AF35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2577246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4943924-1F5D-F5FA-ED77-C9A541596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2869786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ECC9FF9-164B-5AD0-4893-FBA687215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3160819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DA5BB644-EFEA-9014-0179-2AFE2B3FF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3451851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9DEFF279-81BF-3D04-F521-B85CB9FF8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3742883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5D46A4E-3505-5A2D-D22E-45B0BC8DE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4035424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0B4F3259-CB11-BC5E-EE11-F6A2C46F6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419" y="1995181"/>
              <a:ext cx="779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5B3A4D81-AC3C-F04F-2206-587D1027E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893" y="3418676"/>
              <a:ext cx="3918671" cy="573017"/>
            </a:xfrm>
            <a:custGeom>
              <a:avLst/>
              <a:gdLst>
                <a:gd name="T0" fmla="*/ 10547 w 16838"/>
                <a:gd name="T1" fmla="*/ 634 h 1902"/>
                <a:gd name="T2" fmla="*/ 10051 w 16838"/>
                <a:gd name="T3" fmla="*/ 707 h 1902"/>
                <a:gd name="T4" fmla="*/ 9563 w 16838"/>
                <a:gd name="T5" fmla="*/ 730 h 1902"/>
                <a:gd name="T6" fmla="*/ 8519 w 16838"/>
                <a:gd name="T7" fmla="*/ 818 h 1902"/>
                <a:gd name="T8" fmla="*/ 7392 w 16838"/>
                <a:gd name="T9" fmla="*/ 868 h 1902"/>
                <a:gd name="T10" fmla="*/ 7283 w 16838"/>
                <a:gd name="T11" fmla="*/ 944 h 1902"/>
                <a:gd name="T12" fmla="*/ 6778 w 16838"/>
                <a:gd name="T13" fmla="*/ 975 h 1902"/>
                <a:gd name="T14" fmla="*/ 6598 w 16838"/>
                <a:gd name="T15" fmla="*/ 1054 h 1902"/>
                <a:gd name="T16" fmla="*/ 5855 w 16838"/>
                <a:gd name="T17" fmla="*/ 1099 h 1902"/>
                <a:gd name="T18" fmla="*/ 5740 w 16838"/>
                <a:gd name="T19" fmla="*/ 1190 h 1902"/>
                <a:gd name="T20" fmla="*/ 5075 w 16838"/>
                <a:gd name="T21" fmla="*/ 1212 h 1902"/>
                <a:gd name="T22" fmla="*/ 4869 w 16838"/>
                <a:gd name="T23" fmla="*/ 1274 h 1902"/>
                <a:gd name="T24" fmla="*/ 4146 w 16838"/>
                <a:gd name="T25" fmla="*/ 1321 h 1902"/>
                <a:gd name="T26" fmla="*/ 3742 w 16838"/>
                <a:gd name="T27" fmla="*/ 1404 h 1902"/>
                <a:gd name="T28" fmla="*/ 3284 w 16838"/>
                <a:gd name="T29" fmla="*/ 1440 h 1902"/>
                <a:gd name="T30" fmla="*/ 3207 w 16838"/>
                <a:gd name="T31" fmla="*/ 1517 h 1902"/>
                <a:gd name="T32" fmla="*/ 2202 w 16838"/>
                <a:gd name="T33" fmla="*/ 1556 h 1902"/>
                <a:gd name="T34" fmla="*/ 1842 w 16838"/>
                <a:gd name="T35" fmla="*/ 1635 h 1902"/>
                <a:gd name="T36" fmla="*/ 1267 w 16838"/>
                <a:gd name="T37" fmla="*/ 1677 h 1902"/>
                <a:gd name="T38" fmla="*/ 839 w 16838"/>
                <a:gd name="T39" fmla="*/ 1759 h 1902"/>
                <a:gd name="T40" fmla="*/ 0 w 16838"/>
                <a:gd name="T41" fmla="*/ 1806 h 1902"/>
                <a:gd name="T42" fmla="*/ 2007 w 16838"/>
                <a:gd name="T43" fmla="*/ 1750 h 1902"/>
                <a:gd name="T44" fmla="*/ 3055 w 16838"/>
                <a:gd name="T45" fmla="*/ 1677 h 1902"/>
                <a:gd name="T46" fmla="*/ 4153 w 16838"/>
                <a:gd name="T47" fmla="*/ 1524 h 1902"/>
                <a:gd name="T48" fmla="*/ 4929 w 16838"/>
                <a:gd name="T49" fmla="*/ 1440 h 1902"/>
                <a:gd name="T50" fmla="*/ 6162 w 16838"/>
                <a:gd name="T51" fmla="*/ 1312 h 1902"/>
                <a:gd name="T52" fmla="*/ 6649 w 16838"/>
                <a:gd name="T53" fmla="*/ 1240 h 1902"/>
                <a:gd name="T54" fmla="*/ 7034 w 16838"/>
                <a:gd name="T55" fmla="*/ 1195 h 1902"/>
                <a:gd name="T56" fmla="*/ 7347 w 16838"/>
                <a:gd name="T57" fmla="*/ 1119 h 1902"/>
                <a:gd name="T58" fmla="*/ 8204 w 16838"/>
                <a:gd name="T59" fmla="*/ 1077 h 1902"/>
                <a:gd name="T60" fmla="*/ 9043 w 16838"/>
                <a:gd name="T61" fmla="*/ 1011 h 1902"/>
                <a:gd name="T62" fmla="*/ 9919 w 16838"/>
                <a:gd name="T63" fmla="*/ 972 h 1902"/>
                <a:gd name="T64" fmla="*/ 10265 w 16838"/>
                <a:gd name="T65" fmla="*/ 908 h 1902"/>
                <a:gd name="T66" fmla="*/ 10952 w 16838"/>
                <a:gd name="T67" fmla="*/ 882 h 1902"/>
                <a:gd name="T68" fmla="*/ 11240 w 16838"/>
                <a:gd name="T69" fmla="*/ 803 h 1902"/>
                <a:gd name="T70" fmla="*/ 11766 w 16838"/>
                <a:gd name="T71" fmla="*/ 772 h 1902"/>
                <a:gd name="T72" fmla="*/ 12254 w 16838"/>
                <a:gd name="T73" fmla="*/ 707 h 1902"/>
                <a:gd name="T74" fmla="*/ 13341 w 16838"/>
                <a:gd name="T75" fmla="*/ 665 h 1902"/>
                <a:gd name="T76" fmla="*/ 13779 w 16838"/>
                <a:gd name="T77" fmla="*/ 600 h 1902"/>
                <a:gd name="T78" fmla="*/ 14444 w 16838"/>
                <a:gd name="T79" fmla="*/ 575 h 1902"/>
                <a:gd name="T80" fmla="*/ 14737 w 16838"/>
                <a:gd name="T81" fmla="*/ 496 h 1902"/>
                <a:gd name="T82" fmla="*/ 15384 w 16838"/>
                <a:gd name="T83" fmla="*/ 453 h 1902"/>
                <a:gd name="T84" fmla="*/ 15779 w 16838"/>
                <a:gd name="T85" fmla="*/ 389 h 1902"/>
                <a:gd name="T86" fmla="*/ 16838 w 16838"/>
                <a:gd name="T87" fmla="*/ 338 h 1902"/>
                <a:gd name="T88" fmla="*/ 15734 w 16838"/>
                <a:gd name="T89" fmla="*/ 28 h 1902"/>
                <a:gd name="T90" fmla="*/ 15024 w 16838"/>
                <a:gd name="T91" fmla="*/ 70 h 1902"/>
                <a:gd name="T92" fmla="*/ 14838 w 16838"/>
                <a:gd name="T93" fmla="*/ 164 h 1902"/>
                <a:gd name="T94" fmla="*/ 14371 w 16838"/>
                <a:gd name="T95" fmla="*/ 214 h 1902"/>
                <a:gd name="T96" fmla="*/ 14106 w 16838"/>
                <a:gd name="T97" fmla="*/ 282 h 1902"/>
                <a:gd name="T98" fmla="*/ 13357 w 16838"/>
                <a:gd name="T99" fmla="*/ 316 h 1902"/>
                <a:gd name="T100" fmla="*/ 13197 w 16838"/>
                <a:gd name="T101" fmla="*/ 380 h 1902"/>
                <a:gd name="T102" fmla="*/ 12331 w 16838"/>
                <a:gd name="T103" fmla="*/ 425 h 1902"/>
                <a:gd name="T104" fmla="*/ 11783 w 16838"/>
                <a:gd name="T105" fmla="*/ 499 h 1902"/>
                <a:gd name="T106" fmla="*/ 11141 w 16838"/>
                <a:gd name="T107" fmla="*/ 544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38" h="1902">
                  <a:moveTo>
                    <a:pt x="10947" y="575"/>
                  </a:moveTo>
                  <a:lnTo>
                    <a:pt x="10947" y="634"/>
                  </a:lnTo>
                  <a:lnTo>
                    <a:pt x="10547" y="634"/>
                  </a:lnTo>
                  <a:lnTo>
                    <a:pt x="10547" y="673"/>
                  </a:lnTo>
                  <a:lnTo>
                    <a:pt x="10051" y="673"/>
                  </a:lnTo>
                  <a:lnTo>
                    <a:pt x="10051" y="707"/>
                  </a:lnTo>
                  <a:lnTo>
                    <a:pt x="9839" y="707"/>
                  </a:lnTo>
                  <a:lnTo>
                    <a:pt x="9839" y="730"/>
                  </a:lnTo>
                  <a:lnTo>
                    <a:pt x="9563" y="730"/>
                  </a:lnTo>
                  <a:lnTo>
                    <a:pt x="9563" y="780"/>
                  </a:lnTo>
                  <a:lnTo>
                    <a:pt x="8519" y="780"/>
                  </a:lnTo>
                  <a:lnTo>
                    <a:pt x="8519" y="818"/>
                  </a:lnTo>
                  <a:lnTo>
                    <a:pt x="8243" y="818"/>
                  </a:lnTo>
                  <a:lnTo>
                    <a:pt x="8243" y="868"/>
                  </a:lnTo>
                  <a:lnTo>
                    <a:pt x="7392" y="868"/>
                  </a:lnTo>
                  <a:lnTo>
                    <a:pt x="7392" y="910"/>
                  </a:lnTo>
                  <a:lnTo>
                    <a:pt x="7283" y="910"/>
                  </a:lnTo>
                  <a:lnTo>
                    <a:pt x="7283" y="944"/>
                  </a:lnTo>
                  <a:lnTo>
                    <a:pt x="7038" y="944"/>
                  </a:lnTo>
                  <a:lnTo>
                    <a:pt x="7038" y="975"/>
                  </a:lnTo>
                  <a:lnTo>
                    <a:pt x="6778" y="975"/>
                  </a:lnTo>
                  <a:lnTo>
                    <a:pt x="6778" y="1026"/>
                  </a:lnTo>
                  <a:lnTo>
                    <a:pt x="6598" y="1026"/>
                  </a:lnTo>
                  <a:lnTo>
                    <a:pt x="6598" y="1054"/>
                  </a:lnTo>
                  <a:lnTo>
                    <a:pt x="6128" y="1054"/>
                  </a:lnTo>
                  <a:lnTo>
                    <a:pt x="6128" y="1099"/>
                  </a:lnTo>
                  <a:lnTo>
                    <a:pt x="5855" y="1099"/>
                  </a:lnTo>
                  <a:lnTo>
                    <a:pt x="5855" y="1152"/>
                  </a:lnTo>
                  <a:lnTo>
                    <a:pt x="5740" y="1152"/>
                  </a:lnTo>
                  <a:lnTo>
                    <a:pt x="5740" y="1190"/>
                  </a:lnTo>
                  <a:lnTo>
                    <a:pt x="5443" y="1190"/>
                  </a:lnTo>
                  <a:lnTo>
                    <a:pt x="5443" y="1212"/>
                  </a:lnTo>
                  <a:lnTo>
                    <a:pt x="5075" y="1212"/>
                  </a:lnTo>
                  <a:lnTo>
                    <a:pt x="5075" y="1243"/>
                  </a:lnTo>
                  <a:lnTo>
                    <a:pt x="4869" y="1243"/>
                  </a:lnTo>
                  <a:lnTo>
                    <a:pt x="4869" y="1274"/>
                  </a:lnTo>
                  <a:lnTo>
                    <a:pt x="4506" y="1274"/>
                  </a:lnTo>
                  <a:lnTo>
                    <a:pt x="4506" y="1321"/>
                  </a:lnTo>
                  <a:lnTo>
                    <a:pt x="4146" y="1321"/>
                  </a:lnTo>
                  <a:lnTo>
                    <a:pt x="4146" y="1361"/>
                  </a:lnTo>
                  <a:lnTo>
                    <a:pt x="3742" y="1361"/>
                  </a:lnTo>
                  <a:lnTo>
                    <a:pt x="3742" y="1404"/>
                  </a:lnTo>
                  <a:lnTo>
                    <a:pt x="3579" y="1404"/>
                  </a:lnTo>
                  <a:lnTo>
                    <a:pt x="3579" y="1440"/>
                  </a:lnTo>
                  <a:lnTo>
                    <a:pt x="3284" y="1440"/>
                  </a:lnTo>
                  <a:lnTo>
                    <a:pt x="3284" y="1479"/>
                  </a:lnTo>
                  <a:lnTo>
                    <a:pt x="3207" y="1479"/>
                  </a:lnTo>
                  <a:lnTo>
                    <a:pt x="3207" y="1517"/>
                  </a:lnTo>
                  <a:lnTo>
                    <a:pt x="2531" y="1517"/>
                  </a:lnTo>
                  <a:lnTo>
                    <a:pt x="2531" y="1556"/>
                  </a:lnTo>
                  <a:lnTo>
                    <a:pt x="2202" y="1556"/>
                  </a:lnTo>
                  <a:lnTo>
                    <a:pt x="2202" y="1595"/>
                  </a:lnTo>
                  <a:lnTo>
                    <a:pt x="1842" y="1595"/>
                  </a:lnTo>
                  <a:lnTo>
                    <a:pt x="1842" y="1635"/>
                  </a:lnTo>
                  <a:lnTo>
                    <a:pt x="1594" y="1635"/>
                  </a:lnTo>
                  <a:lnTo>
                    <a:pt x="1594" y="1677"/>
                  </a:lnTo>
                  <a:lnTo>
                    <a:pt x="1267" y="1677"/>
                  </a:lnTo>
                  <a:lnTo>
                    <a:pt x="1267" y="1716"/>
                  </a:lnTo>
                  <a:lnTo>
                    <a:pt x="839" y="1716"/>
                  </a:lnTo>
                  <a:lnTo>
                    <a:pt x="839" y="1759"/>
                  </a:lnTo>
                  <a:lnTo>
                    <a:pt x="639" y="1759"/>
                  </a:lnTo>
                  <a:lnTo>
                    <a:pt x="639" y="1806"/>
                  </a:lnTo>
                  <a:lnTo>
                    <a:pt x="0" y="1806"/>
                  </a:lnTo>
                  <a:lnTo>
                    <a:pt x="0" y="1896"/>
                  </a:lnTo>
                  <a:lnTo>
                    <a:pt x="332" y="1902"/>
                  </a:lnTo>
                  <a:lnTo>
                    <a:pt x="2007" y="1750"/>
                  </a:lnTo>
                  <a:lnTo>
                    <a:pt x="2297" y="1753"/>
                  </a:lnTo>
                  <a:lnTo>
                    <a:pt x="2537" y="1688"/>
                  </a:lnTo>
                  <a:lnTo>
                    <a:pt x="3055" y="1677"/>
                  </a:lnTo>
                  <a:lnTo>
                    <a:pt x="3463" y="1586"/>
                  </a:lnTo>
                  <a:lnTo>
                    <a:pt x="3977" y="1550"/>
                  </a:lnTo>
                  <a:lnTo>
                    <a:pt x="4153" y="1524"/>
                  </a:lnTo>
                  <a:lnTo>
                    <a:pt x="4461" y="1508"/>
                  </a:lnTo>
                  <a:lnTo>
                    <a:pt x="4807" y="1471"/>
                  </a:lnTo>
                  <a:lnTo>
                    <a:pt x="4929" y="1440"/>
                  </a:lnTo>
                  <a:lnTo>
                    <a:pt x="5678" y="1381"/>
                  </a:lnTo>
                  <a:lnTo>
                    <a:pt x="5939" y="1312"/>
                  </a:lnTo>
                  <a:lnTo>
                    <a:pt x="6162" y="1312"/>
                  </a:lnTo>
                  <a:lnTo>
                    <a:pt x="6189" y="1285"/>
                  </a:lnTo>
                  <a:lnTo>
                    <a:pt x="6649" y="1285"/>
                  </a:lnTo>
                  <a:lnTo>
                    <a:pt x="6649" y="1240"/>
                  </a:lnTo>
                  <a:lnTo>
                    <a:pt x="6801" y="1240"/>
                  </a:lnTo>
                  <a:lnTo>
                    <a:pt x="6801" y="1195"/>
                  </a:lnTo>
                  <a:lnTo>
                    <a:pt x="7034" y="1195"/>
                  </a:lnTo>
                  <a:lnTo>
                    <a:pt x="7034" y="1164"/>
                  </a:lnTo>
                  <a:lnTo>
                    <a:pt x="7347" y="1164"/>
                  </a:lnTo>
                  <a:lnTo>
                    <a:pt x="7347" y="1119"/>
                  </a:lnTo>
                  <a:lnTo>
                    <a:pt x="7854" y="1119"/>
                  </a:lnTo>
                  <a:lnTo>
                    <a:pt x="7896" y="1077"/>
                  </a:lnTo>
                  <a:lnTo>
                    <a:pt x="8204" y="1077"/>
                  </a:lnTo>
                  <a:lnTo>
                    <a:pt x="8226" y="1054"/>
                  </a:lnTo>
                  <a:lnTo>
                    <a:pt x="9000" y="1054"/>
                  </a:lnTo>
                  <a:lnTo>
                    <a:pt x="9043" y="1011"/>
                  </a:lnTo>
                  <a:lnTo>
                    <a:pt x="9580" y="1011"/>
                  </a:lnTo>
                  <a:lnTo>
                    <a:pt x="9580" y="972"/>
                  </a:lnTo>
                  <a:lnTo>
                    <a:pt x="9919" y="972"/>
                  </a:lnTo>
                  <a:lnTo>
                    <a:pt x="9944" y="947"/>
                  </a:lnTo>
                  <a:lnTo>
                    <a:pt x="10265" y="947"/>
                  </a:lnTo>
                  <a:lnTo>
                    <a:pt x="10265" y="908"/>
                  </a:lnTo>
                  <a:lnTo>
                    <a:pt x="10690" y="908"/>
                  </a:lnTo>
                  <a:lnTo>
                    <a:pt x="10690" y="882"/>
                  </a:lnTo>
                  <a:lnTo>
                    <a:pt x="10952" y="882"/>
                  </a:lnTo>
                  <a:lnTo>
                    <a:pt x="10952" y="842"/>
                  </a:lnTo>
                  <a:lnTo>
                    <a:pt x="11240" y="842"/>
                  </a:lnTo>
                  <a:lnTo>
                    <a:pt x="11240" y="803"/>
                  </a:lnTo>
                  <a:lnTo>
                    <a:pt x="11467" y="803"/>
                  </a:lnTo>
                  <a:lnTo>
                    <a:pt x="11467" y="772"/>
                  </a:lnTo>
                  <a:lnTo>
                    <a:pt x="11766" y="772"/>
                  </a:lnTo>
                  <a:lnTo>
                    <a:pt x="11766" y="744"/>
                  </a:lnTo>
                  <a:lnTo>
                    <a:pt x="12254" y="744"/>
                  </a:lnTo>
                  <a:lnTo>
                    <a:pt x="12254" y="707"/>
                  </a:lnTo>
                  <a:lnTo>
                    <a:pt x="13050" y="707"/>
                  </a:lnTo>
                  <a:lnTo>
                    <a:pt x="13050" y="665"/>
                  </a:lnTo>
                  <a:lnTo>
                    <a:pt x="13341" y="665"/>
                  </a:lnTo>
                  <a:lnTo>
                    <a:pt x="13341" y="639"/>
                  </a:lnTo>
                  <a:lnTo>
                    <a:pt x="13779" y="639"/>
                  </a:lnTo>
                  <a:lnTo>
                    <a:pt x="13779" y="600"/>
                  </a:lnTo>
                  <a:lnTo>
                    <a:pt x="14095" y="600"/>
                  </a:lnTo>
                  <a:lnTo>
                    <a:pt x="14095" y="575"/>
                  </a:lnTo>
                  <a:lnTo>
                    <a:pt x="14444" y="575"/>
                  </a:lnTo>
                  <a:lnTo>
                    <a:pt x="14444" y="538"/>
                  </a:lnTo>
                  <a:lnTo>
                    <a:pt x="14737" y="538"/>
                  </a:lnTo>
                  <a:lnTo>
                    <a:pt x="14737" y="496"/>
                  </a:lnTo>
                  <a:lnTo>
                    <a:pt x="14898" y="496"/>
                  </a:lnTo>
                  <a:lnTo>
                    <a:pt x="14898" y="453"/>
                  </a:lnTo>
                  <a:lnTo>
                    <a:pt x="15384" y="453"/>
                  </a:lnTo>
                  <a:lnTo>
                    <a:pt x="15384" y="414"/>
                  </a:lnTo>
                  <a:lnTo>
                    <a:pt x="15779" y="414"/>
                  </a:lnTo>
                  <a:lnTo>
                    <a:pt x="15779" y="389"/>
                  </a:lnTo>
                  <a:lnTo>
                    <a:pt x="15957" y="389"/>
                  </a:lnTo>
                  <a:lnTo>
                    <a:pt x="15957" y="338"/>
                  </a:lnTo>
                  <a:lnTo>
                    <a:pt x="16838" y="338"/>
                  </a:lnTo>
                  <a:lnTo>
                    <a:pt x="16838" y="0"/>
                  </a:lnTo>
                  <a:lnTo>
                    <a:pt x="15734" y="0"/>
                  </a:lnTo>
                  <a:lnTo>
                    <a:pt x="15734" y="28"/>
                  </a:lnTo>
                  <a:lnTo>
                    <a:pt x="15405" y="28"/>
                  </a:lnTo>
                  <a:lnTo>
                    <a:pt x="15405" y="70"/>
                  </a:lnTo>
                  <a:lnTo>
                    <a:pt x="15024" y="70"/>
                  </a:lnTo>
                  <a:lnTo>
                    <a:pt x="15024" y="115"/>
                  </a:lnTo>
                  <a:lnTo>
                    <a:pt x="14838" y="115"/>
                  </a:lnTo>
                  <a:lnTo>
                    <a:pt x="14838" y="164"/>
                  </a:lnTo>
                  <a:lnTo>
                    <a:pt x="14695" y="164"/>
                  </a:lnTo>
                  <a:lnTo>
                    <a:pt x="14695" y="214"/>
                  </a:lnTo>
                  <a:lnTo>
                    <a:pt x="14371" y="214"/>
                  </a:lnTo>
                  <a:lnTo>
                    <a:pt x="14371" y="250"/>
                  </a:lnTo>
                  <a:lnTo>
                    <a:pt x="14106" y="250"/>
                  </a:lnTo>
                  <a:lnTo>
                    <a:pt x="14106" y="282"/>
                  </a:lnTo>
                  <a:lnTo>
                    <a:pt x="14019" y="282"/>
                  </a:lnTo>
                  <a:lnTo>
                    <a:pt x="14019" y="316"/>
                  </a:lnTo>
                  <a:lnTo>
                    <a:pt x="13357" y="316"/>
                  </a:lnTo>
                  <a:lnTo>
                    <a:pt x="13357" y="350"/>
                  </a:lnTo>
                  <a:lnTo>
                    <a:pt x="13197" y="350"/>
                  </a:lnTo>
                  <a:lnTo>
                    <a:pt x="13197" y="380"/>
                  </a:lnTo>
                  <a:lnTo>
                    <a:pt x="13036" y="380"/>
                  </a:lnTo>
                  <a:lnTo>
                    <a:pt x="13036" y="425"/>
                  </a:lnTo>
                  <a:lnTo>
                    <a:pt x="12331" y="425"/>
                  </a:lnTo>
                  <a:lnTo>
                    <a:pt x="12331" y="457"/>
                  </a:lnTo>
                  <a:lnTo>
                    <a:pt x="11783" y="457"/>
                  </a:lnTo>
                  <a:lnTo>
                    <a:pt x="11783" y="499"/>
                  </a:lnTo>
                  <a:lnTo>
                    <a:pt x="11465" y="499"/>
                  </a:lnTo>
                  <a:lnTo>
                    <a:pt x="11465" y="544"/>
                  </a:lnTo>
                  <a:lnTo>
                    <a:pt x="11141" y="544"/>
                  </a:lnTo>
                  <a:lnTo>
                    <a:pt x="11141" y="575"/>
                  </a:lnTo>
                  <a:lnTo>
                    <a:pt x="10947" y="5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BD77D3F0-2501-134D-97EB-3045F407D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973" y="3482009"/>
              <a:ext cx="3823264" cy="520240"/>
            </a:xfrm>
            <a:custGeom>
              <a:avLst/>
              <a:gdLst>
                <a:gd name="T0" fmla="*/ 10742 w 16428"/>
                <a:gd name="T1" fmla="*/ 554 h 1725"/>
                <a:gd name="T2" fmla="*/ 10176 w 16428"/>
                <a:gd name="T3" fmla="*/ 639 h 1725"/>
                <a:gd name="T4" fmla="*/ 9559 w 16428"/>
                <a:gd name="T5" fmla="*/ 718 h 1725"/>
                <a:gd name="T6" fmla="*/ 8734 w 16428"/>
                <a:gd name="T7" fmla="*/ 774 h 1725"/>
                <a:gd name="T8" fmla="*/ 8239 w 16428"/>
                <a:gd name="T9" fmla="*/ 836 h 1725"/>
                <a:gd name="T10" fmla="*/ 7884 w 16428"/>
                <a:gd name="T11" fmla="*/ 913 h 1725"/>
                <a:gd name="T12" fmla="*/ 7011 w 16428"/>
                <a:gd name="T13" fmla="*/ 975 h 1725"/>
                <a:gd name="T14" fmla="*/ 6262 w 16428"/>
                <a:gd name="T15" fmla="*/ 1054 h 1725"/>
                <a:gd name="T16" fmla="*/ 5419 w 16428"/>
                <a:gd name="T17" fmla="*/ 1127 h 1725"/>
                <a:gd name="T18" fmla="*/ 4968 w 16428"/>
                <a:gd name="T19" fmla="*/ 1186 h 1725"/>
                <a:gd name="T20" fmla="*/ 4335 w 16428"/>
                <a:gd name="T21" fmla="*/ 1246 h 1725"/>
                <a:gd name="T22" fmla="*/ 3034 w 16428"/>
                <a:gd name="T23" fmla="*/ 1375 h 1725"/>
                <a:gd name="T24" fmla="*/ 2140 w 16428"/>
                <a:gd name="T25" fmla="*/ 1485 h 1725"/>
                <a:gd name="T26" fmla="*/ 1428 w 16428"/>
                <a:gd name="T27" fmla="*/ 1541 h 1725"/>
                <a:gd name="T28" fmla="*/ 499 w 16428"/>
                <a:gd name="T29" fmla="*/ 1607 h 1725"/>
                <a:gd name="T30" fmla="*/ 431 w 16428"/>
                <a:gd name="T31" fmla="*/ 1621 h 1725"/>
                <a:gd name="T32" fmla="*/ 0 w 16428"/>
                <a:gd name="T33" fmla="*/ 1663 h 1725"/>
                <a:gd name="T34" fmla="*/ 1076 w 16428"/>
                <a:gd name="T35" fmla="*/ 1675 h 1725"/>
                <a:gd name="T36" fmla="*/ 1130 w 16428"/>
                <a:gd name="T37" fmla="*/ 1671 h 1725"/>
                <a:gd name="T38" fmla="*/ 1208 w 16428"/>
                <a:gd name="T39" fmla="*/ 1663 h 1725"/>
                <a:gd name="T40" fmla="*/ 1976 w 16428"/>
                <a:gd name="T41" fmla="*/ 1637 h 1725"/>
                <a:gd name="T42" fmla="*/ 2033 w 16428"/>
                <a:gd name="T43" fmla="*/ 1634 h 1725"/>
                <a:gd name="T44" fmla="*/ 2056 w 16428"/>
                <a:gd name="T45" fmla="*/ 1628 h 1725"/>
                <a:gd name="T46" fmla="*/ 2111 w 16428"/>
                <a:gd name="T47" fmla="*/ 1607 h 1725"/>
                <a:gd name="T48" fmla="*/ 2842 w 16428"/>
                <a:gd name="T49" fmla="*/ 1556 h 1725"/>
                <a:gd name="T50" fmla="*/ 2912 w 16428"/>
                <a:gd name="T51" fmla="*/ 1540 h 1725"/>
                <a:gd name="T52" fmla="*/ 2938 w 16428"/>
                <a:gd name="T53" fmla="*/ 1527 h 1725"/>
                <a:gd name="T54" fmla="*/ 2957 w 16428"/>
                <a:gd name="T55" fmla="*/ 1515 h 1725"/>
                <a:gd name="T56" fmla="*/ 3839 w 16428"/>
                <a:gd name="T57" fmla="*/ 1451 h 1725"/>
                <a:gd name="T58" fmla="*/ 4703 w 16428"/>
                <a:gd name="T59" fmla="*/ 1366 h 1725"/>
                <a:gd name="T60" fmla="*/ 5441 w 16428"/>
                <a:gd name="T61" fmla="*/ 1274 h 1725"/>
                <a:gd name="T62" fmla="*/ 6393 w 16428"/>
                <a:gd name="T63" fmla="*/ 1195 h 1725"/>
                <a:gd name="T64" fmla="*/ 7261 w 16428"/>
                <a:gd name="T65" fmla="*/ 1129 h 1725"/>
                <a:gd name="T66" fmla="*/ 8010 w 16428"/>
                <a:gd name="T67" fmla="*/ 1067 h 1725"/>
                <a:gd name="T68" fmla="*/ 8725 w 16428"/>
                <a:gd name="T69" fmla="*/ 977 h 1725"/>
                <a:gd name="T70" fmla="*/ 9553 w 16428"/>
                <a:gd name="T71" fmla="*/ 904 h 1725"/>
                <a:gd name="T72" fmla="*/ 10220 w 16428"/>
                <a:gd name="T73" fmla="*/ 845 h 1725"/>
                <a:gd name="T74" fmla="*/ 10618 w 16428"/>
                <a:gd name="T75" fmla="*/ 772 h 1725"/>
                <a:gd name="T76" fmla="*/ 11457 w 16428"/>
                <a:gd name="T77" fmla="*/ 710 h 1725"/>
                <a:gd name="T78" fmla="*/ 13091 w 16428"/>
                <a:gd name="T79" fmla="*/ 631 h 1725"/>
                <a:gd name="T80" fmla="*/ 14065 w 16428"/>
                <a:gd name="T81" fmla="*/ 558 h 1725"/>
                <a:gd name="T82" fmla="*/ 15079 w 16428"/>
                <a:gd name="T83" fmla="*/ 485 h 1725"/>
                <a:gd name="T84" fmla="*/ 15400 w 16428"/>
                <a:gd name="T85" fmla="*/ 411 h 1725"/>
                <a:gd name="T86" fmla="*/ 16428 w 16428"/>
                <a:gd name="T87" fmla="*/ 0 h 1725"/>
                <a:gd name="T88" fmla="*/ 15420 w 16428"/>
                <a:gd name="T89" fmla="*/ 64 h 1725"/>
                <a:gd name="T90" fmla="*/ 15155 w 16428"/>
                <a:gd name="T91" fmla="*/ 126 h 1725"/>
                <a:gd name="T92" fmla="*/ 14986 w 16428"/>
                <a:gd name="T93" fmla="*/ 199 h 1725"/>
                <a:gd name="T94" fmla="*/ 14060 w 16428"/>
                <a:gd name="T95" fmla="*/ 284 h 1725"/>
                <a:gd name="T96" fmla="*/ 13333 w 16428"/>
                <a:gd name="T97" fmla="*/ 332 h 1725"/>
                <a:gd name="T98" fmla="*/ 12873 w 16428"/>
                <a:gd name="T99" fmla="*/ 397 h 1725"/>
                <a:gd name="T100" fmla="*/ 11885 w 16428"/>
                <a:gd name="T101" fmla="*/ 453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28" h="1725">
                  <a:moveTo>
                    <a:pt x="10976" y="490"/>
                  </a:moveTo>
                  <a:lnTo>
                    <a:pt x="10976" y="524"/>
                  </a:lnTo>
                  <a:lnTo>
                    <a:pt x="10742" y="524"/>
                  </a:lnTo>
                  <a:lnTo>
                    <a:pt x="10742" y="554"/>
                  </a:lnTo>
                  <a:lnTo>
                    <a:pt x="10449" y="554"/>
                  </a:lnTo>
                  <a:lnTo>
                    <a:pt x="10449" y="594"/>
                  </a:lnTo>
                  <a:lnTo>
                    <a:pt x="10176" y="594"/>
                  </a:lnTo>
                  <a:lnTo>
                    <a:pt x="10176" y="639"/>
                  </a:lnTo>
                  <a:lnTo>
                    <a:pt x="9886" y="639"/>
                  </a:lnTo>
                  <a:lnTo>
                    <a:pt x="9886" y="671"/>
                  </a:lnTo>
                  <a:lnTo>
                    <a:pt x="9559" y="671"/>
                  </a:lnTo>
                  <a:lnTo>
                    <a:pt x="9559" y="718"/>
                  </a:lnTo>
                  <a:lnTo>
                    <a:pt x="9140" y="718"/>
                  </a:lnTo>
                  <a:lnTo>
                    <a:pt x="9140" y="746"/>
                  </a:lnTo>
                  <a:lnTo>
                    <a:pt x="8734" y="746"/>
                  </a:lnTo>
                  <a:lnTo>
                    <a:pt x="8734" y="774"/>
                  </a:lnTo>
                  <a:lnTo>
                    <a:pt x="8596" y="774"/>
                  </a:lnTo>
                  <a:lnTo>
                    <a:pt x="8596" y="800"/>
                  </a:lnTo>
                  <a:lnTo>
                    <a:pt x="8239" y="800"/>
                  </a:lnTo>
                  <a:lnTo>
                    <a:pt x="8239" y="836"/>
                  </a:lnTo>
                  <a:lnTo>
                    <a:pt x="7963" y="836"/>
                  </a:lnTo>
                  <a:lnTo>
                    <a:pt x="7963" y="876"/>
                  </a:lnTo>
                  <a:lnTo>
                    <a:pt x="7884" y="876"/>
                  </a:lnTo>
                  <a:lnTo>
                    <a:pt x="7884" y="913"/>
                  </a:lnTo>
                  <a:lnTo>
                    <a:pt x="7495" y="913"/>
                  </a:lnTo>
                  <a:lnTo>
                    <a:pt x="7495" y="943"/>
                  </a:lnTo>
                  <a:lnTo>
                    <a:pt x="7011" y="943"/>
                  </a:lnTo>
                  <a:lnTo>
                    <a:pt x="7011" y="975"/>
                  </a:lnTo>
                  <a:lnTo>
                    <a:pt x="6906" y="975"/>
                  </a:lnTo>
                  <a:lnTo>
                    <a:pt x="6906" y="1017"/>
                  </a:lnTo>
                  <a:lnTo>
                    <a:pt x="6262" y="1017"/>
                  </a:lnTo>
                  <a:lnTo>
                    <a:pt x="6262" y="1054"/>
                  </a:lnTo>
                  <a:lnTo>
                    <a:pt x="6129" y="1054"/>
                  </a:lnTo>
                  <a:lnTo>
                    <a:pt x="6129" y="1090"/>
                  </a:lnTo>
                  <a:lnTo>
                    <a:pt x="5419" y="1090"/>
                  </a:lnTo>
                  <a:lnTo>
                    <a:pt x="5419" y="1127"/>
                  </a:lnTo>
                  <a:lnTo>
                    <a:pt x="5321" y="1127"/>
                  </a:lnTo>
                  <a:lnTo>
                    <a:pt x="5321" y="1155"/>
                  </a:lnTo>
                  <a:lnTo>
                    <a:pt x="4968" y="1155"/>
                  </a:lnTo>
                  <a:lnTo>
                    <a:pt x="4968" y="1186"/>
                  </a:lnTo>
                  <a:lnTo>
                    <a:pt x="4608" y="1186"/>
                  </a:lnTo>
                  <a:lnTo>
                    <a:pt x="4608" y="1225"/>
                  </a:lnTo>
                  <a:lnTo>
                    <a:pt x="4523" y="1225"/>
                  </a:lnTo>
                  <a:lnTo>
                    <a:pt x="4335" y="1246"/>
                  </a:lnTo>
                  <a:lnTo>
                    <a:pt x="3791" y="1276"/>
                  </a:lnTo>
                  <a:lnTo>
                    <a:pt x="3453" y="1330"/>
                  </a:lnTo>
                  <a:lnTo>
                    <a:pt x="3126" y="1353"/>
                  </a:lnTo>
                  <a:lnTo>
                    <a:pt x="3034" y="1375"/>
                  </a:lnTo>
                  <a:lnTo>
                    <a:pt x="2783" y="1411"/>
                  </a:lnTo>
                  <a:lnTo>
                    <a:pt x="2766" y="1434"/>
                  </a:lnTo>
                  <a:lnTo>
                    <a:pt x="2140" y="1454"/>
                  </a:lnTo>
                  <a:lnTo>
                    <a:pt x="2140" y="1485"/>
                  </a:lnTo>
                  <a:lnTo>
                    <a:pt x="2033" y="1485"/>
                  </a:lnTo>
                  <a:lnTo>
                    <a:pt x="2033" y="1518"/>
                  </a:lnTo>
                  <a:lnTo>
                    <a:pt x="1896" y="1541"/>
                  </a:lnTo>
                  <a:lnTo>
                    <a:pt x="1428" y="1541"/>
                  </a:lnTo>
                  <a:lnTo>
                    <a:pt x="809" y="1597"/>
                  </a:lnTo>
                  <a:lnTo>
                    <a:pt x="513" y="1606"/>
                  </a:lnTo>
                  <a:lnTo>
                    <a:pt x="507" y="1606"/>
                  </a:lnTo>
                  <a:lnTo>
                    <a:pt x="499" y="1607"/>
                  </a:lnTo>
                  <a:lnTo>
                    <a:pt x="488" y="1610"/>
                  </a:lnTo>
                  <a:lnTo>
                    <a:pt x="473" y="1613"/>
                  </a:lnTo>
                  <a:lnTo>
                    <a:pt x="454" y="1616"/>
                  </a:lnTo>
                  <a:lnTo>
                    <a:pt x="431" y="1621"/>
                  </a:lnTo>
                  <a:lnTo>
                    <a:pt x="406" y="1627"/>
                  </a:lnTo>
                  <a:lnTo>
                    <a:pt x="376" y="1634"/>
                  </a:lnTo>
                  <a:lnTo>
                    <a:pt x="253" y="1663"/>
                  </a:lnTo>
                  <a:lnTo>
                    <a:pt x="0" y="1663"/>
                  </a:lnTo>
                  <a:lnTo>
                    <a:pt x="0" y="1725"/>
                  </a:lnTo>
                  <a:lnTo>
                    <a:pt x="926" y="1668"/>
                  </a:lnTo>
                  <a:lnTo>
                    <a:pt x="1072" y="1676"/>
                  </a:lnTo>
                  <a:lnTo>
                    <a:pt x="1076" y="1675"/>
                  </a:lnTo>
                  <a:lnTo>
                    <a:pt x="1085" y="1675"/>
                  </a:lnTo>
                  <a:lnTo>
                    <a:pt x="1096" y="1673"/>
                  </a:lnTo>
                  <a:lnTo>
                    <a:pt x="1112" y="1673"/>
                  </a:lnTo>
                  <a:lnTo>
                    <a:pt x="1130" y="1671"/>
                  </a:lnTo>
                  <a:lnTo>
                    <a:pt x="1152" y="1668"/>
                  </a:lnTo>
                  <a:lnTo>
                    <a:pt x="1164" y="1666"/>
                  </a:lnTo>
                  <a:lnTo>
                    <a:pt x="1177" y="1665"/>
                  </a:lnTo>
                  <a:lnTo>
                    <a:pt x="1208" y="1663"/>
                  </a:lnTo>
                  <a:lnTo>
                    <a:pt x="1893" y="1640"/>
                  </a:lnTo>
                  <a:lnTo>
                    <a:pt x="1924" y="1638"/>
                  </a:lnTo>
                  <a:lnTo>
                    <a:pt x="1952" y="1638"/>
                  </a:lnTo>
                  <a:lnTo>
                    <a:pt x="1976" y="1637"/>
                  </a:lnTo>
                  <a:lnTo>
                    <a:pt x="1996" y="1637"/>
                  </a:lnTo>
                  <a:lnTo>
                    <a:pt x="2012" y="1634"/>
                  </a:lnTo>
                  <a:lnTo>
                    <a:pt x="2024" y="1634"/>
                  </a:lnTo>
                  <a:lnTo>
                    <a:pt x="2033" y="1634"/>
                  </a:lnTo>
                  <a:lnTo>
                    <a:pt x="2039" y="1634"/>
                  </a:lnTo>
                  <a:lnTo>
                    <a:pt x="2042" y="1632"/>
                  </a:lnTo>
                  <a:lnTo>
                    <a:pt x="2048" y="1631"/>
                  </a:lnTo>
                  <a:lnTo>
                    <a:pt x="2056" y="1628"/>
                  </a:lnTo>
                  <a:lnTo>
                    <a:pt x="2067" y="1624"/>
                  </a:lnTo>
                  <a:lnTo>
                    <a:pt x="2080" y="1619"/>
                  </a:lnTo>
                  <a:lnTo>
                    <a:pt x="2094" y="1614"/>
                  </a:lnTo>
                  <a:lnTo>
                    <a:pt x="2111" y="1607"/>
                  </a:lnTo>
                  <a:lnTo>
                    <a:pt x="2131" y="1601"/>
                  </a:lnTo>
                  <a:lnTo>
                    <a:pt x="2267" y="1578"/>
                  </a:lnTo>
                  <a:lnTo>
                    <a:pt x="2552" y="1578"/>
                  </a:lnTo>
                  <a:lnTo>
                    <a:pt x="2842" y="1556"/>
                  </a:lnTo>
                  <a:lnTo>
                    <a:pt x="2863" y="1551"/>
                  </a:lnTo>
                  <a:lnTo>
                    <a:pt x="2882" y="1547"/>
                  </a:lnTo>
                  <a:lnTo>
                    <a:pt x="2898" y="1542"/>
                  </a:lnTo>
                  <a:lnTo>
                    <a:pt x="2912" y="1540"/>
                  </a:lnTo>
                  <a:lnTo>
                    <a:pt x="2922" y="1535"/>
                  </a:lnTo>
                  <a:lnTo>
                    <a:pt x="2930" y="1533"/>
                  </a:lnTo>
                  <a:lnTo>
                    <a:pt x="2935" y="1530"/>
                  </a:lnTo>
                  <a:lnTo>
                    <a:pt x="2938" y="1527"/>
                  </a:lnTo>
                  <a:lnTo>
                    <a:pt x="2940" y="1523"/>
                  </a:lnTo>
                  <a:lnTo>
                    <a:pt x="2943" y="1521"/>
                  </a:lnTo>
                  <a:lnTo>
                    <a:pt x="2947" y="1519"/>
                  </a:lnTo>
                  <a:lnTo>
                    <a:pt x="2957" y="1515"/>
                  </a:lnTo>
                  <a:lnTo>
                    <a:pt x="2973" y="1513"/>
                  </a:lnTo>
                  <a:lnTo>
                    <a:pt x="3006" y="1507"/>
                  </a:lnTo>
                  <a:lnTo>
                    <a:pt x="3481" y="1496"/>
                  </a:lnTo>
                  <a:lnTo>
                    <a:pt x="3839" y="1451"/>
                  </a:lnTo>
                  <a:lnTo>
                    <a:pt x="4493" y="1417"/>
                  </a:lnTo>
                  <a:lnTo>
                    <a:pt x="4521" y="1389"/>
                  </a:lnTo>
                  <a:lnTo>
                    <a:pt x="4613" y="1389"/>
                  </a:lnTo>
                  <a:lnTo>
                    <a:pt x="4703" y="1366"/>
                  </a:lnTo>
                  <a:lnTo>
                    <a:pt x="5025" y="1347"/>
                  </a:lnTo>
                  <a:lnTo>
                    <a:pt x="5306" y="1310"/>
                  </a:lnTo>
                  <a:lnTo>
                    <a:pt x="5405" y="1310"/>
                  </a:lnTo>
                  <a:lnTo>
                    <a:pt x="5441" y="1274"/>
                  </a:lnTo>
                  <a:lnTo>
                    <a:pt x="6168" y="1274"/>
                  </a:lnTo>
                  <a:lnTo>
                    <a:pt x="6168" y="1236"/>
                  </a:lnTo>
                  <a:lnTo>
                    <a:pt x="6393" y="1236"/>
                  </a:lnTo>
                  <a:lnTo>
                    <a:pt x="6393" y="1195"/>
                  </a:lnTo>
                  <a:lnTo>
                    <a:pt x="6985" y="1195"/>
                  </a:lnTo>
                  <a:lnTo>
                    <a:pt x="7007" y="1172"/>
                  </a:lnTo>
                  <a:lnTo>
                    <a:pt x="7261" y="1172"/>
                  </a:lnTo>
                  <a:lnTo>
                    <a:pt x="7261" y="1129"/>
                  </a:lnTo>
                  <a:lnTo>
                    <a:pt x="7869" y="1129"/>
                  </a:lnTo>
                  <a:lnTo>
                    <a:pt x="7869" y="1093"/>
                  </a:lnTo>
                  <a:lnTo>
                    <a:pt x="8010" y="1093"/>
                  </a:lnTo>
                  <a:lnTo>
                    <a:pt x="8010" y="1067"/>
                  </a:lnTo>
                  <a:lnTo>
                    <a:pt x="8230" y="1067"/>
                  </a:lnTo>
                  <a:lnTo>
                    <a:pt x="8230" y="1020"/>
                  </a:lnTo>
                  <a:lnTo>
                    <a:pt x="8725" y="1020"/>
                  </a:lnTo>
                  <a:lnTo>
                    <a:pt x="8725" y="977"/>
                  </a:lnTo>
                  <a:lnTo>
                    <a:pt x="9173" y="977"/>
                  </a:lnTo>
                  <a:lnTo>
                    <a:pt x="9173" y="949"/>
                  </a:lnTo>
                  <a:lnTo>
                    <a:pt x="9553" y="949"/>
                  </a:lnTo>
                  <a:lnTo>
                    <a:pt x="9553" y="904"/>
                  </a:lnTo>
                  <a:lnTo>
                    <a:pt x="9905" y="904"/>
                  </a:lnTo>
                  <a:lnTo>
                    <a:pt x="9905" y="873"/>
                  </a:lnTo>
                  <a:lnTo>
                    <a:pt x="10220" y="873"/>
                  </a:lnTo>
                  <a:lnTo>
                    <a:pt x="10220" y="845"/>
                  </a:lnTo>
                  <a:lnTo>
                    <a:pt x="10348" y="845"/>
                  </a:lnTo>
                  <a:lnTo>
                    <a:pt x="10348" y="808"/>
                  </a:lnTo>
                  <a:lnTo>
                    <a:pt x="10618" y="808"/>
                  </a:lnTo>
                  <a:lnTo>
                    <a:pt x="10618" y="772"/>
                  </a:lnTo>
                  <a:lnTo>
                    <a:pt x="11071" y="772"/>
                  </a:lnTo>
                  <a:lnTo>
                    <a:pt x="11071" y="744"/>
                  </a:lnTo>
                  <a:lnTo>
                    <a:pt x="11457" y="744"/>
                  </a:lnTo>
                  <a:lnTo>
                    <a:pt x="11457" y="710"/>
                  </a:lnTo>
                  <a:lnTo>
                    <a:pt x="11925" y="710"/>
                  </a:lnTo>
                  <a:lnTo>
                    <a:pt x="11925" y="665"/>
                  </a:lnTo>
                  <a:lnTo>
                    <a:pt x="13091" y="665"/>
                  </a:lnTo>
                  <a:lnTo>
                    <a:pt x="13091" y="631"/>
                  </a:lnTo>
                  <a:lnTo>
                    <a:pt x="13451" y="631"/>
                  </a:lnTo>
                  <a:lnTo>
                    <a:pt x="13451" y="592"/>
                  </a:lnTo>
                  <a:lnTo>
                    <a:pt x="14065" y="592"/>
                  </a:lnTo>
                  <a:lnTo>
                    <a:pt x="14065" y="558"/>
                  </a:lnTo>
                  <a:lnTo>
                    <a:pt x="14704" y="558"/>
                  </a:lnTo>
                  <a:lnTo>
                    <a:pt x="14704" y="521"/>
                  </a:lnTo>
                  <a:lnTo>
                    <a:pt x="15079" y="521"/>
                  </a:lnTo>
                  <a:lnTo>
                    <a:pt x="15079" y="485"/>
                  </a:lnTo>
                  <a:lnTo>
                    <a:pt x="15144" y="485"/>
                  </a:lnTo>
                  <a:lnTo>
                    <a:pt x="15144" y="453"/>
                  </a:lnTo>
                  <a:lnTo>
                    <a:pt x="15400" y="453"/>
                  </a:lnTo>
                  <a:lnTo>
                    <a:pt x="15400" y="411"/>
                  </a:lnTo>
                  <a:lnTo>
                    <a:pt x="15696" y="411"/>
                  </a:lnTo>
                  <a:lnTo>
                    <a:pt x="15696" y="374"/>
                  </a:lnTo>
                  <a:lnTo>
                    <a:pt x="16428" y="374"/>
                  </a:lnTo>
                  <a:lnTo>
                    <a:pt x="16428" y="0"/>
                  </a:lnTo>
                  <a:lnTo>
                    <a:pt x="15575" y="0"/>
                  </a:lnTo>
                  <a:lnTo>
                    <a:pt x="15575" y="30"/>
                  </a:lnTo>
                  <a:lnTo>
                    <a:pt x="15420" y="30"/>
                  </a:lnTo>
                  <a:lnTo>
                    <a:pt x="15420" y="64"/>
                  </a:lnTo>
                  <a:lnTo>
                    <a:pt x="15341" y="64"/>
                  </a:lnTo>
                  <a:lnTo>
                    <a:pt x="15341" y="96"/>
                  </a:lnTo>
                  <a:lnTo>
                    <a:pt x="15155" y="96"/>
                  </a:lnTo>
                  <a:lnTo>
                    <a:pt x="15155" y="126"/>
                  </a:lnTo>
                  <a:lnTo>
                    <a:pt x="15057" y="126"/>
                  </a:lnTo>
                  <a:lnTo>
                    <a:pt x="15057" y="160"/>
                  </a:lnTo>
                  <a:lnTo>
                    <a:pt x="14986" y="160"/>
                  </a:lnTo>
                  <a:lnTo>
                    <a:pt x="14986" y="199"/>
                  </a:lnTo>
                  <a:lnTo>
                    <a:pt x="14370" y="199"/>
                  </a:lnTo>
                  <a:lnTo>
                    <a:pt x="14370" y="233"/>
                  </a:lnTo>
                  <a:lnTo>
                    <a:pt x="14060" y="233"/>
                  </a:lnTo>
                  <a:lnTo>
                    <a:pt x="14060" y="284"/>
                  </a:lnTo>
                  <a:lnTo>
                    <a:pt x="13502" y="284"/>
                  </a:lnTo>
                  <a:lnTo>
                    <a:pt x="13502" y="310"/>
                  </a:lnTo>
                  <a:lnTo>
                    <a:pt x="13333" y="310"/>
                  </a:lnTo>
                  <a:lnTo>
                    <a:pt x="13333" y="332"/>
                  </a:lnTo>
                  <a:lnTo>
                    <a:pt x="13057" y="332"/>
                  </a:lnTo>
                  <a:lnTo>
                    <a:pt x="13057" y="366"/>
                  </a:lnTo>
                  <a:lnTo>
                    <a:pt x="12873" y="366"/>
                  </a:lnTo>
                  <a:lnTo>
                    <a:pt x="12873" y="397"/>
                  </a:lnTo>
                  <a:lnTo>
                    <a:pt x="12477" y="397"/>
                  </a:lnTo>
                  <a:lnTo>
                    <a:pt x="12477" y="425"/>
                  </a:lnTo>
                  <a:lnTo>
                    <a:pt x="11885" y="425"/>
                  </a:lnTo>
                  <a:lnTo>
                    <a:pt x="11885" y="453"/>
                  </a:lnTo>
                  <a:lnTo>
                    <a:pt x="11502" y="453"/>
                  </a:lnTo>
                  <a:lnTo>
                    <a:pt x="11502" y="490"/>
                  </a:lnTo>
                  <a:lnTo>
                    <a:pt x="10976" y="490"/>
                  </a:lnTo>
                  <a:close/>
                </a:path>
              </a:pathLst>
            </a:custGeom>
            <a:solidFill>
              <a:srgbClr val="DD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38FA7ECE-5905-8951-A79C-344097B07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120" y="3530264"/>
              <a:ext cx="4302627" cy="502144"/>
            </a:xfrm>
            <a:custGeom>
              <a:avLst/>
              <a:gdLst>
                <a:gd name="T0" fmla="*/ 17801 w 18490"/>
                <a:gd name="T1" fmla="*/ 0 h 1663"/>
                <a:gd name="T2" fmla="*/ 17673 w 18490"/>
                <a:gd name="T3" fmla="*/ 40 h 1663"/>
                <a:gd name="T4" fmla="*/ 17431 w 18490"/>
                <a:gd name="T5" fmla="*/ 79 h 1663"/>
                <a:gd name="T6" fmla="*/ 17226 w 18490"/>
                <a:gd name="T7" fmla="*/ 115 h 1663"/>
                <a:gd name="T8" fmla="*/ 17104 w 18490"/>
                <a:gd name="T9" fmla="*/ 169 h 1663"/>
                <a:gd name="T10" fmla="*/ 16479 w 18490"/>
                <a:gd name="T11" fmla="*/ 205 h 1663"/>
                <a:gd name="T12" fmla="*/ 15925 w 18490"/>
                <a:gd name="T13" fmla="*/ 243 h 1663"/>
                <a:gd name="T14" fmla="*/ 15527 w 18490"/>
                <a:gd name="T15" fmla="*/ 282 h 1663"/>
                <a:gd name="T16" fmla="*/ 15076 w 18490"/>
                <a:gd name="T17" fmla="*/ 327 h 1663"/>
                <a:gd name="T18" fmla="*/ 14060 w 18490"/>
                <a:gd name="T19" fmla="*/ 372 h 1663"/>
                <a:gd name="T20" fmla="*/ 13578 w 18490"/>
                <a:gd name="T21" fmla="*/ 417 h 1663"/>
                <a:gd name="T22" fmla="*/ 13112 w 18490"/>
                <a:gd name="T23" fmla="*/ 453 h 1663"/>
                <a:gd name="T24" fmla="*/ 12708 w 18490"/>
                <a:gd name="T25" fmla="*/ 493 h 1663"/>
                <a:gd name="T26" fmla="*/ 12278 w 18490"/>
                <a:gd name="T27" fmla="*/ 547 h 1663"/>
                <a:gd name="T28" fmla="*/ 11982 w 18490"/>
                <a:gd name="T29" fmla="*/ 600 h 1663"/>
                <a:gd name="T30" fmla="*/ 11638 w 18490"/>
                <a:gd name="T31" fmla="*/ 634 h 1663"/>
                <a:gd name="T32" fmla="*/ 11236 w 18490"/>
                <a:gd name="T33" fmla="*/ 677 h 1663"/>
                <a:gd name="T34" fmla="*/ 10652 w 18490"/>
                <a:gd name="T35" fmla="*/ 727 h 1663"/>
                <a:gd name="T36" fmla="*/ 10260 w 18490"/>
                <a:gd name="T37" fmla="*/ 767 h 1663"/>
                <a:gd name="T38" fmla="*/ 9971 w 18490"/>
                <a:gd name="T39" fmla="*/ 818 h 1663"/>
                <a:gd name="T40" fmla="*/ 9759 w 18490"/>
                <a:gd name="T41" fmla="*/ 854 h 1663"/>
                <a:gd name="T42" fmla="*/ 9126 w 18490"/>
                <a:gd name="T43" fmla="*/ 891 h 1663"/>
                <a:gd name="T44" fmla="*/ 8608 w 18490"/>
                <a:gd name="T45" fmla="*/ 942 h 1663"/>
                <a:gd name="T46" fmla="*/ 8290 w 18490"/>
                <a:gd name="T47" fmla="*/ 981 h 1663"/>
                <a:gd name="T48" fmla="*/ 7492 w 18490"/>
                <a:gd name="T49" fmla="*/ 1026 h 1663"/>
                <a:gd name="T50" fmla="*/ 7118 w 18490"/>
                <a:gd name="T51" fmla="*/ 1073 h 1663"/>
                <a:gd name="T52" fmla="*/ 6630 w 18490"/>
                <a:gd name="T53" fmla="*/ 1128 h 1663"/>
                <a:gd name="T54" fmla="*/ 6510 w 18490"/>
                <a:gd name="T55" fmla="*/ 1164 h 1663"/>
                <a:gd name="T56" fmla="*/ 5625 w 18490"/>
                <a:gd name="T57" fmla="*/ 1220 h 1663"/>
                <a:gd name="T58" fmla="*/ 5093 w 18490"/>
                <a:gd name="T59" fmla="*/ 1269 h 1663"/>
                <a:gd name="T60" fmla="*/ 4963 w 18490"/>
                <a:gd name="T61" fmla="*/ 1308 h 1663"/>
                <a:gd name="T62" fmla="*/ 4631 w 18490"/>
                <a:gd name="T63" fmla="*/ 1344 h 1663"/>
                <a:gd name="T64" fmla="*/ 4183 w 18490"/>
                <a:gd name="T65" fmla="*/ 1378 h 1663"/>
                <a:gd name="T66" fmla="*/ 3262 w 18490"/>
                <a:gd name="T67" fmla="*/ 1426 h 1663"/>
                <a:gd name="T68" fmla="*/ 2724 w 18490"/>
                <a:gd name="T69" fmla="*/ 1460 h 1663"/>
                <a:gd name="T70" fmla="*/ 2265 w 18490"/>
                <a:gd name="T71" fmla="*/ 1500 h 1663"/>
                <a:gd name="T72" fmla="*/ 1643 w 18490"/>
                <a:gd name="T73" fmla="*/ 1536 h 1663"/>
                <a:gd name="T74" fmla="*/ 868 w 18490"/>
                <a:gd name="T75" fmla="*/ 1584 h 1663"/>
                <a:gd name="T76" fmla="*/ 203 w 18490"/>
                <a:gd name="T77" fmla="*/ 1624 h 1663"/>
                <a:gd name="T78" fmla="*/ 0 w 18490"/>
                <a:gd name="T79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90" h="1663">
                  <a:moveTo>
                    <a:pt x="18490" y="0"/>
                  </a:moveTo>
                  <a:lnTo>
                    <a:pt x="17801" y="0"/>
                  </a:lnTo>
                  <a:lnTo>
                    <a:pt x="17801" y="40"/>
                  </a:lnTo>
                  <a:lnTo>
                    <a:pt x="17673" y="40"/>
                  </a:lnTo>
                  <a:lnTo>
                    <a:pt x="17673" y="79"/>
                  </a:lnTo>
                  <a:lnTo>
                    <a:pt x="17431" y="79"/>
                  </a:lnTo>
                  <a:lnTo>
                    <a:pt x="17431" y="115"/>
                  </a:lnTo>
                  <a:lnTo>
                    <a:pt x="17226" y="115"/>
                  </a:lnTo>
                  <a:lnTo>
                    <a:pt x="17226" y="169"/>
                  </a:lnTo>
                  <a:lnTo>
                    <a:pt x="17104" y="169"/>
                  </a:lnTo>
                  <a:lnTo>
                    <a:pt x="17104" y="205"/>
                  </a:lnTo>
                  <a:lnTo>
                    <a:pt x="16479" y="205"/>
                  </a:lnTo>
                  <a:lnTo>
                    <a:pt x="16479" y="243"/>
                  </a:lnTo>
                  <a:lnTo>
                    <a:pt x="15925" y="243"/>
                  </a:lnTo>
                  <a:lnTo>
                    <a:pt x="15925" y="282"/>
                  </a:lnTo>
                  <a:lnTo>
                    <a:pt x="15527" y="282"/>
                  </a:lnTo>
                  <a:lnTo>
                    <a:pt x="15527" y="327"/>
                  </a:lnTo>
                  <a:lnTo>
                    <a:pt x="15076" y="327"/>
                  </a:lnTo>
                  <a:lnTo>
                    <a:pt x="15076" y="372"/>
                  </a:lnTo>
                  <a:lnTo>
                    <a:pt x="14060" y="372"/>
                  </a:lnTo>
                  <a:lnTo>
                    <a:pt x="14060" y="417"/>
                  </a:lnTo>
                  <a:lnTo>
                    <a:pt x="13578" y="417"/>
                  </a:lnTo>
                  <a:lnTo>
                    <a:pt x="13578" y="453"/>
                  </a:lnTo>
                  <a:lnTo>
                    <a:pt x="13112" y="453"/>
                  </a:lnTo>
                  <a:lnTo>
                    <a:pt x="13112" y="493"/>
                  </a:lnTo>
                  <a:lnTo>
                    <a:pt x="12708" y="493"/>
                  </a:lnTo>
                  <a:lnTo>
                    <a:pt x="12708" y="547"/>
                  </a:lnTo>
                  <a:lnTo>
                    <a:pt x="12278" y="547"/>
                  </a:lnTo>
                  <a:lnTo>
                    <a:pt x="12278" y="600"/>
                  </a:lnTo>
                  <a:lnTo>
                    <a:pt x="11982" y="600"/>
                  </a:lnTo>
                  <a:lnTo>
                    <a:pt x="11982" y="634"/>
                  </a:lnTo>
                  <a:lnTo>
                    <a:pt x="11638" y="634"/>
                  </a:lnTo>
                  <a:lnTo>
                    <a:pt x="11638" y="677"/>
                  </a:lnTo>
                  <a:lnTo>
                    <a:pt x="11236" y="677"/>
                  </a:lnTo>
                  <a:lnTo>
                    <a:pt x="11236" y="727"/>
                  </a:lnTo>
                  <a:lnTo>
                    <a:pt x="10652" y="727"/>
                  </a:lnTo>
                  <a:lnTo>
                    <a:pt x="10652" y="767"/>
                  </a:lnTo>
                  <a:lnTo>
                    <a:pt x="10260" y="767"/>
                  </a:lnTo>
                  <a:lnTo>
                    <a:pt x="10260" y="818"/>
                  </a:lnTo>
                  <a:lnTo>
                    <a:pt x="9971" y="818"/>
                  </a:lnTo>
                  <a:lnTo>
                    <a:pt x="9971" y="854"/>
                  </a:lnTo>
                  <a:lnTo>
                    <a:pt x="9759" y="854"/>
                  </a:lnTo>
                  <a:lnTo>
                    <a:pt x="9759" y="891"/>
                  </a:lnTo>
                  <a:lnTo>
                    <a:pt x="9126" y="891"/>
                  </a:lnTo>
                  <a:lnTo>
                    <a:pt x="9126" y="942"/>
                  </a:lnTo>
                  <a:lnTo>
                    <a:pt x="8608" y="942"/>
                  </a:lnTo>
                  <a:lnTo>
                    <a:pt x="8608" y="981"/>
                  </a:lnTo>
                  <a:lnTo>
                    <a:pt x="8290" y="981"/>
                  </a:lnTo>
                  <a:lnTo>
                    <a:pt x="8290" y="1026"/>
                  </a:lnTo>
                  <a:lnTo>
                    <a:pt x="7492" y="1026"/>
                  </a:lnTo>
                  <a:lnTo>
                    <a:pt x="7492" y="1073"/>
                  </a:lnTo>
                  <a:lnTo>
                    <a:pt x="7118" y="1073"/>
                  </a:lnTo>
                  <a:lnTo>
                    <a:pt x="7118" y="1128"/>
                  </a:lnTo>
                  <a:lnTo>
                    <a:pt x="6630" y="1128"/>
                  </a:lnTo>
                  <a:lnTo>
                    <a:pt x="6630" y="1164"/>
                  </a:lnTo>
                  <a:lnTo>
                    <a:pt x="6510" y="1164"/>
                  </a:lnTo>
                  <a:lnTo>
                    <a:pt x="6510" y="1220"/>
                  </a:lnTo>
                  <a:lnTo>
                    <a:pt x="5625" y="1220"/>
                  </a:lnTo>
                  <a:lnTo>
                    <a:pt x="5625" y="1269"/>
                  </a:lnTo>
                  <a:lnTo>
                    <a:pt x="5093" y="1269"/>
                  </a:lnTo>
                  <a:lnTo>
                    <a:pt x="5093" y="1308"/>
                  </a:lnTo>
                  <a:lnTo>
                    <a:pt x="4963" y="1308"/>
                  </a:lnTo>
                  <a:lnTo>
                    <a:pt x="4963" y="1344"/>
                  </a:lnTo>
                  <a:lnTo>
                    <a:pt x="4631" y="1344"/>
                  </a:lnTo>
                  <a:lnTo>
                    <a:pt x="4631" y="1378"/>
                  </a:lnTo>
                  <a:lnTo>
                    <a:pt x="4183" y="1378"/>
                  </a:lnTo>
                  <a:lnTo>
                    <a:pt x="4183" y="1426"/>
                  </a:lnTo>
                  <a:lnTo>
                    <a:pt x="3262" y="1426"/>
                  </a:lnTo>
                  <a:lnTo>
                    <a:pt x="3262" y="1460"/>
                  </a:lnTo>
                  <a:lnTo>
                    <a:pt x="2724" y="1460"/>
                  </a:lnTo>
                  <a:lnTo>
                    <a:pt x="2724" y="1500"/>
                  </a:lnTo>
                  <a:lnTo>
                    <a:pt x="2265" y="1500"/>
                  </a:lnTo>
                  <a:lnTo>
                    <a:pt x="2265" y="1536"/>
                  </a:lnTo>
                  <a:lnTo>
                    <a:pt x="1643" y="1536"/>
                  </a:lnTo>
                  <a:lnTo>
                    <a:pt x="1643" y="1584"/>
                  </a:lnTo>
                  <a:lnTo>
                    <a:pt x="868" y="1584"/>
                  </a:lnTo>
                  <a:lnTo>
                    <a:pt x="868" y="1624"/>
                  </a:lnTo>
                  <a:lnTo>
                    <a:pt x="203" y="1624"/>
                  </a:lnTo>
                  <a:lnTo>
                    <a:pt x="203" y="1663"/>
                  </a:lnTo>
                  <a:lnTo>
                    <a:pt x="0" y="1663"/>
                  </a:lnTo>
                </a:path>
              </a:pathLst>
            </a:cu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8" name="Line 273">
              <a:extLst>
                <a:ext uri="{FF2B5EF4-FFF2-40B4-BE49-F238E27FC236}">
                  <a16:creationId xmlns:a16="http://schemas.microsoft.com/office/drawing/2014/main" id="{9F1DE2CA-62D3-9F17-CB95-6D67E3DC3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3925" y="3193348"/>
              <a:ext cx="203613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 noProof="0">
                <a:solidFill>
                  <a:srgbClr val="000066"/>
                </a:solidFill>
              </a:endParaRPr>
            </a:p>
          </p:txBody>
        </p:sp>
        <p:sp>
          <p:nvSpPr>
            <p:cNvPr id="39" name="Line 274">
              <a:extLst>
                <a:ext uri="{FF2B5EF4-FFF2-40B4-BE49-F238E27FC236}">
                  <a16:creationId xmlns:a16="http://schemas.microsoft.com/office/drawing/2014/main" id="{9B62F72D-AE2E-F5D3-1FD5-79E92AACF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3925" y="2961128"/>
              <a:ext cx="203613" cy="0"/>
            </a:xfrm>
            <a:prstGeom prst="line">
              <a:avLst/>
            </a:prstGeom>
            <a:noFill/>
            <a:ln w="222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 noProof="0">
                <a:solidFill>
                  <a:srgbClr val="000066"/>
                </a:solidFill>
              </a:endParaRPr>
            </a:p>
          </p:txBody>
        </p:sp>
        <p:sp>
          <p:nvSpPr>
            <p:cNvPr id="40" name="Freeform 275">
              <a:extLst>
                <a:ext uri="{FF2B5EF4-FFF2-40B4-BE49-F238E27FC236}">
                  <a16:creationId xmlns:a16="http://schemas.microsoft.com/office/drawing/2014/main" id="{2D276CF9-AC50-DAFB-6BAE-E5148850C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611" y="3475978"/>
              <a:ext cx="4297973" cy="550398"/>
            </a:xfrm>
            <a:custGeom>
              <a:avLst/>
              <a:gdLst>
                <a:gd name="T0" fmla="*/ 17402 w 18473"/>
                <a:gd name="T1" fmla="*/ 0 h 1823"/>
                <a:gd name="T2" fmla="*/ 17067 w 18473"/>
                <a:gd name="T3" fmla="*/ 42 h 1823"/>
                <a:gd name="T4" fmla="*/ 16597 w 18473"/>
                <a:gd name="T5" fmla="*/ 81 h 1823"/>
                <a:gd name="T6" fmla="*/ 16396 w 18473"/>
                <a:gd name="T7" fmla="*/ 135 h 1823"/>
                <a:gd name="T8" fmla="*/ 16154 w 18473"/>
                <a:gd name="T9" fmla="*/ 171 h 1823"/>
                <a:gd name="T10" fmla="*/ 15805 w 18473"/>
                <a:gd name="T11" fmla="*/ 208 h 1823"/>
                <a:gd name="T12" fmla="*/ 15692 w 18473"/>
                <a:gd name="T13" fmla="*/ 242 h 1823"/>
                <a:gd name="T14" fmla="*/ 14909 w 18473"/>
                <a:gd name="T15" fmla="*/ 301 h 1823"/>
                <a:gd name="T16" fmla="*/ 14695 w 18473"/>
                <a:gd name="T17" fmla="*/ 344 h 1823"/>
                <a:gd name="T18" fmla="*/ 13614 w 18473"/>
                <a:gd name="T19" fmla="*/ 397 h 1823"/>
                <a:gd name="T20" fmla="*/ 13169 w 18473"/>
                <a:gd name="T21" fmla="*/ 440 h 1823"/>
                <a:gd name="T22" fmla="*/ 12862 w 18473"/>
                <a:gd name="T23" fmla="*/ 479 h 1823"/>
                <a:gd name="T24" fmla="*/ 12549 w 18473"/>
                <a:gd name="T25" fmla="*/ 532 h 1823"/>
                <a:gd name="T26" fmla="*/ 12279 w 18473"/>
                <a:gd name="T27" fmla="*/ 569 h 1823"/>
                <a:gd name="T28" fmla="*/ 11944 w 18473"/>
                <a:gd name="T29" fmla="*/ 603 h 1823"/>
                <a:gd name="T30" fmla="*/ 11445 w 18473"/>
                <a:gd name="T31" fmla="*/ 642 h 1823"/>
                <a:gd name="T32" fmla="*/ 10896 w 18473"/>
                <a:gd name="T33" fmla="*/ 690 h 1823"/>
                <a:gd name="T34" fmla="*/ 10204 w 18473"/>
                <a:gd name="T35" fmla="*/ 724 h 1823"/>
                <a:gd name="T36" fmla="*/ 9601 w 18473"/>
                <a:gd name="T37" fmla="*/ 766 h 1823"/>
                <a:gd name="T38" fmla="*/ 9083 w 18473"/>
                <a:gd name="T39" fmla="*/ 803 h 1823"/>
                <a:gd name="T40" fmla="*/ 8784 w 18473"/>
                <a:gd name="T41" fmla="*/ 865 h 1823"/>
                <a:gd name="T42" fmla="*/ 8461 w 18473"/>
                <a:gd name="T43" fmla="*/ 898 h 1823"/>
                <a:gd name="T44" fmla="*/ 8277 w 18473"/>
                <a:gd name="T45" fmla="*/ 936 h 1823"/>
                <a:gd name="T46" fmla="*/ 7819 w 18473"/>
                <a:gd name="T47" fmla="*/ 981 h 1823"/>
                <a:gd name="T48" fmla="*/ 7522 w 18473"/>
                <a:gd name="T49" fmla="*/ 1034 h 1823"/>
                <a:gd name="T50" fmla="*/ 7348 w 18473"/>
                <a:gd name="T51" fmla="*/ 1082 h 1823"/>
                <a:gd name="T52" fmla="*/ 6655 w 18473"/>
                <a:gd name="T53" fmla="*/ 1141 h 1823"/>
                <a:gd name="T54" fmla="*/ 6204 w 18473"/>
                <a:gd name="T55" fmla="*/ 1175 h 1823"/>
                <a:gd name="T56" fmla="*/ 5830 w 18473"/>
                <a:gd name="T57" fmla="*/ 1220 h 1823"/>
                <a:gd name="T58" fmla="*/ 5348 w 18473"/>
                <a:gd name="T59" fmla="*/ 1274 h 1823"/>
                <a:gd name="T60" fmla="*/ 5126 w 18473"/>
                <a:gd name="T61" fmla="*/ 1319 h 1823"/>
                <a:gd name="T62" fmla="*/ 4906 w 18473"/>
                <a:gd name="T63" fmla="*/ 1358 h 1823"/>
                <a:gd name="T64" fmla="*/ 4345 w 18473"/>
                <a:gd name="T65" fmla="*/ 1406 h 1823"/>
                <a:gd name="T66" fmla="*/ 4075 w 18473"/>
                <a:gd name="T67" fmla="*/ 1445 h 1823"/>
                <a:gd name="T68" fmla="*/ 3538 w 18473"/>
                <a:gd name="T69" fmla="*/ 1485 h 1823"/>
                <a:gd name="T70" fmla="*/ 3303 w 18473"/>
                <a:gd name="T71" fmla="*/ 1530 h 1823"/>
                <a:gd name="T72" fmla="*/ 2800 w 18473"/>
                <a:gd name="T73" fmla="*/ 1567 h 1823"/>
                <a:gd name="T74" fmla="*/ 2441 w 18473"/>
                <a:gd name="T75" fmla="*/ 1601 h 1823"/>
                <a:gd name="T76" fmla="*/ 1709 w 18473"/>
                <a:gd name="T77" fmla="*/ 1648 h 1823"/>
                <a:gd name="T78" fmla="*/ 1487 w 18473"/>
                <a:gd name="T79" fmla="*/ 1691 h 1823"/>
                <a:gd name="T80" fmla="*/ 870 w 18473"/>
                <a:gd name="T81" fmla="*/ 1747 h 1823"/>
                <a:gd name="T82" fmla="*/ 244 w 18473"/>
                <a:gd name="T83" fmla="*/ 1772 h 1823"/>
                <a:gd name="T84" fmla="*/ 0 w 18473"/>
                <a:gd name="T85" fmla="*/ 182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73" h="1823">
                  <a:moveTo>
                    <a:pt x="18473" y="0"/>
                  </a:moveTo>
                  <a:lnTo>
                    <a:pt x="17402" y="0"/>
                  </a:lnTo>
                  <a:lnTo>
                    <a:pt x="17402" y="42"/>
                  </a:lnTo>
                  <a:lnTo>
                    <a:pt x="17067" y="42"/>
                  </a:lnTo>
                  <a:lnTo>
                    <a:pt x="17067" y="81"/>
                  </a:lnTo>
                  <a:lnTo>
                    <a:pt x="16597" y="81"/>
                  </a:lnTo>
                  <a:lnTo>
                    <a:pt x="16597" y="135"/>
                  </a:lnTo>
                  <a:lnTo>
                    <a:pt x="16396" y="135"/>
                  </a:lnTo>
                  <a:lnTo>
                    <a:pt x="16396" y="171"/>
                  </a:lnTo>
                  <a:lnTo>
                    <a:pt x="16154" y="171"/>
                  </a:lnTo>
                  <a:lnTo>
                    <a:pt x="16154" y="208"/>
                  </a:lnTo>
                  <a:lnTo>
                    <a:pt x="15805" y="208"/>
                  </a:lnTo>
                  <a:lnTo>
                    <a:pt x="15805" y="242"/>
                  </a:lnTo>
                  <a:lnTo>
                    <a:pt x="15692" y="242"/>
                  </a:lnTo>
                  <a:lnTo>
                    <a:pt x="15692" y="301"/>
                  </a:lnTo>
                  <a:lnTo>
                    <a:pt x="14909" y="301"/>
                  </a:lnTo>
                  <a:lnTo>
                    <a:pt x="14909" y="344"/>
                  </a:lnTo>
                  <a:lnTo>
                    <a:pt x="14695" y="344"/>
                  </a:lnTo>
                  <a:lnTo>
                    <a:pt x="14695" y="397"/>
                  </a:lnTo>
                  <a:lnTo>
                    <a:pt x="13614" y="397"/>
                  </a:lnTo>
                  <a:lnTo>
                    <a:pt x="13614" y="440"/>
                  </a:lnTo>
                  <a:lnTo>
                    <a:pt x="13169" y="440"/>
                  </a:lnTo>
                  <a:lnTo>
                    <a:pt x="13169" y="479"/>
                  </a:lnTo>
                  <a:lnTo>
                    <a:pt x="12862" y="479"/>
                  </a:lnTo>
                  <a:lnTo>
                    <a:pt x="12862" y="532"/>
                  </a:lnTo>
                  <a:lnTo>
                    <a:pt x="12549" y="532"/>
                  </a:lnTo>
                  <a:lnTo>
                    <a:pt x="12549" y="569"/>
                  </a:lnTo>
                  <a:lnTo>
                    <a:pt x="12279" y="569"/>
                  </a:lnTo>
                  <a:lnTo>
                    <a:pt x="12279" y="603"/>
                  </a:lnTo>
                  <a:lnTo>
                    <a:pt x="11944" y="603"/>
                  </a:lnTo>
                  <a:lnTo>
                    <a:pt x="11944" y="642"/>
                  </a:lnTo>
                  <a:lnTo>
                    <a:pt x="11445" y="642"/>
                  </a:lnTo>
                  <a:lnTo>
                    <a:pt x="11445" y="690"/>
                  </a:lnTo>
                  <a:lnTo>
                    <a:pt x="10896" y="690"/>
                  </a:lnTo>
                  <a:lnTo>
                    <a:pt x="10896" y="724"/>
                  </a:lnTo>
                  <a:lnTo>
                    <a:pt x="10204" y="724"/>
                  </a:lnTo>
                  <a:lnTo>
                    <a:pt x="10204" y="766"/>
                  </a:lnTo>
                  <a:lnTo>
                    <a:pt x="9601" y="766"/>
                  </a:lnTo>
                  <a:lnTo>
                    <a:pt x="9601" y="803"/>
                  </a:lnTo>
                  <a:lnTo>
                    <a:pt x="9083" y="803"/>
                  </a:lnTo>
                  <a:lnTo>
                    <a:pt x="9083" y="865"/>
                  </a:lnTo>
                  <a:lnTo>
                    <a:pt x="8784" y="865"/>
                  </a:lnTo>
                  <a:lnTo>
                    <a:pt x="8784" y="898"/>
                  </a:lnTo>
                  <a:lnTo>
                    <a:pt x="8461" y="898"/>
                  </a:lnTo>
                  <a:lnTo>
                    <a:pt x="8461" y="936"/>
                  </a:lnTo>
                  <a:lnTo>
                    <a:pt x="8277" y="936"/>
                  </a:lnTo>
                  <a:lnTo>
                    <a:pt x="8277" y="981"/>
                  </a:lnTo>
                  <a:lnTo>
                    <a:pt x="7819" y="981"/>
                  </a:lnTo>
                  <a:lnTo>
                    <a:pt x="7819" y="1034"/>
                  </a:lnTo>
                  <a:lnTo>
                    <a:pt x="7522" y="1034"/>
                  </a:lnTo>
                  <a:lnTo>
                    <a:pt x="7522" y="1082"/>
                  </a:lnTo>
                  <a:lnTo>
                    <a:pt x="7348" y="1082"/>
                  </a:lnTo>
                  <a:lnTo>
                    <a:pt x="7348" y="1141"/>
                  </a:lnTo>
                  <a:lnTo>
                    <a:pt x="6655" y="1141"/>
                  </a:lnTo>
                  <a:lnTo>
                    <a:pt x="6655" y="1175"/>
                  </a:lnTo>
                  <a:lnTo>
                    <a:pt x="6204" y="1175"/>
                  </a:lnTo>
                  <a:lnTo>
                    <a:pt x="6204" y="1220"/>
                  </a:lnTo>
                  <a:lnTo>
                    <a:pt x="5830" y="1220"/>
                  </a:lnTo>
                  <a:lnTo>
                    <a:pt x="5830" y="1274"/>
                  </a:lnTo>
                  <a:lnTo>
                    <a:pt x="5348" y="1274"/>
                  </a:lnTo>
                  <a:lnTo>
                    <a:pt x="5348" y="1319"/>
                  </a:lnTo>
                  <a:lnTo>
                    <a:pt x="5126" y="1319"/>
                  </a:lnTo>
                  <a:lnTo>
                    <a:pt x="5126" y="1358"/>
                  </a:lnTo>
                  <a:lnTo>
                    <a:pt x="4906" y="1358"/>
                  </a:lnTo>
                  <a:lnTo>
                    <a:pt x="4906" y="1406"/>
                  </a:lnTo>
                  <a:lnTo>
                    <a:pt x="4345" y="1406"/>
                  </a:lnTo>
                  <a:lnTo>
                    <a:pt x="4345" y="1445"/>
                  </a:lnTo>
                  <a:lnTo>
                    <a:pt x="4075" y="1445"/>
                  </a:lnTo>
                  <a:lnTo>
                    <a:pt x="4075" y="1485"/>
                  </a:lnTo>
                  <a:lnTo>
                    <a:pt x="3538" y="1485"/>
                  </a:lnTo>
                  <a:lnTo>
                    <a:pt x="3538" y="1530"/>
                  </a:lnTo>
                  <a:lnTo>
                    <a:pt x="3303" y="1530"/>
                  </a:lnTo>
                  <a:lnTo>
                    <a:pt x="3303" y="1567"/>
                  </a:lnTo>
                  <a:lnTo>
                    <a:pt x="2800" y="1567"/>
                  </a:lnTo>
                  <a:lnTo>
                    <a:pt x="2800" y="1601"/>
                  </a:lnTo>
                  <a:lnTo>
                    <a:pt x="2441" y="1601"/>
                  </a:lnTo>
                  <a:lnTo>
                    <a:pt x="2441" y="1648"/>
                  </a:lnTo>
                  <a:lnTo>
                    <a:pt x="1709" y="1648"/>
                  </a:lnTo>
                  <a:lnTo>
                    <a:pt x="1709" y="1691"/>
                  </a:lnTo>
                  <a:lnTo>
                    <a:pt x="1487" y="1691"/>
                  </a:lnTo>
                  <a:lnTo>
                    <a:pt x="1487" y="1747"/>
                  </a:lnTo>
                  <a:lnTo>
                    <a:pt x="870" y="1747"/>
                  </a:lnTo>
                  <a:lnTo>
                    <a:pt x="870" y="1772"/>
                  </a:lnTo>
                  <a:lnTo>
                    <a:pt x="244" y="1772"/>
                  </a:lnTo>
                  <a:lnTo>
                    <a:pt x="244" y="1823"/>
                  </a:lnTo>
                  <a:lnTo>
                    <a:pt x="0" y="1823"/>
                  </a:lnTo>
                </a:path>
              </a:pathLst>
            </a:custGeom>
            <a:noFill/>
            <a:ln w="222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0AA6E9E9-9ABC-7850-E3DA-63222A3FA941}"/>
                </a:ext>
              </a:extLst>
            </p:cNvPr>
            <p:cNvSpPr txBox="1"/>
            <p:nvPr/>
          </p:nvSpPr>
          <p:spPr>
            <a:xfrm>
              <a:off x="10652304" y="2811922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>
                  <a:solidFill>
                    <a:srgbClr val="000066"/>
                  </a:solidFill>
                </a:rPr>
                <a:t>Placebo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F680A9F-3DF2-ACF4-AF96-054E3EB97C97}"/>
                </a:ext>
              </a:extLst>
            </p:cNvPr>
            <p:cNvSpPr txBox="1"/>
            <p:nvPr/>
          </p:nvSpPr>
          <p:spPr>
            <a:xfrm>
              <a:off x="10656984" y="3003762"/>
              <a:ext cx="1183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err="1">
                  <a:solidFill>
                    <a:srgbClr val="000066"/>
                  </a:solidFill>
                </a:rPr>
                <a:t>Pitavastatin</a:t>
              </a:r>
              <a:endParaRPr lang="en-US" sz="1600" b="1" noProof="0">
                <a:solidFill>
                  <a:srgbClr val="000066"/>
                </a:solidFill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119DE67-840A-15C4-20FE-805DAC4EBCA6}"/>
                </a:ext>
              </a:extLst>
            </p:cNvPr>
            <p:cNvSpPr txBox="1"/>
            <p:nvPr/>
          </p:nvSpPr>
          <p:spPr>
            <a:xfrm>
              <a:off x="6311101" y="472695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A61FF2E-0B69-B1F9-D914-D8F3C70EA156}"/>
                </a:ext>
              </a:extLst>
            </p:cNvPr>
            <p:cNvSpPr txBox="1"/>
            <p:nvPr/>
          </p:nvSpPr>
          <p:spPr>
            <a:xfrm>
              <a:off x="6853815" y="47269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1D6C337-D6D1-E8FA-1BCE-CD6F5EF1178D}"/>
                </a:ext>
              </a:extLst>
            </p:cNvPr>
            <p:cNvSpPr txBox="1"/>
            <p:nvPr/>
          </p:nvSpPr>
          <p:spPr>
            <a:xfrm>
              <a:off x="7442215" y="47269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F133E9F-3A9C-9537-F5CC-F6CE9FE8345C}"/>
                </a:ext>
              </a:extLst>
            </p:cNvPr>
            <p:cNvSpPr txBox="1"/>
            <p:nvPr/>
          </p:nvSpPr>
          <p:spPr>
            <a:xfrm>
              <a:off x="8030612" y="47269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A5B98AA-D9EE-6C91-7423-2E271FB209F8}"/>
                </a:ext>
              </a:extLst>
            </p:cNvPr>
            <p:cNvSpPr txBox="1"/>
            <p:nvPr/>
          </p:nvSpPr>
          <p:spPr>
            <a:xfrm>
              <a:off x="8619011" y="47269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7A26C5D6-F96B-FDAD-AB98-6485B7E139EE}"/>
                </a:ext>
              </a:extLst>
            </p:cNvPr>
            <p:cNvSpPr txBox="1"/>
            <p:nvPr/>
          </p:nvSpPr>
          <p:spPr>
            <a:xfrm>
              <a:off x="9207410" y="47269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480A6C6-4EC7-C067-0C8A-38956F1BB499}"/>
                </a:ext>
              </a:extLst>
            </p:cNvPr>
            <p:cNvSpPr txBox="1"/>
            <p:nvPr/>
          </p:nvSpPr>
          <p:spPr>
            <a:xfrm>
              <a:off x="9795809" y="47269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72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4A70C6E-55AD-7E2F-D1A0-65E9B8686ABB}"/>
                </a:ext>
              </a:extLst>
            </p:cNvPr>
            <p:cNvSpPr txBox="1"/>
            <p:nvPr/>
          </p:nvSpPr>
          <p:spPr>
            <a:xfrm>
              <a:off x="10384210" y="47269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84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1FF719F-58CB-40E9-71EA-5F3225AD432A}"/>
                </a:ext>
              </a:extLst>
            </p:cNvPr>
            <p:cNvSpPr txBox="1"/>
            <p:nvPr/>
          </p:nvSpPr>
          <p:spPr>
            <a:xfrm>
              <a:off x="5973989" y="392041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F2B52E9-E8BA-8A46-311F-B7747AD34200}"/>
                </a:ext>
              </a:extLst>
            </p:cNvPr>
            <p:cNvSpPr txBox="1"/>
            <p:nvPr/>
          </p:nvSpPr>
          <p:spPr>
            <a:xfrm>
              <a:off x="5837735" y="362605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0.1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55119FF-3132-8FFE-FC45-FD3F3D6926FF}"/>
                </a:ext>
              </a:extLst>
            </p:cNvPr>
            <p:cNvSpPr txBox="1"/>
            <p:nvPr/>
          </p:nvSpPr>
          <p:spPr>
            <a:xfrm>
              <a:off x="5837735" y="333169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0.2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AA82AC5-D554-7478-BC9D-14AF65042E5A}"/>
                </a:ext>
              </a:extLst>
            </p:cNvPr>
            <p:cNvSpPr txBox="1"/>
            <p:nvPr/>
          </p:nvSpPr>
          <p:spPr>
            <a:xfrm>
              <a:off x="5837735" y="303734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0.3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FCBB8D9-D215-443A-3942-BDA81B904F86}"/>
                </a:ext>
              </a:extLst>
            </p:cNvPr>
            <p:cNvSpPr txBox="1"/>
            <p:nvPr/>
          </p:nvSpPr>
          <p:spPr>
            <a:xfrm>
              <a:off x="5837735" y="274298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0.4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C93665D8-7207-147F-2DAF-0F3AA3F4D13C}"/>
                </a:ext>
              </a:extLst>
            </p:cNvPr>
            <p:cNvSpPr txBox="1"/>
            <p:nvPr/>
          </p:nvSpPr>
          <p:spPr>
            <a:xfrm>
              <a:off x="5837735" y="244863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FE0578F-719D-3A98-2024-A4D2DD157D2D}"/>
                </a:ext>
              </a:extLst>
            </p:cNvPr>
            <p:cNvSpPr txBox="1"/>
            <p:nvPr/>
          </p:nvSpPr>
          <p:spPr>
            <a:xfrm>
              <a:off x="5837735" y="215428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0.6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D04E866F-93F1-E858-E912-52AD41FF1AD3}"/>
                </a:ext>
              </a:extLst>
            </p:cNvPr>
            <p:cNvSpPr txBox="1"/>
            <p:nvPr/>
          </p:nvSpPr>
          <p:spPr>
            <a:xfrm>
              <a:off x="5837735" y="185992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0.7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6F0FEB7-FDE9-3035-D1A5-9382243E9F8A}"/>
                </a:ext>
              </a:extLst>
            </p:cNvPr>
            <p:cNvSpPr txBox="1"/>
            <p:nvPr/>
          </p:nvSpPr>
          <p:spPr>
            <a:xfrm>
              <a:off x="6328763" y="4002545"/>
              <a:ext cx="2993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>
                  <a:solidFill>
                    <a:srgbClr val="000066"/>
                  </a:solidFill>
                </a:rPr>
                <a:t>Cumulative incidence of hypertension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5C9B12E-5E30-F07D-701A-E5DEF33D42E3}"/>
                </a:ext>
              </a:extLst>
            </p:cNvPr>
            <p:cNvSpPr txBox="1"/>
            <p:nvPr/>
          </p:nvSpPr>
          <p:spPr>
            <a:xfrm>
              <a:off x="6767251" y="4246798"/>
              <a:ext cx="540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2.4%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1.8%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F9951D2E-9E7C-4608-0E35-3FD62EF5A7B5}"/>
                </a:ext>
              </a:extLst>
            </p:cNvPr>
            <p:cNvSpPr txBox="1"/>
            <p:nvPr/>
          </p:nvSpPr>
          <p:spPr>
            <a:xfrm>
              <a:off x="7355650" y="4246798"/>
              <a:ext cx="540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5.1%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3.7%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B9D6D43-F1DE-0B34-D963-912A98454714}"/>
                </a:ext>
              </a:extLst>
            </p:cNvPr>
            <p:cNvSpPr txBox="1"/>
            <p:nvPr/>
          </p:nvSpPr>
          <p:spPr>
            <a:xfrm>
              <a:off x="7944049" y="4246798"/>
              <a:ext cx="540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8.2%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6.3%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2484C13F-E2B6-5975-33A5-AE715B223D2F}"/>
                </a:ext>
              </a:extLst>
            </p:cNvPr>
            <p:cNvSpPr txBox="1"/>
            <p:nvPr/>
          </p:nvSpPr>
          <p:spPr>
            <a:xfrm>
              <a:off x="8486763" y="424679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11.2%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8.8%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54248E4-DD54-02C0-EC5A-A4D21D33A828}"/>
                </a:ext>
              </a:extLst>
            </p:cNvPr>
            <p:cNvSpPr txBox="1"/>
            <p:nvPr/>
          </p:nvSpPr>
          <p:spPr>
            <a:xfrm>
              <a:off x="9075162" y="424679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13.3%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11.7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CF90C958-0FB7-6B95-55ED-4D5FBC3F8990}"/>
                </a:ext>
              </a:extLst>
            </p:cNvPr>
            <p:cNvSpPr txBox="1"/>
            <p:nvPr/>
          </p:nvSpPr>
          <p:spPr>
            <a:xfrm>
              <a:off x="9663561" y="424679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16.0%</a:t>
              </a:r>
              <a:br>
                <a:rPr lang="en-US" sz="1400" noProof="0">
                  <a:solidFill>
                    <a:srgbClr val="000066"/>
                  </a:solidFill>
                </a:rPr>
              </a:br>
              <a:r>
                <a:rPr lang="en-US" sz="1400" noProof="0">
                  <a:solidFill>
                    <a:srgbClr val="000066"/>
                  </a:solidFill>
                </a:rPr>
                <a:t>13.6%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2F3EC00-8702-E959-45AD-80586D5A917B}"/>
                </a:ext>
              </a:extLst>
            </p:cNvPr>
            <p:cNvSpPr txBox="1"/>
            <p:nvPr/>
          </p:nvSpPr>
          <p:spPr>
            <a:xfrm>
              <a:off x="10251962" y="4246798"/>
              <a:ext cx="631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19.0%</a:t>
              </a:r>
              <a:br>
                <a:rPr lang="en-US" sz="1400" noProof="0">
                  <a:solidFill>
                    <a:srgbClr val="000066"/>
                  </a:solidFill>
                </a:rPr>
              </a:br>
              <a:r>
                <a:rPr lang="en-US" sz="1400" noProof="0">
                  <a:solidFill>
                    <a:srgbClr val="000066"/>
                  </a:solidFill>
                </a:rPr>
                <a:t>16.7%</a:t>
              </a:r>
            </a:p>
          </p:txBody>
        </p:sp>
        <p:sp>
          <p:nvSpPr>
            <p:cNvPr id="75" name="Line 273">
              <a:extLst>
                <a:ext uri="{FF2B5EF4-FFF2-40B4-BE49-F238E27FC236}">
                  <a16:creationId xmlns:a16="http://schemas.microsoft.com/office/drawing/2014/main" id="{1F33CC4A-A0FE-BF6F-E7C4-CD0CBB4F2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5280" y="4580622"/>
              <a:ext cx="203613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76" name="Line 274">
              <a:extLst>
                <a:ext uri="{FF2B5EF4-FFF2-40B4-BE49-F238E27FC236}">
                  <a16:creationId xmlns:a16="http://schemas.microsoft.com/office/drawing/2014/main" id="{9C343370-43C5-AF46-CC30-A3A37947C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5280" y="4382467"/>
              <a:ext cx="203613" cy="0"/>
            </a:xfrm>
            <a:prstGeom prst="line">
              <a:avLst/>
            </a:prstGeom>
            <a:noFill/>
            <a:ln w="222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77" name="Line 273">
              <a:extLst>
                <a:ext uri="{FF2B5EF4-FFF2-40B4-BE49-F238E27FC236}">
                  <a16:creationId xmlns:a16="http://schemas.microsoft.com/office/drawing/2014/main" id="{809A8C26-06E6-3CAB-8ABF-10392B9B4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62697" y="5505202"/>
              <a:ext cx="203613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78" name="Line 274">
              <a:extLst>
                <a:ext uri="{FF2B5EF4-FFF2-40B4-BE49-F238E27FC236}">
                  <a16:creationId xmlns:a16="http://schemas.microsoft.com/office/drawing/2014/main" id="{3078D4C1-E951-45CC-2A09-6F1AA9B40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62697" y="5300673"/>
              <a:ext cx="203613" cy="0"/>
            </a:xfrm>
            <a:prstGeom prst="line">
              <a:avLst/>
            </a:prstGeom>
            <a:noFill/>
            <a:ln w="222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AEC4694-CC28-192C-D8AC-A72BC1E09ABA}"/>
                </a:ext>
              </a:extLst>
            </p:cNvPr>
            <p:cNvSpPr txBox="1"/>
            <p:nvPr/>
          </p:nvSpPr>
          <p:spPr>
            <a:xfrm>
              <a:off x="6174045" y="515582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2493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2496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473CA95-1BAF-F9AE-9708-C0B96FA7BD1D}"/>
                </a:ext>
              </a:extLst>
            </p:cNvPr>
            <p:cNvSpPr txBox="1"/>
            <p:nvPr/>
          </p:nvSpPr>
          <p:spPr>
            <a:xfrm>
              <a:off x="6762443" y="515582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2313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2307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6CAD11EB-D97C-1DF8-60FB-99DCAA74180E}"/>
                </a:ext>
              </a:extLst>
            </p:cNvPr>
            <p:cNvSpPr txBox="1"/>
            <p:nvPr/>
          </p:nvSpPr>
          <p:spPr>
            <a:xfrm>
              <a:off x="7350842" y="515582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2152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2180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34980503-EE84-08FB-0ABA-151447CA1A6B}"/>
                </a:ext>
              </a:extLst>
            </p:cNvPr>
            <p:cNvSpPr txBox="1"/>
            <p:nvPr/>
          </p:nvSpPr>
          <p:spPr>
            <a:xfrm>
              <a:off x="7939241" y="515582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1999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2068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533ECC6A-E01A-B3AF-A25E-82651C69957C}"/>
                </a:ext>
              </a:extLst>
            </p:cNvPr>
            <p:cNvSpPr txBox="1"/>
            <p:nvPr/>
          </p:nvSpPr>
          <p:spPr>
            <a:xfrm>
              <a:off x="8527639" y="515582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1849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1911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16ACD5CB-799A-90C4-F081-92FDFF39EC6C}"/>
                </a:ext>
              </a:extLst>
            </p:cNvPr>
            <p:cNvSpPr txBox="1"/>
            <p:nvPr/>
          </p:nvSpPr>
          <p:spPr>
            <a:xfrm>
              <a:off x="9116038" y="515582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1575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1617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4058EC2-BA24-D884-B875-B086091EF197}"/>
                </a:ext>
              </a:extLst>
            </p:cNvPr>
            <p:cNvSpPr txBox="1"/>
            <p:nvPr/>
          </p:nvSpPr>
          <p:spPr>
            <a:xfrm>
              <a:off x="9750122" y="5155823"/>
              <a:ext cx="458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746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787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09CB2ACE-90EE-7D05-8162-A36D45DDD020}"/>
                </a:ext>
              </a:extLst>
            </p:cNvPr>
            <p:cNvSpPr txBox="1"/>
            <p:nvPr/>
          </p:nvSpPr>
          <p:spPr>
            <a:xfrm>
              <a:off x="10338523" y="5155823"/>
              <a:ext cx="458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272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313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507A1E5-AE10-4481-1283-347BA3079361}"/>
                </a:ext>
              </a:extLst>
            </p:cNvPr>
            <p:cNvSpPr txBox="1"/>
            <p:nvPr/>
          </p:nvSpPr>
          <p:spPr>
            <a:xfrm>
              <a:off x="7411094" y="4906142"/>
              <a:ext cx="1629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>
                  <a:solidFill>
                    <a:srgbClr val="000066"/>
                  </a:solidFill>
                </a:rPr>
                <a:t>Months on study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A1D2462-D6E2-25F7-1772-0C9BC11D033A}"/>
                </a:ext>
              </a:extLst>
            </p:cNvPr>
            <p:cNvSpPr txBox="1"/>
            <p:nvPr/>
          </p:nvSpPr>
          <p:spPr>
            <a:xfrm>
              <a:off x="5234053" y="4940574"/>
              <a:ext cx="1567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Participants at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848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65A01-E8A2-E15D-92AD-AF9FD0D2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Cardiometabolic risk with switch to INSTI </a:t>
            </a:r>
            <a:br>
              <a:rPr lang="en-US" noProof="0" dirty="0"/>
            </a:br>
            <a:r>
              <a:rPr lang="en-US" noProof="0" dirty="0"/>
              <a:t>in REPRIEVE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A037AA-82A6-8CC3-0724-3E64ED5F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90700"/>
            <a:ext cx="11234057" cy="4335466"/>
          </a:xfrm>
        </p:spPr>
        <p:txBody>
          <a:bodyPr>
            <a:normAutofit/>
          </a:bodyPr>
          <a:lstStyle/>
          <a:p>
            <a:r>
              <a:rPr lang="en-US" noProof="0" dirty="0"/>
              <a:t>During the 3.8 years of the study, 52% of the 5162 participants switched to an INSTI (DTG 82%)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Sequential emulated trials (per 3 months periods) : individuals on INSTI vs not on INSTI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Hazard ratio of incident hypertension if switch INSTI vs no switch to </a:t>
            </a:r>
            <a:r>
              <a:rPr lang="en-US" noProof="0" dirty="0" err="1"/>
              <a:t>InsTI</a:t>
            </a:r>
            <a:r>
              <a:rPr lang="en-US" noProof="0" dirty="0"/>
              <a:t> = 1.38 </a:t>
            </a:r>
            <a:br>
              <a:rPr lang="en-US" noProof="0" dirty="0"/>
            </a:br>
            <a:r>
              <a:rPr lang="en-US" noProof="0" dirty="0"/>
              <a:t>(95% CI : 1.09-1.70)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3026D21-DD7D-8D59-36FB-36D4C5F52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264" y="6456246"/>
            <a:ext cx="2408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Kileel EM, CROI 2025, Abs. 838</a:t>
            </a:r>
          </a:p>
        </p:txBody>
      </p:sp>
    </p:spTree>
    <p:extLst>
      <p:ext uri="{BB962C8B-B14F-4D97-AF65-F5344CB8AC3E}">
        <p14:creationId xmlns:p14="http://schemas.microsoft.com/office/powerpoint/2010/main" val="281103197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F531A-99D0-286B-30EE-86C15F9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DTG/3TC vs B/F/TAF on liver steatosis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1EEC26-4D21-1191-844F-0124E2D9C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9328"/>
            <a:ext cx="10972800" cy="10813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PASO-DOBLE: switch to DTG/3TC resulted in less weight gain than with B/F/TAF at W48 and W96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Sub-study in 111 individuals: measurement of Controlled Attenuated Parameter (CAP) by liver elastography at D0 and W96. Liver steatosis if CAP ≥ 248 dB/m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8E1E472-7D1A-EBCC-FFE2-3A67C1F67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374" y="6444771"/>
            <a:ext cx="2332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Pineda</a:t>
            </a:r>
            <a:r>
              <a:rPr lang="fr-FR" sz="1400" i="1" dirty="0">
                <a:solidFill>
                  <a:srgbClr val="0070C0"/>
                </a:solidFill>
              </a:rPr>
              <a:t> J, CROI 2026, Abs. 598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69B60C-76F8-DFCB-BC55-E5CBE900A306}"/>
              </a:ext>
            </a:extLst>
          </p:cNvPr>
          <p:cNvSpPr txBox="1"/>
          <p:nvPr/>
        </p:nvSpPr>
        <p:spPr>
          <a:xfrm>
            <a:off x="608878" y="2362615"/>
            <a:ext cx="504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Participants with CAP ≥ 268 dB/m during follow-up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4BEBBD-CD1E-5BFD-0D3F-F1F04CE6A987}"/>
              </a:ext>
            </a:extLst>
          </p:cNvPr>
          <p:cNvSpPr txBox="1"/>
          <p:nvPr/>
        </p:nvSpPr>
        <p:spPr>
          <a:xfrm>
            <a:off x="6102433" y="2362615"/>
            <a:ext cx="588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rgbClr val="0070C0"/>
                </a:solidFill>
                <a:effectLst/>
              </a:rPr>
              <a:t>CAP change at </a:t>
            </a:r>
            <a:r>
              <a:rPr lang="en-US" b="1" noProof="0" dirty="0">
                <a:solidFill>
                  <a:srgbClr val="0070C0"/>
                </a:solidFill>
              </a:rPr>
              <a:t>W</a:t>
            </a:r>
            <a:r>
              <a:rPr lang="en-US" b="1" noProof="0" dirty="0">
                <a:solidFill>
                  <a:srgbClr val="0070C0"/>
                </a:solidFill>
                <a:effectLst/>
              </a:rPr>
              <a:t>96 by weight gain and assigned treatment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9EB2B0-02CA-A345-38EC-C0E67404E91D}"/>
              </a:ext>
            </a:extLst>
          </p:cNvPr>
          <p:cNvGrpSpPr/>
          <p:nvPr/>
        </p:nvGrpSpPr>
        <p:grpSpPr>
          <a:xfrm>
            <a:off x="134659" y="2716902"/>
            <a:ext cx="5368725" cy="3441019"/>
            <a:chOff x="134659" y="2716902"/>
            <a:chExt cx="5368725" cy="344101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FF0A1C0-ABCB-A3B5-5A7B-01D17C567DD6}"/>
                </a:ext>
              </a:extLst>
            </p:cNvPr>
            <p:cNvSpPr txBox="1"/>
            <p:nvPr/>
          </p:nvSpPr>
          <p:spPr>
            <a:xfrm>
              <a:off x="1838608" y="3643340"/>
              <a:ext cx="840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DTG/3TC</a:t>
              </a:r>
            </a:p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N = 58</a:t>
              </a:r>
            </a:p>
          </p:txBody>
        </p:sp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A422E3A2-DC03-D54A-7E9E-6D154BD641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9511420"/>
                </p:ext>
              </p:extLst>
            </p:nvPr>
          </p:nvGraphicFramePr>
          <p:xfrm>
            <a:off x="134659" y="2835965"/>
            <a:ext cx="5368725" cy="33219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F7B15E-B498-4FFF-9937-41B012A6F1DB}"/>
                </a:ext>
              </a:extLst>
            </p:cNvPr>
            <p:cNvSpPr/>
            <p:nvPr/>
          </p:nvSpPr>
          <p:spPr>
            <a:xfrm>
              <a:off x="1647626" y="3749833"/>
              <a:ext cx="155012" cy="17087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noProof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0874BAC-3188-FD9E-00DA-648FEA853527}"/>
                </a:ext>
              </a:extLst>
            </p:cNvPr>
            <p:cNvSpPr txBox="1"/>
            <p:nvPr/>
          </p:nvSpPr>
          <p:spPr>
            <a:xfrm>
              <a:off x="3336130" y="3646874"/>
              <a:ext cx="1107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BIC/FTC/TAF</a:t>
              </a:r>
            </a:p>
            <a:p>
              <a:r>
                <a:rPr lang="en-US" sz="1400" b="1" noProof="0">
                  <a:solidFill>
                    <a:srgbClr val="000066"/>
                  </a:solidFill>
                </a:rPr>
                <a:t>N = 53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DD79AD-5A6A-902C-AB9E-9F5CED2D0648}"/>
                </a:ext>
              </a:extLst>
            </p:cNvPr>
            <p:cNvSpPr/>
            <p:nvPr/>
          </p:nvSpPr>
          <p:spPr>
            <a:xfrm>
              <a:off x="3145149" y="3753367"/>
              <a:ext cx="155012" cy="17087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noProof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9A50D8B-06FE-7B62-D44A-3B3DA1F8201D}"/>
                </a:ext>
              </a:extLst>
            </p:cNvPr>
            <p:cNvSpPr txBox="1"/>
            <p:nvPr/>
          </p:nvSpPr>
          <p:spPr>
            <a:xfrm>
              <a:off x="531502" y="2716902"/>
              <a:ext cx="284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%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5892245-CD0B-980F-391E-BA7CEA794A76}"/>
                </a:ext>
              </a:extLst>
            </p:cNvPr>
            <p:cNvSpPr txBox="1"/>
            <p:nvPr/>
          </p:nvSpPr>
          <p:spPr>
            <a:xfrm>
              <a:off x="3688393" y="3034761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>
                  <a:solidFill>
                    <a:srgbClr val="000066"/>
                  </a:solidFill>
                </a:rPr>
                <a:t>P = 0.033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A71CB93-EA63-CCDD-E874-24355130FA1E}"/>
                </a:ext>
              </a:extLst>
            </p:cNvPr>
            <p:cNvSpPr txBox="1"/>
            <p:nvPr/>
          </p:nvSpPr>
          <p:spPr>
            <a:xfrm>
              <a:off x="1278269" y="3034761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>
                  <a:solidFill>
                    <a:srgbClr val="000066"/>
                  </a:solidFill>
                </a:rPr>
                <a:t>P = 0.969</a:t>
              </a:r>
            </a:p>
          </p:txBody>
        </p:sp>
      </p:grpSp>
      <p:sp>
        <p:nvSpPr>
          <p:cNvPr id="18" name="Rectangle 272">
            <a:extLst>
              <a:ext uri="{FF2B5EF4-FFF2-40B4-BE49-F238E27FC236}">
                <a16:creationId xmlns:a16="http://schemas.microsoft.com/office/drawing/2014/main" id="{1CB232A7-2BE9-4DA8-6F9E-0E912D576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239" y="2718571"/>
            <a:ext cx="2043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Participants who gained</a:t>
            </a:r>
            <a:b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sz="1600" b="1" i="0" u="sng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&gt;</a:t>
            </a:r>
            <a:r>
              <a:rPr kumimoji="0" lang="en-US" sz="1600" b="1" i="0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5% baseline weight</a:t>
            </a:r>
            <a:endParaRPr kumimoji="0" lang="en-US" sz="48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Rectangle 272">
            <a:extLst>
              <a:ext uri="{FF2B5EF4-FFF2-40B4-BE49-F238E27FC236}">
                <a16:creationId xmlns:a16="http://schemas.microsoft.com/office/drawing/2014/main" id="{D678ED87-4062-AD96-61C0-A555E1C6C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278" y="2718571"/>
            <a:ext cx="2043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Participants who gained</a:t>
            </a:r>
            <a:b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kumimoji="0" lang="en-US" sz="1600" b="1" i="0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&lt; </a:t>
            </a:r>
            <a:r>
              <a:rPr kumimoji="0" lang="en-US" sz="16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5% baseline weight</a:t>
            </a:r>
            <a:endParaRPr kumimoji="0" lang="en-US" sz="4800" b="0" i="0" u="none" strike="noStrike" cap="none" normalizeH="0" baseline="0" noProof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6958E23-4DE3-A0B1-72B7-22A307888451}"/>
              </a:ext>
            </a:extLst>
          </p:cNvPr>
          <p:cNvGrpSpPr/>
          <p:nvPr/>
        </p:nvGrpSpPr>
        <p:grpSpPr>
          <a:xfrm>
            <a:off x="5464840" y="3295594"/>
            <a:ext cx="6656087" cy="3084978"/>
            <a:chOff x="5464840" y="3295594"/>
            <a:chExt cx="6656087" cy="308497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C2B0227-7A11-E7BC-15A2-8B2E0D161B92}"/>
                </a:ext>
              </a:extLst>
            </p:cNvPr>
            <p:cNvSpPr txBox="1"/>
            <p:nvPr/>
          </p:nvSpPr>
          <p:spPr>
            <a:xfrm>
              <a:off x="6526567" y="3356744"/>
              <a:ext cx="1080745" cy="271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-19 (-53, 35)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86804A1-C0E5-01DB-A4C2-4EAB6944F4B8}"/>
                </a:ext>
              </a:extLst>
            </p:cNvPr>
            <p:cNvSpPr txBox="1"/>
            <p:nvPr/>
          </p:nvSpPr>
          <p:spPr>
            <a:xfrm>
              <a:off x="7805139" y="3356744"/>
              <a:ext cx="934871" cy="271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14 (-9, 62)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2ABA93E-915A-2C60-8C73-60AB90D72EF7}"/>
                </a:ext>
              </a:extLst>
            </p:cNvPr>
            <p:cNvSpPr txBox="1"/>
            <p:nvPr/>
          </p:nvSpPr>
          <p:spPr>
            <a:xfrm>
              <a:off x="5464840" y="3295594"/>
              <a:ext cx="1133644" cy="380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noProof="0">
                  <a:solidFill>
                    <a:srgbClr val="000066"/>
                  </a:solidFill>
                </a:rPr>
                <a:t>Median (01, Q3)</a:t>
              </a:r>
            </a:p>
            <a:p>
              <a:r>
                <a:rPr lang="en-US" sz="1100" b="1" noProof="0">
                  <a:solidFill>
                    <a:srgbClr val="000066"/>
                  </a:solidFill>
                </a:rPr>
                <a:t>change (dB/m):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8564845-6FFB-838D-9E6C-BD5E76110C18}"/>
                </a:ext>
              </a:extLst>
            </p:cNvPr>
            <p:cNvSpPr txBox="1"/>
            <p:nvPr/>
          </p:nvSpPr>
          <p:spPr>
            <a:xfrm>
              <a:off x="7208110" y="4694514"/>
              <a:ext cx="864340" cy="271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P = 0.027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27DD275-38CA-7DEB-729C-D908E26ADEEC}"/>
                </a:ext>
              </a:extLst>
            </p:cNvPr>
            <p:cNvSpPr txBox="1"/>
            <p:nvPr/>
          </p:nvSpPr>
          <p:spPr>
            <a:xfrm>
              <a:off x="6557152" y="5915428"/>
              <a:ext cx="840038" cy="462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DTG/3TC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12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95B5E99-5815-CB5F-6C7F-F76AB79D0D76}"/>
                </a:ext>
              </a:extLst>
            </p:cNvPr>
            <p:cNvSpPr txBox="1"/>
            <p:nvPr/>
          </p:nvSpPr>
          <p:spPr>
            <a:xfrm>
              <a:off x="7718802" y="5918548"/>
              <a:ext cx="1107547" cy="462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BIC/FTC/TAF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17</a:t>
              </a:r>
            </a:p>
          </p:txBody>
        </p:sp>
        <p:sp>
          <p:nvSpPr>
            <p:cNvPr id="33" name="Forme libre : forme 30">
              <a:extLst>
                <a:ext uri="{FF2B5EF4-FFF2-40B4-BE49-F238E27FC236}">
                  <a16:creationId xmlns:a16="http://schemas.microsoft.com/office/drawing/2014/main" id="{BFD748DB-F539-3327-09ED-028DDB5E4A44}"/>
                </a:ext>
              </a:extLst>
            </p:cNvPr>
            <p:cNvSpPr/>
            <p:nvPr/>
          </p:nvSpPr>
          <p:spPr bwMode="auto">
            <a:xfrm>
              <a:off x="6175917" y="3923422"/>
              <a:ext cx="2656933" cy="2002674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>
                <a:defRPr/>
              </a:pPr>
              <a:endParaRPr lang="en-US" sz="1100" kern="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74D296EC-0656-F5D5-0BA5-8C212281812A}"/>
                </a:ext>
              </a:extLst>
            </p:cNvPr>
            <p:cNvGrpSpPr/>
            <p:nvPr/>
          </p:nvGrpSpPr>
          <p:grpSpPr>
            <a:xfrm>
              <a:off x="5780724" y="3822961"/>
              <a:ext cx="392828" cy="254444"/>
              <a:chOff x="1710542" y="1546878"/>
              <a:chExt cx="392828" cy="288147"/>
            </a:xfrm>
          </p:grpSpPr>
          <p:sp>
            <p:nvSpPr>
              <p:cNvPr id="112" name="Line 17">
                <a:extLst>
                  <a:ext uri="{FF2B5EF4-FFF2-40B4-BE49-F238E27FC236}">
                    <a16:creationId xmlns:a16="http://schemas.microsoft.com/office/drawing/2014/main" id="{B4B2E831-C990-DFF6-4D81-3BF37D868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:a16="http://schemas.microsoft.com/office/drawing/2014/main" id="{EA0FF162-EDAD-9CEB-F771-06D3CC1EB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150.00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1C4DA0E9-3617-C716-032A-23525498D21B}"/>
                </a:ext>
              </a:extLst>
            </p:cNvPr>
            <p:cNvGrpSpPr/>
            <p:nvPr/>
          </p:nvGrpSpPr>
          <p:grpSpPr>
            <a:xfrm>
              <a:off x="5780724" y="4446832"/>
              <a:ext cx="392828" cy="254444"/>
              <a:chOff x="1710542" y="1546878"/>
              <a:chExt cx="392828" cy="288147"/>
            </a:xfrm>
          </p:grpSpPr>
          <p:sp>
            <p:nvSpPr>
              <p:cNvPr id="110" name="Line 17">
                <a:extLst>
                  <a:ext uri="{FF2B5EF4-FFF2-40B4-BE49-F238E27FC236}">
                    <a16:creationId xmlns:a16="http://schemas.microsoft.com/office/drawing/2014/main" id="{27D5EE46-954E-EF78-040D-33764E707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48">
                <a:extLst>
                  <a:ext uri="{FF2B5EF4-FFF2-40B4-BE49-F238E27FC236}">
                    <a16:creationId xmlns:a16="http://schemas.microsoft.com/office/drawing/2014/main" id="{56A357CF-9049-C744-823C-A721567A8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50.00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166439E-85E1-C897-B9D6-A87E146AF71F}"/>
                </a:ext>
              </a:extLst>
            </p:cNvPr>
            <p:cNvGrpSpPr/>
            <p:nvPr/>
          </p:nvGrpSpPr>
          <p:grpSpPr>
            <a:xfrm>
              <a:off x="5780724" y="4761867"/>
              <a:ext cx="392828" cy="254444"/>
              <a:chOff x="1710542" y="1546878"/>
              <a:chExt cx="392828" cy="288147"/>
            </a:xfrm>
          </p:grpSpPr>
          <p:sp>
            <p:nvSpPr>
              <p:cNvPr id="108" name="Line 17">
                <a:extLst>
                  <a:ext uri="{FF2B5EF4-FFF2-40B4-BE49-F238E27FC236}">
                    <a16:creationId xmlns:a16="http://schemas.microsoft.com/office/drawing/2014/main" id="{78F7587A-8185-93B9-4408-D1ADA81E5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48">
                <a:extLst>
                  <a:ext uri="{FF2B5EF4-FFF2-40B4-BE49-F238E27FC236}">
                    <a16:creationId xmlns:a16="http://schemas.microsoft.com/office/drawing/2014/main" id="{E83FFEDB-E5FB-D411-64FE-1D0CECED4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0.00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43700EBB-0E97-2E45-F047-BAD9FD9AA302}"/>
                </a:ext>
              </a:extLst>
            </p:cNvPr>
            <p:cNvGrpSpPr/>
            <p:nvPr/>
          </p:nvGrpSpPr>
          <p:grpSpPr>
            <a:xfrm>
              <a:off x="8200187" y="4171360"/>
              <a:ext cx="196583" cy="873519"/>
              <a:chOff x="2084388" y="2281238"/>
              <a:chExt cx="127000" cy="720725"/>
            </a:xfrm>
          </p:grpSpPr>
          <p:sp>
            <p:nvSpPr>
              <p:cNvPr id="105" name="Line 113">
                <a:extLst>
                  <a:ext uri="{FF2B5EF4-FFF2-40B4-BE49-F238E27FC236}">
                    <a16:creationId xmlns:a16="http://schemas.microsoft.com/office/drawing/2014/main" id="{375EF6C7-B48C-2925-2A7E-97171F4B0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6" name="Line 120">
                <a:extLst>
                  <a:ext uri="{FF2B5EF4-FFF2-40B4-BE49-F238E27FC236}">
                    <a16:creationId xmlns:a16="http://schemas.microsoft.com/office/drawing/2014/main" id="{FE873EFE-39A3-DD0F-ACD7-062655BE6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7" name="Line 113">
                <a:extLst>
                  <a:ext uri="{FF2B5EF4-FFF2-40B4-BE49-F238E27FC236}">
                    <a16:creationId xmlns:a16="http://schemas.microsoft.com/office/drawing/2014/main" id="{A08D5546-F392-4FB5-ADA4-B8AA7634F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AAE83F-CB3E-CEBF-0441-D66CF3F9E8A8}"/>
                </a:ext>
              </a:extLst>
            </p:cNvPr>
            <p:cNvSpPr/>
            <p:nvPr/>
          </p:nvSpPr>
          <p:spPr>
            <a:xfrm>
              <a:off x="8128472" y="4515508"/>
              <a:ext cx="338102" cy="411618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EFF5E364-E475-5279-DAFB-ABA27ED3DE41}"/>
                </a:ext>
              </a:extLst>
            </p:cNvPr>
            <p:cNvCxnSpPr>
              <a:cxnSpLocks/>
            </p:cNvCxnSpPr>
            <p:nvPr/>
          </p:nvCxnSpPr>
          <p:spPr>
            <a:xfrm>
              <a:off x="8124784" y="4795425"/>
              <a:ext cx="33659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49D49A26-3ADA-8A55-7D14-3E74BFE1260F}"/>
                </a:ext>
              </a:extLst>
            </p:cNvPr>
            <p:cNvGrpSpPr/>
            <p:nvPr/>
          </p:nvGrpSpPr>
          <p:grpSpPr>
            <a:xfrm>
              <a:off x="6885737" y="4527424"/>
              <a:ext cx="196583" cy="837071"/>
              <a:chOff x="2084388" y="2281238"/>
              <a:chExt cx="127000" cy="720725"/>
            </a:xfrm>
          </p:grpSpPr>
          <p:sp>
            <p:nvSpPr>
              <p:cNvPr id="102" name="Line 113">
                <a:extLst>
                  <a:ext uri="{FF2B5EF4-FFF2-40B4-BE49-F238E27FC236}">
                    <a16:creationId xmlns:a16="http://schemas.microsoft.com/office/drawing/2014/main" id="{07DB677F-7D80-E877-125D-DE9F5448A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3" name="Line 120">
                <a:extLst>
                  <a:ext uri="{FF2B5EF4-FFF2-40B4-BE49-F238E27FC236}">
                    <a16:creationId xmlns:a16="http://schemas.microsoft.com/office/drawing/2014/main" id="{9B3AADBA-B6FC-C819-9A6B-E8A05A1C0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4" name="Line 113">
                <a:extLst>
                  <a:ext uri="{FF2B5EF4-FFF2-40B4-BE49-F238E27FC236}">
                    <a16:creationId xmlns:a16="http://schemas.microsoft.com/office/drawing/2014/main" id="{BF849119-10D1-BBFF-D59C-183859616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E24230-B4D9-232B-4BAB-AF33243AED8C}"/>
                </a:ext>
              </a:extLst>
            </p:cNvPr>
            <p:cNvSpPr/>
            <p:nvPr/>
          </p:nvSpPr>
          <p:spPr>
            <a:xfrm>
              <a:off x="6814022" y="4672512"/>
              <a:ext cx="338102" cy="526567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2EF5604-3B30-64C7-117D-47F2D17323C5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34" y="4997287"/>
              <a:ext cx="3429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AD5FAEBB-96D4-0119-BF0C-092C5BAC3687}"/>
                </a:ext>
              </a:extLst>
            </p:cNvPr>
            <p:cNvGrpSpPr/>
            <p:nvPr/>
          </p:nvGrpSpPr>
          <p:grpSpPr>
            <a:xfrm>
              <a:off x="5780724" y="4133267"/>
              <a:ext cx="392828" cy="254444"/>
              <a:chOff x="1710542" y="1546878"/>
              <a:chExt cx="392828" cy="288147"/>
            </a:xfrm>
          </p:grpSpPr>
          <p:sp>
            <p:nvSpPr>
              <p:cNvPr id="100" name="Line 17">
                <a:extLst>
                  <a:ext uri="{FF2B5EF4-FFF2-40B4-BE49-F238E27FC236}">
                    <a16:creationId xmlns:a16="http://schemas.microsoft.com/office/drawing/2014/main" id="{7AD97413-CF62-9CD5-8FB4-62D30CED5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48">
                <a:extLst>
                  <a:ext uri="{FF2B5EF4-FFF2-40B4-BE49-F238E27FC236}">
                    <a16:creationId xmlns:a16="http://schemas.microsoft.com/office/drawing/2014/main" id="{7B8C1BC1-DC71-D34C-B901-64843FF7D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100.00</a:t>
                </a: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A17D6E62-38A4-AFA9-FAEF-B9C72052C519}"/>
                </a:ext>
              </a:extLst>
            </p:cNvPr>
            <p:cNvGrpSpPr/>
            <p:nvPr/>
          </p:nvGrpSpPr>
          <p:grpSpPr>
            <a:xfrm>
              <a:off x="5780724" y="5075498"/>
              <a:ext cx="392828" cy="254444"/>
              <a:chOff x="1710542" y="1546878"/>
              <a:chExt cx="392828" cy="288147"/>
            </a:xfrm>
          </p:grpSpPr>
          <p:sp>
            <p:nvSpPr>
              <p:cNvPr id="98" name="Line 17">
                <a:extLst>
                  <a:ext uri="{FF2B5EF4-FFF2-40B4-BE49-F238E27FC236}">
                    <a16:creationId xmlns:a16="http://schemas.microsoft.com/office/drawing/2014/main" id="{B210445F-2536-8202-4324-CCC8E1CEB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48">
                <a:extLst>
                  <a:ext uri="{FF2B5EF4-FFF2-40B4-BE49-F238E27FC236}">
                    <a16:creationId xmlns:a16="http://schemas.microsoft.com/office/drawing/2014/main" id="{EC9A1C81-0EFF-14A5-8D17-31587EF7D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-50.00</a:t>
                </a:r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1B4B3E51-881C-B855-2912-F6B13967CBDE}"/>
                </a:ext>
              </a:extLst>
            </p:cNvPr>
            <p:cNvGrpSpPr/>
            <p:nvPr/>
          </p:nvGrpSpPr>
          <p:grpSpPr>
            <a:xfrm>
              <a:off x="5780724" y="4761933"/>
              <a:ext cx="392828" cy="254444"/>
              <a:chOff x="1710542" y="1546878"/>
              <a:chExt cx="392828" cy="288147"/>
            </a:xfrm>
          </p:grpSpPr>
          <p:sp>
            <p:nvSpPr>
              <p:cNvPr id="96" name="Line 17">
                <a:extLst>
                  <a:ext uri="{FF2B5EF4-FFF2-40B4-BE49-F238E27FC236}">
                    <a16:creationId xmlns:a16="http://schemas.microsoft.com/office/drawing/2014/main" id="{09A7ACC5-9297-EFDF-EB97-65291A17F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48">
                <a:extLst>
                  <a:ext uri="{FF2B5EF4-FFF2-40B4-BE49-F238E27FC236}">
                    <a16:creationId xmlns:a16="http://schemas.microsoft.com/office/drawing/2014/main" id="{2B6098B3-218E-748C-DD14-89CF1C47B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0.00</a:t>
                </a: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85F6B3C9-3D31-A6DC-C498-E190186A5ACF}"/>
                </a:ext>
              </a:extLst>
            </p:cNvPr>
            <p:cNvGrpSpPr/>
            <p:nvPr/>
          </p:nvGrpSpPr>
          <p:grpSpPr>
            <a:xfrm>
              <a:off x="5780724" y="4446898"/>
              <a:ext cx="392828" cy="254444"/>
              <a:chOff x="1710542" y="1546878"/>
              <a:chExt cx="392828" cy="288147"/>
            </a:xfrm>
          </p:grpSpPr>
          <p:sp>
            <p:nvSpPr>
              <p:cNvPr id="94" name="Line 17">
                <a:extLst>
                  <a:ext uri="{FF2B5EF4-FFF2-40B4-BE49-F238E27FC236}">
                    <a16:creationId xmlns:a16="http://schemas.microsoft.com/office/drawing/2014/main" id="{4AC56368-158A-65F5-91E4-197B5FF59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48">
                <a:extLst>
                  <a:ext uri="{FF2B5EF4-FFF2-40B4-BE49-F238E27FC236}">
                    <a16:creationId xmlns:a16="http://schemas.microsoft.com/office/drawing/2014/main" id="{B8E3916E-4429-5716-5190-2E5442E4C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50.00</a:t>
                </a: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03C686B-E410-D83C-0094-613308575742}"/>
                </a:ext>
              </a:extLst>
            </p:cNvPr>
            <p:cNvGrpSpPr/>
            <p:nvPr/>
          </p:nvGrpSpPr>
          <p:grpSpPr>
            <a:xfrm>
              <a:off x="5780724" y="5385870"/>
              <a:ext cx="392828" cy="254444"/>
              <a:chOff x="1710542" y="1546878"/>
              <a:chExt cx="392828" cy="288147"/>
            </a:xfrm>
          </p:grpSpPr>
          <p:sp>
            <p:nvSpPr>
              <p:cNvPr id="92" name="Line 17">
                <a:extLst>
                  <a:ext uri="{FF2B5EF4-FFF2-40B4-BE49-F238E27FC236}">
                    <a16:creationId xmlns:a16="http://schemas.microsoft.com/office/drawing/2014/main" id="{32DEE8E7-B150-C45E-A985-D1BF3EDCD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48">
                <a:extLst>
                  <a:ext uri="{FF2B5EF4-FFF2-40B4-BE49-F238E27FC236}">
                    <a16:creationId xmlns:a16="http://schemas.microsoft.com/office/drawing/2014/main" id="{11B79985-5149-2A19-475F-C1BE095EC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-100.00</a:t>
                </a: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6B4BE850-42B8-6C85-5F0B-CD286B9B78E9}"/>
                </a:ext>
              </a:extLst>
            </p:cNvPr>
            <p:cNvGrpSpPr/>
            <p:nvPr/>
          </p:nvGrpSpPr>
          <p:grpSpPr>
            <a:xfrm>
              <a:off x="5780724" y="5693749"/>
              <a:ext cx="392828" cy="254444"/>
              <a:chOff x="1710542" y="1546878"/>
              <a:chExt cx="392828" cy="288147"/>
            </a:xfrm>
          </p:grpSpPr>
          <p:sp>
            <p:nvSpPr>
              <p:cNvPr id="90" name="Line 17">
                <a:extLst>
                  <a:ext uri="{FF2B5EF4-FFF2-40B4-BE49-F238E27FC236}">
                    <a16:creationId xmlns:a16="http://schemas.microsoft.com/office/drawing/2014/main" id="{6024C799-510C-7045-F9EA-5345C0471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48">
                <a:extLst>
                  <a:ext uri="{FF2B5EF4-FFF2-40B4-BE49-F238E27FC236}">
                    <a16:creationId xmlns:a16="http://schemas.microsoft.com/office/drawing/2014/main" id="{AA1D526F-A8A6-CF52-8546-67E27F3BA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-150.00</a:t>
                </a: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68D2789-A91C-F940-F321-98FEDEBD082B}"/>
                </a:ext>
              </a:extLst>
            </p:cNvPr>
            <p:cNvSpPr txBox="1"/>
            <p:nvPr/>
          </p:nvSpPr>
          <p:spPr>
            <a:xfrm>
              <a:off x="9660573" y="3295594"/>
              <a:ext cx="1074333" cy="277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2.5 (-35, 32)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517A6D5-3B03-49E3-4F2C-9811AF6FE336}"/>
                </a:ext>
              </a:extLst>
            </p:cNvPr>
            <p:cNvSpPr txBox="1"/>
            <p:nvPr/>
          </p:nvSpPr>
          <p:spPr>
            <a:xfrm>
              <a:off x="11046594" y="3295594"/>
              <a:ext cx="1074333" cy="277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6.5 (-25, 41)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9AA93C6-322C-D575-7B07-033BBB9BEBD9}"/>
                </a:ext>
              </a:extLst>
            </p:cNvPr>
            <p:cNvSpPr txBox="1"/>
            <p:nvPr/>
          </p:nvSpPr>
          <p:spPr>
            <a:xfrm>
              <a:off x="10466534" y="4657497"/>
              <a:ext cx="864340" cy="277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P = 0.601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DD3ACAF-4194-BA5E-C33B-5F1F3007B1CC}"/>
                </a:ext>
              </a:extLst>
            </p:cNvPr>
            <p:cNvSpPr txBox="1"/>
            <p:nvPr/>
          </p:nvSpPr>
          <p:spPr>
            <a:xfrm>
              <a:off x="9805686" y="5905217"/>
              <a:ext cx="840038" cy="47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DTG/3TC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46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8540C2C-EBE8-10C7-9033-7FA96F983738}"/>
                </a:ext>
              </a:extLst>
            </p:cNvPr>
            <p:cNvSpPr txBox="1"/>
            <p:nvPr/>
          </p:nvSpPr>
          <p:spPr>
            <a:xfrm>
              <a:off x="10967336" y="5908406"/>
              <a:ext cx="1107547" cy="472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BIC/FTC/TAF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36</a:t>
              </a:r>
            </a:p>
          </p:txBody>
        </p:sp>
        <p:sp>
          <p:nvSpPr>
            <p:cNvPr id="50" name="Forme libre : forme 77">
              <a:extLst>
                <a:ext uri="{FF2B5EF4-FFF2-40B4-BE49-F238E27FC236}">
                  <a16:creationId xmlns:a16="http://schemas.microsoft.com/office/drawing/2014/main" id="{9CFE7F7F-BFEF-532C-9E7B-4880210EB98E}"/>
                </a:ext>
              </a:extLst>
            </p:cNvPr>
            <p:cNvSpPr/>
            <p:nvPr/>
          </p:nvSpPr>
          <p:spPr bwMode="auto">
            <a:xfrm>
              <a:off x="9334082" y="3869476"/>
              <a:ext cx="2656933" cy="2046643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>
                <a:defRPr/>
              </a:pPr>
              <a:endParaRPr lang="en-US" sz="1100" kern="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24CB3EFD-DC66-303B-39AB-309E10E2022C}"/>
                </a:ext>
              </a:extLst>
            </p:cNvPr>
            <p:cNvGrpSpPr/>
            <p:nvPr/>
          </p:nvGrpSpPr>
          <p:grpSpPr>
            <a:xfrm>
              <a:off x="8938889" y="3766809"/>
              <a:ext cx="392828" cy="260031"/>
              <a:chOff x="1710542" y="1546878"/>
              <a:chExt cx="392828" cy="288147"/>
            </a:xfrm>
          </p:grpSpPr>
          <p:sp>
            <p:nvSpPr>
              <p:cNvPr id="88" name="Line 17">
                <a:extLst>
                  <a:ext uri="{FF2B5EF4-FFF2-40B4-BE49-F238E27FC236}">
                    <a16:creationId xmlns:a16="http://schemas.microsoft.com/office/drawing/2014/main" id="{95AA09E5-62B1-66E6-5219-FE8EFAC6B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tangle 48">
                <a:extLst>
                  <a:ext uri="{FF2B5EF4-FFF2-40B4-BE49-F238E27FC236}">
                    <a16:creationId xmlns:a16="http://schemas.microsoft.com/office/drawing/2014/main" id="{56A13776-023A-E410-60D2-2701B2C72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150.00</a:t>
                </a: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B405454F-9820-87B4-3D30-20DE75966582}"/>
                </a:ext>
              </a:extLst>
            </p:cNvPr>
            <p:cNvGrpSpPr/>
            <p:nvPr/>
          </p:nvGrpSpPr>
          <p:grpSpPr>
            <a:xfrm>
              <a:off x="8938889" y="4404378"/>
              <a:ext cx="392828" cy="260031"/>
              <a:chOff x="1710542" y="1546878"/>
              <a:chExt cx="392828" cy="288147"/>
            </a:xfrm>
          </p:grpSpPr>
          <p:sp>
            <p:nvSpPr>
              <p:cNvPr id="86" name="Line 17">
                <a:extLst>
                  <a:ext uri="{FF2B5EF4-FFF2-40B4-BE49-F238E27FC236}">
                    <a16:creationId xmlns:a16="http://schemas.microsoft.com/office/drawing/2014/main" id="{716903CD-2BB2-3785-8B15-CA22764AC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48">
                <a:extLst>
                  <a:ext uri="{FF2B5EF4-FFF2-40B4-BE49-F238E27FC236}">
                    <a16:creationId xmlns:a16="http://schemas.microsoft.com/office/drawing/2014/main" id="{BFC0B658-E032-1214-FA6C-61747FBAE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50.00</a:t>
                </a: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38C5DD5E-CAFB-6F40-9DD5-4CBC4B925B3D}"/>
                </a:ext>
              </a:extLst>
            </p:cNvPr>
            <p:cNvGrpSpPr/>
            <p:nvPr/>
          </p:nvGrpSpPr>
          <p:grpSpPr>
            <a:xfrm>
              <a:off x="8938889" y="4726330"/>
              <a:ext cx="392828" cy="260031"/>
              <a:chOff x="1710542" y="1546878"/>
              <a:chExt cx="392828" cy="288147"/>
            </a:xfrm>
          </p:grpSpPr>
          <p:sp>
            <p:nvSpPr>
              <p:cNvPr id="84" name="Line 17">
                <a:extLst>
                  <a:ext uri="{FF2B5EF4-FFF2-40B4-BE49-F238E27FC236}">
                    <a16:creationId xmlns:a16="http://schemas.microsoft.com/office/drawing/2014/main" id="{B5B5FAEA-C610-9B9B-7E39-98484D674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48">
                <a:extLst>
                  <a:ext uri="{FF2B5EF4-FFF2-40B4-BE49-F238E27FC236}">
                    <a16:creationId xmlns:a16="http://schemas.microsoft.com/office/drawing/2014/main" id="{A803780C-2D4C-3BEC-1E03-3DA065E91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0.00</a:t>
                </a:r>
              </a:p>
            </p:txBody>
          </p:sp>
        </p:grp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DDE4992F-22AC-E810-2375-9C8ED8F821C3}"/>
                </a:ext>
              </a:extLst>
            </p:cNvPr>
            <p:cNvGrpSpPr/>
            <p:nvPr/>
          </p:nvGrpSpPr>
          <p:grpSpPr>
            <a:xfrm>
              <a:off x="11532977" y="4145779"/>
              <a:ext cx="196583" cy="1428488"/>
              <a:chOff x="2084388" y="2281238"/>
              <a:chExt cx="127000" cy="720725"/>
            </a:xfrm>
          </p:grpSpPr>
          <p:sp>
            <p:nvSpPr>
              <p:cNvPr id="81" name="Line 113">
                <a:extLst>
                  <a:ext uri="{FF2B5EF4-FFF2-40B4-BE49-F238E27FC236}">
                    <a16:creationId xmlns:a16="http://schemas.microsoft.com/office/drawing/2014/main" id="{B1942695-44A5-07A2-7B29-4FCC31824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" name="Line 120">
                <a:extLst>
                  <a:ext uri="{FF2B5EF4-FFF2-40B4-BE49-F238E27FC236}">
                    <a16:creationId xmlns:a16="http://schemas.microsoft.com/office/drawing/2014/main" id="{53E9E719-D785-AA38-CB4F-FDB49CA78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3" name="Line 113">
                <a:extLst>
                  <a:ext uri="{FF2B5EF4-FFF2-40B4-BE49-F238E27FC236}">
                    <a16:creationId xmlns:a16="http://schemas.microsoft.com/office/drawing/2014/main" id="{B7CF0CFD-C036-CAFA-D510-AC7206973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D1432A6-FA4E-350E-FF84-62386D1FDAAF}"/>
                </a:ext>
              </a:extLst>
            </p:cNvPr>
            <p:cNvSpPr/>
            <p:nvPr/>
          </p:nvSpPr>
          <p:spPr>
            <a:xfrm>
              <a:off x="11467612" y="4583439"/>
              <a:ext cx="338102" cy="420655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0A6B4CA3-D0EF-39E4-B07B-6501F1AC4416}"/>
                </a:ext>
              </a:extLst>
            </p:cNvPr>
            <p:cNvCxnSpPr>
              <a:cxnSpLocks/>
            </p:cNvCxnSpPr>
            <p:nvPr/>
          </p:nvCxnSpPr>
          <p:spPr>
            <a:xfrm>
              <a:off x="11463924" y="4803601"/>
              <a:ext cx="34390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084E900E-8A22-9930-AC88-6F85D3EC8520}"/>
                </a:ext>
              </a:extLst>
            </p:cNvPr>
            <p:cNvGrpSpPr/>
            <p:nvPr/>
          </p:nvGrpSpPr>
          <p:grpSpPr>
            <a:xfrm>
              <a:off x="10110577" y="4036902"/>
              <a:ext cx="196583" cy="1399836"/>
              <a:chOff x="2084388" y="2281238"/>
              <a:chExt cx="127000" cy="720725"/>
            </a:xfrm>
          </p:grpSpPr>
          <p:sp>
            <p:nvSpPr>
              <p:cNvPr id="78" name="Line 113">
                <a:extLst>
                  <a:ext uri="{FF2B5EF4-FFF2-40B4-BE49-F238E27FC236}">
                    <a16:creationId xmlns:a16="http://schemas.microsoft.com/office/drawing/2014/main" id="{6B283F2B-C7ED-BA41-9C82-DDEEECD11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9" name="Line 120">
                <a:extLst>
                  <a:ext uri="{FF2B5EF4-FFF2-40B4-BE49-F238E27FC236}">
                    <a16:creationId xmlns:a16="http://schemas.microsoft.com/office/drawing/2014/main" id="{802928B7-A4CA-F94B-75D0-DB889B91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0" name="Line 113">
                <a:extLst>
                  <a:ext uri="{FF2B5EF4-FFF2-40B4-BE49-F238E27FC236}">
                    <a16:creationId xmlns:a16="http://schemas.microsoft.com/office/drawing/2014/main" id="{D9D459C5-9EDA-0E52-F34A-52E40DA47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BCD036-1759-771C-F67C-81EC6EC1AA23}"/>
                </a:ext>
              </a:extLst>
            </p:cNvPr>
            <p:cNvSpPr/>
            <p:nvPr/>
          </p:nvSpPr>
          <p:spPr>
            <a:xfrm>
              <a:off x="10039818" y="4640743"/>
              <a:ext cx="338102" cy="429251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92D50F58-C3D9-B432-68C8-BA7E32D79BA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6130" y="4829388"/>
              <a:ext cx="3429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6C25D296-D55D-E190-A656-96BB515CBE16}"/>
                </a:ext>
              </a:extLst>
            </p:cNvPr>
            <p:cNvGrpSpPr/>
            <p:nvPr/>
          </p:nvGrpSpPr>
          <p:grpSpPr>
            <a:xfrm>
              <a:off x="8938889" y="4083928"/>
              <a:ext cx="392828" cy="260031"/>
              <a:chOff x="1710542" y="1546878"/>
              <a:chExt cx="392828" cy="288147"/>
            </a:xfrm>
          </p:grpSpPr>
          <p:sp>
            <p:nvSpPr>
              <p:cNvPr id="76" name="Line 17">
                <a:extLst>
                  <a:ext uri="{FF2B5EF4-FFF2-40B4-BE49-F238E27FC236}">
                    <a16:creationId xmlns:a16="http://schemas.microsoft.com/office/drawing/2014/main" id="{9DF6D282-EB55-9987-48EB-BE64740DE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48">
                <a:extLst>
                  <a:ext uri="{FF2B5EF4-FFF2-40B4-BE49-F238E27FC236}">
                    <a16:creationId xmlns:a16="http://schemas.microsoft.com/office/drawing/2014/main" id="{B2FCDF07-DAF6-6FE4-B2A6-5FEB3ABBF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100.00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60D4CA3C-2B62-0175-7DC2-20169888F17F}"/>
                </a:ext>
              </a:extLst>
            </p:cNvPr>
            <p:cNvGrpSpPr/>
            <p:nvPr/>
          </p:nvGrpSpPr>
          <p:grpSpPr>
            <a:xfrm>
              <a:off x="8938889" y="5046846"/>
              <a:ext cx="392828" cy="260031"/>
              <a:chOff x="1710542" y="1546878"/>
              <a:chExt cx="392828" cy="288147"/>
            </a:xfrm>
          </p:grpSpPr>
          <p:sp>
            <p:nvSpPr>
              <p:cNvPr id="74" name="Line 17">
                <a:extLst>
                  <a:ext uri="{FF2B5EF4-FFF2-40B4-BE49-F238E27FC236}">
                    <a16:creationId xmlns:a16="http://schemas.microsoft.com/office/drawing/2014/main" id="{9D5708A5-98A8-F29D-2ECE-7254B7DB8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48">
                <a:extLst>
                  <a:ext uri="{FF2B5EF4-FFF2-40B4-BE49-F238E27FC236}">
                    <a16:creationId xmlns:a16="http://schemas.microsoft.com/office/drawing/2014/main" id="{8AA75444-257D-D3E8-D931-21A5EE8A5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-50.00</a:t>
                </a: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521B9CEF-7618-FF90-B572-5F55B02BE6E9}"/>
                </a:ext>
              </a:extLst>
            </p:cNvPr>
            <p:cNvGrpSpPr/>
            <p:nvPr/>
          </p:nvGrpSpPr>
          <p:grpSpPr>
            <a:xfrm>
              <a:off x="8938889" y="4726396"/>
              <a:ext cx="392828" cy="260031"/>
              <a:chOff x="1710542" y="1546878"/>
              <a:chExt cx="392828" cy="288147"/>
            </a:xfrm>
          </p:grpSpPr>
          <p:sp>
            <p:nvSpPr>
              <p:cNvPr id="72" name="Line 17">
                <a:extLst>
                  <a:ext uri="{FF2B5EF4-FFF2-40B4-BE49-F238E27FC236}">
                    <a16:creationId xmlns:a16="http://schemas.microsoft.com/office/drawing/2014/main" id="{6B715826-0B65-C49E-4F1E-50405E13E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48">
                <a:extLst>
                  <a:ext uri="{FF2B5EF4-FFF2-40B4-BE49-F238E27FC236}">
                    <a16:creationId xmlns:a16="http://schemas.microsoft.com/office/drawing/2014/main" id="{0A00C53A-351F-2878-3D39-A4A7EB3B1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0.00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671C8DFB-6367-8495-76DF-A87BFB59861B}"/>
                </a:ext>
              </a:extLst>
            </p:cNvPr>
            <p:cNvGrpSpPr/>
            <p:nvPr/>
          </p:nvGrpSpPr>
          <p:grpSpPr>
            <a:xfrm>
              <a:off x="8938889" y="4404445"/>
              <a:ext cx="392828" cy="260031"/>
              <a:chOff x="1710542" y="1546878"/>
              <a:chExt cx="392828" cy="288147"/>
            </a:xfrm>
          </p:grpSpPr>
          <p:sp>
            <p:nvSpPr>
              <p:cNvPr id="70" name="Line 17">
                <a:extLst>
                  <a:ext uri="{FF2B5EF4-FFF2-40B4-BE49-F238E27FC236}">
                    <a16:creationId xmlns:a16="http://schemas.microsoft.com/office/drawing/2014/main" id="{EEE86557-CBE1-6898-3CED-78F8D3676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48">
                <a:extLst>
                  <a:ext uri="{FF2B5EF4-FFF2-40B4-BE49-F238E27FC236}">
                    <a16:creationId xmlns:a16="http://schemas.microsoft.com/office/drawing/2014/main" id="{88DDFB6D-C83A-6789-785D-45537CE33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50.00</a:t>
                </a: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D1747558-8C2F-C76A-923B-B839392FBF30}"/>
                </a:ext>
              </a:extLst>
            </p:cNvPr>
            <p:cNvGrpSpPr/>
            <p:nvPr/>
          </p:nvGrpSpPr>
          <p:grpSpPr>
            <a:xfrm>
              <a:off x="8938889" y="5364032"/>
              <a:ext cx="392828" cy="260031"/>
              <a:chOff x="1710542" y="1546878"/>
              <a:chExt cx="392828" cy="288147"/>
            </a:xfrm>
          </p:grpSpPr>
          <p:sp>
            <p:nvSpPr>
              <p:cNvPr id="68" name="Line 17">
                <a:extLst>
                  <a:ext uri="{FF2B5EF4-FFF2-40B4-BE49-F238E27FC236}">
                    <a16:creationId xmlns:a16="http://schemas.microsoft.com/office/drawing/2014/main" id="{0EB52516-AFDE-23D1-B452-264D72C7E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48">
                <a:extLst>
                  <a:ext uri="{FF2B5EF4-FFF2-40B4-BE49-F238E27FC236}">
                    <a16:creationId xmlns:a16="http://schemas.microsoft.com/office/drawing/2014/main" id="{3353257C-371E-4849-2C94-DFC1FEC46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-100.00</a:t>
                </a: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3C204C2B-C997-29FB-DA56-4244BD1DD5C4}"/>
                </a:ext>
              </a:extLst>
            </p:cNvPr>
            <p:cNvGrpSpPr/>
            <p:nvPr/>
          </p:nvGrpSpPr>
          <p:grpSpPr>
            <a:xfrm>
              <a:off x="8938889" y="5678671"/>
              <a:ext cx="392828" cy="260031"/>
              <a:chOff x="1710542" y="1546878"/>
              <a:chExt cx="392828" cy="288147"/>
            </a:xfrm>
          </p:grpSpPr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5183EC34-E5CA-ACB6-1464-0E152FC63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en-US" sz="105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48">
                <a:extLst>
                  <a:ext uri="{FF2B5EF4-FFF2-40B4-BE49-F238E27FC236}">
                    <a16:creationId xmlns:a16="http://schemas.microsoft.com/office/drawing/2014/main" id="{049BCBA0-5F72-1EA7-0947-125C49340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en-US" sz="105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-150.00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1657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C9ACE-BDE6-E3BB-053C-BC50B8F5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7608685" cy="1481068"/>
          </a:xfrm>
        </p:spPr>
        <p:txBody>
          <a:bodyPr/>
          <a:lstStyle/>
          <a:p>
            <a:r>
              <a:rPr lang="en-US" noProof="0" dirty="0"/>
              <a:t>Sustained </a:t>
            </a:r>
            <a:r>
              <a:rPr lang="en-US" noProof="0" dirty="0" err="1"/>
              <a:t>aviremia</a:t>
            </a:r>
            <a:r>
              <a:rPr lang="en-US" noProof="0" dirty="0"/>
              <a:t> post ART interruption in infants with very early ART initiation</a:t>
            </a:r>
          </a:p>
        </p:txBody>
      </p:sp>
      <p:sp>
        <p:nvSpPr>
          <p:cNvPr id="162" name="Espace réservé du contenu 161">
            <a:extLst>
              <a:ext uri="{FF2B5EF4-FFF2-40B4-BE49-F238E27FC236}">
                <a16:creationId xmlns:a16="http://schemas.microsoft.com/office/drawing/2014/main" id="{25DAFA7C-B63D-F11D-4C85-C302FEA87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4291623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Children ≥ 36 months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Initiated ART within 3 weeks of life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HIV RNA &lt; 30 c/mL ≥ 24 months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Almost normal CD4 counts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In previous 12 months: DNA load undetectable or &lt; 20 c/1 Million PBMC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b="1" noProof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noProof="0" dirty="0"/>
              <a:t>Intervention: </a:t>
            </a:r>
            <a:r>
              <a:rPr lang="en-US" sz="1800" noProof="0" dirty="0"/>
              <a:t>ART interruption with ART restart when confirmed HIV RNA </a:t>
            </a:r>
            <a:br>
              <a:rPr lang="en-US" sz="1800" noProof="0" dirty="0"/>
            </a:br>
            <a:r>
              <a:rPr lang="en-US" sz="1800" noProof="0" dirty="0"/>
              <a:t>&gt; 30 c/mL (weekly monitoring W1-4, then every 2 weeks W5-8, then every month)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noProof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noProof="0" dirty="0"/>
              <a:t>Population: </a:t>
            </a:r>
            <a:r>
              <a:rPr lang="en-US" sz="1800" noProof="0" dirty="0"/>
              <a:t>19 infants (10 female, 9 male), median age 59 months (median 57 months of viral suppression), pre-ATI median HIV DNA: 2 c/1 million PBMC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D3EE266-9D5D-62C3-33F3-E1D4CFEF7D2F}"/>
              </a:ext>
            </a:extLst>
          </p:cNvPr>
          <p:cNvGrpSpPr/>
          <p:nvPr/>
        </p:nvGrpSpPr>
        <p:grpSpPr>
          <a:xfrm>
            <a:off x="4971075" y="2104513"/>
            <a:ext cx="6959341" cy="3569465"/>
            <a:chOff x="3026591" y="2309466"/>
            <a:chExt cx="6959341" cy="3569465"/>
          </a:xfrm>
        </p:grpSpPr>
        <p:sp>
          <p:nvSpPr>
            <p:cNvPr id="5" name="Rectangle 48">
              <a:extLst>
                <a:ext uri="{FF2B5EF4-FFF2-40B4-BE49-F238E27FC236}">
                  <a16:creationId xmlns:a16="http://schemas.microsoft.com/office/drawing/2014/main" id="{3296BBA7-506D-60F2-42AA-4C5AC4D20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365" y="2348666"/>
              <a:ext cx="31636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  <a:r>
                <a:rPr lang="en-US" sz="1400" kern="0" baseline="3000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9FB67F59-4F97-F634-1554-72881ED2D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365" y="2875550"/>
              <a:ext cx="31636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  <a:r>
                <a:rPr lang="en-US" sz="1400" kern="0" baseline="3000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494E0BB7-E692-4B70-534F-8F7DD382A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365" y="3448803"/>
              <a:ext cx="31636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  <a:r>
                <a:rPr lang="en-US" sz="1400" kern="0" baseline="3000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" name="Rectangle 48">
              <a:extLst>
                <a:ext uri="{FF2B5EF4-FFF2-40B4-BE49-F238E27FC236}">
                  <a16:creationId xmlns:a16="http://schemas.microsoft.com/office/drawing/2014/main" id="{AC0A2881-9C7B-7C8D-6857-F3242F2C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365" y="3975687"/>
              <a:ext cx="31636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  <a:r>
                <a:rPr lang="en-US" sz="1400" kern="0" baseline="3000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4E0867F0-D2A6-8634-02D0-50FEFE235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365" y="4510933"/>
              <a:ext cx="31636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  <a:r>
                <a:rPr lang="en-US" sz="1400" kern="0" baseline="3000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02854CC9-E8E0-470C-355E-ED1838489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365" y="5037817"/>
              <a:ext cx="316360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  <a:r>
                <a:rPr lang="en-US" sz="1400" kern="0" baseline="3000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91474723-FF72-5EE8-DB9C-255F1F081C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3817" y="3733840"/>
              <a:ext cx="2084471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600" b="1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Plasma viral load (c/ml)</a:t>
              </a:r>
              <a:endParaRPr lang="en-US" sz="1600" b="1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48">
              <a:extLst>
                <a:ext uri="{FF2B5EF4-FFF2-40B4-BE49-F238E27FC236}">
                  <a16:creationId xmlns:a16="http://schemas.microsoft.com/office/drawing/2014/main" id="{E89965CE-F6F8-78EB-8478-9775A419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926" y="2747616"/>
              <a:ext cx="656196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6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5055-1</a:t>
              </a:r>
              <a:endParaRPr lang="en-US" sz="16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CFE36171-97E5-5873-3384-3997A94BE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706" y="3238153"/>
              <a:ext cx="92710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6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80-0114-1</a:t>
              </a:r>
              <a:endParaRPr lang="en-US" sz="16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48">
              <a:extLst>
                <a:ext uri="{FF2B5EF4-FFF2-40B4-BE49-F238E27FC236}">
                  <a16:creationId xmlns:a16="http://schemas.microsoft.com/office/drawing/2014/main" id="{D847BD91-C4EE-317E-456D-3FF110099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781" y="2309466"/>
              <a:ext cx="92710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>
                <a:defRPr/>
              </a:pPr>
              <a:r>
                <a:rPr lang="en-US" sz="16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70-0710-1</a:t>
              </a:r>
              <a:endParaRPr lang="en-US" sz="16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AC132477-6556-60DA-5EAA-688044DB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626" y="3799625"/>
              <a:ext cx="82130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b="1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60-8321-1</a:t>
              </a:r>
              <a:endParaRPr lang="en-US" sz="1400" b="1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37FCE3B8-642A-9265-6C15-2BE9B038A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626" y="3066540"/>
              <a:ext cx="82130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b="1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70-1336-1</a:t>
              </a:r>
              <a:endParaRPr lang="en-US" sz="1400" b="1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48">
              <a:extLst>
                <a:ext uri="{FF2B5EF4-FFF2-40B4-BE49-F238E27FC236}">
                  <a16:creationId xmlns:a16="http://schemas.microsoft.com/office/drawing/2014/main" id="{135BE0F5-B5DB-AA26-3B7B-23413266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626" y="3421014"/>
              <a:ext cx="82130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defRPr/>
              </a:pPr>
              <a:r>
                <a:rPr lang="en-US" sz="1400" b="1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70-0696-1</a:t>
              </a:r>
              <a:endParaRPr lang="en-US" sz="1400" b="1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CAB8A403-E953-70CB-3986-182504A8A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9474" y="5286445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42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48">
              <a:extLst>
                <a:ext uri="{FF2B5EF4-FFF2-40B4-BE49-F238E27FC236}">
                  <a16:creationId xmlns:a16="http://schemas.microsoft.com/office/drawing/2014/main" id="{83346A8E-D8F2-5C16-A944-79ED1F79C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007" y="5286445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ED6F3D4F-F5C5-F79F-2696-EC1190B9B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4420" y="5286445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30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48">
              <a:extLst>
                <a:ext uri="{FF2B5EF4-FFF2-40B4-BE49-F238E27FC236}">
                  <a16:creationId xmlns:a16="http://schemas.microsoft.com/office/drawing/2014/main" id="{4798F2F1-9B30-47BC-6B37-EC801B710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6953" y="5286445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24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48">
              <a:extLst>
                <a:ext uri="{FF2B5EF4-FFF2-40B4-BE49-F238E27FC236}">
                  <a16:creationId xmlns:a16="http://schemas.microsoft.com/office/drawing/2014/main" id="{4BB28647-771C-38CA-7112-53CAA5A8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069" y="5286445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18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CC18DD83-6E18-7C65-AFF0-0DC61F09A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602" y="5286445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12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48">
              <a:extLst>
                <a:ext uri="{FF2B5EF4-FFF2-40B4-BE49-F238E27FC236}">
                  <a16:creationId xmlns:a16="http://schemas.microsoft.com/office/drawing/2014/main" id="{3C22FE60-5E5C-2740-A03B-BD4DC6869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403" y="5286445"/>
              <a:ext cx="16407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6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8">
              <a:extLst>
                <a:ext uri="{FF2B5EF4-FFF2-40B4-BE49-F238E27FC236}">
                  <a16:creationId xmlns:a16="http://schemas.microsoft.com/office/drawing/2014/main" id="{6CCEB92D-4569-7922-2D52-B0FF638EE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936" y="5286445"/>
              <a:ext cx="16407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lang="en-US" sz="1400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8">
              <a:extLst>
                <a:ext uri="{FF2B5EF4-FFF2-40B4-BE49-F238E27FC236}">
                  <a16:creationId xmlns:a16="http://schemas.microsoft.com/office/drawing/2014/main" id="{B40EECCA-AE67-67CF-C4E9-F9D876C71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210" y="5560007"/>
              <a:ext cx="2942078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600" b="1" kern="0" noProof="0">
                  <a:solidFill>
                    <a:srgbClr val="000066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Time since ATI initiation (months)</a:t>
              </a:r>
              <a:endParaRPr lang="en-US" sz="1600" b="1" kern="0" baseline="30000" noProof="0">
                <a:solidFill>
                  <a:srgbClr val="000066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id="{17B48FCC-88E9-AE2D-ACB6-5056EB19B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004" y="5286445"/>
              <a:ext cx="47505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sz="1400" b="1" kern="0" noProof="0" dirty="0">
                  <a:solidFill>
                    <a:srgbClr val="FF0000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12wk</a:t>
              </a:r>
              <a:endParaRPr lang="en-US" sz="1400" b="1" kern="0" baseline="30000" noProof="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61">
              <a:extLst>
                <a:ext uri="{FF2B5EF4-FFF2-40B4-BE49-F238E27FC236}">
                  <a16:creationId xmlns:a16="http://schemas.microsoft.com/office/drawing/2014/main" id="{383DA64C-73BE-A4AD-68E6-90659B54C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83596" y="3582068"/>
              <a:ext cx="271463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29" name="Line 67">
              <a:extLst>
                <a:ext uri="{FF2B5EF4-FFF2-40B4-BE49-F238E27FC236}">
                  <a16:creationId xmlns:a16="http://schemas.microsoft.com/office/drawing/2014/main" id="{436E802C-6B70-8054-43C9-C630433CB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83596" y="3205830"/>
              <a:ext cx="271463" cy="0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0" name="Line 71">
              <a:extLst>
                <a:ext uri="{FF2B5EF4-FFF2-40B4-BE49-F238E27FC236}">
                  <a16:creationId xmlns:a16="http://schemas.microsoft.com/office/drawing/2014/main" id="{50BB33A9-60AD-6E2F-FD65-038E8004A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83596" y="3967830"/>
              <a:ext cx="271463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1" name="Rectangle 118">
              <a:extLst>
                <a:ext uri="{FF2B5EF4-FFF2-40B4-BE49-F238E27FC236}">
                  <a16:creationId xmlns:a16="http://schemas.microsoft.com/office/drawing/2014/main" id="{9BBBECAA-5558-2677-E0AA-EF1BB5DF7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908" y="3529680"/>
              <a:ext cx="114300" cy="11430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2" name="Rectangle 119">
              <a:extLst>
                <a:ext uri="{FF2B5EF4-FFF2-40B4-BE49-F238E27FC236}">
                  <a16:creationId xmlns:a16="http://schemas.microsoft.com/office/drawing/2014/main" id="{ADB1A92B-A73B-D092-3F57-975C44875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908" y="3147093"/>
              <a:ext cx="114300" cy="114300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D284CB9F-5FEC-9AEB-B43B-D84D227002E5}"/>
                </a:ext>
              </a:extLst>
            </p:cNvPr>
            <p:cNvGrpSpPr/>
            <p:nvPr/>
          </p:nvGrpSpPr>
          <p:grpSpPr>
            <a:xfrm>
              <a:off x="3784601" y="2428875"/>
              <a:ext cx="5622925" cy="2901950"/>
              <a:chOff x="3784601" y="2428875"/>
              <a:chExt cx="5622925" cy="2901950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85BB5603-60F6-5FC5-5DD0-652034B98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1" y="2465388"/>
                <a:ext cx="5540375" cy="2719388"/>
              </a:xfrm>
              <a:custGeom>
                <a:avLst/>
                <a:gdLst>
                  <a:gd name="T0" fmla="*/ 10469 w 10469"/>
                  <a:gd name="T1" fmla="*/ 5139 h 5139"/>
                  <a:gd name="T2" fmla="*/ 0 w 10469"/>
                  <a:gd name="T3" fmla="*/ 5139 h 5139"/>
                  <a:gd name="T4" fmla="*/ 0 w 10469"/>
                  <a:gd name="T5" fmla="*/ 0 h 5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69" h="5139">
                    <a:moveTo>
                      <a:pt x="10469" y="5139"/>
                    </a:moveTo>
                    <a:lnTo>
                      <a:pt x="0" y="513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1A9896DF-54D5-05F2-41F7-4B1EDE295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0563" y="5184775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6E7F824D-9731-E20E-5323-48529DFB8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1013" y="5184775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00D55723-8155-2D52-0E45-576208759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0788" y="5184775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B108DB83-0102-38A8-1225-7150A2026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8751" y="5184775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C6294E58-E580-66DA-E1E4-FA2349357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2505075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12">
                <a:extLst>
                  <a:ext uri="{FF2B5EF4-FFF2-40B4-BE49-F238E27FC236}">
                    <a16:creationId xmlns:a16="http://schemas.microsoft.com/office/drawing/2014/main" id="{69757798-6E9E-AFB9-3275-83A462236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2549525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" name="Line 13">
                <a:extLst>
                  <a:ext uri="{FF2B5EF4-FFF2-40B4-BE49-F238E27FC236}">
                    <a16:creationId xmlns:a16="http://schemas.microsoft.com/office/drawing/2014/main" id="{64327694-1BBE-707E-E994-9E2199DFE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259556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89128E83-55ED-5F90-45A9-690A0C43B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264636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" name="Line 15">
                <a:extLst>
                  <a:ext uri="{FF2B5EF4-FFF2-40B4-BE49-F238E27FC236}">
                    <a16:creationId xmlns:a16="http://schemas.microsoft.com/office/drawing/2014/main" id="{41553FCD-495A-26D7-B7D6-14B635F3B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269716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29D50DF8-40FA-00D0-8906-8BDC4B260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27622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" name="Line 17">
                <a:extLst>
                  <a:ext uri="{FF2B5EF4-FFF2-40B4-BE49-F238E27FC236}">
                    <a16:creationId xmlns:a16="http://schemas.microsoft.com/office/drawing/2014/main" id="{C132A417-E1EE-8EA8-9346-4689A4364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601" y="248443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" name="Line 18">
                <a:extLst>
                  <a:ext uri="{FF2B5EF4-FFF2-40B4-BE49-F238E27FC236}">
                    <a16:creationId xmlns:a16="http://schemas.microsoft.com/office/drawing/2014/main" id="{18D3BFE4-E0C5-A75F-068E-649285BF7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28638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8" name="Line 19">
                <a:extLst>
                  <a:ext uri="{FF2B5EF4-FFF2-40B4-BE49-F238E27FC236}">
                    <a16:creationId xmlns:a16="http://schemas.microsoft.com/office/drawing/2014/main" id="{7E0C6990-C406-B622-2F73-55EF7C13A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601" y="302101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9" name="Line 20">
                <a:extLst>
                  <a:ext uri="{FF2B5EF4-FFF2-40B4-BE49-F238E27FC236}">
                    <a16:creationId xmlns:a16="http://schemas.microsoft.com/office/drawing/2014/main" id="{6A64BCC9-11BC-D146-1969-134CAA957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13848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Line 21">
                <a:extLst>
                  <a:ext uri="{FF2B5EF4-FFF2-40B4-BE49-F238E27FC236}">
                    <a16:creationId xmlns:a16="http://schemas.microsoft.com/office/drawing/2014/main" id="{C3D78FF0-FD7A-2D7C-1E05-7085EB446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18928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Line 22">
                <a:extLst>
                  <a:ext uri="{FF2B5EF4-FFF2-40B4-BE49-F238E27FC236}">
                    <a16:creationId xmlns:a16="http://schemas.microsoft.com/office/drawing/2014/main" id="{BB67B34C-05D6-CFDA-4020-B2531C7A0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23850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2" name="Line 23">
                <a:extLst>
                  <a:ext uri="{FF2B5EF4-FFF2-40B4-BE49-F238E27FC236}">
                    <a16:creationId xmlns:a16="http://schemas.microsoft.com/office/drawing/2014/main" id="{703C65D5-5E45-F223-B0D2-3673100A3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305175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3" name="Line 24">
                <a:extLst>
                  <a:ext uri="{FF2B5EF4-FFF2-40B4-BE49-F238E27FC236}">
                    <a16:creationId xmlns:a16="http://schemas.microsoft.com/office/drawing/2014/main" id="{C164A985-3D12-DAE0-5A4C-F06BF5384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406775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" name="Line 25">
                <a:extLst>
                  <a:ext uri="{FF2B5EF4-FFF2-40B4-BE49-F238E27FC236}">
                    <a16:creationId xmlns:a16="http://schemas.microsoft.com/office/drawing/2014/main" id="{25CFDD20-333E-1DAD-A09C-753E006FC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0924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5" name="Line 26">
                <a:extLst>
                  <a:ext uri="{FF2B5EF4-FFF2-40B4-BE49-F238E27FC236}">
                    <a16:creationId xmlns:a16="http://schemas.microsoft.com/office/drawing/2014/main" id="{DD3A219A-4B60-0DDC-2157-B62407A18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04641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6" name="Line 27">
                <a:extLst>
                  <a:ext uri="{FF2B5EF4-FFF2-40B4-BE49-F238E27FC236}">
                    <a16:creationId xmlns:a16="http://schemas.microsoft.com/office/drawing/2014/main" id="{6851AC7A-3A53-9E8E-2619-CDC2F258C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9433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7" name="Line 28">
                <a:extLst>
                  <a:ext uri="{FF2B5EF4-FFF2-40B4-BE49-F238E27FC236}">
                    <a16:creationId xmlns:a16="http://schemas.microsoft.com/office/drawing/2014/main" id="{5804746B-771A-0313-CE16-CB23D05D9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8417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8" name="Line 29">
                <a:extLst>
                  <a:ext uri="{FF2B5EF4-FFF2-40B4-BE49-F238E27FC236}">
                    <a16:creationId xmlns:a16="http://schemas.microsoft.com/office/drawing/2014/main" id="{066013B3-6984-4D18-0B79-6947D37C9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77666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" name="Line 30">
                <a:extLst>
                  <a:ext uri="{FF2B5EF4-FFF2-40B4-BE49-F238E27FC236}">
                    <a16:creationId xmlns:a16="http://schemas.microsoft.com/office/drawing/2014/main" id="{2092AD9C-E0F7-B3CE-CE85-1CC5D0940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72586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" name="Line 31">
                <a:extLst>
                  <a:ext uri="{FF2B5EF4-FFF2-40B4-BE49-F238E27FC236}">
                    <a16:creationId xmlns:a16="http://schemas.microsoft.com/office/drawing/2014/main" id="{3543C0DD-3482-F29B-C678-7504136EE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67506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" name="Line 32">
                <a:extLst>
                  <a:ext uri="{FF2B5EF4-FFF2-40B4-BE49-F238E27FC236}">
                    <a16:creationId xmlns:a16="http://schemas.microsoft.com/office/drawing/2014/main" id="{40422DE1-C1D2-2FE9-7D3F-BB70F4B2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629025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" name="Line 33">
                <a:extLst>
                  <a:ext uri="{FF2B5EF4-FFF2-40B4-BE49-F238E27FC236}">
                    <a16:creationId xmlns:a16="http://schemas.microsoft.com/office/drawing/2014/main" id="{70506580-5E78-65E6-F742-290F87F87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358298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" name="Line 34">
                <a:extLst>
                  <a:ext uri="{FF2B5EF4-FFF2-40B4-BE49-F238E27FC236}">
                    <a16:creationId xmlns:a16="http://schemas.microsoft.com/office/drawing/2014/main" id="{37DB4356-819E-CEF2-0D4C-D4E68EBCA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601" y="355758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" name="Line 35">
                <a:extLst>
                  <a:ext uri="{FF2B5EF4-FFF2-40B4-BE49-F238E27FC236}">
                    <a16:creationId xmlns:a16="http://schemas.microsoft.com/office/drawing/2014/main" id="{39D35CC7-AF14-BC94-B97B-9A6C867D5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601" y="4648200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202461C9-4B54-48A3-4BAD-29EC52FCD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601" y="410051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6" name="Line 37">
                <a:extLst>
                  <a:ext uri="{FF2B5EF4-FFF2-40B4-BE49-F238E27FC236}">
                    <a16:creationId xmlns:a16="http://schemas.microsoft.com/office/drawing/2014/main" id="{68CE05FD-DF3F-2FB2-ED36-EA37AEC34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384675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7" name="Line 38">
                <a:extLst>
                  <a:ext uri="{FF2B5EF4-FFF2-40B4-BE49-F238E27FC236}">
                    <a16:creationId xmlns:a16="http://schemas.microsoft.com/office/drawing/2014/main" id="{86E53D55-CE6E-289A-B5D6-F8E0D4923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31800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8" name="Line 39">
                <a:extLst>
                  <a:ext uri="{FF2B5EF4-FFF2-40B4-BE49-F238E27FC236}">
                    <a16:creationId xmlns:a16="http://schemas.microsoft.com/office/drawing/2014/main" id="{7EE00761-A836-772A-DDD3-96B7AA5FE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26720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9" name="Line 40">
                <a:extLst>
                  <a:ext uri="{FF2B5EF4-FFF2-40B4-BE49-F238E27FC236}">
                    <a16:creationId xmlns:a16="http://schemas.microsoft.com/office/drawing/2014/main" id="{4AAF513A-A6A7-2948-DCA1-4A49DFF6D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21640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" name="Line 41">
                <a:extLst>
                  <a:ext uri="{FF2B5EF4-FFF2-40B4-BE49-F238E27FC236}">
                    <a16:creationId xmlns:a16="http://schemas.microsoft.com/office/drawing/2014/main" id="{64FCF518-E228-9F40-5EC4-3078E8F5A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1719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" name="Line 42">
                <a:extLst>
                  <a:ext uri="{FF2B5EF4-FFF2-40B4-BE49-F238E27FC236}">
                    <a16:creationId xmlns:a16="http://schemas.microsoft.com/office/drawing/2014/main" id="{CF499309-9508-22BF-9505-0D43F4FB0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12591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" name="Line 43">
                <a:extLst>
                  <a:ext uri="{FF2B5EF4-FFF2-40B4-BE49-F238E27FC236}">
                    <a16:creationId xmlns:a16="http://schemas.microsoft.com/office/drawing/2014/main" id="{2D4FA287-0595-085F-77CA-D1F18E5E3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48468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" name="Freeform 44">
                <a:extLst>
                  <a:ext uri="{FF2B5EF4-FFF2-40B4-BE49-F238E27FC236}">
                    <a16:creationId xmlns:a16="http://schemas.microsoft.com/office/drawing/2014/main" id="{3584CE00-B5E9-F47C-371E-40B966307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601" y="5184775"/>
                <a:ext cx="82550" cy="103188"/>
              </a:xfrm>
              <a:custGeom>
                <a:avLst/>
                <a:gdLst>
                  <a:gd name="T0" fmla="*/ 0 w 157"/>
                  <a:gd name="T1" fmla="*/ 0 h 196"/>
                  <a:gd name="T2" fmla="*/ 157 w 157"/>
                  <a:gd name="T3" fmla="*/ 0 h 196"/>
                  <a:gd name="T4" fmla="*/ 157 w 157"/>
                  <a:gd name="T5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" h="196">
                    <a:moveTo>
                      <a:pt x="0" y="0"/>
                    </a:moveTo>
                    <a:lnTo>
                      <a:pt x="157" y="0"/>
                    </a:lnTo>
                    <a:lnTo>
                      <a:pt x="157" y="19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" name="Line 45">
                <a:extLst>
                  <a:ext uri="{FF2B5EF4-FFF2-40B4-BE49-F238E27FC236}">
                    <a16:creationId xmlns:a16="http://schemas.microsoft.com/office/drawing/2014/main" id="{2FA2704B-6094-358C-459E-2F3BAA9A3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926" y="5184775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" name="Line 46">
                <a:extLst>
                  <a:ext uri="{FF2B5EF4-FFF2-40B4-BE49-F238E27FC236}">
                    <a16:creationId xmlns:a16="http://schemas.microsoft.com/office/drawing/2014/main" id="{0D33B35A-AC51-09C1-C264-F5E10CD31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5184775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6" name="Line 47">
                <a:extLst>
                  <a:ext uri="{FF2B5EF4-FFF2-40B4-BE49-F238E27FC236}">
                    <a16:creationId xmlns:a16="http://schemas.microsoft.com/office/drawing/2014/main" id="{F20DEDF8-AE01-E9D6-CE69-0E5B72C42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701" y="5184775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7" name="Line 48">
                <a:extLst>
                  <a:ext uri="{FF2B5EF4-FFF2-40B4-BE49-F238E27FC236}">
                    <a16:creationId xmlns:a16="http://schemas.microsoft.com/office/drawing/2014/main" id="{E0C4A59E-8A62-B53F-1936-E91DD0233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72281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8" name="Line 49">
                <a:extLst>
                  <a:ext uri="{FF2B5EF4-FFF2-40B4-BE49-F238E27FC236}">
                    <a16:creationId xmlns:a16="http://schemas.microsoft.com/office/drawing/2014/main" id="{C73466B1-A85C-98D1-1365-91E4B7491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7688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9" name="Line 50">
                <a:extLst>
                  <a:ext uri="{FF2B5EF4-FFF2-40B4-BE49-F238E27FC236}">
                    <a16:creationId xmlns:a16="http://schemas.microsoft.com/office/drawing/2014/main" id="{A73F170D-F5E6-D510-AEF8-51D8EE070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8196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" name="Line 51">
                <a:extLst>
                  <a:ext uri="{FF2B5EF4-FFF2-40B4-BE49-F238E27FC236}">
                    <a16:creationId xmlns:a16="http://schemas.microsoft.com/office/drawing/2014/main" id="{295A88B7-EF21-2B2F-30C2-CF5A34061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870450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" name="Line 52">
                <a:extLst>
                  <a:ext uri="{FF2B5EF4-FFF2-40B4-BE49-F238E27FC236}">
                    <a16:creationId xmlns:a16="http://schemas.microsoft.com/office/drawing/2014/main" id="{A69E2AB0-C4E2-9440-A79D-F6BC6167B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93553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" name="Line 53">
                <a:extLst>
                  <a:ext uri="{FF2B5EF4-FFF2-40B4-BE49-F238E27FC236}">
                    <a16:creationId xmlns:a16="http://schemas.microsoft.com/office/drawing/2014/main" id="{E95E090F-1F56-3962-A1F8-AFB8492E4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503713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" name="Line 54">
                <a:extLst>
                  <a:ext uri="{FF2B5EF4-FFF2-40B4-BE49-F238E27FC236}">
                    <a16:creationId xmlns:a16="http://schemas.microsoft.com/office/drawing/2014/main" id="{B8071F89-DF9A-91C7-6457-8B674C8C7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6" y="467836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" name="Line 55">
                <a:extLst>
                  <a:ext uri="{FF2B5EF4-FFF2-40B4-BE49-F238E27FC236}">
                    <a16:creationId xmlns:a16="http://schemas.microsoft.com/office/drawing/2014/main" id="{4BF799DE-7C6C-6097-A5C3-3B9069A6D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5926" y="2600325"/>
                <a:ext cx="0" cy="27305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" name="Line 56">
                <a:extLst>
                  <a:ext uri="{FF2B5EF4-FFF2-40B4-BE49-F238E27FC236}">
                    <a16:creationId xmlns:a16="http://schemas.microsoft.com/office/drawing/2014/main" id="{286C77FD-B64B-FDA9-0999-B2C7F5340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27588" y="4938713"/>
                <a:ext cx="166688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6" name="Line 57">
                <a:extLst>
                  <a:ext uri="{FF2B5EF4-FFF2-40B4-BE49-F238E27FC236}">
                    <a16:creationId xmlns:a16="http://schemas.microsoft.com/office/drawing/2014/main" id="{A338BFF0-C03C-FA34-9B23-B1FF96036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6513" y="2492375"/>
                <a:ext cx="454025" cy="2446338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" name="Line 58">
                <a:extLst>
                  <a:ext uri="{FF2B5EF4-FFF2-40B4-BE49-F238E27FC236}">
                    <a16:creationId xmlns:a16="http://schemas.microsoft.com/office/drawing/2014/main" id="{9A4DD11E-05E8-6103-8189-7610F9EA3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4938" y="4491038"/>
                <a:ext cx="41275" cy="43656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8" name="Line 59">
                <a:extLst>
                  <a:ext uri="{FF2B5EF4-FFF2-40B4-BE49-F238E27FC236}">
                    <a16:creationId xmlns:a16="http://schemas.microsoft.com/office/drawing/2014/main" id="{E553EAFE-9FAF-F4B3-D5B4-5C29F4DF0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9926" y="2490788"/>
                <a:ext cx="29527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83FCDA0C-4278-160B-EE5F-F73C0F79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276" y="4938713"/>
                <a:ext cx="2095500" cy="0"/>
              </a:xfrm>
              <a:custGeom>
                <a:avLst/>
                <a:gdLst>
                  <a:gd name="T0" fmla="*/ 3961 w 3961"/>
                  <a:gd name="T1" fmla="*/ 2632 w 3961"/>
                  <a:gd name="T2" fmla="*/ 1844 w 3961"/>
                  <a:gd name="T3" fmla="*/ 0 w 39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961">
                    <a:moveTo>
                      <a:pt x="3961" y="0"/>
                    </a:moveTo>
                    <a:lnTo>
                      <a:pt x="2632" y="0"/>
                    </a:lnTo>
                    <a:lnTo>
                      <a:pt x="1844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0" name="Line 62">
                <a:extLst>
                  <a:ext uri="{FF2B5EF4-FFF2-40B4-BE49-F238E27FC236}">
                    <a16:creationId xmlns:a16="http://schemas.microsoft.com/office/drawing/2014/main" id="{26C36E41-085B-4770-A8F9-713EFDCB0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9938" y="2930525"/>
                <a:ext cx="269875" cy="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1" name="Line 63">
                <a:extLst>
                  <a:ext uri="{FF2B5EF4-FFF2-40B4-BE49-F238E27FC236}">
                    <a16:creationId xmlns:a16="http://schemas.microsoft.com/office/drawing/2014/main" id="{8B9B7B85-FF0D-918C-6F03-A7C9BFD42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8638" y="2935288"/>
                <a:ext cx="123825" cy="200025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2" name="Line 64">
                <a:extLst>
                  <a:ext uri="{FF2B5EF4-FFF2-40B4-BE49-F238E27FC236}">
                    <a16:creationId xmlns:a16="http://schemas.microsoft.com/office/drawing/2014/main" id="{1F52121F-4BD0-9B46-A4F3-24645D5F7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8901" y="4276725"/>
                <a:ext cx="23813" cy="658813"/>
              </a:xfrm>
              <a:prstGeom prst="line">
                <a:avLst/>
              </a:prstGeom>
              <a:noFill/>
              <a:ln w="19050">
                <a:solidFill>
                  <a:srgbClr val="33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3" name="Freeform 65">
                <a:extLst>
                  <a:ext uri="{FF2B5EF4-FFF2-40B4-BE49-F238E27FC236}">
                    <a16:creationId xmlns:a16="http://schemas.microsoft.com/office/drawing/2014/main" id="{5077EDB3-E71D-F342-85FE-5ABC35DD7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1" y="3146425"/>
                <a:ext cx="79375" cy="1793875"/>
              </a:xfrm>
              <a:custGeom>
                <a:avLst/>
                <a:gdLst>
                  <a:gd name="T0" fmla="*/ 0 w 150"/>
                  <a:gd name="T1" fmla="*/ 3391 h 3391"/>
                  <a:gd name="T2" fmla="*/ 150 w 150"/>
                  <a:gd name="T3" fmla="*/ 2308 h 3391"/>
                  <a:gd name="T4" fmla="*/ 150 w 150"/>
                  <a:gd name="T5" fmla="*/ 0 h 3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3391">
                    <a:moveTo>
                      <a:pt x="0" y="3391"/>
                    </a:moveTo>
                    <a:lnTo>
                      <a:pt x="150" y="2308"/>
                    </a:lnTo>
                    <a:lnTo>
                      <a:pt x="150" y="0"/>
                    </a:lnTo>
                  </a:path>
                </a:pathLst>
              </a:custGeom>
              <a:noFill/>
              <a:ln w="19050">
                <a:solidFill>
                  <a:srgbClr val="66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4" name="Line 66">
                <a:extLst>
                  <a:ext uri="{FF2B5EF4-FFF2-40B4-BE49-F238E27FC236}">
                    <a16:creationId xmlns:a16="http://schemas.microsoft.com/office/drawing/2014/main" id="{CB971779-84DB-DC15-DB53-BD1F48C00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8638" y="4935538"/>
                <a:ext cx="354013" cy="0"/>
              </a:xfrm>
              <a:prstGeom prst="line">
                <a:avLst/>
              </a:prstGeom>
              <a:noFill/>
              <a:ln w="19050">
                <a:solidFill>
                  <a:srgbClr val="99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5" name="Freeform 68">
                <a:extLst>
                  <a:ext uri="{FF2B5EF4-FFF2-40B4-BE49-F238E27FC236}">
                    <a16:creationId xmlns:a16="http://schemas.microsoft.com/office/drawing/2014/main" id="{5C49E506-E7E7-139C-28DB-E6DB6EBB0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301" y="3692525"/>
                <a:ext cx="11113" cy="1243013"/>
              </a:xfrm>
              <a:custGeom>
                <a:avLst/>
                <a:gdLst>
                  <a:gd name="T0" fmla="*/ 0 w 22"/>
                  <a:gd name="T1" fmla="*/ 2349 h 2349"/>
                  <a:gd name="T2" fmla="*/ 18 w 22"/>
                  <a:gd name="T3" fmla="*/ 1440 h 2349"/>
                  <a:gd name="T4" fmla="*/ 22 w 22"/>
                  <a:gd name="T5" fmla="*/ 0 h 2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349">
                    <a:moveTo>
                      <a:pt x="0" y="2349"/>
                    </a:moveTo>
                    <a:lnTo>
                      <a:pt x="18" y="1440"/>
                    </a:lnTo>
                    <a:lnTo>
                      <a:pt x="22" y="0"/>
                    </a:lnTo>
                  </a:path>
                </a:pathLst>
              </a:custGeom>
              <a:noFill/>
              <a:ln w="19050">
                <a:solidFill>
                  <a:srgbClr val="CC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6" name="Freeform 69">
                <a:extLst>
                  <a:ext uri="{FF2B5EF4-FFF2-40B4-BE49-F238E27FC236}">
                    <a16:creationId xmlns:a16="http://schemas.microsoft.com/office/drawing/2014/main" id="{61AAA9D8-9AB3-9C5B-A616-A93BEE39C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413" y="2544763"/>
                <a:ext cx="20638" cy="1147763"/>
              </a:xfrm>
              <a:custGeom>
                <a:avLst/>
                <a:gdLst>
                  <a:gd name="T0" fmla="*/ 0 w 38"/>
                  <a:gd name="T1" fmla="*/ 2171 h 2171"/>
                  <a:gd name="T2" fmla="*/ 1 w 38"/>
                  <a:gd name="T3" fmla="*/ 1349 h 2171"/>
                  <a:gd name="T4" fmla="*/ 38 w 38"/>
                  <a:gd name="T5" fmla="*/ 0 h 2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171">
                    <a:moveTo>
                      <a:pt x="0" y="2171"/>
                    </a:moveTo>
                    <a:lnTo>
                      <a:pt x="1" y="1349"/>
                    </a:lnTo>
                    <a:lnTo>
                      <a:pt x="38" y="0"/>
                    </a:lnTo>
                  </a:path>
                </a:pathLst>
              </a:custGeom>
              <a:noFill/>
              <a:ln w="19050">
                <a:solidFill>
                  <a:srgbClr val="CC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id="{B13E811C-9CC7-60E3-F7B7-8474D2C60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5413" y="3265488"/>
                <a:ext cx="11113" cy="427038"/>
              </a:xfrm>
              <a:prstGeom prst="line">
                <a:avLst/>
              </a:prstGeom>
              <a:noFill/>
              <a:ln w="19050">
                <a:solidFill>
                  <a:srgbClr val="CC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8" name="Line 72">
                <a:extLst>
                  <a:ext uri="{FF2B5EF4-FFF2-40B4-BE49-F238E27FC236}">
                    <a16:creationId xmlns:a16="http://schemas.microsoft.com/office/drawing/2014/main" id="{93A57A78-5D64-58BD-C9AE-ED9FA9D80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4938713"/>
                <a:ext cx="2125663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9" name="Line 73">
                <a:extLst>
                  <a:ext uri="{FF2B5EF4-FFF2-40B4-BE49-F238E27FC236}">
                    <a16:creationId xmlns:a16="http://schemas.microsoft.com/office/drawing/2014/main" id="{C62F7234-2393-BFA7-9F28-E96BA6554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3188" y="4011613"/>
                <a:ext cx="0" cy="438150"/>
              </a:xfrm>
              <a:prstGeom prst="line">
                <a:avLst/>
              </a:prstGeom>
              <a:noFill/>
              <a:ln w="19050">
                <a:solidFill>
                  <a:srgbClr val="FF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0" name="Line 74">
                <a:extLst>
                  <a:ext uri="{FF2B5EF4-FFF2-40B4-BE49-F238E27FC236}">
                    <a16:creationId xmlns:a16="http://schemas.microsoft.com/office/drawing/2014/main" id="{FBD85C57-3386-3139-431B-2C23E1E71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26051" y="3405188"/>
                <a:ext cx="271463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1" name="Line 75">
                <a:extLst>
                  <a:ext uri="{FF2B5EF4-FFF2-40B4-BE49-F238E27FC236}">
                    <a16:creationId xmlns:a16="http://schemas.microsoft.com/office/drawing/2014/main" id="{213C92EC-D527-24BF-E1BB-DAE867A4E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0588" y="3698875"/>
                <a:ext cx="193675" cy="123983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2" name="Freeform 76">
                <a:extLst>
                  <a:ext uri="{FF2B5EF4-FFF2-40B4-BE49-F238E27FC236}">
                    <a16:creationId xmlns:a16="http://schemas.microsoft.com/office/drawing/2014/main" id="{029FD483-4210-FAB4-98FE-38A0DBE81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2536825"/>
                <a:ext cx="19050" cy="1474788"/>
              </a:xfrm>
              <a:custGeom>
                <a:avLst/>
                <a:gdLst>
                  <a:gd name="T0" fmla="*/ 0 w 36"/>
                  <a:gd name="T1" fmla="*/ 2789 h 2789"/>
                  <a:gd name="T2" fmla="*/ 36 w 36"/>
                  <a:gd name="T3" fmla="*/ 698 h 2789"/>
                  <a:gd name="T4" fmla="*/ 36 w 36"/>
                  <a:gd name="T5" fmla="*/ 0 h 2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89">
                    <a:moveTo>
                      <a:pt x="0" y="2789"/>
                    </a:moveTo>
                    <a:lnTo>
                      <a:pt x="36" y="698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3" name="Freeform 77">
                <a:extLst>
                  <a:ext uri="{FF2B5EF4-FFF2-40B4-BE49-F238E27FC236}">
                    <a16:creationId xmlns:a16="http://schemas.microsoft.com/office/drawing/2014/main" id="{BECA45BE-028C-00B1-129B-ABE126007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426" y="3435350"/>
                <a:ext cx="90488" cy="82550"/>
              </a:xfrm>
              <a:custGeom>
                <a:avLst/>
                <a:gdLst>
                  <a:gd name="T0" fmla="*/ 1 w 171"/>
                  <a:gd name="T1" fmla="*/ 155 h 155"/>
                  <a:gd name="T2" fmla="*/ 169 w 171"/>
                  <a:gd name="T3" fmla="*/ 155 h 155"/>
                  <a:gd name="T4" fmla="*/ 171 w 171"/>
                  <a:gd name="T5" fmla="*/ 152 h 155"/>
                  <a:gd name="T6" fmla="*/ 86 w 171"/>
                  <a:gd name="T7" fmla="*/ 0 h 155"/>
                  <a:gd name="T8" fmla="*/ 0 w 171"/>
                  <a:gd name="T9" fmla="*/ 154 h 155"/>
                  <a:gd name="T10" fmla="*/ 1 w 171"/>
                  <a:gd name="T1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5">
                    <a:moveTo>
                      <a:pt x="1" y="155"/>
                    </a:moveTo>
                    <a:lnTo>
                      <a:pt x="169" y="155"/>
                    </a:lnTo>
                    <a:lnTo>
                      <a:pt x="171" y="152"/>
                    </a:lnTo>
                    <a:lnTo>
                      <a:pt x="86" y="0"/>
                    </a:lnTo>
                    <a:lnTo>
                      <a:pt x="0" y="154"/>
                    </a:lnTo>
                    <a:lnTo>
                      <a:pt x="1" y="155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4" name="Freeform 78">
                <a:extLst>
                  <a:ext uri="{FF2B5EF4-FFF2-40B4-BE49-F238E27FC236}">
                    <a16:creationId xmlns:a16="http://schemas.microsoft.com/office/drawing/2014/main" id="{00BA68C7-886D-E86A-44FC-0156C6EF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3862388"/>
                <a:ext cx="90488" cy="80963"/>
              </a:xfrm>
              <a:custGeom>
                <a:avLst/>
                <a:gdLst>
                  <a:gd name="T0" fmla="*/ 1 w 171"/>
                  <a:gd name="T1" fmla="*/ 154 h 154"/>
                  <a:gd name="T2" fmla="*/ 170 w 171"/>
                  <a:gd name="T3" fmla="*/ 154 h 154"/>
                  <a:gd name="T4" fmla="*/ 171 w 171"/>
                  <a:gd name="T5" fmla="*/ 152 h 154"/>
                  <a:gd name="T6" fmla="*/ 86 w 171"/>
                  <a:gd name="T7" fmla="*/ 0 h 154"/>
                  <a:gd name="T8" fmla="*/ 0 w 171"/>
                  <a:gd name="T9" fmla="*/ 153 h 154"/>
                  <a:gd name="T10" fmla="*/ 1 w 171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4">
                    <a:moveTo>
                      <a:pt x="1" y="154"/>
                    </a:moveTo>
                    <a:lnTo>
                      <a:pt x="170" y="154"/>
                    </a:lnTo>
                    <a:lnTo>
                      <a:pt x="171" y="152"/>
                    </a:lnTo>
                    <a:lnTo>
                      <a:pt x="86" y="0"/>
                    </a:lnTo>
                    <a:lnTo>
                      <a:pt x="0" y="153"/>
                    </a:lnTo>
                    <a:lnTo>
                      <a:pt x="1" y="15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5" name="Freeform 79">
                <a:extLst>
                  <a:ext uri="{FF2B5EF4-FFF2-40B4-BE49-F238E27FC236}">
                    <a16:creationId xmlns:a16="http://schemas.microsoft.com/office/drawing/2014/main" id="{C1364890-6C87-E075-3AAA-733A2F905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3132138"/>
                <a:ext cx="90488" cy="82550"/>
              </a:xfrm>
              <a:custGeom>
                <a:avLst/>
                <a:gdLst>
                  <a:gd name="T0" fmla="*/ 1 w 171"/>
                  <a:gd name="T1" fmla="*/ 0 h 155"/>
                  <a:gd name="T2" fmla="*/ 0 w 171"/>
                  <a:gd name="T3" fmla="*/ 3 h 155"/>
                  <a:gd name="T4" fmla="*/ 85 w 171"/>
                  <a:gd name="T5" fmla="*/ 155 h 155"/>
                  <a:gd name="T6" fmla="*/ 171 w 171"/>
                  <a:gd name="T7" fmla="*/ 1 h 155"/>
                  <a:gd name="T8" fmla="*/ 170 w 171"/>
                  <a:gd name="T9" fmla="*/ 0 h 155"/>
                  <a:gd name="T10" fmla="*/ 1 w 171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5">
                    <a:moveTo>
                      <a:pt x="1" y="0"/>
                    </a:moveTo>
                    <a:lnTo>
                      <a:pt x="0" y="3"/>
                    </a:lnTo>
                    <a:lnTo>
                      <a:pt x="85" y="155"/>
                    </a:lnTo>
                    <a:lnTo>
                      <a:pt x="171" y="1"/>
                    </a:lnTo>
                    <a:lnTo>
                      <a:pt x="17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6" name="Freeform 80">
                <a:extLst>
                  <a:ext uri="{FF2B5EF4-FFF2-40B4-BE49-F238E27FC236}">
                    <a16:creationId xmlns:a16="http://schemas.microsoft.com/office/drawing/2014/main" id="{095E8A05-4809-C6A9-9E8E-E63B4EAD4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263" y="3665538"/>
                <a:ext cx="90488" cy="82550"/>
              </a:xfrm>
              <a:custGeom>
                <a:avLst/>
                <a:gdLst>
                  <a:gd name="T0" fmla="*/ 170 w 171"/>
                  <a:gd name="T1" fmla="*/ 0 h 154"/>
                  <a:gd name="T2" fmla="*/ 1 w 171"/>
                  <a:gd name="T3" fmla="*/ 0 h 154"/>
                  <a:gd name="T4" fmla="*/ 0 w 171"/>
                  <a:gd name="T5" fmla="*/ 2 h 154"/>
                  <a:gd name="T6" fmla="*/ 85 w 171"/>
                  <a:gd name="T7" fmla="*/ 154 h 154"/>
                  <a:gd name="T8" fmla="*/ 171 w 171"/>
                  <a:gd name="T9" fmla="*/ 1 h 154"/>
                  <a:gd name="T10" fmla="*/ 170 w 171"/>
                  <a:gd name="T1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4">
                    <a:moveTo>
                      <a:pt x="170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85" y="154"/>
                    </a:lnTo>
                    <a:lnTo>
                      <a:pt x="171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7" name="Freeform 81">
                <a:extLst>
                  <a:ext uri="{FF2B5EF4-FFF2-40B4-BE49-F238E27FC236}">
                    <a16:creationId xmlns:a16="http://schemas.microsoft.com/office/drawing/2014/main" id="{5F51C6C0-3EEB-9DC8-F61E-9465937D0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1" y="3876675"/>
                <a:ext cx="90488" cy="82550"/>
              </a:xfrm>
              <a:custGeom>
                <a:avLst/>
                <a:gdLst>
                  <a:gd name="T0" fmla="*/ 0 w 171"/>
                  <a:gd name="T1" fmla="*/ 3 h 155"/>
                  <a:gd name="T2" fmla="*/ 85 w 171"/>
                  <a:gd name="T3" fmla="*/ 155 h 155"/>
                  <a:gd name="T4" fmla="*/ 171 w 171"/>
                  <a:gd name="T5" fmla="*/ 2 h 155"/>
                  <a:gd name="T6" fmla="*/ 170 w 171"/>
                  <a:gd name="T7" fmla="*/ 0 h 155"/>
                  <a:gd name="T8" fmla="*/ 1 w 171"/>
                  <a:gd name="T9" fmla="*/ 0 h 155"/>
                  <a:gd name="T10" fmla="*/ 0 w 171"/>
                  <a:gd name="T11" fmla="*/ 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5">
                    <a:moveTo>
                      <a:pt x="0" y="3"/>
                    </a:moveTo>
                    <a:lnTo>
                      <a:pt x="85" y="155"/>
                    </a:lnTo>
                    <a:lnTo>
                      <a:pt x="171" y="2"/>
                    </a:lnTo>
                    <a:lnTo>
                      <a:pt x="170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8" name="Freeform 82">
                <a:extLst>
                  <a:ext uri="{FF2B5EF4-FFF2-40B4-BE49-F238E27FC236}">
                    <a16:creationId xmlns:a16="http://schemas.microsoft.com/office/drawing/2014/main" id="{2E1C66D5-AC02-CB95-02DA-FF43461FF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76" y="3971925"/>
                <a:ext cx="90488" cy="80963"/>
              </a:xfrm>
              <a:custGeom>
                <a:avLst/>
                <a:gdLst>
                  <a:gd name="T0" fmla="*/ 170 w 171"/>
                  <a:gd name="T1" fmla="*/ 154 h 154"/>
                  <a:gd name="T2" fmla="*/ 171 w 171"/>
                  <a:gd name="T3" fmla="*/ 152 h 154"/>
                  <a:gd name="T4" fmla="*/ 86 w 171"/>
                  <a:gd name="T5" fmla="*/ 0 h 154"/>
                  <a:gd name="T6" fmla="*/ 0 w 171"/>
                  <a:gd name="T7" fmla="*/ 153 h 154"/>
                  <a:gd name="T8" fmla="*/ 1 w 171"/>
                  <a:gd name="T9" fmla="*/ 154 h 154"/>
                  <a:gd name="T10" fmla="*/ 170 w 171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4">
                    <a:moveTo>
                      <a:pt x="170" y="154"/>
                    </a:moveTo>
                    <a:lnTo>
                      <a:pt x="171" y="152"/>
                    </a:lnTo>
                    <a:lnTo>
                      <a:pt x="86" y="0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7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9" name="Freeform 83">
                <a:extLst>
                  <a:ext uri="{FF2B5EF4-FFF2-40B4-BE49-F238E27FC236}">
                    <a16:creationId xmlns:a16="http://schemas.microsoft.com/office/drawing/2014/main" id="{D5B6E3DD-FB71-FEA8-28D1-67318794C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1" y="3971925"/>
                <a:ext cx="90488" cy="80963"/>
              </a:xfrm>
              <a:custGeom>
                <a:avLst/>
                <a:gdLst>
                  <a:gd name="T0" fmla="*/ 85 w 171"/>
                  <a:gd name="T1" fmla="*/ 154 h 154"/>
                  <a:gd name="T2" fmla="*/ 171 w 171"/>
                  <a:gd name="T3" fmla="*/ 1 h 154"/>
                  <a:gd name="T4" fmla="*/ 170 w 171"/>
                  <a:gd name="T5" fmla="*/ 0 h 154"/>
                  <a:gd name="T6" fmla="*/ 1 w 171"/>
                  <a:gd name="T7" fmla="*/ 0 h 154"/>
                  <a:gd name="T8" fmla="*/ 0 w 171"/>
                  <a:gd name="T9" fmla="*/ 2 h 154"/>
                  <a:gd name="T10" fmla="*/ 85 w 171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4">
                    <a:moveTo>
                      <a:pt x="85" y="154"/>
                    </a:moveTo>
                    <a:lnTo>
                      <a:pt x="171" y="1"/>
                    </a:lnTo>
                    <a:lnTo>
                      <a:pt x="17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5" y="154"/>
                    </a:lnTo>
                    <a:close/>
                  </a:path>
                </a:pathLst>
              </a:cu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0" name="Freeform 84">
                <a:extLst>
                  <a:ext uri="{FF2B5EF4-FFF2-40B4-BE49-F238E27FC236}">
                    <a16:creationId xmlns:a16="http://schemas.microsoft.com/office/drawing/2014/main" id="{249F0BE1-0E8B-22A8-592A-AADAB4467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76" y="3981450"/>
                <a:ext cx="90488" cy="82550"/>
              </a:xfrm>
              <a:custGeom>
                <a:avLst/>
                <a:gdLst>
                  <a:gd name="T0" fmla="*/ 171 w 171"/>
                  <a:gd name="T1" fmla="*/ 1 h 154"/>
                  <a:gd name="T2" fmla="*/ 170 w 171"/>
                  <a:gd name="T3" fmla="*/ 0 h 154"/>
                  <a:gd name="T4" fmla="*/ 1 w 171"/>
                  <a:gd name="T5" fmla="*/ 0 h 154"/>
                  <a:gd name="T6" fmla="*/ 0 w 171"/>
                  <a:gd name="T7" fmla="*/ 2 h 154"/>
                  <a:gd name="T8" fmla="*/ 85 w 171"/>
                  <a:gd name="T9" fmla="*/ 154 h 154"/>
                  <a:gd name="T10" fmla="*/ 171 w 171"/>
                  <a:gd name="T11" fmla="*/ 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54">
                    <a:moveTo>
                      <a:pt x="171" y="1"/>
                    </a:moveTo>
                    <a:lnTo>
                      <a:pt x="17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5" y="154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1" name="Freeform 85">
                <a:extLst>
                  <a:ext uri="{FF2B5EF4-FFF2-40B4-BE49-F238E27FC236}">
                    <a16:creationId xmlns:a16="http://schemas.microsoft.com/office/drawing/2014/main" id="{F3FCA388-F896-CA6B-0506-1B99B36ED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713" y="4876800"/>
                <a:ext cx="127000" cy="125413"/>
              </a:xfrm>
              <a:custGeom>
                <a:avLst/>
                <a:gdLst>
                  <a:gd name="T0" fmla="*/ 203 w 239"/>
                  <a:gd name="T1" fmla="*/ 203 h 239"/>
                  <a:gd name="T2" fmla="*/ 217 w 239"/>
                  <a:gd name="T3" fmla="*/ 184 h 239"/>
                  <a:gd name="T4" fmla="*/ 220 w 239"/>
                  <a:gd name="T5" fmla="*/ 178 h 239"/>
                  <a:gd name="T6" fmla="*/ 223 w 239"/>
                  <a:gd name="T7" fmla="*/ 173 h 239"/>
                  <a:gd name="T8" fmla="*/ 229 w 239"/>
                  <a:gd name="T9" fmla="*/ 164 h 239"/>
                  <a:gd name="T10" fmla="*/ 236 w 239"/>
                  <a:gd name="T11" fmla="*/ 142 h 239"/>
                  <a:gd name="T12" fmla="*/ 238 w 239"/>
                  <a:gd name="T13" fmla="*/ 130 h 239"/>
                  <a:gd name="T14" fmla="*/ 238 w 239"/>
                  <a:gd name="T15" fmla="*/ 124 h 239"/>
                  <a:gd name="T16" fmla="*/ 239 w 239"/>
                  <a:gd name="T17" fmla="*/ 119 h 239"/>
                  <a:gd name="T18" fmla="*/ 236 w 239"/>
                  <a:gd name="T19" fmla="*/ 94 h 239"/>
                  <a:gd name="T20" fmla="*/ 229 w 239"/>
                  <a:gd name="T21" fmla="*/ 73 h 239"/>
                  <a:gd name="T22" fmla="*/ 217 w 239"/>
                  <a:gd name="T23" fmla="*/ 52 h 239"/>
                  <a:gd name="T24" fmla="*/ 203 w 239"/>
                  <a:gd name="T25" fmla="*/ 34 h 239"/>
                  <a:gd name="T26" fmla="*/ 184 w 239"/>
                  <a:gd name="T27" fmla="*/ 18 h 239"/>
                  <a:gd name="T28" fmla="*/ 173 w 239"/>
                  <a:gd name="T29" fmla="*/ 12 h 239"/>
                  <a:gd name="T30" fmla="*/ 163 w 239"/>
                  <a:gd name="T31" fmla="*/ 8 h 239"/>
                  <a:gd name="T32" fmla="*/ 142 w 239"/>
                  <a:gd name="T33" fmla="*/ 1 h 239"/>
                  <a:gd name="T34" fmla="*/ 119 w 239"/>
                  <a:gd name="T35" fmla="*/ 0 h 239"/>
                  <a:gd name="T36" fmla="*/ 94 w 239"/>
                  <a:gd name="T37" fmla="*/ 1 h 239"/>
                  <a:gd name="T38" fmla="*/ 73 w 239"/>
                  <a:gd name="T39" fmla="*/ 8 h 239"/>
                  <a:gd name="T40" fmla="*/ 52 w 239"/>
                  <a:gd name="T41" fmla="*/ 18 h 239"/>
                  <a:gd name="T42" fmla="*/ 34 w 239"/>
                  <a:gd name="T43" fmla="*/ 34 h 239"/>
                  <a:gd name="T44" fmla="*/ 17 w 239"/>
                  <a:gd name="T45" fmla="*/ 52 h 239"/>
                  <a:gd name="T46" fmla="*/ 8 w 239"/>
                  <a:gd name="T47" fmla="*/ 73 h 239"/>
                  <a:gd name="T48" fmla="*/ 1 w 239"/>
                  <a:gd name="T49" fmla="*/ 94 h 239"/>
                  <a:gd name="T50" fmla="*/ 0 w 239"/>
                  <a:gd name="T51" fmla="*/ 119 h 239"/>
                  <a:gd name="T52" fmla="*/ 1 w 239"/>
                  <a:gd name="T53" fmla="*/ 142 h 239"/>
                  <a:gd name="T54" fmla="*/ 8 w 239"/>
                  <a:gd name="T55" fmla="*/ 164 h 239"/>
                  <a:gd name="T56" fmla="*/ 12 w 239"/>
                  <a:gd name="T57" fmla="*/ 173 h 239"/>
                  <a:gd name="T58" fmla="*/ 17 w 239"/>
                  <a:gd name="T59" fmla="*/ 184 h 239"/>
                  <a:gd name="T60" fmla="*/ 34 w 239"/>
                  <a:gd name="T61" fmla="*/ 203 h 239"/>
                  <a:gd name="T62" fmla="*/ 52 w 239"/>
                  <a:gd name="T63" fmla="*/ 218 h 239"/>
                  <a:gd name="T64" fmla="*/ 73 w 239"/>
                  <a:gd name="T65" fmla="*/ 230 h 239"/>
                  <a:gd name="T66" fmla="*/ 94 w 239"/>
                  <a:gd name="T67" fmla="*/ 237 h 239"/>
                  <a:gd name="T68" fmla="*/ 119 w 239"/>
                  <a:gd name="T69" fmla="*/ 239 h 239"/>
                  <a:gd name="T70" fmla="*/ 124 w 239"/>
                  <a:gd name="T71" fmla="*/ 238 h 239"/>
                  <a:gd name="T72" fmla="*/ 130 w 239"/>
                  <a:gd name="T73" fmla="*/ 238 h 239"/>
                  <a:gd name="T74" fmla="*/ 142 w 239"/>
                  <a:gd name="T75" fmla="*/ 237 h 239"/>
                  <a:gd name="T76" fmla="*/ 163 w 239"/>
                  <a:gd name="T77" fmla="*/ 230 h 239"/>
                  <a:gd name="T78" fmla="*/ 173 w 239"/>
                  <a:gd name="T79" fmla="*/ 224 h 239"/>
                  <a:gd name="T80" fmla="*/ 178 w 239"/>
                  <a:gd name="T81" fmla="*/ 220 h 239"/>
                  <a:gd name="T82" fmla="*/ 184 w 239"/>
                  <a:gd name="T83" fmla="*/ 218 h 239"/>
                  <a:gd name="T84" fmla="*/ 203 w 239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203" y="203"/>
                    </a:moveTo>
                    <a:lnTo>
                      <a:pt x="217" y="184"/>
                    </a:lnTo>
                    <a:lnTo>
                      <a:pt x="220" y="178"/>
                    </a:lnTo>
                    <a:lnTo>
                      <a:pt x="223" y="173"/>
                    </a:lnTo>
                    <a:lnTo>
                      <a:pt x="229" y="164"/>
                    </a:lnTo>
                    <a:lnTo>
                      <a:pt x="236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lnTo>
                      <a:pt x="236" y="94"/>
                    </a:lnTo>
                    <a:lnTo>
                      <a:pt x="229" y="73"/>
                    </a:lnTo>
                    <a:lnTo>
                      <a:pt x="217" y="52"/>
                    </a:lnTo>
                    <a:lnTo>
                      <a:pt x="203" y="34"/>
                    </a:lnTo>
                    <a:lnTo>
                      <a:pt x="184" y="18"/>
                    </a:lnTo>
                    <a:lnTo>
                      <a:pt x="173" y="12"/>
                    </a:lnTo>
                    <a:lnTo>
                      <a:pt x="163" y="8"/>
                    </a:lnTo>
                    <a:lnTo>
                      <a:pt x="142" y="1"/>
                    </a:lnTo>
                    <a:lnTo>
                      <a:pt x="119" y="0"/>
                    </a:lnTo>
                    <a:lnTo>
                      <a:pt x="94" y="1"/>
                    </a:lnTo>
                    <a:lnTo>
                      <a:pt x="73" y="8"/>
                    </a:lnTo>
                    <a:lnTo>
                      <a:pt x="52" y="18"/>
                    </a:lnTo>
                    <a:lnTo>
                      <a:pt x="34" y="34"/>
                    </a:lnTo>
                    <a:lnTo>
                      <a:pt x="17" y="52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8" y="164"/>
                    </a:lnTo>
                    <a:lnTo>
                      <a:pt x="12" y="173"/>
                    </a:lnTo>
                    <a:lnTo>
                      <a:pt x="17" y="184"/>
                    </a:lnTo>
                    <a:lnTo>
                      <a:pt x="34" y="203"/>
                    </a:lnTo>
                    <a:lnTo>
                      <a:pt x="52" y="218"/>
                    </a:lnTo>
                    <a:lnTo>
                      <a:pt x="73" y="230"/>
                    </a:lnTo>
                    <a:lnTo>
                      <a:pt x="94" y="237"/>
                    </a:lnTo>
                    <a:lnTo>
                      <a:pt x="119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7"/>
                    </a:lnTo>
                    <a:lnTo>
                      <a:pt x="163" y="230"/>
                    </a:lnTo>
                    <a:lnTo>
                      <a:pt x="173" y="224"/>
                    </a:lnTo>
                    <a:lnTo>
                      <a:pt x="178" y="220"/>
                    </a:lnTo>
                    <a:lnTo>
                      <a:pt x="184" y="218"/>
                    </a:lnTo>
                    <a:lnTo>
                      <a:pt x="203" y="203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2" name="Freeform 86">
                <a:extLst>
                  <a:ext uri="{FF2B5EF4-FFF2-40B4-BE49-F238E27FC236}">
                    <a16:creationId xmlns:a16="http://schemas.microsoft.com/office/drawing/2014/main" id="{33C9EA41-5991-4E1D-3AEF-6D6B34022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188" y="4876800"/>
                <a:ext cx="127000" cy="125413"/>
              </a:xfrm>
              <a:custGeom>
                <a:avLst/>
                <a:gdLst>
                  <a:gd name="T0" fmla="*/ 203 w 239"/>
                  <a:gd name="T1" fmla="*/ 203 h 239"/>
                  <a:gd name="T2" fmla="*/ 218 w 239"/>
                  <a:gd name="T3" fmla="*/ 184 h 239"/>
                  <a:gd name="T4" fmla="*/ 220 w 239"/>
                  <a:gd name="T5" fmla="*/ 178 h 239"/>
                  <a:gd name="T6" fmla="*/ 224 w 239"/>
                  <a:gd name="T7" fmla="*/ 173 h 239"/>
                  <a:gd name="T8" fmla="*/ 230 w 239"/>
                  <a:gd name="T9" fmla="*/ 164 h 239"/>
                  <a:gd name="T10" fmla="*/ 237 w 239"/>
                  <a:gd name="T11" fmla="*/ 142 h 239"/>
                  <a:gd name="T12" fmla="*/ 238 w 239"/>
                  <a:gd name="T13" fmla="*/ 130 h 239"/>
                  <a:gd name="T14" fmla="*/ 238 w 239"/>
                  <a:gd name="T15" fmla="*/ 124 h 239"/>
                  <a:gd name="T16" fmla="*/ 239 w 239"/>
                  <a:gd name="T17" fmla="*/ 119 h 239"/>
                  <a:gd name="T18" fmla="*/ 237 w 239"/>
                  <a:gd name="T19" fmla="*/ 94 h 239"/>
                  <a:gd name="T20" fmla="*/ 230 w 239"/>
                  <a:gd name="T21" fmla="*/ 73 h 239"/>
                  <a:gd name="T22" fmla="*/ 218 w 239"/>
                  <a:gd name="T23" fmla="*/ 52 h 239"/>
                  <a:gd name="T24" fmla="*/ 203 w 239"/>
                  <a:gd name="T25" fmla="*/ 34 h 239"/>
                  <a:gd name="T26" fmla="*/ 184 w 239"/>
                  <a:gd name="T27" fmla="*/ 18 h 239"/>
                  <a:gd name="T28" fmla="*/ 174 w 239"/>
                  <a:gd name="T29" fmla="*/ 12 h 239"/>
                  <a:gd name="T30" fmla="*/ 164 w 239"/>
                  <a:gd name="T31" fmla="*/ 8 h 239"/>
                  <a:gd name="T32" fmla="*/ 142 w 239"/>
                  <a:gd name="T33" fmla="*/ 1 h 239"/>
                  <a:gd name="T34" fmla="*/ 120 w 239"/>
                  <a:gd name="T35" fmla="*/ 0 h 239"/>
                  <a:gd name="T36" fmla="*/ 95 w 239"/>
                  <a:gd name="T37" fmla="*/ 1 h 239"/>
                  <a:gd name="T38" fmla="*/ 73 w 239"/>
                  <a:gd name="T39" fmla="*/ 8 h 239"/>
                  <a:gd name="T40" fmla="*/ 53 w 239"/>
                  <a:gd name="T41" fmla="*/ 18 h 239"/>
                  <a:gd name="T42" fmla="*/ 35 w 239"/>
                  <a:gd name="T43" fmla="*/ 34 h 239"/>
                  <a:gd name="T44" fmla="*/ 18 w 239"/>
                  <a:gd name="T45" fmla="*/ 52 h 239"/>
                  <a:gd name="T46" fmla="*/ 8 w 239"/>
                  <a:gd name="T47" fmla="*/ 73 h 239"/>
                  <a:gd name="T48" fmla="*/ 1 w 239"/>
                  <a:gd name="T49" fmla="*/ 94 h 239"/>
                  <a:gd name="T50" fmla="*/ 0 w 239"/>
                  <a:gd name="T51" fmla="*/ 119 h 239"/>
                  <a:gd name="T52" fmla="*/ 1 w 239"/>
                  <a:gd name="T53" fmla="*/ 142 h 239"/>
                  <a:gd name="T54" fmla="*/ 8 w 239"/>
                  <a:gd name="T55" fmla="*/ 164 h 239"/>
                  <a:gd name="T56" fmla="*/ 12 w 239"/>
                  <a:gd name="T57" fmla="*/ 173 h 239"/>
                  <a:gd name="T58" fmla="*/ 18 w 239"/>
                  <a:gd name="T59" fmla="*/ 184 h 239"/>
                  <a:gd name="T60" fmla="*/ 35 w 239"/>
                  <a:gd name="T61" fmla="*/ 203 h 239"/>
                  <a:gd name="T62" fmla="*/ 53 w 239"/>
                  <a:gd name="T63" fmla="*/ 218 h 239"/>
                  <a:gd name="T64" fmla="*/ 73 w 239"/>
                  <a:gd name="T65" fmla="*/ 230 h 239"/>
                  <a:gd name="T66" fmla="*/ 95 w 239"/>
                  <a:gd name="T67" fmla="*/ 237 h 239"/>
                  <a:gd name="T68" fmla="*/ 120 w 239"/>
                  <a:gd name="T69" fmla="*/ 239 h 239"/>
                  <a:gd name="T70" fmla="*/ 124 w 239"/>
                  <a:gd name="T71" fmla="*/ 238 h 239"/>
                  <a:gd name="T72" fmla="*/ 130 w 239"/>
                  <a:gd name="T73" fmla="*/ 238 h 239"/>
                  <a:gd name="T74" fmla="*/ 142 w 239"/>
                  <a:gd name="T75" fmla="*/ 237 h 239"/>
                  <a:gd name="T76" fmla="*/ 164 w 239"/>
                  <a:gd name="T77" fmla="*/ 230 h 239"/>
                  <a:gd name="T78" fmla="*/ 174 w 239"/>
                  <a:gd name="T79" fmla="*/ 224 h 239"/>
                  <a:gd name="T80" fmla="*/ 178 w 239"/>
                  <a:gd name="T81" fmla="*/ 220 h 239"/>
                  <a:gd name="T82" fmla="*/ 184 w 239"/>
                  <a:gd name="T83" fmla="*/ 218 h 239"/>
                  <a:gd name="T84" fmla="*/ 203 w 239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203" y="203"/>
                    </a:moveTo>
                    <a:lnTo>
                      <a:pt x="218" y="184"/>
                    </a:lnTo>
                    <a:lnTo>
                      <a:pt x="220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3" y="34"/>
                    </a:lnTo>
                    <a:lnTo>
                      <a:pt x="184" y="18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2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8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8" y="220"/>
                    </a:lnTo>
                    <a:lnTo>
                      <a:pt x="184" y="218"/>
                    </a:lnTo>
                    <a:lnTo>
                      <a:pt x="203" y="203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3" name="Freeform 87">
                <a:extLst>
                  <a:ext uri="{FF2B5EF4-FFF2-40B4-BE49-F238E27FC236}">
                    <a16:creationId xmlns:a16="http://schemas.microsoft.com/office/drawing/2014/main" id="{65454BD2-9D69-8CC2-A21D-E0525AFF7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038" y="4876800"/>
                <a:ext cx="127000" cy="125413"/>
              </a:xfrm>
              <a:custGeom>
                <a:avLst/>
                <a:gdLst>
                  <a:gd name="T0" fmla="*/ 204 w 240"/>
                  <a:gd name="T1" fmla="*/ 203 h 239"/>
                  <a:gd name="T2" fmla="*/ 218 w 240"/>
                  <a:gd name="T3" fmla="*/ 184 h 239"/>
                  <a:gd name="T4" fmla="*/ 221 w 240"/>
                  <a:gd name="T5" fmla="*/ 178 h 239"/>
                  <a:gd name="T6" fmla="*/ 224 w 240"/>
                  <a:gd name="T7" fmla="*/ 173 h 239"/>
                  <a:gd name="T8" fmla="*/ 230 w 240"/>
                  <a:gd name="T9" fmla="*/ 164 h 239"/>
                  <a:gd name="T10" fmla="*/ 237 w 240"/>
                  <a:gd name="T11" fmla="*/ 142 h 239"/>
                  <a:gd name="T12" fmla="*/ 238 w 240"/>
                  <a:gd name="T13" fmla="*/ 130 h 239"/>
                  <a:gd name="T14" fmla="*/ 238 w 240"/>
                  <a:gd name="T15" fmla="*/ 124 h 239"/>
                  <a:gd name="T16" fmla="*/ 240 w 240"/>
                  <a:gd name="T17" fmla="*/ 119 h 239"/>
                  <a:gd name="T18" fmla="*/ 237 w 240"/>
                  <a:gd name="T19" fmla="*/ 94 h 239"/>
                  <a:gd name="T20" fmla="*/ 230 w 240"/>
                  <a:gd name="T21" fmla="*/ 73 h 239"/>
                  <a:gd name="T22" fmla="*/ 218 w 240"/>
                  <a:gd name="T23" fmla="*/ 52 h 239"/>
                  <a:gd name="T24" fmla="*/ 204 w 240"/>
                  <a:gd name="T25" fmla="*/ 34 h 239"/>
                  <a:gd name="T26" fmla="*/ 185 w 240"/>
                  <a:gd name="T27" fmla="*/ 18 h 239"/>
                  <a:gd name="T28" fmla="*/ 174 w 240"/>
                  <a:gd name="T29" fmla="*/ 12 h 239"/>
                  <a:gd name="T30" fmla="*/ 164 w 240"/>
                  <a:gd name="T31" fmla="*/ 8 h 239"/>
                  <a:gd name="T32" fmla="*/ 143 w 240"/>
                  <a:gd name="T33" fmla="*/ 1 h 239"/>
                  <a:gd name="T34" fmla="*/ 120 w 240"/>
                  <a:gd name="T35" fmla="*/ 0 h 239"/>
                  <a:gd name="T36" fmla="*/ 95 w 240"/>
                  <a:gd name="T37" fmla="*/ 1 h 239"/>
                  <a:gd name="T38" fmla="*/ 73 w 240"/>
                  <a:gd name="T39" fmla="*/ 8 h 239"/>
                  <a:gd name="T40" fmla="*/ 53 w 240"/>
                  <a:gd name="T41" fmla="*/ 18 h 239"/>
                  <a:gd name="T42" fmla="*/ 35 w 240"/>
                  <a:gd name="T43" fmla="*/ 34 h 239"/>
                  <a:gd name="T44" fmla="*/ 18 w 240"/>
                  <a:gd name="T45" fmla="*/ 52 h 239"/>
                  <a:gd name="T46" fmla="*/ 9 w 240"/>
                  <a:gd name="T47" fmla="*/ 73 h 239"/>
                  <a:gd name="T48" fmla="*/ 2 w 240"/>
                  <a:gd name="T49" fmla="*/ 94 h 239"/>
                  <a:gd name="T50" fmla="*/ 0 w 240"/>
                  <a:gd name="T51" fmla="*/ 119 h 239"/>
                  <a:gd name="T52" fmla="*/ 2 w 240"/>
                  <a:gd name="T53" fmla="*/ 142 h 239"/>
                  <a:gd name="T54" fmla="*/ 9 w 240"/>
                  <a:gd name="T55" fmla="*/ 164 h 239"/>
                  <a:gd name="T56" fmla="*/ 12 w 240"/>
                  <a:gd name="T57" fmla="*/ 173 h 239"/>
                  <a:gd name="T58" fmla="*/ 18 w 240"/>
                  <a:gd name="T59" fmla="*/ 184 h 239"/>
                  <a:gd name="T60" fmla="*/ 35 w 240"/>
                  <a:gd name="T61" fmla="*/ 203 h 239"/>
                  <a:gd name="T62" fmla="*/ 53 w 240"/>
                  <a:gd name="T63" fmla="*/ 218 h 239"/>
                  <a:gd name="T64" fmla="*/ 73 w 240"/>
                  <a:gd name="T65" fmla="*/ 230 h 239"/>
                  <a:gd name="T66" fmla="*/ 95 w 240"/>
                  <a:gd name="T67" fmla="*/ 237 h 239"/>
                  <a:gd name="T68" fmla="*/ 120 w 240"/>
                  <a:gd name="T69" fmla="*/ 239 h 239"/>
                  <a:gd name="T70" fmla="*/ 125 w 240"/>
                  <a:gd name="T71" fmla="*/ 238 h 239"/>
                  <a:gd name="T72" fmla="*/ 131 w 240"/>
                  <a:gd name="T73" fmla="*/ 238 h 239"/>
                  <a:gd name="T74" fmla="*/ 143 w 240"/>
                  <a:gd name="T75" fmla="*/ 237 h 239"/>
                  <a:gd name="T76" fmla="*/ 164 w 240"/>
                  <a:gd name="T77" fmla="*/ 230 h 239"/>
                  <a:gd name="T78" fmla="*/ 174 w 240"/>
                  <a:gd name="T79" fmla="*/ 224 h 239"/>
                  <a:gd name="T80" fmla="*/ 179 w 240"/>
                  <a:gd name="T81" fmla="*/ 220 h 239"/>
                  <a:gd name="T82" fmla="*/ 185 w 240"/>
                  <a:gd name="T83" fmla="*/ 218 h 239"/>
                  <a:gd name="T84" fmla="*/ 204 w 240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39">
                    <a:moveTo>
                      <a:pt x="204" y="203"/>
                    </a:moveTo>
                    <a:lnTo>
                      <a:pt x="218" y="184"/>
                    </a:lnTo>
                    <a:lnTo>
                      <a:pt x="221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40" y="119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4" y="34"/>
                    </a:lnTo>
                    <a:lnTo>
                      <a:pt x="185" y="18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9" y="73"/>
                    </a:lnTo>
                    <a:lnTo>
                      <a:pt x="2" y="94"/>
                    </a:lnTo>
                    <a:lnTo>
                      <a:pt x="0" y="119"/>
                    </a:lnTo>
                    <a:lnTo>
                      <a:pt x="2" y="142"/>
                    </a:lnTo>
                    <a:lnTo>
                      <a:pt x="9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39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9" y="220"/>
                    </a:lnTo>
                    <a:lnTo>
                      <a:pt x="185" y="218"/>
                    </a:lnTo>
                    <a:lnTo>
                      <a:pt x="204" y="203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4" name="Freeform 88">
                <a:extLst>
                  <a:ext uri="{FF2B5EF4-FFF2-40B4-BE49-F238E27FC236}">
                    <a16:creationId xmlns:a16="http://schemas.microsoft.com/office/drawing/2014/main" id="{1969D84A-F381-F3B8-BFB0-7C95CC641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7038" y="2428875"/>
                <a:ext cx="127000" cy="127000"/>
              </a:xfrm>
              <a:custGeom>
                <a:avLst/>
                <a:gdLst>
                  <a:gd name="T0" fmla="*/ 204 w 240"/>
                  <a:gd name="T1" fmla="*/ 204 h 240"/>
                  <a:gd name="T2" fmla="*/ 218 w 240"/>
                  <a:gd name="T3" fmla="*/ 185 h 240"/>
                  <a:gd name="T4" fmla="*/ 221 w 240"/>
                  <a:gd name="T5" fmla="*/ 179 h 240"/>
                  <a:gd name="T6" fmla="*/ 224 w 240"/>
                  <a:gd name="T7" fmla="*/ 174 h 240"/>
                  <a:gd name="T8" fmla="*/ 230 w 240"/>
                  <a:gd name="T9" fmla="*/ 164 h 240"/>
                  <a:gd name="T10" fmla="*/ 237 w 240"/>
                  <a:gd name="T11" fmla="*/ 143 h 240"/>
                  <a:gd name="T12" fmla="*/ 239 w 240"/>
                  <a:gd name="T13" fmla="*/ 131 h 240"/>
                  <a:gd name="T14" fmla="*/ 239 w 240"/>
                  <a:gd name="T15" fmla="*/ 125 h 240"/>
                  <a:gd name="T16" fmla="*/ 240 w 240"/>
                  <a:gd name="T17" fmla="*/ 120 h 240"/>
                  <a:gd name="T18" fmla="*/ 237 w 240"/>
                  <a:gd name="T19" fmla="*/ 95 h 240"/>
                  <a:gd name="T20" fmla="*/ 230 w 240"/>
                  <a:gd name="T21" fmla="*/ 73 h 240"/>
                  <a:gd name="T22" fmla="*/ 218 w 240"/>
                  <a:gd name="T23" fmla="*/ 53 h 240"/>
                  <a:gd name="T24" fmla="*/ 204 w 240"/>
                  <a:gd name="T25" fmla="*/ 35 h 240"/>
                  <a:gd name="T26" fmla="*/ 185 w 240"/>
                  <a:gd name="T27" fmla="*/ 18 h 240"/>
                  <a:gd name="T28" fmla="*/ 174 w 240"/>
                  <a:gd name="T29" fmla="*/ 12 h 240"/>
                  <a:gd name="T30" fmla="*/ 164 w 240"/>
                  <a:gd name="T31" fmla="*/ 9 h 240"/>
                  <a:gd name="T32" fmla="*/ 143 w 240"/>
                  <a:gd name="T33" fmla="*/ 2 h 240"/>
                  <a:gd name="T34" fmla="*/ 120 w 240"/>
                  <a:gd name="T35" fmla="*/ 0 h 240"/>
                  <a:gd name="T36" fmla="*/ 95 w 240"/>
                  <a:gd name="T37" fmla="*/ 2 h 240"/>
                  <a:gd name="T38" fmla="*/ 73 w 240"/>
                  <a:gd name="T39" fmla="*/ 9 h 240"/>
                  <a:gd name="T40" fmla="*/ 53 w 240"/>
                  <a:gd name="T41" fmla="*/ 18 h 240"/>
                  <a:gd name="T42" fmla="*/ 35 w 240"/>
                  <a:gd name="T43" fmla="*/ 35 h 240"/>
                  <a:gd name="T44" fmla="*/ 18 w 240"/>
                  <a:gd name="T45" fmla="*/ 53 h 240"/>
                  <a:gd name="T46" fmla="*/ 9 w 240"/>
                  <a:gd name="T47" fmla="*/ 73 h 240"/>
                  <a:gd name="T48" fmla="*/ 2 w 240"/>
                  <a:gd name="T49" fmla="*/ 95 h 240"/>
                  <a:gd name="T50" fmla="*/ 0 w 240"/>
                  <a:gd name="T51" fmla="*/ 120 h 240"/>
                  <a:gd name="T52" fmla="*/ 2 w 240"/>
                  <a:gd name="T53" fmla="*/ 143 h 240"/>
                  <a:gd name="T54" fmla="*/ 9 w 240"/>
                  <a:gd name="T55" fmla="*/ 164 h 240"/>
                  <a:gd name="T56" fmla="*/ 12 w 240"/>
                  <a:gd name="T57" fmla="*/ 174 h 240"/>
                  <a:gd name="T58" fmla="*/ 18 w 240"/>
                  <a:gd name="T59" fmla="*/ 185 h 240"/>
                  <a:gd name="T60" fmla="*/ 35 w 240"/>
                  <a:gd name="T61" fmla="*/ 204 h 240"/>
                  <a:gd name="T62" fmla="*/ 53 w 240"/>
                  <a:gd name="T63" fmla="*/ 218 h 240"/>
                  <a:gd name="T64" fmla="*/ 73 w 240"/>
                  <a:gd name="T65" fmla="*/ 230 h 240"/>
                  <a:gd name="T66" fmla="*/ 95 w 240"/>
                  <a:gd name="T67" fmla="*/ 237 h 240"/>
                  <a:gd name="T68" fmla="*/ 120 w 240"/>
                  <a:gd name="T69" fmla="*/ 240 h 240"/>
                  <a:gd name="T70" fmla="*/ 125 w 240"/>
                  <a:gd name="T71" fmla="*/ 239 h 240"/>
                  <a:gd name="T72" fmla="*/ 131 w 240"/>
                  <a:gd name="T73" fmla="*/ 239 h 240"/>
                  <a:gd name="T74" fmla="*/ 143 w 240"/>
                  <a:gd name="T75" fmla="*/ 237 h 240"/>
                  <a:gd name="T76" fmla="*/ 164 w 240"/>
                  <a:gd name="T77" fmla="*/ 230 h 240"/>
                  <a:gd name="T78" fmla="*/ 174 w 240"/>
                  <a:gd name="T79" fmla="*/ 224 h 240"/>
                  <a:gd name="T80" fmla="*/ 179 w 240"/>
                  <a:gd name="T81" fmla="*/ 221 h 240"/>
                  <a:gd name="T82" fmla="*/ 185 w 240"/>
                  <a:gd name="T83" fmla="*/ 218 h 240"/>
                  <a:gd name="T84" fmla="*/ 204 w 240"/>
                  <a:gd name="T85" fmla="*/ 20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40">
                    <a:moveTo>
                      <a:pt x="204" y="204"/>
                    </a:moveTo>
                    <a:lnTo>
                      <a:pt x="218" y="185"/>
                    </a:lnTo>
                    <a:lnTo>
                      <a:pt x="221" y="179"/>
                    </a:lnTo>
                    <a:lnTo>
                      <a:pt x="224" y="174"/>
                    </a:lnTo>
                    <a:lnTo>
                      <a:pt x="230" y="164"/>
                    </a:lnTo>
                    <a:lnTo>
                      <a:pt x="237" y="143"/>
                    </a:lnTo>
                    <a:lnTo>
                      <a:pt x="239" y="131"/>
                    </a:lnTo>
                    <a:lnTo>
                      <a:pt x="239" y="125"/>
                    </a:lnTo>
                    <a:lnTo>
                      <a:pt x="240" y="120"/>
                    </a:lnTo>
                    <a:lnTo>
                      <a:pt x="237" y="95"/>
                    </a:lnTo>
                    <a:lnTo>
                      <a:pt x="230" y="73"/>
                    </a:lnTo>
                    <a:lnTo>
                      <a:pt x="218" y="53"/>
                    </a:lnTo>
                    <a:lnTo>
                      <a:pt x="204" y="35"/>
                    </a:lnTo>
                    <a:lnTo>
                      <a:pt x="185" y="18"/>
                    </a:lnTo>
                    <a:lnTo>
                      <a:pt x="174" y="12"/>
                    </a:lnTo>
                    <a:lnTo>
                      <a:pt x="164" y="9"/>
                    </a:lnTo>
                    <a:lnTo>
                      <a:pt x="143" y="2"/>
                    </a:lnTo>
                    <a:lnTo>
                      <a:pt x="120" y="0"/>
                    </a:lnTo>
                    <a:lnTo>
                      <a:pt x="95" y="2"/>
                    </a:lnTo>
                    <a:lnTo>
                      <a:pt x="73" y="9"/>
                    </a:lnTo>
                    <a:lnTo>
                      <a:pt x="53" y="18"/>
                    </a:lnTo>
                    <a:lnTo>
                      <a:pt x="35" y="35"/>
                    </a:lnTo>
                    <a:lnTo>
                      <a:pt x="18" y="53"/>
                    </a:lnTo>
                    <a:lnTo>
                      <a:pt x="9" y="73"/>
                    </a:lnTo>
                    <a:lnTo>
                      <a:pt x="2" y="95"/>
                    </a:lnTo>
                    <a:lnTo>
                      <a:pt x="0" y="120"/>
                    </a:lnTo>
                    <a:lnTo>
                      <a:pt x="2" y="143"/>
                    </a:lnTo>
                    <a:lnTo>
                      <a:pt x="9" y="164"/>
                    </a:lnTo>
                    <a:lnTo>
                      <a:pt x="12" y="174"/>
                    </a:lnTo>
                    <a:lnTo>
                      <a:pt x="18" y="185"/>
                    </a:lnTo>
                    <a:lnTo>
                      <a:pt x="35" y="204"/>
                    </a:ln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40"/>
                    </a:lnTo>
                    <a:lnTo>
                      <a:pt x="125" y="239"/>
                    </a:lnTo>
                    <a:lnTo>
                      <a:pt x="131" y="239"/>
                    </a:lnTo>
                    <a:lnTo>
                      <a:pt x="143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9" y="221"/>
                    </a:lnTo>
                    <a:lnTo>
                      <a:pt x="185" y="218"/>
                    </a:lnTo>
                    <a:lnTo>
                      <a:pt x="204" y="20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5" name="Freeform 89">
                <a:extLst>
                  <a:ext uri="{FF2B5EF4-FFF2-40B4-BE49-F238E27FC236}">
                    <a16:creationId xmlns:a16="http://schemas.microsoft.com/office/drawing/2014/main" id="{DD067BD4-77BA-71D1-EC5E-CD641110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2951" y="2428875"/>
                <a:ext cx="127000" cy="127000"/>
              </a:xfrm>
              <a:custGeom>
                <a:avLst/>
                <a:gdLst>
                  <a:gd name="T0" fmla="*/ 203 w 239"/>
                  <a:gd name="T1" fmla="*/ 204 h 240"/>
                  <a:gd name="T2" fmla="*/ 218 w 239"/>
                  <a:gd name="T3" fmla="*/ 185 h 240"/>
                  <a:gd name="T4" fmla="*/ 220 w 239"/>
                  <a:gd name="T5" fmla="*/ 179 h 240"/>
                  <a:gd name="T6" fmla="*/ 224 w 239"/>
                  <a:gd name="T7" fmla="*/ 174 h 240"/>
                  <a:gd name="T8" fmla="*/ 229 w 239"/>
                  <a:gd name="T9" fmla="*/ 164 h 240"/>
                  <a:gd name="T10" fmla="*/ 237 w 239"/>
                  <a:gd name="T11" fmla="*/ 143 h 240"/>
                  <a:gd name="T12" fmla="*/ 238 w 239"/>
                  <a:gd name="T13" fmla="*/ 131 h 240"/>
                  <a:gd name="T14" fmla="*/ 238 w 239"/>
                  <a:gd name="T15" fmla="*/ 125 h 240"/>
                  <a:gd name="T16" fmla="*/ 239 w 239"/>
                  <a:gd name="T17" fmla="*/ 120 h 240"/>
                  <a:gd name="T18" fmla="*/ 237 w 239"/>
                  <a:gd name="T19" fmla="*/ 95 h 240"/>
                  <a:gd name="T20" fmla="*/ 229 w 239"/>
                  <a:gd name="T21" fmla="*/ 73 h 240"/>
                  <a:gd name="T22" fmla="*/ 218 w 239"/>
                  <a:gd name="T23" fmla="*/ 53 h 240"/>
                  <a:gd name="T24" fmla="*/ 203 w 239"/>
                  <a:gd name="T25" fmla="*/ 35 h 240"/>
                  <a:gd name="T26" fmla="*/ 184 w 239"/>
                  <a:gd name="T27" fmla="*/ 18 h 240"/>
                  <a:gd name="T28" fmla="*/ 173 w 239"/>
                  <a:gd name="T29" fmla="*/ 12 h 240"/>
                  <a:gd name="T30" fmla="*/ 164 w 239"/>
                  <a:gd name="T31" fmla="*/ 9 h 240"/>
                  <a:gd name="T32" fmla="*/ 142 w 239"/>
                  <a:gd name="T33" fmla="*/ 2 h 240"/>
                  <a:gd name="T34" fmla="*/ 119 w 239"/>
                  <a:gd name="T35" fmla="*/ 0 h 240"/>
                  <a:gd name="T36" fmla="*/ 94 w 239"/>
                  <a:gd name="T37" fmla="*/ 2 h 240"/>
                  <a:gd name="T38" fmla="*/ 73 w 239"/>
                  <a:gd name="T39" fmla="*/ 9 h 240"/>
                  <a:gd name="T40" fmla="*/ 52 w 239"/>
                  <a:gd name="T41" fmla="*/ 18 h 240"/>
                  <a:gd name="T42" fmla="*/ 34 w 239"/>
                  <a:gd name="T43" fmla="*/ 35 h 240"/>
                  <a:gd name="T44" fmla="*/ 18 w 239"/>
                  <a:gd name="T45" fmla="*/ 53 h 240"/>
                  <a:gd name="T46" fmla="*/ 8 w 239"/>
                  <a:gd name="T47" fmla="*/ 73 h 240"/>
                  <a:gd name="T48" fmla="*/ 1 w 239"/>
                  <a:gd name="T49" fmla="*/ 95 h 240"/>
                  <a:gd name="T50" fmla="*/ 0 w 239"/>
                  <a:gd name="T51" fmla="*/ 120 h 240"/>
                  <a:gd name="T52" fmla="*/ 1 w 239"/>
                  <a:gd name="T53" fmla="*/ 143 h 240"/>
                  <a:gd name="T54" fmla="*/ 8 w 239"/>
                  <a:gd name="T55" fmla="*/ 164 h 240"/>
                  <a:gd name="T56" fmla="*/ 12 w 239"/>
                  <a:gd name="T57" fmla="*/ 174 h 240"/>
                  <a:gd name="T58" fmla="*/ 18 w 239"/>
                  <a:gd name="T59" fmla="*/ 185 h 240"/>
                  <a:gd name="T60" fmla="*/ 34 w 239"/>
                  <a:gd name="T61" fmla="*/ 204 h 240"/>
                  <a:gd name="T62" fmla="*/ 52 w 239"/>
                  <a:gd name="T63" fmla="*/ 218 h 240"/>
                  <a:gd name="T64" fmla="*/ 73 w 239"/>
                  <a:gd name="T65" fmla="*/ 230 h 240"/>
                  <a:gd name="T66" fmla="*/ 94 w 239"/>
                  <a:gd name="T67" fmla="*/ 237 h 240"/>
                  <a:gd name="T68" fmla="*/ 119 w 239"/>
                  <a:gd name="T69" fmla="*/ 240 h 240"/>
                  <a:gd name="T70" fmla="*/ 124 w 239"/>
                  <a:gd name="T71" fmla="*/ 239 h 240"/>
                  <a:gd name="T72" fmla="*/ 130 w 239"/>
                  <a:gd name="T73" fmla="*/ 239 h 240"/>
                  <a:gd name="T74" fmla="*/ 142 w 239"/>
                  <a:gd name="T75" fmla="*/ 237 h 240"/>
                  <a:gd name="T76" fmla="*/ 164 w 239"/>
                  <a:gd name="T77" fmla="*/ 230 h 240"/>
                  <a:gd name="T78" fmla="*/ 173 w 239"/>
                  <a:gd name="T79" fmla="*/ 224 h 240"/>
                  <a:gd name="T80" fmla="*/ 178 w 239"/>
                  <a:gd name="T81" fmla="*/ 221 h 240"/>
                  <a:gd name="T82" fmla="*/ 184 w 239"/>
                  <a:gd name="T83" fmla="*/ 218 h 240"/>
                  <a:gd name="T84" fmla="*/ 203 w 239"/>
                  <a:gd name="T85" fmla="*/ 20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40">
                    <a:moveTo>
                      <a:pt x="203" y="204"/>
                    </a:moveTo>
                    <a:lnTo>
                      <a:pt x="218" y="185"/>
                    </a:lnTo>
                    <a:lnTo>
                      <a:pt x="220" y="179"/>
                    </a:lnTo>
                    <a:lnTo>
                      <a:pt x="224" y="174"/>
                    </a:lnTo>
                    <a:lnTo>
                      <a:pt x="229" y="164"/>
                    </a:lnTo>
                    <a:lnTo>
                      <a:pt x="237" y="143"/>
                    </a:lnTo>
                    <a:lnTo>
                      <a:pt x="238" y="131"/>
                    </a:lnTo>
                    <a:lnTo>
                      <a:pt x="238" y="125"/>
                    </a:lnTo>
                    <a:lnTo>
                      <a:pt x="239" y="120"/>
                    </a:lnTo>
                    <a:lnTo>
                      <a:pt x="237" y="95"/>
                    </a:lnTo>
                    <a:lnTo>
                      <a:pt x="229" y="73"/>
                    </a:lnTo>
                    <a:lnTo>
                      <a:pt x="218" y="53"/>
                    </a:lnTo>
                    <a:lnTo>
                      <a:pt x="203" y="35"/>
                    </a:lnTo>
                    <a:lnTo>
                      <a:pt x="184" y="18"/>
                    </a:lnTo>
                    <a:lnTo>
                      <a:pt x="173" y="12"/>
                    </a:lnTo>
                    <a:lnTo>
                      <a:pt x="164" y="9"/>
                    </a:lnTo>
                    <a:lnTo>
                      <a:pt x="142" y="2"/>
                    </a:lnTo>
                    <a:lnTo>
                      <a:pt x="119" y="0"/>
                    </a:lnTo>
                    <a:lnTo>
                      <a:pt x="94" y="2"/>
                    </a:lnTo>
                    <a:lnTo>
                      <a:pt x="73" y="9"/>
                    </a:lnTo>
                    <a:lnTo>
                      <a:pt x="52" y="18"/>
                    </a:lnTo>
                    <a:lnTo>
                      <a:pt x="34" y="35"/>
                    </a:lnTo>
                    <a:lnTo>
                      <a:pt x="18" y="53"/>
                    </a:lnTo>
                    <a:lnTo>
                      <a:pt x="8" y="73"/>
                    </a:lnTo>
                    <a:lnTo>
                      <a:pt x="1" y="95"/>
                    </a:lnTo>
                    <a:lnTo>
                      <a:pt x="0" y="120"/>
                    </a:lnTo>
                    <a:lnTo>
                      <a:pt x="1" y="143"/>
                    </a:lnTo>
                    <a:lnTo>
                      <a:pt x="8" y="164"/>
                    </a:lnTo>
                    <a:lnTo>
                      <a:pt x="12" y="174"/>
                    </a:lnTo>
                    <a:lnTo>
                      <a:pt x="18" y="185"/>
                    </a:lnTo>
                    <a:lnTo>
                      <a:pt x="34" y="204"/>
                    </a:lnTo>
                    <a:lnTo>
                      <a:pt x="52" y="218"/>
                    </a:lnTo>
                    <a:lnTo>
                      <a:pt x="73" y="230"/>
                    </a:lnTo>
                    <a:lnTo>
                      <a:pt x="94" y="237"/>
                    </a:lnTo>
                    <a:lnTo>
                      <a:pt x="119" y="240"/>
                    </a:lnTo>
                    <a:lnTo>
                      <a:pt x="124" y="239"/>
                    </a:lnTo>
                    <a:lnTo>
                      <a:pt x="130" y="239"/>
                    </a:lnTo>
                    <a:lnTo>
                      <a:pt x="142" y="237"/>
                    </a:lnTo>
                    <a:lnTo>
                      <a:pt x="164" y="230"/>
                    </a:lnTo>
                    <a:lnTo>
                      <a:pt x="173" y="224"/>
                    </a:lnTo>
                    <a:lnTo>
                      <a:pt x="178" y="221"/>
                    </a:lnTo>
                    <a:lnTo>
                      <a:pt x="184" y="218"/>
                    </a:lnTo>
                    <a:lnTo>
                      <a:pt x="203" y="20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6" name="Freeform 90">
                <a:extLst>
                  <a:ext uri="{FF2B5EF4-FFF2-40B4-BE49-F238E27FC236}">
                    <a16:creationId xmlns:a16="http://schemas.microsoft.com/office/drawing/2014/main" id="{29EF4A8A-281D-78AC-BFE7-D4C23BED7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776" y="4875213"/>
                <a:ext cx="127000" cy="127000"/>
              </a:xfrm>
              <a:custGeom>
                <a:avLst/>
                <a:gdLst>
                  <a:gd name="T0" fmla="*/ 35 w 240"/>
                  <a:gd name="T1" fmla="*/ 203 h 239"/>
                  <a:gd name="T2" fmla="*/ 53 w 240"/>
                  <a:gd name="T3" fmla="*/ 217 h 239"/>
                  <a:gd name="T4" fmla="*/ 73 w 240"/>
                  <a:gd name="T5" fmla="*/ 229 h 239"/>
                  <a:gd name="T6" fmla="*/ 95 w 240"/>
                  <a:gd name="T7" fmla="*/ 236 h 239"/>
                  <a:gd name="T8" fmla="*/ 120 w 240"/>
                  <a:gd name="T9" fmla="*/ 239 h 239"/>
                  <a:gd name="T10" fmla="*/ 125 w 240"/>
                  <a:gd name="T11" fmla="*/ 238 h 239"/>
                  <a:gd name="T12" fmla="*/ 131 w 240"/>
                  <a:gd name="T13" fmla="*/ 238 h 239"/>
                  <a:gd name="T14" fmla="*/ 143 w 240"/>
                  <a:gd name="T15" fmla="*/ 236 h 239"/>
                  <a:gd name="T16" fmla="*/ 164 w 240"/>
                  <a:gd name="T17" fmla="*/ 229 h 239"/>
                  <a:gd name="T18" fmla="*/ 174 w 240"/>
                  <a:gd name="T19" fmla="*/ 223 h 239"/>
                  <a:gd name="T20" fmla="*/ 179 w 240"/>
                  <a:gd name="T21" fmla="*/ 220 h 239"/>
                  <a:gd name="T22" fmla="*/ 185 w 240"/>
                  <a:gd name="T23" fmla="*/ 217 h 239"/>
                  <a:gd name="T24" fmla="*/ 204 w 240"/>
                  <a:gd name="T25" fmla="*/ 203 h 239"/>
                  <a:gd name="T26" fmla="*/ 218 w 240"/>
                  <a:gd name="T27" fmla="*/ 184 h 239"/>
                  <a:gd name="T28" fmla="*/ 220 w 240"/>
                  <a:gd name="T29" fmla="*/ 178 h 239"/>
                  <a:gd name="T30" fmla="*/ 224 w 240"/>
                  <a:gd name="T31" fmla="*/ 173 h 239"/>
                  <a:gd name="T32" fmla="*/ 230 w 240"/>
                  <a:gd name="T33" fmla="*/ 163 h 239"/>
                  <a:gd name="T34" fmla="*/ 237 w 240"/>
                  <a:gd name="T35" fmla="*/ 142 h 239"/>
                  <a:gd name="T36" fmla="*/ 238 w 240"/>
                  <a:gd name="T37" fmla="*/ 130 h 239"/>
                  <a:gd name="T38" fmla="*/ 238 w 240"/>
                  <a:gd name="T39" fmla="*/ 124 h 239"/>
                  <a:gd name="T40" fmla="*/ 240 w 240"/>
                  <a:gd name="T41" fmla="*/ 119 h 239"/>
                  <a:gd name="T42" fmla="*/ 237 w 240"/>
                  <a:gd name="T43" fmla="*/ 94 h 239"/>
                  <a:gd name="T44" fmla="*/ 230 w 240"/>
                  <a:gd name="T45" fmla="*/ 73 h 239"/>
                  <a:gd name="T46" fmla="*/ 218 w 240"/>
                  <a:gd name="T47" fmla="*/ 52 h 239"/>
                  <a:gd name="T48" fmla="*/ 204 w 240"/>
                  <a:gd name="T49" fmla="*/ 34 h 239"/>
                  <a:gd name="T50" fmla="*/ 185 w 240"/>
                  <a:gd name="T51" fmla="*/ 17 h 239"/>
                  <a:gd name="T52" fmla="*/ 174 w 240"/>
                  <a:gd name="T53" fmla="*/ 12 h 239"/>
                  <a:gd name="T54" fmla="*/ 164 w 240"/>
                  <a:gd name="T55" fmla="*/ 8 h 239"/>
                  <a:gd name="T56" fmla="*/ 143 w 240"/>
                  <a:gd name="T57" fmla="*/ 1 h 239"/>
                  <a:gd name="T58" fmla="*/ 120 w 240"/>
                  <a:gd name="T59" fmla="*/ 0 h 239"/>
                  <a:gd name="T60" fmla="*/ 95 w 240"/>
                  <a:gd name="T61" fmla="*/ 1 h 239"/>
                  <a:gd name="T62" fmla="*/ 73 w 240"/>
                  <a:gd name="T63" fmla="*/ 8 h 239"/>
                  <a:gd name="T64" fmla="*/ 53 w 240"/>
                  <a:gd name="T65" fmla="*/ 17 h 239"/>
                  <a:gd name="T66" fmla="*/ 35 w 240"/>
                  <a:gd name="T67" fmla="*/ 34 h 239"/>
                  <a:gd name="T68" fmla="*/ 18 w 240"/>
                  <a:gd name="T69" fmla="*/ 52 h 239"/>
                  <a:gd name="T70" fmla="*/ 9 w 240"/>
                  <a:gd name="T71" fmla="*/ 73 h 239"/>
                  <a:gd name="T72" fmla="*/ 1 w 240"/>
                  <a:gd name="T73" fmla="*/ 94 h 239"/>
                  <a:gd name="T74" fmla="*/ 0 w 240"/>
                  <a:gd name="T75" fmla="*/ 119 h 239"/>
                  <a:gd name="T76" fmla="*/ 1 w 240"/>
                  <a:gd name="T77" fmla="*/ 142 h 239"/>
                  <a:gd name="T78" fmla="*/ 9 w 240"/>
                  <a:gd name="T79" fmla="*/ 163 h 239"/>
                  <a:gd name="T80" fmla="*/ 12 w 240"/>
                  <a:gd name="T81" fmla="*/ 173 h 239"/>
                  <a:gd name="T82" fmla="*/ 18 w 240"/>
                  <a:gd name="T83" fmla="*/ 184 h 239"/>
                  <a:gd name="T84" fmla="*/ 35 w 240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39">
                    <a:moveTo>
                      <a:pt x="35" y="203"/>
                    </a:moveTo>
                    <a:lnTo>
                      <a:pt x="53" y="217"/>
                    </a:lnTo>
                    <a:lnTo>
                      <a:pt x="73" y="229"/>
                    </a:lnTo>
                    <a:lnTo>
                      <a:pt x="95" y="236"/>
                    </a:lnTo>
                    <a:lnTo>
                      <a:pt x="120" y="239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6"/>
                    </a:lnTo>
                    <a:lnTo>
                      <a:pt x="164" y="229"/>
                    </a:lnTo>
                    <a:lnTo>
                      <a:pt x="174" y="223"/>
                    </a:lnTo>
                    <a:lnTo>
                      <a:pt x="179" y="220"/>
                    </a:lnTo>
                    <a:lnTo>
                      <a:pt x="185" y="217"/>
                    </a:lnTo>
                    <a:lnTo>
                      <a:pt x="204" y="203"/>
                    </a:lnTo>
                    <a:lnTo>
                      <a:pt x="218" y="184"/>
                    </a:lnTo>
                    <a:lnTo>
                      <a:pt x="220" y="178"/>
                    </a:lnTo>
                    <a:lnTo>
                      <a:pt x="224" y="173"/>
                    </a:lnTo>
                    <a:lnTo>
                      <a:pt x="230" y="163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40" y="119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4" y="34"/>
                    </a:lnTo>
                    <a:lnTo>
                      <a:pt x="185" y="17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7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9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9" y="163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7" name="Freeform 91">
                <a:extLst>
                  <a:ext uri="{FF2B5EF4-FFF2-40B4-BE49-F238E27FC236}">
                    <a16:creationId xmlns:a16="http://schemas.microsoft.com/office/drawing/2014/main" id="{1580E7DC-5926-FF0E-5CB8-E06A7521F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9176" y="3629025"/>
                <a:ext cx="127000" cy="127000"/>
              </a:xfrm>
              <a:custGeom>
                <a:avLst/>
                <a:gdLst>
                  <a:gd name="T0" fmla="*/ 35 w 240"/>
                  <a:gd name="T1" fmla="*/ 204 h 240"/>
                  <a:gd name="T2" fmla="*/ 53 w 240"/>
                  <a:gd name="T3" fmla="*/ 218 h 240"/>
                  <a:gd name="T4" fmla="*/ 73 w 240"/>
                  <a:gd name="T5" fmla="*/ 230 h 240"/>
                  <a:gd name="T6" fmla="*/ 95 w 240"/>
                  <a:gd name="T7" fmla="*/ 237 h 240"/>
                  <a:gd name="T8" fmla="*/ 120 w 240"/>
                  <a:gd name="T9" fmla="*/ 240 h 240"/>
                  <a:gd name="T10" fmla="*/ 125 w 240"/>
                  <a:gd name="T11" fmla="*/ 239 h 240"/>
                  <a:gd name="T12" fmla="*/ 131 w 240"/>
                  <a:gd name="T13" fmla="*/ 239 h 240"/>
                  <a:gd name="T14" fmla="*/ 143 w 240"/>
                  <a:gd name="T15" fmla="*/ 237 h 240"/>
                  <a:gd name="T16" fmla="*/ 164 w 240"/>
                  <a:gd name="T17" fmla="*/ 230 h 240"/>
                  <a:gd name="T18" fmla="*/ 174 w 240"/>
                  <a:gd name="T19" fmla="*/ 224 h 240"/>
                  <a:gd name="T20" fmla="*/ 178 w 240"/>
                  <a:gd name="T21" fmla="*/ 221 h 240"/>
                  <a:gd name="T22" fmla="*/ 184 w 240"/>
                  <a:gd name="T23" fmla="*/ 218 h 240"/>
                  <a:gd name="T24" fmla="*/ 204 w 240"/>
                  <a:gd name="T25" fmla="*/ 204 h 240"/>
                  <a:gd name="T26" fmla="*/ 218 w 240"/>
                  <a:gd name="T27" fmla="*/ 185 h 240"/>
                  <a:gd name="T28" fmla="*/ 220 w 240"/>
                  <a:gd name="T29" fmla="*/ 179 h 240"/>
                  <a:gd name="T30" fmla="*/ 224 w 240"/>
                  <a:gd name="T31" fmla="*/ 174 h 240"/>
                  <a:gd name="T32" fmla="*/ 230 w 240"/>
                  <a:gd name="T33" fmla="*/ 164 h 240"/>
                  <a:gd name="T34" fmla="*/ 237 w 240"/>
                  <a:gd name="T35" fmla="*/ 143 h 240"/>
                  <a:gd name="T36" fmla="*/ 238 w 240"/>
                  <a:gd name="T37" fmla="*/ 131 h 240"/>
                  <a:gd name="T38" fmla="*/ 238 w 240"/>
                  <a:gd name="T39" fmla="*/ 125 h 240"/>
                  <a:gd name="T40" fmla="*/ 240 w 240"/>
                  <a:gd name="T41" fmla="*/ 120 h 240"/>
                  <a:gd name="T42" fmla="*/ 237 w 240"/>
                  <a:gd name="T43" fmla="*/ 95 h 240"/>
                  <a:gd name="T44" fmla="*/ 230 w 240"/>
                  <a:gd name="T45" fmla="*/ 73 h 240"/>
                  <a:gd name="T46" fmla="*/ 218 w 240"/>
                  <a:gd name="T47" fmla="*/ 53 h 240"/>
                  <a:gd name="T48" fmla="*/ 204 w 240"/>
                  <a:gd name="T49" fmla="*/ 35 h 240"/>
                  <a:gd name="T50" fmla="*/ 184 w 240"/>
                  <a:gd name="T51" fmla="*/ 18 h 240"/>
                  <a:gd name="T52" fmla="*/ 174 w 240"/>
                  <a:gd name="T53" fmla="*/ 12 h 240"/>
                  <a:gd name="T54" fmla="*/ 164 w 240"/>
                  <a:gd name="T55" fmla="*/ 9 h 240"/>
                  <a:gd name="T56" fmla="*/ 143 w 240"/>
                  <a:gd name="T57" fmla="*/ 2 h 240"/>
                  <a:gd name="T58" fmla="*/ 120 w 240"/>
                  <a:gd name="T59" fmla="*/ 0 h 240"/>
                  <a:gd name="T60" fmla="*/ 95 w 240"/>
                  <a:gd name="T61" fmla="*/ 2 h 240"/>
                  <a:gd name="T62" fmla="*/ 73 w 240"/>
                  <a:gd name="T63" fmla="*/ 9 h 240"/>
                  <a:gd name="T64" fmla="*/ 53 w 240"/>
                  <a:gd name="T65" fmla="*/ 18 h 240"/>
                  <a:gd name="T66" fmla="*/ 35 w 240"/>
                  <a:gd name="T67" fmla="*/ 35 h 240"/>
                  <a:gd name="T68" fmla="*/ 18 w 240"/>
                  <a:gd name="T69" fmla="*/ 53 h 240"/>
                  <a:gd name="T70" fmla="*/ 9 w 240"/>
                  <a:gd name="T71" fmla="*/ 73 h 240"/>
                  <a:gd name="T72" fmla="*/ 1 w 240"/>
                  <a:gd name="T73" fmla="*/ 95 h 240"/>
                  <a:gd name="T74" fmla="*/ 0 w 240"/>
                  <a:gd name="T75" fmla="*/ 120 h 240"/>
                  <a:gd name="T76" fmla="*/ 1 w 240"/>
                  <a:gd name="T77" fmla="*/ 143 h 240"/>
                  <a:gd name="T78" fmla="*/ 9 w 240"/>
                  <a:gd name="T79" fmla="*/ 164 h 240"/>
                  <a:gd name="T80" fmla="*/ 12 w 240"/>
                  <a:gd name="T81" fmla="*/ 174 h 240"/>
                  <a:gd name="T82" fmla="*/ 18 w 240"/>
                  <a:gd name="T83" fmla="*/ 185 h 240"/>
                  <a:gd name="T84" fmla="*/ 35 w 240"/>
                  <a:gd name="T85" fmla="*/ 20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40">
                    <a:moveTo>
                      <a:pt x="35" y="204"/>
                    </a:move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40"/>
                    </a:lnTo>
                    <a:lnTo>
                      <a:pt x="125" y="239"/>
                    </a:lnTo>
                    <a:lnTo>
                      <a:pt x="131" y="239"/>
                    </a:lnTo>
                    <a:lnTo>
                      <a:pt x="143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8" y="221"/>
                    </a:lnTo>
                    <a:lnTo>
                      <a:pt x="184" y="218"/>
                    </a:lnTo>
                    <a:lnTo>
                      <a:pt x="204" y="204"/>
                    </a:lnTo>
                    <a:lnTo>
                      <a:pt x="218" y="185"/>
                    </a:lnTo>
                    <a:lnTo>
                      <a:pt x="220" y="179"/>
                    </a:lnTo>
                    <a:lnTo>
                      <a:pt x="224" y="174"/>
                    </a:lnTo>
                    <a:lnTo>
                      <a:pt x="230" y="164"/>
                    </a:lnTo>
                    <a:lnTo>
                      <a:pt x="237" y="143"/>
                    </a:lnTo>
                    <a:lnTo>
                      <a:pt x="238" y="131"/>
                    </a:lnTo>
                    <a:lnTo>
                      <a:pt x="238" y="125"/>
                    </a:lnTo>
                    <a:lnTo>
                      <a:pt x="240" y="120"/>
                    </a:lnTo>
                    <a:lnTo>
                      <a:pt x="237" y="95"/>
                    </a:lnTo>
                    <a:lnTo>
                      <a:pt x="230" y="73"/>
                    </a:lnTo>
                    <a:lnTo>
                      <a:pt x="218" y="53"/>
                    </a:lnTo>
                    <a:lnTo>
                      <a:pt x="204" y="35"/>
                    </a:lnTo>
                    <a:lnTo>
                      <a:pt x="184" y="18"/>
                    </a:lnTo>
                    <a:lnTo>
                      <a:pt x="174" y="12"/>
                    </a:lnTo>
                    <a:lnTo>
                      <a:pt x="164" y="9"/>
                    </a:lnTo>
                    <a:lnTo>
                      <a:pt x="143" y="2"/>
                    </a:lnTo>
                    <a:lnTo>
                      <a:pt x="120" y="0"/>
                    </a:lnTo>
                    <a:lnTo>
                      <a:pt x="95" y="2"/>
                    </a:lnTo>
                    <a:lnTo>
                      <a:pt x="73" y="9"/>
                    </a:lnTo>
                    <a:lnTo>
                      <a:pt x="53" y="18"/>
                    </a:lnTo>
                    <a:lnTo>
                      <a:pt x="35" y="35"/>
                    </a:lnTo>
                    <a:lnTo>
                      <a:pt x="18" y="53"/>
                    </a:lnTo>
                    <a:lnTo>
                      <a:pt x="9" y="73"/>
                    </a:lnTo>
                    <a:lnTo>
                      <a:pt x="1" y="95"/>
                    </a:lnTo>
                    <a:lnTo>
                      <a:pt x="0" y="120"/>
                    </a:lnTo>
                    <a:lnTo>
                      <a:pt x="1" y="143"/>
                    </a:lnTo>
                    <a:lnTo>
                      <a:pt x="9" y="164"/>
                    </a:lnTo>
                    <a:lnTo>
                      <a:pt x="12" y="174"/>
                    </a:lnTo>
                    <a:lnTo>
                      <a:pt x="18" y="185"/>
                    </a:lnTo>
                    <a:lnTo>
                      <a:pt x="35" y="20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8" name="Freeform 92">
                <a:extLst>
                  <a:ext uri="{FF2B5EF4-FFF2-40B4-BE49-F238E27FC236}">
                    <a16:creationId xmlns:a16="http://schemas.microsoft.com/office/drawing/2014/main" id="{40E5405E-273C-60EE-4B63-D39705038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343275"/>
                <a:ext cx="127000" cy="127000"/>
              </a:xfrm>
              <a:custGeom>
                <a:avLst/>
                <a:gdLst>
                  <a:gd name="T0" fmla="*/ 35 w 240"/>
                  <a:gd name="T1" fmla="*/ 203 h 239"/>
                  <a:gd name="T2" fmla="*/ 53 w 240"/>
                  <a:gd name="T3" fmla="*/ 218 h 239"/>
                  <a:gd name="T4" fmla="*/ 73 w 240"/>
                  <a:gd name="T5" fmla="*/ 229 h 239"/>
                  <a:gd name="T6" fmla="*/ 95 w 240"/>
                  <a:gd name="T7" fmla="*/ 237 h 239"/>
                  <a:gd name="T8" fmla="*/ 120 w 240"/>
                  <a:gd name="T9" fmla="*/ 239 h 239"/>
                  <a:gd name="T10" fmla="*/ 125 w 240"/>
                  <a:gd name="T11" fmla="*/ 238 h 239"/>
                  <a:gd name="T12" fmla="*/ 131 w 240"/>
                  <a:gd name="T13" fmla="*/ 238 h 239"/>
                  <a:gd name="T14" fmla="*/ 143 w 240"/>
                  <a:gd name="T15" fmla="*/ 237 h 239"/>
                  <a:gd name="T16" fmla="*/ 164 w 240"/>
                  <a:gd name="T17" fmla="*/ 229 h 239"/>
                  <a:gd name="T18" fmla="*/ 174 w 240"/>
                  <a:gd name="T19" fmla="*/ 224 h 239"/>
                  <a:gd name="T20" fmla="*/ 178 w 240"/>
                  <a:gd name="T21" fmla="*/ 220 h 239"/>
                  <a:gd name="T22" fmla="*/ 184 w 240"/>
                  <a:gd name="T23" fmla="*/ 218 h 239"/>
                  <a:gd name="T24" fmla="*/ 204 w 240"/>
                  <a:gd name="T25" fmla="*/ 203 h 239"/>
                  <a:gd name="T26" fmla="*/ 218 w 240"/>
                  <a:gd name="T27" fmla="*/ 184 h 239"/>
                  <a:gd name="T28" fmla="*/ 220 w 240"/>
                  <a:gd name="T29" fmla="*/ 178 h 239"/>
                  <a:gd name="T30" fmla="*/ 224 w 240"/>
                  <a:gd name="T31" fmla="*/ 173 h 239"/>
                  <a:gd name="T32" fmla="*/ 230 w 240"/>
                  <a:gd name="T33" fmla="*/ 164 h 239"/>
                  <a:gd name="T34" fmla="*/ 237 w 240"/>
                  <a:gd name="T35" fmla="*/ 142 h 239"/>
                  <a:gd name="T36" fmla="*/ 238 w 240"/>
                  <a:gd name="T37" fmla="*/ 130 h 239"/>
                  <a:gd name="T38" fmla="*/ 238 w 240"/>
                  <a:gd name="T39" fmla="*/ 124 h 239"/>
                  <a:gd name="T40" fmla="*/ 240 w 240"/>
                  <a:gd name="T41" fmla="*/ 119 h 239"/>
                  <a:gd name="T42" fmla="*/ 237 w 240"/>
                  <a:gd name="T43" fmla="*/ 94 h 239"/>
                  <a:gd name="T44" fmla="*/ 230 w 240"/>
                  <a:gd name="T45" fmla="*/ 73 h 239"/>
                  <a:gd name="T46" fmla="*/ 218 w 240"/>
                  <a:gd name="T47" fmla="*/ 52 h 239"/>
                  <a:gd name="T48" fmla="*/ 204 w 240"/>
                  <a:gd name="T49" fmla="*/ 34 h 239"/>
                  <a:gd name="T50" fmla="*/ 184 w 240"/>
                  <a:gd name="T51" fmla="*/ 18 h 239"/>
                  <a:gd name="T52" fmla="*/ 174 w 240"/>
                  <a:gd name="T53" fmla="*/ 12 h 239"/>
                  <a:gd name="T54" fmla="*/ 164 w 240"/>
                  <a:gd name="T55" fmla="*/ 8 h 239"/>
                  <a:gd name="T56" fmla="*/ 143 w 240"/>
                  <a:gd name="T57" fmla="*/ 1 h 239"/>
                  <a:gd name="T58" fmla="*/ 120 w 240"/>
                  <a:gd name="T59" fmla="*/ 0 h 239"/>
                  <a:gd name="T60" fmla="*/ 95 w 240"/>
                  <a:gd name="T61" fmla="*/ 1 h 239"/>
                  <a:gd name="T62" fmla="*/ 73 w 240"/>
                  <a:gd name="T63" fmla="*/ 8 h 239"/>
                  <a:gd name="T64" fmla="*/ 53 w 240"/>
                  <a:gd name="T65" fmla="*/ 18 h 239"/>
                  <a:gd name="T66" fmla="*/ 35 w 240"/>
                  <a:gd name="T67" fmla="*/ 34 h 239"/>
                  <a:gd name="T68" fmla="*/ 18 w 240"/>
                  <a:gd name="T69" fmla="*/ 52 h 239"/>
                  <a:gd name="T70" fmla="*/ 9 w 240"/>
                  <a:gd name="T71" fmla="*/ 73 h 239"/>
                  <a:gd name="T72" fmla="*/ 1 w 240"/>
                  <a:gd name="T73" fmla="*/ 94 h 239"/>
                  <a:gd name="T74" fmla="*/ 0 w 240"/>
                  <a:gd name="T75" fmla="*/ 119 h 239"/>
                  <a:gd name="T76" fmla="*/ 1 w 240"/>
                  <a:gd name="T77" fmla="*/ 142 h 239"/>
                  <a:gd name="T78" fmla="*/ 9 w 240"/>
                  <a:gd name="T79" fmla="*/ 164 h 239"/>
                  <a:gd name="T80" fmla="*/ 12 w 240"/>
                  <a:gd name="T81" fmla="*/ 173 h 239"/>
                  <a:gd name="T82" fmla="*/ 18 w 240"/>
                  <a:gd name="T83" fmla="*/ 184 h 239"/>
                  <a:gd name="T84" fmla="*/ 35 w 240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39">
                    <a:moveTo>
                      <a:pt x="35" y="203"/>
                    </a:moveTo>
                    <a:lnTo>
                      <a:pt x="53" y="218"/>
                    </a:lnTo>
                    <a:lnTo>
                      <a:pt x="73" y="229"/>
                    </a:lnTo>
                    <a:lnTo>
                      <a:pt x="95" y="237"/>
                    </a:lnTo>
                    <a:lnTo>
                      <a:pt x="120" y="239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7"/>
                    </a:lnTo>
                    <a:lnTo>
                      <a:pt x="164" y="229"/>
                    </a:lnTo>
                    <a:lnTo>
                      <a:pt x="174" y="224"/>
                    </a:lnTo>
                    <a:lnTo>
                      <a:pt x="178" y="220"/>
                    </a:lnTo>
                    <a:lnTo>
                      <a:pt x="184" y="218"/>
                    </a:lnTo>
                    <a:lnTo>
                      <a:pt x="204" y="203"/>
                    </a:lnTo>
                    <a:lnTo>
                      <a:pt x="218" y="184"/>
                    </a:lnTo>
                    <a:lnTo>
                      <a:pt x="220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40" y="119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4" y="34"/>
                    </a:lnTo>
                    <a:lnTo>
                      <a:pt x="184" y="18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9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9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9" name="Freeform 93">
                <a:extLst>
                  <a:ext uri="{FF2B5EF4-FFF2-40B4-BE49-F238E27FC236}">
                    <a16:creationId xmlns:a16="http://schemas.microsoft.com/office/drawing/2014/main" id="{B683AF31-3250-4857-D603-8CD7E884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926" y="4875213"/>
                <a:ext cx="125413" cy="127000"/>
              </a:xfrm>
              <a:custGeom>
                <a:avLst/>
                <a:gdLst>
                  <a:gd name="T0" fmla="*/ 35 w 239"/>
                  <a:gd name="T1" fmla="*/ 203 h 239"/>
                  <a:gd name="T2" fmla="*/ 53 w 239"/>
                  <a:gd name="T3" fmla="*/ 217 h 239"/>
                  <a:gd name="T4" fmla="*/ 73 w 239"/>
                  <a:gd name="T5" fmla="*/ 229 h 239"/>
                  <a:gd name="T6" fmla="*/ 95 w 239"/>
                  <a:gd name="T7" fmla="*/ 236 h 239"/>
                  <a:gd name="T8" fmla="*/ 120 w 239"/>
                  <a:gd name="T9" fmla="*/ 239 h 239"/>
                  <a:gd name="T10" fmla="*/ 124 w 239"/>
                  <a:gd name="T11" fmla="*/ 238 h 239"/>
                  <a:gd name="T12" fmla="*/ 130 w 239"/>
                  <a:gd name="T13" fmla="*/ 238 h 239"/>
                  <a:gd name="T14" fmla="*/ 142 w 239"/>
                  <a:gd name="T15" fmla="*/ 236 h 239"/>
                  <a:gd name="T16" fmla="*/ 164 w 239"/>
                  <a:gd name="T17" fmla="*/ 229 h 239"/>
                  <a:gd name="T18" fmla="*/ 174 w 239"/>
                  <a:gd name="T19" fmla="*/ 223 h 239"/>
                  <a:gd name="T20" fmla="*/ 178 w 239"/>
                  <a:gd name="T21" fmla="*/ 220 h 239"/>
                  <a:gd name="T22" fmla="*/ 184 w 239"/>
                  <a:gd name="T23" fmla="*/ 217 h 239"/>
                  <a:gd name="T24" fmla="*/ 203 w 239"/>
                  <a:gd name="T25" fmla="*/ 203 h 239"/>
                  <a:gd name="T26" fmla="*/ 218 w 239"/>
                  <a:gd name="T27" fmla="*/ 184 h 239"/>
                  <a:gd name="T28" fmla="*/ 220 w 239"/>
                  <a:gd name="T29" fmla="*/ 178 h 239"/>
                  <a:gd name="T30" fmla="*/ 224 w 239"/>
                  <a:gd name="T31" fmla="*/ 173 h 239"/>
                  <a:gd name="T32" fmla="*/ 230 w 239"/>
                  <a:gd name="T33" fmla="*/ 163 h 239"/>
                  <a:gd name="T34" fmla="*/ 237 w 239"/>
                  <a:gd name="T35" fmla="*/ 142 h 239"/>
                  <a:gd name="T36" fmla="*/ 238 w 239"/>
                  <a:gd name="T37" fmla="*/ 130 h 239"/>
                  <a:gd name="T38" fmla="*/ 238 w 239"/>
                  <a:gd name="T39" fmla="*/ 124 h 239"/>
                  <a:gd name="T40" fmla="*/ 239 w 239"/>
                  <a:gd name="T41" fmla="*/ 119 h 239"/>
                  <a:gd name="T42" fmla="*/ 237 w 239"/>
                  <a:gd name="T43" fmla="*/ 94 h 239"/>
                  <a:gd name="T44" fmla="*/ 230 w 239"/>
                  <a:gd name="T45" fmla="*/ 73 h 239"/>
                  <a:gd name="T46" fmla="*/ 218 w 239"/>
                  <a:gd name="T47" fmla="*/ 52 h 239"/>
                  <a:gd name="T48" fmla="*/ 203 w 239"/>
                  <a:gd name="T49" fmla="*/ 34 h 239"/>
                  <a:gd name="T50" fmla="*/ 184 w 239"/>
                  <a:gd name="T51" fmla="*/ 17 h 239"/>
                  <a:gd name="T52" fmla="*/ 174 w 239"/>
                  <a:gd name="T53" fmla="*/ 12 h 239"/>
                  <a:gd name="T54" fmla="*/ 164 w 239"/>
                  <a:gd name="T55" fmla="*/ 8 h 239"/>
                  <a:gd name="T56" fmla="*/ 142 w 239"/>
                  <a:gd name="T57" fmla="*/ 1 h 239"/>
                  <a:gd name="T58" fmla="*/ 120 w 239"/>
                  <a:gd name="T59" fmla="*/ 0 h 239"/>
                  <a:gd name="T60" fmla="*/ 95 w 239"/>
                  <a:gd name="T61" fmla="*/ 1 h 239"/>
                  <a:gd name="T62" fmla="*/ 73 w 239"/>
                  <a:gd name="T63" fmla="*/ 8 h 239"/>
                  <a:gd name="T64" fmla="*/ 53 w 239"/>
                  <a:gd name="T65" fmla="*/ 17 h 239"/>
                  <a:gd name="T66" fmla="*/ 35 w 239"/>
                  <a:gd name="T67" fmla="*/ 34 h 239"/>
                  <a:gd name="T68" fmla="*/ 18 w 239"/>
                  <a:gd name="T69" fmla="*/ 52 h 239"/>
                  <a:gd name="T70" fmla="*/ 8 w 239"/>
                  <a:gd name="T71" fmla="*/ 73 h 239"/>
                  <a:gd name="T72" fmla="*/ 1 w 239"/>
                  <a:gd name="T73" fmla="*/ 94 h 239"/>
                  <a:gd name="T74" fmla="*/ 0 w 239"/>
                  <a:gd name="T75" fmla="*/ 119 h 239"/>
                  <a:gd name="T76" fmla="*/ 1 w 239"/>
                  <a:gd name="T77" fmla="*/ 142 h 239"/>
                  <a:gd name="T78" fmla="*/ 8 w 239"/>
                  <a:gd name="T79" fmla="*/ 163 h 239"/>
                  <a:gd name="T80" fmla="*/ 12 w 239"/>
                  <a:gd name="T81" fmla="*/ 173 h 239"/>
                  <a:gd name="T82" fmla="*/ 18 w 239"/>
                  <a:gd name="T83" fmla="*/ 184 h 239"/>
                  <a:gd name="T84" fmla="*/ 35 w 239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35" y="203"/>
                    </a:moveTo>
                    <a:lnTo>
                      <a:pt x="53" y="217"/>
                    </a:lnTo>
                    <a:lnTo>
                      <a:pt x="73" y="229"/>
                    </a:lnTo>
                    <a:lnTo>
                      <a:pt x="95" y="236"/>
                    </a:lnTo>
                    <a:lnTo>
                      <a:pt x="120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6"/>
                    </a:lnTo>
                    <a:lnTo>
                      <a:pt x="164" y="229"/>
                    </a:lnTo>
                    <a:lnTo>
                      <a:pt x="174" y="223"/>
                    </a:lnTo>
                    <a:lnTo>
                      <a:pt x="178" y="220"/>
                    </a:lnTo>
                    <a:lnTo>
                      <a:pt x="184" y="217"/>
                    </a:lnTo>
                    <a:lnTo>
                      <a:pt x="203" y="203"/>
                    </a:lnTo>
                    <a:lnTo>
                      <a:pt x="218" y="184"/>
                    </a:lnTo>
                    <a:lnTo>
                      <a:pt x="220" y="178"/>
                    </a:lnTo>
                    <a:lnTo>
                      <a:pt x="224" y="173"/>
                    </a:lnTo>
                    <a:lnTo>
                      <a:pt x="230" y="163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3" y="34"/>
                    </a:lnTo>
                    <a:lnTo>
                      <a:pt x="184" y="17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2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7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8" y="163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0" name="Freeform 94">
                <a:extLst>
                  <a:ext uri="{FF2B5EF4-FFF2-40B4-BE49-F238E27FC236}">
                    <a16:creationId xmlns:a16="http://schemas.microsoft.com/office/drawing/2014/main" id="{EA7C3DE6-5FB6-EF1F-9988-2BA31BDC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4875213"/>
                <a:ext cx="127000" cy="127000"/>
              </a:xfrm>
              <a:custGeom>
                <a:avLst/>
                <a:gdLst>
                  <a:gd name="T0" fmla="*/ 34 w 239"/>
                  <a:gd name="T1" fmla="*/ 203 h 239"/>
                  <a:gd name="T2" fmla="*/ 52 w 239"/>
                  <a:gd name="T3" fmla="*/ 217 h 239"/>
                  <a:gd name="T4" fmla="*/ 73 w 239"/>
                  <a:gd name="T5" fmla="*/ 229 h 239"/>
                  <a:gd name="T6" fmla="*/ 94 w 239"/>
                  <a:gd name="T7" fmla="*/ 236 h 239"/>
                  <a:gd name="T8" fmla="*/ 119 w 239"/>
                  <a:gd name="T9" fmla="*/ 239 h 239"/>
                  <a:gd name="T10" fmla="*/ 124 w 239"/>
                  <a:gd name="T11" fmla="*/ 238 h 239"/>
                  <a:gd name="T12" fmla="*/ 130 w 239"/>
                  <a:gd name="T13" fmla="*/ 238 h 239"/>
                  <a:gd name="T14" fmla="*/ 142 w 239"/>
                  <a:gd name="T15" fmla="*/ 236 h 239"/>
                  <a:gd name="T16" fmla="*/ 164 w 239"/>
                  <a:gd name="T17" fmla="*/ 229 h 239"/>
                  <a:gd name="T18" fmla="*/ 173 w 239"/>
                  <a:gd name="T19" fmla="*/ 223 h 239"/>
                  <a:gd name="T20" fmla="*/ 178 w 239"/>
                  <a:gd name="T21" fmla="*/ 220 h 239"/>
                  <a:gd name="T22" fmla="*/ 184 w 239"/>
                  <a:gd name="T23" fmla="*/ 217 h 239"/>
                  <a:gd name="T24" fmla="*/ 203 w 239"/>
                  <a:gd name="T25" fmla="*/ 203 h 239"/>
                  <a:gd name="T26" fmla="*/ 217 w 239"/>
                  <a:gd name="T27" fmla="*/ 184 h 239"/>
                  <a:gd name="T28" fmla="*/ 220 w 239"/>
                  <a:gd name="T29" fmla="*/ 178 h 239"/>
                  <a:gd name="T30" fmla="*/ 223 w 239"/>
                  <a:gd name="T31" fmla="*/ 173 h 239"/>
                  <a:gd name="T32" fmla="*/ 229 w 239"/>
                  <a:gd name="T33" fmla="*/ 163 h 239"/>
                  <a:gd name="T34" fmla="*/ 237 w 239"/>
                  <a:gd name="T35" fmla="*/ 142 h 239"/>
                  <a:gd name="T36" fmla="*/ 238 w 239"/>
                  <a:gd name="T37" fmla="*/ 130 h 239"/>
                  <a:gd name="T38" fmla="*/ 238 w 239"/>
                  <a:gd name="T39" fmla="*/ 124 h 239"/>
                  <a:gd name="T40" fmla="*/ 239 w 239"/>
                  <a:gd name="T41" fmla="*/ 119 h 239"/>
                  <a:gd name="T42" fmla="*/ 237 w 239"/>
                  <a:gd name="T43" fmla="*/ 94 h 239"/>
                  <a:gd name="T44" fmla="*/ 229 w 239"/>
                  <a:gd name="T45" fmla="*/ 73 h 239"/>
                  <a:gd name="T46" fmla="*/ 217 w 239"/>
                  <a:gd name="T47" fmla="*/ 52 h 239"/>
                  <a:gd name="T48" fmla="*/ 203 w 239"/>
                  <a:gd name="T49" fmla="*/ 34 h 239"/>
                  <a:gd name="T50" fmla="*/ 184 w 239"/>
                  <a:gd name="T51" fmla="*/ 17 h 239"/>
                  <a:gd name="T52" fmla="*/ 173 w 239"/>
                  <a:gd name="T53" fmla="*/ 12 h 239"/>
                  <a:gd name="T54" fmla="*/ 164 w 239"/>
                  <a:gd name="T55" fmla="*/ 8 h 239"/>
                  <a:gd name="T56" fmla="*/ 142 w 239"/>
                  <a:gd name="T57" fmla="*/ 1 h 239"/>
                  <a:gd name="T58" fmla="*/ 119 w 239"/>
                  <a:gd name="T59" fmla="*/ 0 h 239"/>
                  <a:gd name="T60" fmla="*/ 94 w 239"/>
                  <a:gd name="T61" fmla="*/ 1 h 239"/>
                  <a:gd name="T62" fmla="*/ 73 w 239"/>
                  <a:gd name="T63" fmla="*/ 8 h 239"/>
                  <a:gd name="T64" fmla="*/ 52 w 239"/>
                  <a:gd name="T65" fmla="*/ 17 h 239"/>
                  <a:gd name="T66" fmla="*/ 34 w 239"/>
                  <a:gd name="T67" fmla="*/ 34 h 239"/>
                  <a:gd name="T68" fmla="*/ 18 w 239"/>
                  <a:gd name="T69" fmla="*/ 52 h 239"/>
                  <a:gd name="T70" fmla="*/ 8 w 239"/>
                  <a:gd name="T71" fmla="*/ 73 h 239"/>
                  <a:gd name="T72" fmla="*/ 1 w 239"/>
                  <a:gd name="T73" fmla="*/ 94 h 239"/>
                  <a:gd name="T74" fmla="*/ 0 w 239"/>
                  <a:gd name="T75" fmla="*/ 119 h 239"/>
                  <a:gd name="T76" fmla="*/ 1 w 239"/>
                  <a:gd name="T77" fmla="*/ 142 h 239"/>
                  <a:gd name="T78" fmla="*/ 8 w 239"/>
                  <a:gd name="T79" fmla="*/ 163 h 239"/>
                  <a:gd name="T80" fmla="*/ 12 w 239"/>
                  <a:gd name="T81" fmla="*/ 173 h 239"/>
                  <a:gd name="T82" fmla="*/ 18 w 239"/>
                  <a:gd name="T83" fmla="*/ 184 h 239"/>
                  <a:gd name="T84" fmla="*/ 34 w 239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34" y="203"/>
                    </a:moveTo>
                    <a:lnTo>
                      <a:pt x="52" y="217"/>
                    </a:lnTo>
                    <a:lnTo>
                      <a:pt x="73" y="229"/>
                    </a:lnTo>
                    <a:lnTo>
                      <a:pt x="94" y="236"/>
                    </a:lnTo>
                    <a:lnTo>
                      <a:pt x="119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6"/>
                    </a:lnTo>
                    <a:lnTo>
                      <a:pt x="164" y="229"/>
                    </a:lnTo>
                    <a:lnTo>
                      <a:pt x="173" y="223"/>
                    </a:lnTo>
                    <a:lnTo>
                      <a:pt x="178" y="220"/>
                    </a:lnTo>
                    <a:lnTo>
                      <a:pt x="184" y="217"/>
                    </a:lnTo>
                    <a:lnTo>
                      <a:pt x="203" y="203"/>
                    </a:lnTo>
                    <a:lnTo>
                      <a:pt x="217" y="184"/>
                    </a:lnTo>
                    <a:lnTo>
                      <a:pt x="220" y="178"/>
                    </a:lnTo>
                    <a:lnTo>
                      <a:pt x="223" y="173"/>
                    </a:lnTo>
                    <a:lnTo>
                      <a:pt x="229" y="163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lnTo>
                      <a:pt x="237" y="94"/>
                    </a:lnTo>
                    <a:lnTo>
                      <a:pt x="229" y="73"/>
                    </a:lnTo>
                    <a:lnTo>
                      <a:pt x="217" y="52"/>
                    </a:lnTo>
                    <a:lnTo>
                      <a:pt x="203" y="34"/>
                    </a:lnTo>
                    <a:lnTo>
                      <a:pt x="184" y="17"/>
                    </a:lnTo>
                    <a:lnTo>
                      <a:pt x="173" y="12"/>
                    </a:lnTo>
                    <a:lnTo>
                      <a:pt x="164" y="8"/>
                    </a:lnTo>
                    <a:lnTo>
                      <a:pt x="142" y="1"/>
                    </a:lnTo>
                    <a:lnTo>
                      <a:pt x="119" y="0"/>
                    </a:lnTo>
                    <a:lnTo>
                      <a:pt x="94" y="1"/>
                    </a:lnTo>
                    <a:lnTo>
                      <a:pt x="73" y="8"/>
                    </a:lnTo>
                    <a:lnTo>
                      <a:pt x="52" y="17"/>
                    </a:lnTo>
                    <a:lnTo>
                      <a:pt x="34" y="34"/>
                    </a:lnTo>
                    <a:lnTo>
                      <a:pt x="18" y="52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8" y="163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4" y="20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1" name="Freeform 95">
                <a:extLst>
                  <a:ext uri="{FF2B5EF4-FFF2-40B4-BE49-F238E27FC236}">
                    <a16:creationId xmlns:a16="http://schemas.microsoft.com/office/drawing/2014/main" id="{99525677-7211-5858-29F8-82F4E3FAC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1" y="2863850"/>
                <a:ext cx="127000" cy="127000"/>
              </a:xfrm>
              <a:custGeom>
                <a:avLst/>
                <a:gdLst>
                  <a:gd name="T0" fmla="*/ 240 w 240"/>
                  <a:gd name="T1" fmla="*/ 119 h 239"/>
                  <a:gd name="T2" fmla="*/ 237 w 240"/>
                  <a:gd name="T3" fmla="*/ 94 h 239"/>
                  <a:gd name="T4" fmla="*/ 230 w 240"/>
                  <a:gd name="T5" fmla="*/ 73 h 239"/>
                  <a:gd name="T6" fmla="*/ 218 w 240"/>
                  <a:gd name="T7" fmla="*/ 52 h 239"/>
                  <a:gd name="T8" fmla="*/ 204 w 240"/>
                  <a:gd name="T9" fmla="*/ 35 h 239"/>
                  <a:gd name="T10" fmla="*/ 185 w 240"/>
                  <a:gd name="T11" fmla="*/ 18 h 239"/>
                  <a:gd name="T12" fmla="*/ 174 w 240"/>
                  <a:gd name="T13" fmla="*/ 12 h 239"/>
                  <a:gd name="T14" fmla="*/ 164 w 240"/>
                  <a:gd name="T15" fmla="*/ 8 h 239"/>
                  <a:gd name="T16" fmla="*/ 143 w 240"/>
                  <a:gd name="T17" fmla="*/ 1 h 239"/>
                  <a:gd name="T18" fmla="*/ 120 w 240"/>
                  <a:gd name="T19" fmla="*/ 0 h 239"/>
                  <a:gd name="T20" fmla="*/ 95 w 240"/>
                  <a:gd name="T21" fmla="*/ 1 h 239"/>
                  <a:gd name="T22" fmla="*/ 73 w 240"/>
                  <a:gd name="T23" fmla="*/ 8 h 239"/>
                  <a:gd name="T24" fmla="*/ 53 w 240"/>
                  <a:gd name="T25" fmla="*/ 18 h 239"/>
                  <a:gd name="T26" fmla="*/ 35 w 240"/>
                  <a:gd name="T27" fmla="*/ 35 h 239"/>
                  <a:gd name="T28" fmla="*/ 18 w 240"/>
                  <a:gd name="T29" fmla="*/ 52 h 239"/>
                  <a:gd name="T30" fmla="*/ 9 w 240"/>
                  <a:gd name="T31" fmla="*/ 73 h 239"/>
                  <a:gd name="T32" fmla="*/ 2 w 240"/>
                  <a:gd name="T33" fmla="*/ 94 h 239"/>
                  <a:gd name="T34" fmla="*/ 0 w 240"/>
                  <a:gd name="T35" fmla="*/ 119 h 239"/>
                  <a:gd name="T36" fmla="*/ 2 w 240"/>
                  <a:gd name="T37" fmla="*/ 142 h 239"/>
                  <a:gd name="T38" fmla="*/ 9 w 240"/>
                  <a:gd name="T39" fmla="*/ 164 h 239"/>
                  <a:gd name="T40" fmla="*/ 12 w 240"/>
                  <a:gd name="T41" fmla="*/ 173 h 239"/>
                  <a:gd name="T42" fmla="*/ 18 w 240"/>
                  <a:gd name="T43" fmla="*/ 184 h 239"/>
                  <a:gd name="T44" fmla="*/ 35 w 240"/>
                  <a:gd name="T45" fmla="*/ 203 h 239"/>
                  <a:gd name="T46" fmla="*/ 53 w 240"/>
                  <a:gd name="T47" fmla="*/ 218 h 239"/>
                  <a:gd name="T48" fmla="*/ 73 w 240"/>
                  <a:gd name="T49" fmla="*/ 230 h 239"/>
                  <a:gd name="T50" fmla="*/ 95 w 240"/>
                  <a:gd name="T51" fmla="*/ 237 h 239"/>
                  <a:gd name="T52" fmla="*/ 120 w 240"/>
                  <a:gd name="T53" fmla="*/ 239 h 239"/>
                  <a:gd name="T54" fmla="*/ 125 w 240"/>
                  <a:gd name="T55" fmla="*/ 238 h 239"/>
                  <a:gd name="T56" fmla="*/ 131 w 240"/>
                  <a:gd name="T57" fmla="*/ 238 h 239"/>
                  <a:gd name="T58" fmla="*/ 143 w 240"/>
                  <a:gd name="T59" fmla="*/ 237 h 239"/>
                  <a:gd name="T60" fmla="*/ 164 w 240"/>
                  <a:gd name="T61" fmla="*/ 230 h 239"/>
                  <a:gd name="T62" fmla="*/ 174 w 240"/>
                  <a:gd name="T63" fmla="*/ 224 h 239"/>
                  <a:gd name="T64" fmla="*/ 179 w 240"/>
                  <a:gd name="T65" fmla="*/ 220 h 239"/>
                  <a:gd name="T66" fmla="*/ 185 w 240"/>
                  <a:gd name="T67" fmla="*/ 218 h 239"/>
                  <a:gd name="T68" fmla="*/ 204 w 240"/>
                  <a:gd name="T69" fmla="*/ 203 h 239"/>
                  <a:gd name="T70" fmla="*/ 218 w 240"/>
                  <a:gd name="T71" fmla="*/ 184 h 239"/>
                  <a:gd name="T72" fmla="*/ 221 w 240"/>
                  <a:gd name="T73" fmla="*/ 178 h 239"/>
                  <a:gd name="T74" fmla="*/ 224 w 240"/>
                  <a:gd name="T75" fmla="*/ 173 h 239"/>
                  <a:gd name="T76" fmla="*/ 230 w 240"/>
                  <a:gd name="T77" fmla="*/ 164 h 239"/>
                  <a:gd name="T78" fmla="*/ 237 w 240"/>
                  <a:gd name="T79" fmla="*/ 142 h 239"/>
                  <a:gd name="T80" fmla="*/ 239 w 240"/>
                  <a:gd name="T81" fmla="*/ 130 h 239"/>
                  <a:gd name="T82" fmla="*/ 239 w 240"/>
                  <a:gd name="T83" fmla="*/ 124 h 239"/>
                  <a:gd name="T84" fmla="*/ 240 w 240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39">
                    <a:moveTo>
                      <a:pt x="240" y="119"/>
                    </a:move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4" y="35"/>
                    </a:lnTo>
                    <a:lnTo>
                      <a:pt x="185" y="18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5" y="35"/>
                    </a:lnTo>
                    <a:lnTo>
                      <a:pt x="18" y="52"/>
                    </a:lnTo>
                    <a:lnTo>
                      <a:pt x="9" y="73"/>
                    </a:lnTo>
                    <a:lnTo>
                      <a:pt x="2" y="94"/>
                    </a:lnTo>
                    <a:lnTo>
                      <a:pt x="0" y="119"/>
                    </a:lnTo>
                    <a:lnTo>
                      <a:pt x="2" y="142"/>
                    </a:lnTo>
                    <a:lnTo>
                      <a:pt x="9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39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9" y="220"/>
                    </a:lnTo>
                    <a:lnTo>
                      <a:pt x="185" y="218"/>
                    </a:lnTo>
                    <a:lnTo>
                      <a:pt x="204" y="203"/>
                    </a:lnTo>
                    <a:lnTo>
                      <a:pt x="218" y="184"/>
                    </a:lnTo>
                    <a:lnTo>
                      <a:pt x="221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9" y="130"/>
                    </a:lnTo>
                    <a:lnTo>
                      <a:pt x="239" y="124"/>
                    </a:lnTo>
                    <a:lnTo>
                      <a:pt x="240" y="11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2" name="Freeform 96">
                <a:extLst>
                  <a:ext uri="{FF2B5EF4-FFF2-40B4-BE49-F238E27FC236}">
                    <a16:creationId xmlns:a16="http://schemas.microsoft.com/office/drawing/2014/main" id="{4C7546B7-6147-E190-2EA2-A5F95837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726" y="2863850"/>
                <a:ext cx="127000" cy="127000"/>
              </a:xfrm>
              <a:custGeom>
                <a:avLst/>
                <a:gdLst>
                  <a:gd name="T0" fmla="*/ 239 w 239"/>
                  <a:gd name="T1" fmla="*/ 119 h 239"/>
                  <a:gd name="T2" fmla="*/ 236 w 239"/>
                  <a:gd name="T3" fmla="*/ 94 h 239"/>
                  <a:gd name="T4" fmla="*/ 229 w 239"/>
                  <a:gd name="T5" fmla="*/ 73 h 239"/>
                  <a:gd name="T6" fmla="*/ 217 w 239"/>
                  <a:gd name="T7" fmla="*/ 52 h 239"/>
                  <a:gd name="T8" fmla="*/ 203 w 239"/>
                  <a:gd name="T9" fmla="*/ 35 h 239"/>
                  <a:gd name="T10" fmla="*/ 184 w 239"/>
                  <a:gd name="T11" fmla="*/ 18 h 239"/>
                  <a:gd name="T12" fmla="*/ 173 w 239"/>
                  <a:gd name="T13" fmla="*/ 12 h 239"/>
                  <a:gd name="T14" fmla="*/ 163 w 239"/>
                  <a:gd name="T15" fmla="*/ 8 h 239"/>
                  <a:gd name="T16" fmla="*/ 142 w 239"/>
                  <a:gd name="T17" fmla="*/ 1 h 239"/>
                  <a:gd name="T18" fmla="*/ 119 w 239"/>
                  <a:gd name="T19" fmla="*/ 0 h 239"/>
                  <a:gd name="T20" fmla="*/ 94 w 239"/>
                  <a:gd name="T21" fmla="*/ 1 h 239"/>
                  <a:gd name="T22" fmla="*/ 73 w 239"/>
                  <a:gd name="T23" fmla="*/ 8 h 239"/>
                  <a:gd name="T24" fmla="*/ 52 w 239"/>
                  <a:gd name="T25" fmla="*/ 18 h 239"/>
                  <a:gd name="T26" fmla="*/ 34 w 239"/>
                  <a:gd name="T27" fmla="*/ 35 h 239"/>
                  <a:gd name="T28" fmla="*/ 17 w 239"/>
                  <a:gd name="T29" fmla="*/ 52 h 239"/>
                  <a:gd name="T30" fmla="*/ 8 w 239"/>
                  <a:gd name="T31" fmla="*/ 73 h 239"/>
                  <a:gd name="T32" fmla="*/ 1 w 239"/>
                  <a:gd name="T33" fmla="*/ 94 h 239"/>
                  <a:gd name="T34" fmla="*/ 0 w 239"/>
                  <a:gd name="T35" fmla="*/ 119 h 239"/>
                  <a:gd name="T36" fmla="*/ 1 w 239"/>
                  <a:gd name="T37" fmla="*/ 142 h 239"/>
                  <a:gd name="T38" fmla="*/ 8 w 239"/>
                  <a:gd name="T39" fmla="*/ 164 h 239"/>
                  <a:gd name="T40" fmla="*/ 11 w 239"/>
                  <a:gd name="T41" fmla="*/ 173 h 239"/>
                  <a:gd name="T42" fmla="*/ 17 w 239"/>
                  <a:gd name="T43" fmla="*/ 184 h 239"/>
                  <a:gd name="T44" fmla="*/ 34 w 239"/>
                  <a:gd name="T45" fmla="*/ 203 h 239"/>
                  <a:gd name="T46" fmla="*/ 52 w 239"/>
                  <a:gd name="T47" fmla="*/ 218 h 239"/>
                  <a:gd name="T48" fmla="*/ 73 w 239"/>
                  <a:gd name="T49" fmla="*/ 230 h 239"/>
                  <a:gd name="T50" fmla="*/ 94 w 239"/>
                  <a:gd name="T51" fmla="*/ 237 h 239"/>
                  <a:gd name="T52" fmla="*/ 119 w 239"/>
                  <a:gd name="T53" fmla="*/ 239 h 239"/>
                  <a:gd name="T54" fmla="*/ 124 w 239"/>
                  <a:gd name="T55" fmla="*/ 238 h 239"/>
                  <a:gd name="T56" fmla="*/ 130 w 239"/>
                  <a:gd name="T57" fmla="*/ 238 h 239"/>
                  <a:gd name="T58" fmla="*/ 142 w 239"/>
                  <a:gd name="T59" fmla="*/ 237 h 239"/>
                  <a:gd name="T60" fmla="*/ 163 w 239"/>
                  <a:gd name="T61" fmla="*/ 230 h 239"/>
                  <a:gd name="T62" fmla="*/ 173 w 239"/>
                  <a:gd name="T63" fmla="*/ 224 h 239"/>
                  <a:gd name="T64" fmla="*/ 178 w 239"/>
                  <a:gd name="T65" fmla="*/ 220 h 239"/>
                  <a:gd name="T66" fmla="*/ 184 w 239"/>
                  <a:gd name="T67" fmla="*/ 218 h 239"/>
                  <a:gd name="T68" fmla="*/ 203 w 239"/>
                  <a:gd name="T69" fmla="*/ 203 h 239"/>
                  <a:gd name="T70" fmla="*/ 217 w 239"/>
                  <a:gd name="T71" fmla="*/ 184 h 239"/>
                  <a:gd name="T72" fmla="*/ 220 w 239"/>
                  <a:gd name="T73" fmla="*/ 178 h 239"/>
                  <a:gd name="T74" fmla="*/ 223 w 239"/>
                  <a:gd name="T75" fmla="*/ 173 h 239"/>
                  <a:gd name="T76" fmla="*/ 229 w 239"/>
                  <a:gd name="T77" fmla="*/ 164 h 239"/>
                  <a:gd name="T78" fmla="*/ 236 w 239"/>
                  <a:gd name="T79" fmla="*/ 142 h 239"/>
                  <a:gd name="T80" fmla="*/ 238 w 239"/>
                  <a:gd name="T81" fmla="*/ 130 h 239"/>
                  <a:gd name="T82" fmla="*/ 238 w 239"/>
                  <a:gd name="T83" fmla="*/ 124 h 239"/>
                  <a:gd name="T84" fmla="*/ 239 w 239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239" y="119"/>
                    </a:moveTo>
                    <a:lnTo>
                      <a:pt x="236" y="94"/>
                    </a:lnTo>
                    <a:lnTo>
                      <a:pt x="229" y="73"/>
                    </a:lnTo>
                    <a:lnTo>
                      <a:pt x="217" y="52"/>
                    </a:lnTo>
                    <a:lnTo>
                      <a:pt x="203" y="35"/>
                    </a:lnTo>
                    <a:lnTo>
                      <a:pt x="184" y="18"/>
                    </a:lnTo>
                    <a:lnTo>
                      <a:pt x="173" y="12"/>
                    </a:lnTo>
                    <a:lnTo>
                      <a:pt x="163" y="8"/>
                    </a:lnTo>
                    <a:lnTo>
                      <a:pt x="142" y="1"/>
                    </a:lnTo>
                    <a:lnTo>
                      <a:pt x="119" y="0"/>
                    </a:lnTo>
                    <a:lnTo>
                      <a:pt x="94" y="1"/>
                    </a:lnTo>
                    <a:lnTo>
                      <a:pt x="73" y="8"/>
                    </a:lnTo>
                    <a:lnTo>
                      <a:pt x="52" y="18"/>
                    </a:lnTo>
                    <a:lnTo>
                      <a:pt x="34" y="35"/>
                    </a:lnTo>
                    <a:lnTo>
                      <a:pt x="17" y="52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8" y="164"/>
                    </a:lnTo>
                    <a:lnTo>
                      <a:pt x="11" y="173"/>
                    </a:lnTo>
                    <a:lnTo>
                      <a:pt x="17" y="184"/>
                    </a:lnTo>
                    <a:lnTo>
                      <a:pt x="34" y="203"/>
                    </a:lnTo>
                    <a:lnTo>
                      <a:pt x="52" y="218"/>
                    </a:lnTo>
                    <a:lnTo>
                      <a:pt x="73" y="230"/>
                    </a:lnTo>
                    <a:lnTo>
                      <a:pt x="94" y="237"/>
                    </a:lnTo>
                    <a:lnTo>
                      <a:pt x="119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7"/>
                    </a:lnTo>
                    <a:lnTo>
                      <a:pt x="163" y="230"/>
                    </a:lnTo>
                    <a:lnTo>
                      <a:pt x="173" y="224"/>
                    </a:lnTo>
                    <a:lnTo>
                      <a:pt x="178" y="220"/>
                    </a:lnTo>
                    <a:lnTo>
                      <a:pt x="184" y="218"/>
                    </a:lnTo>
                    <a:lnTo>
                      <a:pt x="203" y="203"/>
                    </a:lnTo>
                    <a:lnTo>
                      <a:pt x="217" y="184"/>
                    </a:lnTo>
                    <a:lnTo>
                      <a:pt x="220" y="178"/>
                    </a:lnTo>
                    <a:lnTo>
                      <a:pt x="223" y="173"/>
                    </a:lnTo>
                    <a:lnTo>
                      <a:pt x="229" y="164"/>
                    </a:lnTo>
                    <a:lnTo>
                      <a:pt x="236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3" name="Freeform 97">
                <a:extLst>
                  <a:ext uri="{FF2B5EF4-FFF2-40B4-BE49-F238E27FC236}">
                    <a16:creationId xmlns:a16="http://schemas.microsoft.com/office/drawing/2014/main" id="{DE794648-3FAA-944F-0397-9AB5793D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613" y="4872038"/>
                <a:ext cx="127000" cy="127000"/>
              </a:xfrm>
              <a:custGeom>
                <a:avLst/>
                <a:gdLst>
                  <a:gd name="T0" fmla="*/ 239 w 239"/>
                  <a:gd name="T1" fmla="*/ 119 h 239"/>
                  <a:gd name="T2" fmla="*/ 237 w 239"/>
                  <a:gd name="T3" fmla="*/ 94 h 239"/>
                  <a:gd name="T4" fmla="*/ 229 w 239"/>
                  <a:gd name="T5" fmla="*/ 73 h 239"/>
                  <a:gd name="T6" fmla="*/ 217 w 239"/>
                  <a:gd name="T7" fmla="*/ 52 h 239"/>
                  <a:gd name="T8" fmla="*/ 203 w 239"/>
                  <a:gd name="T9" fmla="*/ 34 h 239"/>
                  <a:gd name="T10" fmla="*/ 184 w 239"/>
                  <a:gd name="T11" fmla="*/ 18 h 239"/>
                  <a:gd name="T12" fmla="*/ 173 w 239"/>
                  <a:gd name="T13" fmla="*/ 12 h 239"/>
                  <a:gd name="T14" fmla="*/ 164 w 239"/>
                  <a:gd name="T15" fmla="*/ 8 h 239"/>
                  <a:gd name="T16" fmla="*/ 142 w 239"/>
                  <a:gd name="T17" fmla="*/ 1 h 239"/>
                  <a:gd name="T18" fmla="*/ 119 w 239"/>
                  <a:gd name="T19" fmla="*/ 0 h 239"/>
                  <a:gd name="T20" fmla="*/ 94 w 239"/>
                  <a:gd name="T21" fmla="*/ 1 h 239"/>
                  <a:gd name="T22" fmla="*/ 73 w 239"/>
                  <a:gd name="T23" fmla="*/ 8 h 239"/>
                  <a:gd name="T24" fmla="*/ 52 w 239"/>
                  <a:gd name="T25" fmla="*/ 18 h 239"/>
                  <a:gd name="T26" fmla="*/ 34 w 239"/>
                  <a:gd name="T27" fmla="*/ 34 h 239"/>
                  <a:gd name="T28" fmla="*/ 18 w 239"/>
                  <a:gd name="T29" fmla="*/ 52 h 239"/>
                  <a:gd name="T30" fmla="*/ 8 w 239"/>
                  <a:gd name="T31" fmla="*/ 73 h 239"/>
                  <a:gd name="T32" fmla="*/ 1 w 239"/>
                  <a:gd name="T33" fmla="*/ 94 h 239"/>
                  <a:gd name="T34" fmla="*/ 0 w 239"/>
                  <a:gd name="T35" fmla="*/ 119 h 239"/>
                  <a:gd name="T36" fmla="*/ 1 w 239"/>
                  <a:gd name="T37" fmla="*/ 142 h 239"/>
                  <a:gd name="T38" fmla="*/ 8 w 239"/>
                  <a:gd name="T39" fmla="*/ 164 h 239"/>
                  <a:gd name="T40" fmla="*/ 12 w 239"/>
                  <a:gd name="T41" fmla="*/ 173 h 239"/>
                  <a:gd name="T42" fmla="*/ 18 w 239"/>
                  <a:gd name="T43" fmla="*/ 184 h 239"/>
                  <a:gd name="T44" fmla="*/ 34 w 239"/>
                  <a:gd name="T45" fmla="*/ 203 h 239"/>
                  <a:gd name="T46" fmla="*/ 52 w 239"/>
                  <a:gd name="T47" fmla="*/ 217 h 239"/>
                  <a:gd name="T48" fmla="*/ 73 w 239"/>
                  <a:gd name="T49" fmla="*/ 229 h 239"/>
                  <a:gd name="T50" fmla="*/ 94 w 239"/>
                  <a:gd name="T51" fmla="*/ 237 h 239"/>
                  <a:gd name="T52" fmla="*/ 119 w 239"/>
                  <a:gd name="T53" fmla="*/ 239 h 239"/>
                  <a:gd name="T54" fmla="*/ 124 w 239"/>
                  <a:gd name="T55" fmla="*/ 238 h 239"/>
                  <a:gd name="T56" fmla="*/ 130 w 239"/>
                  <a:gd name="T57" fmla="*/ 238 h 239"/>
                  <a:gd name="T58" fmla="*/ 142 w 239"/>
                  <a:gd name="T59" fmla="*/ 237 h 239"/>
                  <a:gd name="T60" fmla="*/ 164 w 239"/>
                  <a:gd name="T61" fmla="*/ 229 h 239"/>
                  <a:gd name="T62" fmla="*/ 173 w 239"/>
                  <a:gd name="T63" fmla="*/ 223 h 239"/>
                  <a:gd name="T64" fmla="*/ 178 w 239"/>
                  <a:gd name="T65" fmla="*/ 220 h 239"/>
                  <a:gd name="T66" fmla="*/ 184 w 239"/>
                  <a:gd name="T67" fmla="*/ 217 h 239"/>
                  <a:gd name="T68" fmla="*/ 203 w 239"/>
                  <a:gd name="T69" fmla="*/ 203 h 239"/>
                  <a:gd name="T70" fmla="*/ 217 w 239"/>
                  <a:gd name="T71" fmla="*/ 184 h 239"/>
                  <a:gd name="T72" fmla="*/ 220 w 239"/>
                  <a:gd name="T73" fmla="*/ 178 h 239"/>
                  <a:gd name="T74" fmla="*/ 223 w 239"/>
                  <a:gd name="T75" fmla="*/ 173 h 239"/>
                  <a:gd name="T76" fmla="*/ 229 w 239"/>
                  <a:gd name="T77" fmla="*/ 164 h 239"/>
                  <a:gd name="T78" fmla="*/ 237 w 239"/>
                  <a:gd name="T79" fmla="*/ 142 h 239"/>
                  <a:gd name="T80" fmla="*/ 238 w 239"/>
                  <a:gd name="T81" fmla="*/ 130 h 239"/>
                  <a:gd name="T82" fmla="*/ 238 w 239"/>
                  <a:gd name="T83" fmla="*/ 124 h 239"/>
                  <a:gd name="T84" fmla="*/ 239 w 239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239" y="119"/>
                    </a:moveTo>
                    <a:lnTo>
                      <a:pt x="237" y="94"/>
                    </a:lnTo>
                    <a:lnTo>
                      <a:pt x="229" y="73"/>
                    </a:lnTo>
                    <a:lnTo>
                      <a:pt x="217" y="52"/>
                    </a:lnTo>
                    <a:lnTo>
                      <a:pt x="203" y="34"/>
                    </a:lnTo>
                    <a:lnTo>
                      <a:pt x="184" y="18"/>
                    </a:lnTo>
                    <a:lnTo>
                      <a:pt x="173" y="12"/>
                    </a:lnTo>
                    <a:lnTo>
                      <a:pt x="164" y="8"/>
                    </a:lnTo>
                    <a:lnTo>
                      <a:pt x="142" y="1"/>
                    </a:lnTo>
                    <a:lnTo>
                      <a:pt x="119" y="0"/>
                    </a:lnTo>
                    <a:lnTo>
                      <a:pt x="94" y="1"/>
                    </a:lnTo>
                    <a:lnTo>
                      <a:pt x="73" y="8"/>
                    </a:lnTo>
                    <a:lnTo>
                      <a:pt x="52" y="18"/>
                    </a:lnTo>
                    <a:lnTo>
                      <a:pt x="34" y="34"/>
                    </a:lnTo>
                    <a:lnTo>
                      <a:pt x="18" y="52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8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4" y="203"/>
                    </a:lnTo>
                    <a:lnTo>
                      <a:pt x="52" y="217"/>
                    </a:lnTo>
                    <a:lnTo>
                      <a:pt x="73" y="229"/>
                    </a:lnTo>
                    <a:lnTo>
                      <a:pt x="94" y="237"/>
                    </a:lnTo>
                    <a:lnTo>
                      <a:pt x="119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7"/>
                    </a:lnTo>
                    <a:lnTo>
                      <a:pt x="164" y="229"/>
                    </a:lnTo>
                    <a:lnTo>
                      <a:pt x="173" y="223"/>
                    </a:lnTo>
                    <a:lnTo>
                      <a:pt x="178" y="220"/>
                    </a:lnTo>
                    <a:lnTo>
                      <a:pt x="184" y="217"/>
                    </a:lnTo>
                    <a:lnTo>
                      <a:pt x="203" y="203"/>
                    </a:lnTo>
                    <a:lnTo>
                      <a:pt x="217" y="184"/>
                    </a:lnTo>
                    <a:lnTo>
                      <a:pt x="220" y="178"/>
                    </a:lnTo>
                    <a:lnTo>
                      <a:pt x="223" y="173"/>
                    </a:lnTo>
                    <a:lnTo>
                      <a:pt x="229" y="164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4" name="Freeform 98">
                <a:extLst>
                  <a:ext uri="{FF2B5EF4-FFF2-40B4-BE49-F238E27FC236}">
                    <a16:creationId xmlns:a16="http://schemas.microsoft.com/office/drawing/2014/main" id="{7885DB40-68CF-E944-D5BA-7AF531E78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301" y="4425950"/>
                <a:ext cx="127000" cy="127000"/>
              </a:xfrm>
              <a:custGeom>
                <a:avLst/>
                <a:gdLst>
                  <a:gd name="T0" fmla="*/ 120 w 240"/>
                  <a:gd name="T1" fmla="*/ 239 h 239"/>
                  <a:gd name="T2" fmla="*/ 125 w 240"/>
                  <a:gd name="T3" fmla="*/ 238 h 239"/>
                  <a:gd name="T4" fmla="*/ 131 w 240"/>
                  <a:gd name="T5" fmla="*/ 238 h 239"/>
                  <a:gd name="T6" fmla="*/ 143 w 240"/>
                  <a:gd name="T7" fmla="*/ 237 h 239"/>
                  <a:gd name="T8" fmla="*/ 164 w 240"/>
                  <a:gd name="T9" fmla="*/ 230 h 239"/>
                  <a:gd name="T10" fmla="*/ 174 w 240"/>
                  <a:gd name="T11" fmla="*/ 224 h 239"/>
                  <a:gd name="T12" fmla="*/ 179 w 240"/>
                  <a:gd name="T13" fmla="*/ 220 h 239"/>
                  <a:gd name="T14" fmla="*/ 185 w 240"/>
                  <a:gd name="T15" fmla="*/ 218 h 239"/>
                  <a:gd name="T16" fmla="*/ 204 w 240"/>
                  <a:gd name="T17" fmla="*/ 203 h 239"/>
                  <a:gd name="T18" fmla="*/ 218 w 240"/>
                  <a:gd name="T19" fmla="*/ 184 h 239"/>
                  <a:gd name="T20" fmla="*/ 221 w 240"/>
                  <a:gd name="T21" fmla="*/ 178 h 239"/>
                  <a:gd name="T22" fmla="*/ 224 w 240"/>
                  <a:gd name="T23" fmla="*/ 173 h 239"/>
                  <a:gd name="T24" fmla="*/ 230 w 240"/>
                  <a:gd name="T25" fmla="*/ 164 h 239"/>
                  <a:gd name="T26" fmla="*/ 237 w 240"/>
                  <a:gd name="T27" fmla="*/ 142 h 239"/>
                  <a:gd name="T28" fmla="*/ 239 w 240"/>
                  <a:gd name="T29" fmla="*/ 130 h 239"/>
                  <a:gd name="T30" fmla="*/ 239 w 240"/>
                  <a:gd name="T31" fmla="*/ 124 h 239"/>
                  <a:gd name="T32" fmla="*/ 240 w 240"/>
                  <a:gd name="T33" fmla="*/ 120 h 239"/>
                  <a:gd name="T34" fmla="*/ 237 w 240"/>
                  <a:gd name="T35" fmla="*/ 94 h 239"/>
                  <a:gd name="T36" fmla="*/ 230 w 240"/>
                  <a:gd name="T37" fmla="*/ 73 h 239"/>
                  <a:gd name="T38" fmla="*/ 218 w 240"/>
                  <a:gd name="T39" fmla="*/ 53 h 239"/>
                  <a:gd name="T40" fmla="*/ 204 w 240"/>
                  <a:gd name="T41" fmla="*/ 35 h 239"/>
                  <a:gd name="T42" fmla="*/ 185 w 240"/>
                  <a:gd name="T43" fmla="*/ 18 h 239"/>
                  <a:gd name="T44" fmla="*/ 174 w 240"/>
                  <a:gd name="T45" fmla="*/ 12 h 239"/>
                  <a:gd name="T46" fmla="*/ 164 w 240"/>
                  <a:gd name="T47" fmla="*/ 8 h 239"/>
                  <a:gd name="T48" fmla="*/ 143 w 240"/>
                  <a:gd name="T49" fmla="*/ 1 h 239"/>
                  <a:gd name="T50" fmla="*/ 120 w 240"/>
                  <a:gd name="T51" fmla="*/ 0 h 239"/>
                  <a:gd name="T52" fmla="*/ 95 w 240"/>
                  <a:gd name="T53" fmla="*/ 1 h 239"/>
                  <a:gd name="T54" fmla="*/ 73 w 240"/>
                  <a:gd name="T55" fmla="*/ 8 h 239"/>
                  <a:gd name="T56" fmla="*/ 53 w 240"/>
                  <a:gd name="T57" fmla="*/ 18 h 239"/>
                  <a:gd name="T58" fmla="*/ 35 w 240"/>
                  <a:gd name="T59" fmla="*/ 35 h 239"/>
                  <a:gd name="T60" fmla="*/ 18 w 240"/>
                  <a:gd name="T61" fmla="*/ 53 h 239"/>
                  <a:gd name="T62" fmla="*/ 9 w 240"/>
                  <a:gd name="T63" fmla="*/ 73 h 239"/>
                  <a:gd name="T64" fmla="*/ 2 w 240"/>
                  <a:gd name="T65" fmla="*/ 94 h 239"/>
                  <a:gd name="T66" fmla="*/ 0 w 240"/>
                  <a:gd name="T67" fmla="*/ 120 h 239"/>
                  <a:gd name="T68" fmla="*/ 2 w 240"/>
                  <a:gd name="T69" fmla="*/ 142 h 239"/>
                  <a:gd name="T70" fmla="*/ 9 w 240"/>
                  <a:gd name="T71" fmla="*/ 164 h 239"/>
                  <a:gd name="T72" fmla="*/ 12 w 240"/>
                  <a:gd name="T73" fmla="*/ 173 h 239"/>
                  <a:gd name="T74" fmla="*/ 18 w 240"/>
                  <a:gd name="T75" fmla="*/ 184 h 239"/>
                  <a:gd name="T76" fmla="*/ 35 w 240"/>
                  <a:gd name="T77" fmla="*/ 203 h 239"/>
                  <a:gd name="T78" fmla="*/ 53 w 240"/>
                  <a:gd name="T79" fmla="*/ 218 h 239"/>
                  <a:gd name="T80" fmla="*/ 73 w 240"/>
                  <a:gd name="T81" fmla="*/ 230 h 239"/>
                  <a:gd name="T82" fmla="*/ 95 w 240"/>
                  <a:gd name="T83" fmla="*/ 237 h 239"/>
                  <a:gd name="T84" fmla="*/ 120 w 240"/>
                  <a:gd name="T8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39">
                    <a:moveTo>
                      <a:pt x="120" y="239"/>
                    </a:move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9" y="220"/>
                    </a:lnTo>
                    <a:lnTo>
                      <a:pt x="185" y="218"/>
                    </a:lnTo>
                    <a:lnTo>
                      <a:pt x="204" y="203"/>
                    </a:lnTo>
                    <a:lnTo>
                      <a:pt x="218" y="184"/>
                    </a:lnTo>
                    <a:lnTo>
                      <a:pt x="221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9" y="130"/>
                    </a:lnTo>
                    <a:lnTo>
                      <a:pt x="239" y="124"/>
                    </a:lnTo>
                    <a:lnTo>
                      <a:pt x="240" y="120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3"/>
                    </a:lnTo>
                    <a:lnTo>
                      <a:pt x="204" y="35"/>
                    </a:lnTo>
                    <a:lnTo>
                      <a:pt x="185" y="18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5" y="35"/>
                    </a:lnTo>
                    <a:lnTo>
                      <a:pt x="18" y="53"/>
                    </a:lnTo>
                    <a:lnTo>
                      <a:pt x="9" y="73"/>
                    </a:lnTo>
                    <a:lnTo>
                      <a:pt x="2" y="94"/>
                    </a:lnTo>
                    <a:lnTo>
                      <a:pt x="0" y="120"/>
                    </a:lnTo>
                    <a:lnTo>
                      <a:pt x="2" y="142"/>
                    </a:lnTo>
                    <a:lnTo>
                      <a:pt x="9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39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5" name="Freeform 99">
                <a:extLst>
                  <a:ext uri="{FF2B5EF4-FFF2-40B4-BE49-F238E27FC236}">
                    <a16:creationId xmlns:a16="http://schemas.microsoft.com/office/drawing/2014/main" id="{6272CA4B-B8DB-FEBE-04A7-CCA60EED5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801" y="4298950"/>
                <a:ext cx="125413" cy="127000"/>
              </a:xfrm>
              <a:custGeom>
                <a:avLst/>
                <a:gdLst>
                  <a:gd name="T0" fmla="*/ 120 w 239"/>
                  <a:gd name="T1" fmla="*/ 0 h 239"/>
                  <a:gd name="T2" fmla="*/ 95 w 239"/>
                  <a:gd name="T3" fmla="*/ 1 h 239"/>
                  <a:gd name="T4" fmla="*/ 73 w 239"/>
                  <a:gd name="T5" fmla="*/ 8 h 239"/>
                  <a:gd name="T6" fmla="*/ 53 w 239"/>
                  <a:gd name="T7" fmla="*/ 17 h 239"/>
                  <a:gd name="T8" fmla="*/ 35 w 239"/>
                  <a:gd name="T9" fmla="*/ 34 h 239"/>
                  <a:gd name="T10" fmla="*/ 18 w 239"/>
                  <a:gd name="T11" fmla="*/ 52 h 239"/>
                  <a:gd name="T12" fmla="*/ 9 w 239"/>
                  <a:gd name="T13" fmla="*/ 73 h 239"/>
                  <a:gd name="T14" fmla="*/ 1 w 239"/>
                  <a:gd name="T15" fmla="*/ 94 h 239"/>
                  <a:gd name="T16" fmla="*/ 0 w 239"/>
                  <a:gd name="T17" fmla="*/ 119 h 239"/>
                  <a:gd name="T18" fmla="*/ 1 w 239"/>
                  <a:gd name="T19" fmla="*/ 142 h 239"/>
                  <a:gd name="T20" fmla="*/ 9 w 239"/>
                  <a:gd name="T21" fmla="*/ 163 h 239"/>
                  <a:gd name="T22" fmla="*/ 12 w 239"/>
                  <a:gd name="T23" fmla="*/ 173 h 239"/>
                  <a:gd name="T24" fmla="*/ 18 w 239"/>
                  <a:gd name="T25" fmla="*/ 184 h 239"/>
                  <a:gd name="T26" fmla="*/ 35 w 239"/>
                  <a:gd name="T27" fmla="*/ 203 h 239"/>
                  <a:gd name="T28" fmla="*/ 53 w 239"/>
                  <a:gd name="T29" fmla="*/ 217 h 239"/>
                  <a:gd name="T30" fmla="*/ 73 w 239"/>
                  <a:gd name="T31" fmla="*/ 229 h 239"/>
                  <a:gd name="T32" fmla="*/ 95 w 239"/>
                  <a:gd name="T33" fmla="*/ 236 h 239"/>
                  <a:gd name="T34" fmla="*/ 120 w 239"/>
                  <a:gd name="T35" fmla="*/ 239 h 239"/>
                  <a:gd name="T36" fmla="*/ 125 w 239"/>
                  <a:gd name="T37" fmla="*/ 238 h 239"/>
                  <a:gd name="T38" fmla="*/ 131 w 239"/>
                  <a:gd name="T39" fmla="*/ 238 h 239"/>
                  <a:gd name="T40" fmla="*/ 143 w 239"/>
                  <a:gd name="T41" fmla="*/ 236 h 239"/>
                  <a:gd name="T42" fmla="*/ 164 w 239"/>
                  <a:gd name="T43" fmla="*/ 229 h 239"/>
                  <a:gd name="T44" fmla="*/ 174 w 239"/>
                  <a:gd name="T45" fmla="*/ 223 h 239"/>
                  <a:gd name="T46" fmla="*/ 178 w 239"/>
                  <a:gd name="T47" fmla="*/ 220 h 239"/>
                  <a:gd name="T48" fmla="*/ 184 w 239"/>
                  <a:gd name="T49" fmla="*/ 217 h 239"/>
                  <a:gd name="T50" fmla="*/ 204 w 239"/>
                  <a:gd name="T51" fmla="*/ 203 h 239"/>
                  <a:gd name="T52" fmla="*/ 218 w 239"/>
                  <a:gd name="T53" fmla="*/ 184 h 239"/>
                  <a:gd name="T54" fmla="*/ 220 w 239"/>
                  <a:gd name="T55" fmla="*/ 178 h 239"/>
                  <a:gd name="T56" fmla="*/ 224 w 239"/>
                  <a:gd name="T57" fmla="*/ 173 h 239"/>
                  <a:gd name="T58" fmla="*/ 230 w 239"/>
                  <a:gd name="T59" fmla="*/ 163 h 239"/>
                  <a:gd name="T60" fmla="*/ 237 w 239"/>
                  <a:gd name="T61" fmla="*/ 142 h 239"/>
                  <a:gd name="T62" fmla="*/ 238 w 239"/>
                  <a:gd name="T63" fmla="*/ 130 h 239"/>
                  <a:gd name="T64" fmla="*/ 238 w 239"/>
                  <a:gd name="T65" fmla="*/ 124 h 239"/>
                  <a:gd name="T66" fmla="*/ 239 w 239"/>
                  <a:gd name="T67" fmla="*/ 119 h 239"/>
                  <a:gd name="T68" fmla="*/ 237 w 239"/>
                  <a:gd name="T69" fmla="*/ 94 h 239"/>
                  <a:gd name="T70" fmla="*/ 230 w 239"/>
                  <a:gd name="T71" fmla="*/ 73 h 239"/>
                  <a:gd name="T72" fmla="*/ 218 w 239"/>
                  <a:gd name="T73" fmla="*/ 52 h 239"/>
                  <a:gd name="T74" fmla="*/ 204 w 239"/>
                  <a:gd name="T75" fmla="*/ 34 h 239"/>
                  <a:gd name="T76" fmla="*/ 184 w 239"/>
                  <a:gd name="T77" fmla="*/ 17 h 239"/>
                  <a:gd name="T78" fmla="*/ 174 w 239"/>
                  <a:gd name="T79" fmla="*/ 12 h 239"/>
                  <a:gd name="T80" fmla="*/ 164 w 239"/>
                  <a:gd name="T81" fmla="*/ 8 h 239"/>
                  <a:gd name="T82" fmla="*/ 143 w 239"/>
                  <a:gd name="T83" fmla="*/ 1 h 239"/>
                  <a:gd name="T84" fmla="*/ 120 w 239"/>
                  <a:gd name="T8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120" y="0"/>
                    </a:moveTo>
                    <a:lnTo>
                      <a:pt x="95" y="1"/>
                    </a:lnTo>
                    <a:lnTo>
                      <a:pt x="73" y="8"/>
                    </a:lnTo>
                    <a:lnTo>
                      <a:pt x="53" y="17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9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9" y="163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lnTo>
                      <a:pt x="53" y="217"/>
                    </a:lnTo>
                    <a:lnTo>
                      <a:pt x="73" y="229"/>
                    </a:lnTo>
                    <a:lnTo>
                      <a:pt x="95" y="236"/>
                    </a:lnTo>
                    <a:lnTo>
                      <a:pt x="120" y="239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6"/>
                    </a:lnTo>
                    <a:lnTo>
                      <a:pt x="164" y="229"/>
                    </a:lnTo>
                    <a:lnTo>
                      <a:pt x="174" y="223"/>
                    </a:lnTo>
                    <a:lnTo>
                      <a:pt x="178" y="220"/>
                    </a:lnTo>
                    <a:lnTo>
                      <a:pt x="184" y="217"/>
                    </a:lnTo>
                    <a:lnTo>
                      <a:pt x="204" y="203"/>
                    </a:lnTo>
                    <a:lnTo>
                      <a:pt x="218" y="184"/>
                    </a:lnTo>
                    <a:lnTo>
                      <a:pt x="220" y="178"/>
                    </a:lnTo>
                    <a:lnTo>
                      <a:pt x="224" y="173"/>
                    </a:lnTo>
                    <a:lnTo>
                      <a:pt x="230" y="163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4" y="34"/>
                    </a:lnTo>
                    <a:lnTo>
                      <a:pt x="184" y="17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6" name="Freeform 100">
                <a:extLst>
                  <a:ext uri="{FF2B5EF4-FFF2-40B4-BE49-F238E27FC236}">
                    <a16:creationId xmlns:a16="http://schemas.microsoft.com/office/drawing/2014/main" id="{11F1B828-68AB-47F9-AEBB-7FB1480BC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801" y="3074988"/>
                <a:ext cx="125413" cy="127000"/>
              </a:xfrm>
              <a:custGeom>
                <a:avLst/>
                <a:gdLst>
                  <a:gd name="T0" fmla="*/ 120 w 239"/>
                  <a:gd name="T1" fmla="*/ 0 h 240"/>
                  <a:gd name="T2" fmla="*/ 95 w 239"/>
                  <a:gd name="T3" fmla="*/ 2 h 240"/>
                  <a:gd name="T4" fmla="*/ 73 w 239"/>
                  <a:gd name="T5" fmla="*/ 9 h 240"/>
                  <a:gd name="T6" fmla="*/ 53 w 239"/>
                  <a:gd name="T7" fmla="*/ 18 h 240"/>
                  <a:gd name="T8" fmla="*/ 35 w 239"/>
                  <a:gd name="T9" fmla="*/ 35 h 240"/>
                  <a:gd name="T10" fmla="*/ 18 w 239"/>
                  <a:gd name="T11" fmla="*/ 53 h 240"/>
                  <a:gd name="T12" fmla="*/ 9 w 239"/>
                  <a:gd name="T13" fmla="*/ 73 h 240"/>
                  <a:gd name="T14" fmla="*/ 1 w 239"/>
                  <a:gd name="T15" fmla="*/ 95 h 240"/>
                  <a:gd name="T16" fmla="*/ 0 w 239"/>
                  <a:gd name="T17" fmla="*/ 120 h 240"/>
                  <a:gd name="T18" fmla="*/ 1 w 239"/>
                  <a:gd name="T19" fmla="*/ 143 h 240"/>
                  <a:gd name="T20" fmla="*/ 9 w 239"/>
                  <a:gd name="T21" fmla="*/ 164 h 240"/>
                  <a:gd name="T22" fmla="*/ 12 w 239"/>
                  <a:gd name="T23" fmla="*/ 174 h 240"/>
                  <a:gd name="T24" fmla="*/ 18 w 239"/>
                  <a:gd name="T25" fmla="*/ 185 h 240"/>
                  <a:gd name="T26" fmla="*/ 35 w 239"/>
                  <a:gd name="T27" fmla="*/ 204 h 240"/>
                  <a:gd name="T28" fmla="*/ 53 w 239"/>
                  <a:gd name="T29" fmla="*/ 218 h 240"/>
                  <a:gd name="T30" fmla="*/ 73 w 239"/>
                  <a:gd name="T31" fmla="*/ 230 h 240"/>
                  <a:gd name="T32" fmla="*/ 95 w 239"/>
                  <a:gd name="T33" fmla="*/ 237 h 240"/>
                  <a:gd name="T34" fmla="*/ 120 w 239"/>
                  <a:gd name="T35" fmla="*/ 240 h 240"/>
                  <a:gd name="T36" fmla="*/ 125 w 239"/>
                  <a:gd name="T37" fmla="*/ 238 h 240"/>
                  <a:gd name="T38" fmla="*/ 131 w 239"/>
                  <a:gd name="T39" fmla="*/ 238 h 240"/>
                  <a:gd name="T40" fmla="*/ 143 w 239"/>
                  <a:gd name="T41" fmla="*/ 237 h 240"/>
                  <a:gd name="T42" fmla="*/ 164 w 239"/>
                  <a:gd name="T43" fmla="*/ 230 h 240"/>
                  <a:gd name="T44" fmla="*/ 174 w 239"/>
                  <a:gd name="T45" fmla="*/ 224 h 240"/>
                  <a:gd name="T46" fmla="*/ 178 w 239"/>
                  <a:gd name="T47" fmla="*/ 221 h 240"/>
                  <a:gd name="T48" fmla="*/ 184 w 239"/>
                  <a:gd name="T49" fmla="*/ 218 h 240"/>
                  <a:gd name="T50" fmla="*/ 204 w 239"/>
                  <a:gd name="T51" fmla="*/ 204 h 240"/>
                  <a:gd name="T52" fmla="*/ 218 w 239"/>
                  <a:gd name="T53" fmla="*/ 185 h 240"/>
                  <a:gd name="T54" fmla="*/ 220 w 239"/>
                  <a:gd name="T55" fmla="*/ 179 h 240"/>
                  <a:gd name="T56" fmla="*/ 224 w 239"/>
                  <a:gd name="T57" fmla="*/ 174 h 240"/>
                  <a:gd name="T58" fmla="*/ 230 w 239"/>
                  <a:gd name="T59" fmla="*/ 164 h 240"/>
                  <a:gd name="T60" fmla="*/ 237 w 239"/>
                  <a:gd name="T61" fmla="*/ 143 h 240"/>
                  <a:gd name="T62" fmla="*/ 238 w 239"/>
                  <a:gd name="T63" fmla="*/ 131 h 240"/>
                  <a:gd name="T64" fmla="*/ 238 w 239"/>
                  <a:gd name="T65" fmla="*/ 125 h 240"/>
                  <a:gd name="T66" fmla="*/ 239 w 239"/>
                  <a:gd name="T67" fmla="*/ 120 h 240"/>
                  <a:gd name="T68" fmla="*/ 237 w 239"/>
                  <a:gd name="T69" fmla="*/ 95 h 240"/>
                  <a:gd name="T70" fmla="*/ 230 w 239"/>
                  <a:gd name="T71" fmla="*/ 73 h 240"/>
                  <a:gd name="T72" fmla="*/ 218 w 239"/>
                  <a:gd name="T73" fmla="*/ 53 h 240"/>
                  <a:gd name="T74" fmla="*/ 204 w 239"/>
                  <a:gd name="T75" fmla="*/ 35 h 240"/>
                  <a:gd name="T76" fmla="*/ 184 w 239"/>
                  <a:gd name="T77" fmla="*/ 18 h 240"/>
                  <a:gd name="T78" fmla="*/ 174 w 239"/>
                  <a:gd name="T79" fmla="*/ 12 h 240"/>
                  <a:gd name="T80" fmla="*/ 164 w 239"/>
                  <a:gd name="T81" fmla="*/ 9 h 240"/>
                  <a:gd name="T82" fmla="*/ 143 w 239"/>
                  <a:gd name="T83" fmla="*/ 2 h 240"/>
                  <a:gd name="T84" fmla="*/ 120 w 239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40">
                    <a:moveTo>
                      <a:pt x="120" y="0"/>
                    </a:moveTo>
                    <a:lnTo>
                      <a:pt x="95" y="2"/>
                    </a:lnTo>
                    <a:lnTo>
                      <a:pt x="73" y="9"/>
                    </a:lnTo>
                    <a:lnTo>
                      <a:pt x="53" y="18"/>
                    </a:lnTo>
                    <a:lnTo>
                      <a:pt x="35" y="35"/>
                    </a:lnTo>
                    <a:lnTo>
                      <a:pt x="18" y="53"/>
                    </a:lnTo>
                    <a:lnTo>
                      <a:pt x="9" y="73"/>
                    </a:lnTo>
                    <a:lnTo>
                      <a:pt x="1" y="95"/>
                    </a:lnTo>
                    <a:lnTo>
                      <a:pt x="0" y="120"/>
                    </a:lnTo>
                    <a:lnTo>
                      <a:pt x="1" y="143"/>
                    </a:lnTo>
                    <a:lnTo>
                      <a:pt x="9" y="164"/>
                    </a:lnTo>
                    <a:lnTo>
                      <a:pt x="12" y="174"/>
                    </a:lnTo>
                    <a:lnTo>
                      <a:pt x="18" y="185"/>
                    </a:lnTo>
                    <a:lnTo>
                      <a:pt x="35" y="204"/>
                    </a:ln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40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8" y="221"/>
                    </a:lnTo>
                    <a:lnTo>
                      <a:pt x="184" y="218"/>
                    </a:lnTo>
                    <a:lnTo>
                      <a:pt x="204" y="204"/>
                    </a:lnTo>
                    <a:lnTo>
                      <a:pt x="218" y="185"/>
                    </a:lnTo>
                    <a:lnTo>
                      <a:pt x="220" y="179"/>
                    </a:lnTo>
                    <a:lnTo>
                      <a:pt x="224" y="174"/>
                    </a:lnTo>
                    <a:lnTo>
                      <a:pt x="230" y="164"/>
                    </a:lnTo>
                    <a:lnTo>
                      <a:pt x="237" y="143"/>
                    </a:lnTo>
                    <a:lnTo>
                      <a:pt x="238" y="131"/>
                    </a:lnTo>
                    <a:lnTo>
                      <a:pt x="238" y="125"/>
                    </a:lnTo>
                    <a:lnTo>
                      <a:pt x="239" y="120"/>
                    </a:lnTo>
                    <a:lnTo>
                      <a:pt x="237" y="95"/>
                    </a:lnTo>
                    <a:lnTo>
                      <a:pt x="230" y="73"/>
                    </a:lnTo>
                    <a:lnTo>
                      <a:pt x="218" y="53"/>
                    </a:lnTo>
                    <a:lnTo>
                      <a:pt x="204" y="35"/>
                    </a:lnTo>
                    <a:lnTo>
                      <a:pt x="184" y="18"/>
                    </a:lnTo>
                    <a:lnTo>
                      <a:pt x="174" y="12"/>
                    </a:lnTo>
                    <a:lnTo>
                      <a:pt x="164" y="9"/>
                    </a:lnTo>
                    <a:lnTo>
                      <a:pt x="143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7" name="Freeform 101">
                <a:extLst>
                  <a:ext uri="{FF2B5EF4-FFF2-40B4-BE49-F238E27FC236}">
                    <a16:creationId xmlns:a16="http://schemas.microsoft.com/office/drawing/2014/main" id="{44600EDD-59E3-F722-4E0C-7E186A1C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901" y="2465388"/>
                <a:ext cx="127000" cy="127000"/>
              </a:xfrm>
              <a:custGeom>
                <a:avLst/>
                <a:gdLst>
                  <a:gd name="T0" fmla="*/ 239 w 239"/>
                  <a:gd name="T1" fmla="*/ 120 h 239"/>
                  <a:gd name="T2" fmla="*/ 237 w 239"/>
                  <a:gd name="T3" fmla="*/ 94 h 239"/>
                  <a:gd name="T4" fmla="*/ 229 w 239"/>
                  <a:gd name="T5" fmla="*/ 73 h 239"/>
                  <a:gd name="T6" fmla="*/ 217 w 239"/>
                  <a:gd name="T7" fmla="*/ 53 h 239"/>
                  <a:gd name="T8" fmla="*/ 203 w 239"/>
                  <a:gd name="T9" fmla="*/ 35 h 239"/>
                  <a:gd name="T10" fmla="*/ 184 w 239"/>
                  <a:gd name="T11" fmla="*/ 18 h 239"/>
                  <a:gd name="T12" fmla="*/ 173 w 239"/>
                  <a:gd name="T13" fmla="*/ 12 h 239"/>
                  <a:gd name="T14" fmla="*/ 164 w 239"/>
                  <a:gd name="T15" fmla="*/ 8 h 239"/>
                  <a:gd name="T16" fmla="*/ 142 w 239"/>
                  <a:gd name="T17" fmla="*/ 1 h 239"/>
                  <a:gd name="T18" fmla="*/ 119 w 239"/>
                  <a:gd name="T19" fmla="*/ 0 h 239"/>
                  <a:gd name="T20" fmla="*/ 94 w 239"/>
                  <a:gd name="T21" fmla="*/ 1 h 239"/>
                  <a:gd name="T22" fmla="*/ 73 w 239"/>
                  <a:gd name="T23" fmla="*/ 8 h 239"/>
                  <a:gd name="T24" fmla="*/ 52 w 239"/>
                  <a:gd name="T25" fmla="*/ 18 h 239"/>
                  <a:gd name="T26" fmla="*/ 34 w 239"/>
                  <a:gd name="T27" fmla="*/ 35 h 239"/>
                  <a:gd name="T28" fmla="*/ 18 w 239"/>
                  <a:gd name="T29" fmla="*/ 53 h 239"/>
                  <a:gd name="T30" fmla="*/ 8 w 239"/>
                  <a:gd name="T31" fmla="*/ 73 h 239"/>
                  <a:gd name="T32" fmla="*/ 1 w 239"/>
                  <a:gd name="T33" fmla="*/ 94 h 239"/>
                  <a:gd name="T34" fmla="*/ 0 w 239"/>
                  <a:gd name="T35" fmla="*/ 120 h 239"/>
                  <a:gd name="T36" fmla="*/ 1 w 239"/>
                  <a:gd name="T37" fmla="*/ 142 h 239"/>
                  <a:gd name="T38" fmla="*/ 8 w 239"/>
                  <a:gd name="T39" fmla="*/ 164 h 239"/>
                  <a:gd name="T40" fmla="*/ 12 w 239"/>
                  <a:gd name="T41" fmla="*/ 173 h 239"/>
                  <a:gd name="T42" fmla="*/ 18 w 239"/>
                  <a:gd name="T43" fmla="*/ 184 h 239"/>
                  <a:gd name="T44" fmla="*/ 34 w 239"/>
                  <a:gd name="T45" fmla="*/ 203 h 239"/>
                  <a:gd name="T46" fmla="*/ 52 w 239"/>
                  <a:gd name="T47" fmla="*/ 218 h 239"/>
                  <a:gd name="T48" fmla="*/ 73 w 239"/>
                  <a:gd name="T49" fmla="*/ 230 h 239"/>
                  <a:gd name="T50" fmla="*/ 94 w 239"/>
                  <a:gd name="T51" fmla="*/ 237 h 239"/>
                  <a:gd name="T52" fmla="*/ 119 w 239"/>
                  <a:gd name="T53" fmla="*/ 239 h 239"/>
                  <a:gd name="T54" fmla="*/ 124 w 239"/>
                  <a:gd name="T55" fmla="*/ 238 h 239"/>
                  <a:gd name="T56" fmla="*/ 130 w 239"/>
                  <a:gd name="T57" fmla="*/ 238 h 239"/>
                  <a:gd name="T58" fmla="*/ 142 w 239"/>
                  <a:gd name="T59" fmla="*/ 237 h 239"/>
                  <a:gd name="T60" fmla="*/ 164 w 239"/>
                  <a:gd name="T61" fmla="*/ 230 h 239"/>
                  <a:gd name="T62" fmla="*/ 173 w 239"/>
                  <a:gd name="T63" fmla="*/ 224 h 239"/>
                  <a:gd name="T64" fmla="*/ 178 w 239"/>
                  <a:gd name="T65" fmla="*/ 220 h 239"/>
                  <a:gd name="T66" fmla="*/ 184 w 239"/>
                  <a:gd name="T67" fmla="*/ 218 h 239"/>
                  <a:gd name="T68" fmla="*/ 203 w 239"/>
                  <a:gd name="T69" fmla="*/ 203 h 239"/>
                  <a:gd name="T70" fmla="*/ 217 w 239"/>
                  <a:gd name="T71" fmla="*/ 184 h 239"/>
                  <a:gd name="T72" fmla="*/ 220 w 239"/>
                  <a:gd name="T73" fmla="*/ 178 h 239"/>
                  <a:gd name="T74" fmla="*/ 223 w 239"/>
                  <a:gd name="T75" fmla="*/ 173 h 239"/>
                  <a:gd name="T76" fmla="*/ 229 w 239"/>
                  <a:gd name="T77" fmla="*/ 164 h 239"/>
                  <a:gd name="T78" fmla="*/ 237 w 239"/>
                  <a:gd name="T79" fmla="*/ 142 h 239"/>
                  <a:gd name="T80" fmla="*/ 238 w 239"/>
                  <a:gd name="T81" fmla="*/ 130 h 239"/>
                  <a:gd name="T82" fmla="*/ 238 w 239"/>
                  <a:gd name="T83" fmla="*/ 124 h 239"/>
                  <a:gd name="T84" fmla="*/ 239 w 239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239" y="120"/>
                    </a:moveTo>
                    <a:lnTo>
                      <a:pt x="237" y="94"/>
                    </a:lnTo>
                    <a:lnTo>
                      <a:pt x="229" y="73"/>
                    </a:lnTo>
                    <a:lnTo>
                      <a:pt x="217" y="53"/>
                    </a:lnTo>
                    <a:lnTo>
                      <a:pt x="203" y="35"/>
                    </a:lnTo>
                    <a:lnTo>
                      <a:pt x="184" y="18"/>
                    </a:lnTo>
                    <a:lnTo>
                      <a:pt x="173" y="12"/>
                    </a:lnTo>
                    <a:lnTo>
                      <a:pt x="164" y="8"/>
                    </a:lnTo>
                    <a:lnTo>
                      <a:pt x="142" y="1"/>
                    </a:lnTo>
                    <a:lnTo>
                      <a:pt x="119" y="0"/>
                    </a:lnTo>
                    <a:lnTo>
                      <a:pt x="94" y="1"/>
                    </a:lnTo>
                    <a:lnTo>
                      <a:pt x="73" y="8"/>
                    </a:lnTo>
                    <a:lnTo>
                      <a:pt x="52" y="18"/>
                    </a:lnTo>
                    <a:lnTo>
                      <a:pt x="34" y="35"/>
                    </a:lnTo>
                    <a:lnTo>
                      <a:pt x="18" y="53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20"/>
                    </a:lnTo>
                    <a:lnTo>
                      <a:pt x="1" y="142"/>
                    </a:lnTo>
                    <a:lnTo>
                      <a:pt x="8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4" y="203"/>
                    </a:lnTo>
                    <a:lnTo>
                      <a:pt x="52" y="218"/>
                    </a:lnTo>
                    <a:lnTo>
                      <a:pt x="73" y="230"/>
                    </a:lnTo>
                    <a:lnTo>
                      <a:pt x="94" y="237"/>
                    </a:lnTo>
                    <a:lnTo>
                      <a:pt x="119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7"/>
                    </a:lnTo>
                    <a:lnTo>
                      <a:pt x="164" y="230"/>
                    </a:lnTo>
                    <a:lnTo>
                      <a:pt x="173" y="224"/>
                    </a:lnTo>
                    <a:lnTo>
                      <a:pt x="178" y="220"/>
                    </a:lnTo>
                    <a:lnTo>
                      <a:pt x="184" y="218"/>
                    </a:lnTo>
                    <a:lnTo>
                      <a:pt x="203" y="203"/>
                    </a:lnTo>
                    <a:lnTo>
                      <a:pt x="217" y="184"/>
                    </a:lnTo>
                    <a:lnTo>
                      <a:pt x="220" y="178"/>
                    </a:lnTo>
                    <a:lnTo>
                      <a:pt x="223" y="173"/>
                    </a:lnTo>
                    <a:lnTo>
                      <a:pt x="229" y="164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2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8" name="Freeform 102">
                <a:extLst>
                  <a:ext uri="{FF2B5EF4-FFF2-40B4-BE49-F238E27FC236}">
                    <a16:creationId xmlns:a16="http://schemas.microsoft.com/office/drawing/2014/main" id="{60FDC11D-1CFA-8533-4BC4-40BABB09C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3189288"/>
                <a:ext cx="127000" cy="125413"/>
              </a:xfrm>
              <a:custGeom>
                <a:avLst/>
                <a:gdLst>
                  <a:gd name="T0" fmla="*/ 239 w 239"/>
                  <a:gd name="T1" fmla="*/ 119 h 239"/>
                  <a:gd name="T2" fmla="*/ 237 w 239"/>
                  <a:gd name="T3" fmla="*/ 94 h 239"/>
                  <a:gd name="T4" fmla="*/ 229 w 239"/>
                  <a:gd name="T5" fmla="*/ 73 h 239"/>
                  <a:gd name="T6" fmla="*/ 217 w 239"/>
                  <a:gd name="T7" fmla="*/ 52 h 239"/>
                  <a:gd name="T8" fmla="*/ 203 w 239"/>
                  <a:gd name="T9" fmla="*/ 34 h 239"/>
                  <a:gd name="T10" fmla="*/ 184 w 239"/>
                  <a:gd name="T11" fmla="*/ 17 h 239"/>
                  <a:gd name="T12" fmla="*/ 173 w 239"/>
                  <a:gd name="T13" fmla="*/ 12 h 239"/>
                  <a:gd name="T14" fmla="*/ 164 w 239"/>
                  <a:gd name="T15" fmla="*/ 8 h 239"/>
                  <a:gd name="T16" fmla="*/ 142 w 239"/>
                  <a:gd name="T17" fmla="*/ 1 h 239"/>
                  <a:gd name="T18" fmla="*/ 119 w 239"/>
                  <a:gd name="T19" fmla="*/ 0 h 239"/>
                  <a:gd name="T20" fmla="*/ 94 w 239"/>
                  <a:gd name="T21" fmla="*/ 1 h 239"/>
                  <a:gd name="T22" fmla="*/ 73 w 239"/>
                  <a:gd name="T23" fmla="*/ 8 h 239"/>
                  <a:gd name="T24" fmla="*/ 52 w 239"/>
                  <a:gd name="T25" fmla="*/ 17 h 239"/>
                  <a:gd name="T26" fmla="*/ 34 w 239"/>
                  <a:gd name="T27" fmla="*/ 34 h 239"/>
                  <a:gd name="T28" fmla="*/ 18 w 239"/>
                  <a:gd name="T29" fmla="*/ 52 h 239"/>
                  <a:gd name="T30" fmla="*/ 8 w 239"/>
                  <a:gd name="T31" fmla="*/ 73 h 239"/>
                  <a:gd name="T32" fmla="*/ 1 w 239"/>
                  <a:gd name="T33" fmla="*/ 94 h 239"/>
                  <a:gd name="T34" fmla="*/ 0 w 239"/>
                  <a:gd name="T35" fmla="*/ 119 h 239"/>
                  <a:gd name="T36" fmla="*/ 1 w 239"/>
                  <a:gd name="T37" fmla="*/ 142 h 239"/>
                  <a:gd name="T38" fmla="*/ 8 w 239"/>
                  <a:gd name="T39" fmla="*/ 163 h 239"/>
                  <a:gd name="T40" fmla="*/ 12 w 239"/>
                  <a:gd name="T41" fmla="*/ 173 h 239"/>
                  <a:gd name="T42" fmla="*/ 18 w 239"/>
                  <a:gd name="T43" fmla="*/ 184 h 239"/>
                  <a:gd name="T44" fmla="*/ 34 w 239"/>
                  <a:gd name="T45" fmla="*/ 203 h 239"/>
                  <a:gd name="T46" fmla="*/ 52 w 239"/>
                  <a:gd name="T47" fmla="*/ 217 h 239"/>
                  <a:gd name="T48" fmla="*/ 73 w 239"/>
                  <a:gd name="T49" fmla="*/ 229 h 239"/>
                  <a:gd name="T50" fmla="*/ 94 w 239"/>
                  <a:gd name="T51" fmla="*/ 236 h 239"/>
                  <a:gd name="T52" fmla="*/ 119 w 239"/>
                  <a:gd name="T53" fmla="*/ 239 h 239"/>
                  <a:gd name="T54" fmla="*/ 124 w 239"/>
                  <a:gd name="T55" fmla="*/ 238 h 239"/>
                  <a:gd name="T56" fmla="*/ 130 w 239"/>
                  <a:gd name="T57" fmla="*/ 238 h 239"/>
                  <a:gd name="T58" fmla="*/ 142 w 239"/>
                  <a:gd name="T59" fmla="*/ 236 h 239"/>
                  <a:gd name="T60" fmla="*/ 164 w 239"/>
                  <a:gd name="T61" fmla="*/ 229 h 239"/>
                  <a:gd name="T62" fmla="*/ 173 w 239"/>
                  <a:gd name="T63" fmla="*/ 223 h 239"/>
                  <a:gd name="T64" fmla="*/ 178 w 239"/>
                  <a:gd name="T65" fmla="*/ 220 h 239"/>
                  <a:gd name="T66" fmla="*/ 184 w 239"/>
                  <a:gd name="T67" fmla="*/ 217 h 239"/>
                  <a:gd name="T68" fmla="*/ 203 w 239"/>
                  <a:gd name="T69" fmla="*/ 203 h 239"/>
                  <a:gd name="T70" fmla="*/ 217 w 239"/>
                  <a:gd name="T71" fmla="*/ 184 h 239"/>
                  <a:gd name="T72" fmla="*/ 220 w 239"/>
                  <a:gd name="T73" fmla="*/ 178 h 239"/>
                  <a:gd name="T74" fmla="*/ 223 w 239"/>
                  <a:gd name="T75" fmla="*/ 173 h 239"/>
                  <a:gd name="T76" fmla="*/ 229 w 239"/>
                  <a:gd name="T77" fmla="*/ 163 h 239"/>
                  <a:gd name="T78" fmla="*/ 237 w 239"/>
                  <a:gd name="T79" fmla="*/ 142 h 239"/>
                  <a:gd name="T80" fmla="*/ 238 w 239"/>
                  <a:gd name="T81" fmla="*/ 130 h 239"/>
                  <a:gd name="T82" fmla="*/ 238 w 239"/>
                  <a:gd name="T83" fmla="*/ 124 h 239"/>
                  <a:gd name="T84" fmla="*/ 239 w 239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239" y="119"/>
                    </a:moveTo>
                    <a:lnTo>
                      <a:pt x="237" y="94"/>
                    </a:lnTo>
                    <a:lnTo>
                      <a:pt x="229" y="73"/>
                    </a:lnTo>
                    <a:lnTo>
                      <a:pt x="217" y="52"/>
                    </a:lnTo>
                    <a:lnTo>
                      <a:pt x="203" y="34"/>
                    </a:lnTo>
                    <a:lnTo>
                      <a:pt x="184" y="17"/>
                    </a:lnTo>
                    <a:lnTo>
                      <a:pt x="173" y="12"/>
                    </a:lnTo>
                    <a:lnTo>
                      <a:pt x="164" y="8"/>
                    </a:lnTo>
                    <a:lnTo>
                      <a:pt x="142" y="1"/>
                    </a:lnTo>
                    <a:lnTo>
                      <a:pt x="119" y="0"/>
                    </a:lnTo>
                    <a:lnTo>
                      <a:pt x="94" y="1"/>
                    </a:lnTo>
                    <a:lnTo>
                      <a:pt x="73" y="8"/>
                    </a:lnTo>
                    <a:lnTo>
                      <a:pt x="52" y="17"/>
                    </a:lnTo>
                    <a:lnTo>
                      <a:pt x="34" y="34"/>
                    </a:lnTo>
                    <a:lnTo>
                      <a:pt x="18" y="52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19"/>
                    </a:lnTo>
                    <a:lnTo>
                      <a:pt x="1" y="142"/>
                    </a:lnTo>
                    <a:lnTo>
                      <a:pt x="8" y="163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4" y="203"/>
                    </a:lnTo>
                    <a:lnTo>
                      <a:pt x="52" y="217"/>
                    </a:lnTo>
                    <a:lnTo>
                      <a:pt x="73" y="229"/>
                    </a:lnTo>
                    <a:lnTo>
                      <a:pt x="94" y="236"/>
                    </a:lnTo>
                    <a:lnTo>
                      <a:pt x="119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6"/>
                    </a:lnTo>
                    <a:lnTo>
                      <a:pt x="164" y="229"/>
                    </a:lnTo>
                    <a:lnTo>
                      <a:pt x="173" y="223"/>
                    </a:lnTo>
                    <a:lnTo>
                      <a:pt x="178" y="220"/>
                    </a:lnTo>
                    <a:lnTo>
                      <a:pt x="184" y="217"/>
                    </a:lnTo>
                    <a:lnTo>
                      <a:pt x="203" y="203"/>
                    </a:lnTo>
                    <a:lnTo>
                      <a:pt x="217" y="184"/>
                    </a:lnTo>
                    <a:lnTo>
                      <a:pt x="220" y="178"/>
                    </a:lnTo>
                    <a:lnTo>
                      <a:pt x="223" y="173"/>
                    </a:lnTo>
                    <a:lnTo>
                      <a:pt x="229" y="163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19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9" name="Freeform 103">
                <a:extLst>
                  <a:ext uri="{FF2B5EF4-FFF2-40B4-BE49-F238E27FC236}">
                    <a16:creationId xmlns:a16="http://schemas.microsoft.com/office/drawing/2014/main" id="{AF887866-07C9-D56F-7AAD-D66BB14D4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301" y="4257675"/>
                <a:ext cx="127000" cy="127000"/>
              </a:xfrm>
              <a:custGeom>
                <a:avLst/>
                <a:gdLst>
                  <a:gd name="T0" fmla="*/ 240 w 240"/>
                  <a:gd name="T1" fmla="*/ 119 h 239"/>
                  <a:gd name="T2" fmla="*/ 237 w 240"/>
                  <a:gd name="T3" fmla="*/ 94 h 239"/>
                  <a:gd name="T4" fmla="*/ 230 w 240"/>
                  <a:gd name="T5" fmla="*/ 73 h 239"/>
                  <a:gd name="T6" fmla="*/ 218 w 240"/>
                  <a:gd name="T7" fmla="*/ 52 h 239"/>
                  <a:gd name="T8" fmla="*/ 204 w 240"/>
                  <a:gd name="T9" fmla="*/ 34 h 239"/>
                  <a:gd name="T10" fmla="*/ 185 w 240"/>
                  <a:gd name="T11" fmla="*/ 18 h 239"/>
                  <a:gd name="T12" fmla="*/ 174 w 240"/>
                  <a:gd name="T13" fmla="*/ 12 h 239"/>
                  <a:gd name="T14" fmla="*/ 164 w 240"/>
                  <a:gd name="T15" fmla="*/ 8 h 239"/>
                  <a:gd name="T16" fmla="*/ 143 w 240"/>
                  <a:gd name="T17" fmla="*/ 1 h 239"/>
                  <a:gd name="T18" fmla="*/ 120 w 240"/>
                  <a:gd name="T19" fmla="*/ 0 h 239"/>
                  <a:gd name="T20" fmla="*/ 95 w 240"/>
                  <a:gd name="T21" fmla="*/ 1 h 239"/>
                  <a:gd name="T22" fmla="*/ 73 w 240"/>
                  <a:gd name="T23" fmla="*/ 8 h 239"/>
                  <a:gd name="T24" fmla="*/ 53 w 240"/>
                  <a:gd name="T25" fmla="*/ 18 h 239"/>
                  <a:gd name="T26" fmla="*/ 35 w 240"/>
                  <a:gd name="T27" fmla="*/ 34 h 239"/>
                  <a:gd name="T28" fmla="*/ 18 w 240"/>
                  <a:gd name="T29" fmla="*/ 52 h 239"/>
                  <a:gd name="T30" fmla="*/ 9 w 240"/>
                  <a:gd name="T31" fmla="*/ 73 h 239"/>
                  <a:gd name="T32" fmla="*/ 2 w 240"/>
                  <a:gd name="T33" fmla="*/ 94 h 239"/>
                  <a:gd name="T34" fmla="*/ 0 w 240"/>
                  <a:gd name="T35" fmla="*/ 119 h 239"/>
                  <a:gd name="T36" fmla="*/ 2 w 240"/>
                  <a:gd name="T37" fmla="*/ 142 h 239"/>
                  <a:gd name="T38" fmla="*/ 9 w 240"/>
                  <a:gd name="T39" fmla="*/ 164 h 239"/>
                  <a:gd name="T40" fmla="*/ 12 w 240"/>
                  <a:gd name="T41" fmla="*/ 173 h 239"/>
                  <a:gd name="T42" fmla="*/ 18 w 240"/>
                  <a:gd name="T43" fmla="*/ 184 h 239"/>
                  <a:gd name="T44" fmla="*/ 35 w 240"/>
                  <a:gd name="T45" fmla="*/ 203 h 239"/>
                  <a:gd name="T46" fmla="*/ 53 w 240"/>
                  <a:gd name="T47" fmla="*/ 217 h 239"/>
                  <a:gd name="T48" fmla="*/ 73 w 240"/>
                  <a:gd name="T49" fmla="*/ 229 h 239"/>
                  <a:gd name="T50" fmla="*/ 95 w 240"/>
                  <a:gd name="T51" fmla="*/ 237 h 239"/>
                  <a:gd name="T52" fmla="*/ 120 w 240"/>
                  <a:gd name="T53" fmla="*/ 239 h 239"/>
                  <a:gd name="T54" fmla="*/ 125 w 240"/>
                  <a:gd name="T55" fmla="*/ 238 h 239"/>
                  <a:gd name="T56" fmla="*/ 131 w 240"/>
                  <a:gd name="T57" fmla="*/ 238 h 239"/>
                  <a:gd name="T58" fmla="*/ 143 w 240"/>
                  <a:gd name="T59" fmla="*/ 237 h 239"/>
                  <a:gd name="T60" fmla="*/ 164 w 240"/>
                  <a:gd name="T61" fmla="*/ 229 h 239"/>
                  <a:gd name="T62" fmla="*/ 174 w 240"/>
                  <a:gd name="T63" fmla="*/ 223 h 239"/>
                  <a:gd name="T64" fmla="*/ 179 w 240"/>
                  <a:gd name="T65" fmla="*/ 220 h 239"/>
                  <a:gd name="T66" fmla="*/ 185 w 240"/>
                  <a:gd name="T67" fmla="*/ 217 h 239"/>
                  <a:gd name="T68" fmla="*/ 204 w 240"/>
                  <a:gd name="T69" fmla="*/ 203 h 239"/>
                  <a:gd name="T70" fmla="*/ 218 w 240"/>
                  <a:gd name="T71" fmla="*/ 184 h 239"/>
                  <a:gd name="T72" fmla="*/ 221 w 240"/>
                  <a:gd name="T73" fmla="*/ 178 h 239"/>
                  <a:gd name="T74" fmla="*/ 224 w 240"/>
                  <a:gd name="T75" fmla="*/ 173 h 239"/>
                  <a:gd name="T76" fmla="*/ 230 w 240"/>
                  <a:gd name="T77" fmla="*/ 164 h 239"/>
                  <a:gd name="T78" fmla="*/ 237 w 240"/>
                  <a:gd name="T79" fmla="*/ 142 h 239"/>
                  <a:gd name="T80" fmla="*/ 239 w 240"/>
                  <a:gd name="T81" fmla="*/ 130 h 239"/>
                  <a:gd name="T82" fmla="*/ 239 w 240"/>
                  <a:gd name="T83" fmla="*/ 124 h 239"/>
                  <a:gd name="T84" fmla="*/ 240 w 240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39">
                    <a:moveTo>
                      <a:pt x="240" y="119"/>
                    </a:move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4" y="34"/>
                    </a:lnTo>
                    <a:lnTo>
                      <a:pt x="185" y="18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9" y="73"/>
                    </a:lnTo>
                    <a:lnTo>
                      <a:pt x="2" y="94"/>
                    </a:lnTo>
                    <a:lnTo>
                      <a:pt x="0" y="119"/>
                    </a:lnTo>
                    <a:lnTo>
                      <a:pt x="2" y="142"/>
                    </a:lnTo>
                    <a:lnTo>
                      <a:pt x="9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lnTo>
                      <a:pt x="53" y="217"/>
                    </a:lnTo>
                    <a:lnTo>
                      <a:pt x="73" y="229"/>
                    </a:lnTo>
                    <a:lnTo>
                      <a:pt x="95" y="237"/>
                    </a:lnTo>
                    <a:lnTo>
                      <a:pt x="120" y="239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7"/>
                    </a:lnTo>
                    <a:lnTo>
                      <a:pt x="164" y="229"/>
                    </a:lnTo>
                    <a:lnTo>
                      <a:pt x="174" y="223"/>
                    </a:lnTo>
                    <a:lnTo>
                      <a:pt x="179" y="220"/>
                    </a:lnTo>
                    <a:lnTo>
                      <a:pt x="185" y="217"/>
                    </a:lnTo>
                    <a:lnTo>
                      <a:pt x="204" y="203"/>
                    </a:lnTo>
                    <a:lnTo>
                      <a:pt x="218" y="184"/>
                    </a:lnTo>
                    <a:lnTo>
                      <a:pt x="221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9" y="130"/>
                    </a:lnTo>
                    <a:lnTo>
                      <a:pt x="239" y="124"/>
                    </a:lnTo>
                    <a:lnTo>
                      <a:pt x="240" y="119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0" name="Rectangle 104">
                <a:extLst>
                  <a:ext uri="{FF2B5EF4-FFF2-40B4-BE49-F238E27FC236}">
                    <a16:creationId xmlns:a16="http://schemas.microsoft.com/office/drawing/2014/main" id="{0046FBDA-3E0D-DF8D-F935-7E55D54A8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151" y="2832100"/>
                <a:ext cx="114300" cy="112713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1" name="Rectangle 105">
                <a:extLst>
                  <a:ext uri="{FF2B5EF4-FFF2-40B4-BE49-F238E27FC236}">
                    <a16:creationId xmlns:a16="http://schemas.microsoft.com/office/drawing/2014/main" id="{68118791-F89F-A895-0E97-8232BE62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976" y="2466975"/>
                <a:ext cx="114300" cy="11430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2" name="Freeform 106">
                <a:extLst>
                  <a:ext uri="{FF2B5EF4-FFF2-40B4-BE49-F238E27FC236}">
                    <a16:creationId xmlns:a16="http://schemas.microsoft.com/office/drawing/2014/main" id="{3A93C8A6-9A4F-3C11-C2B4-ACEB308D4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276" y="4384675"/>
                <a:ext cx="127000" cy="125413"/>
              </a:xfrm>
              <a:custGeom>
                <a:avLst/>
                <a:gdLst>
                  <a:gd name="T0" fmla="*/ 35 w 239"/>
                  <a:gd name="T1" fmla="*/ 203 h 239"/>
                  <a:gd name="T2" fmla="*/ 52 w 239"/>
                  <a:gd name="T3" fmla="*/ 218 h 239"/>
                  <a:gd name="T4" fmla="*/ 73 w 239"/>
                  <a:gd name="T5" fmla="*/ 230 h 239"/>
                  <a:gd name="T6" fmla="*/ 94 w 239"/>
                  <a:gd name="T7" fmla="*/ 237 h 239"/>
                  <a:gd name="T8" fmla="*/ 120 w 239"/>
                  <a:gd name="T9" fmla="*/ 239 h 239"/>
                  <a:gd name="T10" fmla="*/ 124 w 239"/>
                  <a:gd name="T11" fmla="*/ 238 h 239"/>
                  <a:gd name="T12" fmla="*/ 130 w 239"/>
                  <a:gd name="T13" fmla="*/ 238 h 239"/>
                  <a:gd name="T14" fmla="*/ 142 w 239"/>
                  <a:gd name="T15" fmla="*/ 237 h 239"/>
                  <a:gd name="T16" fmla="*/ 164 w 239"/>
                  <a:gd name="T17" fmla="*/ 230 h 239"/>
                  <a:gd name="T18" fmla="*/ 173 w 239"/>
                  <a:gd name="T19" fmla="*/ 224 h 239"/>
                  <a:gd name="T20" fmla="*/ 178 w 239"/>
                  <a:gd name="T21" fmla="*/ 220 h 239"/>
                  <a:gd name="T22" fmla="*/ 184 w 239"/>
                  <a:gd name="T23" fmla="*/ 218 h 239"/>
                  <a:gd name="T24" fmla="*/ 203 w 239"/>
                  <a:gd name="T25" fmla="*/ 203 h 239"/>
                  <a:gd name="T26" fmla="*/ 218 w 239"/>
                  <a:gd name="T27" fmla="*/ 184 h 239"/>
                  <a:gd name="T28" fmla="*/ 220 w 239"/>
                  <a:gd name="T29" fmla="*/ 178 h 239"/>
                  <a:gd name="T30" fmla="*/ 224 w 239"/>
                  <a:gd name="T31" fmla="*/ 173 h 239"/>
                  <a:gd name="T32" fmla="*/ 230 w 239"/>
                  <a:gd name="T33" fmla="*/ 164 h 239"/>
                  <a:gd name="T34" fmla="*/ 237 w 239"/>
                  <a:gd name="T35" fmla="*/ 142 h 239"/>
                  <a:gd name="T36" fmla="*/ 238 w 239"/>
                  <a:gd name="T37" fmla="*/ 130 h 239"/>
                  <a:gd name="T38" fmla="*/ 238 w 239"/>
                  <a:gd name="T39" fmla="*/ 124 h 239"/>
                  <a:gd name="T40" fmla="*/ 239 w 239"/>
                  <a:gd name="T41" fmla="*/ 120 h 239"/>
                  <a:gd name="T42" fmla="*/ 237 w 239"/>
                  <a:gd name="T43" fmla="*/ 94 h 239"/>
                  <a:gd name="T44" fmla="*/ 230 w 239"/>
                  <a:gd name="T45" fmla="*/ 73 h 239"/>
                  <a:gd name="T46" fmla="*/ 218 w 239"/>
                  <a:gd name="T47" fmla="*/ 53 h 239"/>
                  <a:gd name="T48" fmla="*/ 203 w 239"/>
                  <a:gd name="T49" fmla="*/ 35 h 239"/>
                  <a:gd name="T50" fmla="*/ 184 w 239"/>
                  <a:gd name="T51" fmla="*/ 18 h 239"/>
                  <a:gd name="T52" fmla="*/ 173 w 239"/>
                  <a:gd name="T53" fmla="*/ 12 h 239"/>
                  <a:gd name="T54" fmla="*/ 164 w 239"/>
                  <a:gd name="T55" fmla="*/ 8 h 239"/>
                  <a:gd name="T56" fmla="*/ 142 w 239"/>
                  <a:gd name="T57" fmla="*/ 1 h 239"/>
                  <a:gd name="T58" fmla="*/ 120 w 239"/>
                  <a:gd name="T59" fmla="*/ 0 h 239"/>
                  <a:gd name="T60" fmla="*/ 94 w 239"/>
                  <a:gd name="T61" fmla="*/ 1 h 239"/>
                  <a:gd name="T62" fmla="*/ 73 w 239"/>
                  <a:gd name="T63" fmla="*/ 8 h 239"/>
                  <a:gd name="T64" fmla="*/ 52 w 239"/>
                  <a:gd name="T65" fmla="*/ 18 h 239"/>
                  <a:gd name="T66" fmla="*/ 35 w 239"/>
                  <a:gd name="T67" fmla="*/ 35 h 239"/>
                  <a:gd name="T68" fmla="*/ 18 w 239"/>
                  <a:gd name="T69" fmla="*/ 53 h 239"/>
                  <a:gd name="T70" fmla="*/ 8 w 239"/>
                  <a:gd name="T71" fmla="*/ 73 h 239"/>
                  <a:gd name="T72" fmla="*/ 1 w 239"/>
                  <a:gd name="T73" fmla="*/ 94 h 239"/>
                  <a:gd name="T74" fmla="*/ 0 w 239"/>
                  <a:gd name="T75" fmla="*/ 120 h 239"/>
                  <a:gd name="T76" fmla="*/ 1 w 239"/>
                  <a:gd name="T77" fmla="*/ 142 h 239"/>
                  <a:gd name="T78" fmla="*/ 8 w 239"/>
                  <a:gd name="T79" fmla="*/ 164 h 239"/>
                  <a:gd name="T80" fmla="*/ 12 w 239"/>
                  <a:gd name="T81" fmla="*/ 173 h 239"/>
                  <a:gd name="T82" fmla="*/ 18 w 239"/>
                  <a:gd name="T83" fmla="*/ 184 h 239"/>
                  <a:gd name="T84" fmla="*/ 35 w 239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239">
                    <a:moveTo>
                      <a:pt x="35" y="203"/>
                    </a:moveTo>
                    <a:lnTo>
                      <a:pt x="52" y="218"/>
                    </a:lnTo>
                    <a:lnTo>
                      <a:pt x="73" y="230"/>
                    </a:lnTo>
                    <a:lnTo>
                      <a:pt x="94" y="237"/>
                    </a:lnTo>
                    <a:lnTo>
                      <a:pt x="120" y="239"/>
                    </a:lnTo>
                    <a:lnTo>
                      <a:pt x="124" y="238"/>
                    </a:lnTo>
                    <a:lnTo>
                      <a:pt x="130" y="238"/>
                    </a:lnTo>
                    <a:lnTo>
                      <a:pt x="142" y="237"/>
                    </a:lnTo>
                    <a:lnTo>
                      <a:pt x="164" y="230"/>
                    </a:lnTo>
                    <a:lnTo>
                      <a:pt x="173" y="224"/>
                    </a:lnTo>
                    <a:lnTo>
                      <a:pt x="178" y="220"/>
                    </a:lnTo>
                    <a:lnTo>
                      <a:pt x="184" y="218"/>
                    </a:lnTo>
                    <a:lnTo>
                      <a:pt x="203" y="203"/>
                    </a:lnTo>
                    <a:lnTo>
                      <a:pt x="218" y="184"/>
                    </a:lnTo>
                    <a:lnTo>
                      <a:pt x="220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39" y="120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3"/>
                    </a:lnTo>
                    <a:lnTo>
                      <a:pt x="203" y="35"/>
                    </a:lnTo>
                    <a:lnTo>
                      <a:pt x="184" y="18"/>
                    </a:lnTo>
                    <a:lnTo>
                      <a:pt x="173" y="12"/>
                    </a:lnTo>
                    <a:lnTo>
                      <a:pt x="164" y="8"/>
                    </a:lnTo>
                    <a:lnTo>
                      <a:pt x="142" y="1"/>
                    </a:lnTo>
                    <a:lnTo>
                      <a:pt x="120" y="0"/>
                    </a:lnTo>
                    <a:lnTo>
                      <a:pt x="94" y="1"/>
                    </a:lnTo>
                    <a:lnTo>
                      <a:pt x="73" y="8"/>
                    </a:lnTo>
                    <a:lnTo>
                      <a:pt x="52" y="18"/>
                    </a:lnTo>
                    <a:lnTo>
                      <a:pt x="35" y="35"/>
                    </a:lnTo>
                    <a:lnTo>
                      <a:pt x="18" y="53"/>
                    </a:lnTo>
                    <a:lnTo>
                      <a:pt x="8" y="73"/>
                    </a:lnTo>
                    <a:lnTo>
                      <a:pt x="1" y="94"/>
                    </a:lnTo>
                    <a:lnTo>
                      <a:pt x="0" y="120"/>
                    </a:lnTo>
                    <a:lnTo>
                      <a:pt x="1" y="142"/>
                    </a:lnTo>
                    <a:lnTo>
                      <a:pt x="8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" name="Freeform 107">
                <a:extLst>
                  <a:ext uri="{FF2B5EF4-FFF2-40B4-BE49-F238E27FC236}">
                    <a16:creationId xmlns:a16="http://schemas.microsoft.com/office/drawing/2014/main" id="{0BE90485-7D0C-2535-E94B-A652374E7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088" y="4216400"/>
                <a:ext cx="127000" cy="127000"/>
              </a:xfrm>
              <a:custGeom>
                <a:avLst/>
                <a:gdLst>
                  <a:gd name="T0" fmla="*/ 35 w 240"/>
                  <a:gd name="T1" fmla="*/ 203 h 239"/>
                  <a:gd name="T2" fmla="*/ 53 w 240"/>
                  <a:gd name="T3" fmla="*/ 218 h 239"/>
                  <a:gd name="T4" fmla="*/ 73 w 240"/>
                  <a:gd name="T5" fmla="*/ 230 h 239"/>
                  <a:gd name="T6" fmla="*/ 95 w 240"/>
                  <a:gd name="T7" fmla="*/ 237 h 239"/>
                  <a:gd name="T8" fmla="*/ 120 w 240"/>
                  <a:gd name="T9" fmla="*/ 239 h 239"/>
                  <a:gd name="T10" fmla="*/ 125 w 240"/>
                  <a:gd name="T11" fmla="*/ 238 h 239"/>
                  <a:gd name="T12" fmla="*/ 131 w 240"/>
                  <a:gd name="T13" fmla="*/ 238 h 239"/>
                  <a:gd name="T14" fmla="*/ 143 w 240"/>
                  <a:gd name="T15" fmla="*/ 237 h 239"/>
                  <a:gd name="T16" fmla="*/ 164 w 240"/>
                  <a:gd name="T17" fmla="*/ 230 h 239"/>
                  <a:gd name="T18" fmla="*/ 174 w 240"/>
                  <a:gd name="T19" fmla="*/ 224 h 239"/>
                  <a:gd name="T20" fmla="*/ 179 w 240"/>
                  <a:gd name="T21" fmla="*/ 220 h 239"/>
                  <a:gd name="T22" fmla="*/ 185 w 240"/>
                  <a:gd name="T23" fmla="*/ 218 h 239"/>
                  <a:gd name="T24" fmla="*/ 204 w 240"/>
                  <a:gd name="T25" fmla="*/ 203 h 239"/>
                  <a:gd name="T26" fmla="*/ 218 w 240"/>
                  <a:gd name="T27" fmla="*/ 184 h 239"/>
                  <a:gd name="T28" fmla="*/ 221 w 240"/>
                  <a:gd name="T29" fmla="*/ 178 h 239"/>
                  <a:gd name="T30" fmla="*/ 224 w 240"/>
                  <a:gd name="T31" fmla="*/ 173 h 239"/>
                  <a:gd name="T32" fmla="*/ 230 w 240"/>
                  <a:gd name="T33" fmla="*/ 164 h 239"/>
                  <a:gd name="T34" fmla="*/ 237 w 240"/>
                  <a:gd name="T35" fmla="*/ 142 h 239"/>
                  <a:gd name="T36" fmla="*/ 238 w 240"/>
                  <a:gd name="T37" fmla="*/ 130 h 239"/>
                  <a:gd name="T38" fmla="*/ 238 w 240"/>
                  <a:gd name="T39" fmla="*/ 124 h 239"/>
                  <a:gd name="T40" fmla="*/ 240 w 240"/>
                  <a:gd name="T41" fmla="*/ 119 h 239"/>
                  <a:gd name="T42" fmla="*/ 237 w 240"/>
                  <a:gd name="T43" fmla="*/ 94 h 239"/>
                  <a:gd name="T44" fmla="*/ 230 w 240"/>
                  <a:gd name="T45" fmla="*/ 73 h 239"/>
                  <a:gd name="T46" fmla="*/ 218 w 240"/>
                  <a:gd name="T47" fmla="*/ 52 h 239"/>
                  <a:gd name="T48" fmla="*/ 204 w 240"/>
                  <a:gd name="T49" fmla="*/ 34 h 239"/>
                  <a:gd name="T50" fmla="*/ 185 w 240"/>
                  <a:gd name="T51" fmla="*/ 18 h 239"/>
                  <a:gd name="T52" fmla="*/ 174 w 240"/>
                  <a:gd name="T53" fmla="*/ 12 h 239"/>
                  <a:gd name="T54" fmla="*/ 164 w 240"/>
                  <a:gd name="T55" fmla="*/ 8 h 239"/>
                  <a:gd name="T56" fmla="*/ 143 w 240"/>
                  <a:gd name="T57" fmla="*/ 1 h 239"/>
                  <a:gd name="T58" fmla="*/ 120 w 240"/>
                  <a:gd name="T59" fmla="*/ 0 h 239"/>
                  <a:gd name="T60" fmla="*/ 95 w 240"/>
                  <a:gd name="T61" fmla="*/ 1 h 239"/>
                  <a:gd name="T62" fmla="*/ 73 w 240"/>
                  <a:gd name="T63" fmla="*/ 8 h 239"/>
                  <a:gd name="T64" fmla="*/ 53 w 240"/>
                  <a:gd name="T65" fmla="*/ 18 h 239"/>
                  <a:gd name="T66" fmla="*/ 35 w 240"/>
                  <a:gd name="T67" fmla="*/ 34 h 239"/>
                  <a:gd name="T68" fmla="*/ 18 w 240"/>
                  <a:gd name="T69" fmla="*/ 52 h 239"/>
                  <a:gd name="T70" fmla="*/ 9 w 240"/>
                  <a:gd name="T71" fmla="*/ 73 h 239"/>
                  <a:gd name="T72" fmla="*/ 2 w 240"/>
                  <a:gd name="T73" fmla="*/ 94 h 239"/>
                  <a:gd name="T74" fmla="*/ 0 w 240"/>
                  <a:gd name="T75" fmla="*/ 119 h 239"/>
                  <a:gd name="T76" fmla="*/ 2 w 240"/>
                  <a:gd name="T77" fmla="*/ 142 h 239"/>
                  <a:gd name="T78" fmla="*/ 9 w 240"/>
                  <a:gd name="T79" fmla="*/ 164 h 239"/>
                  <a:gd name="T80" fmla="*/ 12 w 240"/>
                  <a:gd name="T81" fmla="*/ 173 h 239"/>
                  <a:gd name="T82" fmla="*/ 18 w 240"/>
                  <a:gd name="T83" fmla="*/ 184 h 239"/>
                  <a:gd name="T84" fmla="*/ 35 w 240"/>
                  <a:gd name="T85" fmla="*/ 20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39">
                    <a:moveTo>
                      <a:pt x="35" y="203"/>
                    </a:moveTo>
                    <a:lnTo>
                      <a:pt x="53" y="218"/>
                    </a:lnTo>
                    <a:lnTo>
                      <a:pt x="73" y="230"/>
                    </a:lnTo>
                    <a:lnTo>
                      <a:pt x="95" y="237"/>
                    </a:lnTo>
                    <a:lnTo>
                      <a:pt x="120" y="239"/>
                    </a:lnTo>
                    <a:lnTo>
                      <a:pt x="125" y="238"/>
                    </a:lnTo>
                    <a:lnTo>
                      <a:pt x="131" y="238"/>
                    </a:lnTo>
                    <a:lnTo>
                      <a:pt x="143" y="237"/>
                    </a:lnTo>
                    <a:lnTo>
                      <a:pt x="164" y="230"/>
                    </a:lnTo>
                    <a:lnTo>
                      <a:pt x="174" y="224"/>
                    </a:lnTo>
                    <a:lnTo>
                      <a:pt x="179" y="220"/>
                    </a:lnTo>
                    <a:lnTo>
                      <a:pt x="185" y="218"/>
                    </a:lnTo>
                    <a:lnTo>
                      <a:pt x="204" y="203"/>
                    </a:lnTo>
                    <a:lnTo>
                      <a:pt x="218" y="184"/>
                    </a:lnTo>
                    <a:lnTo>
                      <a:pt x="221" y="178"/>
                    </a:lnTo>
                    <a:lnTo>
                      <a:pt x="224" y="173"/>
                    </a:lnTo>
                    <a:lnTo>
                      <a:pt x="230" y="164"/>
                    </a:lnTo>
                    <a:lnTo>
                      <a:pt x="237" y="142"/>
                    </a:lnTo>
                    <a:lnTo>
                      <a:pt x="238" y="130"/>
                    </a:lnTo>
                    <a:lnTo>
                      <a:pt x="238" y="124"/>
                    </a:lnTo>
                    <a:lnTo>
                      <a:pt x="240" y="119"/>
                    </a:lnTo>
                    <a:lnTo>
                      <a:pt x="237" y="94"/>
                    </a:lnTo>
                    <a:lnTo>
                      <a:pt x="230" y="73"/>
                    </a:lnTo>
                    <a:lnTo>
                      <a:pt x="218" y="52"/>
                    </a:lnTo>
                    <a:lnTo>
                      <a:pt x="204" y="34"/>
                    </a:lnTo>
                    <a:lnTo>
                      <a:pt x="185" y="18"/>
                    </a:lnTo>
                    <a:lnTo>
                      <a:pt x="174" y="12"/>
                    </a:lnTo>
                    <a:lnTo>
                      <a:pt x="164" y="8"/>
                    </a:lnTo>
                    <a:lnTo>
                      <a:pt x="143" y="1"/>
                    </a:lnTo>
                    <a:lnTo>
                      <a:pt x="120" y="0"/>
                    </a:lnTo>
                    <a:lnTo>
                      <a:pt x="95" y="1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5" y="34"/>
                    </a:lnTo>
                    <a:lnTo>
                      <a:pt x="18" y="52"/>
                    </a:lnTo>
                    <a:lnTo>
                      <a:pt x="9" y="73"/>
                    </a:lnTo>
                    <a:lnTo>
                      <a:pt x="2" y="94"/>
                    </a:lnTo>
                    <a:lnTo>
                      <a:pt x="0" y="119"/>
                    </a:lnTo>
                    <a:lnTo>
                      <a:pt x="2" y="142"/>
                    </a:lnTo>
                    <a:lnTo>
                      <a:pt x="9" y="164"/>
                    </a:lnTo>
                    <a:lnTo>
                      <a:pt x="12" y="173"/>
                    </a:lnTo>
                    <a:lnTo>
                      <a:pt x="18" y="184"/>
                    </a:ln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33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4" name="Rectangle 108">
                <a:extLst>
                  <a:ext uri="{FF2B5EF4-FFF2-40B4-BE49-F238E27FC236}">
                    <a16:creationId xmlns:a16="http://schemas.microsoft.com/office/drawing/2014/main" id="{2ABDF4CF-F3EB-0F11-E0FD-6E92E979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2788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5" name="Rectangle 109">
                <a:extLst>
                  <a:ext uri="{FF2B5EF4-FFF2-40B4-BE49-F238E27FC236}">
                    <a16:creationId xmlns:a16="http://schemas.microsoft.com/office/drawing/2014/main" id="{6D97E315-6DC0-4A21-B0E2-2E2466AC8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3238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6" name="Rectangle 110">
                <a:extLst>
                  <a:ext uri="{FF2B5EF4-FFF2-40B4-BE49-F238E27FC236}">
                    <a16:creationId xmlns:a16="http://schemas.microsoft.com/office/drawing/2014/main" id="{00577034-D4CE-ECDB-E5B1-60F765C8F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801" y="4881563"/>
                <a:ext cx="112713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7" name="Rectangle 111">
                <a:extLst>
                  <a:ext uri="{FF2B5EF4-FFF2-40B4-BE49-F238E27FC236}">
                    <a16:creationId xmlns:a16="http://schemas.microsoft.com/office/drawing/2014/main" id="{18C56E7D-AEDD-6826-60D4-A6AF376FC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9326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8" name="Rectangle 112">
                <a:extLst>
                  <a:ext uri="{FF2B5EF4-FFF2-40B4-BE49-F238E27FC236}">
                    <a16:creationId xmlns:a16="http://schemas.microsoft.com/office/drawing/2014/main" id="{5AC7109F-8783-2C01-4181-CD2D2A533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8013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9" name="Rectangle 113">
                <a:extLst>
                  <a:ext uri="{FF2B5EF4-FFF2-40B4-BE49-F238E27FC236}">
                    <a16:creationId xmlns:a16="http://schemas.microsoft.com/office/drawing/2014/main" id="{8C5F4CE3-9E8B-A644-C3F9-F5B695039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976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0" name="Rectangle 114">
                <a:extLst>
                  <a:ext uri="{FF2B5EF4-FFF2-40B4-BE49-F238E27FC236}">
                    <a16:creationId xmlns:a16="http://schemas.microsoft.com/office/drawing/2014/main" id="{EF2D6604-B1F5-A40C-C530-9A3EF59CE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6226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1" name="Rectangle 115">
                <a:extLst>
                  <a:ext uri="{FF2B5EF4-FFF2-40B4-BE49-F238E27FC236}">
                    <a16:creationId xmlns:a16="http://schemas.microsoft.com/office/drawing/2014/main" id="{7CC8B49C-CCD8-D3C6-E53E-3105610B2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938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2" name="Rectangle 116">
                <a:extLst>
                  <a:ext uri="{FF2B5EF4-FFF2-40B4-BE49-F238E27FC236}">
                    <a16:creationId xmlns:a16="http://schemas.microsoft.com/office/drawing/2014/main" id="{A83D0AC0-0AD1-1E81-084C-C9AD39705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288" y="4881563"/>
                <a:ext cx="114300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3" name="Rectangle 117">
                <a:extLst>
                  <a:ext uri="{FF2B5EF4-FFF2-40B4-BE49-F238E27FC236}">
                    <a16:creationId xmlns:a16="http://schemas.microsoft.com/office/drawing/2014/main" id="{125B23E6-05EA-E165-8D9A-6CDD32F99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101" y="4881563"/>
                <a:ext cx="112713" cy="114300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4" name="Rectangle 120">
                <a:extLst>
                  <a:ext uri="{FF2B5EF4-FFF2-40B4-BE49-F238E27FC236}">
                    <a16:creationId xmlns:a16="http://schemas.microsoft.com/office/drawing/2014/main" id="{D6161830-FF55-FB9A-A29A-D2D34DD1D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1" y="4879975"/>
                <a:ext cx="114300" cy="1127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5" name="Rectangle 121">
                <a:extLst>
                  <a:ext uri="{FF2B5EF4-FFF2-40B4-BE49-F238E27FC236}">
                    <a16:creationId xmlns:a16="http://schemas.microsoft.com/office/drawing/2014/main" id="{97A6ECA4-D3AE-DA4E-09F4-BECBBB713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8901" y="4879975"/>
                <a:ext cx="114300" cy="1127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6" name="Rectangle 122">
                <a:extLst>
                  <a:ext uri="{FF2B5EF4-FFF2-40B4-BE49-F238E27FC236}">
                    <a16:creationId xmlns:a16="http://schemas.microsoft.com/office/drawing/2014/main" id="{933DACE1-4F20-CA08-39D9-2F5F4224D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801" y="4879975"/>
                <a:ext cx="114300" cy="1127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7" name="Rectangle 123">
                <a:extLst>
                  <a:ext uri="{FF2B5EF4-FFF2-40B4-BE49-F238E27FC236}">
                    <a16:creationId xmlns:a16="http://schemas.microsoft.com/office/drawing/2014/main" id="{4DFE0237-1D6F-EEA5-7DE1-844C66BBE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726" y="4879975"/>
                <a:ext cx="114300" cy="1127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8" name="Rectangle 124">
                <a:extLst>
                  <a:ext uri="{FF2B5EF4-FFF2-40B4-BE49-F238E27FC236}">
                    <a16:creationId xmlns:a16="http://schemas.microsoft.com/office/drawing/2014/main" id="{DFEEFF40-8299-5ED1-F445-992D51DC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076" y="4879975"/>
                <a:ext cx="114300" cy="1127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9" name="Rectangle 125">
                <a:extLst>
                  <a:ext uri="{FF2B5EF4-FFF2-40B4-BE49-F238E27FC236}">
                    <a16:creationId xmlns:a16="http://schemas.microsoft.com/office/drawing/2014/main" id="{2B43BB2E-4833-AB5D-79C5-3608435A5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526" y="4879975"/>
                <a:ext cx="114300" cy="1127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0" name="Rectangle 126">
                <a:extLst>
                  <a:ext uri="{FF2B5EF4-FFF2-40B4-BE49-F238E27FC236}">
                    <a16:creationId xmlns:a16="http://schemas.microsoft.com/office/drawing/2014/main" id="{21DD650D-400C-353D-51B7-04DD71FF8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1" y="4879975"/>
                <a:ext cx="112713" cy="1127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1" name="Rectangle 127">
                <a:extLst>
                  <a:ext uri="{FF2B5EF4-FFF2-40B4-BE49-F238E27FC236}">
                    <a16:creationId xmlns:a16="http://schemas.microsoft.com/office/drawing/2014/main" id="{B19CD899-6692-8E09-36A7-9FC755049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1" y="4879975"/>
                <a:ext cx="114300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2" name="Rectangle 128">
                <a:extLst>
                  <a:ext uri="{FF2B5EF4-FFF2-40B4-BE49-F238E27FC236}">
                    <a16:creationId xmlns:a16="http://schemas.microsoft.com/office/drawing/2014/main" id="{161683B9-66D2-7B08-554A-D5A421AA6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676" y="4879975"/>
                <a:ext cx="114300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3" name="Rectangle 129">
                <a:extLst>
                  <a:ext uri="{FF2B5EF4-FFF2-40B4-BE49-F238E27FC236}">
                    <a16:creationId xmlns:a16="http://schemas.microsoft.com/office/drawing/2014/main" id="{4C98AEC4-20EA-2F98-7221-E15B8BB86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7088" y="4879975"/>
                <a:ext cx="114300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4" name="Rectangle 130">
                <a:extLst>
                  <a:ext uri="{FF2B5EF4-FFF2-40B4-BE49-F238E27FC236}">
                    <a16:creationId xmlns:a16="http://schemas.microsoft.com/office/drawing/2014/main" id="{F06E8D51-365A-A90C-5A03-9AB22C342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8751" y="4879975"/>
                <a:ext cx="114300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5" name="Rectangle 131">
                <a:extLst>
                  <a:ext uri="{FF2B5EF4-FFF2-40B4-BE49-F238E27FC236}">
                    <a16:creationId xmlns:a16="http://schemas.microsoft.com/office/drawing/2014/main" id="{9B079F6E-5D54-B579-BB8E-27A67D51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2051" y="4879975"/>
                <a:ext cx="112713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6" name="Rectangle 132">
                <a:extLst>
                  <a:ext uri="{FF2B5EF4-FFF2-40B4-BE49-F238E27FC236}">
                    <a16:creationId xmlns:a16="http://schemas.microsoft.com/office/drawing/2014/main" id="{34F3F2BA-C9F0-D1AD-0E6B-A51A033F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8288" y="4879975"/>
                <a:ext cx="114300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7" name="Rectangle 133">
                <a:extLst>
                  <a:ext uri="{FF2B5EF4-FFF2-40B4-BE49-F238E27FC236}">
                    <a16:creationId xmlns:a16="http://schemas.microsoft.com/office/drawing/2014/main" id="{68282FC8-7E58-7FB5-310E-79FA3DB5D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2951" y="4879975"/>
                <a:ext cx="112713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8" name="Rectangle 134">
                <a:extLst>
                  <a:ext uri="{FF2B5EF4-FFF2-40B4-BE49-F238E27FC236}">
                    <a16:creationId xmlns:a16="http://schemas.microsoft.com/office/drawing/2014/main" id="{E0A2108B-5121-3828-996A-3C3DF7B78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0126" y="4879975"/>
                <a:ext cx="112713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9" name="Rectangle 135">
                <a:extLst>
                  <a:ext uri="{FF2B5EF4-FFF2-40B4-BE49-F238E27FC236}">
                    <a16:creationId xmlns:a16="http://schemas.microsoft.com/office/drawing/2014/main" id="{CD17FA77-BD04-4E96-2230-FD2C334AD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6363" y="4879975"/>
                <a:ext cx="114300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60" name="Rectangle 136">
                <a:extLst>
                  <a:ext uri="{FF2B5EF4-FFF2-40B4-BE49-F238E27FC236}">
                    <a16:creationId xmlns:a16="http://schemas.microsoft.com/office/drawing/2014/main" id="{F68B1ED1-072B-0EFA-B374-CC3CE65C3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76" y="4879975"/>
                <a:ext cx="114300" cy="11271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id="{96E49C88-0F26-F5AF-0103-2F78B0732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908" y="3917030"/>
              <a:ext cx="114300" cy="1143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rgbClr val="000066"/>
                </a:solidFill>
              </a:endParaRPr>
            </a:p>
          </p:txBody>
        </p:sp>
      </p:grpSp>
      <p:sp>
        <p:nvSpPr>
          <p:cNvPr id="161" name="Text Box 3">
            <a:extLst>
              <a:ext uri="{FF2B5EF4-FFF2-40B4-BE49-F238E27FC236}">
                <a16:creationId xmlns:a16="http://schemas.microsoft.com/office/drawing/2014/main" id="{44CB6290-9FD8-9D2C-3892-14D6748B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817" y="6444771"/>
            <a:ext cx="2822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Cromhout</a:t>
            </a:r>
            <a:r>
              <a:rPr lang="fr-FR" sz="1400" i="1" dirty="0">
                <a:solidFill>
                  <a:srgbClr val="0070C0"/>
                </a:solidFill>
              </a:rPr>
              <a:t> GZL, CROI 2026, Abs. 153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32C440A9-A45A-2758-A979-A1BEADDB56C5}"/>
              </a:ext>
            </a:extLst>
          </p:cNvPr>
          <p:cNvSpPr txBox="1"/>
          <p:nvPr/>
        </p:nvSpPr>
        <p:spPr>
          <a:xfrm>
            <a:off x="5113508" y="5654718"/>
            <a:ext cx="1281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13/19 rebound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within 6 weeks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500EEF1E-EA7E-3F88-3D5B-5AF8E607F399}"/>
              </a:ext>
            </a:extLst>
          </p:cNvPr>
          <p:cNvSpPr txBox="1"/>
          <p:nvPr/>
        </p:nvSpPr>
        <p:spPr>
          <a:xfrm>
            <a:off x="6890693" y="5654718"/>
            <a:ext cx="435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6/19 (32%) with no rebound before at least 12 weeks</a:t>
            </a:r>
          </a:p>
          <a:p>
            <a:pPr marL="742950" lvl="1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1 still </a:t>
            </a:r>
            <a:r>
              <a:rPr lang="en-US" sz="1400" noProof="0" dirty="0" err="1">
                <a:solidFill>
                  <a:srgbClr val="000066"/>
                </a:solidFill>
              </a:rPr>
              <a:t>aviremic</a:t>
            </a:r>
            <a:r>
              <a:rPr lang="en-US" sz="1400" noProof="0" dirty="0">
                <a:solidFill>
                  <a:srgbClr val="000066"/>
                </a:solidFill>
              </a:rPr>
              <a:t> at M10</a:t>
            </a:r>
          </a:p>
          <a:p>
            <a:pPr marL="742950" lvl="1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1 still </a:t>
            </a:r>
            <a:r>
              <a:rPr lang="en-US" sz="1400" noProof="0" dirty="0" err="1">
                <a:solidFill>
                  <a:srgbClr val="000066"/>
                </a:solidFill>
              </a:rPr>
              <a:t>aviraemic</a:t>
            </a:r>
            <a:r>
              <a:rPr lang="en-US" sz="1400" noProof="0" dirty="0">
                <a:solidFill>
                  <a:srgbClr val="000066"/>
                </a:solidFill>
              </a:rPr>
              <a:t> at M30</a:t>
            </a:r>
          </a:p>
          <a:p>
            <a:pPr marL="742950" lvl="1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400" noProof="0" dirty="0">
                <a:solidFill>
                  <a:srgbClr val="000066"/>
                </a:solidFill>
              </a:rPr>
              <a:t> 1 still </a:t>
            </a:r>
            <a:r>
              <a:rPr lang="en-US" sz="1400" noProof="0" dirty="0" err="1">
                <a:solidFill>
                  <a:srgbClr val="000066"/>
                </a:solidFill>
              </a:rPr>
              <a:t>aviraemic</a:t>
            </a:r>
            <a:r>
              <a:rPr lang="en-US" sz="1400" noProof="0" dirty="0">
                <a:solidFill>
                  <a:srgbClr val="000066"/>
                </a:solidFill>
              </a:rPr>
              <a:t> at M52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A7DACC1A-6813-869D-EA3D-E043B2D8F4F3}"/>
              </a:ext>
            </a:extLst>
          </p:cNvPr>
          <p:cNvSpPr txBox="1"/>
          <p:nvPr/>
        </p:nvSpPr>
        <p:spPr>
          <a:xfrm>
            <a:off x="5549261" y="1765845"/>
            <a:ext cx="645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Profile of plasma viral load in the 19 infants post ART interruption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11B5A6CD-01BF-A215-D5FA-7CE08908A827}"/>
              </a:ext>
            </a:extLst>
          </p:cNvPr>
          <p:cNvSpPr txBox="1"/>
          <p:nvPr/>
        </p:nvSpPr>
        <p:spPr>
          <a:xfrm>
            <a:off x="9547232" y="5951433"/>
            <a:ext cx="160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All 3 have low viral </a:t>
            </a:r>
            <a:br>
              <a:rPr lang="en-US" sz="1400" noProof="0" dirty="0">
                <a:solidFill>
                  <a:srgbClr val="000066"/>
                </a:solidFill>
              </a:rPr>
            </a:br>
            <a:r>
              <a:rPr lang="en-US" sz="1400" noProof="0" dirty="0">
                <a:solidFill>
                  <a:srgbClr val="000066"/>
                </a:solidFill>
              </a:rPr>
              <a:t>replication capacity</a:t>
            </a:r>
          </a:p>
        </p:txBody>
      </p:sp>
      <p:sp>
        <p:nvSpPr>
          <p:cNvPr id="167" name="Parenthèse fermante 166">
            <a:extLst>
              <a:ext uri="{FF2B5EF4-FFF2-40B4-BE49-F238E27FC236}">
                <a16:creationId xmlns:a16="http://schemas.microsoft.com/office/drawing/2014/main" id="{0243FE14-CC44-817B-640A-E66ACC81493C}"/>
              </a:ext>
            </a:extLst>
          </p:cNvPr>
          <p:cNvSpPr/>
          <p:nvPr/>
        </p:nvSpPr>
        <p:spPr>
          <a:xfrm>
            <a:off x="9466019" y="5959056"/>
            <a:ext cx="81213" cy="518895"/>
          </a:xfrm>
          <a:prstGeom prst="rightBracket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419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F531A-99D0-286B-30EE-86C15F9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Tirzepatide in PWH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0C6775C-A268-B41C-62D2-ED6983FF98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42103"/>
            <a:ext cx="5486400" cy="484914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noProof="0" dirty="0"/>
              <a:t>Retrospective single-center cohort </a:t>
            </a:r>
            <a:r>
              <a:rPr lang="en-US" sz="2000" baseline="30000" noProof="0" dirty="0"/>
              <a:t>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61 PWH received tirzepatide (22 had also diabetes)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Discontinuation before 1 year in 26%: adverse events (10%), supply or insurance issues (15%)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noProof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Mean follow-up: 15.2 months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Maximum dose of 15 mg/week reached by 34%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Mean baseline weight : 105.7 kg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Mean change in weight at 1 year = - 14.5 kg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noProof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Decrease in SBP and DBP (mean of 5.9 and 2.7 mmHg, respectively)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Decrease in mean LDL-cholesterol, increase in mean HDL-cholesterol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noProof="0" dirty="0"/>
              <a:t>Improvement of ASCVD risk score (mean at baseline 10.7, at 12 months 7.4)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B9BE14C-D310-01D2-6D1D-C6C0E5F1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328" y="6444771"/>
            <a:ext cx="4936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>
                <a:solidFill>
                  <a:srgbClr val="0070C0"/>
                </a:solidFill>
              </a:rPr>
              <a:t>1. Lee D, CROI 2026, Abs. 696 ; 2. Crane HM, CROI 2026, Abs. 697 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41DE2114-0F30-4015-9EFD-A7C4D2560A5C}"/>
              </a:ext>
            </a:extLst>
          </p:cNvPr>
          <p:cNvSpPr txBox="1">
            <a:spLocks/>
          </p:cNvSpPr>
          <p:nvPr/>
        </p:nvSpPr>
        <p:spPr>
          <a:xfrm>
            <a:off x="6459794" y="1361143"/>
            <a:ext cx="5619135" cy="100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noProof="0" dirty="0"/>
              <a:t>Retrospective multicenter cohort </a:t>
            </a:r>
            <a:r>
              <a:rPr lang="en-US" sz="2000" baseline="30000" noProof="0" dirty="0"/>
              <a:t>2</a:t>
            </a:r>
          </a:p>
          <a:p>
            <a:r>
              <a:rPr lang="en-US" sz="1800" noProof="0" dirty="0"/>
              <a:t>Analysis of weight and HbA1c changes on semaglutide and tirzepatide (54% of diabetes in both groups)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A3C94B1-A5B7-3C9F-B1B9-B7CEAA13E5D4}"/>
              </a:ext>
            </a:extLst>
          </p:cNvPr>
          <p:cNvGrpSpPr/>
          <p:nvPr/>
        </p:nvGrpSpPr>
        <p:grpSpPr>
          <a:xfrm>
            <a:off x="6353472" y="2905334"/>
            <a:ext cx="2545985" cy="3287646"/>
            <a:chOff x="4530592" y="1992196"/>
            <a:chExt cx="3235118" cy="367775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0678F9E-E4CD-9E44-9BD6-DA163621E887}"/>
                </a:ext>
              </a:extLst>
            </p:cNvPr>
            <p:cNvSpPr txBox="1"/>
            <p:nvPr/>
          </p:nvSpPr>
          <p:spPr>
            <a:xfrm>
              <a:off x="4642988" y="1992196"/>
              <a:ext cx="3122722" cy="654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70C0"/>
                  </a:solidFill>
                </a:rPr>
                <a:t>Mean % Change in Weight </a:t>
              </a:r>
            </a:p>
            <a:p>
              <a:pPr algn="ctr"/>
              <a:r>
                <a:rPr lang="en-US" sz="1600" b="1" noProof="0" dirty="0">
                  <a:solidFill>
                    <a:srgbClr val="0070C0"/>
                  </a:solidFill>
                </a:rPr>
                <a:t>per year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9DA9D67-8C5D-32E6-B227-37D964F26B2B}"/>
                </a:ext>
              </a:extLst>
            </p:cNvPr>
            <p:cNvSpPr txBox="1"/>
            <p:nvPr/>
          </p:nvSpPr>
          <p:spPr>
            <a:xfrm>
              <a:off x="4972797" y="2603215"/>
              <a:ext cx="1112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Semaglutide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2 187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37C7494-DE74-36E0-8DF8-5773AA7F5E5C}"/>
                </a:ext>
              </a:extLst>
            </p:cNvPr>
            <p:cNvSpPr txBox="1"/>
            <p:nvPr/>
          </p:nvSpPr>
          <p:spPr>
            <a:xfrm>
              <a:off x="6408154" y="2603215"/>
              <a:ext cx="1016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Tirzepatide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497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08E81D0-892E-5760-C340-10DC1FC87B06}"/>
                </a:ext>
              </a:extLst>
            </p:cNvPr>
            <p:cNvSpPr txBox="1"/>
            <p:nvPr/>
          </p:nvSpPr>
          <p:spPr>
            <a:xfrm>
              <a:off x="4928234" y="5362171"/>
              <a:ext cx="2183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Difference: -3.1 (-4.3 ; -1.9)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8BDB42F-B54E-2FBB-1AD5-B5883E55DA6F}"/>
                </a:ext>
              </a:extLst>
            </p:cNvPr>
            <p:cNvSpPr txBox="1"/>
            <p:nvPr/>
          </p:nvSpPr>
          <p:spPr>
            <a:xfrm>
              <a:off x="6375625" y="5084666"/>
              <a:ext cx="10839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-6.2 (-7.4 ; -5.1)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66DC0A1-E3A2-8AF0-51DD-3490F8253CA8}"/>
                </a:ext>
              </a:extLst>
            </p:cNvPr>
            <p:cNvSpPr txBox="1"/>
            <p:nvPr/>
          </p:nvSpPr>
          <p:spPr>
            <a:xfrm>
              <a:off x="5012049" y="3960670"/>
              <a:ext cx="1083951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-3.1 (-3.4 ; -2.7)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0D06A9B-6DD7-C6DA-9BA2-7A078B86287D}"/>
                </a:ext>
              </a:extLst>
            </p:cNvPr>
            <p:cNvSpPr txBox="1"/>
            <p:nvPr/>
          </p:nvSpPr>
          <p:spPr>
            <a:xfrm>
              <a:off x="4552232" y="302251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7" name="Forme libre : forme 19">
              <a:extLst>
                <a:ext uri="{FF2B5EF4-FFF2-40B4-BE49-F238E27FC236}">
                  <a16:creationId xmlns:a16="http://schemas.microsoft.com/office/drawing/2014/main" id="{63CD671F-F8D1-42BD-F7D1-401C7BCD255F}"/>
                </a:ext>
              </a:extLst>
            </p:cNvPr>
            <p:cNvSpPr/>
            <p:nvPr/>
          </p:nvSpPr>
          <p:spPr>
            <a:xfrm>
              <a:off x="4818359" y="3151778"/>
              <a:ext cx="2781300" cy="2214562"/>
            </a:xfrm>
            <a:custGeom>
              <a:avLst/>
              <a:gdLst>
                <a:gd name="csX0" fmla="*/ 0 w 2781300"/>
                <a:gd name="csY0" fmla="*/ 2214562 h 2214562"/>
                <a:gd name="csX1" fmla="*/ 0 w 2781300"/>
                <a:gd name="csY1" fmla="*/ 0 h 2214562"/>
                <a:gd name="csX2" fmla="*/ 2781300 w 2781300"/>
                <a:gd name="csY2" fmla="*/ 0 h 22145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781300" h="2214562">
                  <a:moveTo>
                    <a:pt x="0" y="2214562"/>
                  </a:moveTo>
                  <a:lnTo>
                    <a:pt x="0" y="0"/>
                  </a:lnTo>
                  <a:lnTo>
                    <a:pt x="2781300" y="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0E42EBB6-AB8C-2CDA-92C6-299C291F3032}"/>
                </a:ext>
              </a:extLst>
            </p:cNvPr>
            <p:cNvCxnSpPr/>
            <p:nvPr/>
          </p:nvCxnSpPr>
          <p:spPr>
            <a:xfrm>
              <a:off x="4809034" y="3423978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EF3D58E-F241-4910-CDC2-969D9D92E2C1}"/>
                </a:ext>
              </a:extLst>
            </p:cNvPr>
            <p:cNvSpPr txBox="1"/>
            <p:nvPr/>
          </p:nvSpPr>
          <p:spPr>
            <a:xfrm>
              <a:off x="4530592" y="3292982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-1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4845895-FAD6-1F60-2666-1F88F5AB9D6B}"/>
                </a:ext>
              </a:extLst>
            </p:cNvPr>
            <p:cNvCxnSpPr/>
            <p:nvPr/>
          </p:nvCxnSpPr>
          <p:spPr>
            <a:xfrm>
              <a:off x="4809034" y="3695796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17FCB8C-8BD4-DAFF-B06F-317DF23C79D0}"/>
                </a:ext>
              </a:extLst>
            </p:cNvPr>
            <p:cNvSpPr txBox="1"/>
            <p:nvPr/>
          </p:nvSpPr>
          <p:spPr>
            <a:xfrm>
              <a:off x="4530592" y="3564800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-2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E1980FB-4657-1DDE-6ED0-458E638D330B}"/>
                </a:ext>
              </a:extLst>
            </p:cNvPr>
            <p:cNvCxnSpPr/>
            <p:nvPr/>
          </p:nvCxnSpPr>
          <p:spPr>
            <a:xfrm>
              <a:off x="4809034" y="3967614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84B9ACC-D295-542B-2DE5-FE8470282124}"/>
                </a:ext>
              </a:extLst>
            </p:cNvPr>
            <p:cNvSpPr txBox="1"/>
            <p:nvPr/>
          </p:nvSpPr>
          <p:spPr>
            <a:xfrm>
              <a:off x="4530592" y="3836618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-3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E5E58954-121F-E12D-859E-17185F9FDF56}"/>
                </a:ext>
              </a:extLst>
            </p:cNvPr>
            <p:cNvCxnSpPr/>
            <p:nvPr/>
          </p:nvCxnSpPr>
          <p:spPr>
            <a:xfrm>
              <a:off x="4809034" y="4189701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75C809A-E14C-FA35-68DF-4502E6D90E4E}"/>
                </a:ext>
              </a:extLst>
            </p:cNvPr>
            <p:cNvSpPr txBox="1"/>
            <p:nvPr/>
          </p:nvSpPr>
          <p:spPr>
            <a:xfrm>
              <a:off x="4530592" y="4108436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-4</a:t>
              </a: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46E3726F-DB6A-BCE7-8B6D-66096E4958B9}"/>
                </a:ext>
              </a:extLst>
            </p:cNvPr>
            <p:cNvCxnSpPr/>
            <p:nvPr/>
          </p:nvCxnSpPr>
          <p:spPr>
            <a:xfrm>
              <a:off x="4809034" y="4511250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415FFA4-7C50-FFBF-9A2A-7425D59C14AC}"/>
                </a:ext>
              </a:extLst>
            </p:cNvPr>
            <p:cNvSpPr txBox="1"/>
            <p:nvPr/>
          </p:nvSpPr>
          <p:spPr>
            <a:xfrm>
              <a:off x="4530592" y="4380254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-5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6827CB3-A4FC-0A65-AD6E-251ECD18C155}"/>
                </a:ext>
              </a:extLst>
            </p:cNvPr>
            <p:cNvCxnSpPr/>
            <p:nvPr/>
          </p:nvCxnSpPr>
          <p:spPr>
            <a:xfrm>
              <a:off x="4809034" y="4783068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5E61FBF-AFD1-F661-6FD3-334F61E5F170}"/>
                </a:ext>
              </a:extLst>
            </p:cNvPr>
            <p:cNvSpPr txBox="1"/>
            <p:nvPr/>
          </p:nvSpPr>
          <p:spPr>
            <a:xfrm>
              <a:off x="4530592" y="4652072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-6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AC541F33-B5F7-C00B-E594-CE68FEA4A47E}"/>
                </a:ext>
              </a:extLst>
            </p:cNvPr>
            <p:cNvCxnSpPr/>
            <p:nvPr/>
          </p:nvCxnSpPr>
          <p:spPr>
            <a:xfrm>
              <a:off x="4809034" y="5047193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F338D8E-FA8F-B90C-0B76-D539C8CBC2C9}"/>
                </a:ext>
              </a:extLst>
            </p:cNvPr>
            <p:cNvSpPr txBox="1"/>
            <p:nvPr/>
          </p:nvSpPr>
          <p:spPr>
            <a:xfrm>
              <a:off x="4530592" y="4916197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-7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D4F07A98-E3DF-84EC-9EE5-0F494BB05223}"/>
                </a:ext>
              </a:extLst>
            </p:cNvPr>
            <p:cNvCxnSpPr/>
            <p:nvPr/>
          </p:nvCxnSpPr>
          <p:spPr>
            <a:xfrm>
              <a:off x="4809034" y="5323030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EAE28F4-572A-299F-E9FA-DC0B5B89C239}"/>
                </a:ext>
              </a:extLst>
            </p:cNvPr>
            <p:cNvSpPr txBox="1"/>
            <p:nvPr/>
          </p:nvSpPr>
          <p:spPr>
            <a:xfrm>
              <a:off x="4530592" y="5192034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-8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8397C6-375C-EFD3-D76F-FF36D0FAF3CC}"/>
                </a:ext>
              </a:extLst>
            </p:cNvPr>
            <p:cNvSpPr/>
            <p:nvPr/>
          </p:nvSpPr>
          <p:spPr>
            <a:xfrm>
              <a:off x="5103749" y="3151778"/>
              <a:ext cx="850900" cy="8429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DF65C4-6909-1FF2-FCE2-38017579E755}"/>
                </a:ext>
              </a:extLst>
            </p:cNvPr>
            <p:cNvSpPr/>
            <p:nvPr/>
          </p:nvSpPr>
          <p:spPr>
            <a:xfrm>
              <a:off x="6490920" y="3151778"/>
              <a:ext cx="850900" cy="16906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6D5FF8AC-43B5-FB79-2195-629790A208DC}"/>
                </a:ext>
              </a:extLst>
            </p:cNvPr>
            <p:cNvGrpSpPr/>
            <p:nvPr/>
          </p:nvGrpSpPr>
          <p:grpSpPr>
            <a:xfrm>
              <a:off x="5487515" y="3894578"/>
              <a:ext cx="83369" cy="193031"/>
              <a:chOff x="2084388" y="2281238"/>
              <a:chExt cx="127000" cy="720725"/>
            </a:xfrm>
          </p:grpSpPr>
          <p:sp>
            <p:nvSpPr>
              <p:cNvPr id="41" name="Line 113">
                <a:extLst>
                  <a:ext uri="{FF2B5EF4-FFF2-40B4-BE49-F238E27FC236}">
                    <a16:creationId xmlns:a16="http://schemas.microsoft.com/office/drawing/2014/main" id="{7D9A32D1-4FEC-8E9B-8B42-4BB11F78F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2" name="Line 120">
                <a:extLst>
                  <a:ext uri="{FF2B5EF4-FFF2-40B4-BE49-F238E27FC236}">
                    <a16:creationId xmlns:a16="http://schemas.microsoft.com/office/drawing/2014/main" id="{60B5A62C-D403-6DB6-64EA-C7920BC4A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3" name="Line 113">
                <a:extLst>
                  <a:ext uri="{FF2B5EF4-FFF2-40B4-BE49-F238E27FC236}">
                    <a16:creationId xmlns:a16="http://schemas.microsoft.com/office/drawing/2014/main" id="{730FDE21-1FC1-A66C-21D8-A4736A896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36D82DD2-D240-0496-812E-3E31C9DBC1F6}"/>
                </a:ext>
              </a:extLst>
            </p:cNvPr>
            <p:cNvGrpSpPr/>
            <p:nvPr/>
          </p:nvGrpSpPr>
          <p:grpSpPr>
            <a:xfrm>
              <a:off x="6874686" y="4527990"/>
              <a:ext cx="83369" cy="624038"/>
              <a:chOff x="2084388" y="2281238"/>
              <a:chExt cx="127000" cy="720725"/>
            </a:xfrm>
          </p:grpSpPr>
          <p:sp>
            <p:nvSpPr>
              <p:cNvPr id="38" name="Line 113">
                <a:extLst>
                  <a:ext uri="{FF2B5EF4-FFF2-40B4-BE49-F238E27FC236}">
                    <a16:creationId xmlns:a16="http://schemas.microsoft.com/office/drawing/2014/main" id="{3B0EAB40-2035-34C2-CF94-0A86054CD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9" name="Line 120">
                <a:extLst>
                  <a:ext uri="{FF2B5EF4-FFF2-40B4-BE49-F238E27FC236}">
                    <a16:creationId xmlns:a16="http://schemas.microsoft.com/office/drawing/2014/main" id="{3982E329-617C-C839-1BA7-2F3FC5BD6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0" name="Line 113">
                <a:extLst>
                  <a:ext uri="{FF2B5EF4-FFF2-40B4-BE49-F238E27FC236}">
                    <a16:creationId xmlns:a16="http://schemas.microsoft.com/office/drawing/2014/main" id="{07BF90F7-33CC-53BF-A3A1-73410609C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7EA4D752-88F3-1B23-5B02-E3650F7001EE}"/>
              </a:ext>
            </a:extLst>
          </p:cNvPr>
          <p:cNvGrpSpPr/>
          <p:nvPr/>
        </p:nvGrpSpPr>
        <p:grpSpPr>
          <a:xfrm>
            <a:off x="9381621" y="2903115"/>
            <a:ext cx="2563668" cy="3324177"/>
            <a:chOff x="8553204" y="1951330"/>
            <a:chExt cx="3257587" cy="3718618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2ED6948-28DD-9300-876E-1F4221696607}"/>
                </a:ext>
              </a:extLst>
            </p:cNvPr>
            <p:cNvSpPr txBox="1"/>
            <p:nvPr/>
          </p:nvSpPr>
          <p:spPr>
            <a:xfrm>
              <a:off x="8753738" y="1951330"/>
              <a:ext cx="3057053" cy="654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70C0"/>
                  </a:solidFill>
                </a:rPr>
                <a:t>Mean % Change in HbA1c </a:t>
              </a:r>
            </a:p>
            <a:p>
              <a:pPr algn="ctr"/>
              <a:r>
                <a:rPr lang="en-US" sz="1600" b="1" noProof="0" dirty="0">
                  <a:solidFill>
                    <a:srgbClr val="0070C0"/>
                  </a:solidFill>
                </a:rPr>
                <a:t>per year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732ABEE-4677-6C4E-FC81-4D37FD632569}"/>
                </a:ext>
              </a:extLst>
            </p:cNvPr>
            <p:cNvSpPr txBox="1"/>
            <p:nvPr/>
          </p:nvSpPr>
          <p:spPr>
            <a:xfrm>
              <a:off x="9064737" y="2615109"/>
              <a:ext cx="1112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Semaglutide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2164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49734B2-A33F-C542-F7BF-C6DAE6F161A3}"/>
                </a:ext>
              </a:extLst>
            </p:cNvPr>
            <p:cNvSpPr txBox="1"/>
            <p:nvPr/>
          </p:nvSpPr>
          <p:spPr>
            <a:xfrm>
              <a:off x="10541516" y="2615109"/>
              <a:ext cx="1016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Tirzepatide</a:t>
              </a:r>
            </a:p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 = 492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10F5C82-995F-8FD6-330A-C8231A7385F6}"/>
                </a:ext>
              </a:extLst>
            </p:cNvPr>
            <p:cNvSpPr txBox="1"/>
            <p:nvPr/>
          </p:nvSpPr>
          <p:spPr>
            <a:xfrm>
              <a:off x="8883118" y="5362171"/>
              <a:ext cx="2457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Difference: -0.39 (-0.63 ; -0.16)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4C4D274-DD4A-C4FC-4297-5786C8CD0630}"/>
                </a:ext>
              </a:extLst>
            </p:cNvPr>
            <p:cNvSpPr txBox="1"/>
            <p:nvPr/>
          </p:nvSpPr>
          <p:spPr>
            <a:xfrm>
              <a:off x="9000888" y="3760502"/>
              <a:ext cx="1300357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-0.25 (-0.31 ; -0.19)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2261F451-1FDE-DA30-0EAD-3DB80A1193D8}"/>
                </a:ext>
              </a:extLst>
            </p:cNvPr>
            <p:cNvSpPr txBox="1"/>
            <p:nvPr/>
          </p:nvSpPr>
          <p:spPr>
            <a:xfrm>
              <a:off x="10393006" y="5016086"/>
              <a:ext cx="13003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-0.64 (-0.87 ; -0.42)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2FCF532-E697-964D-F0F9-373F309F532C}"/>
                </a:ext>
              </a:extLst>
            </p:cNvPr>
            <p:cNvSpPr txBox="1"/>
            <p:nvPr/>
          </p:nvSpPr>
          <p:spPr>
            <a:xfrm>
              <a:off x="8630148" y="302251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52" name="Forme libre : forme 56">
              <a:extLst>
                <a:ext uri="{FF2B5EF4-FFF2-40B4-BE49-F238E27FC236}">
                  <a16:creationId xmlns:a16="http://schemas.microsoft.com/office/drawing/2014/main" id="{49903778-3681-9500-2E46-CE581A312CB1}"/>
                </a:ext>
              </a:extLst>
            </p:cNvPr>
            <p:cNvSpPr/>
            <p:nvPr/>
          </p:nvSpPr>
          <p:spPr>
            <a:xfrm>
              <a:off x="8896275" y="3151778"/>
              <a:ext cx="2781300" cy="2214562"/>
            </a:xfrm>
            <a:custGeom>
              <a:avLst/>
              <a:gdLst>
                <a:gd name="csX0" fmla="*/ 0 w 2781300"/>
                <a:gd name="csY0" fmla="*/ 2214562 h 2214562"/>
                <a:gd name="csX1" fmla="*/ 0 w 2781300"/>
                <a:gd name="csY1" fmla="*/ 0 h 2214562"/>
                <a:gd name="csX2" fmla="*/ 2781300 w 2781300"/>
                <a:gd name="csY2" fmla="*/ 0 h 22145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781300" h="2214562">
                  <a:moveTo>
                    <a:pt x="0" y="2214562"/>
                  </a:moveTo>
                  <a:lnTo>
                    <a:pt x="0" y="0"/>
                  </a:lnTo>
                  <a:lnTo>
                    <a:pt x="2781300" y="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B0C5E18B-A215-63C9-434B-60E2A9B6E8FC}"/>
                </a:ext>
              </a:extLst>
            </p:cNvPr>
            <p:cNvCxnSpPr/>
            <p:nvPr/>
          </p:nvCxnSpPr>
          <p:spPr>
            <a:xfrm>
              <a:off x="8886950" y="3374150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04F4796-0A66-0B87-2A08-7AF67CEF08E7}"/>
                </a:ext>
              </a:extLst>
            </p:cNvPr>
            <p:cNvSpPr txBox="1"/>
            <p:nvPr/>
          </p:nvSpPr>
          <p:spPr>
            <a:xfrm>
              <a:off x="8553204" y="3243154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-0.1</a:t>
              </a: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FF820014-5617-484B-EFF6-55B2714F3E69}"/>
                </a:ext>
              </a:extLst>
            </p:cNvPr>
            <p:cNvCxnSpPr/>
            <p:nvPr/>
          </p:nvCxnSpPr>
          <p:spPr>
            <a:xfrm>
              <a:off x="8886950" y="3584320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09640EC-21F4-CCB2-4736-9F6293FC81F6}"/>
                </a:ext>
              </a:extLst>
            </p:cNvPr>
            <p:cNvSpPr txBox="1"/>
            <p:nvPr/>
          </p:nvSpPr>
          <p:spPr>
            <a:xfrm>
              <a:off x="8553204" y="3453324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-0.2</a:t>
              </a: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4A05B45C-3FD9-9F65-D53F-7FCA5A211825}"/>
                </a:ext>
              </a:extLst>
            </p:cNvPr>
            <p:cNvCxnSpPr/>
            <p:nvPr/>
          </p:nvCxnSpPr>
          <p:spPr>
            <a:xfrm>
              <a:off x="8886950" y="4008889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E5596B5D-6144-2548-A552-3ABF4A76A5A1}"/>
                </a:ext>
              </a:extLst>
            </p:cNvPr>
            <p:cNvSpPr txBox="1"/>
            <p:nvPr/>
          </p:nvSpPr>
          <p:spPr>
            <a:xfrm>
              <a:off x="8553205" y="3877893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-0.4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6315100-CA7F-D4B3-3011-AF9481BE5098}"/>
                </a:ext>
              </a:extLst>
            </p:cNvPr>
            <p:cNvCxnSpPr/>
            <p:nvPr/>
          </p:nvCxnSpPr>
          <p:spPr>
            <a:xfrm>
              <a:off x="8886950" y="4229907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79738BE-60C8-DC17-6CE6-253CB4A9805C}"/>
                </a:ext>
              </a:extLst>
            </p:cNvPr>
            <p:cNvSpPr txBox="1"/>
            <p:nvPr/>
          </p:nvSpPr>
          <p:spPr>
            <a:xfrm>
              <a:off x="8553205" y="4098911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-0.5</a:t>
              </a: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54033256-2CDE-076C-12F2-5F890F731E07}"/>
                </a:ext>
              </a:extLst>
            </p:cNvPr>
            <p:cNvCxnSpPr/>
            <p:nvPr/>
          </p:nvCxnSpPr>
          <p:spPr>
            <a:xfrm>
              <a:off x="8886950" y="4646707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FB00128-9817-C17D-E28D-87FDA7C3AFE6}"/>
                </a:ext>
              </a:extLst>
            </p:cNvPr>
            <p:cNvSpPr txBox="1"/>
            <p:nvPr/>
          </p:nvSpPr>
          <p:spPr>
            <a:xfrm>
              <a:off x="8553205" y="4515711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-0.7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5D1474A-AF9E-F70A-8D6B-8D5E40D66CC8}"/>
                </a:ext>
              </a:extLst>
            </p:cNvPr>
            <p:cNvCxnSpPr/>
            <p:nvPr/>
          </p:nvCxnSpPr>
          <p:spPr>
            <a:xfrm>
              <a:off x="8886950" y="4859268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9F47053-C87C-82BB-A6F5-2BE8F462FD18}"/>
                </a:ext>
              </a:extLst>
            </p:cNvPr>
            <p:cNvSpPr txBox="1"/>
            <p:nvPr/>
          </p:nvSpPr>
          <p:spPr>
            <a:xfrm>
              <a:off x="8553205" y="4728272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-0.8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A0C3D7EB-8BD7-5A85-5B9F-AFE8971D1106}"/>
                </a:ext>
              </a:extLst>
            </p:cNvPr>
            <p:cNvCxnSpPr/>
            <p:nvPr/>
          </p:nvCxnSpPr>
          <p:spPr>
            <a:xfrm>
              <a:off x="8886950" y="5072593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EC3DA58B-A07D-B7CD-DFCD-724199386748}"/>
                </a:ext>
              </a:extLst>
            </p:cNvPr>
            <p:cNvSpPr txBox="1"/>
            <p:nvPr/>
          </p:nvSpPr>
          <p:spPr>
            <a:xfrm>
              <a:off x="8553205" y="4941597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-0.9</a:t>
              </a:r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185D4F0-E0B3-798B-5592-BF2595C59E94}"/>
                </a:ext>
              </a:extLst>
            </p:cNvPr>
            <p:cNvCxnSpPr/>
            <p:nvPr/>
          </p:nvCxnSpPr>
          <p:spPr>
            <a:xfrm>
              <a:off x="8886950" y="5323030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9608311D-0593-85E5-111A-699B2B34DB85}"/>
                </a:ext>
              </a:extLst>
            </p:cNvPr>
            <p:cNvSpPr txBox="1"/>
            <p:nvPr/>
          </p:nvSpPr>
          <p:spPr>
            <a:xfrm>
              <a:off x="8608508" y="5192034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-1</a:t>
              </a: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D177D7BC-D96C-371D-9E2C-136758A5252A}"/>
                </a:ext>
              </a:extLst>
            </p:cNvPr>
            <p:cNvCxnSpPr/>
            <p:nvPr/>
          </p:nvCxnSpPr>
          <p:spPr>
            <a:xfrm>
              <a:off x="8886950" y="4430840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3566E6E3-4A43-F803-97E8-A7723F08A3FF}"/>
                </a:ext>
              </a:extLst>
            </p:cNvPr>
            <p:cNvSpPr txBox="1"/>
            <p:nvPr/>
          </p:nvSpPr>
          <p:spPr>
            <a:xfrm>
              <a:off x="8553205" y="4299844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-0.6</a:t>
              </a: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E874461E-DFF1-FA04-C24F-618548393A8C}"/>
                </a:ext>
              </a:extLst>
            </p:cNvPr>
            <p:cNvCxnSpPr/>
            <p:nvPr/>
          </p:nvCxnSpPr>
          <p:spPr>
            <a:xfrm>
              <a:off x="8886950" y="3801488"/>
              <a:ext cx="2790625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9523886E-D6F3-3C9C-BEB0-C05E2D432BA3}"/>
                </a:ext>
              </a:extLst>
            </p:cNvPr>
            <p:cNvSpPr txBox="1"/>
            <p:nvPr/>
          </p:nvSpPr>
          <p:spPr>
            <a:xfrm>
              <a:off x="8553204" y="3670492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>
                  <a:solidFill>
                    <a:srgbClr val="000066"/>
                  </a:solidFill>
                </a:rPr>
                <a:t>-0.3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125A1C-F828-CD6A-6641-8E3434AB67A4}"/>
                </a:ext>
              </a:extLst>
            </p:cNvPr>
            <p:cNvSpPr/>
            <p:nvPr/>
          </p:nvSpPr>
          <p:spPr>
            <a:xfrm>
              <a:off x="9195689" y="3151778"/>
              <a:ext cx="850900" cy="5429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9757E6-AB6B-4ACF-A0AD-4806F0D5DAF8}"/>
                </a:ext>
              </a:extLst>
            </p:cNvPr>
            <p:cNvSpPr/>
            <p:nvPr/>
          </p:nvSpPr>
          <p:spPr>
            <a:xfrm>
              <a:off x="10624282" y="3151778"/>
              <a:ext cx="850900" cy="137874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75F3EA0-9E76-07BA-16F7-34CD13E21AE3}"/>
                </a:ext>
              </a:extLst>
            </p:cNvPr>
            <p:cNvGrpSpPr/>
            <p:nvPr/>
          </p:nvGrpSpPr>
          <p:grpSpPr>
            <a:xfrm>
              <a:off x="9579455" y="3565965"/>
              <a:ext cx="83369" cy="250181"/>
              <a:chOff x="2084388" y="2281238"/>
              <a:chExt cx="127000" cy="720725"/>
            </a:xfrm>
          </p:grpSpPr>
          <p:sp>
            <p:nvSpPr>
              <p:cNvPr id="80" name="Line 113">
                <a:extLst>
                  <a:ext uri="{FF2B5EF4-FFF2-40B4-BE49-F238E27FC236}">
                    <a16:creationId xmlns:a16="http://schemas.microsoft.com/office/drawing/2014/main" id="{22AB8BBE-55B8-B6F6-0D57-1A570ECCE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1" name="Line 120">
                <a:extLst>
                  <a:ext uri="{FF2B5EF4-FFF2-40B4-BE49-F238E27FC236}">
                    <a16:creationId xmlns:a16="http://schemas.microsoft.com/office/drawing/2014/main" id="{2D1C67DD-A04D-B34F-A6E5-D33837B67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" name="Line 113">
                <a:extLst>
                  <a:ext uri="{FF2B5EF4-FFF2-40B4-BE49-F238E27FC236}">
                    <a16:creationId xmlns:a16="http://schemas.microsoft.com/office/drawing/2014/main" id="{5934A43D-3B37-42FC-03F2-F4E6138C6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06739C2C-19CF-F4CC-71B4-6B0B76D1A6A7}"/>
                </a:ext>
              </a:extLst>
            </p:cNvPr>
            <p:cNvGrpSpPr/>
            <p:nvPr/>
          </p:nvGrpSpPr>
          <p:grpSpPr>
            <a:xfrm>
              <a:off x="11008048" y="4046978"/>
              <a:ext cx="83369" cy="962175"/>
              <a:chOff x="2084388" y="2281238"/>
              <a:chExt cx="127000" cy="720725"/>
            </a:xfrm>
          </p:grpSpPr>
          <p:sp>
            <p:nvSpPr>
              <p:cNvPr id="77" name="Line 113">
                <a:extLst>
                  <a:ext uri="{FF2B5EF4-FFF2-40B4-BE49-F238E27FC236}">
                    <a16:creationId xmlns:a16="http://schemas.microsoft.com/office/drawing/2014/main" id="{6248E958-9D14-26BC-0183-8E7E2EF44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8" name="Line 120">
                <a:extLst>
                  <a:ext uri="{FF2B5EF4-FFF2-40B4-BE49-F238E27FC236}">
                    <a16:creationId xmlns:a16="http://schemas.microsoft.com/office/drawing/2014/main" id="{D641D2E0-7D34-914B-191C-010B2EA94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9" name="Line 113">
                <a:extLst>
                  <a:ext uri="{FF2B5EF4-FFF2-40B4-BE49-F238E27FC236}">
                    <a16:creationId xmlns:a16="http://schemas.microsoft.com/office/drawing/2014/main" id="{B22FFD68-79D3-8CD5-F37F-58A553DF9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noProof="0">
                  <a:solidFill>
                    <a:srgbClr val="000066"/>
                  </a:solidFill>
                  <a:latin typeface="+mj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90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ZoneTexte 107">
            <a:extLst>
              <a:ext uri="{FF2B5EF4-FFF2-40B4-BE49-F238E27FC236}">
                <a16:creationId xmlns:a16="http://schemas.microsoft.com/office/drawing/2014/main" id="{0F6770D1-3DBE-3E5A-F80E-9D63F8096D24}"/>
              </a:ext>
            </a:extLst>
          </p:cNvPr>
          <p:cNvSpPr txBox="1"/>
          <p:nvPr/>
        </p:nvSpPr>
        <p:spPr>
          <a:xfrm>
            <a:off x="2060575" y="2493742"/>
            <a:ext cx="337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>
                <a:solidFill>
                  <a:srgbClr val="0070C0"/>
                </a:solidFill>
              </a:rPr>
              <a:t>Change from baseline weight (kg)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E166EA2F-5332-FF41-4F54-A1E6C038A400}"/>
              </a:ext>
            </a:extLst>
          </p:cNvPr>
          <p:cNvSpPr txBox="1"/>
          <p:nvPr/>
        </p:nvSpPr>
        <p:spPr>
          <a:xfrm>
            <a:off x="8037399" y="2442597"/>
            <a:ext cx="366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>
                <a:solidFill>
                  <a:srgbClr val="0070C0"/>
                </a:solidFill>
              </a:rPr>
              <a:t>Change in weight, kg (W96 to W144)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Metformin in non-diabetic PWH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FC41005-AA5C-BF86-0DDA-80DD78E5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91981"/>
            <a:ext cx="11473543" cy="1487529"/>
          </a:xfrm>
        </p:spPr>
        <p:txBody>
          <a:bodyPr>
            <a:normAutofit/>
          </a:bodyPr>
          <a:lstStyle/>
          <a:p>
            <a:r>
              <a:rPr lang="en-US" sz="2000" noProof="0" dirty="0"/>
              <a:t>RCT metformin 850 mg </a:t>
            </a:r>
            <a:r>
              <a:rPr lang="en-US" sz="2000" noProof="0" dirty="0" err="1"/>
              <a:t>qd</a:t>
            </a:r>
            <a:r>
              <a:rPr lang="en-US" sz="2000" noProof="0" dirty="0"/>
              <a:t> for 4 weeks then 850 mg bid for 92 weeks (N = 19) vs placebo (N = 21), </a:t>
            </a:r>
            <a:br>
              <a:rPr lang="en-US" sz="2000" noProof="0" dirty="0"/>
            </a:br>
            <a:r>
              <a:rPr lang="en-US" sz="2000" noProof="0" dirty="0"/>
              <a:t>then treatment discontinuation</a:t>
            </a:r>
          </a:p>
          <a:p>
            <a:r>
              <a:rPr lang="en-US" sz="2000" noProof="0" dirty="0"/>
              <a:t>PWH &gt; 50 years, stable ART, VL &lt; 50 c/mL, CD4 &gt; 500/mm</a:t>
            </a:r>
            <a:r>
              <a:rPr lang="en-US" sz="2000" baseline="30000" noProof="0" dirty="0"/>
              <a:t>3</a:t>
            </a:r>
            <a:r>
              <a:rPr lang="en-US" sz="2000" noProof="0" dirty="0"/>
              <a:t>, BMI &lt; 30 kg/m</a:t>
            </a:r>
            <a:r>
              <a:rPr lang="en-US" sz="2000" baseline="30000" noProof="0" dirty="0"/>
              <a:t>2</a:t>
            </a:r>
            <a:r>
              <a:rPr lang="en-US" sz="2000" noProof="0" dirty="0"/>
              <a:t>, no diabetes, no insulin resistance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C69A885-259C-AC69-1898-CF825C2C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980" y="6438340"/>
            <a:ext cx="2927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Marcelo-Calvo C, CROI 2026, Abs. 120</a:t>
            </a:r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8808D9A8-CD9D-9F5E-3C38-2DDC4553F000}"/>
              </a:ext>
            </a:extLst>
          </p:cNvPr>
          <p:cNvGrpSpPr/>
          <p:nvPr/>
        </p:nvGrpSpPr>
        <p:grpSpPr>
          <a:xfrm>
            <a:off x="8436339" y="2921814"/>
            <a:ext cx="2612662" cy="3324970"/>
            <a:chOff x="8436339" y="2921814"/>
            <a:chExt cx="2612662" cy="332497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FE8187E-F076-34A0-C487-B8D704685A1F}"/>
                </a:ext>
              </a:extLst>
            </p:cNvPr>
            <p:cNvGrpSpPr/>
            <p:nvPr/>
          </p:nvGrpSpPr>
          <p:grpSpPr>
            <a:xfrm>
              <a:off x="8858250" y="3022600"/>
              <a:ext cx="2190751" cy="2881312"/>
              <a:chOff x="8858250" y="2667000"/>
              <a:chExt cx="2190751" cy="2881312"/>
            </a:xfrm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839BAC4B-DBBC-3C34-B577-AB518D0AE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3663" y="2667000"/>
                <a:ext cx="2035175" cy="2746375"/>
              </a:xfrm>
              <a:custGeom>
                <a:avLst/>
                <a:gdLst>
                  <a:gd name="T0" fmla="*/ 5128 w 5128"/>
                  <a:gd name="T1" fmla="*/ 6920 h 6920"/>
                  <a:gd name="T2" fmla="*/ 0 w 5128"/>
                  <a:gd name="T3" fmla="*/ 6920 h 6920"/>
                  <a:gd name="T4" fmla="*/ 0 w 5128"/>
                  <a:gd name="T5" fmla="*/ 0 h 6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28" h="6920">
                    <a:moveTo>
                      <a:pt x="5128" y="6920"/>
                    </a:moveTo>
                    <a:lnTo>
                      <a:pt x="0" y="692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3E1382D8-A6DC-927F-6AB5-52DADF00D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8613" y="5413375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F627568E-AC9E-0961-B269-C7BD2A7D4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85325" y="5413375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DC8653DA-716B-A02A-7D07-73A97A698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0" y="2698750"/>
                <a:ext cx="1254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AB3E2F2A-D8CF-5182-7480-2E90AA9F2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0" y="3376613"/>
                <a:ext cx="1254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D3388036-67BC-8696-0468-9E9AB617A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0" y="4054475"/>
                <a:ext cx="1254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902ACD33-7731-58C3-FAF8-9872BD6D4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0" y="4733925"/>
                <a:ext cx="1254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B5AA0C37-7570-0076-C592-9447DA12F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0" y="5413375"/>
                <a:ext cx="1254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98711BE5-745B-291D-F314-41471A997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3663" y="4054475"/>
                <a:ext cx="206533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6E558CD9-3127-044B-899C-25A50B4FA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2225" y="3805238"/>
                <a:ext cx="603250" cy="250825"/>
              </a:xfrm>
              <a:custGeom>
                <a:avLst/>
                <a:gdLst>
                  <a:gd name="T0" fmla="*/ 759 w 1517"/>
                  <a:gd name="T1" fmla="*/ 0 h 629"/>
                  <a:gd name="T2" fmla="*/ 0 w 1517"/>
                  <a:gd name="T3" fmla="*/ 0 h 629"/>
                  <a:gd name="T4" fmla="*/ 0 w 1517"/>
                  <a:gd name="T5" fmla="*/ 629 h 629"/>
                  <a:gd name="T6" fmla="*/ 1517 w 1517"/>
                  <a:gd name="T7" fmla="*/ 629 h 629"/>
                  <a:gd name="T8" fmla="*/ 1517 w 1517"/>
                  <a:gd name="T9" fmla="*/ 0 h 629"/>
                  <a:gd name="T10" fmla="*/ 759 w 1517"/>
                  <a:gd name="T11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7" h="629">
                    <a:moveTo>
                      <a:pt x="759" y="0"/>
                    </a:moveTo>
                    <a:lnTo>
                      <a:pt x="0" y="0"/>
                    </a:lnTo>
                    <a:lnTo>
                      <a:pt x="0" y="629"/>
                    </a:lnTo>
                    <a:lnTo>
                      <a:pt x="1517" y="629"/>
                    </a:lnTo>
                    <a:lnTo>
                      <a:pt x="1517" y="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DD64F8AA-7276-2A6A-AF62-0489852C2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2225" y="4056063"/>
                <a:ext cx="603250" cy="249237"/>
              </a:xfrm>
              <a:custGeom>
                <a:avLst/>
                <a:gdLst>
                  <a:gd name="T0" fmla="*/ 1517 w 1517"/>
                  <a:gd name="T1" fmla="*/ 629 h 629"/>
                  <a:gd name="T2" fmla="*/ 1517 w 1517"/>
                  <a:gd name="T3" fmla="*/ 0 h 629"/>
                  <a:gd name="T4" fmla="*/ 0 w 1517"/>
                  <a:gd name="T5" fmla="*/ 0 h 629"/>
                  <a:gd name="T6" fmla="*/ 0 w 1517"/>
                  <a:gd name="T7" fmla="*/ 629 h 629"/>
                  <a:gd name="T8" fmla="*/ 759 w 1517"/>
                  <a:gd name="T9" fmla="*/ 629 h 629"/>
                  <a:gd name="T10" fmla="*/ 1517 w 1517"/>
                  <a:gd name="T11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7" h="629">
                    <a:moveTo>
                      <a:pt x="1517" y="629"/>
                    </a:moveTo>
                    <a:lnTo>
                      <a:pt x="1517" y="0"/>
                    </a:lnTo>
                    <a:lnTo>
                      <a:pt x="0" y="0"/>
                    </a:lnTo>
                    <a:lnTo>
                      <a:pt x="0" y="629"/>
                    </a:lnTo>
                    <a:lnTo>
                      <a:pt x="759" y="629"/>
                    </a:lnTo>
                    <a:lnTo>
                      <a:pt x="1517" y="62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A040B301-4E27-22DE-1193-B872355C8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3535363"/>
                <a:ext cx="581025" cy="200025"/>
              </a:xfrm>
              <a:custGeom>
                <a:avLst/>
                <a:gdLst>
                  <a:gd name="T0" fmla="*/ 0 w 1465"/>
                  <a:gd name="T1" fmla="*/ 0 h 505"/>
                  <a:gd name="T2" fmla="*/ 0 w 1465"/>
                  <a:gd name="T3" fmla="*/ 505 h 505"/>
                  <a:gd name="T4" fmla="*/ 1465 w 1465"/>
                  <a:gd name="T5" fmla="*/ 505 h 505"/>
                  <a:gd name="T6" fmla="*/ 1465 w 1465"/>
                  <a:gd name="T7" fmla="*/ 0 h 505"/>
                  <a:gd name="T8" fmla="*/ 733 w 1465"/>
                  <a:gd name="T9" fmla="*/ 0 h 505"/>
                  <a:gd name="T10" fmla="*/ 0 w 1465"/>
                  <a:gd name="T11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5" h="505">
                    <a:moveTo>
                      <a:pt x="0" y="0"/>
                    </a:moveTo>
                    <a:lnTo>
                      <a:pt x="0" y="505"/>
                    </a:lnTo>
                    <a:lnTo>
                      <a:pt x="1465" y="505"/>
                    </a:lnTo>
                    <a:lnTo>
                      <a:pt x="1465" y="0"/>
                    </a:lnTo>
                    <a:lnTo>
                      <a:pt x="7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907880A0-30E4-F73F-E3BD-99FDD7531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3735388"/>
                <a:ext cx="581025" cy="263525"/>
              </a:xfrm>
              <a:custGeom>
                <a:avLst/>
                <a:gdLst>
                  <a:gd name="T0" fmla="*/ 0 w 1465"/>
                  <a:gd name="T1" fmla="*/ 0 h 662"/>
                  <a:gd name="T2" fmla="*/ 0 w 1465"/>
                  <a:gd name="T3" fmla="*/ 662 h 662"/>
                  <a:gd name="T4" fmla="*/ 733 w 1465"/>
                  <a:gd name="T5" fmla="*/ 662 h 662"/>
                  <a:gd name="T6" fmla="*/ 1465 w 1465"/>
                  <a:gd name="T7" fmla="*/ 662 h 662"/>
                  <a:gd name="T8" fmla="*/ 1465 w 1465"/>
                  <a:gd name="T9" fmla="*/ 0 h 662"/>
                  <a:gd name="T10" fmla="*/ 0 w 1465"/>
                  <a:gd name="T11" fmla="*/ 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5" h="662">
                    <a:moveTo>
                      <a:pt x="0" y="0"/>
                    </a:moveTo>
                    <a:lnTo>
                      <a:pt x="0" y="662"/>
                    </a:lnTo>
                    <a:lnTo>
                      <a:pt x="733" y="662"/>
                    </a:lnTo>
                    <a:lnTo>
                      <a:pt x="1465" y="662"/>
                    </a:lnTo>
                    <a:lnTo>
                      <a:pt x="14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Line 39">
                <a:extLst>
                  <a:ext uri="{FF2B5EF4-FFF2-40B4-BE49-F238E27FC236}">
                    <a16:creationId xmlns:a16="http://schemas.microsoft.com/office/drawing/2014/main" id="{F512D413-4773-41F2-027A-DB8187D23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83850" y="3649663"/>
                <a:ext cx="0" cy="1555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2D8EF59F-2009-456D-3749-753B2F978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3850" y="3649663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Line 41">
                <a:extLst>
                  <a:ext uri="{FF2B5EF4-FFF2-40B4-BE49-F238E27FC236}">
                    <a16:creationId xmlns:a16="http://schemas.microsoft.com/office/drawing/2014/main" id="{4388BC21-4C7B-14A4-78DF-EA49CDA84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14000" y="3649663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id="{071E6F05-2704-60BC-AED6-BD92FE5F5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2225" y="3805238"/>
                <a:ext cx="301625" cy="500062"/>
              </a:xfrm>
              <a:custGeom>
                <a:avLst/>
                <a:gdLst>
                  <a:gd name="T0" fmla="*/ 759 w 759"/>
                  <a:gd name="T1" fmla="*/ 0 h 1258"/>
                  <a:gd name="T2" fmla="*/ 0 w 759"/>
                  <a:gd name="T3" fmla="*/ 0 h 1258"/>
                  <a:gd name="T4" fmla="*/ 0 w 759"/>
                  <a:gd name="T5" fmla="*/ 629 h 1258"/>
                  <a:gd name="T6" fmla="*/ 0 w 759"/>
                  <a:gd name="T7" fmla="*/ 1258 h 1258"/>
                  <a:gd name="T8" fmla="*/ 759 w 759"/>
                  <a:gd name="T9" fmla="*/ 1258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1258">
                    <a:moveTo>
                      <a:pt x="759" y="0"/>
                    </a:moveTo>
                    <a:lnTo>
                      <a:pt x="0" y="0"/>
                    </a:lnTo>
                    <a:lnTo>
                      <a:pt x="0" y="629"/>
                    </a:lnTo>
                    <a:lnTo>
                      <a:pt x="0" y="1258"/>
                    </a:lnTo>
                    <a:lnTo>
                      <a:pt x="759" y="125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Freeform 43">
                <a:extLst>
                  <a:ext uri="{FF2B5EF4-FFF2-40B4-BE49-F238E27FC236}">
                    <a16:creationId xmlns:a16="http://schemas.microsoft.com/office/drawing/2014/main" id="{A4E1FE00-90DA-1B27-ACBA-772D8E62C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850" y="3805238"/>
                <a:ext cx="301625" cy="500062"/>
              </a:xfrm>
              <a:custGeom>
                <a:avLst/>
                <a:gdLst>
                  <a:gd name="T0" fmla="*/ 0 w 758"/>
                  <a:gd name="T1" fmla="*/ 1258 h 1258"/>
                  <a:gd name="T2" fmla="*/ 758 w 758"/>
                  <a:gd name="T3" fmla="*/ 1258 h 1258"/>
                  <a:gd name="T4" fmla="*/ 758 w 758"/>
                  <a:gd name="T5" fmla="*/ 629 h 1258"/>
                  <a:gd name="T6" fmla="*/ 758 w 758"/>
                  <a:gd name="T7" fmla="*/ 0 h 1258"/>
                  <a:gd name="T8" fmla="*/ 0 w 758"/>
                  <a:gd name="T9" fmla="*/ 0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1258">
                    <a:moveTo>
                      <a:pt x="0" y="1258"/>
                    </a:moveTo>
                    <a:lnTo>
                      <a:pt x="758" y="1258"/>
                    </a:lnTo>
                    <a:lnTo>
                      <a:pt x="758" y="629"/>
                    </a:lnTo>
                    <a:lnTo>
                      <a:pt x="758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Line 44">
                <a:extLst>
                  <a:ext uri="{FF2B5EF4-FFF2-40B4-BE49-F238E27FC236}">
                    <a16:creationId xmlns:a16="http://schemas.microsoft.com/office/drawing/2014/main" id="{A7C1E870-BCFD-E92B-31F3-AB0E28F42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14000" y="4789488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" name="Line 45">
                <a:extLst>
                  <a:ext uri="{FF2B5EF4-FFF2-40B4-BE49-F238E27FC236}">
                    <a16:creationId xmlns:a16="http://schemas.microsoft.com/office/drawing/2014/main" id="{D46FD2AD-C98E-1F08-48F6-CDFA4707D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3850" y="4789488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5" name="Line 46">
                <a:extLst>
                  <a:ext uri="{FF2B5EF4-FFF2-40B4-BE49-F238E27FC236}">
                    <a16:creationId xmlns:a16="http://schemas.microsoft.com/office/drawing/2014/main" id="{57923067-71A2-FEEA-E50D-A0ECBE98C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3850" y="4305300"/>
                <a:ext cx="0" cy="4841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Line 47">
                <a:extLst>
                  <a:ext uri="{FF2B5EF4-FFF2-40B4-BE49-F238E27FC236}">
                    <a16:creationId xmlns:a16="http://schemas.microsoft.com/office/drawing/2014/main" id="{BF6BC44A-8D58-B82E-CCB9-5B0C314F7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80563" y="4424363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Line 48">
                <a:extLst>
                  <a:ext uri="{FF2B5EF4-FFF2-40B4-BE49-F238E27FC236}">
                    <a16:creationId xmlns:a16="http://schemas.microsoft.com/office/drawing/2014/main" id="{A8C69521-8EA9-B082-C0B4-9D484106E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80563" y="3302000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Line 49">
                <a:extLst>
                  <a:ext uri="{FF2B5EF4-FFF2-40B4-BE49-F238E27FC236}">
                    <a16:creationId xmlns:a16="http://schemas.microsoft.com/office/drawing/2014/main" id="{3314E694-0EF5-2D6F-88E9-D0C853303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10713" y="3302000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1D4A776A-F1CD-6FB5-88EE-E0874D16C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3535363"/>
                <a:ext cx="290513" cy="463550"/>
              </a:xfrm>
              <a:custGeom>
                <a:avLst/>
                <a:gdLst>
                  <a:gd name="T0" fmla="*/ 733 w 733"/>
                  <a:gd name="T1" fmla="*/ 0 h 1167"/>
                  <a:gd name="T2" fmla="*/ 0 w 733"/>
                  <a:gd name="T3" fmla="*/ 0 h 1167"/>
                  <a:gd name="T4" fmla="*/ 0 w 733"/>
                  <a:gd name="T5" fmla="*/ 505 h 1167"/>
                  <a:gd name="T6" fmla="*/ 0 w 733"/>
                  <a:gd name="T7" fmla="*/ 1167 h 1167"/>
                  <a:gd name="T8" fmla="*/ 733 w 733"/>
                  <a:gd name="T9" fmla="*/ 1167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1167">
                    <a:moveTo>
                      <a:pt x="733" y="0"/>
                    </a:moveTo>
                    <a:lnTo>
                      <a:pt x="0" y="0"/>
                    </a:lnTo>
                    <a:lnTo>
                      <a:pt x="0" y="505"/>
                    </a:lnTo>
                    <a:lnTo>
                      <a:pt x="0" y="1167"/>
                    </a:lnTo>
                    <a:lnTo>
                      <a:pt x="733" y="11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21B59B01-3FA2-DA51-B163-1102D76E8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3535363"/>
                <a:ext cx="290513" cy="463550"/>
              </a:xfrm>
              <a:custGeom>
                <a:avLst/>
                <a:gdLst>
                  <a:gd name="T0" fmla="*/ 0 w 732"/>
                  <a:gd name="T1" fmla="*/ 1167 h 1167"/>
                  <a:gd name="T2" fmla="*/ 732 w 732"/>
                  <a:gd name="T3" fmla="*/ 1167 h 1167"/>
                  <a:gd name="T4" fmla="*/ 732 w 732"/>
                  <a:gd name="T5" fmla="*/ 505 h 1167"/>
                  <a:gd name="T6" fmla="*/ 732 w 732"/>
                  <a:gd name="T7" fmla="*/ 0 h 1167"/>
                  <a:gd name="T8" fmla="*/ 0 w 732"/>
                  <a:gd name="T9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2" h="1167">
                    <a:moveTo>
                      <a:pt x="0" y="1167"/>
                    </a:moveTo>
                    <a:lnTo>
                      <a:pt x="732" y="1167"/>
                    </a:lnTo>
                    <a:lnTo>
                      <a:pt x="732" y="505"/>
                    </a:lnTo>
                    <a:lnTo>
                      <a:pt x="732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52">
                <a:extLst>
                  <a:ext uri="{FF2B5EF4-FFF2-40B4-BE49-F238E27FC236}">
                    <a16:creationId xmlns:a16="http://schemas.microsoft.com/office/drawing/2014/main" id="{30496C06-CB54-18E7-EA3E-0401F9F8F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10713" y="4424363"/>
                <a:ext cx="698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" name="Line 53">
                <a:extLst>
                  <a:ext uri="{FF2B5EF4-FFF2-40B4-BE49-F238E27FC236}">
                    <a16:creationId xmlns:a16="http://schemas.microsoft.com/office/drawing/2014/main" id="{EFCD58F0-7874-8958-C8BC-CB2F81618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80563" y="3302000"/>
                <a:ext cx="0" cy="23336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" name="Line 54">
                <a:extLst>
                  <a:ext uri="{FF2B5EF4-FFF2-40B4-BE49-F238E27FC236}">
                    <a16:creationId xmlns:a16="http://schemas.microsoft.com/office/drawing/2014/main" id="{766A38C2-B0FC-AA2B-9787-1670169A1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80563" y="3998913"/>
                <a:ext cx="0" cy="4254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" name="Line 55">
                <a:extLst>
                  <a:ext uri="{FF2B5EF4-FFF2-40B4-BE49-F238E27FC236}">
                    <a16:creationId xmlns:a16="http://schemas.microsoft.com/office/drawing/2014/main" id="{90FD3F93-EF36-2405-23BF-A95E3762D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82225" y="4056063"/>
                <a:ext cx="603250" cy="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" name="Line 56">
                <a:extLst>
                  <a:ext uri="{FF2B5EF4-FFF2-40B4-BE49-F238E27FC236}">
                    <a16:creationId xmlns:a16="http://schemas.microsoft.com/office/drawing/2014/main" id="{C10FDFBE-75C2-D7F8-9CA9-87DA0C0AD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90050" y="3735388"/>
                <a:ext cx="581025" cy="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" name="Freeform 57">
                <a:extLst>
                  <a:ext uri="{FF2B5EF4-FFF2-40B4-BE49-F238E27FC236}">
                    <a16:creationId xmlns:a16="http://schemas.microsoft.com/office/drawing/2014/main" id="{B0902CFA-8EA0-307A-EF7F-8154AD617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9925" y="3228975"/>
                <a:ext cx="41275" cy="41275"/>
              </a:xfrm>
              <a:custGeom>
                <a:avLst/>
                <a:gdLst>
                  <a:gd name="T0" fmla="*/ 89 w 105"/>
                  <a:gd name="T1" fmla="*/ 89 h 105"/>
                  <a:gd name="T2" fmla="*/ 92 w 105"/>
                  <a:gd name="T3" fmla="*/ 84 h 105"/>
                  <a:gd name="T4" fmla="*/ 93 w 105"/>
                  <a:gd name="T5" fmla="*/ 81 h 105"/>
                  <a:gd name="T6" fmla="*/ 96 w 105"/>
                  <a:gd name="T7" fmla="*/ 80 h 105"/>
                  <a:gd name="T8" fmla="*/ 101 w 105"/>
                  <a:gd name="T9" fmla="*/ 72 h 105"/>
                  <a:gd name="T10" fmla="*/ 103 w 105"/>
                  <a:gd name="T11" fmla="*/ 61 h 105"/>
                  <a:gd name="T12" fmla="*/ 103 w 105"/>
                  <a:gd name="T13" fmla="*/ 56 h 105"/>
                  <a:gd name="T14" fmla="*/ 103 w 105"/>
                  <a:gd name="T15" fmla="*/ 54 h 105"/>
                  <a:gd name="T16" fmla="*/ 103 w 105"/>
                  <a:gd name="T17" fmla="*/ 52 h 105"/>
                  <a:gd name="T18" fmla="*/ 105 w 105"/>
                  <a:gd name="T19" fmla="*/ 52 h 105"/>
                  <a:gd name="T20" fmla="*/ 103 w 105"/>
                  <a:gd name="T21" fmla="*/ 40 h 105"/>
                  <a:gd name="T22" fmla="*/ 101 w 105"/>
                  <a:gd name="T23" fmla="*/ 31 h 105"/>
                  <a:gd name="T24" fmla="*/ 96 w 105"/>
                  <a:gd name="T25" fmla="*/ 22 h 105"/>
                  <a:gd name="T26" fmla="*/ 89 w 105"/>
                  <a:gd name="T27" fmla="*/ 14 h 105"/>
                  <a:gd name="T28" fmla="*/ 80 w 105"/>
                  <a:gd name="T29" fmla="*/ 6 h 105"/>
                  <a:gd name="T30" fmla="*/ 72 w 105"/>
                  <a:gd name="T31" fmla="*/ 2 h 105"/>
                  <a:gd name="T32" fmla="*/ 62 w 105"/>
                  <a:gd name="T33" fmla="*/ 0 h 105"/>
                  <a:gd name="T34" fmla="*/ 52 w 105"/>
                  <a:gd name="T35" fmla="*/ 0 h 105"/>
                  <a:gd name="T36" fmla="*/ 41 w 105"/>
                  <a:gd name="T37" fmla="*/ 0 h 105"/>
                  <a:gd name="T38" fmla="*/ 32 w 105"/>
                  <a:gd name="T39" fmla="*/ 2 h 105"/>
                  <a:gd name="T40" fmla="*/ 15 w 105"/>
                  <a:gd name="T41" fmla="*/ 14 h 105"/>
                  <a:gd name="T42" fmla="*/ 3 w 105"/>
                  <a:gd name="T43" fmla="*/ 31 h 105"/>
                  <a:gd name="T44" fmla="*/ 0 w 105"/>
                  <a:gd name="T45" fmla="*/ 40 h 105"/>
                  <a:gd name="T46" fmla="*/ 0 w 105"/>
                  <a:gd name="T47" fmla="*/ 52 h 105"/>
                  <a:gd name="T48" fmla="*/ 0 w 105"/>
                  <a:gd name="T49" fmla="*/ 61 h 105"/>
                  <a:gd name="T50" fmla="*/ 3 w 105"/>
                  <a:gd name="T51" fmla="*/ 72 h 105"/>
                  <a:gd name="T52" fmla="*/ 7 w 105"/>
                  <a:gd name="T53" fmla="*/ 80 h 105"/>
                  <a:gd name="T54" fmla="*/ 15 w 105"/>
                  <a:gd name="T55" fmla="*/ 89 h 105"/>
                  <a:gd name="T56" fmla="*/ 22 w 105"/>
                  <a:gd name="T57" fmla="*/ 95 h 105"/>
                  <a:gd name="T58" fmla="*/ 32 w 105"/>
                  <a:gd name="T59" fmla="*/ 101 h 105"/>
                  <a:gd name="T60" fmla="*/ 41 w 105"/>
                  <a:gd name="T61" fmla="*/ 103 h 105"/>
                  <a:gd name="T62" fmla="*/ 52 w 105"/>
                  <a:gd name="T63" fmla="*/ 105 h 105"/>
                  <a:gd name="T64" fmla="*/ 52 w 105"/>
                  <a:gd name="T65" fmla="*/ 103 h 105"/>
                  <a:gd name="T66" fmla="*/ 54 w 105"/>
                  <a:gd name="T67" fmla="*/ 103 h 105"/>
                  <a:gd name="T68" fmla="*/ 56 w 105"/>
                  <a:gd name="T69" fmla="*/ 103 h 105"/>
                  <a:gd name="T70" fmla="*/ 62 w 105"/>
                  <a:gd name="T71" fmla="*/ 103 h 105"/>
                  <a:gd name="T72" fmla="*/ 72 w 105"/>
                  <a:gd name="T73" fmla="*/ 101 h 105"/>
                  <a:gd name="T74" fmla="*/ 80 w 105"/>
                  <a:gd name="T75" fmla="*/ 95 h 105"/>
                  <a:gd name="T76" fmla="*/ 81 w 105"/>
                  <a:gd name="T77" fmla="*/ 93 h 105"/>
                  <a:gd name="T78" fmla="*/ 84 w 105"/>
                  <a:gd name="T79" fmla="*/ 92 h 105"/>
                  <a:gd name="T80" fmla="*/ 89 w 105"/>
                  <a:gd name="T8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05">
                    <a:moveTo>
                      <a:pt x="89" y="89"/>
                    </a:moveTo>
                    <a:lnTo>
                      <a:pt x="92" y="84"/>
                    </a:lnTo>
                    <a:lnTo>
                      <a:pt x="93" y="81"/>
                    </a:lnTo>
                    <a:lnTo>
                      <a:pt x="96" y="80"/>
                    </a:lnTo>
                    <a:lnTo>
                      <a:pt x="101" y="72"/>
                    </a:lnTo>
                    <a:lnTo>
                      <a:pt x="103" y="61"/>
                    </a:lnTo>
                    <a:lnTo>
                      <a:pt x="103" y="56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3" y="40"/>
                    </a:lnTo>
                    <a:lnTo>
                      <a:pt x="101" y="31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0" y="6"/>
                    </a:lnTo>
                    <a:lnTo>
                      <a:pt x="72" y="2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15" y="14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3" y="72"/>
                    </a:lnTo>
                    <a:lnTo>
                      <a:pt x="7" y="80"/>
                    </a:lnTo>
                    <a:lnTo>
                      <a:pt x="15" y="89"/>
                    </a:lnTo>
                    <a:lnTo>
                      <a:pt x="22" y="95"/>
                    </a:lnTo>
                    <a:lnTo>
                      <a:pt x="32" y="101"/>
                    </a:lnTo>
                    <a:lnTo>
                      <a:pt x="41" y="103"/>
                    </a:lnTo>
                    <a:lnTo>
                      <a:pt x="52" y="105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6" y="103"/>
                    </a:lnTo>
                    <a:lnTo>
                      <a:pt x="62" y="103"/>
                    </a:lnTo>
                    <a:lnTo>
                      <a:pt x="72" y="101"/>
                    </a:lnTo>
                    <a:lnTo>
                      <a:pt x="80" y="95"/>
                    </a:lnTo>
                    <a:lnTo>
                      <a:pt x="81" y="93"/>
                    </a:lnTo>
                    <a:lnTo>
                      <a:pt x="84" y="92"/>
                    </a:lnTo>
                    <a:lnTo>
                      <a:pt x="89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" name="Freeform 58">
                <a:extLst>
                  <a:ext uri="{FF2B5EF4-FFF2-40B4-BE49-F238E27FC236}">
                    <a16:creationId xmlns:a16="http://schemas.microsoft.com/office/drawing/2014/main" id="{771D1055-A0A2-348D-2DAD-0C4D22596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9925" y="4997450"/>
                <a:ext cx="41275" cy="41275"/>
              </a:xfrm>
              <a:custGeom>
                <a:avLst/>
                <a:gdLst>
                  <a:gd name="T0" fmla="*/ 89 w 105"/>
                  <a:gd name="T1" fmla="*/ 89 h 105"/>
                  <a:gd name="T2" fmla="*/ 92 w 105"/>
                  <a:gd name="T3" fmla="*/ 84 h 105"/>
                  <a:gd name="T4" fmla="*/ 93 w 105"/>
                  <a:gd name="T5" fmla="*/ 81 h 105"/>
                  <a:gd name="T6" fmla="*/ 96 w 105"/>
                  <a:gd name="T7" fmla="*/ 80 h 105"/>
                  <a:gd name="T8" fmla="*/ 101 w 105"/>
                  <a:gd name="T9" fmla="*/ 72 h 105"/>
                  <a:gd name="T10" fmla="*/ 103 w 105"/>
                  <a:gd name="T11" fmla="*/ 61 h 105"/>
                  <a:gd name="T12" fmla="*/ 103 w 105"/>
                  <a:gd name="T13" fmla="*/ 56 h 105"/>
                  <a:gd name="T14" fmla="*/ 103 w 105"/>
                  <a:gd name="T15" fmla="*/ 54 h 105"/>
                  <a:gd name="T16" fmla="*/ 103 w 105"/>
                  <a:gd name="T17" fmla="*/ 52 h 105"/>
                  <a:gd name="T18" fmla="*/ 105 w 105"/>
                  <a:gd name="T19" fmla="*/ 52 h 105"/>
                  <a:gd name="T20" fmla="*/ 103 w 105"/>
                  <a:gd name="T21" fmla="*/ 41 h 105"/>
                  <a:gd name="T22" fmla="*/ 101 w 105"/>
                  <a:gd name="T23" fmla="*/ 31 h 105"/>
                  <a:gd name="T24" fmla="*/ 96 w 105"/>
                  <a:gd name="T25" fmla="*/ 22 h 105"/>
                  <a:gd name="T26" fmla="*/ 89 w 105"/>
                  <a:gd name="T27" fmla="*/ 14 h 105"/>
                  <a:gd name="T28" fmla="*/ 80 w 105"/>
                  <a:gd name="T29" fmla="*/ 6 h 105"/>
                  <a:gd name="T30" fmla="*/ 72 w 105"/>
                  <a:gd name="T31" fmla="*/ 3 h 105"/>
                  <a:gd name="T32" fmla="*/ 62 w 105"/>
                  <a:gd name="T33" fmla="*/ 0 h 105"/>
                  <a:gd name="T34" fmla="*/ 52 w 105"/>
                  <a:gd name="T35" fmla="*/ 0 h 105"/>
                  <a:gd name="T36" fmla="*/ 41 w 105"/>
                  <a:gd name="T37" fmla="*/ 0 h 105"/>
                  <a:gd name="T38" fmla="*/ 32 w 105"/>
                  <a:gd name="T39" fmla="*/ 3 h 105"/>
                  <a:gd name="T40" fmla="*/ 15 w 105"/>
                  <a:gd name="T41" fmla="*/ 14 h 105"/>
                  <a:gd name="T42" fmla="*/ 3 w 105"/>
                  <a:gd name="T43" fmla="*/ 31 h 105"/>
                  <a:gd name="T44" fmla="*/ 0 w 105"/>
                  <a:gd name="T45" fmla="*/ 41 h 105"/>
                  <a:gd name="T46" fmla="*/ 0 w 105"/>
                  <a:gd name="T47" fmla="*/ 52 h 105"/>
                  <a:gd name="T48" fmla="*/ 0 w 105"/>
                  <a:gd name="T49" fmla="*/ 61 h 105"/>
                  <a:gd name="T50" fmla="*/ 3 w 105"/>
                  <a:gd name="T51" fmla="*/ 72 h 105"/>
                  <a:gd name="T52" fmla="*/ 7 w 105"/>
                  <a:gd name="T53" fmla="*/ 80 h 105"/>
                  <a:gd name="T54" fmla="*/ 15 w 105"/>
                  <a:gd name="T55" fmla="*/ 89 h 105"/>
                  <a:gd name="T56" fmla="*/ 22 w 105"/>
                  <a:gd name="T57" fmla="*/ 96 h 105"/>
                  <a:gd name="T58" fmla="*/ 32 w 105"/>
                  <a:gd name="T59" fmla="*/ 101 h 105"/>
                  <a:gd name="T60" fmla="*/ 41 w 105"/>
                  <a:gd name="T61" fmla="*/ 103 h 105"/>
                  <a:gd name="T62" fmla="*/ 52 w 105"/>
                  <a:gd name="T63" fmla="*/ 105 h 105"/>
                  <a:gd name="T64" fmla="*/ 52 w 105"/>
                  <a:gd name="T65" fmla="*/ 103 h 105"/>
                  <a:gd name="T66" fmla="*/ 54 w 105"/>
                  <a:gd name="T67" fmla="*/ 103 h 105"/>
                  <a:gd name="T68" fmla="*/ 56 w 105"/>
                  <a:gd name="T69" fmla="*/ 103 h 105"/>
                  <a:gd name="T70" fmla="*/ 62 w 105"/>
                  <a:gd name="T71" fmla="*/ 103 h 105"/>
                  <a:gd name="T72" fmla="*/ 72 w 105"/>
                  <a:gd name="T73" fmla="*/ 101 h 105"/>
                  <a:gd name="T74" fmla="*/ 80 w 105"/>
                  <a:gd name="T75" fmla="*/ 96 h 105"/>
                  <a:gd name="T76" fmla="*/ 81 w 105"/>
                  <a:gd name="T77" fmla="*/ 93 h 105"/>
                  <a:gd name="T78" fmla="*/ 84 w 105"/>
                  <a:gd name="T79" fmla="*/ 92 h 105"/>
                  <a:gd name="T80" fmla="*/ 89 w 105"/>
                  <a:gd name="T8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05">
                    <a:moveTo>
                      <a:pt x="89" y="89"/>
                    </a:moveTo>
                    <a:lnTo>
                      <a:pt x="92" y="84"/>
                    </a:lnTo>
                    <a:lnTo>
                      <a:pt x="93" y="81"/>
                    </a:lnTo>
                    <a:lnTo>
                      <a:pt x="96" y="80"/>
                    </a:lnTo>
                    <a:lnTo>
                      <a:pt x="101" y="72"/>
                    </a:lnTo>
                    <a:lnTo>
                      <a:pt x="103" y="61"/>
                    </a:lnTo>
                    <a:lnTo>
                      <a:pt x="103" y="56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3" y="41"/>
                    </a:lnTo>
                    <a:lnTo>
                      <a:pt x="101" y="31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0" y="6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15" y="14"/>
                    </a:lnTo>
                    <a:lnTo>
                      <a:pt x="3" y="31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3" y="72"/>
                    </a:lnTo>
                    <a:lnTo>
                      <a:pt x="7" y="80"/>
                    </a:lnTo>
                    <a:lnTo>
                      <a:pt x="15" y="89"/>
                    </a:lnTo>
                    <a:lnTo>
                      <a:pt x="22" y="96"/>
                    </a:lnTo>
                    <a:lnTo>
                      <a:pt x="32" y="101"/>
                    </a:lnTo>
                    <a:lnTo>
                      <a:pt x="41" y="103"/>
                    </a:lnTo>
                    <a:lnTo>
                      <a:pt x="52" y="105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6" y="103"/>
                    </a:lnTo>
                    <a:lnTo>
                      <a:pt x="62" y="103"/>
                    </a:lnTo>
                    <a:lnTo>
                      <a:pt x="72" y="101"/>
                    </a:lnTo>
                    <a:lnTo>
                      <a:pt x="80" y="96"/>
                    </a:lnTo>
                    <a:lnTo>
                      <a:pt x="81" y="93"/>
                    </a:lnTo>
                    <a:lnTo>
                      <a:pt x="84" y="92"/>
                    </a:lnTo>
                    <a:lnTo>
                      <a:pt x="89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8" name="Freeform 59">
                <a:extLst>
                  <a:ext uri="{FF2B5EF4-FFF2-40B4-BE49-F238E27FC236}">
                    <a16:creationId xmlns:a16="http://schemas.microsoft.com/office/drawing/2014/main" id="{90F73D76-BD09-29BC-C9ED-5E7EF6EF0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3213" y="5303838"/>
                <a:ext cx="41275" cy="42862"/>
              </a:xfrm>
              <a:custGeom>
                <a:avLst/>
                <a:gdLst>
                  <a:gd name="T0" fmla="*/ 89 w 105"/>
                  <a:gd name="T1" fmla="*/ 89 h 105"/>
                  <a:gd name="T2" fmla="*/ 92 w 105"/>
                  <a:gd name="T3" fmla="*/ 84 h 105"/>
                  <a:gd name="T4" fmla="*/ 93 w 105"/>
                  <a:gd name="T5" fmla="*/ 82 h 105"/>
                  <a:gd name="T6" fmla="*/ 96 w 105"/>
                  <a:gd name="T7" fmla="*/ 80 h 105"/>
                  <a:gd name="T8" fmla="*/ 101 w 105"/>
                  <a:gd name="T9" fmla="*/ 72 h 105"/>
                  <a:gd name="T10" fmla="*/ 104 w 105"/>
                  <a:gd name="T11" fmla="*/ 62 h 105"/>
                  <a:gd name="T12" fmla="*/ 104 w 105"/>
                  <a:gd name="T13" fmla="*/ 57 h 105"/>
                  <a:gd name="T14" fmla="*/ 104 w 105"/>
                  <a:gd name="T15" fmla="*/ 54 h 105"/>
                  <a:gd name="T16" fmla="*/ 104 w 105"/>
                  <a:gd name="T17" fmla="*/ 53 h 105"/>
                  <a:gd name="T18" fmla="*/ 105 w 105"/>
                  <a:gd name="T19" fmla="*/ 53 h 105"/>
                  <a:gd name="T20" fmla="*/ 104 w 105"/>
                  <a:gd name="T21" fmla="*/ 41 h 105"/>
                  <a:gd name="T22" fmla="*/ 101 w 105"/>
                  <a:gd name="T23" fmla="*/ 32 h 105"/>
                  <a:gd name="T24" fmla="*/ 96 w 105"/>
                  <a:gd name="T25" fmla="*/ 23 h 105"/>
                  <a:gd name="T26" fmla="*/ 89 w 105"/>
                  <a:gd name="T27" fmla="*/ 15 h 105"/>
                  <a:gd name="T28" fmla="*/ 80 w 105"/>
                  <a:gd name="T29" fmla="*/ 7 h 105"/>
                  <a:gd name="T30" fmla="*/ 72 w 105"/>
                  <a:gd name="T31" fmla="*/ 3 h 105"/>
                  <a:gd name="T32" fmla="*/ 62 w 105"/>
                  <a:gd name="T33" fmla="*/ 0 h 105"/>
                  <a:gd name="T34" fmla="*/ 53 w 105"/>
                  <a:gd name="T35" fmla="*/ 0 h 105"/>
                  <a:gd name="T36" fmla="*/ 41 w 105"/>
                  <a:gd name="T37" fmla="*/ 0 h 105"/>
                  <a:gd name="T38" fmla="*/ 32 w 105"/>
                  <a:gd name="T39" fmla="*/ 3 h 105"/>
                  <a:gd name="T40" fmla="*/ 15 w 105"/>
                  <a:gd name="T41" fmla="*/ 15 h 105"/>
                  <a:gd name="T42" fmla="*/ 3 w 105"/>
                  <a:gd name="T43" fmla="*/ 32 h 105"/>
                  <a:gd name="T44" fmla="*/ 0 w 105"/>
                  <a:gd name="T45" fmla="*/ 41 h 105"/>
                  <a:gd name="T46" fmla="*/ 0 w 105"/>
                  <a:gd name="T47" fmla="*/ 53 h 105"/>
                  <a:gd name="T48" fmla="*/ 0 w 105"/>
                  <a:gd name="T49" fmla="*/ 62 h 105"/>
                  <a:gd name="T50" fmla="*/ 3 w 105"/>
                  <a:gd name="T51" fmla="*/ 72 h 105"/>
                  <a:gd name="T52" fmla="*/ 7 w 105"/>
                  <a:gd name="T53" fmla="*/ 80 h 105"/>
                  <a:gd name="T54" fmla="*/ 15 w 105"/>
                  <a:gd name="T55" fmla="*/ 89 h 105"/>
                  <a:gd name="T56" fmla="*/ 23 w 105"/>
                  <a:gd name="T57" fmla="*/ 96 h 105"/>
                  <a:gd name="T58" fmla="*/ 32 w 105"/>
                  <a:gd name="T59" fmla="*/ 101 h 105"/>
                  <a:gd name="T60" fmla="*/ 41 w 105"/>
                  <a:gd name="T61" fmla="*/ 104 h 105"/>
                  <a:gd name="T62" fmla="*/ 53 w 105"/>
                  <a:gd name="T63" fmla="*/ 105 h 105"/>
                  <a:gd name="T64" fmla="*/ 53 w 105"/>
                  <a:gd name="T65" fmla="*/ 104 h 105"/>
                  <a:gd name="T66" fmla="*/ 54 w 105"/>
                  <a:gd name="T67" fmla="*/ 104 h 105"/>
                  <a:gd name="T68" fmla="*/ 57 w 105"/>
                  <a:gd name="T69" fmla="*/ 104 h 105"/>
                  <a:gd name="T70" fmla="*/ 62 w 105"/>
                  <a:gd name="T71" fmla="*/ 104 h 105"/>
                  <a:gd name="T72" fmla="*/ 72 w 105"/>
                  <a:gd name="T73" fmla="*/ 101 h 105"/>
                  <a:gd name="T74" fmla="*/ 80 w 105"/>
                  <a:gd name="T75" fmla="*/ 96 h 105"/>
                  <a:gd name="T76" fmla="*/ 81 w 105"/>
                  <a:gd name="T77" fmla="*/ 93 h 105"/>
                  <a:gd name="T78" fmla="*/ 84 w 105"/>
                  <a:gd name="T79" fmla="*/ 92 h 105"/>
                  <a:gd name="T80" fmla="*/ 89 w 105"/>
                  <a:gd name="T8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05">
                    <a:moveTo>
                      <a:pt x="89" y="89"/>
                    </a:moveTo>
                    <a:lnTo>
                      <a:pt x="92" y="84"/>
                    </a:lnTo>
                    <a:lnTo>
                      <a:pt x="93" y="82"/>
                    </a:lnTo>
                    <a:lnTo>
                      <a:pt x="96" y="80"/>
                    </a:lnTo>
                    <a:lnTo>
                      <a:pt x="101" y="72"/>
                    </a:lnTo>
                    <a:lnTo>
                      <a:pt x="104" y="62"/>
                    </a:lnTo>
                    <a:lnTo>
                      <a:pt x="104" y="57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5" y="53"/>
                    </a:lnTo>
                    <a:lnTo>
                      <a:pt x="104" y="41"/>
                    </a:lnTo>
                    <a:lnTo>
                      <a:pt x="101" y="32"/>
                    </a:lnTo>
                    <a:lnTo>
                      <a:pt x="96" y="23"/>
                    </a:lnTo>
                    <a:lnTo>
                      <a:pt x="89" y="15"/>
                    </a:lnTo>
                    <a:lnTo>
                      <a:pt x="80" y="7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15" y="15"/>
                    </a:lnTo>
                    <a:lnTo>
                      <a:pt x="3" y="32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3" y="72"/>
                    </a:lnTo>
                    <a:lnTo>
                      <a:pt x="7" y="80"/>
                    </a:lnTo>
                    <a:lnTo>
                      <a:pt x="15" y="89"/>
                    </a:lnTo>
                    <a:lnTo>
                      <a:pt x="23" y="96"/>
                    </a:lnTo>
                    <a:lnTo>
                      <a:pt x="32" y="101"/>
                    </a:lnTo>
                    <a:lnTo>
                      <a:pt x="41" y="104"/>
                    </a:lnTo>
                    <a:lnTo>
                      <a:pt x="53" y="105"/>
                    </a:lnTo>
                    <a:lnTo>
                      <a:pt x="53" y="104"/>
                    </a:lnTo>
                    <a:lnTo>
                      <a:pt x="54" y="104"/>
                    </a:lnTo>
                    <a:lnTo>
                      <a:pt x="57" y="104"/>
                    </a:lnTo>
                    <a:lnTo>
                      <a:pt x="62" y="104"/>
                    </a:lnTo>
                    <a:lnTo>
                      <a:pt x="72" y="101"/>
                    </a:lnTo>
                    <a:lnTo>
                      <a:pt x="80" y="96"/>
                    </a:lnTo>
                    <a:lnTo>
                      <a:pt x="81" y="93"/>
                    </a:lnTo>
                    <a:lnTo>
                      <a:pt x="84" y="92"/>
                    </a:lnTo>
                    <a:lnTo>
                      <a:pt x="89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9" name="Freeform 60">
                <a:extLst>
                  <a:ext uri="{FF2B5EF4-FFF2-40B4-BE49-F238E27FC236}">
                    <a16:creationId xmlns:a16="http://schemas.microsoft.com/office/drawing/2014/main" id="{F18B8E94-DCD9-4659-D124-A2C49CC5B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3213" y="3509963"/>
                <a:ext cx="41275" cy="41275"/>
              </a:xfrm>
              <a:custGeom>
                <a:avLst/>
                <a:gdLst>
                  <a:gd name="T0" fmla="*/ 89 w 105"/>
                  <a:gd name="T1" fmla="*/ 89 h 105"/>
                  <a:gd name="T2" fmla="*/ 92 w 105"/>
                  <a:gd name="T3" fmla="*/ 84 h 105"/>
                  <a:gd name="T4" fmla="*/ 93 w 105"/>
                  <a:gd name="T5" fmla="*/ 81 h 105"/>
                  <a:gd name="T6" fmla="*/ 96 w 105"/>
                  <a:gd name="T7" fmla="*/ 80 h 105"/>
                  <a:gd name="T8" fmla="*/ 101 w 105"/>
                  <a:gd name="T9" fmla="*/ 72 h 105"/>
                  <a:gd name="T10" fmla="*/ 104 w 105"/>
                  <a:gd name="T11" fmla="*/ 61 h 105"/>
                  <a:gd name="T12" fmla="*/ 104 w 105"/>
                  <a:gd name="T13" fmla="*/ 56 h 105"/>
                  <a:gd name="T14" fmla="*/ 104 w 105"/>
                  <a:gd name="T15" fmla="*/ 53 h 105"/>
                  <a:gd name="T16" fmla="*/ 104 w 105"/>
                  <a:gd name="T17" fmla="*/ 52 h 105"/>
                  <a:gd name="T18" fmla="*/ 105 w 105"/>
                  <a:gd name="T19" fmla="*/ 52 h 105"/>
                  <a:gd name="T20" fmla="*/ 104 w 105"/>
                  <a:gd name="T21" fmla="*/ 40 h 105"/>
                  <a:gd name="T22" fmla="*/ 101 w 105"/>
                  <a:gd name="T23" fmla="*/ 31 h 105"/>
                  <a:gd name="T24" fmla="*/ 96 w 105"/>
                  <a:gd name="T25" fmla="*/ 22 h 105"/>
                  <a:gd name="T26" fmla="*/ 89 w 105"/>
                  <a:gd name="T27" fmla="*/ 14 h 105"/>
                  <a:gd name="T28" fmla="*/ 80 w 105"/>
                  <a:gd name="T29" fmla="*/ 6 h 105"/>
                  <a:gd name="T30" fmla="*/ 72 w 105"/>
                  <a:gd name="T31" fmla="*/ 2 h 105"/>
                  <a:gd name="T32" fmla="*/ 62 w 105"/>
                  <a:gd name="T33" fmla="*/ 0 h 105"/>
                  <a:gd name="T34" fmla="*/ 53 w 105"/>
                  <a:gd name="T35" fmla="*/ 0 h 105"/>
                  <a:gd name="T36" fmla="*/ 41 w 105"/>
                  <a:gd name="T37" fmla="*/ 0 h 105"/>
                  <a:gd name="T38" fmla="*/ 32 w 105"/>
                  <a:gd name="T39" fmla="*/ 2 h 105"/>
                  <a:gd name="T40" fmla="*/ 15 w 105"/>
                  <a:gd name="T41" fmla="*/ 14 h 105"/>
                  <a:gd name="T42" fmla="*/ 3 w 105"/>
                  <a:gd name="T43" fmla="*/ 31 h 105"/>
                  <a:gd name="T44" fmla="*/ 0 w 105"/>
                  <a:gd name="T45" fmla="*/ 40 h 105"/>
                  <a:gd name="T46" fmla="*/ 0 w 105"/>
                  <a:gd name="T47" fmla="*/ 52 h 105"/>
                  <a:gd name="T48" fmla="*/ 0 w 105"/>
                  <a:gd name="T49" fmla="*/ 61 h 105"/>
                  <a:gd name="T50" fmla="*/ 3 w 105"/>
                  <a:gd name="T51" fmla="*/ 72 h 105"/>
                  <a:gd name="T52" fmla="*/ 7 w 105"/>
                  <a:gd name="T53" fmla="*/ 80 h 105"/>
                  <a:gd name="T54" fmla="*/ 15 w 105"/>
                  <a:gd name="T55" fmla="*/ 89 h 105"/>
                  <a:gd name="T56" fmla="*/ 23 w 105"/>
                  <a:gd name="T57" fmla="*/ 95 h 105"/>
                  <a:gd name="T58" fmla="*/ 32 w 105"/>
                  <a:gd name="T59" fmla="*/ 101 h 105"/>
                  <a:gd name="T60" fmla="*/ 41 w 105"/>
                  <a:gd name="T61" fmla="*/ 103 h 105"/>
                  <a:gd name="T62" fmla="*/ 53 w 105"/>
                  <a:gd name="T63" fmla="*/ 105 h 105"/>
                  <a:gd name="T64" fmla="*/ 53 w 105"/>
                  <a:gd name="T65" fmla="*/ 103 h 105"/>
                  <a:gd name="T66" fmla="*/ 54 w 105"/>
                  <a:gd name="T67" fmla="*/ 103 h 105"/>
                  <a:gd name="T68" fmla="*/ 57 w 105"/>
                  <a:gd name="T69" fmla="*/ 103 h 105"/>
                  <a:gd name="T70" fmla="*/ 62 w 105"/>
                  <a:gd name="T71" fmla="*/ 103 h 105"/>
                  <a:gd name="T72" fmla="*/ 72 w 105"/>
                  <a:gd name="T73" fmla="*/ 101 h 105"/>
                  <a:gd name="T74" fmla="*/ 80 w 105"/>
                  <a:gd name="T75" fmla="*/ 95 h 105"/>
                  <a:gd name="T76" fmla="*/ 81 w 105"/>
                  <a:gd name="T77" fmla="*/ 93 h 105"/>
                  <a:gd name="T78" fmla="*/ 84 w 105"/>
                  <a:gd name="T79" fmla="*/ 91 h 105"/>
                  <a:gd name="T80" fmla="*/ 89 w 105"/>
                  <a:gd name="T8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05">
                    <a:moveTo>
                      <a:pt x="89" y="89"/>
                    </a:moveTo>
                    <a:lnTo>
                      <a:pt x="92" y="84"/>
                    </a:lnTo>
                    <a:lnTo>
                      <a:pt x="93" y="81"/>
                    </a:lnTo>
                    <a:lnTo>
                      <a:pt x="96" y="80"/>
                    </a:lnTo>
                    <a:lnTo>
                      <a:pt x="101" y="72"/>
                    </a:lnTo>
                    <a:lnTo>
                      <a:pt x="104" y="61"/>
                    </a:lnTo>
                    <a:lnTo>
                      <a:pt x="104" y="56"/>
                    </a:lnTo>
                    <a:lnTo>
                      <a:pt x="104" y="53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4" y="40"/>
                    </a:lnTo>
                    <a:lnTo>
                      <a:pt x="101" y="31"/>
                    </a:lnTo>
                    <a:lnTo>
                      <a:pt x="96" y="22"/>
                    </a:lnTo>
                    <a:lnTo>
                      <a:pt x="89" y="14"/>
                    </a:lnTo>
                    <a:lnTo>
                      <a:pt x="80" y="6"/>
                    </a:lnTo>
                    <a:lnTo>
                      <a:pt x="72" y="2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15" y="14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3" y="72"/>
                    </a:lnTo>
                    <a:lnTo>
                      <a:pt x="7" y="80"/>
                    </a:lnTo>
                    <a:lnTo>
                      <a:pt x="15" y="89"/>
                    </a:lnTo>
                    <a:lnTo>
                      <a:pt x="23" y="95"/>
                    </a:lnTo>
                    <a:lnTo>
                      <a:pt x="32" y="101"/>
                    </a:lnTo>
                    <a:lnTo>
                      <a:pt x="41" y="103"/>
                    </a:lnTo>
                    <a:lnTo>
                      <a:pt x="53" y="105"/>
                    </a:lnTo>
                    <a:lnTo>
                      <a:pt x="53" y="103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62" y="103"/>
                    </a:lnTo>
                    <a:lnTo>
                      <a:pt x="72" y="101"/>
                    </a:lnTo>
                    <a:lnTo>
                      <a:pt x="80" y="95"/>
                    </a:lnTo>
                    <a:lnTo>
                      <a:pt x="81" y="93"/>
                    </a:lnTo>
                    <a:lnTo>
                      <a:pt x="84" y="91"/>
                    </a:lnTo>
                    <a:lnTo>
                      <a:pt x="89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Line 61">
                <a:extLst>
                  <a:ext uri="{FF2B5EF4-FFF2-40B4-BE49-F238E27FC236}">
                    <a16:creationId xmlns:a16="http://schemas.microsoft.com/office/drawing/2014/main" id="{48952834-4B04-9F58-820C-B3816CBE1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18650" y="3811588"/>
                <a:ext cx="619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Line 62">
                <a:extLst>
                  <a:ext uri="{FF2B5EF4-FFF2-40B4-BE49-F238E27FC236}">
                    <a16:creationId xmlns:a16="http://schemas.microsoft.com/office/drawing/2014/main" id="{9215F439-E3F7-12CC-62A6-44C675F0F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80563" y="3811588"/>
                <a:ext cx="619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2" name="Line 63">
                <a:extLst>
                  <a:ext uri="{FF2B5EF4-FFF2-40B4-BE49-F238E27FC236}">
                    <a16:creationId xmlns:a16="http://schemas.microsoft.com/office/drawing/2014/main" id="{53228C47-E51C-A319-128A-0A160F0D2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80563" y="3811588"/>
                <a:ext cx="0" cy="523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3" name="Line 64">
                <a:extLst>
                  <a:ext uri="{FF2B5EF4-FFF2-40B4-BE49-F238E27FC236}">
                    <a16:creationId xmlns:a16="http://schemas.microsoft.com/office/drawing/2014/main" id="{6FFF679C-4519-40BC-604B-5699C4DBD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80563" y="3759200"/>
                <a:ext cx="0" cy="523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" name="Line 65">
                <a:extLst>
                  <a:ext uri="{FF2B5EF4-FFF2-40B4-BE49-F238E27FC236}">
                    <a16:creationId xmlns:a16="http://schemas.microsoft.com/office/drawing/2014/main" id="{F65621A6-7F79-5044-00C7-5476E136D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31463" y="4108450"/>
                <a:ext cx="6191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5" name="Line 66">
                <a:extLst>
                  <a:ext uri="{FF2B5EF4-FFF2-40B4-BE49-F238E27FC236}">
                    <a16:creationId xmlns:a16="http://schemas.microsoft.com/office/drawing/2014/main" id="{31ABD43B-945A-2BC0-2111-955EAB039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3375" y="4108450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6" name="Line 67">
                <a:extLst>
                  <a:ext uri="{FF2B5EF4-FFF2-40B4-BE49-F238E27FC236}">
                    <a16:creationId xmlns:a16="http://schemas.microsoft.com/office/drawing/2014/main" id="{CB644EE6-EA16-867C-32DB-B4C601252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93375" y="4108450"/>
                <a:ext cx="0" cy="508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7" name="Line 68">
                <a:extLst>
                  <a:ext uri="{FF2B5EF4-FFF2-40B4-BE49-F238E27FC236}">
                    <a16:creationId xmlns:a16="http://schemas.microsoft.com/office/drawing/2014/main" id="{CD4D7BC6-6FB7-5DC7-69E3-0BA5C610F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3375" y="4056063"/>
                <a:ext cx="0" cy="523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7D34CC82-06BA-8D27-C7CE-DB8248084939}"/>
                </a:ext>
              </a:extLst>
            </p:cNvPr>
            <p:cNvSpPr txBox="1"/>
            <p:nvPr/>
          </p:nvSpPr>
          <p:spPr>
            <a:xfrm>
              <a:off x="9088589" y="5939007"/>
              <a:ext cx="993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Metformin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2564BDAD-9673-2674-13E8-35DCC40093A1}"/>
                </a:ext>
              </a:extLst>
            </p:cNvPr>
            <p:cNvSpPr txBox="1"/>
            <p:nvPr/>
          </p:nvSpPr>
          <p:spPr>
            <a:xfrm>
              <a:off x="10118807" y="5939007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Placebo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D91D18A-9788-9BB3-5571-5E758229EA73}"/>
                </a:ext>
              </a:extLst>
            </p:cNvPr>
            <p:cNvSpPr txBox="1"/>
            <p:nvPr/>
          </p:nvSpPr>
          <p:spPr>
            <a:xfrm>
              <a:off x="8436339" y="5625882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-10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CDB58737-366F-BE4C-0E43-52A196BE72DA}"/>
                </a:ext>
              </a:extLst>
            </p:cNvPr>
            <p:cNvSpPr txBox="1"/>
            <p:nvPr/>
          </p:nvSpPr>
          <p:spPr>
            <a:xfrm>
              <a:off x="8527710" y="4949865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-5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737B00EB-12DD-67CF-F3AE-8987DE787029}"/>
                </a:ext>
              </a:extLst>
            </p:cNvPr>
            <p:cNvSpPr txBox="1"/>
            <p:nvPr/>
          </p:nvSpPr>
          <p:spPr>
            <a:xfrm>
              <a:off x="8582212" y="42738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E9C9DB73-E245-A3D7-F4E2-AA9B817C4F2B}"/>
                </a:ext>
              </a:extLst>
            </p:cNvPr>
            <p:cNvSpPr txBox="1"/>
            <p:nvPr/>
          </p:nvSpPr>
          <p:spPr>
            <a:xfrm>
              <a:off x="8582212" y="359783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5F25B55B-F694-016E-2AD0-3D156FC020FA}"/>
                </a:ext>
              </a:extLst>
            </p:cNvPr>
            <p:cNvSpPr txBox="1"/>
            <p:nvPr/>
          </p:nvSpPr>
          <p:spPr>
            <a:xfrm>
              <a:off x="8490842" y="292181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E0E8C88D-CF93-317F-AC99-ED4BE0D1CB54}"/>
                </a:ext>
              </a:extLst>
            </p:cNvPr>
            <p:cNvSpPr txBox="1"/>
            <p:nvPr/>
          </p:nvSpPr>
          <p:spPr>
            <a:xfrm>
              <a:off x="9640295" y="2966066"/>
              <a:ext cx="85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p = 0.045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693A2CC-18E9-326A-7A87-EA3D6C4FCA12}"/>
                </a:ext>
              </a:extLst>
            </p:cNvPr>
            <p:cNvSpPr txBox="1"/>
            <p:nvPr/>
          </p:nvSpPr>
          <p:spPr>
            <a:xfrm>
              <a:off x="9372398" y="406719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>
                  <a:solidFill>
                    <a:schemeClr val="bg1"/>
                  </a:solidFill>
                </a:rPr>
                <a:t>1.9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58672D2-C45C-69BB-E8B5-D596FD97449D}"/>
                </a:ext>
              </a:extLst>
            </p:cNvPr>
            <p:cNvSpPr txBox="1"/>
            <p:nvPr/>
          </p:nvSpPr>
          <p:spPr>
            <a:xfrm>
              <a:off x="10225783" y="4416018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>
                  <a:solidFill>
                    <a:schemeClr val="bg1"/>
                  </a:solidFill>
                </a:rPr>
                <a:t>- 0.3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EF4BC22D-A835-9566-A8F9-85698C8506B6}"/>
              </a:ext>
            </a:extLst>
          </p:cNvPr>
          <p:cNvSpPr txBox="1"/>
          <p:nvPr/>
        </p:nvSpPr>
        <p:spPr>
          <a:xfrm>
            <a:off x="843011" y="6330627"/>
            <a:ext cx="527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Good tolerance, no discontinuation for adverse events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AABA9EB-F55F-0EAE-42B0-E3CE889669BA}"/>
              </a:ext>
            </a:extLst>
          </p:cNvPr>
          <p:cNvGrpSpPr/>
          <p:nvPr/>
        </p:nvGrpSpPr>
        <p:grpSpPr>
          <a:xfrm>
            <a:off x="1284027" y="2894599"/>
            <a:ext cx="6637788" cy="3352185"/>
            <a:chOff x="1284027" y="2894599"/>
            <a:chExt cx="6637788" cy="33521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53DC44-1C84-648B-BD51-35838A566217}"/>
                </a:ext>
              </a:extLst>
            </p:cNvPr>
            <p:cNvSpPr/>
            <p:nvPr/>
          </p:nvSpPr>
          <p:spPr>
            <a:xfrm>
              <a:off x="4362450" y="3194050"/>
              <a:ext cx="1630363" cy="259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714DACBC-A057-3E9A-FD0D-B2692F4229EB}"/>
                </a:ext>
              </a:extLst>
            </p:cNvPr>
            <p:cNvGrpSpPr/>
            <p:nvPr/>
          </p:nvGrpSpPr>
          <p:grpSpPr>
            <a:xfrm>
              <a:off x="1528763" y="3084513"/>
              <a:ext cx="4475163" cy="2840037"/>
              <a:chOff x="1528763" y="2728913"/>
              <a:chExt cx="4475163" cy="2840037"/>
            </a:xfrm>
          </p:grpSpPr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15261918-3EB0-04E6-D313-28B24C0D9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588" y="2728913"/>
                <a:ext cx="4351338" cy="2705100"/>
              </a:xfrm>
              <a:custGeom>
                <a:avLst/>
                <a:gdLst>
                  <a:gd name="T0" fmla="*/ 10962 w 10962"/>
                  <a:gd name="T1" fmla="*/ 6816 h 6816"/>
                  <a:gd name="T2" fmla="*/ 0 w 10962"/>
                  <a:gd name="T3" fmla="*/ 6816 h 6816"/>
                  <a:gd name="T4" fmla="*/ 0 w 10962"/>
                  <a:gd name="T5" fmla="*/ 0 h 6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62" h="6816">
                    <a:moveTo>
                      <a:pt x="10962" y="6816"/>
                    </a:moveTo>
                    <a:lnTo>
                      <a:pt x="0" y="6816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" name="Line 11">
                <a:extLst>
                  <a:ext uri="{FF2B5EF4-FFF2-40B4-BE49-F238E27FC236}">
                    <a16:creationId xmlns:a16="http://schemas.microsoft.com/office/drawing/2014/main" id="{8175D6D8-884F-A3DB-755C-104B27E96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9675" y="5434013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" name="Line 12">
                <a:extLst>
                  <a:ext uri="{FF2B5EF4-FFF2-40B4-BE49-F238E27FC236}">
                    <a16:creationId xmlns:a16="http://schemas.microsoft.com/office/drawing/2014/main" id="{1513E7EE-3C5E-2B60-D30A-62B91898A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2450" y="5434013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" name="Line 13">
                <a:extLst>
                  <a:ext uri="{FF2B5EF4-FFF2-40B4-BE49-F238E27FC236}">
                    <a16:creationId xmlns:a16="http://schemas.microsoft.com/office/drawing/2014/main" id="{7D0FEA89-75D3-C76A-4638-26E3691BE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8000" y="5434013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" name="Line 14">
                <a:extLst>
                  <a:ext uri="{FF2B5EF4-FFF2-40B4-BE49-F238E27FC236}">
                    <a16:creationId xmlns:a16="http://schemas.microsoft.com/office/drawing/2014/main" id="{0C5208C5-6D28-F4E4-3F93-487D8A72A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8638" y="5434013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" name="Line 15">
                <a:extLst>
                  <a:ext uri="{FF2B5EF4-FFF2-40B4-BE49-F238E27FC236}">
                    <a16:creationId xmlns:a16="http://schemas.microsoft.com/office/drawing/2014/main" id="{E325C19B-884B-18A9-20A9-A917EDECF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125" y="5434013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247C73A1-4C3E-11BF-53BA-0CBEF9273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5713" y="5434013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01FF4984-BCE0-09F6-34B8-902C7A957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8488" y="5434013"/>
                <a:ext cx="0" cy="1349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7" name="Line 23">
                <a:extLst>
                  <a:ext uri="{FF2B5EF4-FFF2-40B4-BE49-F238E27FC236}">
                    <a16:creationId xmlns:a16="http://schemas.microsoft.com/office/drawing/2014/main" id="{0EF589AA-4CAA-E692-D223-8CA1AD91E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2760663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8" name="Line 24">
                <a:extLst>
                  <a:ext uri="{FF2B5EF4-FFF2-40B4-BE49-F238E27FC236}">
                    <a16:creationId xmlns:a16="http://schemas.microsoft.com/office/drawing/2014/main" id="{5E82D308-AE39-A18C-4860-4BF03E547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3057525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9" name="Line 25">
                <a:extLst>
                  <a:ext uri="{FF2B5EF4-FFF2-40B4-BE49-F238E27FC236}">
                    <a16:creationId xmlns:a16="http://schemas.microsoft.com/office/drawing/2014/main" id="{C75B1E98-5061-D710-6FCE-4A47AF0E6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3354388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0" name="Line 26">
                <a:extLst>
                  <a:ext uri="{FF2B5EF4-FFF2-40B4-BE49-F238E27FC236}">
                    <a16:creationId xmlns:a16="http://schemas.microsoft.com/office/drawing/2014/main" id="{02F06216-08D5-84E4-A679-EA600B196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3649663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" name="Line 27">
                <a:extLst>
                  <a:ext uri="{FF2B5EF4-FFF2-40B4-BE49-F238E27FC236}">
                    <a16:creationId xmlns:a16="http://schemas.microsoft.com/office/drawing/2014/main" id="{70C3424D-149D-99F0-EC29-8394F68EC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3946525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" name="Line 28">
                <a:extLst>
                  <a:ext uri="{FF2B5EF4-FFF2-40B4-BE49-F238E27FC236}">
                    <a16:creationId xmlns:a16="http://schemas.microsoft.com/office/drawing/2014/main" id="{34C16EEE-2996-D3F5-86AE-1EA5F0083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4243388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" name="Line 29">
                <a:extLst>
                  <a:ext uri="{FF2B5EF4-FFF2-40B4-BE49-F238E27FC236}">
                    <a16:creationId xmlns:a16="http://schemas.microsoft.com/office/drawing/2014/main" id="{F8B4F68F-E375-929B-ECD3-8696BD522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4540250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" name="Line 30">
                <a:extLst>
                  <a:ext uri="{FF2B5EF4-FFF2-40B4-BE49-F238E27FC236}">
                    <a16:creationId xmlns:a16="http://schemas.microsoft.com/office/drawing/2014/main" id="{923CF260-5CE7-AC67-BE59-ADC6EDDB8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4837113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" name="Line 31">
                <a:extLst>
                  <a:ext uri="{FF2B5EF4-FFF2-40B4-BE49-F238E27FC236}">
                    <a16:creationId xmlns:a16="http://schemas.microsoft.com/office/drawing/2014/main" id="{1794F235-6391-7D5A-AB88-BEA523C5F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5434013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6" name="Line 32">
                <a:extLst>
                  <a:ext uri="{FF2B5EF4-FFF2-40B4-BE49-F238E27FC236}">
                    <a16:creationId xmlns:a16="http://schemas.microsoft.com/office/drawing/2014/main" id="{21EA0AF8-959F-F520-3F98-BD6D55D92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8763" y="5133975"/>
                <a:ext cx="123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7" name="Line 33">
                <a:extLst>
                  <a:ext uri="{FF2B5EF4-FFF2-40B4-BE49-F238E27FC236}">
                    <a16:creationId xmlns:a16="http://schemas.microsoft.com/office/drawing/2014/main" id="{8271142E-964D-09CF-D2A1-C64D057B2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2588" y="4243388"/>
                <a:ext cx="43402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8" name="Freeform 69">
                <a:extLst>
                  <a:ext uri="{FF2B5EF4-FFF2-40B4-BE49-F238E27FC236}">
                    <a16:creationId xmlns:a16="http://schemas.microsoft.com/office/drawing/2014/main" id="{0F00E5C8-199C-637B-A6F6-1ECE57B5B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613" y="3852863"/>
                <a:ext cx="3792538" cy="571500"/>
              </a:xfrm>
              <a:custGeom>
                <a:avLst/>
                <a:gdLst>
                  <a:gd name="T0" fmla="*/ 9555 w 9555"/>
                  <a:gd name="T1" fmla="*/ 255 h 1442"/>
                  <a:gd name="T2" fmla="*/ 6456 w 9555"/>
                  <a:gd name="T3" fmla="*/ 0 h 1442"/>
                  <a:gd name="T4" fmla="*/ 4906 w 9555"/>
                  <a:gd name="T5" fmla="*/ 767 h 1442"/>
                  <a:gd name="T6" fmla="*/ 3369 w 9555"/>
                  <a:gd name="T7" fmla="*/ 1422 h 1442"/>
                  <a:gd name="T8" fmla="*/ 1806 w 9555"/>
                  <a:gd name="T9" fmla="*/ 1442 h 1442"/>
                  <a:gd name="T10" fmla="*/ 537 w 9555"/>
                  <a:gd name="T11" fmla="*/ 904 h 1442"/>
                  <a:gd name="T12" fmla="*/ 0 w 9555"/>
                  <a:gd name="T13" fmla="*/ 984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55" h="1442">
                    <a:moveTo>
                      <a:pt x="9555" y="255"/>
                    </a:moveTo>
                    <a:lnTo>
                      <a:pt x="6456" y="0"/>
                    </a:lnTo>
                    <a:lnTo>
                      <a:pt x="4906" y="767"/>
                    </a:lnTo>
                    <a:lnTo>
                      <a:pt x="3369" y="1422"/>
                    </a:lnTo>
                    <a:lnTo>
                      <a:pt x="1806" y="1442"/>
                    </a:lnTo>
                    <a:lnTo>
                      <a:pt x="537" y="904"/>
                    </a:lnTo>
                    <a:lnTo>
                      <a:pt x="0" y="984"/>
                    </a:lnTo>
                  </a:path>
                </a:pathLst>
              </a:custGeom>
              <a:noFill/>
              <a:ln w="31750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9" name="Line 70">
                <a:extLst>
                  <a:ext uri="{FF2B5EF4-FFF2-40B4-BE49-F238E27FC236}">
                    <a16:creationId xmlns:a16="http://schemas.microsoft.com/office/drawing/2014/main" id="{999D6CCD-0439-952C-CCE2-A3286E949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7300" y="3676650"/>
                <a:ext cx="0" cy="969962"/>
              </a:xfrm>
              <a:prstGeom prst="line">
                <a:avLst/>
              </a:prstGeom>
              <a:noFill/>
              <a:ln w="11113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" name="Line 71">
                <a:extLst>
                  <a:ext uri="{FF2B5EF4-FFF2-40B4-BE49-F238E27FC236}">
                    <a16:creationId xmlns:a16="http://schemas.microsoft.com/office/drawing/2014/main" id="{EF4F9E1C-2B4B-EE58-C61B-E9BF95182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1663" y="3254375"/>
                <a:ext cx="0" cy="1201737"/>
              </a:xfrm>
              <a:prstGeom prst="line">
                <a:avLst/>
              </a:prstGeom>
              <a:noFill/>
              <a:ln w="11113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" name="Line 72">
                <a:extLst>
                  <a:ext uri="{FF2B5EF4-FFF2-40B4-BE49-F238E27FC236}">
                    <a16:creationId xmlns:a16="http://schemas.microsoft.com/office/drawing/2014/main" id="{E4FC2503-128B-47BB-AB37-FCB46D505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7213" y="3506788"/>
                <a:ext cx="0" cy="908050"/>
              </a:xfrm>
              <a:prstGeom prst="line">
                <a:avLst/>
              </a:prstGeom>
              <a:noFill/>
              <a:ln w="11113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" name="Line 73">
                <a:extLst>
                  <a:ext uri="{FF2B5EF4-FFF2-40B4-BE49-F238E27FC236}">
                    <a16:creationId xmlns:a16="http://schemas.microsoft.com/office/drawing/2014/main" id="{5A0B2255-AF12-3491-D7F2-D816042E9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3750" y="4056063"/>
                <a:ext cx="0" cy="319087"/>
              </a:xfrm>
              <a:prstGeom prst="line">
                <a:avLst/>
              </a:prstGeom>
              <a:noFill/>
              <a:ln w="11113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" name="Line 74">
                <a:extLst>
                  <a:ext uri="{FF2B5EF4-FFF2-40B4-BE49-F238E27FC236}">
                    <a16:creationId xmlns:a16="http://schemas.microsoft.com/office/drawing/2014/main" id="{0AC46E6D-7B3C-3375-B17B-947E599EF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1750" y="3951288"/>
                <a:ext cx="0" cy="955675"/>
              </a:xfrm>
              <a:prstGeom prst="line">
                <a:avLst/>
              </a:prstGeom>
              <a:noFill/>
              <a:ln w="11113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" name="Line 75">
                <a:extLst>
                  <a:ext uri="{FF2B5EF4-FFF2-40B4-BE49-F238E27FC236}">
                    <a16:creationId xmlns:a16="http://schemas.microsoft.com/office/drawing/2014/main" id="{4D08046B-8F5F-9C0C-5BC6-268085BC4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9288" y="4089400"/>
                <a:ext cx="0" cy="663575"/>
              </a:xfrm>
              <a:prstGeom prst="line">
                <a:avLst/>
              </a:prstGeom>
              <a:noFill/>
              <a:ln w="11113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" name="Freeform 76">
                <a:extLst>
                  <a:ext uri="{FF2B5EF4-FFF2-40B4-BE49-F238E27FC236}">
                    <a16:creationId xmlns:a16="http://schemas.microsoft.com/office/drawing/2014/main" id="{BF3FD4F4-5B07-942C-BF0E-76189D68C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275" y="4210050"/>
                <a:ext cx="66675" cy="66675"/>
              </a:xfrm>
              <a:custGeom>
                <a:avLst/>
                <a:gdLst>
                  <a:gd name="T0" fmla="*/ 23 w 167"/>
                  <a:gd name="T1" fmla="*/ 24 h 168"/>
                  <a:gd name="T2" fmla="*/ 11 w 167"/>
                  <a:gd name="T3" fmla="*/ 36 h 168"/>
                  <a:gd name="T4" fmla="*/ 5 w 167"/>
                  <a:gd name="T5" fmla="*/ 50 h 168"/>
                  <a:gd name="T6" fmla="*/ 1 w 167"/>
                  <a:gd name="T7" fmla="*/ 66 h 168"/>
                  <a:gd name="T8" fmla="*/ 0 w 167"/>
                  <a:gd name="T9" fmla="*/ 84 h 168"/>
                  <a:gd name="T10" fmla="*/ 1 w 167"/>
                  <a:gd name="T11" fmla="*/ 100 h 168"/>
                  <a:gd name="T12" fmla="*/ 5 w 167"/>
                  <a:gd name="T13" fmla="*/ 116 h 168"/>
                  <a:gd name="T14" fmla="*/ 11 w 167"/>
                  <a:gd name="T15" fmla="*/ 130 h 168"/>
                  <a:gd name="T16" fmla="*/ 23 w 167"/>
                  <a:gd name="T17" fmla="*/ 143 h 168"/>
                  <a:gd name="T18" fmla="*/ 35 w 167"/>
                  <a:gd name="T19" fmla="*/ 153 h 168"/>
                  <a:gd name="T20" fmla="*/ 49 w 167"/>
                  <a:gd name="T21" fmla="*/ 162 h 168"/>
                  <a:gd name="T22" fmla="*/ 65 w 167"/>
                  <a:gd name="T23" fmla="*/ 166 h 168"/>
                  <a:gd name="T24" fmla="*/ 83 w 167"/>
                  <a:gd name="T25" fmla="*/ 168 h 168"/>
                  <a:gd name="T26" fmla="*/ 99 w 167"/>
                  <a:gd name="T27" fmla="*/ 166 h 168"/>
                  <a:gd name="T28" fmla="*/ 115 w 167"/>
                  <a:gd name="T29" fmla="*/ 162 h 168"/>
                  <a:gd name="T30" fmla="*/ 121 w 167"/>
                  <a:gd name="T31" fmla="*/ 156 h 168"/>
                  <a:gd name="T32" fmla="*/ 129 w 167"/>
                  <a:gd name="T33" fmla="*/ 153 h 168"/>
                  <a:gd name="T34" fmla="*/ 142 w 167"/>
                  <a:gd name="T35" fmla="*/ 143 h 168"/>
                  <a:gd name="T36" fmla="*/ 151 w 167"/>
                  <a:gd name="T37" fmla="*/ 130 h 168"/>
                  <a:gd name="T38" fmla="*/ 155 w 167"/>
                  <a:gd name="T39" fmla="*/ 122 h 168"/>
                  <a:gd name="T40" fmla="*/ 161 w 167"/>
                  <a:gd name="T41" fmla="*/ 116 h 168"/>
                  <a:gd name="T42" fmla="*/ 165 w 167"/>
                  <a:gd name="T43" fmla="*/ 100 h 168"/>
                  <a:gd name="T44" fmla="*/ 167 w 167"/>
                  <a:gd name="T45" fmla="*/ 84 h 168"/>
                  <a:gd name="T46" fmla="*/ 165 w 167"/>
                  <a:gd name="T47" fmla="*/ 66 h 168"/>
                  <a:gd name="T48" fmla="*/ 161 w 167"/>
                  <a:gd name="T49" fmla="*/ 50 h 168"/>
                  <a:gd name="T50" fmla="*/ 151 w 167"/>
                  <a:gd name="T51" fmla="*/ 36 h 168"/>
                  <a:gd name="T52" fmla="*/ 142 w 167"/>
                  <a:gd name="T53" fmla="*/ 24 h 168"/>
                  <a:gd name="T54" fmla="*/ 129 w 167"/>
                  <a:gd name="T55" fmla="*/ 12 h 168"/>
                  <a:gd name="T56" fmla="*/ 115 w 167"/>
                  <a:gd name="T57" fmla="*/ 6 h 168"/>
                  <a:gd name="T58" fmla="*/ 99 w 167"/>
                  <a:gd name="T59" fmla="*/ 2 h 168"/>
                  <a:gd name="T60" fmla="*/ 83 w 167"/>
                  <a:gd name="T61" fmla="*/ 0 h 168"/>
                  <a:gd name="T62" fmla="*/ 65 w 167"/>
                  <a:gd name="T63" fmla="*/ 2 h 168"/>
                  <a:gd name="T64" fmla="*/ 49 w 167"/>
                  <a:gd name="T65" fmla="*/ 6 h 168"/>
                  <a:gd name="T66" fmla="*/ 35 w 167"/>
                  <a:gd name="T67" fmla="*/ 12 h 168"/>
                  <a:gd name="T68" fmla="*/ 23 w 16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23" y="24"/>
                    </a:moveTo>
                    <a:lnTo>
                      <a:pt x="11" y="36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6"/>
                    </a:lnTo>
                    <a:lnTo>
                      <a:pt x="11" y="130"/>
                    </a:lnTo>
                    <a:lnTo>
                      <a:pt x="23" y="143"/>
                    </a:lnTo>
                    <a:lnTo>
                      <a:pt x="35" y="153"/>
                    </a:lnTo>
                    <a:lnTo>
                      <a:pt x="49" y="162"/>
                    </a:lnTo>
                    <a:lnTo>
                      <a:pt x="65" y="166"/>
                    </a:lnTo>
                    <a:lnTo>
                      <a:pt x="83" y="168"/>
                    </a:lnTo>
                    <a:lnTo>
                      <a:pt x="99" y="166"/>
                    </a:lnTo>
                    <a:lnTo>
                      <a:pt x="115" y="162"/>
                    </a:lnTo>
                    <a:lnTo>
                      <a:pt x="121" y="156"/>
                    </a:lnTo>
                    <a:lnTo>
                      <a:pt x="129" y="153"/>
                    </a:lnTo>
                    <a:lnTo>
                      <a:pt x="142" y="143"/>
                    </a:lnTo>
                    <a:lnTo>
                      <a:pt x="151" y="130"/>
                    </a:lnTo>
                    <a:lnTo>
                      <a:pt x="155" y="122"/>
                    </a:lnTo>
                    <a:lnTo>
                      <a:pt x="161" y="116"/>
                    </a:lnTo>
                    <a:lnTo>
                      <a:pt x="165" y="100"/>
                    </a:lnTo>
                    <a:lnTo>
                      <a:pt x="167" y="84"/>
                    </a:lnTo>
                    <a:lnTo>
                      <a:pt x="165" y="66"/>
                    </a:lnTo>
                    <a:lnTo>
                      <a:pt x="161" y="50"/>
                    </a:lnTo>
                    <a:lnTo>
                      <a:pt x="151" y="36"/>
                    </a:lnTo>
                    <a:lnTo>
                      <a:pt x="142" y="24"/>
                    </a:lnTo>
                    <a:lnTo>
                      <a:pt x="129" y="12"/>
                    </a:lnTo>
                    <a:lnTo>
                      <a:pt x="115" y="6"/>
                    </a:lnTo>
                    <a:lnTo>
                      <a:pt x="99" y="2"/>
                    </a:lnTo>
                    <a:lnTo>
                      <a:pt x="83" y="0"/>
                    </a:lnTo>
                    <a:lnTo>
                      <a:pt x="65" y="2"/>
                    </a:lnTo>
                    <a:lnTo>
                      <a:pt x="49" y="6"/>
                    </a:lnTo>
                    <a:lnTo>
                      <a:pt x="35" y="12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6" name="Freeform 77">
                <a:extLst>
                  <a:ext uri="{FF2B5EF4-FFF2-40B4-BE49-F238E27FC236}">
                    <a16:creationId xmlns:a16="http://schemas.microsoft.com/office/drawing/2014/main" id="{E12E0A57-FFC4-6F62-158D-59464C30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4178300"/>
                <a:ext cx="66675" cy="66675"/>
              </a:xfrm>
              <a:custGeom>
                <a:avLst/>
                <a:gdLst>
                  <a:gd name="T0" fmla="*/ 24 w 168"/>
                  <a:gd name="T1" fmla="*/ 23 h 167"/>
                  <a:gd name="T2" fmla="*/ 12 w 168"/>
                  <a:gd name="T3" fmla="*/ 35 h 167"/>
                  <a:gd name="T4" fmla="*/ 5 w 168"/>
                  <a:gd name="T5" fmla="*/ 49 h 167"/>
                  <a:gd name="T6" fmla="*/ 1 w 168"/>
                  <a:gd name="T7" fmla="*/ 65 h 167"/>
                  <a:gd name="T8" fmla="*/ 0 w 168"/>
                  <a:gd name="T9" fmla="*/ 83 h 167"/>
                  <a:gd name="T10" fmla="*/ 1 w 168"/>
                  <a:gd name="T11" fmla="*/ 99 h 167"/>
                  <a:gd name="T12" fmla="*/ 5 w 168"/>
                  <a:gd name="T13" fmla="*/ 115 h 167"/>
                  <a:gd name="T14" fmla="*/ 12 w 168"/>
                  <a:gd name="T15" fmla="*/ 129 h 167"/>
                  <a:gd name="T16" fmla="*/ 24 w 168"/>
                  <a:gd name="T17" fmla="*/ 142 h 167"/>
                  <a:gd name="T18" fmla="*/ 35 w 168"/>
                  <a:gd name="T19" fmla="*/ 152 h 167"/>
                  <a:gd name="T20" fmla="*/ 50 w 168"/>
                  <a:gd name="T21" fmla="*/ 161 h 167"/>
                  <a:gd name="T22" fmla="*/ 65 w 168"/>
                  <a:gd name="T23" fmla="*/ 165 h 167"/>
                  <a:gd name="T24" fmla="*/ 84 w 168"/>
                  <a:gd name="T25" fmla="*/ 167 h 167"/>
                  <a:gd name="T26" fmla="*/ 99 w 168"/>
                  <a:gd name="T27" fmla="*/ 165 h 167"/>
                  <a:gd name="T28" fmla="*/ 115 w 168"/>
                  <a:gd name="T29" fmla="*/ 161 h 167"/>
                  <a:gd name="T30" fmla="*/ 122 w 168"/>
                  <a:gd name="T31" fmla="*/ 156 h 167"/>
                  <a:gd name="T32" fmla="*/ 130 w 168"/>
                  <a:gd name="T33" fmla="*/ 152 h 167"/>
                  <a:gd name="T34" fmla="*/ 143 w 168"/>
                  <a:gd name="T35" fmla="*/ 142 h 167"/>
                  <a:gd name="T36" fmla="*/ 152 w 168"/>
                  <a:gd name="T37" fmla="*/ 129 h 167"/>
                  <a:gd name="T38" fmla="*/ 156 w 168"/>
                  <a:gd name="T39" fmla="*/ 121 h 167"/>
                  <a:gd name="T40" fmla="*/ 161 w 168"/>
                  <a:gd name="T41" fmla="*/ 115 h 167"/>
                  <a:gd name="T42" fmla="*/ 165 w 168"/>
                  <a:gd name="T43" fmla="*/ 99 h 167"/>
                  <a:gd name="T44" fmla="*/ 168 w 168"/>
                  <a:gd name="T45" fmla="*/ 83 h 167"/>
                  <a:gd name="T46" fmla="*/ 165 w 168"/>
                  <a:gd name="T47" fmla="*/ 65 h 167"/>
                  <a:gd name="T48" fmla="*/ 161 w 168"/>
                  <a:gd name="T49" fmla="*/ 49 h 167"/>
                  <a:gd name="T50" fmla="*/ 152 w 168"/>
                  <a:gd name="T51" fmla="*/ 35 h 167"/>
                  <a:gd name="T52" fmla="*/ 143 w 168"/>
                  <a:gd name="T53" fmla="*/ 23 h 167"/>
                  <a:gd name="T54" fmla="*/ 130 w 168"/>
                  <a:gd name="T55" fmla="*/ 11 h 167"/>
                  <a:gd name="T56" fmla="*/ 115 w 168"/>
                  <a:gd name="T57" fmla="*/ 5 h 167"/>
                  <a:gd name="T58" fmla="*/ 99 w 168"/>
                  <a:gd name="T59" fmla="*/ 1 h 167"/>
                  <a:gd name="T60" fmla="*/ 84 w 168"/>
                  <a:gd name="T61" fmla="*/ 0 h 167"/>
                  <a:gd name="T62" fmla="*/ 65 w 168"/>
                  <a:gd name="T63" fmla="*/ 1 h 167"/>
                  <a:gd name="T64" fmla="*/ 50 w 168"/>
                  <a:gd name="T65" fmla="*/ 5 h 167"/>
                  <a:gd name="T66" fmla="*/ 35 w 168"/>
                  <a:gd name="T67" fmla="*/ 11 h 167"/>
                  <a:gd name="T68" fmla="*/ 24 w 168"/>
                  <a:gd name="T69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167">
                    <a:moveTo>
                      <a:pt x="24" y="23"/>
                    </a:moveTo>
                    <a:lnTo>
                      <a:pt x="12" y="35"/>
                    </a:lnTo>
                    <a:lnTo>
                      <a:pt x="5" y="49"/>
                    </a:lnTo>
                    <a:lnTo>
                      <a:pt x="1" y="65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5" y="115"/>
                    </a:lnTo>
                    <a:lnTo>
                      <a:pt x="12" y="129"/>
                    </a:lnTo>
                    <a:lnTo>
                      <a:pt x="24" y="142"/>
                    </a:lnTo>
                    <a:lnTo>
                      <a:pt x="35" y="152"/>
                    </a:lnTo>
                    <a:lnTo>
                      <a:pt x="50" y="161"/>
                    </a:lnTo>
                    <a:lnTo>
                      <a:pt x="65" y="165"/>
                    </a:lnTo>
                    <a:lnTo>
                      <a:pt x="84" y="167"/>
                    </a:lnTo>
                    <a:lnTo>
                      <a:pt x="99" y="165"/>
                    </a:lnTo>
                    <a:lnTo>
                      <a:pt x="115" y="161"/>
                    </a:lnTo>
                    <a:lnTo>
                      <a:pt x="122" y="156"/>
                    </a:lnTo>
                    <a:lnTo>
                      <a:pt x="130" y="152"/>
                    </a:lnTo>
                    <a:lnTo>
                      <a:pt x="143" y="142"/>
                    </a:lnTo>
                    <a:lnTo>
                      <a:pt x="152" y="129"/>
                    </a:lnTo>
                    <a:lnTo>
                      <a:pt x="156" y="121"/>
                    </a:lnTo>
                    <a:lnTo>
                      <a:pt x="161" y="115"/>
                    </a:lnTo>
                    <a:lnTo>
                      <a:pt x="165" y="99"/>
                    </a:lnTo>
                    <a:lnTo>
                      <a:pt x="168" y="83"/>
                    </a:lnTo>
                    <a:lnTo>
                      <a:pt x="165" y="65"/>
                    </a:lnTo>
                    <a:lnTo>
                      <a:pt x="161" y="49"/>
                    </a:lnTo>
                    <a:lnTo>
                      <a:pt x="152" y="35"/>
                    </a:lnTo>
                    <a:lnTo>
                      <a:pt x="143" y="23"/>
                    </a:lnTo>
                    <a:lnTo>
                      <a:pt x="130" y="11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4" y="0"/>
                    </a:lnTo>
                    <a:lnTo>
                      <a:pt x="65" y="1"/>
                    </a:lnTo>
                    <a:lnTo>
                      <a:pt x="50" y="5"/>
                    </a:lnTo>
                    <a:lnTo>
                      <a:pt x="35" y="11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" name="Freeform 78">
                <a:extLst>
                  <a:ext uri="{FF2B5EF4-FFF2-40B4-BE49-F238E27FC236}">
                    <a16:creationId xmlns:a16="http://schemas.microsoft.com/office/drawing/2014/main" id="{050D48B8-7205-117C-41FD-61CE79811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25" y="4391025"/>
                <a:ext cx="65088" cy="66675"/>
              </a:xfrm>
              <a:custGeom>
                <a:avLst/>
                <a:gdLst>
                  <a:gd name="T0" fmla="*/ 24 w 167"/>
                  <a:gd name="T1" fmla="*/ 24 h 168"/>
                  <a:gd name="T2" fmla="*/ 12 w 167"/>
                  <a:gd name="T3" fmla="*/ 35 h 168"/>
                  <a:gd name="T4" fmla="*/ 5 w 167"/>
                  <a:gd name="T5" fmla="*/ 50 h 168"/>
                  <a:gd name="T6" fmla="*/ 1 w 167"/>
                  <a:gd name="T7" fmla="*/ 66 h 168"/>
                  <a:gd name="T8" fmla="*/ 0 w 167"/>
                  <a:gd name="T9" fmla="*/ 84 h 168"/>
                  <a:gd name="T10" fmla="*/ 1 w 167"/>
                  <a:gd name="T11" fmla="*/ 100 h 168"/>
                  <a:gd name="T12" fmla="*/ 5 w 167"/>
                  <a:gd name="T13" fmla="*/ 115 h 168"/>
                  <a:gd name="T14" fmla="*/ 12 w 167"/>
                  <a:gd name="T15" fmla="*/ 130 h 168"/>
                  <a:gd name="T16" fmla="*/ 24 w 167"/>
                  <a:gd name="T17" fmla="*/ 143 h 168"/>
                  <a:gd name="T18" fmla="*/ 35 w 167"/>
                  <a:gd name="T19" fmla="*/ 152 h 168"/>
                  <a:gd name="T20" fmla="*/ 50 w 167"/>
                  <a:gd name="T21" fmla="*/ 161 h 168"/>
                  <a:gd name="T22" fmla="*/ 65 w 167"/>
                  <a:gd name="T23" fmla="*/ 165 h 168"/>
                  <a:gd name="T24" fmla="*/ 84 w 167"/>
                  <a:gd name="T25" fmla="*/ 168 h 168"/>
                  <a:gd name="T26" fmla="*/ 99 w 167"/>
                  <a:gd name="T27" fmla="*/ 165 h 168"/>
                  <a:gd name="T28" fmla="*/ 115 w 167"/>
                  <a:gd name="T29" fmla="*/ 161 h 168"/>
                  <a:gd name="T30" fmla="*/ 122 w 167"/>
                  <a:gd name="T31" fmla="*/ 156 h 168"/>
                  <a:gd name="T32" fmla="*/ 130 w 167"/>
                  <a:gd name="T33" fmla="*/ 152 h 168"/>
                  <a:gd name="T34" fmla="*/ 143 w 167"/>
                  <a:gd name="T35" fmla="*/ 143 h 168"/>
                  <a:gd name="T36" fmla="*/ 152 w 167"/>
                  <a:gd name="T37" fmla="*/ 130 h 168"/>
                  <a:gd name="T38" fmla="*/ 156 w 167"/>
                  <a:gd name="T39" fmla="*/ 122 h 168"/>
                  <a:gd name="T40" fmla="*/ 161 w 167"/>
                  <a:gd name="T41" fmla="*/ 115 h 168"/>
                  <a:gd name="T42" fmla="*/ 165 w 167"/>
                  <a:gd name="T43" fmla="*/ 100 h 168"/>
                  <a:gd name="T44" fmla="*/ 167 w 167"/>
                  <a:gd name="T45" fmla="*/ 84 h 168"/>
                  <a:gd name="T46" fmla="*/ 165 w 167"/>
                  <a:gd name="T47" fmla="*/ 66 h 168"/>
                  <a:gd name="T48" fmla="*/ 161 w 167"/>
                  <a:gd name="T49" fmla="*/ 50 h 168"/>
                  <a:gd name="T50" fmla="*/ 152 w 167"/>
                  <a:gd name="T51" fmla="*/ 35 h 168"/>
                  <a:gd name="T52" fmla="*/ 143 w 167"/>
                  <a:gd name="T53" fmla="*/ 24 h 168"/>
                  <a:gd name="T54" fmla="*/ 130 w 167"/>
                  <a:gd name="T55" fmla="*/ 12 h 168"/>
                  <a:gd name="T56" fmla="*/ 115 w 167"/>
                  <a:gd name="T57" fmla="*/ 5 h 168"/>
                  <a:gd name="T58" fmla="*/ 99 w 167"/>
                  <a:gd name="T59" fmla="*/ 1 h 168"/>
                  <a:gd name="T60" fmla="*/ 84 w 167"/>
                  <a:gd name="T61" fmla="*/ 0 h 168"/>
                  <a:gd name="T62" fmla="*/ 65 w 167"/>
                  <a:gd name="T63" fmla="*/ 1 h 168"/>
                  <a:gd name="T64" fmla="*/ 50 w 167"/>
                  <a:gd name="T65" fmla="*/ 5 h 168"/>
                  <a:gd name="T66" fmla="*/ 35 w 167"/>
                  <a:gd name="T67" fmla="*/ 12 h 168"/>
                  <a:gd name="T68" fmla="*/ 24 w 16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24" y="24"/>
                    </a:moveTo>
                    <a:lnTo>
                      <a:pt x="12" y="35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5"/>
                    </a:lnTo>
                    <a:lnTo>
                      <a:pt x="12" y="130"/>
                    </a:lnTo>
                    <a:lnTo>
                      <a:pt x="24" y="143"/>
                    </a:lnTo>
                    <a:lnTo>
                      <a:pt x="35" y="152"/>
                    </a:lnTo>
                    <a:lnTo>
                      <a:pt x="50" y="161"/>
                    </a:lnTo>
                    <a:lnTo>
                      <a:pt x="65" y="165"/>
                    </a:lnTo>
                    <a:lnTo>
                      <a:pt x="84" y="168"/>
                    </a:lnTo>
                    <a:lnTo>
                      <a:pt x="99" y="165"/>
                    </a:lnTo>
                    <a:lnTo>
                      <a:pt x="115" y="161"/>
                    </a:lnTo>
                    <a:lnTo>
                      <a:pt x="122" y="156"/>
                    </a:lnTo>
                    <a:lnTo>
                      <a:pt x="130" y="152"/>
                    </a:lnTo>
                    <a:lnTo>
                      <a:pt x="143" y="143"/>
                    </a:lnTo>
                    <a:lnTo>
                      <a:pt x="152" y="130"/>
                    </a:lnTo>
                    <a:lnTo>
                      <a:pt x="156" y="122"/>
                    </a:lnTo>
                    <a:lnTo>
                      <a:pt x="161" y="115"/>
                    </a:lnTo>
                    <a:lnTo>
                      <a:pt x="165" y="100"/>
                    </a:lnTo>
                    <a:lnTo>
                      <a:pt x="167" y="84"/>
                    </a:lnTo>
                    <a:lnTo>
                      <a:pt x="165" y="66"/>
                    </a:lnTo>
                    <a:lnTo>
                      <a:pt x="161" y="50"/>
                    </a:lnTo>
                    <a:lnTo>
                      <a:pt x="152" y="35"/>
                    </a:lnTo>
                    <a:lnTo>
                      <a:pt x="143" y="24"/>
                    </a:lnTo>
                    <a:lnTo>
                      <a:pt x="130" y="12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4" y="0"/>
                    </a:lnTo>
                    <a:lnTo>
                      <a:pt x="65" y="1"/>
                    </a:lnTo>
                    <a:lnTo>
                      <a:pt x="50" y="5"/>
                    </a:lnTo>
                    <a:lnTo>
                      <a:pt x="35" y="12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8" name="Freeform 79">
                <a:extLst>
                  <a:ext uri="{FF2B5EF4-FFF2-40B4-BE49-F238E27FC236}">
                    <a16:creationId xmlns:a16="http://schemas.microsoft.com/office/drawing/2014/main" id="{E93A87B3-5463-1336-EC38-11B6792ED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0" y="4384675"/>
                <a:ext cx="66675" cy="66675"/>
              </a:xfrm>
              <a:custGeom>
                <a:avLst/>
                <a:gdLst>
                  <a:gd name="T0" fmla="*/ 24 w 168"/>
                  <a:gd name="T1" fmla="*/ 24 h 168"/>
                  <a:gd name="T2" fmla="*/ 12 w 168"/>
                  <a:gd name="T3" fmla="*/ 36 h 168"/>
                  <a:gd name="T4" fmla="*/ 6 w 168"/>
                  <a:gd name="T5" fmla="*/ 50 h 168"/>
                  <a:gd name="T6" fmla="*/ 2 w 168"/>
                  <a:gd name="T7" fmla="*/ 66 h 168"/>
                  <a:gd name="T8" fmla="*/ 0 w 168"/>
                  <a:gd name="T9" fmla="*/ 84 h 168"/>
                  <a:gd name="T10" fmla="*/ 2 w 168"/>
                  <a:gd name="T11" fmla="*/ 100 h 168"/>
                  <a:gd name="T12" fmla="*/ 6 w 168"/>
                  <a:gd name="T13" fmla="*/ 116 h 168"/>
                  <a:gd name="T14" fmla="*/ 12 w 168"/>
                  <a:gd name="T15" fmla="*/ 130 h 168"/>
                  <a:gd name="T16" fmla="*/ 24 w 168"/>
                  <a:gd name="T17" fmla="*/ 143 h 168"/>
                  <a:gd name="T18" fmla="*/ 36 w 168"/>
                  <a:gd name="T19" fmla="*/ 152 h 168"/>
                  <a:gd name="T20" fmla="*/ 50 w 168"/>
                  <a:gd name="T21" fmla="*/ 162 h 168"/>
                  <a:gd name="T22" fmla="*/ 66 w 168"/>
                  <a:gd name="T23" fmla="*/ 165 h 168"/>
                  <a:gd name="T24" fmla="*/ 84 w 168"/>
                  <a:gd name="T25" fmla="*/ 168 h 168"/>
                  <a:gd name="T26" fmla="*/ 100 w 168"/>
                  <a:gd name="T27" fmla="*/ 165 h 168"/>
                  <a:gd name="T28" fmla="*/ 115 w 168"/>
                  <a:gd name="T29" fmla="*/ 162 h 168"/>
                  <a:gd name="T30" fmla="*/ 122 w 168"/>
                  <a:gd name="T31" fmla="*/ 156 h 168"/>
                  <a:gd name="T32" fmla="*/ 130 w 168"/>
                  <a:gd name="T33" fmla="*/ 152 h 168"/>
                  <a:gd name="T34" fmla="*/ 143 w 168"/>
                  <a:gd name="T35" fmla="*/ 143 h 168"/>
                  <a:gd name="T36" fmla="*/ 152 w 168"/>
                  <a:gd name="T37" fmla="*/ 130 h 168"/>
                  <a:gd name="T38" fmla="*/ 156 w 168"/>
                  <a:gd name="T39" fmla="*/ 122 h 168"/>
                  <a:gd name="T40" fmla="*/ 161 w 168"/>
                  <a:gd name="T41" fmla="*/ 116 h 168"/>
                  <a:gd name="T42" fmla="*/ 165 w 168"/>
                  <a:gd name="T43" fmla="*/ 100 h 168"/>
                  <a:gd name="T44" fmla="*/ 168 w 168"/>
                  <a:gd name="T45" fmla="*/ 84 h 168"/>
                  <a:gd name="T46" fmla="*/ 165 w 168"/>
                  <a:gd name="T47" fmla="*/ 66 h 168"/>
                  <a:gd name="T48" fmla="*/ 161 w 168"/>
                  <a:gd name="T49" fmla="*/ 50 h 168"/>
                  <a:gd name="T50" fmla="*/ 152 w 168"/>
                  <a:gd name="T51" fmla="*/ 36 h 168"/>
                  <a:gd name="T52" fmla="*/ 143 w 168"/>
                  <a:gd name="T53" fmla="*/ 24 h 168"/>
                  <a:gd name="T54" fmla="*/ 130 w 168"/>
                  <a:gd name="T55" fmla="*/ 12 h 168"/>
                  <a:gd name="T56" fmla="*/ 115 w 168"/>
                  <a:gd name="T57" fmla="*/ 6 h 168"/>
                  <a:gd name="T58" fmla="*/ 100 w 168"/>
                  <a:gd name="T59" fmla="*/ 2 h 168"/>
                  <a:gd name="T60" fmla="*/ 84 w 168"/>
                  <a:gd name="T61" fmla="*/ 0 h 168"/>
                  <a:gd name="T62" fmla="*/ 66 w 168"/>
                  <a:gd name="T63" fmla="*/ 2 h 168"/>
                  <a:gd name="T64" fmla="*/ 50 w 168"/>
                  <a:gd name="T65" fmla="*/ 6 h 168"/>
                  <a:gd name="T66" fmla="*/ 36 w 168"/>
                  <a:gd name="T67" fmla="*/ 12 h 168"/>
                  <a:gd name="T68" fmla="*/ 24 w 168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168">
                    <a:moveTo>
                      <a:pt x="24" y="24"/>
                    </a:moveTo>
                    <a:lnTo>
                      <a:pt x="12" y="36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4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12" y="130"/>
                    </a:lnTo>
                    <a:lnTo>
                      <a:pt x="24" y="143"/>
                    </a:lnTo>
                    <a:lnTo>
                      <a:pt x="36" y="152"/>
                    </a:lnTo>
                    <a:lnTo>
                      <a:pt x="50" y="162"/>
                    </a:lnTo>
                    <a:lnTo>
                      <a:pt x="66" y="165"/>
                    </a:lnTo>
                    <a:lnTo>
                      <a:pt x="84" y="168"/>
                    </a:lnTo>
                    <a:lnTo>
                      <a:pt x="100" y="165"/>
                    </a:lnTo>
                    <a:lnTo>
                      <a:pt x="115" y="162"/>
                    </a:lnTo>
                    <a:lnTo>
                      <a:pt x="122" y="156"/>
                    </a:lnTo>
                    <a:lnTo>
                      <a:pt x="130" y="152"/>
                    </a:lnTo>
                    <a:lnTo>
                      <a:pt x="143" y="143"/>
                    </a:lnTo>
                    <a:lnTo>
                      <a:pt x="152" y="130"/>
                    </a:lnTo>
                    <a:lnTo>
                      <a:pt x="156" y="122"/>
                    </a:lnTo>
                    <a:lnTo>
                      <a:pt x="161" y="116"/>
                    </a:lnTo>
                    <a:lnTo>
                      <a:pt x="165" y="100"/>
                    </a:lnTo>
                    <a:lnTo>
                      <a:pt x="168" y="84"/>
                    </a:lnTo>
                    <a:lnTo>
                      <a:pt x="165" y="66"/>
                    </a:lnTo>
                    <a:lnTo>
                      <a:pt x="161" y="50"/>
                    </a:lnTo>
                    <a:lnTo>
                      <a:pt x="152" y="36"/>
                    </a:lnTo>
                    <a:lnTo>
                      <a:pt x="143" y="24"/>
                    </a:lnTo>
                    <a:lnTo>
                      <a:pt x="130" y="12"/>
                    </a:lnTo>
                    <a:lnTo>
                      <a:pt x="115" y="6"/>
                    </a:lnTo>
                    <a:lnTo>
                      <a:pt x="100" y="2"/>
                    </a:lnTo>
                    <a:lnTo>
                      <a:pt x="84" y="0"/>
                    </a:lnTo>
                    <a:lnTo>
                      <a:pt x="66" y="2"/>
                    </a:lnTo>
                    <a:lnTo>
                      <a:pt x="50" y="6"/>
                    </a:lnTo>
                    <a:lnTo>
                      <a:pt x="36" y="12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9" name="Freeform 80">
                <a:extLst>
                  <a:ext uri="{FF2B5EF4-FFF2-40B4-BE49-F238E27FC236}">
                    <a16:creationId xmlns:a16="http://schemas.microsoft.com/office/drawing/2014/main" id="{F0B69D8D-46BC-EEB9-6716-7FF30BBD4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138" y="4124325"/>
                <a:ext cx="65088" cy="66675"/>
              </a:xfrm>
              <a:custGeom>
                <a:avLst/>
                <a:gdLst>
                  <a:gd name="T0" fmla="*/ 24 w 168"/>
                  <a:gd name="T1" fmla="*/ 23 h 168"/>
                  <a:gd name="T2" fmla="*/ 12 w 168"/>
                  <a:gd name="T3" fmla="*/ 35 h 168"/>
                  <a:gd name="T4" fmla="*/ 6 w 168"/>
                  <a:gd name="T5" fmla="*/ 50 h 168"/>
                  <a:gd name="T6" fmla="*/ 2 w 168"/>
                  <a:gd name="T7" fmla="*/ 65 h 168"/>
                  <a:gd name="T8" fmla="*/ 0 w 168"/>
                  <a:gd name="T9" fmla="*/ 84 h 168"/>
                  <a:gd name="T10" fmla="*/ 2 w 168"/>
                  <a:gd name="T11" fmla="*/ 99 h 168"/>
                  <a:gd name="T12" fmla="*/ 6 w 168"/>
                  <a:gd name="T13" fmla="*/ 115 h 168"/>
                  <a:gd name="T14" fmla="*/ 12 w 168"/>
                  <a:gd name="T15" fmla="*/ 130 h 168"/>
                  <a:gd name="T16" fmla="*/ 24 w 168"/>
                  <a:gd name="T17" fmla="*/ 143 h 168"/>
                  <a:gd name="T18" fmla="*/ 36 w 168"/>
                  <a:gd name="T19" fmla="*/ 152 h 168"/>
                  <a:gd name="T20" fmla="*/ 50 w 168"/>
                  <a:gd name="T21" fmla="*/ 161 h 168"/>
                  <a:gd name="T22" fmla="*/ 66 w 168"/>
                  <a:gd name="T23" fmla="*/ 165 h 168"/>
                  <a:gd name="T24" fmla="*/ 84 w 168"/>
                  <a:gd name="T25" fmla="*/ 168 h 168"/>
                  <a:gd name="T26" fmla="*/ 100 w 168"/>
                  <a:gd name="T27" fmla="*/ 165 h 168"/>
                  <a:gd name="T28" fmla="*/ 116 w 168"/>
                  <a:gd name="T29" fmla="*/ 161 h 168"/>
                  <a:gd name="T30" fmla="*/ 122 w 168"/>
                  <a:gd name="T31" fmla="*/ 156 h 168"/>
                  <a:gd name="T32" fmla="*/ 130 w 168"/>
                  <a:gd name="T33" fmla="*/ 152 h 168"/>
                  <a:gd name="T34" fmla="*/ 143 w 168"/>
                  <a:gd name="T35" fmla="*/ 143 h 168"/>
                  <a:gd name="T36" fmla="*/ 152 w 168"/>
                  <a:gd name="T37" fmla="*/ 130 h 168"/>
                  <a:gd name="T38" fmla="*/ 156 w 168"/>
                  <a:gd name="T39" fmla="*/ 122 h 168"/>
                  <a:gd name="T40" fmla="*/ 161 w 168"/>
                  <a:gd name="T41" fmla="*/ 115 h 168"/>
                  <a:gd name="T42" fmla="*/ 165 w 168"/>
                  <a:gd name="T43" fmla="*/ 99 h 168"/>
                  <a:gd name="T44" fmla="*/ 168 w 168"/>
                  <a:gd name="T45" fmla="*/ 84 h 168"/>
                  <a:gd name="T46" fmla="*/ 165 w 168"/>
                  <a:gd name="T47" fmla="*/ 65 h 168"/>
                  <a:gd name="T48" fmla="*/ 161 w 168"/>
                  <a:gd name="T49" fmla="*/ 50 h 168"/>
                  <a:gd name="T50" fmla="*/ 152 w 168"/>
                  <a:gd name="T51" fmla="*/ 35 h 168"/>
                  <a:gd name="T52" fmla="*/ 143 w 168"/>
                  <a:gd name="T53" fmla="*/ 23 h 168"/>
                  <a:gd name="T54" fmla="*/ 130 w 168"/>
                  <a:gd name="T55" fmla="*/ 12 h 168"/>
                  <a:gd name="T56" fmla="*/ 116 w 168"/>
                  <a:gd name="T57" fmla="*/ 5 h 168"/>
                  <a:gd name="T58" fmla="*/ 100 w 168"/>
                  <a:gd name="T59" fmla="*/ 1 h 168"/>
                  <a:gd name="T60" fmla="*/ 84 w 168"/>
                  <a:gd name="T61" fmla="*/ 0 h 168"/>
                  <a:gd name="T62" fmla="*/ 66 w 168"/>
                  <a:gd name="T63" fmla="*/ 1 h 168"/>
                  <a:gd name="T64" fmla="*/ 50 w 168"/>
                  <a:gd name="T65" fmla="*/ 5 h 168"/>
                  <a:gd name="T66" fmla="*/ 36 w 168"/>
                  <a:gd name="T67" fmla="*/ 12 h 168"/>
                  <a:gd name="T68" fmla="*/ 24 w 168"/>
                  <a:gd name="T69" fmla="*/ 2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168">
                    <a:moveTo>
                      <a:pt x="24" y="23"/>
                    </a:moveTo>
                    <a:lnTo>
                      <a:pt x="12" y="35"/>
                    </a:lnTo>
                    <a:lnTo>
                      <a:pt x="6" y="50"/>
                    </a:lnTo>
                    <a:lnTo>
                      <a:pt x="2" y="65"/>
                    </a:lnTo>
                    <a:lnTo>
                      <a:pt x="0" y="84"/>
                    </a:lnTo>
                    <a:lnTo>
                      <a:pt x="2" y="99"/>
                    </a:lnTo>
                    <a:lnTo>
                      <a:pt x="6" y="115"/>
                    </a:lnTo>
                    <a:lnTo>
                      <a:pt x="12" y="130"/>
                    </a:lnTo>
                    <a:lnTo>
                      <a:pt x="24" y="143"/>
                    </a:lnTo>
                    <a:lnTo>
                      <a:pt x="36" y="152"/>
                    </a:lnTo>
                    <a:lnTo>
                      <a:pt x="50" y="161"/>
                    </a:lnTo>
                    <a:lnTo>
                      <a:pt x="66" y="165"/>
                    </a:lnTo>
                    <a:lnTo>
                      <a:pt x="84" y="168"/>
                    </a:lnTo>
                    <a:lnTo>
                      <a:pt x="100" y="165"/>
                    </a:lnTo>
                    <a:lnTo>
                      <a:pt x="116" y="161"/>
                    </a:lnTo>
                    <a:lnTo>
                      <a:pt x="122" y="156"/>
                    </a:lnTo>
                    <a:lnTo>
                      <a:pt x="130" y="152"/>
                    </a:lnTo>
                    <a:lnTo>
                      <a:pt x="143" y="143"/>
                    </a:lnTo>
                    <a:lnTo>
                      <a:pt x="152" y="130"/>
                    </a:lnTo>
                    <a:lnTo>
                      <a:pt x="156" y="122"/>
                    </a:lnTo>
                    <a:lnTo>
                      <a:pt x="161" y="115"/>
                    </a:lnTo>
                    <a:lnTo>
                      <a:pt x="165" y="99"/>
                    </a:lnTo>
                    <a:lnTo>
                      <a:pt x="168" y="84"/>
                    </a:lnTo>
                    <a:lnTo>
                      <a:pt x="165" y="65"/>
                    </a:lnTo>
                    <a:lnTo>
                      <a:pt x="161" y="50"/>
                    </a:lnTo>
                    <a:lnTo>
                      <a:pt x="152" y="35"/>
                    </a:lnTo>
                    <a:lnTo>
                      <a:pt x="143" y="23"/>
                    </a:lnTo>
                    <a:lnTo>
                      <a:pt x="130" y="12"/>
                    </a:lnTo>
                    <a:lnTo>
                      <a:pt x="116" y="5"/>
                    </a:lnTo>
                    <a:lnTo>
                      <a:pt x="100" y="1"/>
                    </a:lnTo>
                    <a:lnTo>
                      <a:pt x="84" y="0"/>
                    </a:lnTo>
                    <a:lnTo>
                      <a:pt x="66" y="1"/>
                    </a:lnTo>
                    <a:lnTo>
                      <a:pt x="50" y="5"/>
                    </a:lnTo>
                    <a:lnTo>
                      <a:pt x="36" y="12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0" name="Freeform 81">
                <a:extLst>
                  <a:ext uri="{FF2B5EF4-FFF2-40B4-BE49-F238E27FC236}">
                    <a16:creationId xmlns:a16="http://schemas.microsoft.com/office/drawing/2014/main" id="{FDC9EC2C-F32C-2628-B71F-976A0FD5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500" y="3819525"/>
                <a:ext cx="66675" cy="66675"/>
              </a:xfrm>
              <a:custGeom>
                <a:avLst/>
                <a:gdLst>
                  <a:gd name="T0" fmla="*/ 23 w 167"/>
                  <a:gd name="T1" fmla="*/ 24 h 168"/>
                  <a:gd name="T2" fmla="*/ 11 w 167"/>
                  <a:gd name="T3" fmla="*/ 35 h 168"/>
                  <a:gd name="T4" fmla="*/ 5 w 167"/>
                  <a:gd name="T5" fmla="*/ 50 h 168"/>
                  <a:gd name="T6" fmla="*/ 1 w 167"/>
                  <a:gd name="T7" fmla="*/ 66 h 168"/>
                  <a:gd name="T8" fmla="*/ 0 w 167"/>
                  <a:gd name="T9" fmla="*/ 84 h 168"/>
                  <a:gd name="T10" fmla="*/ 1 w 167"/>
                  <a:gd name="T11" fmla="*/ 100 h 168"/>
                  <a:gd name="T12" fmla="*/ 5 w 167"/>
                  <a:gd name="T13" fmla="*/ 115 h 168"/>
                  <a:gd name="T14" fmla="*/ 11 w 167"/>
                  <a:gd name="T15" fmla="*/ 130 h 168"/>
                  <a:gd name="T16" fmla="*/ 23 w 167"/>
                  <a:gd name="T17" fmla="*/ 143 h 168"/>
                  <a:gd name="T18" fmla="*/ 35 w 167"/>
                  <a:gd name="T19" fmla="*/ 152 h 168"/>
                  <a:gd name="T20" fmla="*/ 49 w 167"/>
                  <a:gd name="T21" fmla="*/ 161 h 168"/>
                  <a:gd name="T22" fmla="*/ 65 w 167"/>
                  <a:gd name="T23" fmla="*/ 165 h 168"/>
                  <a:gd name="T24" fmla="*/ 83 w 167"/>
                  <a:gd name="T25" fmla="*/ 168 h 168"/>
                  <a:gd name="T26" fmla="*/ 99 w 167"/>
                  <a:gd name="T27" fmla="*/ 165 h 168"/>
                  <a:gd name="T28" fmla="*/ 115 w 167"/>
                  <a:gd name="T29" fmla="*/ 161 h 168"/>
                  <a:gd name="T30" fmla="*/ 121 w 167"/>
                  <a:gd name="T31" fmla="*/ 156 h 168"/>
                  <a:gd name="T32" fmla="*/ 129 w 167"/>
                  <a:gd name="T33" fmla="*/ 152 h 168"/>
                  <a:gd name="T34" fmla="*/ 142 w 167"/>
                  <a:gd name="T35" fmla="*/ 143 h 168"/>
                  <a:gd name="T36" fmla="*/ 151 w 167"/>
                  <a:gd name="T37" fmla="*/ 130 h 168"/>
                  <a:gd name="T38" fmla="*/ 155 w 167"/>
                  <a:gd name="T39" fmla="*/ 122 h 168"/>
                  <a:gd name="T40" fmla="*/ 161 w 167"/>
                  <a:gd name="T41" fmla="*/ 115 h 168"/>
                  <a:gd name="T42" fmla="*/ 164 w 167"/>
                  <a:gd name="T43" fmla="*/ 100 h 168"/>
                  <a:gd name="T44" fmla="*/ 167 w 167"/>
                  <a:gd name="T45" fmla="*/ 84 h 168"/>
                  <a:gd name="T46" fmla="*/ 164 w 167"/>
                  <a:gd name="T47" fmla="*/ 66 h 168"/>
                  <a:gd name="T48" fmla="*/ 161 w 167"/>
                  <a:gd name="T49" fmla="*/ 50 h 168"/>
                  <a:gd name="T50" fmla="*/ 151 w 167"/>
                  <a:gd name="T51" fmla="*/ 35 h 168"/>
                  <a:gd name="T52" fmla="*/ 142 w 167"/>
                  <a:gd name="T53" fmla="*/ 24 h 168"/>
                  <a:gd name="T54" fmla="*/ 129 w 167"/>
                  <a:gd name="T55" fmla="*/ 12 h 168"/>
                  <a:gd name="T56" fmla="*/ 115 w 167"/>
                  <a:gd name="T57" fmla="*/ 5 h 168"/>
                  <a:gd name="T58" fmla="*/ 99 w 167"/>
                  <a:gd name="T59" fmla="*/ 1 h 168"/>
                  <a:gd name="T60" fmla="*/ 83 w 167"/>
                  <a:gd name="T61" fmla="*/ 0 h 168"/>
                  <a:gd name="T62" fmla="*/ 65 w 167"/>
                  <a:gd name="T63" fmla="*/ 1 h 168"/>
                  <a:gd name="T64" fmla="*/ 49 w 167"/>
                  <a:gd name="T65" fmla="*/ 5 h 168"/>
                  <a:gd name="T66" fmla="*/ 35 w 167"/>
                  <a:gd name="T67" fmla="*/ 12 h 168"/>
                  <a:gd name="T68" fmla="*/ 23 w 16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23" y="24"/>
                    </a:moveTo>
                    <a:lnTo>
                      <a:pt x="11" y="35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5"/>
                    </a:lnTo>
                    <a:lnTo>
                      <a:pt x="11" y="130"/>
                    </a:lnTo>
                    <a:lnTo>
                      <a:pt x="23" y="143"/>
                    </a:lnTo>
                    <a:lnTo>
                      <a:pt x="35" y="152"/>
                    </a:lnTo>
                    <a:lnTo>
                      <a:pt x="49" y="161"/>
                    </a:lnTo>
                    <a:lnTo>
                      <a:pt x="65" y="165"/>
                    </a:lnTo>
                    <a:lnTo>
                      <a:pt x="83" y="168"/>
                    </a:lnTo>
                    <a:lnTo>
                      <a:pt x="99" y="165"/>
                    </a:lnTo>
                    <a:lnTo>
                      <a:pt x="115" y="161"/>
                    </a:lnTo>
                    <a:lnTo>
                      <a:pt x="121" y="156"/>
                    </a:lnTo>
                    <a:lnTo>
                      <a:pt x="129" y="152"/>
                    </a:lnTo>
                    <a:lnTo>
                      <a:pt x="142" y="143"/>
                    </a:lnTo>
                    <a:lnTo>
                      <a:pt x="151" y="130"/>
                    </a:lnTo>
                    <a:lnTo>
                      <a:pt x="155" y="122"/>
                    </a:lnTo>
                    <a:lnTo>
                      <a:pt x="161" y="115"/>
                    </a:lnTo>
                    <a:lnTo>
                      <a:pt x="164" y="100"/>
                    </a:lnTo>
                    <a:lnTo>
                      <a:pt x="167" y="84"/>
                    </a:lnTo>
                    <a:lnTo>
                      <a:pt x="164" y="66"/>
                    </a:lnTo>
                    <a:lnTo>
                      <a:pt x="161" y="50"/>
                    </a:lnTo>
                    <a:lnTo>
                      <a:pt x="151" y="35"/>
                    </a:lnTo>
                    <a:lnTo>
                      <a:pt x="142" y="24"/>
                    </a:lnTo>
                    <a:lnTo>
                      <a:pt x="129" y="12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3" y="0"/>
                    </a:lnTo>
                    <a:lnTo>
                      <a:pt x="65" y="1"/>
                    </a:lnTo>
                    <a:lnTo>
                      <a:pt x="49" y="5"/>
                    </a:lnTo>
                    <a:lnTo>
                      <a:pt x="35" y="12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FBE291F9-698B-2168-86E2-03102A21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3" y="3921125"/>
                <a:ext cx="66675" cy="66675"/>
              </a:xfrm>
              <a:custGeom>
                <a:avLst/>
                <a:gdLst>
                  <a:gd name="T0" fmla="*/ 23 w 167"/>
                  <a:gd name="T1" fmla="*/ 23 h 167"/>
                  <a:gd name="T2" fmla="*/ 11 w 167"/>
                  <a:gd name="T3" fmla="*/ 35 h 167"/>
                  <a:gd name="T4" fmla="*/ 5 w 167"/>
                  <a:gd name="T5" fmla="*/ 49 h 167"/>
                  <a:gd name="T6" fmla="*/ 1 w 167"/>
                  <a:gd name="T7" fmla="*/ 65 h 167"/>
                  <a:gd name="T8" fmla="*/ 0 w 167"/>
                  <a:gd name="T9" fmla="*/ 83 h 167"/>
                  <a:gd name="T10" fmla="*/ 1 w 167"/>
                  <a:gd name="T11" fmla="*/ 99 h 167"/>
                  <a:gd name="T12" fmla="*/ 5 w 167"/>
                  <a:gd name="T13" fmla="*/ 115 h 167"/>
                  <a:gd name="T14" fmla="*/ 11 w 167"/>
                  <a:gd name="T15" fmla="*/ 129 h 167"/>
                  <a:gd name="T16" fmla="*/ 23 w 167"/>
                  <a:gd name="T17" fmla="*/ 142 h 167"/>
                  <a:gd name="T18" fmla="*/ 35 w 167"/>
                  <a:gd name="T19" fmla="*/ 152 h 167"/>
                  <a:gd name="T20" fmla="*/ 49 w 167"/>
                  <a:gd name="T21" fmla="*/ 161 h 167"/>
                  <a:gd name="T22" fmla="*/ 65 w 167"/>
                  <a:gd name="T23" fmla="*/ 165 h 167"/>
                  <a:gd name="T24" fmla="*/ 83 w 167"/>
                  <a:gd name="T25" fmla="*/ 167 h 167"/>
                  <a:gd name="T26" fmla="*/ 99 w 167"/>
                  <a:gd name="T27" fmla="*/ 165 h 167"/>
                  <a:gd name="T28" fmla="*/ 115 w 167"/>
                  <a:gd name="T29" fmla="*/ 161 h 167"/>
                  <a:gd name="T30" fmla="*/ 121 w 167"/>
                  <a:gd name="T31" fmla="*/ 156 h 167"/>
                  <a:gd name="T32" fmla="*/ 129 w 167"/>
                  <a:gd name="T33" fmla="*/ 152 h 167"/>
                  <a:gd name="T34" fmla="*/ 142 w 167"/>
                  <a:gd name="T35" fmla="*/ 142 h 167"/>
                  <a:gd name="T36" fmla="*/ 151 w 167"/>
                  <a:gd name="T37" fmla="*/ 129 h 167"/>
                  <a:gd name="T38" fmla="*/ 155 w 167"/>
                  <a:gd name="T39" fmla="*/ 122 h 167"/>
                  <a:gd name="T40" fmla="*/ 161 w 167"/>
                  <a:gd name="T41" fmla="*/ 115 h 167"/>
                  <a:gd name="T42" fmla="*/ 165 w 167"/>
                  <a:gd name="T43" fmla="*/ 99 h 167"/>
                  <a:gd name="T44" fmla="*/ 167 w 167"/>
                  <a:gd name="T45" fmla="*/ 83 h 167"/>
                  <a:gd name="T46" fmla="*/ 165 w 167"/>
                  <a:gd name="T47" fmla="*/ 65 h 167"/>
                  <a:gd name="T48" fmla="*/ 161 w 167"/>
                  <a:gd name="T49" fmla="*/ 49 h 167"/>
                  <a:gd name="T50" fmla="*/ 151 w 167"/>
                  <a:gd name="T51" fmla="*/ 35 h 167"/>
                  <a:gd name="T52" fmla="*/ 142 w 167"/>
                  <a:gd name="T53" fmla="*/ 23 h 167"/>
                  <a:gd name="T54" fmla="*/ 129 w 167"/>
                  <a:gd name="T55" fmla="*/ 11 h 167"/>
                  <a:gd name="T56" fmla="*/ 115 w 167"/>
                  <a:gd name="T57" fmla="*/ 5 h 167"/>
                  <a:gd name="T58" fmla="*/ 99 w 167"/>
                  <a:gd name="T59" fmla="*/ 1 h 167"/>
                  <a:gd name="T60" fmla="*/ 83 w 167"/>
                  <a:gd name="T61" fmla="*/ 0 h 167"/>
                  <a:gd name="T62" fmla="*/ 65 w 167"/>
                  <a:gd name="T63" fmla="*/ 1 h 167"/>
                  <a:gd name="T64" fmla="*/ 49 w 167"/>
                  <a:gd name="T65" fmla="*/ 5 h 167"/>
                  <a:gd name="T66" fmla="*/ 35 w 167"/>
                  <a:gd name="T67" fmla="*/ 11 h 167"/>
                  <a:gd name="T68" fmla="*/ 23 w 167"/>
                  <a:gd name="T69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7">
                    <a:moveTo>
                      <a:pt x="23" y="23"/>
                    </a:moveTo>
                    <a:lnTo>
                      <a:pt x="11" y="35"/>
                    </a:lnTo>
                    <a:lnTo>
                      <a:pt x="5" y="49"/>
                    </a:lnTo>
                    <a:lnTo>
                      <a:pt x="1" y="65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5" y="115"/>
                    </a:lnTo>
                    <a:lnTo>
                      <a:pt x="11" y="129"/>
                    </a:lnTo>
                    <a:lnTo>
                      <a:pt x="23" y="142"/>
                    </a:lnTo>
                    <a:lnTo>
                      <a:pt x="35" y="152"/>
                    </a:lnTo>
                    <a:lnTo>
                      <a:pt x="49" y="161"/>
                    </a:lnTo>
                    <a:lnTo>
                      <a:pt x="65" y="165"/>
                    </a:lnTo>
                    <a:lnTo>
                      <a:pt x="83" y="167"/>
                    </a:lnTo>
                    <a:lnTo>
                      <a:pt x="99" y="165"/>
                    </a:lnTo>
                    <a:lnTo>
                      <a:pt x="115" y="161"/>
                    </a:lnTo>
                    <a:lnTo>
                      <a:pt x="121" y="156"/>
                    </a:lnTo>
                    <a:lnTo>
                      <a:pt x="129" y="152"/>
                    </a:lnTo>
                    <a:lnTo>
                      <a:pt x="142" y="142"/>
                    </a:lnTo>
                    <a:lnTo>
                      <a:pt x="151" y="129"/>
                    </a:lnTo>
                    <a:lnTo>
                      <a:pt x="155" y="122"/>
                    </a:lnTo>
                    <a:lnTo>
                      <a:pt x="161" y="115"/>
                    </a:lnTo>
                    <a:lnTo>
                      <a:pt x="165" y="99"/>
                    </a:lnTo>
                    <a:lnTo>
                      <a:pt x="167" y="83"/>
                    </a:lnTo>
                    <a:lnTo>
                      <a:pt x="165" y="65"/>
                    </a:lnTo>
                    <a:lnTo>
                      <a:pt x="161" y="49"/>
                    </a:lnTo>
                    <a:lnTo>
                      <a:pt x="151" y="35"/>
                    </a:lnTo>
                    <a:lnTo>
                      <a:pt x="142" y="23"/>
                    </a:lnTo>
                    <a:lnTo>
                      <a:pt x="129" y="11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3" y="0"/>
                    </a:lnTo>
                    <a:lnTo>
                      <a:pt x="65" y="1"/>
                    </a:lnTo>
                    <a:lnTo>
                      <a:pt x="49" y="5"/>
                    </a:lnTo>
                    <a:lnTo>
                      <a:pt x="35" y="11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2" name="Freeform 83">
                <a:extLst>
                  <a:ext uri="{FF2B5EF4-FFF2-40B4-BE49-F238E27FC236}">
                    <a16:creationId xmlns:a16="http://schemas.microsoft.com/office/drawing/2014/main" id="{EC26F327-49FF-152C-6814-7B86105C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400" y="4130675"/>
                <a:ext cx="3784600" cy="646112"/>
              </a:xfrm>
              <a:custGeom>
                <a:avLst/>
                <a:gdLst>
                  <a:gd name="T0" fmla="*/ 9536 w 9536"/>
                  <a:gd name="T1" fmla="*/ 0 h 1626"/>
                  <a:gd name="T2" fmla="*/ 6443 w 9536"/>
                  <a:gd name="T3" fmla="*/ 1429 h 1626"/>
                  <a:gd name="T4" fmla="*/ 4899 w 9536"/>
                  <a:gd name="T5" fmla="*/ 990 h 1626"/>
                  <a:gd name="T6" fmla="*/ 3356 w 9536"/>
                  <a:gd name="T7" fmla="*/ 1442 h 1626"/>
                  <a:gd name="T8" fmla="*/ 1805 w 9536"/>
                  <a:gd name="T9" fmla="*/ 1626 h 1626"/>
                  <a:gd name="T10" fmla="*/ 510 w 9536"/>
                  <a:gd name="T11" fmla="*/ 754 h 1626"/>
                  <a:gd name="T12" fmla="*/ 0 w 9536"/>
                  <a:gd name="T13" fmla="*/ 283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6" h="1626">
                    <a:moveTo>
                      <a:pt x="9536" y="0"/>
                    </a:moveTo>
                    <a:lnTo>
                      <a:pt x="6443" y="1429"/>
                    </a:lnTo>
                    <a:lnTo>
                      <a:pt x="4899" y="990"/>
                    </a:lnTo>
                    <a:lnTo>
                      <a:pt x="3356" y="1442"/>
                    </a:lnTo>
                    <a:lnTo>
                      <a:pt x="1805" y="1626"/>
                    </a:lnTo>
                    <a:lnTo>
                      <a:pt x="510" y="754"/>
                    </a:lnTo>
                    <a:lnTo>
                      <a:pt x="0" y="283"/>
                    </a:lnTo>
                  </a:path>
                </a:pathLst>
              </a:custGeom>
              <a:noFill/>
              <a:ln w="3175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3" name="Line 84">
                <a:extLst>
                  <a:ext uri="{FF2B5EF4-FFF2-40B4-BE49-F238E27FC236}">
                    <a16:creationId xmlns:a16="http://schemas.microsoft.com/office/drawing/2014/main" id="{68106876-98CF-D650-06F1-FC4F461D1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0863" y="4268788"/>
                <a:ext cx="0" cy="846137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4" name="Line 85">
                <a:extLst>
                  <a:ext uri="{FF2B5EF4-FFF2-40B4-BE49-F238E27FC236}">
                    <a16:creationId xmlns:a16="http://schemas.microsoft.com/office/drawing/2014/main" id="{A69B3E70-0923-61C2-9DB8-8AA40BC4F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8000" y="3489325"/>
                <a:ext cx="0" cy="1273175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5" name="Line 86">
                <a:extLst>
                  <a:ext uri="{FF2B5EF4-FFF2-40B4-BE49-F238E27FC236}">
                    <a16:creationId xmlns:a16="http://schemas.microsoft.com/office/drawing/2014/main" id="{229EC27A-55AB-7712-3947-25BB46CAB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1363" y="4271963"/>
                <a:ext cx="0" cy="317500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6" name="Line 87">
                <a:extLst>
                  <a:ext uri="{FF2B5EF4-FFF2-40B4-BE49-F238E27FC236}">
                    <a16:creationId xmlns:a16="http://schemas.microsoft.com/office/drawing/2014/main" id="{C94FF971-DFD5-E2D0-EFB7-87E929CB2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538" y="4243388"/>
                <a:ext cx="0" cy="1027112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7" name="Line 88">
                <a:extLst>
                  <a:ext uri="{FF2B5EF4-FFF2-40B4-BE49-F238E27FC236}">
                    <a16:creationId xmlns:a16="http://schemas.microsoft.com/office/drawing/2014/main" id="{89B361C2-6E85-A8B9-4C03-DA48C90F1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5313" y="4273550"/>
                <a:ext cx="0" cy="849312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8" name="Line 89">
                <a:extLst>
                  <a:ext uri="{FF2B5EF4-FFF2-40B4-BE49-F238E27FC236}">
                    <a16:creationId xmlns:a16="http://schemas.microsoft.com/office/drawing/2014/main" id="{0B1EAFDF-E357-5806-D0AC-41F5BA03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088" y="4122738"/>
                <a:ext cx="0" cy="793750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9" name="Freeform 90">
                <a:extLst>
                  <a:ext uri="{FF2B5EF4-FFF2-40B4-BE49-F238E27FC236}">
                    <a16:creationId xmlns:a16="http://schemas.microsoft.com/office/drawing/2014/main" id="{026A5D32-D878-F9A4-A773-70880553C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5" y="4213225"/>
                <a:ext cx="66675" cy="66675"/>
              </a:xfrm>
              <a:custGeom>
                <a:avLst/>
                <a:gdLst>
                  <a:gd name="T0" fmla="*/ 83 w 167"/>
                  <a:gd name="T1" fmla="*/ 168 h 168"/>
                  <a:gd name="T2" fmla="*/ 99 w 167"/>
                  <a:gd name="T3" fmla="*/ 165 h 168"/>
                  <a:gd name="T4" fmla="*/ 115 w 167"/>
                  <a:gd name="T5" fmla="*/ 161 h 168"/>
                  <a:gd name="T6" fmla="*/ 121 w 167"/>
                  <a:gd name="T7" fmla="*/ 156 h 168"/>
                  <a:gd name="T8" fmla="*/ 129 w 167"/>
                  <a:gd name="T9" fmla="*/ 152 h 168"/>
                  <a:gd name="T10" fmla="*/ 142 w 167"/>
                  <a:gd name="T11" fmla="*/ 143 h 168"/>
                  <a:gd name="T12" fmla="*/ 151 w 167"/>
                  <a:gd name="T13" fmla="*/ 130 h 168"/>
                  <a:gd name="T14" fmla="*/ 155 w 167"/>
                  <a:gd name="T15" fmla="*/ 122 h 168"/>
                  <a:gd name="T16" fmla="*/ 160 w 167"/>
                  <a:gd name="T17" fmla="*/ 115 h 168"/>
                  <a:gd name="T18" fmla="*/ 164 w 167"/>
                  <a:gd name="T19" fmla="*/ 100 h 168"/>
                  <a:gd name="T20" fmla="*/ 167 w 167"/>
                  <a:gd name="T21" fmla="*/ 84 h 168"/>
                  <a:gd name="T22" fmla="*/ 164 w 167"/>
                  <a:gd name="T23" fmla="*/ 66 h 168"/>
                  <a:gd name="T24" fmla="*/ 160 w 167"/>
                  <a:gd name="T25" fmla="*/ 50 h 168"/>
                  <a:gd name="T26" fmla="*/ 151 w 167"/>
                  <a:gd name="T27" fmla="*/ 35 h 168"/>
                  <a:gd name="T28" fmla="*/ 142 w 167"/>
                  <a:gd name="T29" fmla="*/ 24 h 168"/>
                  <a:gd name="T30" fmla="*/ 129 w 167"/>
                  <a:gd name="T31" fmla="*/ 12 h 168"/>
                  <a:gd name="T32" fmla="*/ 115 w 167"/>
                  <a:gd name="T33" fmla="*/ 5 h 168"/>
                  <a:gd name="T34" fmla="*/ 99 w 167"/>
                  <a:gd name="T35" fmla="*/ 1 h 168"/>
                  <a:gd name="T36" fmla="*/ 83 w 167"/>
                  <a:gd name="T37" fmla="*/ 0 h 168"/>
                  <a:gd name="T38" fmla="*/ 65 w 167"/>
                  <a:gd name="T39" fmla="*/ 1 h 168"/>
                  <a:gd name="T40" fmla="*/ 49 w 167"/>
                  <a:gd name="T41" fmla="*/ 5 h 168"/>
                  <a:gd name="T42" fmla="*/ 35 w 167"/>
                  <a:gd name="T43" fmla="*/ 12 h 168"/>
                  <a:gd name="T44" fmla="*/ 23 w 167"/>
                  <a:gd name="T45" fmla="*/ 24 h 168"/>
                  <a:gd name="T46" fmla="*/ 11 w 167"/>
                  <a:gd name="T47" fmla="*/ 35 h 168"/>
                  <a:gd name="T48" fmla="*/ 5 w 167"/>
                  <a:gd name="T49" fmla="*/ 50 h 168"/>
                  <a:gd name="T50" fmla="*/ 1 w 167"/>
                  <a:gd name="T51" fmla="*/ 66 h 168"/>
                  <a:gd name="T52" fmla="*/ 0 w 167"/>
                  <a:gd name="T53" fmla="*/ 84 h 168"/>
                  <a:gd name="T54" fmla="*/ 1 w 167"/>
                  <a:gd name="T55" fmla="*/ 100 h 168"/>
                  <a:gd name="T56" fmla="*/ 5 w 167"/>
                  <a:gd name="T57" fmla="*/ 115 h 168"/>
                  <a:gd name="T58" fmla="*/ 11 w 167"/>
                  <a:gd name="T59" fmla="*/ 130 h 168"/>
                  <a:gd name="T60" fmla="*/ 23 w 167"/>
                  <a:gd name="T61" fmla="*/ 143 h 168"/>
                  <a:gd name="T62" fmla="*/ 35 w 167"/>
                  <a:gd name="T63" fmla="*/ 152 h 168"/>
                  <a:gd name="T64" fmla="*/ 49 w 167"/>
                  <a:gd name="T65" fmla="*/ 161 h 168"/>
                  <a:gd name="T66" fmla="*/ 65 w 167"/>
                  <a:gd name="T67" fmla="*/ 165 h 168"/>
                  <a:gd name="T68" fmla="*/ 83 w 167"/>
                  <a:gd name="T6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99" y="165"/>
                    </a:lnTo>
                    <a:lnTo>
                      <a:pt x="115" y="161"/>
                    </a:lnTo>
                    <a:lnTo>
                      <a:pt x="121" y="156"/>
                    </a:lnTo>
                    <a:lnTo>
                      <a:pt x="129" y="152"/>
                    </a:lnTo>
                    <a:lnTo>
                      <a:pt x="142" y="143"/>
                    </a:lnTo>
                    <a:lnTo>
                      <a:pt x="151" y="130"/>
                    </a:lnTo>
                    <a:lnTo>
                      <a:pt x="155" y="122"/>
                    </a:lnTo>
                    <a:lnTo>
                      <a:pt x="160" y="115"/>
                    </a:lnTo>
                    <a:lnTo>
                      <a:pt x="164" y="100"/>
                    </a:lnTo>
                    <a:lnTo>
                      <a:pt x="167" y="84"/>
                    </a:lnTo>
                    <a:lnTo>
                      <a:pt x="164" y="66"/>
                    </a:lnTo>
                    <a:lnTo>
                      <a:pt x="160" y="50"/>
                    </a:lnTo>
                    <a:lnTo>
                      <a:pt x="151" y="35"/>
                    </a:lnTo>
                    <a:lnTo>
                      <a:pt x="142" y="24"/>
                    </a:lnTo>
                    <a:lnTo>
                      <a:pt x="129" y="12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3" y="0"/>
                    </a:lnTo>
                    <a:lnTo>
                      <a:pt x="65" y="1"/>
                    </a:lnTo>
                    <a:lnTo>
                      <a:pt x="49" y="5"/>
                    </a:lnTo>
                    <a:lnTo>
                      <a:pt x="35" y="12"/>
                    </a:lnTo>
                    <a:lnTo>
                      <a:pt x="23" y="24"/>
                    </a:lnTo>
                    <a:lnTo>
                      <a:pt x="11" y="35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5"/>
                    </a:lnTo>
                    <a:lnTo>
                      <a:pt x="11" y="130"/>
                    </a:lnTo>
                    <a:lnTo>
                      <a:pt x="23" y="143"/>
                    </a:lnTo>
                    <a:lnTo>
                      <a:pt x="35" y="152"/>
                    </a:lnTo>
                    <a:lnTo>
                      <a:pt x="49" y="161"/>
                    </a:lnTo>
                    <a:lnTo>
                      <a:pt x="65" y="165"/>
                    </a:lnTo>
                    <a:lnTo>
                      <a:pt x="83" y="1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0" name="Freeform 91">
                <a:extLst>
                  <a:ext uri="{FF2B5EF4-FFF2-40B4-BE49-F238E27FC236}">
                    <a16:creationId xmlns:a16="http://schemas.microsoft.com/office/drawing/2014/main" id="{030AC118-1E5D-4A04-4B6C-FF2406A3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263" y="4397375"/>
                <a:ext cx="66675" cy="66675"/>
              </a:xfrm>
              <a:custGeom>
                <a:avLst/>
                <a:gdLst>
                  <a:gd name="T0" fmla="*/ 83 w 167"/>
                  <a:gd name="T1" fmla="*/ 168 h 168"/>
                  <a:gd name="T2" fmla="*/ 99 w 167"/>
                  <a:gd name="T3" fmla="*/ 165 h 168"/>
                  <a:gd name="T4" fmla="*/ 115 w 167"/>
                  <a:gd name="T5" fmla="*/ 161 h 168"/>
                  <a:gd name="T6" fmla="*/ 121 w 167"/>
                  <a:gd name="T7" fmla="*/ 156 h 168"/>
                  <a:gd name="T8" fmla="*/ 129 w 167"/>
                  <a:gd name="T9" fmla="*/ 152 h 168"/>
                  <a:gd name="T10" fmla="*/ 142 w 167"/>
                  <a:gd name="T11" fmla="*/ 143 h 168"/>
                  <a:gd name="T12" fmla="*/ 151 w 167"/>
                  <a:gd name="T13" fmla="*/ 130 h 168"/>
                  <a:gd name="T14" fmla="*/ 155 w 167"/>
                  <a:gd name="T15" fmla="*/ 122 h 168"/>
                  <a:gd name="T16" fmla="*/ 161 w 167"/>
                  <a:gd name="T17" fmla="*/ 115 h 168"/>
                  <a:gd name="T18" fmla="*/ 164 w 167"/>
                  <a:gd name="T19" fmla="*/ 100 h 168"/>
                  <a:gd name="T20" fmla="*/ 167 w 167"/>
                  <a:gd name="T21" fmla="*/ 84 h 168"/>
                  <a:gd name="T22" fmla="*/ 164 w 167"/>
                  <a:gd name="T23" fmla="*/ 66 h 168"/>
                  <a:gd name="T24" fmla="*/ 161 w 167"/>
                  <a:gd name="T25" fmla="*/ 50 h 168"/>
                  <a:gd name="T26" fmla="*/ 151 w 167"/>
                  <a:gd name="T27" fmla="*/ 35 h 168"/>
                  <a:gd name="T28" fmla="*/ 142 w 167"/>
                  <a:gd name="T29" fmla="*/ 24 h 168"/>
                  <a:gd name="T30" fmla="*/ 129 w 167"/>
                  <a:gd name="T31" fmla="*/ 12 h 168"/>
                  <a:gd name="T32" fmla="*/ 115 w 167"/>
                  <a:gd name="T33" fmla="*/ 5 h 168"/>
                  <a:gd name="T34" fmla="*/ 99 w 167"/>
                  <a:gd name="T35" fmla="*/ 1 h 168"/>
                  <a:gd name="T36" fmla="*/ 83 w 167"/>
                  <a:gd name="T37" fmla="*/ 0 h 168"/>
                  <a:gd name="T38" fmla="*/ 65 w 167"/>
                  <a:gd name="T39" fmla="*/ 1 h 168"/>
                  <a:gd name="T40" fmla="*/ 49 w 167"/>
                  <a:gd name="T41" fmla="*/ 5 h 168"/>
                  <a:gd name="T42" fmla="*/ 35 w 167"/>
                  <a:gd name="T43" fmla="*/ 12 h 168"/>
                  <a:gd name="T44" fmla="*/ 23 w 167"/>
                  <a:gd name="T45" fmla="*/ 24 h 168"/>
                  <a:gd name="T46" fmla="*/ 11 w 167"/>
                  <a:gd name="T47" fmla="*/ 35 h 168"/>
                  <a:gd name="T48" fmla="*/ 5 w 167"/>
                  <a:gd name="T49" fmla="*/ 50 h 168"/>
                  <a:gd name="T50" fmla="*/ 1 w 167"/>
                  <a:gd name="T51" fmla="*/ 66 h 168"/>
                  <a:gd name="T52" fmla="*/ 0 w 167"/>
                  <a:gd name="T53" fmla="*/ 84 h 168"/>
                  <a:gd name="T54" fmla="*/ 1 w 167"/>
                  <a:gd name="T55" fmla="*/ 100 h 168"/>
                  <a:gd name="T56" fmla="*/ 5 w 167"/>
                  <a:gd name="T57" fmla="*/ 115 h 168"/>
                  <a:gd name="T58" fmla="*/ 11 w 167"/>
                  <a:gd name="T59" fmla="*/ 130 h 168"/>
                  <a:gd name="T60" fmla="*/ 23 w 167"/>
                  <a:gd name="T61" fmla="*/ 143 h 168"/>
                  <a:gd name="T62" fmla="*/ 35 w 167"/>
                  <a:gd name="T63" fmla="*/ 152 h 168"/>
                  <a:gd name="T64" fmla="*/ 49 w 167"/>
                  <a:gd name="T65" fmla="*/ 161 h 168"/>
                  <a:gd name="T66" fmla="*/ 65 w 167"/>
                  <a:gd name="T67" fmla="*/ 165 h 168"/>
                  <a:gd name="T68" fmla="*/ 83 w 167"/>
                  <a:gd name="T6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99" y="165"/>
                    </a:lnTo>
                    <a:lnTo>
                      <a:pt x="115" y="161"/>
                    </a:lnTo>
                    <a:lnTo>
                      <a:pt x="121" y="156"/>
                    </a:lnTo>
                    <a:lnTo>
                      <a:pt x="129" y="152"/>
                    </a:lnTo>
                    <a:lnTo>
                      <a:pt x="142" y="143"/>
                    </a:lnTo>
                    <a:lnTo>
                      <a:pt x="151" y="130"/>
                    </a:lnTo>
                    <a:lnTo>
                      <a:pt x="155" y="122"/>
                    </a:lnTo>
                    <a:lnTo>
                      <a:pt x="161" y="115"/>
                    </a:lnTo>
                    <a:lnTo>
                      <a:pt x="164" y="100"/>
                    </a:lnTo>
                    <a:lnTo>
                      <a:pt x="167" y="84"/>
                    </a:lnTo>
                    <a:lnTo>
                      <a:pt x="164" y="66"/>
                    </a:lnTo>
                    <a:lnTo>
                      <a:pt x="161" y="50"/>
                    </a:lnTo>
                    <a:lnTo>
                      <a:pt x="151" y="35"/>
                    </a:lnTo>
                    <a:lnTo>
                      <a:pt x="142" y="24"/>
                    </a:lnTo>
                    <a:lnTo>
                      <a:pt x="129" y="12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3" y="0"/>
                    </a:lnTo>
                    <a:lnTo>
                      <a:pt x="65" y="1"/>
                    </a:lnTo>
                    <a:lnTo>
                      <a:pt x="49" y="5"/>
                    </a:lnTo>
                    <a:lnTo>
                      <a:pt x="35" y="12"/>
                    </a:lnTo>
                    <a:lnTo>
                      <a:pt x="23" y="24"/>
                    </a:lnTo>
                    <a:lnTo>
                      <a:pt x="11" y="35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5"/>
                    </a:lnTo>
                    <a:lnTo>
                      <a:pt x="11" y="130"/>
                    </a:lnTo>
                    <a:lnTo>
                      <a:pt x="23" y="143"/>
                    </a:lnTo>
                    <a:lnTo>
                      <a:pt x="35" y="152"/>
                    </a:lnTo>
                    <a:lnTo>
                      <a:pt x="49" y="161"/>
                    </a:lnTo>
                    <a:lnTo>
                      <a:pt x="65" y="165"/>
                    </a:lnTo>
                    <a:lnTo>
                      <a:pt x="83" y="1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1" name="Freeform 92">
                <a:extLst>
                  <a:ext uri="{FF2B5EF4-FFF2-40B4-BE49-F238E27FC236}">
                    <a16:creationId xmlns:a16="http://schemas.microsoft.com/office/drawing/2014/main" id="{E2FDF1C1-1A1A-0DA4-B20D-FDC48E568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025" y="4743450"/>
                <a:ext cx="66675" cy="66675"/>
              </a:xfrm>
              <a:custGeom>
                <a:avLst/>
                <a:gdLst>
                  <a:gd name="T0" fmla="*/ 83 w 167"/>
                  <a:gd name="T1" fmla="*/ 168 h 168"/>
                  <a:gd name="T2" fmla="*/ 99 w 167"/>
                  <a:gd name="T3" fmla="*/ 165 h 168"/>
                  <a:gd name="T4" fmla="*/ 115 w 167"/>
                  <a:gd name="T5" fmla="*/ 161 h 168"/>
                  <a:gd name="T6" fmla="*/ 121 w 167"/>
                  <a:gd name="T7" fmla="*/ 156 h 168"/>
                  <a:gd name="T8" fmla="*/ 129 w 167"/>
                  <a:gd name="T9" fmla="*/ 152 h 168"/>
                  <a:gd name="T10" fmla="*/ 142 w 167"/>
                  <a:gd name="T11" fmla="*/ 143 h 168"/>
                  <a:gd name="T12" fmla="*/ 151 w 167"/>
                  <a:gd name="T13" fmla="*/ 130 h 168"/>
                  <a:gd name="T14" fmla="*/ 155 w 167"/>
                  <a:gd name="T15" fmla="*/ 122 h 168"/>
                  <a:gd name="T16" fmla="*/ 161 w 167"/>
                  <a:gd name="T17" fmla="*/ 115 h 168"/>
                  <a:gd name="T18" fmla="*/ 165 w 167"/>
                  <a:gd name="T19" fmla="*/ 99 h 168"/>
                  <a:gd name="T20" fmla="*/ 167 w 167"/>
                  <a:gd name="T21" fmla="*/ 84 h 168"/>
                  <a:gd name="T22" fmla="*/ 165 w 167"/>
                  <a:gd name="T23" fmla="*/ 65 h 168"/>
                  <a:gd name="T24" fmla="*/ 161 w 167"/>
                  <a:gd name="T25" fmla="*/ 50 h 168"/>
                  <a:gd name="T26" fmla="*/ 151 w 167"/>
                  <a:gd name="T27" fmla="*/ 35 h 168"/>
                  <a:gd name="T28" fmla="*/ 142 w 167"/>
                  <a:gd name="T29" fmla="*/ 23 h 168"/>
                  <a:gd name="T30" fmla="*/ 129 w 167"/>
                  <a:gd name="T31" fmla="*/ 12 h 168"/>
                  <a:gd name="T32" fmla="*/ 115 w 167"/>
                  <a:gd name="T33" fmla="*/ 5 h 168"/>
                  <a:gd name="T34" fmla="*/ 99 w 167"/>
                  <a:gd name="T35" fmla="*/ 1 h 168"/>
                  <a:gd name="T36" fmla="*/ 83 w 167"/>
                  <a:gd name="T37" fmla="*/ 0 h 168"/>
                  <a:gd name="T38" fmla="*/ 65 w 167"/>
                  <a:gd name="T39" fmla="*/ 1 h 168"/>
                  <a:gd name="T40" fmla="*/ 49 w 167"/>
                  <a:gd name="T41" fmla="*/ 5 h 168"/>
                  <a:gd name="T42" fmla="*/ 35 w 167"/>
                  <a:gd name="T43" fmla="*/ 12 h 168"/>
                  <a:gd name="T44" fmla="*/ 23 w 167"/>
                  <a:gd name="T45" fmla="*/ 23 h 168"/>
                  <a:gd name="T46" fmla="*/ 12 w 167"/>
                  <a:gd name="T47" fmla="*/ 35 h 168"/>
                  <a:gd name="T48" fmla="*/ 5 w 167"/>
                  <a:gd name="T49" fmla="*/ 50 h 168"/>
                  <a:gd name="T50" fmla="*/ 1 w 167"/>
                  <a:gd name="T51" fmla="*/ 65 h 168"/>
                  <a:gd name="T52" fmla="*/ 0 w 167"/>
                  <a:gd name="T53" fmla="*/ 84 h 168"/>
                  <a:gd name="T54" fmla="*/ 1 w 167"/>
                  <a:gd name="T55" fmla="*/ 99 h 168"/>
                  <a:gd name="T56" fmla="*/ 5 w 167"/>
                  <a:gd name="T57" fmla="*/ 115 h 168"/>
                  <a:gd name="T58" fmla="*/ 12 w 167"/>
                  <a:gd name="T59" fmla="*/ 130 h 168"/>
                  <a:gd name="T60" fmla="*/ 23 w 167"/>
                  <a:gd name="T61" fmla="*/ 143 h 168"/>
                  <a:gd name="T62" fmla="*/ 35 w 167"/>
                  <a:gd name="T63" fmla="*/ 152 h 168"/>
                  <a:gd name="T64" fmla="*/ 49 w 167"/>
                  <a:gd name="T65" fmla="*/ 161 h 168"/>
                  <a:gd name="T66" fmla="*/ 65 w 167"/>
                  <a:gd name="T67" fmla="*/ 165 h 168"/>
                  <a:gd name="T68" fmla="*/ 83 w 167"/>
                  <a:gd name="T6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99" y="165"/>
                    </a:lnTo>
                    <a:lnTo>
                      <a:pt x="115" y="161"/>
                    </a:lnTo>
                    <a:lnTo>
                      <a:pt x="121" y="156"/>
                    </a:lnTo>
                    <a:lnTo>
                      <a:pt x="129" y="152"/>
                    </a:lnTo>
                    <a:lnTo>
                      <a:pt x="142" y="143"/>
                    </a:lnTo>
                    <a:lnTo>
                      <a:pt x="151" y="130"/>
                    </a:lnTo>
                    <a:lnTo>
                      <a:pt x="155" y="122"/>
                    </a:lnTo>
                    <a:lnTo>
                      <a:pt x="161" y="115"/>
                    </a:lnTo>
                    <a:lnTo>
                      <a:pt x="165" y="99"/>
                    </a:lnTo>
                    <a:lnTo>
                      <a:pt x="167" y="84"/>
                    </a:lnTo>
                    <a:lnTo>
                      <a:pt x="165" y="65"/>
                    </a:lnTo>
                    <a:lnTo>
                      <a:pt x="161" y="50"/>
                    </a:lnTo>
                    <a:lnTo>
                      <a:pt x="151" y="35"/>
                    </a:lnTo>
                    <a:lnTo>
                      <a:pt x="142" y="23"/>
                    </a:lnTo>
                    <a:lnTo>
                      <a:pt x="129" y="12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3" y="0"/>
                    </a:lnTo>
                    <a:lnTo>
                      <a:pt x="65" y="1"/>
                    </a:lnTo>
                    <a:lnTo>
                      <a:pt x="49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50"/>
                    </a:lnTo>
                    <a:lnTo>
                      <a:pt x="1" y="65"/>
                    </a:lnTo>
                    <a:lnTo>
                      <a:pt x="0" y="84"/>
                    </a:lnTo>
                    <a:lnTo>
                      <a:pt x="1" y="99"/>
                    </a:lnTo>
                    <a:lnTo>
                      <a:pt x="5" y="115"/>
                    </a:lnTo>
                    <a:lnTo>
                      <a:pt x="12" y="130"/>
                    </a:lnTo>
                    <a:lnTo>
                      <a:pt x="23" y="143"/>
                    </a:lnTo>
                    <a:lnTo>
                      <a:pt x="35" y="152"/>
                    </a:lnTo>
                    <a:lnTo>
                      <a:pt x="49" y="161"/>
                    </a:lnTo>
                    <a:lnTo>
                      <a:pt x="65" y="165"/>
                    </a:lnTo>
                    <a:lnTo>
                      <a:pt x="83" y="1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2" name="Freeform 93">
                <a:extLst>
                  <a:ext uri="{FF2B5EF4-FFF2-40B4-BE49-F238E27FC236}">
                    <a16:creationId xmlns:a16="http://schemas.microsoft.com/office/drawing/2014/main" id="{241133CC-BE21-1DF2-CBC2-0FDDFC469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5" y="4670425"/>
                <a:ext cx="66675" cy="66675"/>
              </a:xfrm>
              <a:custGeom>
                <a:avLst/>
                <a:gdLst>
                  <a:gd name="T0" fmla="*/ 84 w 167"/>
                  <a:gd name="T1" fmla="*/ 168 h 168"/>
                  <a:gd name="T2" fmla="*/ 99 w 167"/>
                  <a:gd name="T3" fmla="*/ 165 h 168"/>
                  <a:gd name="T4" fmla="*/ 115 w 167"/>
                  <a:gd name="T5" fmla="*/ 162 h 168"/>
                  <a:gd name="T6" fmla="*/ 122 w 167"/>
                  <a:gd name="T7" fmla="*/ 156 h 168"/>
                  <a:gd name="T8" fmla="*/ 129 w 167"/>
                  <a:gd name="T9" fmla="*/ 152 h 168"/>
                  <a:gd name="T10" fmla="*/ 143 w 167"/>
                  <a:gd name="T11" fmla="*/ 143 h 168"/>
                  <a:gd name="T12" fmla="*/ 152 w 167"/>
                  <a:gd name="T13" fmla="*/ 130 h 168"/>
                  <a:gd name="T14" fmla="*/ 156 w 167"/>
                  <a:gd name="T15" fmla="*/ 122 h 168"/>
                  <a:gd name="T16" fmla="*/ 161 w 167"/>
                  <a:gd name="T17" fmla="*/ 116 h 168"/>
                  <a:gd name="T18" fmla="*/ 165 w 167"/>
                  <a:gd name="T19" fmla="*/ 100 h 168"/>
                  <a:gd name="T20" fmla="*/ 167 w 167"/>
                  <a:gd name="T21" fmla="*/ 84 h 168"/>
                  <a:gd name="T22" fmla="*/ 165 w 167"/>
                  <a:gd name="T23" fmla="*/ 66 h 168"/>
                  <a:gd name="T24" fmla="*/ 161 w 167"/>
                  <a:gd name="T25" fmla="*/ 50 h 168"/>
                  <a:gd name="T26" fmla="*/ 152 w 167"/>
                  <a:gd name="T27" fmla="*/ 36 h 168"/>
                  <a:gd name="T28" fmla="*/ 143 w 167"/>
                  <a:gd name="T29" fmla="*/ 24 h 168"/>
                  <a:gd name="T30" fmla="*/ 129 w 167"/>
                  <a:gd name="T31" fmla="*/ 12 h 168"/>
                  <a:gd name="T32" fmla="*/ 115 w 167"/>
                  <a:gd name="T33" fmla="*/ 6 h 168"/>
                  <a:gd name="T34" fmla="*/ 99 w 167"/>
                  <a:gd name="T35" fmla="*/ 2 h 168"/>
                  <a:gd name="T36" fmla="*/ 84 w 167"/>
                  <a:gd name="T37" fmla="*/ 0 h 168"/>
                  <a:gd name="T38" fmla="*/ 65 w 167"/>
                  <a:gd name="T39" fmla="*/ 2 h 168"/>
                  <a:gd name="T40" fmla="*/ 50 w 167"/>
                  <a:gd name="T41" fmla="*/ 6 h 168"/>
                  <a:gd name="T42" fmla="*/ 35 w 167"/>
                  <a:gd name="T43" fmla="*/ 12 h 168"/>
                  <a:gd name="T44" fmla="*/ 23 w 167"/>
                  <a:gd name="T45" fmla="*/ 24 h 168"/>
                  <a:gd name="T46" fmla="*/ 12 w 167"/>
                  <a:gd name="T47" fmla="*/ 36 h 168"/>
                  <a:gd name="T48" fmla="*/ 5 w 167"/>
                  <a:gd name="T49" fmla="*/ 50 h 168"/>
                  <a:gd name="T50" fmla="*/ 1 w 167"/>
                  <a:gd name="T51" fmla="*/ 66 h 168"/>
                  <a:gd name="T52" fmla="*/ 0 w 167"/>
                  <a:gd name="T53" fmla="*/ 84 h 168"/>
                  <a:gd name="T54" fmla="*/ 1 w 167"/>
                  <a:gd name="T55" fmla="*/ 100 h 168"/>
                  <a:gd name="T56" fmla="*/ 5 w 167"/>
                  <a:gd name="T57" fmla="*/ 116 h 168"/>
                  <a:gd name="T58" fmla="*/ 12 w 167"/>
                  <a:gd name="T59" fmla="*/ 130 h 168"/>
                  <a:gd name="T60" fmla="*/ 23 w 167"/>
                  <a:gd name="T61" fmla="*/ 143 h 168"/>
                  <a:gd name="T62" fmla="*/ 35 w 167"/>
                  <a:gd name="T63" fmla="*/ 152 h 168"/>
                  <a:gd name="T64" fmla="*/ 50 w 167"/>
                  <a:gd name="T65" fmla="*/ 162 h 168"/>
                  <a:gd name="T66" fmla="*/ 65 w 167"/>
                  <a:gd name="T67" fmla="*/ 165 h 168"/>
                  <a:gd name="T68" fmla="*/ 84 w 167"/>
                  <a:gd name="T6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84" y="168"/>
                    </a:moveTo>
                    <a:lnTo>
                      <a:pt x="99" y="165"/>
                    </a:lnTo>
                    <a:lnTo>
                      <a:pt x="115" y="162"/>
                    </a:lnTo>
                    <a:lnTo>
                      <a:pt x="122" y="156"/>
                    </a:lnTo>
                    <a:lnTo>
                      <a:pt x="129" y="152"/>
                    </a:lnTo>
                    <a:lnTo>
                      <a:pt x="143" y="143"/>
                    </a:lnTo>
                    <a:lnTo>
                      <a:pt x="152" y="130"/>
                    </a:lnTo>
                    <a:lnTo>
                      <a:pt x="156" y="122"/>
                    </a:lnTo>
                    <a:lnTo>
                      <a:pt x="161" y="116"/>
                    </a:lnTo>
                    <a:lnTo>
                      <a:pt x="165" y="100"/>
                    </a:lnTo>
                    <a:lnTo>
                      <a:pt x="167" y="84"/>
                    </a:lnTo>
                    <a:lnTo>
                      <a:pt x="165" y="66"/>
                    </a:lnTo>
                    <a:lnTo>
                      <a:pt x="161" y="50"/>
                    </a:lnTo>
                    <a:lnTo>
                      <a:pt x="152" y="36"/>
                    </a:lnTo>
                    <a:lnTo>
                      <a:pt x="143" y="24"/>
                    </a:lnTo>
                    <a:lnTo>
                      <a:pt x="129" y="12"/>
                    </a:lnTo>
                    <a:lnTo>
                      <a:pt x="115" y="6"/>
                    </a:lnTo>
                    <a:lnTo>
                      <a:pt x="99" y="2"/>
                    </a:lnTo>
                    <a:lnTo>
                      <a:pt x="84" y="0"/>
                    </a:lnTo>
                    <a:lnTo>
                      <a:pt x="65" y="2"/>
                    </a:lnTo>
                    <a:lnTo>
                      <a:pt x="50" y="6"/>
                    </a:lnTo>
                    <a:lnTo>
                      <a:pt x="35" y="12"/>
                    </a:lnTo>
                    <a:lnTo>
                      <a:pt x="23" y="24"/>
                    </a:lnTo>
                    <a:lnTo>
                      <a:pt x="12" y="36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6"/>
                    </a:lnTo>
                    <a:lnTo>
                      <a:pt x="12" y="130"/>
                    </a:lnTo>
                    <a:lnTo>
                      <a:pt x="23" y="143"/>
                    </a:lnTo>
                    <a:lnTo>
                      <a:pt x="35" y="152"/>
                    </a:lnTo>
                    <a:lnTo>
                      <a:pt x="50" y="162"/>
                    </a:lnTo>
                    <a:lnTo>
                      <a:pt x="65" y="165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3" name="Freeform 94">
                <a:extLst>
                  <a:ext uri="{FF2B5EF4-FFF2-40B4-BE49-F238E27FC236}">
                    <a16:creationId xmlns:a16="http://schemas.microsoft.com/office/drawing/2014/main" id="{688AF551-0DF2-2329-50F3-652AD08CD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750" y="4491038"/>
                <a:ext cx="66675" cy="66675"/>
              </a:xfrm>
              <a:custGeom>
                <a:avLst/>
                <a:gdLst>
                  <a:gd name="T0" fmla="*/ 83 w 167"/>
                  <a:gd name="T1" fmla="*/ 168 h 168"/>
                  <a:gd name="T2" fmla="*/ 99 w 167"/>
                  <a:gd name="T3" fmla="*/ 165 h 168"/>
                  <a:gd name="T4" fmla="*/ 115 w 167"/>
                  <a:gd name="T5" fmla="*/ 161 h 168"/>
                  <a:gd name="T6" fmla="*/ 121 w 167"/>
                  <a:gd name="T7" fmla="*/ 156 h 168"/>
                  <a:gd name="T8" fmla="*/ 129 w 167"/>
                  <a:gd name="T9" fmla="*/ 152 h 168"/>
                  <a:gd name="T10" fmla="*/ 142 w 167"/>
                  <a:gd name="T11" fmla="*/ 143 h 168"/>
                  <a:gd name="T12" fmla="*/ 151 w 167"/>
                  <a:gd name="T13" fmla="*/ 130 h 168"/>
                  <a:gd name="T14" fmla="*/ 155 w 167"/>
                  <a:gd name="T15" fmla="*/ 122 h 168"/>
                  <a:gd name="T16" fmla="*/ 160 w 167"/>
                  <a:gd name="T17" fmla="*/ 115 h 168"/>
                  <a:gd name="T18" fmla="*/ 164 w 167"/>
                  <a:gd name="T19" fmla="*/ 100 h 168"/>
                  <a:gd name="T20" fmla="*/ 167 w 167"/>
                  <a:gd name="T21" fmla="*/ 84 h 168"/>
                  <a:gd name="T22" fmla="*/ 164 w 167"/>
                  <a:gd name="T23" fmla="*/ 66 h 168"/>
                  <a:gd name="T24" fmla="*/ 160 w 167"/>
                  <a:gd name="T25" fmla="*/ 50 h 168"/>
                  <a:gd name="T26" fmla="*/ 151 w 167"/>
                  <a:gd name="T27" fmla="*/ 35 h 168"/>
                  <a:gd name="T28" fmla="*/ 142 w 167"/>
                  <a:gd name="T29" fmla="*/ 24 h 168"/>
                  <a:gd name="T30" fmla="*/ 129 w 167"/>
                  <a:gd name="T31" fmla="*/ 12 h 168"/>
                  <a:gd name="T32" fmla="*/ 115 w 167"/>
                  <a:gd name="T33" fmla="*/ 5 h 168"/>
                  <a:gd name="T34" fmla="*/ 99 w 167"/>
                  <a:gd name="T35" fmla="*/ 1 h 168"/>
                  <a:gd name="T36" fmla="*/ 83 w 167"/>
                  <a:gd name="T37" fmla="*/ 0 h 168"/>
                  <a:gd name="T38" fmla="*/ 65 w 167"/>
                  <a:gd name="T39" fmla="*/ 1 h 168"/>
                  <a:gd name="T40" fmla="*/ 49 w 167"/>
                  <a:gd name="T41" fmla="*/ 5 h 168"/>
                  <a:gd name="T42" fmla="*/ 35 w 167"/>
                  <a:gd name="T43" fmla="*/ 12 h 168"/>
                  <a:gd name="T44" fmla="*/ 23 w 167"/>
                  <a:gd name="T45" fmla="*/ 24 h 168"/>
                  <a:gd name="T46" fmla="*/ 11 w 167"/>
                  <a:gd name="T47" fmla="*/ 35 h 168"/>
                  <a:gd name="T48" fmla="*/ 5 w 167"/>
                  <a:gd name="T49" fmla="*/ 50 h 168"/>
                  <a:gd name="T50" fmla="*/ 1 w 167"/>
                  <a:gd name="T51" fmla="*/ 66 h 168"/>
                  <a:gd name="T52" fmla="*/ 0 w 167"/>
                  <a:gd name="T53" fmla="*/ 84 h 168"/>
                  <a:gd name="T54" fmla="*/ 1 w 167"/>
                  <a:gd name="T55" fmla="*/ 100 h 168"/>
                  <a:gd name="T56" fmla="*/ 5 w 167"/>
                  <a:gd name="T57" fmla="*/ 115 h 168"/>
                  <a:gd name="T58" fmla="*/ 11 w 167"/>
                  <a:gd name="T59" fmla="*/ 130 h 168"/>
                  <a:gd name="T60" fmla="*/ 23 w 167"/>
                  <a:gd name="T61" fmla="*/ 143 h 168"/>
                  <a:gd name="T62" fmla="*/ 35 w 167"/>
                  <a:gd name="T63" fmla="*/ 152 h 168"/>
                  <a:gd name="T64" fmla="*/ 49 w 167"/>
                  <a:gd name="T65" fmla="*/ 161 h 168"/>
                  <a:gd name="T66" fmla="*/ 65 w 167"/>
                  <a:gd name="T67" fmla="*/ 165 h 168"/>
                  <a:gd name="T68" fmla="*/ 83 w 167"/>
                  <a:gd name="T6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99" y="165"/>
                    </a:lnTo>
                    <a:lnTo>
                      <a:pt x="115" y="161"/>
                    </a:lnTo>
                    <a:lnTo>
                      <a:pt x="121" y="156"/>
                    </a:lnTo>
                    <a:lnTo>
                      <a:pt x="129" y="152"/>
                    </a:lnTo>
                    <a:lnTo>
                      <a:pt x="142" y="143"/>
                    </a:lnTo>
                    <a:lnTo>
                      <a:pt x="151" y="130"/>
                    </a:lnTo>
                    <a:lnTo>
                      <a:pt x="155" y="122"/>
                    </a:lnTo>
                    <a:lnTo>
                      <a:pt x="160" y="115"/>
                    </a:lnTo>
                    <a:lnTo>
                      <a:pt x="164" y="100"/>
                    </a:lnTo>
                    <a:lnTo>
                      <a:pt x="167" y="84"/>
                    </a:lnTo>
                    <a:lnTo>
                      <a:pt x="164" y="66"/>
                    </a:lnTo>
                    <a:lnTo>
                      <a:pt x="160" y="50"/>
                    </a:lnTo>
                    <a:lnTo>
                      <a:pt x="151" y="35"/>
                    </a:lnTo>
                    <a:lnTo>
                      <a:pt x="142" y="24"/>
                    </a:lnTo>
                    <a:lnTo>
                      <a:pt x="129" y="12"/>
                    </a:lnTo>
                    <a:lnTo>
                      <a:pt x="115" y="5"/>
                    </a:lnTo>
                    <a:lnTo>
                      <a:pt x="99" y="1"/>
                    </a:lnTo>
                    <a:lnTo>
                      <a:pt x="83" y="0"/>
                    </a:lnTo>
                    <a:lnTo>
                      <a:pt x="65" y="1"/>
                    </a:lnTo>
                    <a:lnTo>
                      <a:pt x="49" y="5"/>
                    </a:lnTo>
                    <a:lnTo>
                      <a:pt x="35" y="12"/>
                    </a:lnTo>
                    <a:lnTo>
                      <a:pt x="23" y="24"/>
                    </a:lnTo>
                    <a:lnTo>
                      <a:pt x="11" y="35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5"/>
                    </a:lnTo>
                    <a:lnTo>
                      <a:pt x="11" y="130"/>
                    </a:lnTo>
                    <a:lnTo>
                      <a:pt x="23" y="143"/>
                    </a:lnTo>
                    <a:lnTo>
                      <a:pt x="35" y="152"/>
                    </a:lnTo>
                    <a:lnTo>
                      <a:pt x="49" y="161"/>
                    </a:lnTo>
                    <a:lnTo>
                      <a:pt x="65" y="165"/>
                    </a:lnTo>
                    <a:lnTo>
                      <a:pt x="83" y="1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4" name="Freeform 95">
                <a:extLst>
                  <a:ext uri="{FF2B5EF4-FFF2-40B4-BE49-F238E27FC236}">
                    <a16:creationId xmlns:a16="http://schemas.microsoft.com/office/drawing/2014/main" id="{E2913703-F5D4-3942-FA80-C7F0E6D3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525" y="4665663"/>
                <a:ext cx="66675" cy="66675"/>
              </a:xfrm>
              <a:custGeom>
                <a:avLst/>
                <a:gdLst>
                  <a:gd name="T0" fmla="*/ 84 w 168"/>
                  <a:gd name="T1" fmla="*/ 168 h 168"/>
                  <a:gd name="T2" fmla="*/ 100 w 168"/>
                  <a:gd name="T3" fmla="*/ 165 h 168"/>
                  <a:gd name="T4" fmla="*/ 115 w 168"/>
                  <a:gd name="T5" fmla="*/ 161 h 168"/>
                  <a:gd name="T6" fmla="*/ 122 w 168"/>
                  <a:gd name="T7" fmla="*/ 156 h 168"/>
                  <a:gd name="T8" fmla="*/ 130 w 168"/>
                  <a:gd name="T9" fmla="*/ 152 h 168"/>
                  <a:gd name="T10" fmla="*/ 143 w 168"/>
                  <a:gd name="T11" fmla="*/ 143 h 168"/>
                  <a:gd name="T12" fmla="*/ 152 w 168"/>
                  <a:gd name="T13" fmla="*/ 130 h 168"/>
                  <a:gd name="T14" fmla="*/ 156 w 168"/>
                  <a:gd name="T15" fmla="*/ 122 h 168"/>
                  <a:gd name="T16" fmla="*/ 161 w 168"/>
                  <a:gd name="T17" fmla="*/ 116 h 168"/>
                  <a:gd name="T18" fmla="*/ 165 w 168"/>
                  <a:gd name="T19" fmla="*/ 100 h 168"/>
                  <a:gd name="T20" fmla="*/ 168 w 168"/>
                  <a:gd name="T21" fmla="*/ 84 h 168"/>
                  <a:gd name="T22" fmla="*/ 165 w 168"/>
                  <a:gd name="T23" fmla="*/ 66 h 168"/>
                  <a:gd name="T24" fmla="*/ 161 w 168"/>
                  <a:gd name="T25" fmla="*/ 50 h 168"/>
                  <a:gd name="T26" fmla="*/ 152 w 168"/>
                  <a:gd name="T27" fmla="*/ 36 h 168"/>
                  <a:gd name="T28" fmla="*/ 143 w 168"/>
                  <a:gd name="T29" fmla="*/ 24 h 168"/>
                  <a:gd name="T30" fmla="*/ 130 w 168"/>
                  <a:gd name="T31" fmla="*/ 12 h 168"/>
                  <a:gd name="T32" fmla="*/ 115 w 168"/>
                  <a:gd name="T33" fmla="*/ 5 h 168"/>
                  <a:gd name="T34" fmla="*/ 100 w 168"/>
                  <a:gd name="T35" fmla="*/ 2 h 168"/>
                  <a:gd name="T36" fmla="*/ 84 w 168"/>
                  <a:gd name="T37" fmla="*/ 0 h 168"/>
                  <a:gd name="T38" fmla="*/ 66 w 168"/>
                  <a:gd name="T39" fmla="*/ 2 h 168"/>
                  <a:gd name="T40" fmla="*/ 50 w 168"/>
                  <a:gd name="T41" fmla="*/ 5 h 168"/>
                  <a:gd name="T42" fmla="*/ 36 w 168"/>
                  <a:gd name="T43" fmla="*/ 12 h 168"/>
                  <a:gd name="T44" fmla="*/ 24 w 168"/>
                  <a:gd name="T45" fmla="*/ 24 h 168"/>
                  <a:gd name="T46" fmla="*/ 12 w 168"/>
                  <a:gd name="T47" fmla="*/ 36 h 168"/>
                  <a:gd name="T48" fmla="*/ 5 w 168"/>
                  <a:gd name="T49" fmla="*/ 50 h 168"/>
                  <a:gd name="T50" fmla="*/ 2 w 168"/>
                  <a:gd name="T51" fmla="*/ 66 h 168"/>
                  <a:gd name="T52" fmla="*/ 0 w 168"/>
                  <a:gd name="T53" fmla="*/ 84 h 168"/>
                  <a:gd name="T54" fmla="*/ 2 w 168"/>
                  <a:gd name="T55" fmla="*/ 100 h 168"/>
                  <a:gd name="T56" fmla="*/ 5 w 168"/>
                  <a:gd name="T57" fmla="*/ 116 h 168"/>
                  <a:gd name="T58" fmla="*/ 12 w 168"/>
                  <a:gd name="T59" fmla="*/ 130 h 168"/>
                  <a:gd name="T60" fmla="*/ 24 w 168"/>
                  <a:gd name="T61" fmla="*/ 143 h 168"/>
                  <a:gd name="T62" fmla="*/ 36 w 168"/>
                  <a:gd name="T63" fmla="*/ 152 h 168"/>
                  <a:gd name="T64" fmla="*/ 50 w 168"/>
                  <a:gd name="T65" fmla="*/ 161 h 168"/>
                  <a:gd name="T66" fmla="*/ 66 w 168"/>
                  <a:gd name="T67" fmla="*/ 165 h 168"/>
                  <a:gd name="T68" fmla="*/ 84 w 168"/>
                  <a:gd name="T6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100" y="165"/>
                    </a:lnTo>
                    <a:lnTo>
                      <a:pt x="115" y="161"/>
                    </a:lnTo>
                    <a:lnTo>
                      <a:pt x="122" y="156"/>
                    </a:lnTo>
                    <a:lnTo>
                      <a:pt x="130" y="152"/>
                    </a:lnTo>
                    <a:lnTo>
                      <a:pt x="143" y="143"/>
                    </a:lnTo>
                    <a:lnTo>
                      <a:pt x="152" y="130"/>
                    </a:lnTo>
                    <a:lnTo>
                      <a:pt x="156" y="122"/>
                    </a:lnTo>
                    <a:lnTo>
                      <a:pt x="161" y="116"/>
                    </a:lnTo>
                    <a:lnTo>
                      <a:pt x="165" y="100"/>
                    </a:lnTo>
                    <a:lnTo>
                      <a:pt x="168" y="84"/>
                    </a:lnTo>
                    <a:lnTo>
                      <a:pt x="165" y="66"/>
                    </a:lnTo>
                    <a:lnTo>
                      <a:pt x="161" y="50"/>
                    </a:lnTo>
                    <a:lnTo>
                      <a:pt x="152" y="36"/>
                    </a:lnTo>
                    <a:lnTo>
                      <a:pt x="143" y="24"/>
                    </a:lnTo>
                    <a:lnTo>
                      <a:pt x="130" y="12"/>
                    </a:lnTo>
                    <a:lnTo>
                      <a:pt x="115" y="5"/>
                    </a:lnTo>
                    <a:lnTo>
                      <a:pt x="100" y="2"/>
                    </a:lnTo>
                    <a:lnTo>
                      <a:pt x="84" y="0"/>
                    </a:lnTo>
                    <a:lnTo>
                      <a:pt x="66" y="2"/>
                    </a:lnTo>
                    <a:lnTo>
                      <a:pt x="50" y="5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5" y="50"/>
                    </a:lnTo>
                    <a:lnTo>
                      <a:pt x="2" y="66"/>
                    </a:lnTo>
                    <a:lnTo>
                      <a:pt x="0" y="84"/>
                    </a:lnTo>
                    <a:lnTo>
                      <a:pt x="2" y="100"/>
                    </a:lnTo>
                    <a:lnTo>
                      <a:pt x="5" y="116"/>
                    </a:lnTo>
                    <a:lnTo>
                      <a:pt x="12" y="130"/>
                    </a:lnTo>
                    <a:lnTo>
                      <a:pt x="24" y="143"/>
                    </a:lnTo>
                    <a:lnTo>
                      <a:pt x="36" y="152"/>
                    </a:lnTo>
                    <a:lnTo>
                      <a:pt x="50" y="161"/>
                    </a:lnTo>
                    <a:lnTo>
                      <a:pt x="66" y="165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5" name="Freeform 96">
                <a:extLst>
                  <a:ext uri="{FF2B5EF4-FFF2-40B4-BE49-F238E27FC236}">
                    <a16:creationId xmlns:a16="http://schemas.microsoft.com/office/drawing/2014/main" id="{ECE49398-23AA-6DD5-1DE9-75EDF2D4D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663" y="4097338"/>
                <a:ext cx="66675" cy="66675"/>
              </a:xfrm>
              <a:custGeom>
                <a:avLst/>
                <a:gdLst>
                  <a:gd name="T0" fmla="*/ 84 w 167"/>
                  <a:gd name="T1" fmla="*/ 168 h 168"/>
                  <a:gd name="T2" fmla="*/ 99 w 167"/>
                  <a:gd name="T3" fmla="*/ 165 h 168"/>
                  <a:gd name="T4" fmla="*/ 115 w 167"/>
                  <a:gd name="T5" fmla="*/ 162 h 168"/>
                  <a:gd name="T6" fmla="*/ 121 w 167"/>
                  <a:gd name="T7" fmla="*/ 156 h 168"/>
                  <a:gd name="T8" fmla="*/ 129 w 167"/>
                  <a:gd name="T9" fmla="*/ 152 h 168"/>
                  <a:gd name="T10" fmla="*/ 142 w 167"/>
                  <a:gd name="T11" fmla="*/ 143 h 168"/>
                  <a:gd name="T12" fmla="*/ 152 w 167"/>
                  <a:gd name="T13" fmla="*/ 130 h 168"/>
                  <a:gd name="T14" fmla="*/ 155 w 167"/>
                  <a:gd name="T15" fmla="*/ 122 h 168"/>
                  <a:gd name="T16" fmla="*/ 161 w 167"/>
                  <a:gd name="T17" fmla="*/ 116 h 168"/>
                  <a:gd name="T18" fmla="*/ 165 w 167"/>
                  <a:gd name="T19" fmla="*/ 100 h 168"/>
                  <a:gd name="T20" fmla="*/ 167 w 167"/>
                  <a:gd name="T21" fmla="*/ 84 h 168"/>
                  <a:gd name="T22" fmla="*/ 165 w 167"/>
                  <a:gd name="T23" fmla="*/ 66 h 168"/>
                  <a:gd name="T24" fmla="*/ 161 w 167"/>
                  <a:gd name="T25" fmla="*/ 50 h 168"/>
                  <a:gd name="T26" fmla="*/ 152 w 167"/>
                  <a:gd name="T27" fmla="*/ 36 h 168"/>
                  <a:gd name="T28" fmla="*/ 142 w 167"/>
                  <a:gd name="T29" fmla="*/ 24 h 168"/>
                  <a:gd name="T30" fmla="*/ 129 w 167"/>
                  <a:gd name="T31" fmla="*/ 12 h 168"/>
                  <a:gd name="T32" fmla="*/ 115 w 167"/>
                  <a:gd name="T33" fmla="*/ 6 h 168"/>
                  <a:gd name="T34" fmla="*/ 99 w 167"/>
                  <a:gd name="T35" fmla="*/ 2 h 168"/>
                  <a:gd name="T36" fmla="*/ 84 w 167"/>
                  <a:gd name="T37" fmla="*/ 0 h 168"/>
                  <a:gd name="T38" fmla="*/ 65 w 167"/>
                  <a:gd name="T39" fmla="*/ 2 h 168"/>
                  <a:gd name="T40" fmla="*/ 50 w 167"/>
                  <a:gd name="T41" fmla="*/ 6 h 168"/>
                  <a:gd name="T42" fmla="*/ 35 w 167"/>
                  <a:gd name="T43" fmla="*/ 12 h 168"/>
                  <a:gd name="T44" fmla="*/ 23 w 167"/>
                  <a:gd name="T45" fmla="*/ 24 h 168"/>
                  <a:gd name="T46" fmla="*/ 12 w 167"/>
                  <a:gd name="T47" fmla="*/ 36 h 168"/>
                  <a:gd name="T48" fmla="*/ 5 w 167"/>
                  <a:gd name="T49" fmla="*/ 50 h 168"/>
                  <a:gd name="T50" fmla="*/ 1 w 167"/>
                  <a:gd name="T51" fmla="*/ 66 h 168"/>
                  <a:gd name="T52" fmla="*/ 0 w 167"/>
                  <a:gd name="T53" fmla="*/ 84 h 168"/>
                  <a:gd name="T54" fmla="*/ 1 w 167"/>
                  <a:gd name="T55" fmla="*/ 100 h 168"/>
                  <a:gd name="T56" fmla="*/ 5 w 167"/>
                  <a:gd name="T57" fmla="*/ 116 h 168"/>
                  <a:gd name="T58" fmla="*/ 12 w 167"/>
                  <a:gd name="T59" fmla="*/ 130 h 168"/>
                  <a:gd name="T60" fmla="*/ 23 w 167"/>
                  <a:gd name="T61" fmla="*/ 143 h 168"/>
                  <a:gd name="T62" fmla="*/ 35 w 167"/>
                  <a:gd name="T63" fmla="*/ 152 h 168"/>
                  <a:gd name="T64" fmla="*/ 50 w 167"/>
                  <a:gd name="T65" fmla="*/ 162 h 168"/>
                  <a:gd name="T66" fmla="*/ 65 w 167"/>
                  <a:gd name="T67" fmla="*/ 165 h 168"/>
                  <a:gd name="T68" fmla="*/ 84 w 167"/>
                  <a:gd name="T6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8">
                    <a:moveTo>
                      <a:pt x="84" y="168"/>
                    </a:moveTo>
                    <a:lnTo>
                      <a:pt x="99" y="165"/>
                    </a:lnTo>
                    <a:lnTo>
                      <a:pt x="115" y="162"/>
                    </a:lnTo>
                    <a:lnTo>
                      <a:pt x="121" y="156"/>
                    </a:lnTo>
                    <a:lnTo>
                      <a:pt x="129" y="152"/>
                    </a:lnTo>
                    <a:lnTo>
                      <a:pt x="142" y="143"/>
                    </a:lnTo>
                    <a:lnTo>
                      <a:pt x="152" y="130"/>
                    </a:lnTo>
                    <a:lnTo>
                      <a:pt x="155" y="122"/>
                    </a:lnTo>
                    <a:lnTo>
                      <a:pt x="161" y="116"/>
                    </a:lnTo>
                    <a:lnTo>
                      <a:pt x="165" y="100"/>
                    </a:lnTo>
                    <a:lnTo>
                      <a:pt x="167" y="84"/>
                    </a:lnTo>
                    <a:lnTo>
                      <a:pt x="165" y="66"/>
                    </a:lnTo>
                    <a:lnTo>
                      <a:pt x="161" y="50"/>
                    </a:lnTo>
                    <a:lnTo>
                      <a:pt x="152" y="36"/>
                    </a:lnTo>
                    <a:lnTo>
                      <a:pt x="142" y="24"/>
                    </a:lnTo>
                    <a:lnTo>
                      <a:pt x="129" y="12"/>
                    </a:lnTo>
                    <a:lnTo>
                      <a:pt x="115" y="6"/>
                    </a:lnTo>
                    <a:lnTo>
                      <a:pt x="99" y="2"/>
                    </a:lnTo>
                    <a:lnTo>
                      <a:pt x="84" y="0"/>
                    </a:lnTo>
                    <a:lnTo>
                      <a:pt x="65" y="2"/>
                    </a:lnTo>
                    <a:lnTo>
                      <a:pt x="50" y="6"/>
                    </a:lnTo>
                    <a:lnTo>
                      <a:pt x="35" y="12"/>
                    </a:lnTo>
                    <a:lnTo>
                      <a:pt x="23" y="24"/>
                    </a:lnTo>
                    <a:lnTo>
                      <a:pt x="12" y="36"/>
                    </a:lnTo>
                    <a:lnTo>
                      <a:pt x="5" y="50"/>
                    </a:lnTo>
                    <a:lnTo>
                      <a:pt x="1" y="66"/>
                    </a:lnTo>
                    <a:lnTo>
                      <a:pt x="0" y="84"/>
                    </a:lnTo>
                    <a:lnTo>
                      <a:pt x="1" y="100"/>
                    </a:lnTo>
                    <a:lnTo>
                      <a:pt x="5" y="116"/>
                    </a:lnTo>
                    <a:lnTo>
                      <a:pt x="12" y="130"/>
                    </a:lnTo>
                    <a:lnTo>
                      <a:pt x="23" y="143"/>
                    </a:lnTo>
                    <a:lnTo>
                      <a:pt x="35" y="152"/>
                    </a:lnTo>
                    <a:lnTo>
                      <a:pt x="50" y="162"/>
                    </a:lnTo>
                    <a:lnTo>
                      <a:pt x="65" y="165"/>
                    </a:lnTo>
                    <a:lnTo>
                      <a:pt x="84" y="16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B737130B-69DC-7DC6-C5CE-56994C38ACDF}"/>
                </a:ext>
              </a:extLst>
            </p:cNvPr>
            <p:cNvSpPr txBox="1"/>
            <p:nvPr/>
          </p:nvSpPr>
          <p:spPr>
            <a:xfrm>
              <a:off x="1544491" y="5939007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W0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5A454EF9-DCF3-3AA8-86A2-B488EA4A5F77}"/>
                </a:ext>
              </a:extLst>
            </p:cNvPr>
            <p:cNvSpPr txBox="1"/>
            <p:nvPr/>
          </p:nvSpPr>
          <p:spPr>
            <a:xfrm>
              <a:off x="1284027" y="566200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-4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6BF203C7-2BE3-F2E5-FEAA-EDFF3587FC41}"/>
                </a:ext>
              </a:extLst>
            </p:cNvPr>
            <p:cNvSpPr txBox="1"/>
            <p:nvPr/>
          </p:nvSpPr>
          <p:spPr>
            <a:xfrm>
              <a:off x="1802890" y="5939007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W4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BD57990F-FD1B-B83C-8379-85B111CDF4A0}"/>
                </a:ext>
              </a:extLst>
            </p:cNvPr>
            <p:cNvSpPr txBox="1"/>
            <p:nvPr/>
          </p:nvSpPr>
          <p:spPr>
            <a:xfrm>
              <a:off x="2260256" y="5939007"/>
              <a:ext cx="530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W24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7A5F405D-63BE-72DA-A8BC-F34FE24E9679}"/>
                </a:ext>
              </a:extLst>
            </p:cNvPr>
            <p:cNvSpPr txBox="1"/>
            <p:nvPr/>
          </p:nvSpPr>
          <p:spPr>
            <a:xfrm>
              <a:off x="2880968" y="5939007"/>
              <a:ext cx="530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W48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81B4DDC4-FFA6-3C2D-EF05-8971E137974C}"/>
                </a:ext>
              </a:extLst>
            </p:cNvPr>
            <p:cNvSpPr txBox="1"/>
            <p:nvPr/>
          </p:nvSpPr>
          <p:spPr>
            <a:xfrm>
              <a:off x="3489357" y="5939007"/>
              <a:ext cx="530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W72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DCDF9263-7D52-276F-CF2B-977D2121C7C0}"/>
                </a:ext>
              </a:extLst>
            </p:cNvPr>
            <p:cNvSpPr txBox="1"/>
            <p:nvPr/>
          </p:nvSpPr>
          <p:spPr>
            <a:xfrm>
              <a:off x="4104932" y="5939007"/>
              <a:ext cx="530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W96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1DFC4AB2-9271-D9D0-494B-BDFD7D059292}"/>
                </a:ext>
              </a:extLst>
            </p:cNvPr>
            <p:cNvSpPr txBox="1"/>
            <p:nvPr/>
          </p:nvSpPr>
          <p:spPr>
            <a:xfrm>
              <a:off x="5286383" y="5939007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W144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5F95E53C-16AF-35B9-E09B-7A9DD48A13FC}"/>
                </a:ext>
              </a:extLst>
            </p:cNvPr>
            <p:cNvSpPr txBox="1"/>
            <p:nvPr/>
          </p:nvSpPr>
          <p:spPr>
            <a:xfrm>
              <a:off x="1284027" y="536481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-3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CB9FE714-2107-2198-5B25-0097B20E2598}"/>
                </a:ext>
              </a:extLst>
            </p:cNvPr>
            <p:cNvSpPr txBox="1"/>
            <p:nvPr/>
          </p:nvSpPr>
          <p:spPr>
            <a:xfrm>
              <a:off x="1284027" y="50676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-2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88DE1ACC-066E-D030-13E1-744B1D22FFB9}"/>
                </a:ext>
              </a:extLst>
            </p:cNvPr>
            <p:cNvSpPr txBox="1"/>
            <p:nvPr/>
          </p:nvSpPr>
          <p:spPr>
            <a:xfrm>
              <a:off x="1284027" y="4770434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-1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247911BC-C900-136F-66EC-851EC6F65BD1}"/>
                </a:ext>
              </a:extLst>
            </p:cNvPr>
            <p:cNvSpPr txBox="1"/>
            <p:nvPr/>
          </p:nvSpPr>
          <p:spPr>
            <a:xfrm>
              <a:off x="1330513" y="4473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85320434-1CF0-7DDB-583A-741642594501}"/>
                </a:ext>
              </a:extLst>
            </p:cNvPr>
            <p:cNvSpPr txBox="1"/>
            <p:nvPr/>
          </p:nvSpPr>
          <p:spPr>
            <a:xfrm>
              <a:off x="1330513" y="41760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B11DC7B5-70F3-797E-2E8C-7E359D589942}"/>
                </a:ext>
              </a:extLst>
            </p:cNvPr>
            <p:cNvSpPr txBox="1"/>
            <p:nvPr/>
          </p:nvSpPr>
          <p:spPr>
            <a:xfrm>
              <a:off x="1330513" y="38788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E20A135B-B89E-843C-FEBA-6347232A4D7A}"/>
                </a:ext>
              </a:extLst>
            </p:cNvPr>
            <p:cNvSpPr txBox="1"/>
            <p:nvPr/>
          </p:nvSpPr>
          <p:spPr>
            <a:xfrm>
              <a:off x="1330513" y="35816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2D3A4CEA-9B8A-1E07-3EBB-906BA370F98D}"/>
                </a:ext>
              </a:extLst>
            </p:cNvPr>
            <p:cNvSpPr txBox="1"/>
            <p:nvPr/>
          </p:nvSpPr>
          <p:spPr>
            <a:xfrm>
              <a:off x="1330513" y="32844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2DF5D6E9-4468-7B88-E3B8-0949C6EB0175}"/>
                </a:ext>
              </a:extLst>
            </p:cNvPr>
            <p:cNvSpPr txBox="1"/>
            <p:nvPr/>
          </p:nvSpPr>
          <p:spPr>
            <a:xfrm>
              <a:off x="1330513" y="298728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5D06BAA3-B6CB-93EB-D043-E7C1D764FBCB}"/>
                </a:ext>
              </a:extLst>
            </p:cNvPr>
            <p:cNvSpPr txBox="1"/>
            <p:nvPr/>
          </p:nvSpPr>
          <p:spPr>
            <a:xfrm>
              <a:off x="4096960" y="2894599"/>
              <a:ext cx="2161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Treatment discontinuation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FB52F2F-420A-5257-559B-E87C80559477}"/>
                </a:ext>
              </a:extLst>
            </p:cNvPr>
            <p:cNvSpPr txBox="1"/>
            <p:nvPr/>
          </p:nvSpPr>
          <p:spPr>
            <a:xfrm>
              <a:off x="4350652" y="5035431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>
                  <a:solidFill>
                    <a:srgbClr val="000066"/>
                  </a:solidFill>
                </a:rPr>
                <a:t>- 1.5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35AA1B6-1E61-7EE4-6754-9292F7A6EBA7}"/>
                </a:ext>
              </a:extLst>
            </p:cNvPr>
            <p:cNvSpPr txBox="1"/>
            <p:nvPr/>
          </p:nvSpPr>
          <p:spPr>
            <a:xfrm>
              <a:off x="4401669" y="3911798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>
                  <a:solidFill>
                    <a:srgbClr val="000066"/>
                  </a:solidFill>
                </a:rPr>
                <a:t>+ 1.3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BDAF899-667F-3CFA-11E4-E1ACF056CD30}"/>
                </a:ext>
              </a:extLst>
            </p:cNvPr>
            <p:cNvSpPr txBox="1"/>
            <p:nvPr/>
          </p:nvSpPr>
          <p:spPr>
            <a:xfrm>
              <a:off x="4438738" y="4331791"/>
              <a:ext cx="85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p = 0.025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1E277EB-B9F5-E112-0080-72EDB50C23EE}"/>
                </a:ext>
              </a:extLst>
            </p:cNvPr>
            <p:cNvSpPr txBox="1"/>
            <p:nvPr/>
          </p:nvSpPr>
          <p:spPr>
            <a:xfrm>
              <a:off x="6928338" y="3844925"/>
              <a:ext cx="993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000066"/>
                  </a:solidFill>
                </a:rPr>
                <a:t>Placebo</a:t>
              </a:r>
            </a:p>
            <a:p>
              <a:pPr algn="l"/>
              <a:r>
                <a:rPr lang="fr-FR" sz="1400" b="1" dirty="0" err="1">
                  <a:solidFill>
                    <a:srgbClr val="000066"/>
                  </a:solidFill>
                </a:rPr>
                <a:t>Metformin</a:t>
              </a:r>
              <a:endParaRPr lang="es-419" sz="1400" b="1" dirty="0" err="1">
                <a:solidFill>
                  <a:srgbClr val="000066"/>
                </a:solidFill>
              </a:endParaRPr>
            </a:p>
          </p:txBody>
        </p: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D83B0D59-0CF2-44C9-1A62-0027A0DDCCDE}"/>
                </a:ext>
              </a:extLst>
            </p:cNvPr>
            <p:cNvCxnSpPr/>
            <p:nvPr/>
          </p:nvCxnSpPr>
          <p:spPr>
            <a:xfrm>
              <a:off x="6365631" y="4032250"/>
              <a:ext cx="430823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AAE7EAA4-6DEA-6ED7-0DC8-BFD391A97D89}"/>
                </a:ext>
              </a:extLst>
            </p:cNvPr>
            <p:cNvCxnSpPr/>
            <p:nvPr/>
          </p:nvCxnSpPr>
          <p:spPr>
            <a:xfrm>
              <a:off x="6365631" y="4241800"/>
              <a:ext cx="430823" cy="0"/>
            </a:xfrm>
            <a:prstGeom prst="line">
              <a:avLst/>
            </a:prstGeom>
            <a:ln w="28575">
              <a:solidFill>
                <a:srgbClr val="FF66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72682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4110E49-D782-8CAC-A3CF-972459CC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Metformin in non-diabetic PWH</a:t>
            </a:r>
            <a:endParaRPr lang="en-US" noProof="0" dirty="0"/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8DF67170-D91E-03C7-3EBE-0CDD6357B4B1}"/>
              </a:ext>
            </a:extLst>
          </p:cNvPr>
          <p:cNvSpPr txBox="1">
            <a:spLocks/>
          </p:cNvSpPr>
          <p:nvPr/>
        </p:nvSpPr>
        <p:spPr>
          <a:xfrm>
            <a:off x="609600" y="1224117"/>
            <a:ext cx="8470698" cy="54293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noProof="0" dirty="0"/>
              <a:t>Glucose, insulin levels, HbA1C and HOMA-IR remained stable in both groups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C99F62-651D-03D2-51F4-2C19364ADD9F}"/>
              </a:ext>
            </a:extLst>
          </p:cNvPr>
          <p:cNvSpPr txBox="1"/>
          <p:nvPr/>
        </p:nvSpPr>
        <p:spPr>
          <a:xfrm>
            <a:off x="795002" y="5684219"/>
            <a:ext cx="1126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4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000066"/>
                </a:solidFill>
                <a:effectLst/>
                <a:cs typeface="Calibri" panose="020F0502020204030204" pitchFamily="34" charset="0"/>
              </a:rPr>
              <a:t>The inverse correlation between weight changes and GDF-15 (growth differentiation factor-15), </a:t>
            </a:r>
            <a:br>
              <a:rPr lang="en-US" sz="2000" noProof="0" dirty="0">
                <a:solidFill>
                  <a:srgbClr val="000066"/>
                </a:solidFill>
                <a:effectLst/>
                <a:cs typeface="Calibri" panose="020F0502020204030204" pitchFamily="34" charset="0"/>
              </a:rPr>
            </a:br>
            <a:r>
              <a:rPr lang="en-US" sz="2000" noProof="0" dirty="0">
                <a:solidFill>
                  <a:srgbClr val="000066"/>
                </a:solidFill>
                <a:effectLst/>
                <a:cs typeface="Calibri" panose="020F0502020204030204" pitchFamily="34" charset="0"/>
              </a:rPr>
              <a:t>in the absence of glycemic changes, supports a weight-regulating mechanism likely driven by appetite modulation</a:t>
            </a:r>
            <a:endParaRPr lang="en-US" sz="2000" noProof="0" dirty="0">
              <a:solidFill>
                <a:srgbClr val="000066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F4CA787-47F8-60E2-8435-6D793DE8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980" y="6438340"/>
            <a:ext cx="2927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Marcelo-Calvo C, CROI 2026, Abs. 120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82A85DE2-9022-CA07-ED63-D4AFDD24B403}"/>
              </a:ext>
            </a:extLst>
          </p:cNvPr>
          <p:cNvSpPr txBox="1"/>
          <p:nvPr/>
        </p:nvSpPr>
        <p:spPr>
          <a:xfrm>
            <a:off x="513806" y="1973341"/>
            <a:ext cx="484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>
                <a:solidFill>
                  <a:srgbClr val="0070C0"/>
                </a:solidFill>
              </a:rPr>
              <a:t>Change in serum GDF-15 from baseline (</a:t>
            </a:r>
            <a:r>
              <a:rPr lang="en-US" b="1" noProof="0" err="1">
                <a:solidFill>
                  <a:srgbClr val="0070C0"/>
                </a:solidFill>
              </a:rPr>
              <a:t>pg</a:t>
            </a:r>
            <a:r>
              <a:rPr lang="en-US" b="1" noProof="0">
                <a:solidFill>
                  <a:srgbClr val="0070C0"/>
                </a:solidFill>
              </a:rPr>
              <a:t>/mL)</a:t>
            </a:r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F862ED1F-60F8-F974-A342-7D74F57650B5}"/>
              </a:ext>
            </a:extLst>
          </p:cNvPr>
          <p:cNvGrpSpPr/>
          <p:nvPr/>
        </p:nvGrpSpPr>
        <p:grpSpPr>
          <a:xfrm>
            <a:off x="5722514" y="2856048"/>
            <a:ext cx="3236040" cy="2555295"/>
            <a:chOff x="5722514" y="2856048"/>
            <a:chExt cx="3236040" cy="2555295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CFA7FCD-4FCE-318A-84E8-EAA55ACB0FB0}"/>
                </a:ext>
              </a:extLst>
            </p:cNvPr>
            <p:cNvGrpSpPr/>
            <p:nvPr/>
          </p:nvGrpSpPr>
          <p:grpSpPr>
            <a:xfrm>
              <a:off x="6689957" y="3254375"/>
              <a:ext cx="1865081" cy="1553295"/>
              <a:chOff x="6978650" y="3254375"/>
              <a:chExt cx="1576388" cy="1312863"/>
            </a:xfrm>
          </p:grpSpPr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E5D01C0D-A456-A3EC-BD09-DD3DD78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613" y="3254375"/>
                <a:ext cx="1495425" cy="1233488"/>
              </a:xfrm>
              <a:custGeom>
                <a:avLst/>
                <a:gdLst>
                  <a:gd name="T0" fmla="*/ 3770 w 3770"/>
                  <a:gd name="T1" fmla="*/ 3108 h 3108"/>
                  <a:gd name="T2" fmla="*/ 0 w 3770"/>
                  <a:gd name="T3" fmla="*/ 3108 h 3108"/>
                  <a:gd name="T4" fmla="*/ 0 w 3770"/>
                  <a:gd name="T5" fmla="*/ 0 h 3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0" h="3108">
                    <a:moveTo>
                      <a:pt x="3770" y="3108"/>
                    </a:moveTo>
                    <a:lnTo>
                      <a:pt x="0" y="310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" name="Line 18">
                <a:extLst>
                  <a:ext uri="{FF2B5EF4-FFF2-40B4-BE49-F238E27FC236}">
                    <a16:creationId xmlns:a16="http://schemas.microsoft.com/office/drawing/2014/main" id="{04706E32-CA61-EC8A-B240-E41FF9EA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0625" y="4487863"/>
                <a:ext cx="0" cy="79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" name="Line 19">
                <a:extLst>
                  <a:ext uri="{FF2B5EF4-FFF2-40B4-BE49-F238E27FC236}">
                    <a16:creationId xmlns:a16="http://schemas.microsoft.com/office/drawing/2014/main" id="{F1F307AE-E058-8B7F-7A7B-546B3E6D6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9613" y="4487863"/>
                <a:ext cx="0" cy="79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" name="Line 20">
                <a:extLst>
                  <a:ext uri="{FF2B5EF4-FFF2-40B4-BE49-F238E27FC236}">
                    <a16:creationId xmlns:a16="http://schemas.microsoft.com/office/drawing/2014/main" id="{D985448F-6D07-C168-BB7F-A7B411BDA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0050" y="4487863"/>
                <a:ext cx="0" cy="79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" name="Line 21">
                <a:extLst>
                  <a:ext uri="{FF2B5EF4-FFF2-40B4-BE49-F238E27FC236}">
                    <a16:creationId xmlns:a16="http://schemas.microsoft.com/office/drawing/2014/main" id="{6F64C775-A27C-D7E4-70E0-862F26ED7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6300" y="4487863"/>
                <a:ext cx="0" cy="79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" name="Line 30">
                <a:extLst>
                  <a:ext uri="{FF2B5EF4-FFF2-40B4-BE49-F238E27FC236}">
                    <a16:creationId xmlns:a16="http://schemas.microsoft.com/office/drawing/2014/main" id="{87D7BD18-C1CF-5D10-4DF7-77C9B0298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50" y="3560763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7" name="Line 31">
                <a:extLst>
                  <a:ext uri="{FF2B5EF4-FFF2-40B4-BE49-F238E27FC236}">
                    <a16:creationId xmlns:a16="http://schemas.microsoft.com/office/drawing/2014/main" id="{924F226C-F1CE-4349-0BCC-5894F68AD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50" y="3295650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8" name="Line 32">
                <a:extLst>
                  <a:ext uri="{FF2B5EF4-FFF2-40B4-BE49-F238E27FC236}">
                    <a16:creationId xmlns:a16="http://schemas.microsoft.com/office/drawing/2014/main" id="{51D3BC63-7F21-8F49-1A41-0AEDE68A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50" y="4090988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297B93A3-5862-4726-7951-183952A40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50" y="3825875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Line 34">
                <a:extLst>
                  <a:ext uri="{FF2B5EF4-FFF2-40B4-BE49-F238E27FC236}">
                    <a16:creationId xmlns:a16="http://schemas.microsoft.com/office/drawing/2014/main" id="{C9228D75-64EF-150D-613A-543FB92BE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8650" y="4356100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Line 41">
                <a:extLst>
                  <a:ext uri="{FF2B5EF4-FFF2-40B4-BE49-F238E27FC236}">
                    <a16:creationId xmlns:a16="http://schemas.microsoft.com/office/drawing/2014/main" id="{17D8232F-91C2-073A-95DE-83B1AACBF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45350" y="3781425"/>
                <a:ext cx="971550" cy="6064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6E022336-B3A3-CF2B-D4B7-09FE28A1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75" y="349091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1 w 152"/>
                  <a:gd name="T3" fmla="*/ 150 h 152"/>
                  <a:gd name="T4" fmla="*/ 105 w 152"/>
                  <a:gd name="T5" fmla="*/ 146 h 152"/>
                  <a:gd name="T6" fmla="*/ 111 w 152"/>
                  <a:gd name="T7" fmla="*/ 141 h 152"/>
                  <a:gd name="T8" fmla="*/ 118 w 152"/>
                  <a:gd name="T9" fmla="*/ 138 h 152"/>
                  <a:gd name="T10" fmla="*/ 130 w 152"/>
                  <a:gd name="T11" fmla="*/ 130 h 152"/>
                  <a:gd name="T12" fmla="*/ 138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60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30 w 152"/>
                  <a:gd name="T29" fmla="*/ 22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1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2 w 152"/>
                  <a:gd name="T51" fmla="*/ 60 h 152"/>
                  <a:gd name="T52" fmla="*/ 0 w 152"/>
                  <a:gd name="T53" fmla="*/ 76 h 152"/>
                  <a:gd name="T54" fmla="*/ 2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2 w 152"/>
                  <a:gd name="T61" fmla="*/ 130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60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1" y="150"/>
                    </a:lnTo>
                    <a:lnTo>
                      <a:pt x="105" y="146"/>
                    </a:lnTo>
                    <a:lnTo>
                      <a:pt x="111" y="141"/>
                    </a:lnTo>
                    <a:lnTo>
                      <a:pt x="118" y="138"/>
                    </a:lnTo>
                    <a:lnTo>
                      <a:pt x="130" y="130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60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2" y="60"/>
                    </a:lnTo>
                    <a:lnTo>
                      <a:pt x="0" y="76"/>
                    </a:lnTo>
                    <a:lnTo>
                      <a:pt x="2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2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60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D440795E-AAF8-9F12-DC39-333527A33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1538" y="3519488"/>
                <a:ext cx="60325" cy="60325"/>
              </a:xfrm>
              <a:custGeom>
                <a:avLst/>
                <a:gdLst>
                  <a:gd name="T0" fmla="*/ 75 w 151"/>
                  <a:gd name="T1" fmla="*/ 152 h 152"/>
                  <a:gd name="T2" fmla="*/ 90 w 151"/>
                  <a:gd name="T3" fmla="*/ 149 h 152"/>
                  <a:gd name="T4" fmla="*/ 104 w 151"/>
                  <a:gd name="T5" fmla="*/ 146 h 152"/>
                  <a:gd name="T6" fmla="*/ 110 w 151"/>
                  <a:gd name="T7" fmla="*/ 141 h 152"/>
                  <a:gd name="T8" fmla="*/ 117 w 151"/>
                  <a:gd name="T9" fmla="*/ 138 h 152"/>
                  <a:gd name="T10" fmla="*/ 129 w 151"/>
                  <a:gd name="T11" fmla="*/ 129 h 152"/>
                  <a:gd name="T12" fmla="*/ 137 w 151"/>
                  <a:gd name="T13" fmla="*/ 117 h 152"/>
                  <a:gd name="T14" fmla="*/ 141 w 151"/>
                  <a:gd name="T15" fmla="*/ 110 h 152"/>
                  <a:gd name="T16" fmla="*/ 145 w 151"/>
                  <a:gd name="T17" fmla="*/ 104 h 152"/>
                  <a:gd name="T18" fmla="*/ 149 w 151"/>
                  <a:gd name="T19" fmla="*/ 90 h 152"/>
                  <a:gd name="T20" fmla="*/ 151 w 151"/>
                  <a:gd name="T21" fmla="*/ 76 h 152"/>
                  <a:gd name="T22" fmla="*/ 149 w 151"/>
                  <a:gd name="T23" fmla="*/ 59 h 152"/>
                  <a:gd name="T24" fmla="*/ 145 w 151"/>
                  <a:gd name="T25" fmla="*/ 45 h 152"/>
                  <a:gd name="T26" fmla="*/ 137 w 151"/>
                  <a:gd name="T27" fmla="*/ 32 h 152"/>
                  <a:gd name="T28" fmla="*/ 129 w 151"/>
                  <a:gd name="T29" fmla="*/ 21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1 h 152"/>
                  <a:gd name="T36" fmla="*/ 75 w 151"/>
                  <a:gd name="T37" fmla="*/ 0 h 152"/>
                  <a:gd name="T38" fmla="*/ 59 w 151"/>
                  <a:gd name="T39" fmla="*/ 1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1 h 152"/>
                  <a:gd name="T46" fmla="*/ 10 w 151"/>
                  <a:gd name="T47" fmla="*/ 32 h 152"/>
                  <a:gd name="T48" fmla="*/ 4 w 151"/>
                  <a:gd name="T49" fmla="*/ 45 h 152"/>
                  <a:gd name="T50" fmla="*/ 1 w 151"/>
                  <a:gd name="T51" fmla="*/ 59 h 152"/>
                  <a:gd name="T52" fmla="*/ 0 w 151"/>
                  <a:gd name="T53" fmla="*/ 76 h 152"/>
                  <a:gd name="T54" fmla="*/ 1 w 151"/>
                  <a:gd name="T55" fmla="*/ 90 h 152"/>
                  <a:gd name="T56" fmla="*/ 4 w 151"/>
                  <a:gd name="T57" fmla="*/ 104 h 152"/>
                  <a:gd name="T58" fmla="*/ 10 w 151"/>
                  <a:gd name="T59" fmla="*/ 117 h 152"/>
                  <a:gd name="T60" fmla="*/ 21 w 151"/>
                  <a:gd name="T61" fmla="*/ 129 h 152"/>
                  <a:gd name="T62" fmla="*/ 32 w 151"/>
                  <a:gd name="T63" fmla="*/ 138 h 152"/>
                  <a:gd name="T64" fmla="*/ 45 w 151"/>
                  <a:gd name="T65" fmla="*/ 146 h 152"/>
                  <a:gd name="T66" fmla="*/ 59 w 151"/>
                  <a:gd name="T67" fmla="*/ 149 h 152"/>
                  <a:gd name="T68" fmla="*/ 75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5" y="104"/>
                    </a:lnTo>
                    <a:lnTo>
                      <a:pt x="149" y="90"/>
                    </a:lnTo>
                    <a:lnTo>
                      <a:pt x="151" y="76"/>
                    </a:lnTo>
                    <a:lnTo>
                      <a:pt x="149" y="59"/>
                    </a:lnTo>
                    <a:lnTo>
                      <a:pt x="145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5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4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5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D414311C-39BA-7E07-484B-839AB61BF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563" y="4154488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7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5BEDF18E-BA34-A8ED-C9E4-5688D5EDB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300" y="4133850"/>
                <a:ext cx="60325" cy="60325"/>
              </a:xfrm>
              <a:custGeom>
                <a:avLst/>
                <a:gdLst>
                  <a:gd name="T0" fmla="*/ 76 w 152"/>
                  <a:gd name="T1" fmla="*/ 151 h 151"/>
                  <a:gd name="T2" fmla="*/ 90 w 152"/>
                  <a:gd name="T3" fmla="*/ 149 h 151"/>
                  <a:gd name="T4" fmla="*/ 104 w 152"/>
                  <a:gd name="T5" fmla="*/ 145 h 151"/>
                  <a:gd name="T6" fmla="*/ 110 w 152"/>
                  <a:gd name="T7" fmla="*/ 141 h 151"/>
                  <a:gd name="T8" fmla="*/ 117 w 152"/>
                  <a:gd name="T9" fmla="*/ 137 h 151"/>
                  <a:gd name="T10" fmla="*/ 129 w 152"/>
                  <a:gd name="T11" fmla="*/ 129 h 151"/>
                  <a:gd name="T12" fmla="*/ 138 w 152"/>
                  <a:gd name="T13" fmla="*/ 117 h 151"/>
                  <a:gd name="T14" fmla="*/ 141 w 152"/>
                  <a:gd name="T15" fmla="*/ 110 h 151"/>
                  <a:gd name="T16" fmla="*/ 146 w 152"/>
                  <a:gd name="T17" fmla="*/ 104 h 151"/>
                  <a:gd name="T18" fmla="*/ 149 w 152"/>
                  <a:gd name="T19" fmla="*/ 90 h 151"/>
                  <a:gd name="T20" fmla="*/ 152 w 152"/>
                  <a:gd name="T21" fmla="*/ 76 h 151"/>
                  <a:gd name="T22" fmla="*/ 149 w 152"/>
                  <a:gd name="T23" fmla="*/ 59 h 151"/>
                  <a:gd name="T24" fmla="*/ 146 w 152"/>
                  <a:gd name="T25" fmla="*/ 45 h 151"/>
                  <a:gd name="T26" fmla="*/ 138 w 152"/>
                  <a:gd name="T27" fmla="*/ 32 h 151"/>
                  <a:gd name="T28" fmla="*/ 129 w 152"/>
                  <a:gd name="T29" fmla="*/ 21 h 151"/>
                  <a:gd name="T30" fmla="*/ 117 w 152"/>
                  <a:gd name="T31" fmla="*/ 10 h 151"/>
                  <a:gd name="T32" fmla="*/ 104 w 152"/>
                  <a:gd name="T33" fmla="*/ 4 h 151"/>
                  <a:gd name="T34" fmla="*/ 90 w 152"/>
                  <a:gd name="T35" fmla="*/ 1 h 151"/>
                  <a:gd name="T36" fmla="*/ 76 w 152"/>
                  <a:gd name="T37" fmla="*/ 0 h 151"/>
                  <a:gd name="T38" fmla="*/ 59 w 152"/>
                  <a:gd name="T39" fmla="*/ 1 h 151"/>
                  <a:gd name="T40" fmla="*/ 45 w 152"/>
                  <a:gd name="T41" fmla="*/ 4 h 151"/>
                  <a:gd name="T42" fmla="*/ 32 w 152"/>
                  <a:gd name="T43" fmla="*/ 10 h 151"/>
                  <a:gd name="T44" fmla="*/ 21 w 152"/>
                  <a:gd name="T45" fmla="*/ 21 h 151"/>
                  <a:gd name="T46" fmla="*/ 11 w 152"/>
                  <a:gd name="T47" fmla="*/ 32 h 151"/>
                  <a:gd name="T48" fmla="*/ 5 w 152"/>
                  <a:gd name="T49" fmla="*/ 45 h 151"/>
                  <a:gd name="T50" fmla="*/ 1 w 152"/>
                  <a:gd name="T51" fmla="*/ 59 h 151"/>
                  <a:gd name="T52" fmla="*/ 0 w 152"/>
                  <a:gd name="T53" fmla="*/ 76 h 151"/>
                  <a:gd name="T54" fmla="*/ 1 w 152"/>
                  <a:gd name="T55" fmla="*/ 90 h 151"/>
                  <a:gd name="T56" fmla="*/ 5 w 152"/>
                  <a:gd name="T57" fmla="*/ 104 h 151"/>
                  <a:gd name="T58" fmla="*/ 11 w 152"/>
                  <a:gd name="T59" fmla="*/ 117 h 151"/>
                  <a:gd name="T60" fmla="*/ 21 w 152"/>
                  <a:gd name="T61" fmla="*/ 129 h 151"/>
                  <a:gd name="T62" fmla="*/ 32 w 152"/>
                  <a:gd name="T63" fmla="*/ 137 h 151"/>
                  <a:gd name="T64" fmla="*/ 45 w 152"/>
                  <a:gd name="T65" fmla="*/ 145 h 151"/>
                  <a:gd name="T66" fmla="*/ 59 w 152"/>
                  <a:gd name="T67" fmla="*/ 149 h 151"/>
                  <a:gd name="T68" fmla="*/ 76 w 152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lnTo>
                      <a:pt x="90" y="149"/>
                    </a:lnTo>
                    <a:lnTo>
                      <a:pt x="104" y="145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7" y="10"/>
                    </a:lnTo>
                    <a:lnTo>
                      <a:pt x="104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5"/>
                    </a:lnTo>
                    <a:lnTo>
                      <a:pt x="59" y="149"/>
                    </a:lnTo>
                    <a:lnTo>
                      <a:pt x="76" y="15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7106474F-E8F9-4F6A-03D4-39577FB04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225" y="424021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5 w 152"/>
                  <a:gd name="T5" fmla="*/ 146 h 152"/>
                  <a:gd name="T6" fmla="*/ 111 w 152"/>
                  <a:gd name="T7" fmla="*/ 141 h 152"/>
                  <a:gd name="T8" fmla="*/ 118 w 152"/>
                  <a:gd name="T9" fmla="*/ 138 h 152"/>
                  <a:gd name="T10" fmla="*/ 130 w 152"/>
                  <a:gd name="T11" fmla="*/ 130 h 152"/>
                  <a:gd name="T12" fmla="*/ 138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60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30 w 152"/>
                  <a:gd name="T29" fmla="*/ 22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2 w 152"/>
                  <a:gd name="T51" fmla="*/ 60 h 152"/>
                  <a:gd name="T52" fmla="*/ 0 w 152"/>
                  <a:gd name="T53" fmla="*/ 76 h 152"/>
                  <a:gd name="T54" fmla="*/ 2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2 w 152"/>
                  <a:gd name="T61" fmla="*/ 130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60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5" y="146"/>
                    </a:lnTo>
                    <a:lnTo>
                      <a:pt x="111" y="141"/>
                    </a:lnTo>
                    <a:lnTo>
                      <a:pt x="118" y="138"/>
                    </a:lnTo>
                    <a:lnTo>
                      <a:pt x="130" y="130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60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2" y="60"/>
                    </a:lnTo>
                    <a:lnTo>
                      <a:pt x="0" y="76"/>
                    </a:lnTo>
                    <a:lnTo>
                      <a:pt x="2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2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60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B650A196-B2EC-68F7-3326-DBB71399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2550" y="4295775"/>
                <a:ext cx="60325" cy="60325"/>
              </a:xfrm>
              <a:custGeom>
                <a:avLst/>
                <a:gdLst>
                  <a:gd name="T0" fmla="*/ 76 w 152"/>
                  <a:gd name="T1" fmla="*/ 151 h 151"/>
                  <a:gd name="T2" fmla="*/ 90 w 152"/>
                  <a:gd name="T3" fmla="*/ 149 h 151"/>
                  <a:gd name="T4" fmla="*/ 104 w 152"/>
                  <a:gd name="T5" fmla="*/ 145 h 151"/>
                  <a:gd name="T6" fmla="*/ 110 w 152"/>
                  <a:gd name="T7" fmla="*/ 141 h 151"/>
                  <a:gd name="T8" fmla="*/ 118 w 152"/>
                  <a:gd name="T9" fmla="*/ 137 h 151"/>
                  <a:gd name="T10" fmla="*/ 129 w 152"/>
                  <a:gd name="T11" fmla="*/ 129 h 151"/>
                  <a:gd name="T12" fmla="*/ 138 w 152"/>
                  <a:gd name="T13" fmla="*/ 117 h 151"/>
                  <a:gd name="T14" fmla="*/ 141 w 152"/>
                  <a:gd name="T15" fmla="*/ 110 h 151"/>
                  <a:gd name="T16" fmla="*/ 146 w 152"/>
                  <a:gd name="T17" fmla="*/ 104 h 151"/>
                  <a:gd name="T18" fmla="*/ 149 w 152"/>
                  <a:gd name="T19" fmla="*/ 90 h 151"/>
                  <a:gd name="T20" fmla="*/ 152 w 152"/>
                  <a:gd name="T21" fmla="*/ 76 h 151"/>
                  <a:gd name="T22" fmla="*/ 149 w 152"/>
                  <a:gd name="T23" fmla="*/ 59 h 151"/>
                  <a:gd name="T24" fmla="*/ 146 w 152"/>
                  <a:gd name="T25" fmla="*/ 45 h 151"/>
                  <a:gd name="T26" fmla="*/ 138 w 152"/>
                  <a:gd name="T27" fmla="*/ 32 h 151"/>
                  <a:gd name="T28" fmla="*/ 129 w 152"/>
                  <a:gd name="T29" fmla="*/ 21 h 151"/>
                  <a:gd name="T30" fmla="*/ 118 w 152"/>
                  <a:gd name="T31" fmla="*/ 10 h 151"/>
                  <a:gd name="T32" fmla="*/ 104 w 152"/>
                  <a:gd name="T33" fmla="*/ 4 h 151"/>
                  <a:gd name="T34" fmla="*/ 90 w 152"/>
                  <a:gd name="T35" fmla="*/ 1 h 151"/>
                  <a:gd name="T36" fmla="*/ 76 w 152"/>
                  <a:gd name="T37" fmla="*/ 0 h 151"/>
                  <a:gd name="T38" fmla="*/ 59 w 152"/>
                  <a:gd name="T39" fmla="*/ 1 h 151"/>
                  <a:gd name="T40" fmla="*/ 45 w 152"/>
                  <a:gd name="T41" fmla="*/ 4 h 151"/>
                  <a:gd name="T42" fmla="*/ 32 w 152"/>
                  <a:gd name="T43" fmla="*/ 10 h 151"/>
                  <a:gd name="T44" fmla="*/ 22 w 152"/>
                  <a:gd name="T45" fmla="*/ 21 h 151"/>
                  <a:gd name="T46" fmla="*/ 11 w 152"/>
                  <a:gd name="T47" fmla="*/ 32 h 151"/>
                  <a:gd name="T48" fmla="*/ 5 w 152"/>
                  <a:gd name="T49" fmla="*/ 45 h 151"/>
                  <a:gd name="T50" fmla="*/ 1 w 152"/>
                  <a:gd name="T51" fmla="*/ 59 h 151"/>
                  <a:gd name="T52" fmla="*/ 0 w 152"/>
                  <a:gd name="T53" fmla="*/ 76 h 151"/>
                  <a:gd name="T54" fmla="*/ 1 w 152"/>
                  <a:gd name="T55" fmla="*/ 90 h 151"/>
                  <a:gd name="T56" fmla="*/ 5 w 152"/>
                  <a:gd name="T57" fmla="*/ 104 h 151"/>
                  <a:gd name="T58" fmla="*/ 11 w 152"/>
                  <a:gd name="T59" fmla="*/ 117 h 151"/>
                  <a:gd name="T60" fmla="*/ 22 w 152"/>
                  <a:gd name="T61" fmla="*/ 129 h 151"/>
                  <a:gd name="T62" fmla="*/ 32 w 152"/>
                  <a:gd name="T63" fmla="*/ 137 h 151"/>
                  <a:gd name="T64" fmla="*/ 45 w 152"/>
                  <a:gd name="T65" fmla="*/ 145 h 151"/>
                  <a:gd name="T66" fmla="*/ 59 w 152"/>
                  <a:gd name="T67" fmla="*/ 149 h 151"/>
                  <a:gd name="T68" fmla="*/ 76 w 152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lnTo>
                      <a:pt x="90" y="149"/>
                    </a:lnTo>
                    <a:lnTo>
                      <a:pt x="104" y="145"/>
                    </a:lnTo>
                    <a:lnTo>
                      <a:pt x="110" y="141"/>
                    </a:lnTo>
                    <a:lnTo>
                      <a:pt x="118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0"/>
                    </a:lnTo>
                    <a:lnTo>
                      <a:pt x="104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7"/>
                    </a:lnTo>
                    <a:lnTo>
                      <a:pt x="45" y="145"/>
                    </a:lnTo>
                    <a:lnTo>
                      <a:pt x="59" y="149"/>
                    </a:lnTo>
                    <a:lnTo>
                      <a:pt x="76" y="15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F92854FE-1104-FEBA-D35A-75D3AAE13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4625" y="4203700"/>
                <a:ext cx="60325" cy="60325"/>
              </a:xfrm>
              <a:custGeom>
                <a:avLst/>
                <a:gdLst>
                  <a:gd name="T0" fmla="*/ 76 w 151"/>
                  <a:gd name="T1" fmla="*/ 152 h 152"/>
                  <a:gd name="T2" fmla="*/ 90 w 151"/>
                  <a:gd name="T3" fmla="*/ 149 h 152"/>
                  <a:gd name="T4" fmla="*/ 104 w 151"/>
                  <a:gd name="T5" fmla="*/ 146 h 152"/>
                  <a:gd name="T6" fmla="*/ 110 w 151"/>
                  <a:gd name="T7" fmla="*/ 141 h 152"/>
                  <a:gd name="T8" fmla="*/ 117 w 151"/>
                  <a:gd name="T9" fmla="*/ 138 h 152"/>
                  <a:gd name="T10" fmla="*/ 129 w 151"/>
                  <a:gd name="T11" fmla="*/ 129 h 152"/>
                  <a:gd name="T12" fmla="*/ 137 w 151"/>
                  <a:gd name="T13" fmla="*/ 117 h 152"/>
                  <a:gd name="T14" fmla="*/ 141 w 151"/>
                  <a:gd name="T15" fmla="*/ 110 h 152"/>
                  <a:gd name="T16" fmla="*/ 146 w 151"/>
                  <a:gd name="T17" fmla="*/ 104 h 152"/>
                  <a:gd name="T18" fmla="*/ 149 w 151"/>
                  <a:gd name="T19" fmla="*/ 90 h 152"/>
                  <a:gd name="T20" fmla="*/ 151 w 151"/>
                  <a:gd name="T21" fmla="*/ 76 h 152"/>
                  <a:gd name="T22" fmla="*/ 149 w 151"/>
                  <a:gd name="T23" fmla="*/ 59 h 152"/>
                  <a:gd name="T24" fmla="*/ 146 w 151"/>
                  <a:gd name="T25" fmla="*/ 45 h 152"/>
                  <a:gd name="T26" fmla="*/ 137 w 151"/>
                  <a:gd name="T27" fmla="*/ 32 h 152"/>
                  <a:gd name="T28" fmla="*/ 129 w 151"/>
                  <a:gd name="T29" fmla="*/ 21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1 h 152"/>
                  <a:gd name="T36" fmla="*/ 76 w 151"/>
                  <a:gd name="T37" fmla="*/ 0 h 152"/>
                  <a:gd name="T38" fmla="*/ 59 w 151"/>
                  <a:gd name="T39" fmla="*/ 1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1 h 152"/>
                  <a:gd name="T46" fmla="*/ 10 w 151"/>
                  <a:gd name="T47" fmla="*/ 32 h 152"/>
                  <a:gd name="T48" fmla="*/ 5 w 151"/>
                  <a:gd name="T49" fmla="*/ 45 h 152"/>
                  <a:gd name="T50" fmla="*/ 1 w 151"/>
                  <a:gd name="T51" fmla="*/ 59 h 152"/>
                  <a:gd name="T52" fmla="*/ 0 w 151"/>
                  <a:gd name="T53" fmla="*/ 76 h 152"/>
                  <a:gd name="T54" fmla="*/ 1 w 151"/>
                  <a:gd name="T55" fmla="*/ 90 h 152"/>
                  <a:gd name="T56" fmla="*/ 5 w 151"/>
                  <a:gd name="T57" fmla="*/ 104 h 152"/>
                  <a:gd name="T58" fmla="*/ 10 w 151"/>
                  <a:gd name="T59" fmla="*/ 117 h 152"/>
                  <a:gd name="T60" fmla="*/ 21 w 151"/>
                  <a:gd name="T61" fmla="*/ 129 h 152"/>
                  <a:gd name="T62" fmla="*/ 32 w 151"/>
                  <a:gd name="T63" fmla="*/ 138 h 152"/>
                  <a:gd name="T64" fmla="*/ 45 w 151"/>
                  <a:gd name="T65" fmla="*/ 146 h 152"/>
                  <a:gd name="T66" fmla="*/ 59 w 151"/>
                  <a:gd name="T67" fmla="*/ 149 h 152"/>
                  <a:gd name="T68" fmla="*/ 76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1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70C5491-50B3-BE51-84CD-FC4DBF126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412591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30 h 152"/>
                  <a:gd name="T12" fmla="*/ 137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60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2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60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1 w 152"/>
                  <a:gd name="T61" fmla="*/ 130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30"/>
                    </a:lnTo>
                    <a:lnTo>
                      <a:pt x="137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60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A0C1F8D9-E883-D202-1150-6FDEDF0A3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417036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5 w 152"/>
                  <a:gd name="T5" fmla="*/ 146 h 152"/>
                  <a:gd name="T6" fmla="*/ 110 w 152"/>
                  <a:gd name="T7" fmla="*/ 141 h 152"/>
                  <a:gd name="T8" fmla="*/ 118 w 152"/>
                  <a:gd name="T9" fmla="*/ 137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8 w 152"/>
                  <a:gd name="T31" fmla="*/ 10 h 152"/>
                  <a:gd name="T32" fmla="*/ 105 w 152"/>
                  <a:gd name="T33" fmla="*/ 4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4 h 152"/>
                  <a:gd name="T42" fmla="*/ 32 w 152"/>
                  <a:gd name="T43" fmla="*/ 10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2 w 152"/>
                  <a:gd name="T61" fmla="*/ 129 h 152"/>
                  <a:gd name="T62" fmla="*/ 32 w 152"/>
                  <a:gd name="T63" fmla="*/ 137 h 152"/>
                  <a:gd name="T64" fmla="*/ 45 w 152"/>
                  <a:gd name="T65" fmla="*/ 146 h 152"/>
                  <a:gd name="T66" fmla="*/ 60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5" y="146"/>
                    </a:lnTo>
                    <a:lnTo>
                      <a:pt x="110" y="141"/>
                    </a:lnTo>
                    <a:lnTo>
                      <a:pt x="118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60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1" name="Freeform 83">
                <a:extLst>
                  <a:ext uri="{FF2B5EF4-FFF2-40B4-BE49-F238E27FC236}">
                    <a16:creationId xmlns:a16="http://schemas.microsoft.com/office/drawing/2014/main" id="{53C28ABC-6F41-84C8-3BE6-A385B5AA1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0525" y="4248150"/>
                <a:ext cx="60325" cy="60325"/>
              </a:xfrm>
              <a:custGeom>
                <a:avLst/>
                <a:gdLst>
                  <a:gd name="T0" fmla="*/ 76 w 152"/>
                  <a:gd name="T1" fmla="*/ 151 h 151"/>
                  <a:gd name="T2" fmla="*/ 90 w 152"/>
                  <a:gd name="T3" fmla="*/ 149 h 151"/>
                  <a:gd name="T4" fmla="*/ 105 w 152"/>
                  <a:gd name="T5" fmla="*/ 146 h 151"/>
                  <a:gd name="T6" fmla="*/ 111 w 152"/>
                  <a:gd name="T7" fmla="*/ 141 h 151"/>
                  <a:gd name="T8" fmla="*/ 118 w 152"/>
                  <a:gd name="T9" fmla="*/ 137 h 151"/>
                  <a:gd name="T10" fmla="*/ 130 w 152"/>
                  <a:gd name="T11" fmla="*/ 129 h 151"/>
                  <a:gd name="T12" fmla="*/ 138 w 152"/>
                  <a:gd name="T13" fmla="*/ 117 h 151"/>
                  <a:gd name="T14" fmla="*/ 141 w 152"/>
                  <a:gd name="T15" fmla="*/ 110 h 151"/>
                  <a:gd name="T16" fmla="*/ 146 w 152"/>
                  <a:gd name="T17" fmla="*/ 104 h 151"/>
                  <a:gd name="T18" fmla="*/ 150 w 152"/>
                  <a:gd name="T19" fmla="*/ 90 h 151"/>
                  <a:gd name="T20" fmla="*/ 152 w 152"/>
                  <a:gd name="T21" fmla="*/ 76 h 151"/>
                  <a:gd name="T22" fmla="*/ 150 w 152"/>
                  <a:gd name="T23" fmla="*/ 59 h 151"/>
                  <a:gd name="T24" fmla="*/ 146 w 152"/>
                  <a:gd name="T25" fmla="*/ 45 h 151"/>
                  <a:gd name="T26" fmla="*/ 138 w 152"/>
                  <a:gd name="T27" fmla="*/ 32 h 151"/>
                  <a:gd name="T28" fmla="*/ 130 w 152"/>
                  <a:gd name="T29" fmla="*/ 21 h 151"/>
                  <a:gd name="T30" fmla="*/ 118 w 152"/>
                  <a:gd name="T31" fmla="*/ 10 h 151"/>
                  <a:gd name="T32" fmla="*/ 105 w 152"/>
                  <a:gd name="T33" fmla="*/ 4 h 151"/>
                  <a:gd name="T34" fmla="*/ 90 w 152"/>
                  <a:gd name="T35" fmla="*/ 1 h 151"/>
                  <a:gd name="T36" fmla="*/ 76 w 152"/>
                  <a:gd name="T37" fmla="*/ 0 h 151"/>
                  <a:gd name="T38" fmla="*/ 60 w 152"/>
                  <a:gd name="T39" fmla="*/ 1 h 151"/>
                  <a:gd name="T40" fmla="*/ 45 w 152"/>
                  <a:gd name="T41" fmla="*/ 4 h 151"/>
                  <a:gd name="T42" fmla="*/ 32 w 152"/>
                  <a:gd name="T43" fmla="*/ 10 h 151"/>
                  <a:gd name="T44" fmla="*/ 22 w 152"/>
                  <a:gd name="T45" fmla="*/ 21 h 151"/>
                  <a:gd name="T46" fmla="*/ 11 w 152"/>
                  <a:gd name="T47" fmla="*/ 32 h 151"/>
                  <a:gd name="T48" fmla="*/ 5 w 152"/>
                  <a:gd name="T49" fmla="*/ 45 h 151"/>
                  <a:gd name="T50" fmla="*/ 2 w 152"/>
                  <a:gd name="T51" fmla="*/ 59 h 151"/>
                  <a:gd name="T52" fmla="*/ 0 w 152"/>
                  <a:gd name="T53" fmla="*/ 76 h 151"/>
                  <a:gd name="T54" fmla="*/ 2 w 152"/>
                  <a:gd name="T55" fmla="*/ 90 h 151"/>
                  <a:gd name="T56" fmla="*/ 5 w 152"/>
                  <a:gd name="T57" fmla="*/ 104 h 151"/>
                  <a:gd name="T58" fmla="*/ 11 w 152"/>
                  <a:gd name="T59" fmla="*/ 117 h 151"/>
                  <a:gd name="T60" fmla="*/ 22 w 152"/>
                  <a:gd name="T61" fmla="*/ 129 h 151"/>
                  <a:gd name="T62" fmla="*/ 32 w 152"/>
                  <a:gd name="T63" fmla="*/ 137 h 151"/>
                  <a:gd name="T64" fmla="*/ 45 w 152"/>
                  <a:gd name="T65" fmla="*/ 146 h 151"/>
                  <a:gd name="T66" fmla="*/ 60 w 152"/>
                  <a:gd name="T67" fmla="*/ 149 h 151"/>
                  <a:gd name="T68" fmla="*/ 76 w 152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lnTo>
                      <a:pt x="90" y="149"/>
                    </a:lnTo>
                    <a:lnTo>
                      <a:pt x="105" y="146"/>
                    </a:lnTo>
                    <a:lnTo>
                      <a:pt x="111" y="141"/>
                    </a:lnTo>
                    <a:lnTo>
                      <a:pt x="118" y="137"/>
                    </a:lnTo>
                    <a:lnTo>
                      <a:pt x="130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2" y="59"/>
                    </a:lnTo>
                    <a:lnTo>
                      <a:pt x="0" y="76"/>
                    </a:lnTo>
                    <a:lnTo>
                      <a:pt x="2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60" y="149"/>
                    </a:lnTo>
                    <a:lnTo>
                      <a:pt x="76" y="15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2" name="Freeform 84">
                <a:extLst>
                  <a:ext uri="{FF2B5EF4-FFF2-40B4-BE49-F238E27FC236}">
                    <a16:creationId xmlns:a16="http://schemas.microsoft.com/office/drawing/2014/main" id="{3273301E-8A5A-919E-D356-A83A81319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3063" y="4273550"/>
                <a:ext cx="60325" cy="60325"/>
              </a:xfrm>
              <a:custGeom>
                <a:avLst/>
                <a:gdLst>
                  <a:gd name="T0" fmla="*/ 75 w 151"/>
                  <a:gd name="T1" fmla="*/ 152 h 152"/>
                  <a:gd name="T2" fmla="*/ 90 w 151"/>
                  <a:gd name="T3" fmla="*/ 150 h 152"/>
                  <a:gd name="T4" fmla="*/ 104 w 151"/>
                  <a:gd name="T5" fmla="*/ 146 h 152"/>
                  <a:gd name="T6" fmla="*/ 110 w 151"/>
                  <a:gd name="T7" fmla="*/ 142 h 152"/>
                  <a:gd name="T8" fmla="*/ 117 w 151"/>
                  <a:gd name="T9" fmla="*/ 138 h 152"/>
                  <a:gd name="T10" fmla="*/ 129 w 151"/>
                  <a:gd name="T11" fmla="*/ 130 h 152"/>
                  <a:gd name="T12" fmla="*/ 137 w 151"/>
                  <a:gd name="T13" fmla="*/ 118 h 152"/>
                  <a:gd name="T14" fmla="*/ 141 w 151"/>
                  <a:gd name="T15" fmla="*/ 111 h 152"/>
                  <a:gd name="T16" fmla="*/ 145 w 151"/>
                  <a:gd name="T17" fmla="*/ 105 h 152"/>
                  <a:gd name="T18" fmla="*/ 149 w 151"/>
                  <a:gd name="T19" fmla="*/ 91 h 152"/>
                  <a:gd name="T20" fmla="*/ 151 w 151"/>
                  <a:gd name="T21" fmla="*/ 76 h 152"/>
                  <a:gd name="T22" fmla="*/ 149 w 151"/>
                  <a:gd name="T23" fmla="*/ 60 h 152"/>
                  <a:gd name="T24" fmla="*/ 145 w 151"/>
                  <a:gd name="T25" fmla="*/ 46 h 152"/>
                  <a:gd name="T26" fmla="*/ 137 w 151"/>
                  <a:gd name="T27" fmla="*/ 33 h 152"/>
                  <a:gd name="T28" fmla="*/ 129 w 151"/>
                  <a:gd name="T29" fmla="*/ 22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2 h 152"/>
                  <a:gd name="T36" fmla="*/ 75 w 151"/>
                  <a:gd name="T37" fmla="*/ 0 h 152"/>
                  <a:gd name="T38" fmla="*/ 59 w 151"/>
                  <a:gd name="T39" fmla="*/ 2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2 h 152"/>
                  <a:gd name="T46" fmla="*/ 10 w 151"/>
                  <a:gd name="T47" fmla="*/ 33 h 152"/>
                  <a:gd name="T48" fmla="*/ 4 w 151"/>
                  <a:gd name="T49" fmla="*/ 46 h 152"/>
                  <a:gd name="T50" fmla="*/ 1 w 151"/>
                  <a:gd name="T51" fmla="*/ 60 h 152"/>
                  <a:gd name="T52" fmla="*/ 0 w 151"/>
                  <a:gd name="T53" fmla="*/ 76 h 152"/>
                  <a:gd name="T54" fmla="*/ 1 w 151"/>
                  <a:gd name="T55" fmla="*/ 91 h 152"/>
                  <a:gd name="T56" fmla="*/ 4 w 151"/>
                  <a:gd name="T57" fmla="*/ 105 h 152"/>
                  <a:gd name="T58" fmla="*/ 10 w 151"/>
                  <a:gd name="T59" fmla="*/ 118 h 152"/>
                  <a:gd name="T60" fmla="*/ 21 w 151"/>
                  <a:gd name="T61" fmla="*/ 130 h 152"/>
                  <a:gd name="T62" fmla="*/ 32 w 151"/>
                  <a:gd name="T63" fmla="*/ 138 h 152"/>
                  <a:gd name="T64" fmla="*/ 45 w 151"/>
                  <a:gd name="T65" fmla="*/ 146 h 152"/>
                  <a:gd name="T66" fmla="*/ 59 w 151"/>
                  <a:gd name="T67" fmla="*/ 150 h 152"/>
                  <a:gd name="T68" fmla="*/ 75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2"/>
                    </a:lnTo>
                    <a:lnTo>
                      <a:pt x="117" y="138"/>
                    </a:lnTo>
                    <a:lnTo>
                      <a:pt x="129" y="130"/>
                    </a:lnTo>
                    <a:lnTo>
                      <a:pt x="137" y="118"/>
                    </a:lnTo>
                    <a:lnTo>
                      <a:pt x="141" y="111"/>
                    </a:lnTo>
                    <a:lnTo>
                      <a:pt x="145" y="105"/>
                    </a:lnTo>
                    <a:lnTo>
                      <a:pt x="149" y="91"/>
                    </a:lnTo>
                    <a:lnTo>
                      <a:pt x="151" y="76"/>
                    </a:lnTo>
                    <a:lnTo>
                      <a:pt x="149" y="60"/>
                    </a:lnTo>
                    <a:lnTo>
                      <a:pt x="145" y="46"/>
                    </a:lnTo>
                    <a:lnTo>
                      <a:pt x="137" y="33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5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3" name="Freeform 85">
                <a:extLst>
                  <a:ext uri="{FF2B5EF4-FFF2-40B4-BE49-F238E27FC236}">
                    <a16:creationId xmlns:a16="http://schemas.microsoft.com/office/drawing/2014/main" id="{59124F62-F36A-139C-3042-8A3975549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1463" y="4370388"/>
                <a:ext cx="60325" cy="60325"/>
              </a:xfrm>
              <a:custGeom>
                <a:avLst/>
                <a:gdLst>
                  <a:gd name="T0" fmla="*/ 75 w 151"/>
                  <a:gd name="T1" fmla="*/ 152 h 152"/>
                  <a:gd name="T2" fmla="*/ 90 w 151"/>
                  <a:gd name="T3" fmla="*/ 149 h 152"/>
                  <a:gd name="T4" fmla="*/ 104 w 151"/>
                  <a:gd name="T5" fmla="*/ 146 h 152"/>
                  <a:gd name="T6" fmla="*/ 110 w 151"/>
                  <a:gd name="T7" fmla="*/ 141 h 152"/>
                  <a:gd name="T8" fmla="*/ 117 w 151"/>
                  <a:gd name="T9" fmla="*/ 138 h 152"/>
                  <a:gd name="T10" fmla="*/ 129 w 151"/>
                  <a:gd name="T11" fmla="*/ 129 h 152"/>
                  <a:gd name="T12" fmla="*/ 137 w 151"/>
                  <a:gd name="T13" fmla="*/ 117 h 152"/>
                  <a:gd name="T14" fmla="*/ 141 w 151"/>
                  <a:gd name="T15" fmla="*/ 110 h 152"/>
                  <a:gd name="T16" fmla="*/ 145 w 151"/>
                  <a:gd name="T17" fmla="*/ 104 h 152"/>
                  <a:gd name="T18" fmla="*/ 149 w 151"/>
                  <a:gd name="T19" fmla="*/ 90 h 152"/>
                  <a:gd name="T20" fmla="*/ 151 w 151"/>
                  <a:gd name="T21" fmla="*/ 76 h 152"/>
                  <a:gd name="T22" fmla="*/ 149 w 151"/>
                  <a:gd name="T23" fmla="*/ 59 h 152"/>
                  <a:gd name="T24" fmla="*/ 145 w 151"/>
                  <a:gd name="T25" fmla="*/ 45 h 152"/>
                  <a:gd name="T26" fmla="*/ 137 w 151"/>
                  <a:gd name="T27" fmla="*/ 32 h 152"/>
                  <a:gd name="T28" fmla="*/ 129 w 151"/>
                  <a:gd name="T29" fmla="*/ 21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1 h 152"/>
                  <a:gd name="T36" fmla="*/ 75 w 151"/>
                  <a:gd name="T37" fmla="*/ 0 h 152"/>
                  <a:gd name="T38" fmla="*/ 59 w 151"/>
                  <a:gd name="T39" fmla="*/ 1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1 h 152"/>
                  <a:gd name="T46" fmla="*/ 10 w 151"/>
                  <a:gd name="T47" fmla="*/ 32 h 152"/>
                  <a:gd name="T48" fmla="*/ 4 w 151"/>
                  <a:gd name="T49" fmla="*/ 45 h 152"/>
                  <a:gd name="T50" fmla="*/ 1 w 151"/>
                  <a:gd name="T51" fmla="*/ 59 h 152"/>
                  <a:gd name="T52" fmla="*/ 0 w 151"/>
                  <a:gd name="T53" fmla="*/ 76 h 152"/>
                  <a:gd name="T54" fmla="*/ 1 w 151"/>
                  <a:gd name="T55" fmla="*/ 90 h 152"/>
                  <a:gd name="T56" fmla="*/ 4 w 151"/>
                  <a:gd name="T57" fmla="*/ 104 h 152"/>
                  <a:gd name="T58" fmla="*/ 10 w 151"/>
                  <a:gd name="T59" fmla="*/ 117 h 152"/>
                  <a:gd name="T60" fmla="*/ 21 w 151"/>
                  <a:gd name="T61" fmla="*/ 129 h 152"/>
                  <a:gd name="T62" fmla="*/ 32 w 151"/>
                  <a:gd name="T63" fmla="*/ 138 h 152"/>
                  <a:gd name="T64" fmla="*/ 45 w 151"/>
                  <a:gd name="T65" fmla="*/ 146 h 152"/>
                  <a:gd name="T66" fmla="*/ 59 w 151"/>
                  <a:gd name="T67" fmla="*/ 149 h 152"/>
                  <a:gd name="T68" fmla="*/ 75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5" y="104"/>
                    </a:lnTo>
                    <a:lnTo>
                      <a:pt x="149" y="90"/>
                    </a:lnTo>
                    <a:lnTo>
                      <a:pt x="151" y="76"/>
                    </a:lnTo>
                    <a:lnTo>
                      <a:pt x="149" y="59"/>
                    </a:lnTo>
                    <a:lnTo>
                      <a:pt x="145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5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4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5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4" name="Freeform 86">
                <a:extLst>
                  <a:ext uri="{FF2B5EF4-FFF2-40B4-BE49-F238E27FC236}">
                    <a16:creationId xmlns:a16="http://schemas.microsoft.com/office/drawing/2014/main" id="{6A4CA1C3-BE97-C337-DC2E-92773F91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338" y="4343400"/>
                <a:ext cx="60325" cy="60325"/>
              </a:xfrm>
              <a:custGeom>
                <a:avLst/>
                <a:gdLst>
                  <a:gd name="T0" fmla="*/ 76 w 151"/>
                  <a:gd name="T1" fmla="*/ 152 h 152"/>
                  <a:gd name="T2" fmla="*/ 90 w 151"/>
                  <a:gd name="T3" fmla="*/ 150 h 152"/>
                  <a:gd name="T4" fmla="*/ 104 w 151"/>
                  <a:gd name="T5" fmla="*/ 146 h 152"/>
                  <a:gd name="T6" fmla="*/ 110 w 151"/>
                  <a:gd name="T7" fmla="*/ 142 h 152"/>
                  <a:gd name="T8" fmla="*/ 117 w 151"/>
                  <a:gd name="T9" fmla="*/ 138 h 152"/>
                  <a:gd name="T10" fmla="*/ 129 w 151"/>
                  <a:gd name="T11" fmla="*/ 130 h 152"/>
                  <a:gd name="T12" fmla="*/ 137 w 151"/>
                  <a:gd name="T13" fmla="*/ 118 h 152"/>
                  <a:gd name="T14" fmla="*/ 141 w 151"/>
                  <a:gd name="T15" fmla="*/ 111 h 152"/>
                  <a:gd name="T16" fmla="*/ 146 w 151"/>
                  <a:gd name="T17" fmla="*/ 105 h 152"/>
                  <a:gd name="T18" fmla="*/ 149 w 151"/>
                  <a:gd name="T19" fmla="*/ 91 h 152"/>
                  <a:gd name="T20" fmla="*/ 151 w 151"/>
                  <a:gd name="T21" fmla="*/ 76 h 152"/>
                  <a:gd name="T22" fmla="*/ 149 w 151"/>
                  <a:gd name="T23" fmla="*/ 60 h 152"/>
                  <a:gd name="T24" fmla="*/ 146 w 151"/>
                  <a:gd name="T25" fmla="*/ 45 h 152"/>
                  <a:gd name="T26" fmla="*/ 137 w 151"/>
                  <a:gd name="T27" fmla="*/ 32 h 152"/>
                  <a:gd name="T28" fmla="*/ 129 w 151"/>
                  <a:gd name="T29" fmla="*/ 22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2 h 152"/>
                  <a:gd name="T36" fmla="*/ 76 w 151"/>
                  <a:gd name="T37" fmla="*/ 0 h 152"/>
                  <a:gd name="T38" fmla="*/ 59 w 151"/>
                  <a:gd name="T39" fmla="*/ 2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2 h 152"/>
                  <a:gd name="T46" fmla="*/ 10 w 151"/>
                  <a:gd name="T47" fmla="*/ 32 h 152"/>
                  <a:gd name="T48" fmla="*/ 5 w 151"/>
                  <a:gd name="T49" fmla="*/ 45 h 152"/>
                  <a:gd name="T50" fmla="*/ 1 w 151"/>
                  <a:gd name="T51" fmla="*/ 60 h 152"/>
                  <a:gd name="T52" fmla="*/ 0 w 151"/>
                  <a:gd name="T53" fmla="*/ 76 h 152"/>
                  <a:gd name="T54" fmla="*/ 1 w 151"/>
                  <a:gd name="T55" fmla="*/ 91 h 152"/>
                  <a:gd name="T56" fmla="*/ 5 w 151"/>
                  <a:gd name="T57" fmla="*/ 105 h 152"/>
                  <a:gd name="T58" fmla="*/ 10 w 151"/>
                  <a:gd name="T59" fmla="*/ 118 h 152"/>
                  <a:gd name="T60" fmla="*/ 21 w 151"/>
                  <a:gd name="T61" fmla="*/ 130 h 152"/>
                  <a:gd name="T62" fmla="*/ 32 w 151"/>
                  <a:gd name="T63" fmla="*/ 138 h 152"/>
                  <a:gd name="T64" fmla="*/ 45 w 151"/>
                  <a:gd name="T65" fmla="*/ 146 h 152"/>
                  <a:gd name="T66" fmla="*/ 59 w 151"/>
                  <a:gd name="T67" fmla="*/ 150 h 152"/>
                  <a:gd name="T68" fmla="*/ 76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2"/>
                    </a:lnTo>
                    <a:lnTo>
                      <a:pt x="117" y="138"/>
                    </a:lnTo>
                    <a:lnTo>
                      <a:pt x="129" y="130"/>
                    </a:lnTo>
                    <a:lnTo>
                      <a:pt x="137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49" y="91"/>
                    </a:lnTo>
                    <a:lnTo>
                      <a:pt x="151" y="76"/>
                    </a:lnTo>
                    <a:lnTo>
                      <a:pt x="149" y="60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2"/>
                    </a:lnTo>
                    <a:lnTo>
                      <a:pt x="76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5" name="Freeform 87">
                <a:extLst>
                  <a:ext uri="{FF2B5EF4-FFF2-40B4-BE49-F238E27FC236}">
                    <a16:creationId xmlns:a16="http://schemas.microsoft.com/office/drawing/2014/main" id="{26C16DD9-A134-CF3E-4778-E4FB13C5B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0" y="4281488"/>
                <a:ext cx="60325" cy="60325"/>
              </a:xfrm>
              <a:custGeom>
                <a:avLst/>
                <a:gdLst>
                  <a:gd name="T0" fmla="*/ 76 w 151"/>
                  <a:gd name="T1" fmla="*/ 152 h 152"/>
                  <a:gd name="T2" fmla="*/ 90 w 151"/>
                  <a:gd name="T3" fmla="*/ 149 h 152"/>
                  <a:gd name="T4" fmla="*/ 104 w 151"/>
                  <a:gd name="T5" fmla="*/ 146 h 152"/>
                  <a:gd name="T6" fmla="*/ 110 w 151"/>
                  <a:gd name="T7" fmla="*/ 141 h 152"/>
                  <a:gd name="T8" fmla="*/ 117 w 151"/>
                  <a:gd name="T9" fmla="*/ 137 h 152"/>
                  <a:gd name="T10" fmla="*/ 129 w 151"/>
                  <a:gd name="T11" fmla="*/ 129 h 152"/>
                  <a:gd name="T12" fmla="*/ 137 w 151"/>
                  <a:gd name="T13" fmla="*/ 117 h 152"/>
                  <a:gd name="T14" fmla="*/ 141 w 151"/>
                  <a:gd name="T15" fmla="*/ 110 h 152"/>
                  <a:gd name="T16" fmla="*/ 146 w 151"/>
                  <a:gd name="T17" fmla="*/ 104 h 152"/>
                  <a:gd name="T18" fmla="*/ 149 w 151"/>
                  <a:gd name="T19" fmla="*/ 90 h 152"/>
                  <a:gd name="T20" fmla="*/ 151 w 151"/>
                  <a:gd name="T21" fmla="*/ 76 h 152"/>
                  <a:gd name="T22" fmla="*/ 149 w 151"/>
                  <a:gd name="T23" fmla="*/ 59 h 152"/>
                  <a:gd name="T24" fmla="*/ 146 w 151"/>
                  <a:gd name="T25" fmla="*/ 45 h 152"/>
                  <a:gd name="T26" fmla="*/ 137 w 151"/>
                  <a:gd name="T27" fmla="*/ 32 h 152"/>
                  <a:gd name="T28" fmla="*/ 129 w 151"/>
                  <a:gd name="T29" fmla="*/ 21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1 h 152"/>
                  <a:gd name="T36" fmla="*/ 76 w 151"/>
                  <a:gd name="T37" fmla="*/ 0 h 152"/>
                  <a:gd name="T38" fmla="*/ 59 w 151"/>
                  <a:gd name="T39" fmla="*/ 1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1 h 152"/>
                  <a:gd name="T46" fmla="*/ 10 w 151"/>
                  <a:gd name="T47" fmla="*/ 32 h 152"/>
                  <a:gd name="T48" fmla="*/ 5 w 151"/>
                  <a:gd name="T49" fmla="*/ 45 h 152"/>
                  <a:gd name="T50" fmla="*/ 1 w 151"/>
                  <a:gd name="T51" fmla="*/ 59 h 152"/>
                  <a:gd name="T52" fmla="*/ 0 w 151"/>
                  <a:gd name="T53" fmla="*/ 76 h 152"/>
                  <a:gd name="T54" fmla="*/ 1 w 151"/>
                  <a:gd name="T55" fmla="*/ 90 h 152"/>
                  <a:gd name="T56" fmla="*/ 5 w 151"/>
                  <a:gd name="T57" fmla="*/ 104 h 152"/>
                  <a:gd name="T58" fmla="*/ 10 w 151"/>
                  <a:gd name="T59" fmla="*/ 117 h 152"/>
                  <a:gd name="T60" fmla="*/ 21 w 151"/>
                  <a:gd name="T61" fmla="*/ 129 h 152"/>
                  <a:gd name="T62" fmla="*/ 32 w 151"/>
                  <a:gd name="T63" fmla="*/ 137 h 152"/>
                  <a:gd name="T64" fmla="*/ 45 w 151"/>
                  <a:gd name="T65" fmla="*/ 146 h 152"/>
                  <a:gd name="T66" fmla="*/ 59 w 151"/>
                  <a:gd name="T67" fmla="*/ 149 h 152"/>
                  <a:gd name="T68" fmla="*/ 76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1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6" name="Freeform 88">
                <a:extLst>
                  <a:ext uri="{FF2B5EF4-FFF2-40B4-BE49-F238E27FC236}">
                    <a16:creationId xmlns:a16="http://schemas.microsoft.com/office/drawing/2014/main" id="{92B078E3-4F52-C4A9-69CE-383A3BD52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4350" y="4154488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7" name="Freeform 89">
                <a:extLst>
                  <a:ext uri="{FF2B5EF4-FFF2-40B4-BE49-F238E27FC236}">
                    <a16:creationId xmlns:a16="http://schemas.microsoft.com/office/drawing/2014/main" id="{3E372567-E3A0-262C-DB50-03C438B53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4350" y="4186238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8" name="Freeform 90">
                <a:extLst>
                  <a:ext uri="{FF2B5EF4-FFF2-40B4-BE49-F238E27FC236}">
                    <a16:creationId xmlns:a16="http://schemas.microsoft.com/office/drawing/2014/main" id="{6CA66CBB-64FC-08D4-DD80-5626C406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4675" y="4221163"/>
                <a:ext cx="60325" cy="60325"/>
              </a:xfrm>
              <a:custGeom>
                <a:avLst/>
                <a:gdLst>
                  <a:gd name="T0" fmla="*/ 76 w 151"/>
                  <a:gd name="T1" fmla="*/ 152 h 152"/>
                  <a:gd name="T2" fmla="*/ 90 w 151"/>
                  <a:gd name="T3" fmla="*/ 149 h 152"/>
                  <a:gd name="T4" fmla="*/ 104 w 151"/>
                  <a:gd name="T5" fmla="*/ 146 h 152"/>
                  <a:gd name="T6" fmla="*/ 110 w 151"/>
                  <a:gd name="T7" fmla="*/ 141 h 152"/>
                  <a:gd name="T8" fmla="*/ 117 w 151"/>
                  <a:gd name="T9" fmla="*/ 138 h 152"/>
                  <a:gd name="T10" fmla="*/ 129 w 151"/>
                  <a:gd name="T11" fmla="*/ 129 h 152"/>
                  <a:gd name="T12" fmla="*/ 137 w 151"/>
                  <a:gd name="T13" fmla="*/ 117 h 152"/>
                  <a:gd name="T14" fmla="*/ 141 w 151"/>
                  <a:gd name="T15" fmla="*/ 110 h 152"/>
                  <a:gd name="T16" fmla="*/ 146 w 151"/>
                  <a:gd name="T17" fmla="*/ 104 h 152"/>
                  <a:gd name="T18" fmla="*/ 149 w 151"/>
                  <a:gd name="T19" fmla="*/ 90 h 152"/>
                  <a:gd name="T20" fmla="*/ 151 w 151"/>
                  <a:gd name="T21" fmla="*/ 76 h 152"/>
                  <a:gd name="T22" fmla="*/ 149 w 151"/>
                  <a:gd name="T23" fmla="*/ 59 h 152"/>
                  <a:gd name="T24" fmla="*/ 146 w 151"/>
                  <a:gd name="T25" fmla="*/ 45 h 152"/>
                  <a:gd name="T26" fmla="*/ 137 w 151"/>
                  <a:gd name="T27" fmla="*/ 32 h 152"/>
                  <a:gd name="T28" fmla="*/ 129 w 151"/>
                  <a:gd name="T29" fmla="*/ 21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1 h 152"/>
                  <a:gd name="T36" fmla="*/ 76 w 151"/>
                  <a:gd name="T37" fmla="*/ 0 h 152"/>
                  <a:gd name="T38" fmla="*/ 59 w 151"/>
                  <a:gd name="T39" fmla="*/ 1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1 h 152"/>
                  <a:gd name="T46" fmla="*/ 10 w 151"/>
                  <a:gd name="T47" fmla="*/ 32 h 152"/>
                  <a:gd name="T48" fmla="*/ 5 w 151"/>
                  <a:gd name="T49" fmla="*/ 45 h 152"/>
                  <a:gd name="T50" fmla="*/ 1 w 151"/>
                  <a:gd name="T51" fmla="*/ 59 h 152"/>
                  <a:gd name="T52" fmla="*/ 0 w 151"/>
                  <a:gd name="T53" fmla="*/ 76 h 152"/>
                  <a:gd name="T54" fmla="*/ 1 w 151"/>
                  <a:gd name="T55" fmla="*/ 90 h 152"/>
                  <a:gd name="T56" fmla="*/ 5 w 151"/>
                  <a:gd name="T57" fmla="*/ 104 h 152"/>
                  <a:gd name="T58" fmla="*/ 10 w 151"/>
                  <a:gd name="T59" fmla="*/ 117 h 152"/>
                  <a:gd name="T60" fmla="*/ 21 w 151"/>
                  <a:gd name="T61" fmla="*/ 129 h 152"/>
                  <a:gd name="T62" fmla="*/ 32 w 151"/>
                  <a:gd name="T63" fmla="*/ 138 h 152"/>
                  <a:gd name="T64" fmla="*/ 45 w 151"/>
                  <a:gd name="T65" fmla="*/ 146 h 152"/>
                  <a:gd name="T66" fmla="*/ 59 w 151"/>
                  <a:gd name="T67" fmla="*/ 149 h 152"/>
                  <a:gd name="T68" fmla="*/ 76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1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07F0B009-DEC3-62AF-4D8F-23A5AEB593F6}"/>
                </a:ext>
              </a:extLst>
            </p:cNvPr>
            <p:cNvSpPr txBox="1"/>
            <p:nvPr/>
          </p:nvSpPr>
          <p:spPr>
            <a:xfrm>
              <a:off x="6248791" y="316865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4000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2777254E-AE3F-214A-912D-B92E69839AB6}"/>
                </a:ext>
              </a:extLst>
            </p:cNvPr>
            <p:cNvSpPr txBox="1"/>
            <p:nvPr/>
          </p:nvSpPr>
          <p:spPr>
            <a:xfrm>
              <a:off x="6248791" y="348383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3000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F0FF1089-4EB7-7C8A-2379-94F298CBC727}"/>
                </a:ext>
              </a:extLst>
            </p:cNvPr>
            <p:cNvSpPr txBox="1"/>
            <p:nvPr/>
          </p:nvSpPr>
          <p:spPr>
            <a:xfrm>
              <a:off x="6248791" y="379901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2000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13DB42AC-329A-5237-CBEB-469A7CF70AE5}"/>
                </a:ext>
              </a:extLst>
            </p:cNvPr>
            <p:cNvSpPr txBox="1"/>
            <p:nvPr/>
          </p:nvSpPr>
          <p:spPr>
            <a:xfrm>
              <a:off x="6248791" y="411419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1000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FE010099-95DD-D72E-1D19-1F08BC1A5D06}"/>
                </a:ext>
              </a:extLst>
            </p:cNvPr>
            <p:cNvSpPr txBox="1"/>
            <p:nvPr/>
          </p:nvSpPr>
          <p:spPr>
            <a:xfrm>
              <a:off x="6484433" y="44293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1A615D36-C00D-EBBE-C07B-696A3F99A8AA}"/>
                </a:ext>
              </a:extLst>
            </p:cNvPr>
            <p:cNvSpPr txBox="1"/>
            <p:nvPr/>
          </p:nvSpPr>
          <p:spPr>
            <a:xfrm>
              <a:off x="6587788" y="4777573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-10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FC63D185-5151-BEF6-FA2C-67972CE7C60D}"/>
                </a:ext>
              </a:extLst>
            </p:cNvPr>
            <p:cNvSpPr txBox="1"/>
            <p:nvPr/>
          </p:nvSpPr>
          <p:spPr>
            <a:xfrm>
              <a:off x="7201402" y="477757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-5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7219D8E7-6FF9-730E-B838-EA31C1F1A321}"/>
                </a:ext>
              </a:extLst>
            </p:cNvPr>
            <p:cNvSpPr txBox="1"/>
            <p:nvPr/>
          </p:nvSpPr>
          <p:spPr>
            <a:xfrm>
              <a:off x="7797847" y="47775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CB869305-A78E-57B4-C642-4734FD166B23}"/>
                </a:ext>
              </a:extLst>
            </p:cNvPr>
            <p:cNvSpPr txBox="1"/>
            <p:nvPr/>
          </p:nvSpPr>
          <p:spPr>
            <a:xfrm>
              <a:off x="8363327" y="47775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DAEF9973-F05A-0D4D-2D0F-B5CCF1BA3D79}"/>
                </a:ext>
              </a:extLst>
            </p:cNvPr>
            <p:cNvSpPr txBox="1"/>
            <p:nvPr/>
          </p:nvSpPr>
          <p:spPr>
            <a:xfrm>
              <a:off x="6291605" y="5103566"/>
              <a:ext cx="2666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Change from baseline weight (kg)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63660467-F533-9006-A71F-4547AD8FB74A}"/>
                </a:ext>
              </a:extLst>
            </p:cNvPr>
            <p:cNvSpPr txBox="1"/>
            <p:nvPr/>
          </p:nvSpPr>
          <p:spPr>
            <a:xfrm rot="16200000">
              <a:off x="4979842" y="3730755"/>
              <a:ext cx="2008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Change in serum GDF-15</a:t>
              </a:r>
              <a:br>
                <a:rPr lang="en-US" sz="1400" b="1" noProof="0">
                  <a:solidFill>
                    <a:srgbClr val="000066"/>
                  </a:solidFill>
                </a:rPr>
              </a:br>
              <a:r>
                <a:rPr lang="en-US" sz="1400" b="1" noProof="0">
                  <a:solidFill>
                    <a:srgbClr val="000066"/>
                  </a:solidFill>
                </a:rPr>
                <a:t>from baseline (</a:t>
              </a:r>
              <a:r>
                <a:rPr lang="en-US" sz="1400" b="1" noProof="0" err="1">
                  <a:solidFill>
                    <a:srgbClr val="000066"/>
                  </a:solidFill>
                </a:rPr>
                <a:t>pg</a:t>
              </a:r>
              <a:r>
                <a:rPr lang="en-US" sz="1400" b="1" noProof="0">
                  <a:solidFill>
                    <a:srgbClr val="000066"/>
                  </a:solidFill>
                </a:rPr>
                <a:t>/mL)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EAD77EA3-5C3F-11E7-516A-2C10EEF7BEFD}"/>
                </a:ext>
              </a:extLst>
            </p:cNvPr>
            <p:cNvSpPr txBox="1"/>
            <p:nvPr/>
          </p:nvSpPr>
          <p:spPr>
            <a:xfrm>
              <a:off x="7185492" y="2856048"/>
              <a:ext cx="993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Metformin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2C9F14A5-74C2-3955-E262-80719E89713A}"/>
                </a:ext>
              </a:extLst>
            </p:cNvPr>
            <p:cNvSpPr txBox="1"/>
            <p:nvPr/>
          </p:nvSpPr>
          <p:spPr>
            <a:xfrm>
              <a:off x="7445992" y="3215687"/>
              <a:ext cx="764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R = 0.67</a:t>
              </a:r>
            </a:p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P = 0.003</a:t>
              </a:r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0B4CDEC1-47D1-F342-375A-436C1D91837D}"/>
              </a:ext>
            </a:extLst>
          </p:cNvPr>
          <p:cNvGrpSpPr/>
          <p:nvPr/>
        </p:nvGrpSpPr>
        <p:grpSpPr>
          <a:xfrm>
            <a:off x="8848943" y="2856048"/>
            <a:ext cx="3215781" cy="2555295"/>
            <a:chOff x="8848943" y="2856048"/>
            <a:chExt cx="3215781" cy="2555295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82540E22-2683-7634-5DA3-34217FAE5136}"/>
                </a:ext>
              </a:extLst>
            </p:cNvPr>
            <p:cNvGrpSpPr/>
            <p:nvPr/>
          </p:nvGrpSpPr>
          <p:grpSpPr>
            <a:xfrm>
              <a:off x="9790056" y="3248025"/>
              <a:ext cx="1866958" cy="1491314"/>
              <a:chOff x="9526588" y="3248025"/>
              <a:chExt cx="1577975" cy="1260476"/>
            </a:xfrm>
          </p:grpSpPr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40923458-1085-B168-EEEF-8C32530C1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7550" y="3248025"/>
                <a:ext cx="1497013" cy="1182688"/>
              </a:xfrm>
              <a:custGeom>
                <a:avLst/>
                <a:gdLst>
                  <a:gd name="T0" fmla="*/ 3770 w 3770"/>
                  <a:gd name="T1" fmla="*/ 2982 h 2982"/>
                  <a:gd name="T2" fmla="*/ 0 w 3770"/>
                  <a:gd name="T3" fmla="*/ 2982 h 2982"/>
                  <a:gd name="T4" fmla="*/ 0 w 3770"/>
                  <a:gd name="T5" fmla="*/ 0 h 2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0" h="2982">
                    <a:moveTo>
                      <a:pt x="3770" y="2982"/>
                    </a:moveTo>
                    <a:lnTo>
                      <a:pt x="0" y="298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" name="Line 12">
                <a:extLst>
                  <a:ext uri="{FF2B5EF4-FFF2-40B4-BE49-F238E27FC236}">
                    <a16:creationId xmlns:a16="http://schemas.microsoft.com/office/drawing/2014/main" id="{701C7163-E9C6-40B8-D157-0F989B83A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99725" y="4430713"/>
                <a:ext cx="0" cy="77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Line 13">
                <a:extLst>
                  <a:ext uri="{FF2B5EF4-FFF2-40B4-BE49-F238E27FC236}">
                    <a16:creationId xmlns:a16="http://schemas.microsoft.com/office/drawing/2014/main" id="{38061466-204E-FA25-731D-F36E124E6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96588" y="4430713"/>
                <a:ext cx="0" cy="77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" name="Line 14">
                <a:extLst>
                  <a:ext uri="{FF2B5EF4-FFF2-40B4-BE49-F238E27FC236}">
                    <a16:creationId xmlns:a16="http://schemas.microsoft.com/office/drawing/2014/main" id="{47339678-DAD8-6EC6-F534-C19CFCEDD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7550" y="4430713"/>
                <a:ext cx="0" cy="77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" name="Line 15">
                <a:extLst>
                  <a:ext uri="{FF2B5EF4-FFF2-40B4-BE49-F238E27FC236}">
                    <a16:creationId xmlns:a16="http://schemas.microsoft.com/office/drawing/2014/main" id="{7D0C0B57-FD43-2353-1D22-C639CC81F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2863" y="4430713"/>
                <a:ext cx="0" cy="77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" name="Line 16">
                <a:extLst>
                  <a:ext uri="{FF2B5EF4-FFF2-40B4-BE49-F238E27FC236}">
                    <a16:creationId xmlns:a16="http://schemas.microsoft.com/office/drawing/2014/main" id="{2D58F5E2-654C-3D67-CEF5-8A8DF1E31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04413" y="4430713"/>
                <a:ext cx="0" cy="77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2A22E7AB-572B-A2A5-B609-6D67A7C9B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93450" y="4430713"/>
                <a:ext cx="0" cy="77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7" name="Line 26">
                <a:extLst>
                  <a:ext uri="{FF2B5EF4-FFF2-40B4-BE49-F238E27FC236}">
                    <a16:creationId xmlns:a16="http://schemas.microsoft.com/office/drawing/2014/main" id="{0931AC39-7CF2-94FC-D340-261638481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588" y="3287713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Line 27">
                <a:extLst>
                  <a:ext uri="{FF2B5EF4-FFF2-40B4-BE49-F238E27FC236}">
                    <a16:creationId xmlns:a16="http://schemas.microsoft.com/office/drawing/2014/main" id="{71A94BAE-EB9A-DD94-7424-8948221CD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588" y="3587750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Line 28">
                <a:extLst>
                  <a:ext uri="{FF2B5EF4-FFF2-40B4-BE49-F238E27FC236}">
                    <a16:creationId xmlns:a16="http://schemas.microsoft.com/office/drawing/2014/main" id="{634BFE30-83FB-3E3C-8E1E-A30D22B1E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588" y="3886200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29">
                <a:extLst>
                  <a:ext uri="{FF2B5EF4-FFF2-40B4-BE49-F238E27FC236}">
                    <a16:creationId xmlns:a16="http://schemas.microsoft.com/office/drawing/2014/main" id="{65214FE2-EB29-861B-1406-7C4373AAF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588" y="4186238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1" name="Line 42">
                <a:extLst>
                  <a:ext uri="{FF2B5EF4-FFF2-40B4-BE49-F238E27FC236}">
                    <a16:creationId xmlns:a16="http://schemas.microsoft.com/office/drawing/2014/main" id="{0F61E65D-ADF2-A199-4A17-93CB40798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29813" y="4048125"/>
                <a:ext cx="1033463" cy="122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" name="Freeform 48">
                <a:extLst>
                  <a:ext uri="{FF2B5EF4-FFF2-40B4-BE49-F238E27FC236}">
                    <a16:creationId xmlns:a16="http://schemas.microsoft.com/office/drawing/2014/main" id="{0F6ABD35-E7BC-2EFD-6425-1C9C132B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900" y="389731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8 h 152"/>
                  <a:gd name="T14" fmla="*/ 141 w 152"/>
                  <a:gd name="T15" fmla="*/ 110 h 152"/>
                  <a:gd name="T16" fmla="*/ 146 w 152"/>
                  <a:gd name="T17" fmla="*/ 105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2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2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8" y="118"/>
                    </a:lnTo>
                    <a:lnTo>
                      <a:pt x="141" y="110"/>
                    </a:lnTo>
                    <a:lnTo>
                      <a:pt x="146" y="105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2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3" name="Freeform 49">
                <a:extLst>
                  <a:ext uri="{FF2B5EF4-FFF2-40B4-BE49-F238E27FC236}">
                    <a16:creationId xmlns:a16="http://schemas.microsoft.com/office/drawing/2014/main" id="{81F225DF-5FFF-A2C4-CED9-91D797AFB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2675" y="4090988"/>
                <a:ext cx="60325" cy="60325"/>
              </a:xfrm>
              <a:custGeom>
                <a:avLst/>
                <a:gdLst>
                  <a:gd name="T0" fmla="*/ 76 w 152"/>
                  <a:gd name="T1" fmla="*/ 151 h 151"/>
                  <a:gd name="T2" fmla="*/ 90 w 152"/>
                  <a:gd name="T3" fmla="*/ 149 h 151"/>
                  <a:gd name="T4" fmla="*/ 104 w 152"/>
                  <a:gd name="T5" fmla="*/ 146 h 151"/>
                  <a:gd name="T6" fmla="*/ 110 w 152"/>
                  <a:gd name="T7" fmla="*/ 141 h 151"/>
                  <a:gd name="T8" fmla="*/ 117 w 152"/>
                  <a:gd name="T9" fmla="*/ 137 h 151"/>
                  <a:gd name="T10" fmla="*/ 129 w 152"/>
                  <a:gd name="T11" fmla="*/ 129 h 151"/>
                  <a:gd name="T12" fmla="*/ 138 w 152"/>
                  <a:gd name="T13" fmla="*/ 117 h 151"/>
                  <a:gd name="T14" fmla="*/ 141 w 152"/>
                  <a:gd name="T15" fmla="*/ 110 h 151"/>
                  <a:gd name="T16" fmla="*/ 146 w 152"/>
                  <a:gd name="T17" fmla="*/ 104 h 151"/>
                  <a:gd name="T18" fmla="*/ 149 w 152"/>
                  <a:gd name="T19" fmla="*/ 90 h 151"/>
                  <a:gd name="T20" fmla="*/ 152 w 152"/>
                  <a:gd name="T21" fmla="*/ 76 h 151"/>
                  <a:gd name="T22" fmla="*/ 149 w 152"/>
                  <a:gd name="T23" fmla="*/ 59 h 151"/>
                  <a:gd name="T24" fmla="*/ 146 w 152"/>
                  <a:gd name="T25" fmla="*/ 45 h 151"/>
                  <a:gd name="T26" fmla="*/ 138 w 152"/>
                  <a:gd name="T27" fmla="*/ 32 h 151"/>
                  <a:gd name="T28" fmla="*/ 129 w 152"/>
                  <a:gd name="T29" fmla="*/ 21 h 151"/>
                  <a:gd name="T30" fmla="*/ 117 w 152"/>
                  <a:gd name="T31" fmla="*/ 10 h 151"/>
                  <a:gd name="T32" fmla="*/ 104 w 152"/>
                  <a:gd name="T33" fmla="*/ 4 h 151"/>
                  <a:gd name="T34" fmla="*/ 90 w 152"/>
                  <a:gd name="T35" fmla="*/ 1 h 151"/>
                  <a:gd name="T36" fmla="*/ 76 w 152"/>
                  <a:gd name="T37" fmla="*/ 0 h 151"/>
                  <a:gd name="T38" fmla="*/ 59 w 152"/>
                  <a:gd name="T39" fmla="*/ 1 h 151"/>
                  <a:gd name="T40" fmla="*/ 45 w 152"/>
                  <a:gd name="T41" fmla="*/ 4 h 151"/>
                  <a:gd name="T42" fmla="*/ 32 w 152"/>
                  <a:gd name="T43" fmla="*/ 10 h 151"/>
                  <a:gd name="T44" fmla="*/ 21 w 152"/>
                  <a:gd name="T45" fmla="*/ 21 h 151"/>
                  <a:gd name="T46" fmla="*/ 11 w 152"/>
                  <a:gd name="T47" fmla="*/ 32 h 151"/>
                  <a:gd name="T48" fmla="*/ 5 w 152"/>
                  <a:gd name="T49" fmla="*/ 45 h 151"/>
                  <a:gd name="T50" fmla="*/ 1 w 152"/>
                  <a:gd name="T51" fmla="*/ 59 h 151"/>
                  <a:gd name="T52" fmla="*/ 0 w 152"/>
                  <a:gd name="T53" fmla="*/ 76 h 151"/>
                  <a:gd name="T54" fmla="*/ 1 w 152"/>
                  <a:gd name="T55" fmla="*/ 90 h 151"/>
                  <a:gd name="T56" fmla="*/ 5 w 152"/>
                  <a:gd name="T57" fmla="*/ 104 h 151"/>
                  <a:gd name="T58" fmla="*/ 11 w 152"/>
                  <a:gd name="T59" fmla="*/ 117 h 151"/>
                  <a:gd name="T60" fmla="*/ 21 w 152"/>
                  <a:gd name="T61" fmla="*/ 129 h 151"/>
                  <a:gd name="T62" fmla="*/ 32 w 152"/>
                  <a:gd name="T63" fmla="*/ 137 h 151"/>
                  <a:gd name="T64" fmla="*/ 45 w 152"/>
                  <a:gd name="T65" fmla="*/ 146 h 151"/>
                  <a:gd name="T66" fmla="*/ 59 w 152"/>
                  <a:gd name="T67" fmla="*/ 149 h 151"/>
                  <a:gd name="T68" fmla="*/ 76 w 152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7" y="10"/>
                    </a:lnTo>
                    <a:lnTo>
                      <a:pt x="104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4" name="Freeform 50">
                <a:extLst>
                  <a:ext uri="{FF2B5EF4-FFF2-40B4-BE49-F238E27FC236}">
                    <a16:creationId xmlns:a16="http://schemas.microsoft.com/office/drawing/2014/main" id="{80B93D1D-16D7-BA6D-79A6-FA6BAD3BE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8538" y="410051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7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60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2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60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60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E05E1493-8094-980B-4D4E-91BFB9D96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1438" y="387191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7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Freeform 52">
                <a:extLst>
                  <a:ext uri="{FF2B5EF4-FFF2-40B4-BE49-F238E27FC236}">
                    <a16:creationId xmlns:a16="http://schemas.microsoft.com/office/drawing/2014/main" id="{4D48292E-4169-5978-2A74-BEBBA11E4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2638" y="394176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2 h 152"/>
                  <a:gd name="T8" fmla="*/ 118 w 152"/>
                  <a:gd name="T9" fmla="*/ 138 h 152"/>
                  <a:gd name="T10" fmla="*/ 129 w 152"/>
                  <a:gd name="T11" fmla="*/ 130 h 152"/>
                  <a:gd name="T12" fmla="*/ 138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50 w 152"/>
                  <a:gd name="T19" fmla="*/ 91 h 152"/>
                  <a:gd name="T20" fmla="*/ 152 w 152"/>
                  <a:gd name="T21" fmla="*/ 76 h 152"/>
                  <a:gd name="T22" fmla="*/ 150 w 152"/>
                  <a:gd name="T23" fmla="*/ 60 h 152"/>
                  <a:gd name="T24" fmla="*/ 146 w 152"/>
                  <a:gd name="T25" fmla="*/ 46 h 152"/>
                  <a:gd name="T26" fmla="*/ 138 w 152"/>
                  <a:gd name="T27" fmla="*/ 33 h 152"/>
                  <a:gd name="T28" fmla="*/ 129 w 152"/>
                  <a:gd name="T29" fmla="*/ 22 h 152"/>
                  <a:gd name="T30" fmla="*/ 118 w 152"/>
                  <a:gd name="T31" fmla="*/ 11 h 152"/>
                  <a:gd name="T32" fmla="*/ 104 w 152"/>
                  <a:gd name="T33" fmla="*/ 5 h 152"/>
                  <a:gd name="T34" fmla="*/ 90 w 152"/>
                  <a:gd name="T35" fmla="*/ 2 h 152"/>
                  <a:gd name="T36" fmla="*/ 76 w 152"/>
                  <a:gd name="T37" fmla="*/ 0 h 152"/>
                  <a:gd name="T38" fmla="*/ 59 w 152"/>
                  <a:gd name="T39" fmla="*/ 2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2 h 152"/>
                  <a:gd name="T46" fmla="*/ 11 w 152"/>
                  <a:gd name="T47" fmla="*/ 33 h 152"/>
                  <a:gd name="T48" fmla="*/ 5 w 152"/>
                  <a:gd name="T49" fmla="*/ 46 h 152"/>
                  <a:gd name="T50" fmla="*/ 1 w 152"/>
                  <a:gd name="T51" fmla="*/ 60 h 152"/>
                  <a:gd name="T52" fmla="*/ 0 w 152"/>
                  <a:gd name="T53" fmla="*/ 76 h 152"/>
                  <a:gd name="T54" fmla="*/ 1 w 152"/>
                  <a:gd name="T55" fmla="*/ 91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2 w 152"/>
                  <a:gd name="T61" fmla="*/ 130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2"/>
                    </a:lnTo>
                    <a:lnTo>
                      <a:pt x="118" y="138"/>
                    </a:lnTo>
                    <a:lnTo>
                      <a:pt x="129" y="130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50" y="91"/>
                    </a:lnTo>
                    <a:lnTo>
                      <a:pt x="152" y="76"/>
                    </a:lnTo>
                    <a:lnTo>
                      <a:pt x="150" y="60"/>
                    </a:lnTo>
                    <a:lnTo>
                      <a:pt x="146" y="46"/>
                    </a:lnTo>
                    <a:lnTo>
                      <a:pt x="138" y="33"/>
                    </a:lnTo>
                    <a:lnTo>
                      <a:pt x="129" y="22"/>
                    </a:lnTo>
                    <a:lnTo>
                      <a:pt x="118" y="11"/>
                    </a:lnTo>
                    <a:lnTo>
                      <a:pt x="104" y="5"/>
                    </a:lnTo>
                    <a:lnTo>
                      <a:pt x="90" y="2"/>
                    </a:lnTo>
                    <a:lnTo>
                      <a:pt x="76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3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2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Freeform 53">
                <a:extLst>
                  <a:ext uri="{FF2B5EF4-FFF2-40B4-BE49-F238E27FC236}">
                    <a16:creationId xmlns:a16="http://schemas.microsoft.com/office/drawing/2014/main" id="{DA754F67-CF76-1E1E-186D-051FAC2E6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1950" y="403066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5 w 152"/>
                  <a:gd name="T5" fmla="*/ 146 h 152"/>
                  <a:gd name="T6" fmla="*/ 110 w 152"/>
                  <a:gd name="T7" fmla="*/ 141 h 152"/>
                  <a:gd name="T8" fmla="*/ 118 w 152"/>
                  <a:gd name="T9" fmla="*/ 137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2 w 152"/>
                  <a:gd name="T61" fmla="*/ 129 h 152"/>
                  <a:gd name="T62" fmla="*/ 32 w 152"/>
                  <a:gd name="T63" fmla="*/ 137 h 152"/>
                  <a:gd name="T64" fmla="*/ 45 w 152"/>
                  <a:gd name="T65" fmla="*/ 146 h 152"/>
                  <a:gd name="T66" fmla="*/ 60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5" y="146"/>
                    </a:lnTo>
                    <a:lnTo>
                      <a:pt x="110" y="141"/>
                    </a:lnTo>
                    <a:lnTo>
                      <a:pt x="118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60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Freeform 54">
                <a:extLst>
                  <a:ext uri="{FF2B5EF4-FFF2-40B4-BE49-F238E27FC236}">
                    <a16:creationId xmlns:a16="http://schemas.microsoft.com/office/drawing/2014/main" id="{3C64322D-5361-5506-D4CA-86FCD841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3975100"/>
                <a:ext cx="60325" cy="60325"/>
              </a:xfrm>
              <a:custGeom>
                <a:avLst/>
                <a:gdLst>
                  <a:gd name="T0" fmla="*/ 75 w 151"/>
                  <a:gd name="T1" fmla="*/ 152 h 152"/>
                  <a:gd name="T2" fmla="*/ 90 w 151"/>
                  <a:gd name="T3" fmla="*/ 149 h 152"/>
                  <a:gd name="T4" fmla="*/ 104 w 151"/>
                  <a:gd name="T5" fmla="*/ 146 h 152"/>
                  <a:gd name="T6" fmla="*/ 110 w 151"/>
                  <a:gd name="T7" fmla="*/ 141 h 152"/>
                  <a:gd name="T8" fmla="*/ 117 w 151"/>
                  <a:gd name="T9" fmla="*/ 137 h 152"/>
                  <a:gd name="T10" fmla="*/ 129 w 151"/>
                  <a:gd name="T11" fmla="*/ 129 h 152"/>
                  <a:gd name="T12" fmla="*/ 137 w 151"/>
                  <a:gd name="T13" fmla="*/ 117 h 152"/>
                  <a:gd name="T14" fmla="*/ 141 w 151"/>
                  <a:gd name="T15" fmla="*/ 110 h 152"/>
                  <a:gd name="T16" fmla="*/ 145 w 151"/>
                  <a:gd name="T17" fmla="*/ 104 h 152"/>
                  <a:gd name="T18" fmla="*/ 149 w 151"/>
                  <a:gd name="T19" fmla="*/ 90 h 152"/>
                  <a:gd name="T20" fmla="*/ 151 w 151"/>
                  <a:gd name="T21" fmla="*/ 76 h 152"/>
                  <a:gd name="T22" fmla="*/ 149 w 151"/>
                  <a:gd name="T23" fmla="*/ 59 h 152"/>
                  <a:gd name="T24" fmla="*/ 145 w 151"/>
                  <a:gd name="T25" fmla="*/ 45 h 152"/>
                  <a:gd name="T26" fmla="*/ 137 w 151"/>
                  <a:gd name="T27" fmla="*/ 32 h 152"/>
                  <a:gd name="T28" fmla="*/ 129 w 151"/>
                  <a:gd name="T29" fmla="*/ 21 h 152"/>
                  <a:gd name="T30" fmla="*/ 117 w 151"/>
                  <a:gd name="T31" fmla="*/ 11 h 152"/>
                  <a:gd name="T32" fmla="*/ 104 w 151"/>
                  <a:gd name="T33" fmla="*/ 5 h 152"/>
                  <a:gd name="T34" fmla="*/ 90 w 151"/>
                  <a:gd name="T35" fmla="*/ 1 h 152"/>
                  <a:gd name="T36" fmla="*/ 75 w 151"/>
                  <a:gd name="T37" fmla="*/ 0 h 152"/>
                  <a:gd name="T38" fmla="*/ 59 w 151"/>
                  <a:gd name="T39" fmla="*/ 1 h 152"/>
                  <a:gd name="T40" fmla="*/ 45 w 151"/>
                  <a:gd name="T41" fmla="*/ 5 h 152"/>
                  <a:gd name="T42" fmla="*/ 32 w 151"/>
                  <a:gd name="T43" fmla="*/ 11 h 152"/>
                  <a:gd name="T44" fmla="*/ 21 w 151"/>
                  <a:gd name="T45" fmla="*/ 21 h 152"/>
                  <a:gd name="T46" fmla="*/ 10 w 151"/>
                  <a:gd name="T47" fmla="*/ 32 h 152"/>
                  <a:gd name="T48" fmla="*/ 4 w 151"/>
                  <a:gd name="T49" fmla="*/ 45 h 152"/>
                  <a:gd name="T50" fmla="*/ 1 w 151"/>
                  <a:gd name="T51" fmla="*/ 59 h 152"/>
                  <a:gd name="T52" fmla="*/ 0 w 151"/>
                  <a:gd name="T53" fmla="*/ 76 h 152"/>
                  <a:gd name="T54" fmla="*/ 1 w 151"/>
                  <a:gd name="T55" fmla="*/ 90 h 152"/>
                  <a:gd name="T56" fmla="*/ 4 w 151"/>
                  <a:gd name="T57" fmla="*/ 104 h 152"/>
                  <a:gd name="T58" fmla="*/ 10 w 151"/>
                  <a:gd name="T59" fmla="*/ 117 h 152"/>
                  <a:gd name="T60" fmla="*/ 21 w 151"/>
                  <a:gd name="T61" fmla="*/ 129 h 152"/>
                  <a:gd name="T62" fmla="*/ 32 w 151"/>
                  <a:gd name="T63" fmla="*/ 137 h 152"/>
                  <a:gd name="T64" fmla="*/ 45 w 151"/>
                  <a:gd name="T65" fmla="*/ 146 h 152"/>
                  <a:gd name="T66" fmla="*/ 59 w 151"/>
                  <a:gd name="T67" fmla="*/ 149 h 152"/>
                  <a:gd name="T68" fmla="*/ 75 w 151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5" y="104"/>
                    </a:lnTo>
                    <a:lnTo>
                      <a:pt x="149" y="90"/>
                    </a:lnTo>
                    <a:lnTo>
                      <a:pt x="151" y="76"/>
                    </a:lnTo>
                    <a:lnTo>
                      <a:pt x="149" y="59"/>
                    </a:lnTo>
                    <a:lnTo>
                      <a:pt x="145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5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4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5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Freeform 55">
                <a:extLst>
                  <a:ext uri="{FF2B5EF4-FFF2-40B4-BE49-F238E27FC236}">
                    <a16:creationId xmlns:a16="http://schemas.microsoft.com/office/drawing/2014/main" id="{3F30C3EC-0C6B-A196-716A-2CA90C321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4035425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30 h 152"/>
                  <a:gd name="T12" fmla="*/ 138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60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2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2 h 152"/>
                  <a:gd name="T36" fmla="*/ 76 w 152"/>
                  <a:gd name="T37" fmla="*/ 0 h 152"/>
                  <a:gd name="T38" fmla="*/ 59 w 152"/>
                  <a:gd name="T39" fmla="*/ 2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60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1 w 152"/>
                  <a:gd name="T61" fmla="*/ 130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30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60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2"/>
                    </a:lnTo>
                    <a:lnTo>
                      <a:pt x="76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:a16="http://schemas.microsoft.com/office/drawing/2014/main" id="{D900CA80-9D32-1ED1-FFCA-8A9CFCD13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5725" y="4098925"/>
                <a:ext cx="58738" cy="60325"/>
              </a:xfrm>
              <a:custGeom>
                <a:avLst/>
                <a:gdLst>
                  <a:gd name="T0" fmla="*/ 76 w 152"/>
                  <a:gd name="T1" fmla="*/ 151 h 151"/>
                  <a:gd name="T2" fmla="*/ 90 w 152"/>
                  <a:gd name="T3" fmla="*/ 149 h 151"/>
                  <a:gd name="T4" fmla="*/ 105 w 152"/>
                  <a:gd name="T5" fmla="*/ 146 h 151"/>
                  <a:gd name="T6" fmla="*/ 110 w 152"/>
                  <a:gd name="T7" fmla="*/ 141 h 151"/>
                  <a:gd name="T8" fmla="*/ 118 w 152"/>
                  <a:gd name="T9" fmla="*/ 137 h 151"/>
                  <a:gd name="T10" fmla="*/ 129 w 152"/>
                  <a:gd name="T11" fmla="*/ 129 h 151"/>
                  <a:gd name="T12" fmla="*/ 138 w 152"/>
                  <a:gd name="T13" fmla="*/ 117 h 151"/>
                  <a:gd name="T14" fmla="*/ 141 w 152"/>
                  <a:gd name="T15" fmla="*/ 110 h 151"/>
                  <a:gd name="T16" fmla="*/ 146 w 152"/>
                  <a:gd name="T17" fmla="*/ 104 h 151"/>
                  <a:gd name="T18" fmla="*/ 150 w 152"/>
                  <a:gd name="T19" fmla="*/ 90 h 151"/>
                  <a:gd name="T20" fmla="*/ 152 w 152"/>
                  <a:gd name="T21" fmla="*/ 76 h 151"/>
                  <a:gd name="T22" fmla="*/ 150 w 152"/>
                  <a:gd name="T23" fmla="*/ 59 h 151"/>
                  <a:gd name="T24" fmla="*/ 146 w 152"/>
                  <a:gd name="T25" fmla="*/ 45 h 151"/>
                  <a:gd name="T26" fmla="*/ 138 w 152"/>
                  <a:gd name="T27" fmla="*/ 32 h 151"/>
                  <a:gd name="T28" fmla="*/ 129 w 152"/>
                  <a:gd name="T29" fmla="*/ 21 h 151"/>
                  <a:gd name="T30" fmla="*/ 118 w 152"/>
                  <a:gd name="T31" fmla="*/ 10 h 151"/>
                  <a:gd name="T32" fmla="*/ 105 w 152"/>
                  <a:gd name="T33" fmla="*/ 4 h 151"/>
                  <a:gd name="T34" fmla="*/ 90 w 152"/>
                  <a:gd name="T35" fmla="*/ 1 h 151"/>
                  <a:gd name="T36" fmla="*/ 76 w 152"/>
                  <a:gd name="T37" fmla="*/ 0 h 151"/>
                  <a:gd name="T38" fmla="*/ 60 w 152"/>
                  <a:gd name="T39" fmla="*/ 1 h 151"/>
                  <a:gd name="T40" fmla="*/ 45 w 152"/>
                  <a:gd name="T41" fmla="*/ 4 h 151"/>
                  <a:gd name="T42" fmla="*/ 32 w 152"/>
                  <a:gd name="T43" fmla="*/ 10 h 151"/>
                  <a:gd name="T44" fmla="*/ 22 w 152"/>
                  <a:gd name="T45" fmla="*/ 21 h 151"/>
                  <a:gd name="T46" fmla="*/ 11 w 152"/>
                  <a:gd name="T47" fmla="*/ 32 h 151"/>
                  <a:gd name="T48" fmla="*/ 5 w 152"/>
                  <a:gd name="T49" fmla="*/ 45 h 151"/>
                  <a:gd name="T50" fmla="*/ 1 w 152"/>
                  <a:gd name="T51" fmla="*/ 59 h 151"/>
                  <a:gd name="T52" fmla="*/ 0 w 152"/>
                  <a:gd name="T53" fmla="*/ 76 h 151"/>
                  <a:gd name="T54" fmla="*/ 1 w 152"/>
                  <a:gd name="T55" fmla="*/ 90 h 151"/>
                  <a:gd name="T56" fmla="*/ 5 w 152"/>
                  <a:gd name="T57" fmla="*/ 104 h 151"/>
                  <a:gd name="T58" fmla="*/ 11 w 152"/>
                  <a:gd name="T59" fmla="*/ 117 h 151"/>
                  <a:gd name="T60" fmla="*/ 22 w 152"/>
                  <a:gd name="T61" fmla="*/ 129 h 151"/>
                  <a:gd name="T62" fmla="*/ 32 w 152"/>
                  <a:gd name="T63" fmla="*/ 137 h 151"/>
                  <a:gd name="T64" fmla="*/ 45 w 152"/>
                  <a:gd name="T65" fmla="*/ 146 h 151"/>
                  <a:gd name="T66" fmla="*/ 60 w 152"/>
                  <a:gd name="T67" fmla="*/ 149 h 151"/>
                  <a:gd name="T68" fmla="*/ 76 w 152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lnTo>
                      <a:pt x="90" y="149"/>
                    </a:lnTo>
                    <a:lnTo>
                      <a:pt x="105" y="146"/>
                    </a:lnTo>
                    <a:lnTo>
                      <a:pt x="110" y="141"/>
                    </a:lnTo>
                    <a:lnTo>
                      <a:pt x="118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60" y="149"/>
                    </a:lnTo>
                    <a:lnTo>
                      <a:pt x="76" y="1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Freeform 57">
                <a:extLst>
                  <a:ext uri="{FF2B5EF4-FFF2-40B4-BE49-F238E27FC236}">
                    <a16:creationId xmlns:a16="http://schemas.microsoft.com/office/drawing/2014/main" id="{0272C3CB-3521-5987-4F77-8012307D9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7950" y="4078288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5 w 152"/>
                  <a:gd name="T5" fmla="*/ 146 h 152"/>
                  <a:gd name="T6" fmla="*/ 111 w 152"/>
                  <a:gd name="T7" fmla="*/ 141 h 152"/>
                  <a:gd name="T8" fmla="*/ 118 w 152"/>
                  <a:gd name="T9" fmla="*/ 137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2 w 152"/>
                  <a:gd name="T51" fmla="*/ 59 h 152"/>
                  <a:gd name="T52" fmla="*/ 0 w 152"/>
                  <a:gd name="T53" fmla="*/ 76 h 152"/>
                  <a:gd name="T54" fmla="*/ 2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2 w 152"/>
                  <a:gd name="T61" fmla="*/ 129 h 152"/>
                  <a:gd name="T62" fmla="*/ 32 w 152"/>
                  <a:gd name="T63" fmla="*/ 137 h 152"/>
                  <a:gd name="T64" fmla="*/ 45 w 152"/>
                  <a:gd name="T65" fmla="*/ 146 h 152"/>
                  <a:gd name="T66" fmla="*/ 60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5" y="146"/>
                    </a:lnTo>
                    <a:lnTo>
                      <a:pt x="111" y="141"/>
                    </a:lnTo>
                    <a:lnTo>
                      <a:pt x="118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2" y="59"/>
                    </a:lnTo>
                    <a:lnTo>
                      <a:pt x="0" y="76"/>
                    </a:lnTo>
                    <a:lnTo>
                      <a:pt x="2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60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Freeform 58">
                <a:extLst>
                  <a:ext uri="{FF2B5EF4-FFF2-40B4-BE49-F238E27FC236}">
                    <a16:creationId xmlns:a16="http://schemas.microsoft.com/office/drawing/2014/main" id="{0DB1FB66-0402-D3D9-1C8B-94A12D33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0025" y="4110038"/>
                <a:ext cx="58738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00E02B5B-D5AA-36FF-4E1C-2419BD539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3525" y="4110038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5 w 152"/>
                  <a:gd name="T5" fmla="*/ 146 h 152"/>
                  <a:gd name="T6" fmla="*/ 110 w 152"/>
                  <a:gd name="T7" fmla="*/ 141 h 152"/>
                  <a:gd name="T8" fmla="*/ 118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2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60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5" y="146"/>
                    </a:lnTo>
                    <a:lnTo>
                      <a:pt x="110" y="141"/>
                    </a:lnTo>
                    <a:lnTo>
                      <a:pt x="118" y="138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60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F8A9F9D1-4050-3D39-7D91-E664BFA59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575" y="4160838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60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2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60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60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6E64BC64-0383-8E83-0BA8-7DF8BFA9C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5075" y="4160838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7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60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2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60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60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2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4226E9BE-CEBE-2F40-E15F-8341A00EF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550" y="4270375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5 w 152"/>
                  <a:gd name="T5" fmla="*/ 146 h 152"/>
                  <a:gd name="T6" fmla="*/ 110 w 152"/>
                  <a:gd name="T7" fmla="*/ 142 h 152"/>
                  <a:gd name="T8" fmla="*/ 118 w 152"/>
                  <a:gd name="T9" fmla="*/ 138 h 152"/>
                  <a:gd name="T10" fmla="*/ 129 w 152"/>
                  <a:gd name="T11" fmla="*/ 130 h 152"/>
                  <a:gd name="T12" fmla="*/ 138 w 152"/>
                  <a:gd name="T13" fmla="*/ 118 h 152"/>
                  <a:gd name="T14" fmla="*/ 141 w 152"/>
                  <a:gd name="T15" fmla="*/ 111 h 152"/>
                  <a:gd name="T16" fmla="*/ 146 w 152"/>
                  <a:gd name="T17" fmla="*/ 105 h 152"/>
                  <a:gd name="T18" fmla="*/ 150 w 152"/>
                  <a:gd name="T19" fmla="*/ 91 h 152"/>
                  <a:gd name="T20" fmla="*/ 152 w 152"/>
                  <a:gd name="T21" fmla="*/ 76 h 152"/>
                  <a:gd name="T22" fmla="*/ 150 w 152"/>
                  <a:gd name="T23" fmla="*/ 60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2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2 h 152"/>
                  <a:gd name="T36" fmla="*/ 76 w 152"/>
                  <a:gd name="T37" fmla="*/ 0 h 152"/>
                  <a:gd name="T38" fmla="*/ 60 w 152"/>
                  <a:gd name="T39" fmla="*/ 2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2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60 h 152"/>
                  <a:gd name="T52" fmla="*/ 0 w 152"/>
                  <a:gd name="T53" fmla="*/ 76 h 152"/>
                  <a:gd name="T54" fmla="*/ 1 w 152"/>
                  <a:gd name="T55" fmla="*/ 91 h 152"/>
                  <a:gd name="T56" fmla="*/ 5 w 152"/>
                  <a:gd name="T57" fmla="*/ 105 h 152"/>
                  <a:gd name="T58" fmla="*/ 11 w 152"/>
                  <a:gd name="T59" fmla="*/ 118 h 152"/>
                  <a:gd name="T60" fmla="*/ 22 w 152"/>
                  <a:gd name="T61" fmla="*/ 130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60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5" y="146"/>
                    </a:lnTo>
                    <a:lnTo>
                      <a:pt x="110" y="142"/>
                    </a:lnTo>
                    <a:lnTo>
                      <a:pt x="118" y="138"/>
                    </a:lnTo>
                    <a:lnTo>
                      <a:pt x="129" y="130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6" y="105"/>
                    </a:lnTo>
                    <a:lnTo>
                      <a:pt x="150" y="91"/>
                    </a:lnTo>
                    <a:lnTo>
                      <a:pt x="152" y="76"/>
                    </a:lnTo>
                    <a:lnTo>
                      <a:pt x="150" y="60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2" y="130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60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A9A752B-15E3-C2A2-A1E2-8F8F30DE2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75" y="4300538"/>
                <a:ext cx="60325" cy="58738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5 w 152"/>
                  <a:gd name="T5" fmla="*/ 146 h 152"/>
                  <a:gd name="T6" fmla="*/ 110 w 152"/>
                  <a:gd name="T7" fmla="*/ 141 h 152"/>
                  <a:gd name="T8" fmla="*/ 118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8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8 h 152"/>
                  <a:gd name="T60" fmla="*/ 22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60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5" y="146"/>
                    </a:lnTo>
                    <a:lnTo>
                      <a:pt x="110" y="141"/>
                    </a:lnTo>
                    <a:lnTo>
                      <a:pt x="118" y="138"/>
                    </a:lnTo>
                    <a:lnTo>
                      <a:pt x="129" y="129"/>
                    </a:lnTo>
                    <a:lnTo>
                      <a:pt x="138" y="118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8"/>
                    </a:lnTo>
                    <a:lnTo>
                      <a:pt x="22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60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0D90F631-B0B8-E53F-D1F6-5276334DE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4303713"/>
                <a:ext cx="60325" cy="60325"/>
              </a:xfrm>
              <a:custGeom>
                <a:avLst/>
                <a:gdLst>
                  <a:gd name="T0" fmla="*/ 76 w 152"/>
                  <a:gd name="T1" fmla="*/ 151 h 151"/>
                  <a:gd name="T2" fmla="*/ 90 w 152"/>
                  <a:gd name="T3" fmla="*/ 149 h 151"/>
                  <a:gd name="T4" fmla="*/ 104 w 152"/>
                  <a:gd name="T5" fmla="*/ 145 h 151"/>
                  <a:gd name="T6" fmla="*/ 110 w 152"/>
                  <a:gd name="T7" fmla="*/ 141 h 151"/>
                  <a:gd name="T8" fmla="*/ 117 w 152"/>
                  <a:gd name="T9" fmla="*/ 137 h 151"/>
                  <a:gd name="T10" fmla="*/ 129 w 152"/>
                  <a:gd name="T11" fmla="*/ 129 h 151"/>
                  <a:gd name="T12" fmla="*/ 137 w 152"/>
                  <a:gd name="T13" fmla="*/ 117 h 151"/>
                  <a:gd name="T14" fmla="*/ 141 w 152"/>
                  <a:gd name="T15" fmla="*/ 110 h 151"/>
                  <a:gd name="T16" fmla="*/ 146 w 152"/>
                  <a:gd name="T17" fmla="*/ 104 h 151"/>
                  <a:gd name="T18" fmla="*/ 149 w 152"/>
                  <a:gd name="T19" fmla="*/ 90 h 151"/>
                  <a:gd name="T20" fmla="*/ 152 w 152"/>
                  <a:gd name="T21" fmla="*/ 75 h 151"/>
                  <a:gd name="T22" fmla="*/ 149 w 152"/>
                  <a:gd name="T23" fmla="*/ 59 h 151"/>
                  <a:gd name="T24" fmla="*/ 146 w 152"/>
                  <a:gd name="T25" fmla="*/ 45 h 151"/>
                  <a:gd name="T26" fmla="*/ 137 w 152"/>
                  <a:gd name="T27" fmla="*/ 32 h 151"/>
                  <a:gd name="T28" fmla="*/ 129 w 152"/>
                  <a:gd name="T29" fmla="*/ 21 h 151"/>
                  <a:gd name="T30" fmla="*/ 117 w 152"/>
                  <a:gd name="T31" fmla="*/ 10 h 151"/>
                  <a:gd name="T32" fmla="*/ 104 w 152"/>
                  <a:gd name="T33" fmla="*/ 4 h 151"/>
                  <a:gd name="T34" fmla="*/ 90 w 152"/>
                  <a:gd name="T35" fmla="*/ 1 h 151"/>
                  <a:gd name="T36" fmla="*/ 76 w 152"/>
                  <a:gd name="T37" fmla="*/ 0 h 151"/>
                  <a:gd name="T38" fmla="*/ 59 w 152"/>
                  <a:gd name="T39" fmla="*/ 1 h 151"/>
                  <a:gd name="T40" fmla="*/ 45 w 152"/>
                  <a:gd name="T41" fmla="*/ 4 h 151"/>
                  <a:gd name="T42" fmla="*/ 32 w 152"/>
                  <a:gd name="T43" fmla="*/ 10 h 151"/>
                  <a:gd name="T44" fmla="*/ 21 w 152"/>
                  <a:gd name="T45" fmla="*/ 21 h 151"/>
                  <a:gd name="T46" fmla="*/ 11 w 152"/>
                  <a:gd name="T47" fmla="*/ 32 h 151"/>
                  <a:gd name="T48" fmla="*/ 5 w 152"/>
                  <a:gd name="T49" fmla="*/ 45 h 151"/>
                  <a:gd name="T50" fmla="*/ 1 w 152"/>
                  <a:gd name="T51" fmla="*/ 59 h 151"/>
                  <a:gd name="T52" fmla="*/ 0 w 152"/>
                  <a:gd name="T53" fmla="*/ 75 h 151"/>
                  <a:gd name="T54" fmla="*/ 1 w 152"/>
                  <a:gd name="T55" fmla="*/ 90 h 151"/>
                  <a:gd name="T56" fmla="*/ 5 w 152"/>
                  <a:gd name="T57" fmla="*/ 104 h 151"/>
                  <a:gd name="T58" fmla="*/ 11 w 152"/>
                  <a:gd name="T59" fmla="*/ 117 h 151"/>
                  <a:gd name="T60" fmla="*/ 21 w 152"/>
                  <a:gd name="T61" fmla="*/ 129 h 151"/>
                  <a:gd name="T62" fmla="*/ 32 w 152"/>
                  <a:gd name="T63" fmla="*/ 137 h 151"/>
                  <a:gd name="T64" fmla="*/ 45 w 152"/>
                  <a:gd name="T65" fmla="*/ 145 h 151"/>
                  <a:gd name="T66" fmla="*/ 59 w 152"/>
                  <a:gd name="T67" fmla="*/ 149 h 151"/>
                  <a:gd name="T68" fmla="*/ 76 w 152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lnTo>
                      <a:pt x="90" y="149"/>
                    </a:lnTo>
                    <a:lnTo>
                      <a:pt x="104" y="145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5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0"/>
                    </a:lnTo>
                    <a:lnTo>
                      <a:pt x="104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5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5"/>
                    </a:lnTo>
                    <a:lnTo>
                      <a:pt x="59" y="149"/>
                    </a:lnTo>
                    <a:lnTo>
                      <a:pt x="76" y="1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87539689-1795-A489-96E6-DF5E1F3B1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1613" y="4252913"/>
                <a:ext cx="60325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7 h 152"/>
                  <a:gd name="T10" fmla="*/ 129 w 152"/>
                  <a:gd name="T11" fmla="*/ 129 h 152"/>
                  <a:gd name="T12" fmla="*/ 137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7 h 152"/>
                  <a:gd name="T64" fmla="*/ 45 w 152"/>
                  <a:gd name="T65" fmla="*/ 146 h 152"/>
                  <a:gd name="T66" fmla="*/ 59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91F7FB3D-A040-3416-6728-D6FBEC7D235B}"/>
                </a:ext>
              </a:extLst>
            </p:cNvPr>
            <p:cNvSpPr txBox="1"/>
            <p:nvPr/>
          </p:nvSpPr>
          <p:spPr>
            <a:xfrm>
              <a:off x="9693958" y="4777573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-10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42C17CA7-4EF6-72D8-514C-8CF0355185A6}"/>
                </a:ext>
              </a:extLst>
            </p:cNvPr>
            <p:cNvSpPr txBox="1"/>
            <p:nvPr/>
          </p:nvSpPr>
          <p:spPr>
            <a:xfrm>
              <a:off x="10088497" y="477757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-5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EF5EB3AD-B15A-F3C4-E426-CB6A71D9E64B}"/>
                </a:ext>
              </a:extLst>
            </p:cNvPr>
            <p:cNvSpPr txBox="1"/>
            <p:nvPr/>
          </p:nvSpPr>
          <p:spPr>
            <a:xfrm>
              <a:off x="10465867" y="47775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9FE02095-A294-496D-15F1-06DA61FEF427}"/>
                </a:ext>
              </a:extLst>
            </p:cNvPr>
            <p:cNvSpPr txBox="1"/>
            <p:nvPr/>
          </p:nvSpPr>
          <p:spPr>
            <a:xfrm>
              <a:off x="11477849" y="47775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15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185220ED-6176-3C5A-A086-391AEBEDBEE6}"/>
                </a:ext>
              </a:extLst>
            </p:cNvPr>
            <p:cNvSpPr txBox="1"/>
            <p:nvPr/>
          </p:nvSpPr>
          <p:spPr>
            <a:xfrm>
              <a:off x="9397775" y="5103566"/>
              <a:ext cx="2666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Change from baseline weight (kg)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12A9429A-58C9-E119-D950-D6189325FBF3}"/>
                </a:ext>
              </a:extLst>
            </p:cNvPr>
            <p:cNvSpPr txBox="1"/>
            <p:nvPr/>
          </p:nvSpPr>
          <p:spPr>
            <a:xfrm>
              <a:off x="10813713" y="47775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701F855B-A3F4-8AC5-B333-37DCE32E3737}"/>
                </a:ext>
              </a:extLst>
            </p:cNvPr>
            <p:cNvSpPr txBox="1"/>
            <p:nvPr/>
          </p:nvSpPr>
          <p:spPr>
            <a:xfrm>
              <a:off x="11129168" y="47775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4222D048-0073-1584-85F4-A58AAB76351F}"/>
                </a:ext>
              </a:extLst>
            </p:cNvPr>
            <p:cNvSpPr txBox="1"/>
            <p:nvPr/>
          </p:nvSpPr>
          <p:spPr>
            <a:xfrm>
              <a:off x="9567561" y="423862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AF108035-94E3-8B60-8F95-3E75024FB2DE}"/>
                </a:ext>
              </a:extLst>
            </p:cNvPr>
            <p:cNvSpPr txBox="1"/>
            <p:nvPr/>
          </p:nvSpPr>
          <p:spPr>
            <a:xfrm>
              <a:off x="9410467" y="387882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500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02A49025-B743-B1EF-3713-BE3A74658E5D}"/>
                </a:ext>
              </a:extLst>
            </p:cNvPr>
            <p:cNvSpPr txBox="1"/>
            <p:nvPr/>
          </p:nvSpPr>
          <p:spPr>
            <a:xfrm>
              <a:off x="9331919" y="3519035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1000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8552A503-A947-6A16-AA54-28043C6C0285}"/>
                </a:ext>
              </a:extLst>
            </p:cNvPr>
            <p:cNvSpPr txBox="1"/>
            <p:nvPr/>
          </p:nvSpPr>
          <p:spPr>
            <a:xfrm>
              <a:off x="9331919" y="3159242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1500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1C9EB743-FBD8-5FDB-75A2-5F1DE181C046}"/>
                </a:ext>
              </a:extLst>
            </p:cNvPr>
            <p:cNvSpPr txBox="1"/>
            <p:nvPr/>
          </p:nvSpPr>
          <p:spPr>
            <a:xfrm rot="16200000">
              <a:off x="8202003" y="3761532"/>
              <a:ext cx="1755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>
                  <a:solidFill>
                    <a:srgbClr val="000066"/>
                  </a:solidFill>
                </a:rPr>
                <a:t>Change in serum GDF-15</a:t>
              </a:r>
              <a:br>
                <a:rPr lang="en-US" sz="1200" b="1" noProof="0">
                  <a:solidFill>
                    <a:srgbClr val="000066"/>
                  </a:solidFill>
                </a:rPr>
              </a:br>
              <a:r>
                <a:rPr lang="en-US" sz="1200" b="1" noProof="0">
                  <a:solidFill>
                    <a:srgbClr val="000066"/>
                  </a:solidFill>
                </a:rPr>
                <a:t>from baseline (</a:t>
              </a:r>
              <a:r>
                <a:rPr lang="en-US" sz="1200" b="1" noProof="0" err="1">
                  <a:solidFill>
                    <a:srgbClr val="000066"/>
                  </a:solidFill>
                </a:rPr>
                <a:t>pg</a:t>
              </a:r>
              <a:r>
                <a:rPr lang="en-US" sz="1200" b="1" noProof="0">
                  <a:solidFill>
                    <a:srgbClr val="000066"/>
                  </a:solidFill>
                </a:rPr>
                <a:t>/mL)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F81ED95D-D2D2-4A9B-5238-D8420D021DF5}"/>
                </a:ext>
              </a:extLst>
            </p:cNvPr>
            <p:cNvSpPr txBox="1"/>
            <p:nvPr/>
          </p:nvSpPr>
          <p:spPr>
            <a:xfrm>
              <a:off x="10428031" y="28560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Placebo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4D7B0061-43D6-13E8-7373-9CF9DA91997D}"/>
                </a:ext>
              </a:extLst>
            </p:cNvPr>
            <p:cNvSpPr txBox="1"/>
            <p:nvPr/>
          </p:nvSpPr>
          <p:spPr>
            <a:xfrm>
              <a:off x="10938281" y="3218160"/>
              <a:ext cx="764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R = 0.23</a:t>
              </a:r>
            </a:p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P = 0.891</a:t>
              </a:r>
            </a:p>
          </p:txBody>
        </p:sp>
      </p:grpSp>
      <p:sp>
        <p:nvSpPr>
          <p:cNvPr id="137" name="ZoneTexte 136">
            <a:extLst>
              <a:ext uri="{FF2B5EF4-FFF2-40B4-BE49-F238E27FC236}">
                <a16:creationId xmlns:a16="http://schemas.microsoft.com/office/drawing/2014/main" id="{A2D26CC1-EB0D-C966-A8EA-DE8993C9E248}"/>
              </a:ext>
            </a:extLst>
          </p:cNvPr>
          <p:cNvSpPr txBox="1"/>
          <p:nvPr/>
        </p:nvSpPr>
        <p:spPr>
          <a:xfrm>
            <a:off x="6103287" y="1973341"/>
            <a:ext cx="5716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70C0"/>
                </a:solidFill>
                <a:ea typeface="Times New Roman" panose="02020603050405020304" pitchFamily="18" charset="0"/>
              </a:rPr>
              <a:t>C</a:t>
            </a:r>
            <a:r>
              <a:rPr lang="en-US" sz="1800" b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orrelation between GDF-15 levels and weight changes</a:t>
            </a:r>
            <a:endParaRPr lang="fr-FR" b="1">
              <a:solidFill>
                <a:srgbClr val="0070C0"/>
              </a:solidFill>
            </a:endParaRPr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A5B174F6-CD40-AAA3-F91C-FA61724C7E25}"/>
              </a:ext>
            </a:extLst>
          </p:cNvPr>
          <p:cNvGrpSpPr/>
          <p:nvPr/>
        </p:nvGrpSpPr>
        <p:grpSpPr>
          <a:xfrm>
            <a:off x="698771" y="2453849"/>
            <a:ext cx="4473578" cy="2865093"/>
            <a:chOff x="698771" y="2453849"/>
            <a:chExt cx="4473578" cy="2865093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61BE9968-63A6-6574-7983-389D4F99ACC0}"/>
                </a:ext>
              </a:extLst>
            </p:cNvPr>
            <p:cNvGrpSpPr/>
            <p:nvPr/>
          </p:nvGrpSpPr>
          <p:grpSpPr>
            <a:xfrm>
              <a:off x="1176338" y="2724150"/>
              <a:ext cx="3554412" cy="2259013"/>
              <a:chOff x="1887538" y="2813050"/>
              <a:chExt cx="3554412" cy="2259013"/>
            </a:xfrm>
          </p:grpSpPr>
          <p:sp>
            <p:nvSpPr>
              <p:cNvPr id="70" name="Rectangle 8">
                <a:extLst>
                  <a:ext uri="{FF2B5EF4-FFF2-40B4-BE49-F238E27FC236}">
                    <a16:creationId xmlns:a16="http://schemas.microsoft.com/office/drawing/2014/main" id="{F0669990-FF15-B1FB-82F4-C8B15ED3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325" y="2846388"/>
                <a:ext cx="1274763" cy="2103438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id="{4EF9593A-F5C3-BF47-D51E-7C742C5F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250" y="2813050"/>
                <a:ext cx="3441700" cy="2136775"/>
              </a:xfrm>
              <a:custGeom>
                <a:avLst/>
                <a:gdLst>
                  <a:gd name="T0" fmla="*/ 8672 w 8672"/>
                  <a:gd name="T1" fmla="*/ 5384 h 5384"/>
                  <a:gd name="T2" fmla="*/ 0 w 8672"/>
                  <a:gd name="T3" fmla="*/ 5384 h 5384"/>
                  <a:gd name="T4" fmla="*/ 0 w 8672"/>
                  <a:gd name="T5" fmla="*/ 0 h 5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72" h="5384">
                    <a:moveTo>
                      <a:pt x="8672" y="5384"/>
                    </a:moveTo>
                    <a:lnTo>
                      <a:pt x="0" y="538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2" name="Line 22">
                <a:extLst>
                  <a:ext uri="{FF2B5EF4-FFF2-40B4-BE49-F238E27FC236}">
                    <a16:creationId xmlns:a16="http://schemas.microsoft.com/office/drawing/2014/main" id="{5F43242C-E057-7990-A4DC-7E2A7C0AC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7975" y="4949825"/>
                <a:ext cx="0" cy="122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3" name="Line 23">
                <a:extLst>
                  <a:ext uri="{FF2B5EF4-FFF2-40B4-BE49-F238E27FC236}">
                    <a16:creationId xmlns:a16="http://schemas.microsoft.com/office/drawing/2014/main" id="{94065FDB-4E25-2ABE-5E5B-6103BA3AF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4288" y="4949825"/>
                <a:ext cx="0" cy="122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" name="Line 24">
                <a:extLst>
                  <a:ext uri="{FF2B5EF4-FFF2-40B4-BE49-F238E27FC236}">
                    <a16:creationId xmlns:a16="http://schemas.microsoft.com/office/drawing/2014/main" id="{964767EF-BE9A-71AC-B76A-CADA2C396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963" y="4949825"/>
                <a:ext cx="0" cy="122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" name="Line 25">
                <a:extLst>
                  <a:ext uri="{FF2B5EF4-FFF2-40B4-BE49-F238E27FC236}">
                    <a16:creationId xmlns:a16="http://schemas.microsoft.com/office/drawing/2014/main" id="{D4BDB053-9143-95A8-79B2-8CD993398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300" y="4949825"/>
                <a:ext cx="0" cy="122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6" name="Line 35">
                <a:extLst>
                  <a:ext uri="{FF2B5EF4-FFF2-40B4-BE49-F238E27FC236}">
                    <a16:creationId xmlns:a16="http://schemas.microsoft.com/office/drawing/2014/main" id="{530E1E68-1805-7026-5347-3B6B131BC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2846388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7" name="Line 36">
                <a:extLst>
                  <a:ext uri="{FF2B5EF4-FFF2-40B4-BE49-F238E27FC236}">
                    <a16:creationId xmlns:a16="http://schemas.microsoft.com/office/drawing/2014/main" id="{199C3A9D-178F-1628-9537-761679155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3371850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8" name="Line 37">
                <a:extLst>
                  <a:ext uri="{FF2B5EF4-FFF2-40B4-BE49-F238E27FC236}">
                    <a16:creationId xmlns:a16="http://schemas.microsoft.com/office/drawing/2014/main" id="{599AE79A-2B72-3C43-4848-DC11FD263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3897313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9" name="Line 38">
                <a:extLst>
                  <a:ext uri="{FF2B5EF4-FFF2-40B4-BE49-F238E27FC236}">
                    <a16:creationId xmlns:a16="http://schemas.microsoft.com/office/drawing/2014/main" id="{7D48C476-132F-3A3B-6CA0-286058D85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4424363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" name="Line 39">
                <a:extLst>
                  <a:ext uri="{FF2B5EF4-FFF2-40B4-BE49-F238E27FC236}">
                    <a16:creationId xmlns:a16="http://schemas.microsoft.com/office/drawing/2014/main" id="{5885C5E5-8961-F26A-62C3-9CB3A6C79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4949825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1" name="Line 40">
                <a:extLst>
                  <a:ext uri="{FF2B5EF4-FFF2-40B4-BE49-F238E27FC236}">
                    <a16:creationId xmlns:a16="http://schemas.microsoft.com/office/drawing/2014/main" id="{9D5D025D-FA70-41F1-0B7D-40C628414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0250" y="4424363"/>
                <a:ext cx="33988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5ADF0638-C891-7562-3BA9-57F1B479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88" y="4154488"/>
                <a:ext cx="2971800" cy="269875"/>
              </a:xfrm>
              <a:custGeom>
                <a:avLst/>
                <a:gdLst>
                  <a:gd name="T0" fmla="*/ 7491 w 7491"/>
                  <a:gd name="T1" fmla="*/ 0 h 676"/>
                  <a:gd name="T2" fmla="*/ 5055 w 7491"/>
                  <a:gd name="T3" fmla="*/ 420 h 676"/>
                  <a:gd name="T4" fmla="*/ 2625 w 7491"/>
                  <a:gd name="T5" fmla="*/ 676 h 676"/>
                  <a:gd name="T6" fmla="*/ 0 w 7491"/>
                  <a:gd name="T7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91" h="676">
                    <a:moveTo>
                      <a:pt x="7491" y="0"/>
                    </a:moveTo>
                    <a:lnTo>
                      <a:pt x="5055" y="420"/>
                    </a:lnTo>
                    <a:lnTo>
                      <a:pt x="2625" y="676"/>
                    </a:lnTo>
                    <a:lnTo>
                      <a:pt x="0" y="676"/>
                    </a:lnTo>
                  </a:path>
                </a:pathLst>
              </a:custGeom>
              <a:noFill/>
              <a:ln w="2857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3" name="Line 44">
                <a:extLst>
                  <a:ext uri="{FF2B5EF4-FFF2-40B4-BE49-F238E27FC236}">
                    <a16:creationId xmlns:a16="http://schemas.microsoft.com/office/drawing/2014/main" id="{190A1EF7-E1E0-BD69-8AB2-BE9C235F4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2388" y="3989388"/>
                <a:ext cx="0" cy="322263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4" name="Line 45">
                <a:extLst>
                  <a:ext uri="{FF2B5EF4-FFF2-40B4-BE49-F238E27FC236}">
                    <a16:creationId xmlns:a16="http://schemas.microsoft.com/office/drawing/2014/main" id="{005FB9F1-94D5-7AD3-5D59-EECA4B3D0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3575" y="4359275"/>
                <a:ext cx="0" cy="96838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5" name="Line 46">
                <a:extLst>
                  <a:ext uri="{FF2B5EF4-FFF2-40B4-BE49-F238E27FC236}">
                    <a16:creationId xmlns:a16="http://schemas.microsoft.com/office/drawing/2014/main" id="{5C4313FA-43EC-DA17-7F6C-0266CE0B9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5600" y="4208463"/>
                <a:ext cx="0" cy="2159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6" name="Freeform 47">
                <a:extLst>
                  <a:ext uri="{FF2B5EF4-FFF2-40B4-BE49-F238E27FC236}">
                    <a16:creationId xmlns:a16="http://schemas.microsoft.com/office/drawing/2014/main" id="{E1D82489-B431-2151-718F-F42D12EB8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4394200"/>
                <a:ext cx="60325" cy="58738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7 w 152"/>
                  <a:gd name="T13" fmla="*/ 118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8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8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8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:a16="http://schemas.microsoft.com/office/drawing/2014/main" id="{5F0BE9ED-8980-A0F5-9F5E-6ED191C92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825" y="4394200"/>
                <a:ext cx="60325" cy="58738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5 w 152"/>
                  <a:gd name="T5" fmla="*/ 146 h 152"/>
                  <a:gd name="T6" fmla="*/ 110 w 152"/>
                  <a:gd name="T7" fmla="*/ 141 h 152"/>
                  <a:gd name="T8" fmla="*/ 118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8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8 h 152"/>
                  <a:gd name="T60" fmla="*/ 22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60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5" y="146"/>
                    </a:lnTo>
                    <a:lnTo>
                      <a:pt x="110" y="141"/>
                    </a:lnTo>
                    <a:lnTo>
                      <a:pt x="118" y="138"/>
                    </a:lnTo>
                    <a:lnTo>
                      <a:pt x="129" y="129"/>
                    </a:lnTo>
                    <a:lnTo>
                      <a:pt x="138" y="118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8"/>
                    </a:lnTo>
                    <a:lnTo>
                      <a:pt x="22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60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:a16="http://schemas.microsoft.com/office/drawing/2014/main" id="{400337B4-88F4-BDEC-EA7F-F4CFA7641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025" y="4291013"/>
                <a:ext cx="58738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:a16="http://schemas.microsoft.com/office/drawing/2014/main" id="{58F4D94A-9920-DF87-07B9-B980351B3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5" y="4125913"/>
                <a:ext cx="60325" cy="58738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8 h 152"/>
                  <a:gd name="T10" fmla="*/ 129 w 152"/>
                  <a:gd name="T11" fmla="*/ 129 h 152"/>
                  <a:gd name="T12" fmla="*/ 137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7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1 h 152"/>
                  <a:gd name="T32" fmla="*/ 104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1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1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59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1"/>
                    </a:lnTo>
                    <a:lnTo>
                      <a:pt x="104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1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59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0" name="Freeform 69">
                <a:extLst>
                  <a:ext uri="{FF2B5EF4-FFF2-40B4-BE49-F238E27FC236}">
                    <a16:creationId xmlns:a16="http://schemas.microsoft.com/office/drawing/2014/main" id="{17184ADD-E1C4-BF77-C47C-753159D3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3165475"/>
                <a:ext cx="0" cy="1019175"/>
              </a:xfrm>
              <a:custGeom>
                <a:avLst/>
                <a:gdLst>
                  <a:gd name="T0" fmla="*/ 2569 h 2569"/>
                  <a:gd name="T1" fmla="*/ 1299 h 2569"/>
                  <a:gd name="T2" fmla="*/ 0 h 2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69">
                    <a:moveTo>
                      <a:pt x="0" y="2569"/>
                    </a:moveTo>
                    <a:lnTo>
                      <a:pt x="0" y="129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1" name="Freeform 70">
                <a:extLst>
                  <a:ext uri="{FF2B5EF4-FFF2-40B4-BE49-F238E27FC236}">
                    <a16:creationId xmlns:a16="http://schemas.microsoft.com/office/drawing/2014/main" id="{BB16350F-87CD-3191-CD31-F4D24DD4A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4078288"/>
                <a:ext cx="0" cy="236538"/>
              </a:xfrm>
              <a:custGeom>
                <a:avLst/>
                <a:gdLst>
                  <a:gd name="T0" fmla="*/ 594 h 594"/>
                  <a:gd name="T1" fmla="*/ 306 h 594"/>
                  <a:gd name="T2" fmla="*/ 0 h 5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4">
                    <a:moveTo>
                      <a:pt x="0" y="594"/>
                    </a:move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2" name="Freeform 71">
                <a:extLst>
                  <a:ext uri="{FF2B5EF4-FFF2-40B4-BE49-F238E27FC236}">
                    <a16:creationId xmlns:a16="http://schemas.microsoft.com/office/drawing/2014/main" id="{B504F352-A12E-67F0-AFB1-F851200A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300" y="3665538"/>
                <a:ext cx="0" cy="558800"/>
              </a:xfrm>
              <a:custGeom>
                <a:avLst/>
                <a:gdLst>
                  <a:gd name="T0" fmla="*/ 1411 h 1411"/>
                  <a:gd name="T1" fmla="*/ 696 h 1411"/>
                  <a:gd name="T2" fmla="*/ 0 h 14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11">
                    <a:moveTo>
                      <a:pt x="0" y="1411"/>
                    </a:moveTo>
                    <a:lnTo>
                      <a:pt x="0" y="69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3" name="Freeform 72">
                <a:extLst>
                  <a:ext uri="{FF2B5EF4-FFF2-40B4-BE49-F238E27FC236}">
                    <a16:creationId xmlns:a16="http://schemas.microsoft.com/office/drawing/2014/main" id="{C23AB74F-2034-C08A-0B5E-570C6EA09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3679825"/>
                <a:ext cx="2974975" cy="744538"/>
              </a:xfrm>
              <a:custGeom>
                <a:avLst/>
                <a:gdLst>
                  <a:gd name="T0" fmla="*/ 7496 w 7496"/>
                  <a:gd name="T1" fmla="*/ 1311 h 1874"/>
                  <a:gd name="T2" fmla="*/ 5074 w 7496"/>
                  <a:gd name="T3" fmla="*/ 2 h 1874"/>
                  <a:gd name="T4" fmla="*/ 5070 w 7496"/>
                  <a:gd name="T5" fmla="*/ 0 h 1874"/>
                  <a:gd name="T6" fmla="*/ 2643 w 7496"/>
                  <a:gd name="T7" fmla="*/ 657 h 1874"/>
                  <a:gd name="T8" fmla="*/ 2639 w 7496"/>
                  <a:gd name="T9" fmla="*/ 659 h 1874"/>
                  <a:gd name="T10" fmla="*/ 0 w 7496"/>
                  <a:gd name="T11" fmla="*/ 1874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96" h="1874">
                    <a:moveTo>
                      <a:pt x="7496" y="1311"/>
                    </a:moveTo>
                    <a:lnTo>
                      <a:pt x="5074" y="2"/>
                    </a:lnTo>
                    <a:lnTo>
                      <a:pt x="5070" y="0"/>
                    </a:lnTo>
                    <a:lnTo>
                      <a:pt x="2643" y="657"/>
                    </a:lnTo>
                    <a:lnTo>
                      <a:pt x="2639" y="659"/>
                    </a:lnTo>
                    <a:lnTo>
                      <a:pt x="0" y="1874"/>
                    </a:lnTo>
                  </a:path>
                </a:pathLst>
              </a:custGeom>
              <a:noFill/>
              <a:ln w="285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:a16="http://schemas.microsoft.com/office/drawing/2014/main" id="{DC328FDD-CE98-4C87-63CF-294907E47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975" y="4394200"/>
                <a:ext cx="58738" cy="58738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50 h 152"/>
                  <a:gd name="T4" fmla="*/ 105 w 152"/>
                  <a:gd name="T5" fmla="*/ 146 h 152"/>
                  <a:gd name="T6" fmla="*/ 111 w 152"/>
                  <a:gd name="T7" fmla="*/ 141 h 152"/>
                  <a:gd name="T8" fmla="*/ 118 w 152"/>
                  <a:gd name="T9" fmla="*/ 138 h 152"/>
                  <a:gd name="T10" fmla="*/ 129 w 152"/>
                  <a:gd name="T11" fmla="*/ 129 h 152"/>
                  <a:gd name="T12" fmla="*/ 138 w 152"/>
                  <a:gd name="T13" fmla="*/ 118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50 w 152"/>
                  <a:gd name="T19" fmla="*/ 90 h 152"/>
                  <a:gd name="T20" fmla="*/ 152 w 152"/>
                  <a:gd name="T21" fmla="*/ 76 h 152"/>
                  <a:gd name="T22" fmla="*/ 150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8 w 152"/>
                  <a:gd name="T31" fmla="*/ 11 h 152"/>
                  <a:gd name="T32" fmla="*/ 105 w 152"/>
                  <a:gd name="T33" fmla="*/ 5 h 152"/>
                  <a:gd name="T34" fmla="*/ 90 w 152"/>
                  <a:gd name="T35" fmla="*/ 1 h 152"/>
                  <a:gd name="T36" fmla="*/ 76 w 152"/>
                  <a:gd name="T37" fmla="*/ 0 h 152"/>
                  <a:gd name="T38" fmla="*/ 60 w 152"/>
                  <a:gd name="T39" fmla="*/ 1 h 152"/>
                  <a:gd name="T40" fmla="*/ 45 w 152"/>
                  <a:gd name="T41" fmla="*/ 5 h 152"/>
                  <a:gd name="T42" fmla="*/ 32 w 152"/>
                  <a:gd name="T43" fmla="*/ 11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2 w 152"/>
                  <a:gd name="T51" fmla="*/ 59 h 152"/>
                  <a:gd name="T52" fmla="*/ 0 w 152"/>
                  <a:gd name="T53" fmla="*/ 76 h 152"/>
                  <a:gd name="T54" fmla="*/ 2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8 h 152"/>
                  <a:gd name="T60" fmla="*/ 22 w 152"/>
                  <a:gd name="T61" fmla="*/ 129 h 152"/>
                  <a:gd name="T62" fmla="*/ 32 w 152"/>
                  <a:gd name="T63" fmla="*/ 138 h 152"/>
                  <a:gd name="T64" fmla="*/ 45 w 152"/>
                  <a:gd name="T65" fmla="*/ 146 h 152"/>
                  <a:gd name="T66" fmla="*/ 60 w 152"/>
                  <a:gd name="T67" fmla="*/ 150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50"/>
                    </a:lnTo>
                    <a:lnTo>
                      <a:pt x="105" y="146"/>
                    </a:lnTo>
                    <a:lnTo>
                      <a:pt x="111" y="141"/>
                    </a:lnTo>
                    <a:lnTo>
                      <a:pt x="118" y="138"/>
                    </a:lnTo>
                    <a:lnTo>
                      <a:pt x="129" y="129"/>
                    </a:lnTo>
                    <a:lnTo>
                      <a:pt x="138" y="118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50" y="90"/>
                    </a:lnTo>
                    <a:lnTo>
                      <a:pt x="152" y="76"/>
                    </a:lnTo>
                    <a:lnTo>
                      <a:pt x="150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2" y="59"/>
                    </a:lnTo>
                    <a:lnTo>
                      <a:pt x="0" y="76"/>
                    </a:lnTo>
                    <a:lnTo>
                      <a:pt x="2" y="90"/>
                    </a:lnTo>
                    <a:lnTo>
                      <a:pt x="5" y="104"/>
                    </a:lnTo>
                    <a:lnTo>
                      <a:pt x="11" y="118"/>
                    </a:lnTo>
                    <a:lnTo>
                      <a:pt x="22" y="129"/>
                    </a:lnTo>
                    <a:lnTo>
                      <a:pt x="32" y="138"/>
                    </a:lnTo>
                    <a:lnTo>
                      <a:pt x="45" y="146"/>
                    </a:lnTo>
                    <a:lnTo>
                      <a:pt x="60" y="150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5" name="Freeform 91">
                <a:extLst>
                  <a:ext uri="{FF2B5EF4-FFF2-40B4-BE49-F238E27FC236}">
                    <a16:creationId xmlns:a16="http://schemas.microsoft.com/office/drawing/2014/main" id="{D330F96A-AA62-A03F-616E-1A9967211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911600"/>
                <a:ext cx="60325" cy="60325"/>
              </a:xfrm>
              <a:custGeom>
                <a:avLst/>
                <a:gdLst>
                  <a:gd name="T0" fmla="*/ 76 w 151"/>
                  <a:gd name="T1" fmla="*/ 151 h 151"/>
                  <a:gd name="T2" fmla="*/ 90 w 151"/>
                  <a:gd name="T3" fmla="*/ 149 h 151"/>
                  <a:gd name="T4" fmla="*/ 104 w 151"/>
                  <a:gd name="T5" fmla="*/ 145 h 151"/>
                  <a:gd name="T6" fmla="*/ 110 w 151"/>
                  <a:gd name="T7" fmla="*/ 141 h 151"/>
                  <a:gd name="T8" fmla="*/ 117 w 151"/>
                  <a:gd name="T9" fmla="*/ 137 h 151"/>
                  <a:gd name="T10" fmla="*/ 129 w 151"/>
                  <a:gd name="T11" fmla="*/ 129 h 151"/>
                  <a:gd name="T12" fmla="*/ 137 w 151"/>
                  <a:gd name="T13" fmla="*/ 117 h 151"/>
                  <a:gd name="T14" fmla="*/ 141 w 151"/>
                  <a:gd name="T15" fmla="*/ 110 h 151"/>
                  <a:gd name="T16" fmla="*/ 145 w 151"/>
                  <a:gd name="T17" fmla="*/ 104 h 151"/>
                  <a:gd name="T18" fmla="*/ 149 w 151"/>
                  <a:gd name="T19" fmla="*/ 90 h 151"/>
                  <a:gd name="T20" fmla="*/ 151 w 151"/>
                  <a:gd name="T21" fmla="*/ 75 h 151"/>
                  <a:gd name="T22" fmla="*/ 149 w 151"/>
                  <a:gd name="T23" fmla="*/ 59 h 151"/>
                  <a:gd name="T24" fmla="*/ 145 w 151"/>
                  <a:gd name="T25" fmla="*/ 45 h 151"/>
                  <a:gd name="T26" fmla="*/ 137 w 151"/>
                  <a:gd name="T27" fmla="*/ 32 h 151"/>
                  <a:gd name="T28" fmla="*/ 129 w 151"/>
                  <a:gd name="T29" fmla="*/ 21 h 151"/>
                  <a:gd name="T30" fmla="*/ 117 w 151"/>
                  <a:gd name="T31" fmla="*/ 10 h 151"/>
                  <a:gd name="T32" fmla="*/ 104 w 151"/>
                  <a:gd name="T33" fmla="*/ 4 h 151"/>
                  <a:gd name="T34" fmla="*/ 90 w 151"/>
                  <a:gd name="T35" fmla="*/ 1 h 151"/>
                  <a:gd name="T36" fmla="*/ 76 w 151"/>
                  <a:gd name="T37" fmla="*/ 0 h 151"/>
                  <a:gd name="T38" fmla="*/ 59 w 151"/>
                  <a:gd name="T39" fmla="*/ 1 h 151"/>
                  <a:gd name="T40" fmla="*/ 45 w 151"/>
                  <a:gd name="T41" fmla="*/ 4 h 151"/>
                  <a:gd name="T42" fmla="*/ 32 w 151"/>
                  <a:gd name="T43" fmla="*/ 10 h 151"/>
                  <a:gd name="T44" fmla="*/ 21 w 151"/>
                  <a:gd name="T45" fmla="*/ 21 h 151"/>
                  <a:gd name="T46" fmla="*/ 10 w 151"/>
                  <a:gd name="T47" fmla="*/ 32 h 151"/>
                  <a:gd name="T48" fmla="*/ 4 w 151"/>
                  <a:gd name="T49" fmla="*/ 45 h 151"/>
                  <a:gd name="T50" fmla="*/ 1 w 151"/>
                  <a:gd name="T51" fmla="*/ 59 h 151"/>
                  <a:gd name="T52" fmla="*/ 0 w 151"/>
                  <a:gd name="T53" fmla="*/ 75 h 151"/>
                  <a:gd name="T54" fmla="*/ 1 w 151"/>
                  <a:gd name="T55" fmla="*/ 90 h 151"/>
                  <a:gd name="T56" fmla="*/ 4 w 151"/>
                  <a:gd name="T57" fmla="*/ 104 h 151"/>
                  <a:gd name="T58" fmla="*/ 10 w 151"/>
                  <a:gd name="T59" fmla="*/ 117 h 151"/>
                  <a:gd name="T60" fmla="*/ 21 w 151"/>
                  <a:gd name="T61" fmla="*/ 129 h 151"/>
                  <a:gd name="T62" fmla="*/ 32 w 151"/>
                  <a:gd name="T63" fmla="*/ 137 h 151"/>
                  <a:gd name="T64" fmla="*/ 45 w 151"/>
                  <a:gd name="T65" fmla="*/ 145 h 151"/>
                  <a:gd name="T66" fmla="*/ 59 w 151"/>
                  <a:gd name="T67" fmla="*/ 149 h 151"/>
                  <a:gd name="T68" fmla="*/ 76 w 151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lnTo>
                      <a:pt x="90" y="149"/>
                    </a:lnTo>
                    <a:lnTo>
                      <a:pt x="104" y="145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5" y="104"/>
                    </a:lnTo>
                    <a:lnTo>
                      <a:pt x="149" y="90"/>
                    </a:lnTo>
                    <a:lnTo>
                      <a:pt x="151" y="75"/>
                    </a:lnTo>
                    <a:lnTo>
                      <a:pt x="149" y="59"/>
                    </a:lnTo>
                    <a:lnTo>
                      <a:pt x="145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0"/>
                    </a:lnTo>
                    <a:lnTo>
                      <a:pt x="104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5"/>
                    </a:lnTo>
                    <a:lnTo>
                      <a:pt x="1" y="90"/>
                    </a:lnTo>
                    <a:lnTo>
                      <a:pt x="4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5"/>
                    </a:lnTo>
                    <a:lnTo>
                      <a:pt x="59" y="149"/>
                    </a:lnTo>
                    <a:lnTo>
                      <a:pt x="76" y="15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6" name="Freeform 92">
                <a:extLst>
                  <a:ext uri="{FF2B5EF4-FFF2-40B4-BE49-F238E27FC236}">
                    <a16:creationId xmlns:a16="http://schemas.microsoft.com/office/drawing/2014/main" id="{15E06199-F392-B3E4-93C6-E14AB8AB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925" y="3651250"/>
                <a:ext cx="60325" cy="60325"/>
              </a:xfrm>
              <a:custGeom>
                <a:avLst/>
                <a:gdLst>
                  <a:gd name="T0" fmla="*/ 75 w 151"/>
                  <a:gd name="T1" fmla="*/ 151 h 151"/>
                  <a:gd name="T2" fmla="*/ 90 w 151"/>
                  <a:gd name="T3" fmla="*/ 149 h 151"/>
                  <a:gd name="T4" fmla="*/ 104 w 151"/>
                  <a:gd name="T5" fmla="*/ 145 h 151"/>
                  <a:gd name="T6" fmla="*/ 110 w 151"/>
                  <a:gd name="T7" fmla="*/ 141 h 151"/>
                  <a:gd name="T8" fmla="*/ 117 w 151"/>
                  <a:gd name="T9" fmla="*/ 137 h 151"/>
                  <a:gd name="T10" fmla="*/ 129 w 151"/>
                  <a:gd name="T11" fmla="*/ 129 h 151"/>
                  <a:gd name="T12" fmla="*/ 137 w 151"/>
                  <a:gd name="T13" fmla="*/ 117 h 151"/>
                  <a:gd name="T14" fmla="*/ 141 w 151"/>
                  <a:gd name="T15" fmla="*/ 110 h 151"/>
                  <a:gd name="T16" fmla="*/ 145 w 151"/>
                  <a:gd name="T17" fmla="*/ 104 h 151"/>
                  <a:gd name="T18" fmla="*/ 149 w 151"/>
                  <a:gd name="T19" fmla="*/ 90 h 151"/>
                  <a:gd name="T20" fmla="*/ 151 w 151"/>
                  <a:gd name="T21" fmla="*/ 75 h 151"/>
                  <a:gd name="T22" fmla="*/ 149 w 151"/>
                  <a:gd name="T23" fmla="*/ 59 h 151"/>
                  <a:gd name="T24" fmla="*/ 145 w 151"/>
                  <a:gd name="T25" fmla="*/ 45 h 151"/>
                  <a:gd name="T26" fmla="*/ 137 w 151"/>
                  <a:gd name="T27" fmla="*/ 32 h 151"/>
                  <a:gd name="T28" fmla="*/ 129 w 151"/>
                  <a:gd name="T29" fmla="*/ 21 h 151"/>
                  <a:gd name="T30" fmla="*/ 117 w 151"/>
                  <a:gd name="T31" fmla="*/ 10 h 151"/>
                  <a:gd name="T32" fmla="*/ 104 w 151"/>
                  <a:gd name="T33" fmla="*/ 4 h 151"/>
                  <a:gd name="T34" fmla="*/ 90 w 151"/>
                  <a:gd name="T35" fmla="*/ 1 h 151"/>
                  <a:gd name="T36" fmla="*/ 75 w 151"/>
                  <a:gd name="T37" fmla="*/ 0 h 151"/>
                  <a:gd name="T38" fmla="*/ 59 w 151"/>
                  <a:gd name="T39" fmla="*/ 1 h 151"/>
                  <a:gd name="T40" fmla="*/ 45 w 151"/>
                  <a:gd name="T41" fmla="*/ 4 h 151"/>
                  <a:gd name="T42" fmla="*/ 32 w 151"/>
                  <a:gd name="T43" fmla="*/ 10 h 151"/>
                  <a:gd name="T44" fmla="*/ 21 w 151"/>
                  <a:gd name="T45" fmla="*/ 21 h 151"/>
                  <a:gd name="T46" fmla="*/ 10 w 151"/>
                  <a:gd name="T47" fmla="*/ 32 h 151"/>
                  <a:gd name="T48" fmla="*/ 4 w 151"/>
                  <a:gd name="T49" fmla="*/ 45 h 151"/>
                  <a:gd name="T50" fmla="*/ 1 w 151"/>
                  <a:gd name="T51" fmla="*/ 59 h 151"/>
                  <a:gd name="T52" fmla="*/ 0 w 151"/>
                  <a:gd name="T53" fmla="*/ 75 h 151"/>
                  <a:gd name="T54" fmla="*/ 1 w 151"/>
                  <a:gd name="T55" fmla="*/ 90 h 151"/>
                  <a:gd name="T56" fmla="*/ 4 w 151"/>
                  <a:gd name="T57" fmla="*/ 104 h 151"/>
                  <a:gd name="T58" fmla="*/ 10 w 151"/>
                  <a:gd name="T59" fmla="*/ 117 h 151"/>
                  <a:gd name="T60" fmla="*/ 21 w 151"/>
                  <a:gd name="T61" fmla="*/ 129 h 151"/>
                  <a:gd name="T62" fmla="*/ 32 w 151"/>
                  <a:gd name="T63" fmla="*/ 137 h 151"/>
                  <a:gd name="T64" fmla="*/ 45 w 151"/>
                  <a:gd name="T65" fmla="*/ 145 h 151"/>
                  <a:gd name="T66" fmla="*/ 59 w 151"/>
                  <a:gd name="T67" fmla="*/ 149 h 151"/>
                  <a:gd name="T68" fmla="*/ 75 w 151"/>
                  <a:gd name="T6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1">
                    <a:moveTo>
                      <a:pt x="75" y="151"/>
                    </a:moveTo>
                    <a:lnTo>
                      <a:pt x="90" y="149"/>
                    </a:lnTo>
                    <a:lnTo>
                      <a:pt x="104" y="145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7" y="117"/>
                    </a:lnTo>
                    <a:lnTo>
                      <a:pt x="141" y="110"/>
                    </a:lnTo>
                    <a:lnTo>
                      <a:pt x="145" y="104"/>
                    </a:lnTo>
                    <a:lnTo>
                      <a:pt x="149" y="90"/>
                    </a:lnTo>
                    <a:lnTo>
                      <a:pt x="151" y="75"/>
                    </a:lnTo>
                    <a:lnTo>
                      <a:pt x="149" y="59"/>
                    </a:lnTo>
                    <a:lnTo>
                      <a:pt x="145" y="45"/>
                    </a:lnTo>
                    <a:lnTo>
                      <a:pt x="137" y="32"/>
                    </a:lnTo>
                    <a:lnTo>
                      <a:pt x="129" y="21"/>
                    </a:lnTo>
                    <a:lnTo>
                      <a:pt x="117" y="10"/>
                    </a:lnTo>
                    <a:lnTo>
                      <a:pt x="104" y="4"/>
                    </a:lnTo>
                    <a:lnTo>
                      <a:pt x="90" y="1"/>
                    </a:lnTo>
                    <a:lnTo>
                      <a:pt x="75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5"/>
                    </a:lnTo>
                    <a:lnTo>
                      <a:pt x="1" y="90"/>
                    </a:lnTo>
                    <a:lnTo>
                      <a:pt x="4" y="104"/>
                    </a:lnTo>
                    <a:lnTo>
                      <a:pt x="10" y="117"/>
                    </a:lnTo>
                    <a:lnTo>
                      <a:pt x="21" y="129"/>
                    </a:lnTo>
                    <a:lnTo>
                      <a:pt x="32" y="137"/>
                    </a:lnTo>
                    <a:lnTo>
                      <a:pt x="45" y="145"/>
                    </a:lnTo>
                    <a:lnTo>
                      <a:pt x="59" y="149"/>
                    </a:lnTo>
                    <a:lnTo>
                      <a:pt x="75" y="15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7" name="Freeform 93">
                <a:extLst>
                  <a:ext uri="{FF2B5EF4-FFF2-40B4-BE49-F238E27FC236}">
                    <a16:creationId xmlns:a16="http://schemas.microsoft.com/office/drawing/2014/main" id="{1413853C-E4C0-FD91-1C04-7C6410F15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0" y="4170363"/>
                <a:ext cx="58738" cy="60325"/>
              </a:xfrm>
              <a:custGeom>
                <a:avLst/>
                <a:gdLst>
                  <a:gd name="T0" fmla="*/ 76 w 152"/>
                  <a:gd name="T1" fmla="*/ 152 h 152"/>
                  <a:gd name="T2" fmla="*/ 90 w 152"/>
                  <a:gd name="T3" fmla="*/ 149 h 152"/>
                  <a:gd name="T4" fmla="*/ 104 w 152"/>
                  <a:gd name="T5" fmla="*/ 146 h 152"/>
                  <a:gd name="T6" fmla="*/ 110 w 152"/>
                  <a:gd name="T7" fmla="*/ 141 h 152"/>
                  <a:gd name="T8" fmla="*/ 117 w 152"/>
                  <a:gd name="T9" fmla="*/ 137 h 152"/>
                  <a:gd name="T10" fmla="*/ 129 w 152"/>
                  <a:gd name="T11" fmla="*/ 129 h 152"/>
                  <a:gd name="T12" fmla="*/ 138 w 152"/>
                  <a:gd name="T13" fmla="*/ 117 h 152"/>
                  <a:gd name="T14" fmla="*/ 141 w 152"/>
                  <a:gd name="T15" fmla="*/ 110 h 152"/>
                  <a:gd name="T16" fmla="*/ 146 w 152"/>
                  <a:gd name="T17" fmla="*/ 104 h 152"/>
                  <a:gd name="T18" fmla="*/ 149 w 152"/>
                  <a:gd name="T19" fmla="*/ 90 h 152"/>
                  <a:gd name="T20" fmla="*/ 152 w 152"/>
                  <a:gd name="T21" fmla="*/ 76 h 152"/>
                  <a:gd name="T22" fmla="*/ 149 w 152"/>
                  <a:gd name="T23" fmla="*/ 59 h 152"/>
                  <a:gd name="T24" fmla="*/ 146 w 152"/>
                  <a:gd name="T25" fmla="*/ 45 h 152"/>
                  <a:gd name="T26" fmla="*/ 138 w 152"/>
                  <a:gd name="T27" fmla="*/ 32 h 152"/>
                  <a:gd name="T28" fmla="*/ 129 w 152"/>
                  <a:gd name="T29" fmla="*/ 21 h 152"/>
                  <a:gd name="T30" fmla="*/ 117 w 152"/>
                  <a:gd name="T31" fmla="*/ 10 h 152"/>
                  <a:gd name="T32" fmla="*/ 104 w 152"/>
                  <a:gd name="T33" fmla="*/ 4 h 152"/>
                  <a:gd name="T34" fmla="*/ 90 w 152"/>
                  <a:gd name="T35" fmla="*/ 1 h 152"/>
                  <a:gd name="T36" fmla="*/ 76 w 152"/>
                  <a:gd name="T37" fmla="*/ 0 h 152"/>
                  <a:gd name="T38" fmla="*/ 59 w 152"/>
                  <a:gd name="T39" fmla="*/ 1 h 152"/>
                  <a:gd name="T40" fmla="*/ 45 w 152"/>
                  <a:gd name="T41" fmla="*/ 4 h 152"/>
                  <a:gd name="T42" fmla="*/ 32 w 152"/>
                  <a:gd name="T43" fmla="*/ 10 h 152"/>
                  <a:gd name="T44" fmla="*/ 22 w 152"/>
                  <a:gd name="T45" fmla="*/ 21 h 152"/>
                  <a:gd name="T46" fmla="*/ 11 w 152"/>
                  <a:gd name="T47" fmla="*/ 32 h 152"/>
                  <a:gd name="T48" fmla="*/ 5 w 152"/>
                  <a:gd name="T49" fmla="*/ 45 h 152"/>
                  <a:gd name="T50" fmla="*/ 1 w 152"/>
                  <a:gd name="T51" fmla="*/ 59 h 152"/>
                  <a:gd name="T52" fmla="*/ 0 w 152"/>
                  <a:gd name="T53" fmla="*/ 76 h 152"/>
                  <a:gd name="T54" fmla="*/ 1 w 152"/>
                  <a:gd name="T55" fmla="*/ 90 h 152"/>
                  <a:gd name="T56" fmla="*/ 5 w 152"/>
                  <a:gd name="T57" fmla="*/ 104 h 152"/>
                  <a:gd name="T58" fmla="*/ 11 w 152"/>
                  <a:gd name="T59" fmla="*/ 117 h 152"/>
                  <a:gd name="T60" fmla="*/ 22 w 152"/>
                  <a:gd name="T61" fmla="*/ 129 h 152"/>
                  <a:gd name="T62" fmla="*/ 32 w 152"/>
                  <a:gd name="T63" fmla="*/ 137 h 152"/>
                  <a:gd name="T64" fmla="*/ 45 w 152"/>
                  <a:gd name="T65" fmla="*/ 146 h 152"/>
                  <a:gd name="T66" fmla="*/ 59 w 152"/>
                  <a:gd name="T67" fmla="*/ 149 h 152"/>
                  <a:gd name="T68" fmla="*/ 76 w 152"/>
                  <a:gd name="T6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lnTo>
                      <a:pt x="90" y="149"/>
                    </a:lnTo>
                    <a:lnTo>
                      <a:pt x="104" y="146"/>
                    </a:lnTo>
                    <a:lnTo>
                      <a:pt x="110" y="141"/>
                    </a:lnTo>
                    <a:lnTo>
                      <a:pt x="117" y="137"/>
                    </a:lnTo>
                    <a:lnTo>
                      <a:pt x="129" y="129"/>
                    </a:lnTo>
                    <a:lnTo>
                      <a:pt x="138" y="117"/>
                    </a:lnTo>
                    <a:lnTo>
                      <a:pt x="141" y="110"/>
                    </a:lnTo>
                    <a:lnTo>
                      <a:pt x="146" y="104"/>
                    </a:lnTo>
                    <a:lnTo>
                      <a:pt x="149" y="90"/>
                    </a:lnTo>
                    <a:lnTo>
                      <a:pt x="152" y="76"/>
                    </a:lnTo>
                    <a:lnTo>
                      <a:pt x="149" y="59"/>
                    </a:lnTo>
                    <a:lnTo>
                      <a:pt x="146" y="45"/>
                    </a:lnTo>
                    <a:lnTo>
                      <a:pt x="138" y="32"/>
                    </a:lnTo>
                    <a:lnTo>
                      <a:pt x="129" y="21"/>
                    </a:lnTo>
                    <a:lnTo>
                      <a:pt x="117" y="10"/>
                    </a:lnTo>
                    <a:lnTo>
                      <a:pt x="104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0"/>
                    </a:lnTo>
                    <a:lnTo>
                      <a:pt x="5" y="104"/>
                    </a:lnTo>
                    <a:lnTo>
                      <a:pt x="11" y="117"/>
                    </a:lnTo>
                    <a:lnTo>
                      <a:pt x="22" y="129"/>
                    </a:lnTo>
                    <a:lnTo>
                      <a:pt x="32" y="137"/>
                    </a:lnTo>
                    <a:lnTo>
                      <a:pt x="45" y="146"/>
                    </a:lnTo>
                    <a:lnTo>
                      <a:pt x="59" y="149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3F0E2C90-FF88-55DC-C8B2-B3F2FBB9BA91}"/>
                </a:ext>
              </a:extLst>
            </p:cNvPr>
            <p:cNvSpPr txBox="1"/>
            <p:nvPr/>
          </p:nvSpPr>
          <p:spPr>
            <a:xfrm>
              <a:off x="1155854" y="5011165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W0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201F6200-0647-2F16-AD7B-B93BAEB631D3}"/>
                </a:ext>
              </a:extLst>
            </p:cNvPr>
            <p:cNvSpPr txBox="1"/>
            <p:nvPr/>
          </p:nvSpPr>
          <p:spPr>
            <a:xfrm>
              <a:off x="730832" y="4734166"/>
              <a:ext cx="466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-500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78D26DD1-1DB9-048A-93FA-CEBF061AFCD3}"/>
                </a:ext>
              </a:extLst>
            </p:cNvPr>
            <p:cNvSpPr txBox="1"/>
            <p:nvPr/>
          </p:nvSpPr>
          <p:spPr>
            <a:xfrm>
              <a:off x="2191197" y="5011165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W48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556188FE-8B73-6ECD-FAB4-88D01B71F1A0}"/>
                </a:ext>
              </a:extLst>
            </p:cNvPr>
            <p:cNvSpPr txBox="1"/>
            <p:nvPr/>
          </p:nvSpPr>
          <p:spPr>
            <a:xfrm>
              <a:off x="3148461" y="5011165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W96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5E5387A2-8F4F-CE2F-CB61-B17DE02E41EF}"/>
                </a:ext>
              </a:extLst>
            </p:cNvPr>
            <p:cNvSpPr txBox="1"/>
            <p:nvPr/>
          </p:nvSpPr>
          <p:spPr>
            <a:xfrm>
              <a:off x="4082261" y="5011165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W144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94879AB3-5ADE-FF2C-65DD-3EC5C010E81F}"/>
                </a:ext>
              </a:extLst>
            </p:cNvPr>
            <p:cNvSpPr txBox="1"/>
            <p:nvPr/>
          </p:nvSpPr>
          <p:spPr>
            <a:xfrm>
              <a:off x="3010732" y="2453849"/>
              <a:ext cx="2161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Treatment discontinuation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115C0363-6E45-270E-C579-BCE9AD4DD58E}"/>
                </a:ext>
              </a:extLst>
            </p:cNvPr>
            <p:cNvSpPr txBox="1"/>
            <p:nvPr/>
          </p:nvSpPr>
          <p:spPr>
            <a:xfrm>
              <a:off x="934413" y="420609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9C76485C-6D05-2F40-0B73-2894F19F1F5A}"/>
                </a:ext>
              </a:extLst>
            </p:cNvPr>
            <p:cNvSpPr txBox="1"/>
            <p:nvPr/>
          </p:nvSpPr>
          <p:spPr>
            <a:xfrm>
              <a:off x="777319" y="367802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500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2CB5B47A-1CDD-5032-316E-6B3CF68BB8A1}"/>
                </a:ext>
              </a:extLst>
            </p:cNvPr>
            <p:cNvSpPr txBox="1"/>
            <p:nvPr/>
          </p:nvSpPr>
          <p:spPr>
            <a:xfrm>
              <a:off x="698771" y="314996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1000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51B9B3C0-CCA7-3CF1-98A9-CD6ADE74C597}"/>
                </a:ext>
              </a:extLst>
            </p:cNvPr>
            <p:cNvSpPr txBox="1"/>
            <p:nvPr/>
          </p:nvSpPr>
          <p:spPr>
            <a:xfrm>
              <a:off x="698771" y="2621893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>
                  <a:solidFill>
                    <a:srgbClr val="000066"/>
                  </a:solidFill>
                </a:rPr>
                <a:t>1500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363F0B7-1C55-0C29-424C-9322DC8E039F}"/>
                </a:ext>
              </a:extLst>
            </p:cNvPr>
            <p:cNvSpPr txBox="1"/>
            <p:nvPr/>
          </p:nvSpPr>
          <p:spPr>
            <a:xfrm>
              <a:off x="2129095" y="2762165"/>
              <a:ext cx="993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000066"/>
                  </a:solidFill>
                </a:rPr>
                <a:t>Placebo</a:t>
              </a:r>
            </a:p>
            <a:p>
              <a:pPr algn="l"/>
              <a:r>
                <a:rPr lang="fr-FR" sz="1400" b="1" dirty="0" err="1">
                  <a:solidFill>
                    <a:srgbClr val="000066"/>
                  </a:solidFill>
                </a:rPr>
                <a:t>Metformin</a:t>
              </a:r>
              <a:endParaRPr lang="es-419" sz="1400" b="1" dirty="0" err="1">
                <a:solidFill>
                  <a:srgbClr val="000066"/>
                </a:solidFill>
              </a:endParaRPr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A036D5D4-06F5-EFAA-CABA-0D9DFAF788E2}"/>
                </a:ext>
              </a:extLst>
            </p:cNvPr>
            <p:cNvCxnSpPr/>
            <p:nvPr/>
          </p:nvCxnSpPr>
          <p:spPr>
            <a:xfrm>
              <a:off x="1566388" y="2949490"/>
              <a:ext cx="430823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C9316CAB-F1B1-3C38-B1FB-7A798B6BE179}"/>
                </a:ext>
              </a:extLst>
            </p:cNvPr>
            <p:cNvCxnSpPr/>
            <p:nvPr/>
          </p:nvCxnSpPr>
          <p:spPr>
            <a:xfrm>
              <a:off x="1566388" y="3159040"/>
              <a:ext cx="430823" cy="0"/>
            </a:xfrm>
            <a:prstGeom prst="line">
              <a:avLst/>
            </a:prstGeom>
            <a:ln w="28575">
              <a:solidFill>
                <a:srgbClr val="FF66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074327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9D2CD6-FB74-4F9E-2DE7-FB608CECDF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980" y="1353779"/>
            <a:ext cx="5357872" cy="45720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800" noProof="0" dirty="0"/>
              <a:t>DATURA : open label RCT in HIV adults and adolescents </a:t>
            </a:r>
            <a:r>
              <a:rPr lang="en-US" sz="1800" noProof="0" dirty="0" err="1"/>
              <a:t>hospitalised</a:t>
            </a:r>
            <a:r>
              <a:rPr lang="en-US" sz="1800" noProof="0" dirty="0"/>
              <a:t> for TB with CD4 ≤ 100/mm</a:t>
            </a:r>
            <a:r>
              <a:rPr lang="en-US" sz="1800" baseline="30000" noProof="0" dirty="0"/>
              <a:t>3</a:t>
            </a:r>
          </a:p>
          <a:p>
            <a:pPr lvl="1">
              <a:spcBef>
                <a:spcPts val="300"/>
              </a:spcBef>
            </a:pPr>
            <a:r>
              <a:rPr lang="en-US" sz="1600" noProof="0" dirty="0"/>
              <a:t>Intensified treatment first 8 weeks: RIF 35±5 mg/kg/d </a:t>
            </a:r>
            <a:br>
              <a:rPr lang="en-US" sz="1600" noProof="0" dirty="0"/>
            </a:br>
            <a:r>
              <a:rPr lang="en-US" sz="1600" noProof="0" dirty="0"/>
              <a:t>+ INH 10 ± 2 mg/kg/d + Z + E + Corticosteroid 6 weeks</a:t>
            </a:r>
          </a:p>
          <a:p>
            <a:pPr lvl="1">
              <a:spcBef>
                <a:spcPts val="300"/>
              </a:spcBef>
            </a:pPr>
            <a:r>
              <a:rPr lang="en-US" sz="1600" noProof="0" dirty="0"/>
              <a:t>Standard treatment first 8 weeks: RHZE standard doses</a:t>
            </a:r>
          </a:p>
          <a:p>
            <a:pPr>
              <a:spcBef>
                <a:spcPts val="300"/>
              </a:spcBef>
            </a:pPr>
            <a:r>
              <a:rPr lang="en-US" sz="1900" noProof="0" dirty="0"/>
              <a:t>Total duration of TB treatment: 24 weeks</a:t>
            </a:r>
          </a:p>
          <a:p>
            <a:pPr>
              <a:spcBef>
                <a:spcPts val="300"/>
              </a:spcBef>
            </a:pPr>
            <a:r>
              <a:rPr lang="en-US" sz="1900" noProof="0" dirty="0"/>
              <a:t>ART initiation at W2 (TDF/3TC + DTG double dose)</a:t>
            </a:r>
          </a:p>
          <a:p>
            <a:pPr>
              <a:spcBef>
                <a:spcPts val="300"/>
              </a:spcBef>
            </a:pPr>
            <a:r>
              <a:rPr lang="en-US" sz="1900" noProof="0" dirty="0"/>
              <a:t>908 </a:t>
            </a:r>
            <a:r>
              <a:rPr lang="en-US" sz="1900" noProof="0" dirty="0" err="1"/>
              <a:t>randomised</a:t>
            </a:r>
            <a:r>
              <a:rPr lang="en-US" sz="1900" noProof="0" dirty="0"/>
              <a:t> 1:1 (44% female, median CD4: 44/mm</a:t>
            </a:r>
            <a:r>
              <a:rPr lang="en-US" sz="1900" baseline="30000" noProof="0" dirty="0"/>
              <a:t>3</a:t>
            </a:r>
            <a:r>
              <a:rPr lang="en-US" sz="1900" noProof="0" dirty="0"/>
              <a:t>, median Hb: 9 g/dL, ART naïve 69.5%)</a:t>
            </a:r>
          </a:p>
          <a:p>
            <a:pPr>
              <a:spcBef>
                <a:spcPts val="300"/>
              </a:spcBef>
            </a:pPr>
            <a:endParaRPr lang="en-US" sz="1900" noProof="0" dirty="0"/>
          </a:p>
          <a:p>
            <a:pPr>
              <a:spcBef>
                <a:spcPts val="300"/>
              </a:spcBef>
            </a:pPr>
            <a:endParaRPr lang="en-US" sz="1900" noProof="0" dirty="0"/>
          </a:p>
          <a:p>
            <a:pPr>
              <a:spcBef>
                <a:spcPts val="300"/>
              </a:spcBef>
            </a:pPr>
            <a:r>
              <a:rPr lang="en-US" sz="1900" noProof="0" dirty="0"/>
              <a:t>Grade 3-4 AEs: 70.5% vs 72.7%</a:t>
            </a:r>
          </a:p>
          <a:p>
            <a:pPr>
              <a:spcBef>
                <a:spcPts val="300"/>
              </a:spcBef>
            </a:pPr>
            <a:r>
              <a:rPr lang="en-US" sz="1900" noProof="0" dirty="0"/>
              <a:t>Drug induced liver injuries: 13.4% vs 5.3%</a:t>
            </a:r>
          </a:p>
          <a:p>
            <a:pPr>
              <a:spcBef>
                <a:spcPts val="300"/>
              </a:spcBef>
            </a:pPr>
            <a:r>
              <a:rPr lang="en-US" sz="1900" noProof="0" dirty="0"/>
              <a:t>Paradoxical TB-IRIS: 2.8% vs 6.4%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C7055B-61D8-0414-47FE-B6C8344A107A}"/>
              </a:ext>
            </a:extLst>
          </p:cNvPr>
          <p:cNvSpPr txBox="1"/>
          <p:nvPr/>
        </p:nvSpPr>
        <p:spPr>
          <a:xfrm>
            <a:off x="6407893" y="1885006"/>
            <a:ext cx="570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Primary endpoint: time to death of any cause from 48h post-</a:t>
            </a:r>
            <a:r>
              <a:rPr lang="en-US" sz="1400" noProof="0" dirty="0" err="1">
                <a:solidFill>
                  <a:srgbClr val="000066"/>
                </a:solidFill>
              </a:rPr>
              <a:t>randomisation</a:t>
            </a:r>
            <a:endParaRPr lang="en-US" sz="1400" noProof="0" dirty="0">
              <a:solidFill>
                <a:srgbClr val="000066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189601C-9514-A29E-AA72-5A8F68DB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689" y="6438340"/>
            <a:ext cx="2352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Blanc FX, CROI 2026, Abs. 123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7E6944F-9E7E-5081-CD05-5BEB48DC9142}"/>
              </a:ext>
            </a:extLst>
          </p:cNvPr>
          <p:cNvGrpSpPr/>
          <p:nvPr/>
        </p:nvGrpSpPr>
        <p:grpSpPr>
          <a:xfrm>
            <a:off x="5967447" y="2446020"/>
            <a:ext cx="5826943" cy="3849135"/>
            <a:chOff x="2867383" y="1806142"/>
            <a:chExt cx="7274181" cy="418015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F677EDC-20B1-8149-FA10-C96799F67231}"/>
                </a:ext>
              </a:extLst>
            </p:cNvPr>
            <p:cNvGrpSpPr/>
            <p:nvPr/>
          </p:nvGrpSpPr>
          <p:grpSpPr>
            <a:xfrm>
              <a:off x="3708400" y="2320925"/>
              <a:ext cx="6391275" cy="2309813"/>
              <a:chOff x="3708400" y="2320925"/>
              <a:chExt cx="6391275" cy="2309813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CCA6080A-F312-456A-80EA-9F37CB9FB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0" y="2320925"/>
                <a:ext cx="6296025" cy="2208212"/>
              </a:xfrm>
              <a:custGeom>
                <a:avLst/>
                <a:gdLst>
                  <a:gd name="T0" fmla="*/ 19832 w 19832"/>
                  <a:gd name="T1" fmla="*/ 6952 h 6952"/>
                  <a:gd name="T2" fmla="*/ 0 w 19832"/>
                  <a:gd name="T3" fmla="*/ 6952 h 6952"/>
                  <a:gd name="T4" fmla="*/ 0 w 19832"/>
                  <a:gd name="T5" fmla="*/ 0 h 6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32" h="6952">
                    <a:moveTo>
                      <a:pt x="19832" y="6952"/>
                    </a:moveTo>
                    <a:lnTo>
                      <a:pt x="0" y="695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6035A713-EFC5-21A8-7174-F3FCDBA64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2600" y="4529138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id="{5CC6CD80-AEF3-48C6-6683-96CA5E889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48663" y="4529138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id="{63138009-044D-AB72-B763-DFF4FF037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18125" y="4529138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id="{89A74E90-58CF-3486-324A-A0CF9F96C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3650" y="4529138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id="{349B3FB7-FB3E-1C46-1172-F34752155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64725" y="4529138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id="{96AAFD0A-9EF7-2002-C1FF-C42A7F95A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400" y="289083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319A71BF-BB81-E079-CCE7-9BA0024B3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400" y="343693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3766BFAC-8A1D-BD80-4D23-3137FCE27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400" y="398303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D90042E3-8F09-79E6-3C26-2C7BEFAB3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400" y="452913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03BA41F6-CC5E-3061-E97D-D35076444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400" y="234473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9ADA65AA-5C17-4AF8-F500-58D0F4715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0" y="2344738"/>
                <a:ext cx="6051550" cy="639762"/>
              </a:xfrm>
              <a:custGeom>
                <a:avLst/>
                <a:gdLst>
                  <a:gd name="T0" fmla="*/ 18845 w 19061"/>
                  <a:gd name="T1" fmla="*/ 2016 h 2016"/>
                  <a:gd name="T2" fmla="*/ 17983 w 19061"/>
                  <a:gd name="T3" fmla="*/ 1983 h 2016"/>
                  <a:gd name="T4" fmla="*/ 15063 w 19061"/>
                  <a:gd name="T5" fmla="*/ 1946 h 2016"/>
                  <a:gd name="T6" fmla="*/ 14331 w 19061"/>
                  <a:gd name="T7" fmla="*/ 1911 h 2016"/>
                  <a:gd name="T8" fmla="*/ 12559 w 19061"/>
                  <a:gd name="T9" fmla="*/ 1862 h 2016"/>
                  <a:gd name="T10" fmla="*/ 11124 w 19061"/>
                  <a:gd name="T11" fmla="*/ 1804 h 2016"/>
                  <a:gd name="T12" fmla="*/ 10358 w 19061"/>
                  <a:gd name="T13" fmla="*/ 1754 h 2016"/>
                  <a:gd name="T14" fmla="*/ 9274 w 19061"/>
                  <a:gd name="T15" fmla="*/ 1719 h 2016"/>
                  <a:gd name="T16" fmla="*/ 7694 w 19061"/>
                  <a:gd name="T17" fmla="*/ 1682 h 2016"/>
                  <a:gd name="T18" fmla="*/ 6980 w 19061"/>
                  <a:gd name="T19" fmla="*/ 1633 h 2016"/>
                  <a:gd name="T20" fmla="*/ 6110 w 19061"/>
                  <a:gd name="T21" fmla="*/ 1571 h 2016"/>
                  <a:gd name="T22" fmla="*/ 5572 w 19061"/>
                  <a:gd name="T23" fmla="*/ 1534 h 2016"/>
                  <a:gd name="T24" fmla="*/ 5026 w 19061"/>
                  <a:gd name="T25" fmla="*/ 1470 h 2016"/>
                  <a:gd name="T26" fmla="*/ 4652 w 19061"/>
                  <a:gd name="T27" fmla="*/ 1414 h 2016"/>
                  <a:gd name="T28" fmla="*/ 4279 w 19061"/>
                  <a:gd name="T29" fmla="*/ 1348 h 2016"/>
                  <a:gd name="T30" fmla="*/ 4063 w 19061"/>
                  <a:gd name="T31" fmla="*/ 1317 h 2016"/>
                  <a:gd name="T32" fmla="*/ 3878 w 19061"/>
                  <a:gd name="T33" fmla="*/ 1272 h 2016"/>
                  <a:gd name="T34" fmla="*/ 3409 w 19061"/>
                  <a:gd name="T35" fmla="*/ 1212 h 2016"/>
                  <a:gd name="T36" fmla="*/ 2804 w 19061"/>
                  <a:gd name="T37" fmla="*/ 1163 h 2016"/>
                  <a:gd name="T38" fmla="*/ 2658 w 19061"/>
                  <a:gd name="T39" fmla="*/ 1138 h 2016"/>
                  <a:gd name="T40" fmla="*/ 2423 w 19061"/>
                  <a:gd name="T41" fmla="*/ 1058 h 2016"/>
                  <a:gd name="T42" fmla="*/ 2322 w 19061"/>
                  <a:gd name="T43" fmla="*/ 1006 h 2016"/>
                  <a:gd name="T44" fmla="*/ 1995 w 19061"/>
                  <a:gd name="T45" fmla="*/ 938 h 2016"/>
                  <a:gd name="T46" fmla="*/ 1853 w 19061"/>
                  <a:gd name="T47" fmla="*/ 870 h 2016"/>
                  <a:gd name="T48" fmla="*/ 1670 w 19061"/>
                  <a:gd name="T49" fmla="*/ 829 h 2016"/>
                  <a:gd name="T50" fmla="*/ 1519 w 19061"/>
                  <a:gd name="T51" fmla="*/ 730 h 2016"/>
                  <a:gd name="T52" fmla="*/ 1334 w 19061"/>
                  <a:gd name="T53" fmla="*/ 659 h 2016"/>
                  <a:gd name="T54" fmla="*/ 1062 w 19061"/>
                  <a:gd name="T55" fmla="*/ 606 h 2016"/>
                  <a:gd name="T56" fmla="*/ 871 w 19061"/>
                  <a:gd name="T57" fmla="*/ 523 h 2016"/>
                  <a:gd name="T58" fmla="*/ 756 w 19061"/>
                  <a:gd name="T59" fmla="*/ 470 h 2016"/>
                  <a:gd name="T60" fmla="*/ 494 w 19061"/>
                  <a:gd name="T61" fmla="*/ 421 h 2016"/>
                  <a:gd name="T62" fmla="*/ 361 w 19061"/>
                  <a:gd name="T63" fmla="*/ 301 h 2016"/>
                  <a:gd name="T64" fmla="*/ 243 w 19061"/>
                  <a:gd name="T65" fmla="*/ 229 h 2016"/>
                  <a:gd name="T66" fmla="*/ 145 w 19061"/>
                  <a:gd name="T67" fmla="*/ 155 h 2016"/>
                  <a:gd name="T68" fmla="*/ 0 w 19061"/>
                  <a:gd name="T6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61" h="2016">
                    <a:moveTo>
                      <a:pt x="19061" y="2016"/>
                    </a:moveTo>
                    <a:lnTo>
                      <a:pt x="18845" y="2016"/>
                    </a:lnTo>
                    <a:lnTo>
                      <a:pt x="18845" y="1983"/>
                    </a:lnTo>
                    <a:lnTo>
                      <a:pt x="17983" y="1983"/>
                    </a:lnTo>
                    <a:lnTo>
                      <a:pt x="17983" y="1946"/>
                    </a:lnTo>
                    <a:lnTo>
                      <a:pt x="15063" y="1946"/>
                    </a:lnTo>
                    <a:lnTo>
                      <a:pt x="15063" y="1911"/>
                    </a:lnTo>
                    <a:lnTo>
                      <a:pt x="14331" y="1911"/>
                    </a:lnTo>
                    <a:lnTo>
                      <a:pt x="14331" y="1862"/>
                    </a:lnTo>
                    <a:lnTo>
                      <a:pt x="12559" y="1862"/>
                    </a:lnTo>
                    <a:lnTo>
                      <a:pt x="12559" y="1804"/>
                    </a:lnTo>
                    <a:lnTo>
                      <a:pt x="11124" y="1804"/>
                    </a:lnTo>
                    <a:lnTo>
                      <a:pt x="11124" y="1754"/>
                    </a:lnTo>
                    <a:lnTo>
                      <a:pt x="10358" y="1754"/>
                    </a:lnTo>
                    <a:lnTo>
                      <a:pt x="10358" y="1719"/>
                    </a:lnTo>
                    <a:lnTo>
                      <a:pt x="9274" y="1719"/>
                    </a:lnTo>
                    <a:lnTo>
                      <a:pt x="9274" y="1682"/>
                    </a:lnTo>
                    <a:lnTo>
                      <a:pt x="7694" y="1682"/>
                    </a:lnTo>
                    <a:lnTo>
                      <a:pt x="7694" y="1633"/>
                    </a:lnTo>
                    <a:lnTo>
                      <a:pt x="6980" y="1633"/>
                    </a:lnTo>
                    <a:lnTo>
                      <a:pt x="6980" y="1571"/>
                    </a:lnTo>
                    <a:lnTo>
                      <a:pt x="6110" y="1571"/>
                    </a:lnTo>
                    <a:lnTo>
                      <a:pt x="6110" y="1534"/>
                    </a:lnTo>
                    <a:lnTo>
                      <a:pt x="5572" y="1534"/>
                    </a:lnTo>
                    <a:lnTo>
                      <a:pt x="5572" y="1470"/>
                    </a:lnTo>
                    <a:lnTo>
                      <a:pt x="5026" y="1470"/>
                    </a:lnTo>
                    <a:lnTo>
                      <a:pt x="5026" y="1414"/>
                    </a:lnTo>
                    <a:lnTo>
                      <a:pt x="4652" y="1414"/>
                    </a:lnTo>
                    <a:lnTo>
                      <a:pt x="4652" y="1348"/>
                    </a:lnTo>
                    <a:lnTo>
                      <a:pt x="4279" y="1348"/>
                    </a:lnTo>
                    <a:lnTo>
                      <a:pt x="4279" y="1317"/>
                    </a:lnTo>
                    <a:lnTo>
                      <a:pt x="4063" y="1317"/>
                    </a:lnTo>
                    <a:lnTo>
                      <a:pt x="4063" y="1272"/>
                    </a:lnTo>
                    <a:lnTo>
                      <a:pt x="3878" y="1272"/>
                    </a:lnTo>
                    <a:lnTo>
                      <a:pt x="3878" y="1212"/>
                    </a:lnTo>
                    <a:lnTo>
                      <a:pt x="3409" y="1212"/>
                    </a:lnTo>
                    <a:lnTo>
                      <a:pt x="3409" y="1163"/>
                    </a:lnTo>
                    <a:lnTo>
                      <a:pt x="2804" y="1163"/>
                    </a:lnTo>
                    <a:lnTo>
                      <a:pt x="2804" y="1138"/>
                    </a:lnTo>
                    <a:lnTo>
                      <a:pt x="2658" y="1138"/>
                    </a:lnTo>
                    <a:lnTo>
                      <a:pt x="2658" y="1058"/>
                    </a:lnTo>
                    <a:lnTo>
                      <a:pt x="2423" y="1058"/>
                    </a:lnTo>
                    <a:lnTo>
                      <a:pt x="2423" y="1006"/>
                    </a:lnTo>
                    <a:lnTo>
                      <a:pt x="2322" y="1006"/>
                    </a:lnTo>
                    <a:lnTo>
                      <a:pt x="2322" y="938"/>
                    </a:lnTo>
                    <a:lnTo>
                      <a:pt x="1995" y="938"/>
                    </a:lnTo>
                    <a:lnTo>
                      <a:pt x="1995" y="870"/>
                    </a:lnTo>
                    <a:lnTo>
                      <a:pt x="1853" y="870"/>
                    </a:lnTo>
                    <a:lnTo>
                      <a:pt x="1853" y="829"/>
                    </a:lnTo>
                    <a:lnTo>
                      <a:pt x="1670" y="829"/>
                    </a:lnTo>
                    <a:lnTo>
                      <a:pt x="1670" y="730"/>
                    </a:lnTo>
                    <a:lnTo>
                      <a:pt x="1519" y="730"/>
                    </a:lnTo>
                    <a:lnTo>
                      <a:pt x="1519" y="659"/>
                    </a:lnTo>
                    <a:lnTo>
                      <a:pt x="1334" y="659"/>
                    </a:lnTo>
                    <a:lnTo>
                      <a:pt x="1334" y="606"/>
                    </a:lnTo>
                    <a:lnTo>
                      <a:pt x="1062" y="606"/>
                    </a:lnTo>
                    <a:lnTo>
                      <a:pt x="1062" y="523"/>
                    </a:lnTo>
                    <a:lnTo>
                      <a:pt x="871" y="523"/>
                    </a:lnTo>
                    <a:lnTo>
                      <a:pt x="871" y="470"/>
                    </a:lnTo>
                    <a:lnTo>
                      <a:pt x="756" y="470"/>
                    </a:lnTo>
                    <a:lnTo>
                      <a:pt x="756" y="421"/>
                    </a:lnTo>
                    <a:lnTo>
                      <a:pt x="494" y="421"/>
                    </a:lnTo>
                    <a:lnTo>
                      <a:pt x="494" y="301"/>
                    </a:lnTo>
                    <a:lnTo>
                      <a:pt x="361" y="301"/>
                    </a:lnTo>
                    <a:lnTo>
                      <a:pt x="361" y="229"/>
                    </a:lnTo>
                    <a:lnTo>
                      <a:pt x="243" y="229"/>
                    </a:lnTo>
                    <a:lnTo>
                      <a:pt x="243" y="155"/>
                    </a:lnTo>
                    <a:lnTo>
                      <a:pt x="145" y="155"/>
                    </a:lnTo>
                    <a:lnTo>
                      <a:pt x="145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CB5836F9-3C0E-6210-38BF-DB91B3B3D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0" y="2344738"/>
                <a:ext cx="6056313" cy="588962"/>
              </a:xfrm>
              <a:custGeom>
                <a:avLst/>
                <a:gdLst>
                  <a:gd name="T0" fmla="*/ 18205 w 19077"/>
                  <a:gd name="T1" fmla="*/ 1853 h 1853"/>
                  <a:gd name="T2" fmla="*/ 17217 w 19077"/>
                  <a:gd name="T3" fmla="*/ 1810 h 1853"/>
                  <a:gd name="T4" fmla="*/ 15010 w 19077"/>
                  <a:gd name="T5" fmla="*/ 1769 h 1853"/>
                  <a:gd name="T6" fmla="*/ 13130 w 19077"/>
                  <a:gd name="T7" fmla="*/ 1726 h 1853"/>
                  <a:gd name="T8" fmla="*/ 10930 w 19077"/>
                  <a:gd name="T9" fmla="*/ 1668 h 1853"/>
                  <a:gd name="T10" fmla="*/ 8598 w 19077"/>
                  <a:gd name="T11" fmla="*/ 1633 h 1853"/>
                  <a:gd name="T12" fmla="*/ 7919 w 19077"/>
                  <a:gd name="T13" fmla="*/ 1590 h 1853"/>
                  <a:gd name="T14" fmla="*/ 7169 w 19077"/>
                  <a:gd name="T15" fmla="*/ 1540 h 1853"/>
                  <a:gd name="T16" fmla="*/ 6323 w 19077"/>
                  <a:gd name="T17" fmla="*/ 1491 h 1853"/>
                  <a:gd name="T18" fmla="*/ 6051 w 19077"/>
                  <a:gd name="T19" fmla="*/ 1453 h 1853"/>
                  <a:gd name="T20" fmla="*/ 5866 w 19077"/>
                  <a:gd name="T21" fmla="*/ 1423 h 1853"/>
                  <a:gd name="T22" fmla="*/ 5409 w 19077"/>
                  <a:gd name="T23" fmla="*/ 1367 h 1853"/>
                  <a:gd name="T24" fmla="*/ 4850 w 19077"/>
                  <a:gd name="T25" fmla="*/ 1293 h 1853"/>
                  <a:gd name="T26" fmla="*/ 3948 w 19077"/>
                  <a:gd name="T27" fmla="*/ 1241 h 1853"/>
                  <a:gd name="T28" fmla="*/ 3872 w 19077"/>
                  <a:gd name="T29" fmla="*/ 1169 h 1853"/>
                  <a:gd name="T30" fmla="*/ 3606 w 19077"/>
                  <a:gd name="T31" fmla="*/ 1119 h 1853"/>
                  <a:gd name="T32" fmla="*/ 3448 w 19077"/>
                  <a:gd name="T33" fmla="*/ 1064 h 1853"/>
                  <a:gd name="T34" fmla="*/ 3047 w 19077"/>
                  <a:gd name="T35" fmla="*/ 1024 h 1853"/>
                  <a:gd name="T36" fmla="*/ 2674 w 19077"/>
                  <a:gd name="T37" fmla="*/ 993 h 1853"/>
                  <a:gd name="T38" fmla="*/ 2581 w 19077"/>
                  <a:gd name="T39" fmla="*/ 938 h 1853"/>
                  <a:gd name="T40" fmla="*/ 2232 w 19077"/>
                  <a:gd name="T41" fmla="*/ 872 h 1853"/>
                  <a:gd name="T42" fmla="*/ 2063 w 19077"/>
                  <a:gd name="T43" fmla="*/ 816 h 1853"/>
                  <a:gd name="T44" fmla="*/ 1951 w 19077"/>
                  <a:gd name="T45" fmla="*/ 736 h 1853"/>
                  <a:gd name="T46" fmla="*/ 1593 w 19077"/>
                  <a:gd name="T47" fmla="*/ 656 h 1853"/>
                  <a:gd name="T48" fmla="*/ 1386 w 19077"/>
                  <a:gd name="T49" fmla="*/ 597 h 1853"/>
                  <a:gd name="T50" fmla="*/ 1007 w 19077"/>
                  <a:gd name="T51" fmla="*/ 554 h 1853"/>
                  <a:gd name="T52" fmla="*/ 821 w 19077"/>
                  <a:gd name="T53" fmla="*/ 511 h 1853"/>
                  <a:gd name="T54" fmla="*/ 525 w 19077"/>
                  <a:gd name="T55" fmla="*/ 464 h 1853"/>
                  <a:gd name="T56" fmla="*/ 410 w 19077"/>
                  <a:gd name="T57" fmla="*/ 396 h 1853"/>
                  <a:gd name="T58" fmla="*/ 358 w 19077"/>
                  <a:gd name="T59" fmla="*/ 322 h 1853"/>
                  <a:gd name="T60" fmla="*/ 272 w 19077"/>
                  <a:gd name="T61" fmla="*/ 247 h 1853"/>
                  <a:gd name="T62" fmla="*/ 192 w 19077"/>
                  <a:gd name="T63" fmla="*/ 179 h 1853"/>
                  <a:gd name="T64" fmla="*/ 89 w 19077"/>
                  <a:gd name="T65" fmla="*/ 84 h 1853"/>
                  <a:gd name="T66" fmla="*/ 0 w 19077"/>
                  <a:gd name="T67" fmla="*/ 0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77" h="1853">
                    <a:moveTo>
                      <a:pt x="19077" y="1853"/>
                    </a:moveTo>
                    <a:lnTo>
                      <a:pt x="18205" y="1853"/>
                    </a:lnTo>
                    <a:lnTo>
                      <a:pt x="18205" y="1810"/>
                    </a:lnTo>
                    <a:lnTo>
                      <a:pt x="17217" y="1810"/>
                    </a:lnTo>
                    <a:lnTo>
                      <a:pt x="17217" y="1769"/>
                    </a:lnTo>
                    <a:lnTo>
                      <a:pt x="15010" y="1769"/>
                    </a:lnTo>
                    <a:lnTo>
                      <a:pt x="15010" y="1726"/>
                    </a:lnTo>
                    <a:lnTo>
                      <a:pt x="13130" y="1726"/>
                    </a:lnTo>
                    <a:lnTo>
                      <a:pt x="13130" y="1668"/>
                    </a:lnTo>
                    <a:lnTo>
                      <a:pt x="10930" y="1668"/>
                    </a:lnTo>
                    <a:lnTo>
                      <a:pt x="10930" y="1633"/>
                    </a:lnTo>
                    <a:lnTo>
                      <a:pt x="8598" y="1633"/>
                    </a:lnTo>
                    <a:lnTo>
                      <a:pt x="8598" y="1590"/>
                    </a:lnTo>
                    <a:lnTo>
                      <a:pt x="7919" y="1590"/>
                    </a:lnTo>
                    <a:lnTo>
                      <a:pt x="7919" y="1540"/>
                    </a:lnTo>
                    <a:lnTo>
                      <a:pt x="7169" y="1540"/>
                    </a:lnTo>
                    <a:lnTo>
                      <a:pt x="7169" y="1491"/>
                    </a:lnTo>
                    <a:lnTo>
                      <a:pt x="6323" y="1491"/>
                    </a:lnTo>
                    <a:lnTo>
                      <a:pt x="6323" y="1453"/>
                    </a:lnTo>
                    <a:lnTo>
                      <a:pt x="6051" y="1453"/>
                    </a:lnTo>
                    <a:lnTo>
                      <a:pt x="6051" y="1423"/>
                    </a:lnTo>
                    <a:lnTo>
                      <a:pt x="5866" y="1423"/>
                    </a:lnTo>
                    <a:lnTo>
                      <a:pt x="5866" y="1367"/>
                    </a:lnTo>
                    <a:lnTo>
                      <a:pt x="5409" y="1367"/>
                    </a:lnTo>
                    <a:lnTo>
                      <a:pt x="5409" y="1293"/>
                    </a:lnTo>
                    <a:lnTo>
                      <a:pt x="4850" y="1293"/>
                    </a:lnTo>
                    <a:lnTo>
                      <a:pt x="4850" y="1241"/>
                    </a:lnTo>
                    <a:lnTo>
                      <a:pt x="3948" y="1241"/>
                    </a:lnTo>
                    <a:lnTo>
                      <a:pt x="3948" y="1169"/>
                    </a:lnTo>
                    <a:lnTo>
                      <a:pt x="3872" y="1169"/>
                    </a:lnTo>
                    <a:lnTo>
                      <a:pt x="3872" y="1119"/>
                    </a:lnTo>
                    <a:lnTo>
                      <a:pt x="3606" y="1119"/>
                    </a:lnTo>
                    <a:lnTo>
                      <a:pt x="3606" y="1064"/>
                    </a:lnTo>
                    <a:lnTo>
                      <a:pt x="3448" y="1064"/>
                    </a:lnTo>
                    <a:lnTo>
                      <a:pt x="3448" y="1024"/>
                    </a:lnTo>
                    <a:lnTo>
                      <a:pt x="3047" y="1024"/>
                    </a:lnTo>
                    <a:lnTo>
                      <a:pt x="3016" y="993"/>
                    </a:lnTo>
                    <a:lnTo>
                      <a:pt x="2674" y="993"/>
                    </a:lnTo>
                    <a:lnTo>
                      <a:pt x="2674" y="938"/>
                    </a:lnTo>
                    <a:lnTo>
                      <a:pt x="2581" y="938"/>
                    </a:lnTo>
                    <a:lnTo>
                      <a:pt x="2581" y="872"/>
                    </a:lnTo>
                    <a:lnTo>
                      <a:pt x="2232" y="872"/>
                    </a:lnTo>
                    <a:lnTo>
                      <a:pt x="2232" y="816"/>
                    </a:lnTo>
                    <a:lnTo>
                      <a:pt x="2063" y="816"/>
                    </a:lnTo>
                    <a:lnTo>
                      <a:pt x="2063" y="736"/>
                    </a:lnTo>
                    <a:lnTo>
                      <a:pt x="1951" y="736"/>
                    </a:lnTo>
                    <a:lnTo>
                      <a:pt x="1951" y="656"/>
                    </a:lnTo>
                    <a:lnTo>
                      <a:pt x="1593" y="656"/>
                    </a:lnTo>
                    <a:lnTo>
                      <a:pt x="1593" y="597"/>
                    </a:lnTo>
                    <a:lnTo>
                      <a:pt x="1386" y="597"/>
                    </a:lnTo>
                    <a:lnTo>
                      <a:pt x="1386" y="554"/>
                    </a:lnTo>
                    <a:lnTo>
                      <a:pt x="1007" y="554"/>
                    </a:lnTo>
                    <a:lnTo>
                      <a:pt x="1007" y="511"/>
                    </a:lnTo>
                    <a:lnTo>
                      <a:pt x="821" y="511"/>
                    </a:lnTo>
                    <a:lnTo>
                      <a:pt x="821" y="464"/>
                    </a:lnTo>
                    <a:lnTo>
                      <a:pt x="525" y="464"/>
                    </a:lnTo>
                    <a:lnTo>
                      <a:pt x="525" y="396"/>
                    </a:lnTo>
                    <a:lnTo>
                      <a:pt x="410" y="396"/>
                    </a:lnTo>
                    <a:lnTo>
                      <a:pt x="410" y="322"/>
                    </a:lnTo>
                    <a:lnTo>
                      <a:pt x="358" y="322"/>
                    </a:lnTo>
                    <a:lnTo>
                      <a:pt x="358" y="247"/>
                    </a:lnTo>
                    <a:lnTo>
                      <a:pt x="272" y="247"/>
                    </a:lnTo>
                    <a:lnTo>
                      <a:pt x="272" y="179"/>
                    </a:lnTo>
                    <a:lnTo>
                      <a:pt x="192" y="179"/>
                    </a:lnTo>
                    <a:lnTo>
                      <a:pt x="192" y="84"/>
                    </a:lnTo>
                    <a:lnTo>
                      <a:pt x="89" y="84"/>
                    </a:lnTo>
                    <a:lnTo>
                      <a:pt x="89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1BB3430-6FF2-7D16-56DA-33100C0C2AB4}"/>
                </a:ext>
              </a:extLst>
            </p:cNvPr>
            <p:cNvSpPr txBox="1"/>
            <p:nvPr/>
          </p:nvSpPr>
          <p:spPr>
            <a:xfrm>
              <a:off x="3417223" y="4396741"/>
              <a:ext cx="344598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BA0C0D1-4520-61C0-4E04-705B7628298B}"/>
                </a:ext>
              </a:extLst>
            </p:cNvPr>
            <p:cNvSpPr txBox="1"/>
            <p:nvPr/>
          </p:nvSpPr>
          <p:spPr>
            <a:xfrm>
              <a:off x="3633312" y="4668746"/>
              <a:ext cx="344598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DD1DE59-B77F-84A0-B209-CB39B13EF3FD}"/>
                </a:ext>
              </a:extLst>
            </p:cNvPr>
            <p:cNvSpPr txBox="1"/>
            <p:nvPr/>
          </p:nvSpPr>
          <p:spPr>
            <a:xfrm>
              <a:off x="6528141" y="5001474"/>
              <a:ext cx="847044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Weeks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3786A3F-B72D-542E-E188-D09CF07F70F6}"/>
                </a:ext>
              </a:extLst>
            </p:cNvPr>
            <p:cNvSpPr txBox="1"/>
            <p:nvPr/>
          </p:nvSpPr>
          <p:spPr>
            <a:xfrm>
              <a:off x="6101552" y="1806142"/>
              <a:ext cx="2544651" cy="40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0" dirty="0">
                  <a:solidFill>
                    <a:srgbClr val="0070C0"/>
                  </a:solidFill>
                </a:rPr>
                <a:t>Survival probability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EC29FF3-A168-B34B-49E0-8646E117AC72}"/>
                </a:ext>
              </a:extLst>
            </p:cNvPr>
            <p:cNvSpPr txBox="1"/>
            <p:nvPr/>
          </p:nvSpPr>
          <p:spPr>
            <a:xfrm>
              <a:off x="5088795" y="4668746"/>
              <a:ext cx="458661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014F4DF-1BB6-22C3-28ED-B36A3E6FFD83}"/>
                </a:ext>
              </a:extLst>
            </p:cNvPr>
            <p:cNvSpPr txBox="1"/>
            <p:nvPr/>
          </p:nvSpPr>
          <p:spPr>
            <a:xfrm>
              <a:off x="6603270" y="4668746"/>
              <a:ext cx="458661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3C8A783-B285-2CF1-68C3-8BB08BC4276E}"/>
                </a:ext>
              </a:extLst>
            </p:cNvPr>
            <p:cNvSpPr txBox="1"/>
            <p:nvPr/>
          </p:nvSpPr>
          <p:spPr>
            <a:xfrm>
              <a:off x="8119333" y="4668746"/>
              <a:ext cx="458661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63063D1-6687-E602-E60C-3556DCFE9387}"/>
                </a:ext>
              </a:extLst>
            </p:cNvPr>
            <p:cNvSpPr txBox="1"/>
            <p:nvPr/>
          </p:nvSpPr>
          <p:spPr>
            <a:xfrm>
              <a:off x="9625871" y="4668746"/>
              <a:ext cx="458661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F1A1E79-11DF-6AD7-E4CF-193AD523093F}"/>
                </a:ext>
              </a:extLst>
            </p:cNvPr>
            <p:cNvSpPr txBox="1"/>
            <p:nvPr/>
          </p:nvSpPr>
          <p:spPr>
            <a:xfrm>
              <a:off x="3133060" y="3849336"/>
              <a:ext cx="628759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0.25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4CD81E9-E4F2-ACFA-7F71-55ED5218FCAA}"/>
                </a:ext>
              </a:extLst>
            </p:cNvPr>
            <p:cNvSpPr txBox="1"/>
            <p:nvPr/>
          </p:nvSpPr>
          <p:spPr>
            <a:xfrm>
              <a:off x="3133060" y="3301929"/>
              <a:ext cx="628759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0.50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2EF87D5-8884-1133-8B02-583A147BDC8E}"/>
                </a:ext>
              </a:extLst>
            </p:cNvPr>
            <p:cNvSpPr txBox="1"/>
            <p:nvPr/>
          </p:nvSpPr>
          <p:spPr>
            <a:xfrm>
              <a:off x="3133060" y="2754522"/>
              <a:ext cx="628759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0.75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DB0736A-8EE3-DC32-05F4-ECE5910F219E}"/>
                </a:ext>
              </a:extLst>
            </p:cNvPr>
            <p:cNvSpPr txBox="1"/>
            <p:nvPr/>
          </p:nvSpPr>
          <p:spPr>
            <a:xfrm>
              <a:off x="3247126" y="2207114"/>
              <a:ext cx="514693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4ED3E93-302B-4277-7E98-461B600E7F77}"/>
                </a:ext>
              </a:extLst>
            </p:cNvPr>
            <p:cNvSpPr txBox="1"/>
            <p:nvPr/>
          </p:nvSpPr>
          <p:spPr>
            <a:xfrm>
              <a:off x="4393953" y="3578928"/>
              <a:ext cx="2822809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>
                  <a:solidFill>
                    <a:srgbClr val="000066"/>
                  </a:solidFill>
                </a:rPr>
                <a:t>Intensified TB treatment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B6141FB-D54A-638E-F752-5F8CD6A90377}"/>
                </a:ext>
              </a:extLst>
            </p:cNvPr>
            <p:cNvSpPr txBox="1"/>
            <p:nvPr/>
          </p:nvSpPr>
          <p:spPr>
            <a:xfrm>
              <a:off x="4393953" y="3863342"/>
              <a:ext cx="2656635" cy="367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>
                  <a:solidFill>
                    <a:srgbClr val="000066"/>
                  </a:solidFill>
                </a:rPr>
                <a:t>Standard TB treatment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1C4FE74-4DFE-F01E-A31F-A46A7487D3FF}"/>
                </a:ext>
              </a:extLst>
            </p:cNvPr>
            <p:cNvSpPr txBox="1"/>
            <p:nvPr/>
          </p:nvSpPr>
          <p:spPr>
            <a:xfrm>
              <a:off x="3519247" y="5418082"/>
              <a:ext cx="572727" cy="56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454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454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2DD7D52-6099-E5A7-0FC4-9532C6DEFA88}"/>
                </a:ext>
              </a:extLst>
            </p:cNvPr>
            <p:cNvSpPr txBox="1"/>
            <p:nvPr/>
          </p:nvSpPr>
          <p:spPr>
            <a:xfrm>
              <a:off x="5031762" y="5418082"/>
              <a:ext cx="572727" cy="56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343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361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E503B83-CE03-B2A3-8310-14ED14A3E87B}"/>
                </a:ext>
              </a:extLst>
            </p:cNvPr>
            <p:cNvSpPr txBox="1"/>
            <p:nvPr/>
          </p:nvSpPr>
          <p:spPr>
            <a:xfrm>
              <a:off x="6546237" y="5418082"/>
              <a:ext cx="572727" cy="56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327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334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0B6AECB-F923-801A-B602-E6BDE632362A}"/>
                </a:ext>
              </a:extLst>
            </p:cNvPr>
            <p:cNvSpPr txBox="1"/>
            <p:nvPr/>
          </p:nvSpPr>
          <p:spPr>
            <a:xfrm>
              <a:off x="8062299" y="5418082"/>
              <a:ext cx="572727" cy="56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314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326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8A6552E-4765-3460-18FB-6D41D8659AB8}"/>
                </a:ext>
              </a:extLst>
            </p:cNvPr>
            <p:cNvSpPr txBox="1"/>
            <p:nvPr/>
          </p:nvSpPr>
          <p:spPr>
            <a:xfrm>
              <a:off x="9568837" y="5418082"/>
              <a:ext cx="572727" cy="568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261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269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ABD5761-5480-D38B-4104-B8AEC481C416}"/>
                </a:ext>
              </a:extLst>
            </p:cNvPr>
            <p:cNvSpPr txBox="1"/>
            <p:nvPr/>
          </p:nvSpPr>
          <p:spPr>
            <a:xfrm>
              <a:off x="7915438" y="3301928"/>
              <a:ext cx="2192210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>
                  <a:solidFill>
                    <a:srgbClr val="000066"/>
                  </a:solidFill>
                </a:rPr>
                <a:t>Log-rank test P = 0.41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7D3D91B-6694-4B2E-9CEF-7216443ABFE6}"/>
                </a:ext>
              </a:extLst>
            </p:cNvPr>
            <p:cNvSpPr txBox="1"/>
            <p:nvPr/>
          </p:nvSpPr>
          <p:spPr>
            <a:xfrm>
              <a:off x="2867383" y="5162956"/>
              <a:ext cx="1613241" cy="33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Number at risk</a:t>
              </a:r>
            </a:p>
          </p:txBody>
        </p:sp>
        <p:sp>
          <p:nvSpPr>
            <p:cNvPr id="30" name="Line 17">
              <a:extLst>
                <a:ext uri="{FF2B5EF4-FFF2-40B4-BE49-F238E27FC236}">
                  <a16:creationId xmlns:a16="http://schemas.microsoft.com/office/drawing/2014/main" id="{9DAEB9B3-811C-4121-3FC7-B9E096CCD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0471" y="3988328"/>
              <a:ext cx="330200" cy="0"/>
            </a:xfrm>
            <a:prstGeom prst="line">
              <a:avLst/>
            </a:pr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 noProof="0">
                <a:solidFill>
                  <a:srgbClr val="000066"/>
                </a:solidFill>
              </a:endParaRPr>
            </a:p>
          </p:txBody>
        </p:sp>
        <p:sp>
          <p:nvSpPr>
            <p:cNvPr id="31" name="Line 18">
              <a:extLst>
                <a:ext uri="{FF2B5EF4-FFF2-40B4-BE49-F238E27FC236}">
                  <a16:creationId xmlns:a16="http://schemas.microsoft.com/office/drawing/2014/main" id="{69692498-C77E-CFD1-5589-DE104441A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0471" y="3712103"/>
              <a:ext cx="330200" cy="0"/>
            </a:xfrm>
            <a:prstGeom prst="line">
              <a:avLst/>
            </a:prstGeom>
            <a:noFill/>
            <a:ln w="23813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1" noProof="0">
                <a:solidFill>
                  <a:srgbClr val="000066"/>
                </a:solidFill>
              </a:endParaRPr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3FCBD1C4-0346-57A4-59CD-C0D692653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578" y="5792528"/>
              <a:ext cx="330200" cy="0"/>
            </a:xfrm>
            <a:prstGeom prst="line">
              <a:avLst/>
            </a:pr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BA12FE9F-F9E8-C736-12B9-889B8287E4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578" y="5602027"/>
              <a:ext cx="330200" cy="0"/>
            </a:xfrm>
            <a:prstGeom prst="line">
              <a:avLst/>
            </a:prstGeom>
            <a:noFill/>
            <a:ln w="23813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>
                <a:solidFill>
                  <a:srgbClr val="000066"/>
                </a:solidFill>
              </a:endParaRPr>
            </a:p>
          </p:txBody>
        </p:sp>
      </p:grpSp>
      <p:sp>
        <p:nvSpPr>
          <p:cNvPr id="48" name="Titre 1">
            <a:extLst>
              <a:ext uri="{FF2B5EF4-FFF2-40B4-BE49-F238E27FC236}">
                <a16:creationId xmlns:a16="http://schemas.microsoft.com/office/drawing/2014/main" id="{0A5F47BD-9040-FFC1-C789-6A64344F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3"/>
            <a:ext cx="8470900" cy="1481137"/>
          </a:xfrm>
        </p:spPr>
        <p:txBody>
          <a:bodyPr/>
          <a:lstStyle/>
          <a:p>
            <a:r>
              <a:rPr lang="en-US" noProof="0" dirty="0"/>
              <a:t>Intensified Tuberculosis Treatment </a:t>
            </a:r>
          </a:p>
        </p:txBody>
      </p:sp>
    </p:spTree>
    <p:extLst>
      <p:ext uri="{BB962C8B-B14F-4D97-AF65-F5344CB8AC3E}">
        <p14:creationId xmlns:p14="http://schemas.microsoft.com/office/powerpoint/2010/main" val="144380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Intensified Tuberculosis Treatment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CB0CFA-4015-6664-0925-F975D22263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8" y="1255045"/>
            <a:ext cx="4942115" cy="51900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800" noProof="0" dirty="0" err="1"/>
              <a:t>NewStrat</a:t>
            </a:r>
            <a:r>
              <a:rPr lang="en-US" sz="1800" noProof="0" dirty="0"/>
              <a:t>-TB: RCT factorial design, HIV adults </a:t>
            </a:r>
            <a:r>
              <a:rPr lang="en-US" sz="1800" noProof="0" dirty="0" err="1"/>
              <a:t>hospitalised</a:t>
            </a:r>
            <a:r>
              <a:rPr lang="en-US" sz="1800" noProof="0" dirty="0"/>
              <a:t> for disseminated tuberculosis</a:t>
            </a:r>
          </a:p>
          <a:p>
            <a:pPr>
              <a:spcBef>
                <a:spcPts val="300"/>
              </a:spcBef>
            </a:pPr>
            <a:r>
              <a:rPr lang="en-US" sz="1800" noProof="0" dirty="0"/>
              <a:t>1</a:t>
            </a:r>
            <a:r>
              <a:rPr lang="en-US" sz="1800" baseline="30000" noProof="0" dirty="0"/>
              <a:t>st</a:t>
            </a:r>
            <a:r>
              <a:rPr lang="en-US" sz="1800" noProof="0" dirty="0"/>
              <a:t> </a:t>
            </a:r>
            <a:r>
              <a:rPr lang="en-US" sz="1800" noProof="0" dirty="0" err="1"/>
              <a:t>randomisation</a:t>
            </a:r>
            <a:endParaRPr lang="en-US" sz="1800" noProof="0" dirty="0"/>
          </a:p>
          <a:p>
            <a:pPr lvl="1">
              <a:spcBef>
                <a:spcPts val="300"/>
              </a:spcBef>
            </a:pPr>
            <a:r>
              <a:rPr lang="en-US" sz="1600" noProof="0" dirty="0"/>
              <a:t>Intensified treatment first 2 weeks: </a:t>
            </a:r>
            <a:br>
              <a:rPr lang="en-US" sz="1600" noProof="0" dirty="0"/>
            </a:br>
            <a:r>
              <a:rPr lang="en-US" sz="1600" noProof="0" dirty="0"/>
              <a:t>RIF 35mg/kg/d + Levofloxacin + INH + Z + E standard doses</a:t>
            </a:r>
          </a:p>
          <a:p>
            <a:pPr lvl="1">
              <a:spcBef>
                <a:spcPts val="300"/>
              </a:spcBef>
            </a:pPr>
            <a:r>
              <a:rPr lang="en-US" sz="1600" noProof="0" dirty="0"/>
              <a:t>Standard treatment : RHZE standard dose</a:t>
            </a:r>
          </a:p>
          <a:p>
            <a:pPr>
              <a:spcBef>
                <a:spcPts val="300"/>
              </a:spcBef>
            </a:pPr>
            <a:r>
              <a:rPr lang="en-US" sz="1800" noProof="0" dirty="0"/>
              <a:t>2</a:t>
            </a:r>
            <a:r>
              <a:rPr lang="en-US" sz="1800" baseline="30000" noProof="0" dirty="0"/>
              <a:t>nd</a:t>
            </a:r>
            <a:r>
              <a:rPr lang="en-US" sz="1800" noProof="0" dirty="0"/>
              <a:t> </a:t>
            </a:r>
            <a:r>
              <a:rPr lang="en-US" sz="1800" noProof="0" dirty="0" err="1"/>
              <a:t>randomisation</a:t>
            </a:r>
            <a:r>
              <a:rPr lang="en-US" sz="1800" noProof="0" dirty="0"/>
              <a:t>: prednisone or placebo </a:t>
            </a:r>
            <a:br>
              <a:rPr lang="en-US" sz="1800" noProof="0" dirty="0"/>
            </a:br>
            <a:r>
              <a:rPr lang="en-US" sz="1800" noProof="0" dirty="0"/>
              <a:t>2 weeks</a:t>
            </a:r>
          </a:p>
          <a:p>
            <a:pPr>
              <a:spcBef>
                <a:spcPts val="300"/>
              </a:spcBef>
            </a:pPr>
            <a:endParaRPr lang="en-US" sz="1800" noProof="0" dirty="0"/>
          </a:p>
          <a:p>
            <a:pPr>
              <a:spcBef>
                <a:spcPts val="300"/>
              </a:spcBef>
            </a:pPr>
            <a:r>
              <a:rPr lang="en-US" sz="1800" noProof="0" dirty="0"/>
              <a:t>Results on mortality intensified vs standard TB treatment </a:t>
            </a:r>
            <a:r>
              <a:rPr lang="en-US" sz="1600" i="1" noProof="0" dirty="0"/>
              <a:t>(CROI 2025, abs. 114)</a:t>
            </a:r>
            <a:endParaRPr lang="en-US" sz="1800" i="1" noProof="0" dirty="0"/>
          </a:p>
          <a:p>
            <a:pPr lvl="1">
              <a:spcBef>
                <a:spcPts val="300"/>
              </a:spcBef>
            </a:pPr>
            <a:r>
              <a:rPr lang="en-US" sz="1600" noProof="0" dirty="0"/>
              <a:t>14 days mortality: 10.9% vs 5.0% (p = 0.008)</a:t>
            </a:r>
          </a:p>
          <a:p>
            <a:pPr lvl="1">
              <a:spcBef>
                <a:spcPts val="300"/>
              </a:spcBef>
            </a:pPr>
            <a:r>
              <a:rPr lang="en-US" sz="1600" noProof="0" dirty="0"/>
              <a:t>12 weeks mortality (primary endpoint): 19.8% </a:t>
            </a:r>
            <a:br>
              <a:rPr lang="en-US" sz="1600" noProof="0" dirty="0"/>
            </a:br>
            <a:r>
              <a:rPr lang="en-US" sz="1600" noProof="0" dirty="0"/>
              <a:t>vs 15.4% (p = 0.18) </a:t>
            </a:r>
          </a:p>
          <a:p>
            <a:pPr>
              <a:spcBef>
                <a:spcPts val="300"/>
              </a:spcBef>
            </a:pPr>
            <a:r>
              <a:rPr lang="en-US" sz="1900" noProof="0" dirty="0"/>
              <a:t>Mortality prednisone vs placebo: </a:t>
            </a:r>
            <a:br>
              <a:rPr lang="en-US" sz="1900" noProof="0" dirty="0"/>
            </a:br>
            <a:r>
              <a:rPr lang="en-US" sz="1900" noProof="0" dirty="0"/>
              <a:t>no difference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EF9CF68-33FF-D004-F72A-1B3E3650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434" y="6438340"/>
            <a:ext cx="2530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 dirty="0" err="1">
                <a:solidFill>
                  <a:srgbClr val="0070C0"/>
                </a:solidFill>
                <a:latin typeface="Calibri"/>
                <a:cs typeface="Arial" charset="0"/>
              </a:rPr>
              <a:t>Namale</a:t>
            </a: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 PE, CROI 2026, Abs. 124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1EB1CA-0DDA-8AFF-6CE5-E7484A073B0F}"/>
              </a:ext>
            </a:extLst>
          </p:cNvPr>
          <p:cNvSpPr txBox="1"/>
          <p:nvPr/>
        </p:nvSpPr>
        <p:spPr>
          <a:xfrm>
            <a:off x="8183719" y="1781833"/>
            <a:ext cx="250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>
                <a:solidFill>
                  <a:srgbClr val="0070C0"/>
                </a:solidFill>
              </a:rPr>
              <a:t>Week 12 mortality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FA957EC-E008-9E27-B295-AE5D59897EA1}"/>
              </a:ext>
            </a:extLst>
          </p:cNvPr>
          <p:cNvGrpSpPr/>
          <p:nvPr/>
        </p:nvGrpSpPr>
        <p:grpSpPr>
          <a:xfrm>
            <a:off x="5037708" y="2080293"/>
            <a:ext cx="7224229" cy="4288279"/>
            <a:chOff x="5442154" y="2039782"/>
            <a:chExt cx="7224229" cy="4288279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CCEC6F58-BD3D-67B2-31DC-CC267AFD8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3603" y="5227438"/>
              <a:ext cx="56348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F9433ECD-CD39-EA67-776D-AEF7E24CD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535" y="2177408"/>
              <a:ext cx="0" cy="29586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EB8E62CE-FFE5-FBBD-B32B-FEAEB01E7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70446" y="5227438"/>
              <a:ext cx="0" cy="104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FCE7746F-8CB1-8546-946F-431B84B50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2610" y="5227438"/>
              <a:ext cx="0" cy="104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ABA886A8-2FC0-FF58-3781-543F5044E8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1658" y="5227438"/>
              <a:ext cx="0" cy="104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E5E5A45A-2DA3-5A16-200B-EA1683126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7605" y="5227438"/>
              <a:ext cx="0" cy="104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3F59B721-5815-4073-A513-1C48C0A98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98555" y="5227438"/>
              <a:ext cx="0" cy="104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62760F82-802D-4160-F0AD-90F9708AD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4502" y="5227438"/>
              <a:ext cx="0" cy="104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CCB28225-304B-1A0D-F4EE-79B566B73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3550" y="5227438"/>
              <a:ext cx="0" cy="104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A585ECC-83A6-28CC-1D2D-388E33FDC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1549" y="2706876"/>
              <a:ext cx="126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6DC11F2E-EB1A-3B6C-C8E7-7082AF5BC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1549" y="3212107"/>
              <a:ext cx="126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2092E31E-9F0A-8FF2-1776-322025364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1549" y="3719203"/>
              <a:ext cx="126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FEA5B59C-9486-8426-60BA-D1E2149A7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1549" y="4224433"/>
              <a:ext cx="126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310FAA14-1603-05E6-3661-6FB3BF074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1549" y="4731529"/>
              <a:ext cx="126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89F73395-BA6E-676C-D2E6-5091398FC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1549" y="2199780"/>
              <a:ext cx="126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E95DF8B2-0C32-47A9-1DA9-C992F4DBD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4595" y="4975755"/>
              <a:ext cx="167883" cy="577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215DD094-E67C-55D6-8DAC-3E91C3B2C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6747" y="4906775"/>
              <a:ext cx="167883" cy="596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C673780-76F9-0FD5-D88C-154D2259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915" y="2181137"/>
              <a:ext cx="5484161" cy="771829"/>
            </a:xfrm>
            <a:custGeom>
              <a:avLst/>
              <a:gdLst>
                <a:gd name="T0" fmla="*/ 10196 w 10196"/>
                <a:gd name="T1" fmla="*/ 1658 h 1658"/>
                <a:gd name="T2" fmla="*/ 9985 w 10196"/>
                <a:gd name="T3" fmla="*/ 1658 h 1658"/>
                <a:gd name="T4" fmla="*/ 9985 w 10196"/>
                <a:gd name="T5" fmla="*/ 1609 h 1658"/>
                <a:gd name="T6" fmla="*/ 9139 w 10196"/>
                <a:gd name="T7" fmla="*/ 1609 h 1658"/>
                <a:gd name="T8" fmla="*/ 9139 w 10196"/>
                <a:gd name="T9" fmla="*/ 1536 h 1658"/>
                <a:gd name="T10" fmla="*/ 8390 w 10196"/>
                <a:gd name="T11" fmla="*/ 1536 h 1658"/>
                <a:gd name="T12" fmla="*/ 8390 w 10196"/>
                <a:gd name="T13" fmla="*/ 1421 h 1658"/>
                <a:gd name="T14" fmla="*/ 7422 w 10196"/>
                <a:gd name="T15" fmla="*/ 1421 h 1658"/>
                <a:gd name="T16" fmla="*/ 7422 w 10196"/>
                <a:gd name="T17" fmla="*/ 1348 h 1658"/>
                <a:gd name="T18" fmla="*/ 7291 w 10196"/>
                <a:gd name="T19" fmla="*/ 1348 h 1658"/>
                <a:gd name="T20" fmla="*/ 7291 w 10196"/>
                <a:gd name="T21" fmla="*/ 1276 h 1658"/>
                <a:gd name="T22" fmla="*/ 6684 w 10196"/>
                <a:gd name="T23" fmla="*/ 1276 h 1658"/>
                <a:gd name="T24" fmla="*/ 6684 w 10196"/>
                <a:gd name="T25" fmla="*/ 1210 h 1658"/>
                <a:gd name="T26" fmla="*/ 6445 w 10196"/>
                <a:gd name="T27" fmla="*/ 1210 h 1658"/>
                <a:gd name="T28" fmla="*/ 6445 w 10196"/>
                <a:gd name="T29" fmla="*/ 1126 h 1658"/>
                <a:gd name="T30" fmla="*/ 6084 w 10196"/>
                <a:gd name="T31" fmla="*/ 1126 h 1658"/>
                <a:gd name="T32" fmla="*/ 6084 w 10196"/>
                <a:gd name="T33" fmla="*/ 1046 h 1658"/>
                <a:gd name="T34" fmla="*/ 4370 w 10196"/>
                <a:gd name="T35" fmla="*/ 1046 h 1658"/>
                <a:gd name="T36" fmla="*/ 4370 w 10196"/>
                <a:gd name="T37" fmla="*/ 799 h 1658"/>
                <a:gd name="T38" fmla="*/ 4131 w 10196"/>
                <a:gd name="T39" fmla="*/ 799 h 1658"/>
                <a:gd name="T40" fmla="*/ 4131 w 10196"/>
                <a:gd name="T41" fmla="*/ 737 h 1658"/>
                <a:gd name="T42" fmla="*/ 3742 w 10196"/>
                <a:gd name="T43" fmla="*/ 737 h 1658"/>
                <a:gd name="T44" fmla="*/ 3742 w 10196"/>
                <a:gd name="T45" fmla="*/ 636 h 1658"/>
                <a:gd name="T46" fmla="*/ 3274 w 10196"/>
                <a:gd name="T47" fmla="*/ 636 h 1658"/>
                <a:gd name="T48" fmla="*/ 3274 w 10196"/>
                <a:gd name="T49" fmla="*/ 567 h 1658"/>
                <a:gd name="T50" fmla="*/ 1574 w 10196"/>
                <a:gd name="T51" fmla="*/ 567 h 1658"/>
                <a:gd name="T52" fmla="*/ 1574 w 10196"/>
                <a:gd name="T53" fmla="*/ 481 h 1658"/>
                <a:gd name="T54" fmla="*/ 1328 w 10196"/>
                <a:gd name="T55" fmla="*/ 481 h 1658"/>
                <a:gd name="T56" fmla="*/ 1328 w 10196"/>
                <a:gd name="T57" fmla="*/ 393 h 1658"/>
                <a:gd name="T58" fmla="*/ 964 w 10196"/>
                <a:gd name="T59" fmla="*/ 393 h 1658"/>
                <a:gd name="T60" fmla="*/ 964 w 10196"/>
                <a:gd name="T61" fmla="*/ 334 h 1658"/>
                <a:gd name="T62" fmla="*/ 829 w 10196"/>
                <a:gd name="T63" fmla="*/ 334 h 1658"/>
                <a:gd name="T64" fmla="*/ 829 w 10196"/>
                <a:gd name="T65" fmla="*/ 261 h 1658"/>
                <a:gd name="T66" fmla="*/ 721 w 10196"/>
                <a:gd name="T67" fmla="*/ 261 h 1658"/>
                <a:gd name="T68" fmla="*/ 721 w 10196"/>
                <a:gd name="T69" fmla="*/ 164 h 1658"/>
                <a:gd name="T70" fmla="*/ 573 w 10196"/>
                <a:gd name="T71" fmla="*/ 164 h 1658"/>
                <a:gd name="T72" fmla="*/ 573 w 10196"/>
                <a:gd name="T73" fmla="*/ 73 h 1658"/>
                <a:gd name="T74" fmla="*/ 350 w 10196"/>
                <a:gd name="T75" fmla="*/ 73 h 1658"/>
                <a:gd name="T76" fmla="*/ 350 w 10196"/>
                <a:gd name="T77" fmla="*/ 0 h 1658"/>
                <a:gd name="T78" fmla="*/ 0 w 10196"/>
                <a:gd name="T79" fmla="*/ 0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96" h="1658">
                  <a:moveTo>
                    <a:pt x="10196" y="1658"/>
                  </a:moveTo>
                  <a:lnTo>
                    <a:pt x="9985" y="1658"/>
                  </a:lnTo>
                  <a:lnTo>
                    <a:pt x="9985" y="1609"/>
                  </a:lnTo>
                  <a:lnTo>
                    <a:pt x="9139" y="1609"/>
                  </a:lnTo>
                  <a:lnTo>
                    <a:pt x="9139" y="1536"/>
                  </a:lnTo>
                  <a:lnTo>
                    <a:pt x="8390" y="1536"/>
                  </a:lnTo>
                  <a:lnTo>
                    <a:pt x="8390" y="1421"/>
                  </a:lnTo>
                  <a:lnTo>
                    <a:pt x="7422" y="1421"/>
                  </a:lnTo>
                  <a:lnTo>
                    <a:pt x="7422" y="1348"/>
                  </a:lnTo>
                  <a:lnTo>
                    <a:pt x="7291" y="1348"/>
                  </a:lnTo>
                  <a:lnTo>
                    <a:pt x="7291" y="1276"/>
                  </a:lnTo>
                  <a:lnTo>
                    <a:pt x="6684" y="1276"/>
                  </a:lnTo>
                  <a:lnTo>
                    <a:pt x="6684" y="1210"/>
                  </a:lnTo>
                  <a:lnTo>
                    <a:pt x="6445" y="1210"/>
                  </a:lnTo>
                  <a:lnTo>
                    <a:pt x="6445" y="1126"/>
                  </a:lnTo>
                  <a:lnTo>
                    <a:pt x="6084" y="1126"/>
                  </a:lnTo>
                  <a:lnTo>
                    <a:pt x="6084" y="1046"/>
                  </a:lnTo>
                  <a:lnTo>
                    <a:pt x="4370" y="1046"/>
                  </a:lnTo>
                  <a:lnTo>
                    <a:pt x="4370" y="799"/>
                  </a:lnTo>
                  <a:lnTo>
                    <a:pt x="4131" y="799"/>
                  </a:lnTo>
                  <a:lnTo>
                    <a:pt x="4131" y="737"/>
                  </a:lnTo>
                  <a:lnTo>
                    <a:pt x="3742" y="737"/>
                  </a:lnTo>
                  <a:lnTo>
                    <a:pt x="3742" y="636"/>
                  </a:lnTo>
                  <a:lnTo>
                    <a:pt x="3274" y="636"/>
                  </a:lnTo>
                  <a:lnTo>
                    <a:pt x="3274" y="567"/>
                  </a:lnTo>
                  <a:lnTo>
                    <a:pt x="1574" y="567"/>
                  </a:lnTo>
                  <a:lnTo>
                    <a:pt x="1574" y="481"/>
                  </a:lnTo>
                  <a:lnTo>
                    <a:pt x="1328" y="481"/>
                  </a:lnTo>
                  <a:lnTo>
                    <a:pt x="1328" y="393"/>
                  </a:lnTo>
                  <a:lnTo>
                    <a:pt x="964" y="393"/>
                  </a:lnTo>
                  <a:lnTo>
                    <a:pt x="964" y="334"/>
                  </a:lnTo>
                  <a:lnTo>
                    <a:pt x="829" y="334"/>
                  </a:lnTo>
                  <a:lnTo>
                    <a:pt x="829" y="261"/>
                  </a:lnTo>
                  <a:lnTo>
                    <a:pt x="721" y="261"/>
                  </a:lnTo>
                  <a:lnTo>
                    <a:pt x="721" y="164"/>
                  </a:lnTo>
                  <a:lnTo>
                    <a:pt x="573" y="164"/>
                  </a:lnTo>
                  <a:lnTo>
                    <a:pt x="573" y="73"/>
                  </a:lnTo>
                  <a:lnTo>
                    <a:pt x="350" y="73"/>
                  </a:lnTo>
                  <a:lnTo>
                    <a:pt x="35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D869558-8683-9DB4-1FCE-210D55A7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002" y="2188594"/>
              <a:ext cx="5501379" cy="1152151"/>
            </a:xfrm>
            <a:custGeom>
              <a:avLst/>
              <a:gdLst>
                <a:gd name="T0" fmla="*/ 10224 w 10224"/>
                <a:gd name="T1" fmla="*/ 2473 h 2473"/>
                <a:gd name="T2" fmla="*/ 10122 w 10224"/>
                <a:gd name="T3" fmla="*/ 2473 h 2473"/>
                <a:gd name="T4" fmla="*/ 10122 w 10224"/>
                <a:gd name="T5" fmla="*/ 2400 h 2473"/>
                <a:gd name="T6" fmla="*/ 9512 w 10224"/>
                <a:gd name="T7" fmla="*/ 2400 h 2473"/>
                <a:gd name="T8" fmla="*/ 9512 w 10224"/>
                <a:gd name="T9" fmla="*/ 2320 h 2473"/>
                <a:gd name="T10" fmla="*/ 6951 w 10224"/>
                <a:gd name="T11" fmla="*/ 2320 h 2473"/>
                <a:gd name="T12" fmla="*/ 6951 w 10224"/>
                <a:gd name="T13" fmla="*/ 2241 h 2473"/>
                <a:gd name="T14" fmla="*/ 6225 w 10224"/>
                <a:gd name="T15" fmla="*/ 2241 h 2473"/>
                <a:gd name="T16" fmla="*/ 6225 w 10224"/>
                <a:gd name="T17" fmla="*/ 2168 h 2473"/>
                <a:gd name="T18" fmla="*/ 5858 w 10224"/>
                <a:gd name="T19" fmla="*/ 2168 h 2473"/>
                <a:gd name="T20" fmla="*/ 5858 w 10224"/>
                <a:gd name="T21" fmla="*/ 2091 h 2473"/>
                <a:gd name="T22" fmla="*/ 5733 w 10224"/>
                <a:gd name="T23" fmla="*/ 2091 h 2473"/>
                <a:gd name="T24" fmla="*/ 5733 w 10224"/>
                <a:gd name="T25" fmla="*/ 2007 h 2473"/>
                <a:gd name="T26" fmla="*/ 5606 w 10224"/>
                <a:gd name="T27" fmla="*/ 2007 h 2473"/>
                <a:gd name="T28" fmla="*/ 5606 w 10224"/>
                <a:gd name="T29" fmla="*/ 1939 h 2473"/>
                <a:gd name="T30" fmla="*/ 5123 w 10224"/>
                <a:gd name="T31" fmla="*/ 1939 h 2473"/>
                <a:gd name="T32" fmla="*/ 5123 w 10224"/>
                <a:gd name="T33" fmla="*/ 1866 h 2473"/>
                <a:gd name="T34" fmla="*/ 4755 w 10224"/>
                <a:gd name="T35" fmla="*/ 1866 h 2473"/>
                <a:gd name="T36" fmla="*/ 4755 w 10224"/>
                <a:gd name="T37" fmla="*/ 1785 h 2473"/>
                <a:gd name="T38" fmla="*/ 4512 w 10224"/>
                <a:gd name="T39" fmla="*/ 1785 h 2473"/>
                <a:gd name="T40" fmla="*/ 4512 w 10224"/>
                <a:gd name="T41" fmla="*/ 1698 h 2473"/>
                <a:gd name="T42" fmla="*/ 3305 w 10224"/>
                <a:gd name="T43" fmla="*/ 1698 h 2473"/>
                <a:gd name="T44" fmla="*/ 3305 w 10224"/>
                <a:gd name="T45" fmla="*/ 1626 h 2473"/>
                <a:gd name="T46" fmla="*/ 2678 w 10224"/>
                <a:gd name="T47" fmla="*/ 1626 h 2473"/>
                <a:gd name="T48" fmla="*/ 2678 w 10224"/>
                <a:gd name="T49" fmla="*/ 1546 h 2473"/>
                <a:gd name="T50" fmla="*/ 1592 w 10224"/>
                <a:gd name="T51" fmla="*/ 1546 h 2473"/>
                <a:gd name="T52" fmla="*/ 1592 w 10224"/>
                <a:gd name="T53" fmla="*/ 1466 h 2473"/>
                <a:gd name="T54" fmla="*/ 1360 w 10224"/>
                <a:gd name="T55" fmla="*/ 1466 h 2473"/>
                <a:gd name="T56" fmla="*/ 1360 w 10224"/>
                <a:gd name="T57" fmla="*/ 1396 h 2473"/>
                <a:gd name="T58" fmla="*/ 1224 w 10224"/>
                <a:gd name="T59" fmla="*/ 1396 h 2473"/>
                <a:gd name="T60" fmla="*/ 1224 w 10224"/>
                <a:gd name="T61" fmla="*/ 1223 h 2473"/>
                <a:gd name="T62" fmla="*/ 989 w 10224"/>
                <a:gd name="T63" fmla="*/ 1223 h 2473"/>
                <a:gd name="T64" fmla="*/ 989 w 10224"/>
                <a:gd name="T65" fmla="*/ 1160 h 2473"/>
                <a:gd name="T66" fmla="*/ 857 w 10224"/>
                <a:gd name="T67" fmla="*/ 1160 h 2473"/>
                <a:gd name="T68" fmla="*/ 857 w 10224"/>
                <a:gd name="T69" fmla="*/ 1007 h 2473"/>
                <a:gd name="T70" fmla="*/ 482 w 10224"/>
                <a:gd name="T71" fmla="*/ 1007 h 2473"/>
                <a:gd name="T72" fmla="*/ 482 w 10224"/>
                <a:gd name="T73" fmla="*/ 701 h 2473"/>
                <a:gd name="T74" fmla="*/ 357 w 10224"/>
                <a:gd name="T75" fmla="*/ 701 h 2473"/>
                <a:gd name="T76" fmla="*/ 357 w 10224"/>
                <a:gd name="T77" fmla="*/ 454 h 2473"/>
                <a:gd name="T78" fmla="*/ 236 w 10224"/>
                <a:gd name="T79" fmla="*/ 454 h 2473"/>
                <a:gd name="T80" fmla="*/ 236 w 10224"/>
                <a:gd name="T81" fmla="*/ 316 h 2473"/>
                <a:gd name="T82" fmla="*/ 118 w 10224"/>
                <a:gd name="T83" fmla="*/ 316 h 2473"/>
                <a:gd name="T84" fmla="*/ 118 w 10224"/>
                <a:gd name="T85" fmla="*/ 145 h 2473"/>
                <a:gd name="T86" fmla="*/ 46 w 10224"/>
                <a:gd name="T87" fmla="*/ 145 h 2473"/>
                <a:gd name="T88" fmla="*/ 46 w 10224"/>
                <a:gd name="T89" fmla="*/ 0 h 2473"/>
                <a:gd name="T90" fmla="*/ 0 w 10224"/>
                <a:gd name="T91" fmla="*/ 0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24" h="2473">
                  <a:moveTo>
                    <a:pt x="10224" y="2473"/>
                  </a:moveTo>
                  <a:lnTo>
                    <a:pt x="10122" y="2473"/>
                  </a:lnTo>
                  <a:lnTo>
                    <a:pt x="10122" y="2400"/>
                  </a:lnTo>
                  <a:lnTo>
                    <a:pt x="9512" y="2400"/>
                  </a:lnTo>
                  <a:lnTo>
                    <a:pt x="9512" y="2320"/>
                  </a:lnTo>
                  <a:lnTo>
                    <a:pt x="6951" y="2320"/>
                  </a:lnTo>
                  <a:lnTo>
                    <a:pt x="6951" y="2241"/>
                  </a:lnTo>
                  <a:lnTo>
                    <a:pt x="6225" y="2241"/>
                  </a:lnTo>
                  <a:lnTo>
                    <a:pt x="6225" y="2168"/>
                  </a:lnTo>
                  <a:lnTo>
                    <a:pt x="5858" y="2168"/>
                  </a:lnTo>
                  <a:lnTo>
                    <a:pt x="5858" y="2091"/>
                  </a:lnTo>
                  <a:lnTo>
                    <a:pt x="5733" y="2091"/>
                  </a:lnTo>
                  <a:lnTo>
                    <a:pt x="5733" y="2007"/>
                  </a:lnTo>
                  <a:lnTo>
                    <a:pt x="5606" y="2007"/>
                  </a:lnTo>
                  <a:lnTo>
                    <a:pt x="5606" y="1939"/>
                  </a:lnTo>
                  <a:lnTo>
                    <a:pt x="5123" y="1939"/>
                  </a:lnTo>
                  <a:lnTo>
                    <a:pt x="5123" y="1866"/>
                  </a:lnTo>
                  <a:lnTo>
                    <a:pt x="4755" y="1866"/>
                  </a:lnTo>
                  <a:lnTo>
                    <a:pt x="4755" y="1785"/>
                  </a:lnTo>
                  <a:lnTo>
                    <a:pt x="4512" y="1785"/>
                  </a:lnTo>
                  <a:lnTo>
                    <a:pt x="4512" y="1698"/>
                  </a:lnTo>
                  <a:lnTo>
                    <a:pt x="3305" y="1698"/>
                  </a:lnTo>
                  <a:lnTo>
                    <a:pt x="3305" y="1626"/>
                  </a:lnTo>
                  <a:lnTo>
                    <a:pt x="2678" y="1626"/>
                  </a:lnTo>
                  <a:lnTo>
                    <a:pt x="2678" y="1546"/>
                  </a:lnTo>
                  <a:lnTo>
                    <a:pt x="1592" y="1546"/>
                  </a:lnTo>
                  <a:lnTo>
                    <a:pt x="1592" y="1466"/>
                  </a:lnTo>
                  <a:lnTo>
                    <a:pt x="1360" y="1466"/>
                  </a:lnTo>
                  <a:lnTo>
                    <a:pt x="1360" y="1396"/>
                  </a:lnTo>
                  <a:lnTo>
                    <a:pt x="1224" y="1396"/>
                  </a:lnTo>
                  <a:lnTo>
                    <a:pt x="1224" y="1223"/>
                  </a:lnTo>
                  <a:lnTo>
                    <a:pt x="989" y="1223"/>
                  </a:lnTo>
                  <a:lnTo>
                    <a:pt x="989" y="1160"/>
                  </a:lnTo>
                  <a:lnTo>
                    <a:pt x="857" y="1160"/>
                  </a:lnTo>
                  <a:lnTo>
                    <a:pt x="857" y="1007"/>
                  </a:lnTo>
                  <a:lnTo>
                    <a:pt x="482" y="1007"/>
                  </a:lnTo>
                  <a:lnTo>
                    <a:pt x="482" y="701"/>
                  </a:lnTo>
                  <a:lnTo>
                    <a:pt x="357" y="701"/>
                  </a:lnTo>
                  <a:lnTo>
                    <a:pt x="357" y="454"/>
                  </a:lnTo>
                  <a:lnTo>
                    <a:pt x="236" y="454"/>
                  </a:lnTo>
                  <a:lnTo>
                    <a:pt x="236" y="316"/>
                  </a:lnTo>
                  <a:lnTo>
                    <a:pt x="118" y="316"/>
                  </a:lnTo>
                  <a:lnTo>
                    <a:pt x="118" y="145"/>
                  </a:lnTo>
                  <a:lnTo>
                    <a:pt x="46" y="145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5BBAFDBD-8A9F-BDA2-7EC4-8D6A14D7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457" y="2184866"/>
              <a:ext cx="5501379" cy="870638"/>
            </a:xfrm>
            <a:custGeom>
              <a:avLst/>
              <a:gdLst>
                <a:gd name="T0" fmla="*/ 10222 w 10222"/>
                <a:gd name="T1" fmla="*/ 1866 h 1866"/>
                <a:gd name="T2" fmla="*/ 9384 w 10222"/>
                <a:gd name="T3" fmla="*/ 1866 h 1866"/>
                <a:gd name="T4" fmla="*/ 9384 w 10222"/>
                <a:gd name="T5" fmla="*/ 1778 h 1866"/>
                <a:gd name="T6" fmla="*/ 8284 w 10222"/>
                <a:gd name="T7" fmla="*/ 1778 h 1866"/>
                <a:gd name="T8" fmla="*/ 8284 w 10222"/>
                <a:gd name="T9" fmla="*/ 1709 h 1866"/>
                <a:gd name="T10" fmla="*/ 7920 w 10222"/>
                <a:gd name="T11" fmla="*/ 1709 h 1866"/>
                <a:gd name="T12" fmla="*/ 7920 w 10222"/>
                <a:gd name="T13" fmla="*/ 1630 h 1866"/>
                <a:gd name="T14" fmla="*/ 7674 w 10222"/>
                <a:gd name="T15" fmla="*/ 1630 h 1866"/>
                <a:gd name="T16" fmla="*/ 7674 w 10222"/>
                <a:gd name="T17" fmla="*/ 1553 h 1866"/>
                <a:gd name="T18" fmla="*/ 6456 w 10222"/>
                <a:gd name="T19" fmla="*/ 1553 h 1866"/>
                <a:gd name="T20" fmla="*/ 6456 w 10222"/>
                <a:gd name="T21" fmla="*/ 1462 h 1866"/>
                <a:gd name="T22" fmla="*/ 5590 w 10222"/>
                <a:gd name="T23" fmla="*/ 1462 h 1866"/>
                <a:gd name="T24" fmla="*/ 5590 w 10222"/>
                <a:gd name="T25" fmla="*/ 1396 h 1866"/>
                <a:gd name="T26" fmla="*/ 5475 w 10222"/>
                <a:gd name="T27" fmla="*/ 1396 h 1866"/>
                <a:gd name="T28" fmla="*/ 5475 w 10222"/>
                <a:gd name="T29" fmla="*/ 1306 h 1866"/>
                <a:gd name="T30" fmla="*/ 4636 w 10222"/>
                <a:gd name="T31" fmla="*/ 1306 h 1866"/>
                <a:gd name="T32" fmla="*/ 4636 w 10222"/>
                <a:gd name="T33" fmla="*/ 1244 h 1866"/>
                <a:gd name="T34" fmla="*/ 4511 w 10222"/>
                <a:gd name="T35" fmla="*/ 1244 h 1866"/>
                <a:gd name="T36" fmla="*/ 4511 w 10222"/>
                <a:gd name="T37" fmla="*/ 1171 h 1866"/>
                <a:gd name="T38" fmla="*/ 3035 w 10222"/>
                <a:gd name="T39" fmla="*/ 1171 h 1866"/>
                <a:gd name="T40" fmla="*/ 3035 w 10222"/>
                <a:gd name="T41" fmla="*/ 1074 h 1866"/>
                <a:gd name="T42" fmla="*/ 1941 w 10222"/>
                <a:gd name="T43" fmla="*/ 1074 h 1866"/>
                <a:gd name="T44" fmla="*/ 1941 w 10222"/>
                <a:gd name="T45" fmla="*/ 1008 h 1866"/>
                <a:gd name="T46" fmla="*/ 1824 w 10222"/>
                <a:gd name="T47" fmla="*/ 1008 h 1866"/>
                <a:gd name="T48" fmla="*/ 1824 w 10222"/>
                <a:gd name="T49" fmla="*/ 833 h 1866"/>
                <a:gd name="T50" fmla="*/ 1345 w 10222"/>
                <a:gd name="T51" fmla="*/ 833 h 1866"/>
                <a:gd name="T52" fmla="*/ 1345 w 10222"/>
                <a:gd name="T53" fmla="*/ 767 h 1866"/>
                <a:gd name="T54" fmla="*/ 1196 w 10222"/>
                <a:gd name="T55" fmla="*/ 767 h 1866"/>
                <a:gd name="T56" fmla="*/ 1196 w 10222"/>
                <a:gd name="T57" fmla="*/ 691 h 1866"/>
                <a:gd name="T58" fmla="*/ 1092 w 10222"/>
                <a:gd name="T59" fmla="*/ 691 h 1866"/>
                <a:gd name="T60" fmla="*/ 1092 w 10222"/>
                <a:gd name="T61" fmla="*/ 538 h 1866"/>
                <a:gd name="T62" fmla="*/ 853 w 10222"/>
                <a:gd name="T63" fmla="*/ 538 h 1866"/>
                <a:gd name="T64" fmla="*/ 853 w 10222"/>
                <a:gd name="T65" fmla="*/ 461 h 1866"/>
                <a:gd name="T66" fmla="*/ 717 w 10222"/>
                <a:gd name="T67" fmla="*/ 461 h 1866"/>
                <a:gd name="T68" fmla="*/ 717 w 10222"/>
                <a:gd name="T69" fmla="*/ 379 h 1866"/>
                <a:gd name="T70" fmla="*/ 585 w 10222"/>
                <a:gd name="T71" fmla="*/ 379 h 1866"/>
                <a:gd name="T72" fmla="*/ 585 w 10222"/>
                <a:gd name="T73" fmla="*/ 243 h 1866"/>
                <a:gd name="T74" fmla="*/ 350 w 10222"/>
                <a:gd name="T75" fmla="*/ 243 h 1866"/>
                <a:gd name="T76" fmla="*/ 350 w 10222"/>
                <a:gd name="T77" fmla="*/ 55 h 1866"/>
                <a:gd name="T78" fmla="*/ 257 w 10222"/>
                <a:gd name="T79" fmla="*/ 55 h 1866"/>
                <a:gd name="T80" fmla="*/ 257 w 10222"/>
                <a:gd name="T81" fmla="*/ 0 h 1866"/>
                <a:gd name="T82" fmla="*/ 0 w 10222"/>
                <a:gd name="T83" fmla="*/ 0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22" h="1866">
                  <a:moveTo>
                    <a:pt x="10222" y="1866"/>
                  </a:moveTo>
                  <a:lnTo>
                    <a:pt x="9384" y="1866"/>
                  </a:lnTo>
                  <a:lnTo>
                    <a:pt x="9384" y="1778"/>
                  </a:lnTo>
                  <a:lnTo>
                    <a:pt x="8284" y="1778"/>
                  </a:lnTo>
                  <a:lnTo>
                    <a:pt x="8284" y="1709"/>
                  </a:lnTo>
                  <a:lnTo>
                    <a:pt x="7920" y="1709"/>
                  </a:lnTo>
                  <a:lnTo>
                    <a:pt x="7920" y="1630"/>
                  </a:lnTo>
                  <a:lnTo>
                    <a:pt x="7674" y="1630"/>
                  </a:lnTo>
                  <a:lnTo>
                    <a:pt x="7674" y="1553"/>
                  </a:lnTo>
                  <a:lnTo>
                    <a:pt x="6456" y="1553"/>
                  </a:lnTo>
                  <a:lnTo>
                    <a:pt x="6456" y="1462"/>
                  </a:lnTo>
                  <a:lnTo>
                    <a:pt x="5590" y="1462"/>
                  </a:lnTo>
                  <a:lnTo>
                    <a:pt x="5590" y="1396"/>
                  </a:lnTo>
                  <a:lnTo>
                    <a:pt x="5475" y="1396"/>
                  </a:lnTo>
                  <a:lnTo>
                    <a:pt x="5475" y="1306"/>
                  </a:lnTo>
                  <a:lnTo>
                    <a:pt x="4636" y="1306"/>
                  </a:lnTo>
                  <a:lnTo>
                    <a:pt x="4636" y="1244"/>
                  </a:lnTo>
                  <a:lnTo>
                    <a:pt x="4511" y="1244"/>
                  </a:lnTo>
                  <a:lnTo>
                    <a:pt x="4511" y="1171"/>
                  </a:lnTo>
                  <a:lnTo>
                    <a:pt x="3035" y="1171"/>
                  </a:lnTo>
                  <a:lnTo>
                    <a:pt x="3035" y="1074"/>
                  </a:lnTo>
                  <a:lnTo>
                    <a:pt x="1941" y="1074"/>
                  </a:lnTo>
                  <a:lnTo>
                    <a:pt x="1941" y="1008"/>
                  </a:lnTo>
                  <a:lnTo>
                    <a:pt x="1824" y="1008"/>
                  </a:lnTo>
                  <a:lnTo>
                    <a:pt x="1824" y="833"/>
                  </a:lnTo>
                  <a:lnTo>
                    <a:pt x="1345" y="833"/>
                  </a:lnTo>
                  <a:lnTo>
                    <a:pt x="1345" y="767"/>
                  </a:lnTo>
                  <a:lnTo>
                    <a:pt x="1196" y="767"/>
                  </a:lnTo>
                  <a:lnTo>
                    <a:pt x="1196" y="691"/>
                  </a:lnTo>
                  <a:lnTo>
                    <a:pt x="1092" y="691"/>
                  </a:lnTo>
                  <a:lnTo>
                    <a:pt x="1092" y="538"/>
                  </a:lnTo>
                  <a:lnTo>
                    <a:pt x="853" y="538"/>
                  </a:lnTo>
                  <a:lnTo>
                    <a:pt x="853" y="461"/>
                  </a:lnTo>
                  <a:lnTo>
                    <a:pt x="717" y="461"/>
                  </a:lnTo>
                  <a:lnTo>
                    <a:pt x="717" y="379"/>
                  </a:lnTo>
                  <a:lnTo>
                    <a:pt x="585" y="379"/>
                  </a:lnTo>
                  <a:lnTo>
                    <a:pt x="585" y="243"/>
                  </a:lnTo>
                  <a:lnTo>
                    <a:pt x="350" y="243"/>
                  </a:lnTo>
                  <a:lnTo>
                    <a:pt x="350" y="55"/>
                  </a:lnTo>
                  <a:lnTo>
                    <a:pt x="257" y="55"/>
                  </a:lnTo>
                  <a:lnTo>
                    <a:pt x="257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BFCFDF42-BD24-FED4-CBCF-5A5A9A32E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0457" y="2184866"/>
              <a:ext cx="137750" cy="0"/>
            </a:xfrm>
            <a:prstGeom prst="line">
              <a:avLst/>
            </a:prstGeom>
            <a:noFill/>
            <a:ln w="0">
              <a:solidFill>
                <a:srgbClr val="FF4F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2" name="Rectangle 67">
              <a:extLst>
                <a:ext uri="{FF2B5EF4-FFF2-40B4-BE49-F238E27FC236}">
                  <a16:creationId xmlns:a16="http://schemas.microsoft.com/office/drawing/2014/main" id="{54B27571-F815-ED74-8E15-82D20E234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457" y="2184866"/>
              <a:ext cx="2153" cy="186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3" name="Freeform 149">
              <a:extLst>
                <a:ext uri="{FF2B5EF4-FFF2-40B4-BE49-F238E27FC236}">
                  <a16:creationId xmlns:a16="http://schemas.microsoft.com/office/drawing/2014/main" id="{79A799A9-C0A4-B7C8-9EEE-B7AFC887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915" y="2184866"/>
              <a:ext cx="5482009" cy="792337"/>
            </a:xfrm>
            <a:custGeom>
              <a:avLst/>
              <a:gdLst>
                <a:gd name="T0" fmla="*/ 10189 w 10189"/>
                <a:gd name="T1" fmla="*/ 1698 h 1698"/>
                <a:gd name="T2" fmla="*/ 9860 w 10189"/>
                <a:gd name="T3" fmla="*/ 1698 h 1698"/>
                <a:gd name="T4" fmla="*/ 9860 w 10189"/>
                <a:gd name="T5" fmla="*/ 1635 h 1698"/>
                <a:gd name="T6" fmla="*/ 9118 w 10189"/>
                <a:gd name="T7" fmla="*/ 1635 h 1698"/>
                <a:gd name="T8" fmla="*/ 9118 w 10189"/>
                <a:gd name="T9" fmla="*/ 1549 h 1698"/>
                <a:gd name="T10" fmla="*/ 8517 w 10189"/>
                <a:gd name="T11" fmla="*/ 1549 h 1698"/>
                <a:gd name="T12" fmla="*/ 8517 w 10189"/>
                <a:gd name="T13" fmla="*/ 1476 h 1698"/>
                <a:gd name="T14" fmla="*/ 8153 w 10189"/>
                <a:gd name="T15" fmla="*/ 1476 h 1698"/>
                <a:gd name="T16" fmla="*/ 8153 w 10189"/>
                <a:gd name="T17" fmla="*/ 1386 h 1698"/>
                <a:gd name="T18" fmla="*/ 7907 w 10189"/>
                <a:gd name="T19" fmla="*/ 1386 h 1698"/>
                <a:gd name="T20" fmla="*/ 7907 w 10189"/>
                <a:gd name="T21" fmla="*/ 1317 h 1698"/>
                <a:gd name="T22" fmla="*/ 7289 w 10189"/>
                <a:gd name="T23" fmla="*/ 1317 h 1698"/>
                <a:gd name="T24" fmla="*/ 7289 w 10189"/>
                <a:gd name="T25" fmla="*/ 1240 h 1698"/>
                <a:gd name="T26" fmla="*/ 5947 w 10189"/>
                <a:gd name="T27" fmla="*/ 1240 h 1698"/>
                <a:gd name="T28" fmla="*/ 5947 w 10189"/>
                <a:gd name="T29" fmla="*/ 1174 h 1698"/>
                <a:gd name="T30" fmla="*/ 5823 w 10189"/>
                <a:gd name="T31" fmla="*/ 1174 h 1698"/>
                <a:gd name="T32" fmla="*/ 5823 w 10189"/>
                <a:gd name="T33" fmla="*/ 1004 h 1698"/>
                <a:gd name="T34" fmla="*/ 5587 w 10189"/>
                <a:gd name="T35" fmla="*/ 1004 h 1698"/>
                <a:gd name="T36" fmla="*/ 5587 w 10189"/>
                <a:gd name="T37" fmla="*/ 938 h 1698"/>
                <a:gd name="T38" fmla="*/ 5455 w 10189"/>
                <a:gd name="T39" fmla="*/ 938 h 1698"/>
                <a:gd name="T40" fmla="*/ 5455 w 10189"/>
                <a:gd name="T41" fmla="*/ 858 h 1698"/>
                <a:gd name="T42" fmla="*/ 4849 w 10189"/>
                <a:gd name="T43" fmla="*/ 858 h 1698"/>
                <a:gd name="T44" fmla="*/ 4849 w 10189"/>
                <a:gd name="T45" fmla="*/ 754 h 1698"/>
                <a:gd name="T46" fmla="*/ 3271 w 10189"/>
                <a:gd name="T47" fmla="*/ 754 h 1698"/>
                <a:gd name="T48" fmla="*/ 3271 w 10189"/>
                <a:gd name="T49" fmla="*/ 688 h 1698"/>
                <a:gd name="T50" fmla="*/ 1929 w 10189"/>
                <a:gd name="T51" fmla="*/ 688 h 1698"/>
                <a:gd name="T52" fmla="*/ 1929 w 10189"/>
                <a:gd name="T53" fmla="*/ 615 h 1698"/>
                <a:gd name="T54" fmla="*/ 1790 w 10189"/>
                <a:gd name="T55" fmla="*/ 615 h 1698"/>
                <a:gd name="T56" fmla="*/ 1790 w 10189"/>
                <a:gd name="T57" fmla="*/ 534 h 1698"/>
                <a:gd name="T58" fmla="*/ 1558 w 10189"/>
                <a:gd name="T59" fmla="*/ 534 h 1698"/>
                <a:gd name="T60" fmla="*/ 1558 w 10189"/>
                <a:gd name="T61" fmla="*/ 459 h 1698"/>
                <a:gd name="T62" fmla="*/ 701 w 10189"/>
                <a:gd name="T63" fmla="*/ 459 h 1698"/>
                <a:gd name="T64" fmla="*/ 701 w 10189"/>
                <a:gd name="T65" fmla="*/ 389 h 1698"/>
                <a:gd name="T66" fmla="*/ 366 w 10189"/>
                <a:gd name="T67" fmla="*/ 389 h 1698"/>
                <a:gd name="T68" fmla="*/ 366 w 10189"/>
                <a:gd name="T69" fmla="*/ 243 h 1698"/>
                <a:gd name="T70" fmla="*/ 209 w 10189"/>
                <a:gd name="T71" fmla="*/ 243 h 1698"/>
                <a:gd name="T72" fmla="*/ 209 w 10189"/>
                <a:gd name="T73" fmla="*/ 163 h 1698"/>
                <a:gd name="T74" fmla="*/ 98 w 10189"/>
                <a:gd name="T75" fmla="*/ 163 h 1698"/>
                <a:gd name="T76" fmla="*/ 98 w 10189"/>
                <a:gd name="T77" fmla="*/ 0 h 1698"/>
                <a:gd name="T78" fmla="*/ 0 w 10189"/>
                <a:gd name="T79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89" h="1698">
                  <a:moveTo>
                    <a:pt x="10189" y="1698"/>
                  </a:moveTo>
                  <a:lnTo>
                    <a:pt x="9860" y="1698"/>
                  </a:lnTo>
                  <a:lnTo>
                    <a:pt x="9860" y="1635"/>
                  </a:lnTo>
                  <a:lnTo>
                    <a:pt x="9118" y="1635"/>
                  </a:lnTo>
                  <a:lnTo>
                    <a:pt x="9118" y="1549"/>
                  </a:lnTo>
                  <a:lnTo>
                    <a:pt x="8517" y="1549"/>
                  </a:lnTo>
                  <a:lnTo>
                    <a:pt x="8517" y="1476"/>
                  </a:lnTo>
                  <a:lnTo>
                    <a:pt x="8153" y="1476"/>
                  </a:lnTo>
                  <a:lnTo>
                    <a:pt x="8153" y="1386"/>
                  </a:lnTo>
                  <a:lnTo>
                    <a:pt x="7907" y="1386"/>
                  </a:lnTo>
                  <a:lnTo>
                    <a:pt x="7907" y="1317"/>
                  </a:lnTo>
                  <a:lnTo>
                    <a:pt x="7289" y="1317"/>
                  </a:lnTo>
                  <a:lnTo>
                    <a:pt x="7289" y="1240"/>
                  </a:lnTo>
                  <a:lnTo>
                    <a:pt x="5947" y="1240"/>
                  </a:lnTo>
                  <a:lnTo>
                    <a:pt x="5947" y="1174"/>
                  </a:lnTo>
                  <a:lnTo>
                    <a:pt x="5823" y="1174"/>
                  </a:lnTo>
                  <a:lnTo>
                    <a:pt x="5823" y="1004"/>
                  </a:lnTo>
                  <a:lnTo>
                    <a:pt x="5587" y="1004"/>
                  </a:lnTo>
                  <a:lnTo>
                    <a:pt x="5587" y="938"/>
                  </a:lnTo>
                  <a:lnTo>
                    <a:pt x="5455" y="938"/>
                  </a:lnTo>
                  <a:lnTo>
                    <a:pt x="5455" y="858"/>
                  </a:lnTo>
                  <a:lnTo>
                    <a:pt x="4849" y="858"/>
                  </a:lnTo>
                  <a:lnTo>
                    <a:pt x="4849" y="754"/>
                  </a:lnTo>
                  <a:lnTo>
                    <a:pt x="3271" y="754"/>
                  </a:lnTo>
                  <a:lnTo>
                    <a:pt x="3271" y="688"/>
                  </a:lnTo>
                  <a:lnTo>
                    <a:pt x="1929" y="688"/>
                  </a:lnTo>
                  <a:lnTo>
                    <a:pt x="1929" y="615"/>
                  </a:lnTo>
                  <a:lnTo>
                    <a:pt x="1790" y="615"/>
                  </a:lnTo>
                  <a:lnTo>
                    <a:pt x="1790" y="534"/>
                  </a:lnTo>
                  <a:lnTo>
                    <a:pt x="1558" y="534"/>
                  </a:lnTo>
                  <a:lnTo>
                    <a:pt x="1558" y="459"/>
                  </a:lnTo>
                  <a:lnTo>
                    <a:pt x="701" y="459"/>
                  </a:lnTo>
                  <a:lnTo>
                    <a:pt x="701" y="389"/>
                  </a:lnTo>
                  <a:lnTo>
                    <a:pt x="366" y="389"/>
                  </a:lnTo>
                  <a:lnTo>
                    <a:pt x="366" y="243"/>
                  </a:lnTo>
                  <a:lnTo>
                    <a:pt x="209" y="243"/>
                  </a:lnTo>
                  <a:lnTo>
                    <a:pt x="209" y="163"/>
                  </a:lnTo>
                  <a:lnTo>
                    <a:pt x="98" y="163"/>
                  </a:lnTo>
                  <a:lnTo>
                    <a:pt x="98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3C0C73E-E83C-8CA0-BF3E-5327851179ED}"/>
                </a:ext>
              </a:extLst>
            </p:cNvPr>
            <p:cNvSpPr txBox="1"/>
            <p:nvPr/>
          </p:nvSpPr>
          <p:spPr>
            <a:xfrm>
              <a:off x="6227328" y="529833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A54530C-515B-EE91-75F4-B721ABFFB9E2}"/>
                </a:ext>
              </a:extLst>
            </p:cNvPr>
            <p:cNvSpPr txBox="1"/>
            <p:nvPr/>
          </p:nvSpPr>
          <p:spPr>
            <a:xfrm>
              <a:off x="8108211" y="5665170"/>
              <a:ext cx="2044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>
                  <a:solidFill>
                    <a:srgbClr val="000066"/>
                  </a:solidFill>
                </a:rPr>
                <a:t>Time from 1</a:t>
              </a:r>
              <a:r>
                <a:rPr lang="en-US" sz="1400" b="1" baseline="30000" noProof="0">
                  <a:solidFill>
                    <a:srgbClr val="000066"/>
                  </a:solidFill>
                </a:rPr>
                <a:t>st </a:t>
              </a:r>
              <a:r>
                <a:rPr lang="en-US" sz="1400" b="1" noProof="0">
                  <a:solidFill>
                    <a:srgbClr val="000066"/>
                  </a:solidFill>
                </a:rPr>
                <a:t>dose (days)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63EF7A3-F08C-F97D-83B1-17B042C3DB9C}"/>
                </a:ext>
              </a:extLst>
            </p:cNvPr>
            <p:cNvSpPr txBox="1"/>
            <p:nvPr/>
          </p:nvSpPr>
          <p:spPr>
            <a:xfrm>
              <a:off x="7096860" y="529833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155AD43-7B2E-967B-A298-914A79506744}"/>
                </a:ext>
              </a:extLst>
            </p:cNvPr>
            <p:cNvSpPr txBox="1"/>
            <p:nvPr/>
          </p:nvSpPr>
          <p:spPr>
            <a:xfrm>
              <a:off x="8026832" y="529833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28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417B03F-A2CD-61BD-00AD-A8790F3260B1}"/>
                </a:ext>
              </a:extLst>
            </p:cNvPr>
            <p:cNvSpPr txBox="1"/>
            <p:nvPr/>
          </p:nvSpPr>
          <p:spPr>
            <a:xfrm>
              <a:off x="8946607" y="529833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42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95FA8B5-9FDF-40B5-C42B-D5045D19E4BE}"/>
                </a:ext>
              </a:extLst>
            </p:cNvPr>
            <p:cNvSpPr txBox="1"/>
            <p:nvPr/>
          </p:nvSpPr>
          <p:spPr>
            <a:xfrm>
              <a:off x="9866382" y="529833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56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654F22E-2D1B-0F92-245C-FC39589DEA1B}"/>
                </a:ext>
              </a:extLst>
            </p:cNvPr>
            <p:cNvSpPr txBox="1"/>
            <p:nvPr/>
          </p:nvSpPr>
          <p:spPr>
            <a:xfrm>
              <a:off x="5774434" y="457731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0.5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2BD7797C-4C3E-122C-BD62-0948092A5165}"/>
                </a:ext>
              </a:extLst>
            </p:cNvPr>
            <p:cNvSpPr txBox="1"/>
            <p:nvPr/>
          </p:nvSpPr>
          <p:spPr>
            <a:xfrm>
              <a:off x="5774434" y="406980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0.6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859AA04-1625-3AFB-09AA-407464064CD7}"/>
                </a:ext>
              </a:extLst>
            </p:cNvPr>
            <p:cNvSpPr txBox="1"/>
            <p:nvPr/>
          </p:nvSpPr>
          <p:spPr>
            <a:xfrm>
              <a:off x="5774434" y="305479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0.8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3961266-F31D-2A2F-D2CB-5D2A196C53FC}"/>
                </a:ext>
              </a:extLst>
            </p:cNvPr>
            <p:cNvSpPr txBox="1"/>
            <p:nvPr/>
          </p:nvSpPr>
          <p:spPr>
            <a:xfrm>
              <a:off x="5774434" y="203978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1.0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6CA2D02-50C9-8833-FF1C-2F5B7E39C6D9}"/>
                </a:ext>
              </a:extLst>
            </p:cNvPr>
            <p:cNvSpPr txBox="1"/>
            <p:nvPr/>
          </p:nvSpPr>
          <p:spPr>
            <a:xfrm>
              <a:off x="10769847" y="529833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70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2531FEF-E795-BD04-9177-5213E42D3727}"/>
                </a:ext>
              </a:extLst>
            </p:cNvPr>
            <p:cNvSpPr txBox="1"/>
            <p:nvPr/>
          </p:nvSpPr>
          <p:spPr>
            <a:xfrm>
              <a:off x="11688894" y="529833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84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ED623F9-0F9E-7C2B-A7B9-47A10B5C2A1B}"/>
                </a:ext>
              </a:extLst>
            </p:cNvPr>
            <p:cNvSpPr txBox="1"/>
            <p:nvPr/>
          </p:nvSpPr>
          <p:spPr>
            <a:xfrm>
              <a:off x="5774434" y="35623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0.7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8AF27EE-C192-0F42-7AC8-0888C4983316}"/>
                </a:ext>
              </a:extLst>
            </p:cNvPr>
            <p:cNvSpPr txBox="1"/>
            <p:nvPr/>
          </p:nvSpPr>
          <p:spPr>
            <a:xfrm>
              <a:off x="5774434" y="254728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0.9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D9A3B508-05F3-923C-859E-D494B9645513}"/>
                </a:ext>
              </a:extLst>
            </p:cNvPr>
            <p:cNvSpPr txBox="1"/>
            <p:nvPr/>
          </p:nvSpPr>
          <p:spPr>
            <a:xfrm>
              <a:off x="6135956" y="601967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564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7BBE83E9-CE11-8F16-A465-09D2301500EF}"/>
                </a:ext>
              </a:extLst>
            </p:cNvPr>
            <p:cNvSpPr txBox="1"/>
            <p:nvPr/>
          </p:nvSpPr>
          <p:spPr>
            <a:xfrm>
              <a:off x="7051174" y="601967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519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94106735-3145-BB53-604E-EC22E1749E75}"/>
                </a:ext>
              </a:extLst>
            </p:cNvPr>
            <p:cNvSpPr txBox="1"/>
            <p:nvPr/>
          </p:nvSpPr>
          <p:spPr>
            <a:xfrm>
              <a:off x="7981145" y="601967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507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9CD67DC-387F-6163-4A86-5651355EBDCB}"/>
                </a:ext>
              </a:extLst>
            </p:cNvPr>
            <p:cNvSpPr txBox="1"/>
            <p:nvPr/>
          </p:nvSpPr>
          <p:spPr>
            <a:xfrm>
              <a:off x="8900921" y="601967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497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B696D8A-8C3E-3398-D0C2-EBF904E1E35E}"/>
                </a:ext>
              </a:extLst>
            </p:cNvPr>
            <p:cNvSpPr txBox="1"/>
            <p:nvPr/>
          </p:nvSpPr>
          <p:spPr>
            <a:xfrm>
              <a:off x="9820695" y="601967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479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ADBC2331-395F-7552-48A7-95E24AF0264E}"/>
                </a:ext>
              </a:extLst>
            </p:cNvPr>
            <p:cNvSpPr txBox="1"/>
            <p:nvPr/>
          </p:nvSpPr>
          <p:spPr>
            <a:xfrm>
              <a:off x="10724160" y="601967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467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33379C7-870F-93C0-4313-90F65373F8A5}"/>
                </a:ext>
              </a:extLst>
            </p:cNvPr>
            <p:cNvSpPr txBox="1"/>
            <p:nvPr/>
          </p:nvSpPr>
          <p:spPr>
            <a:xfrm>
              <a:off x="11643207" y="601967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458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FBEDE873-FB67-3EBA-C6D6-49EA8E576F21}"/>
                </a:ext>
              </a:extLst>
            </p:cNvPr>
            <p:cNvGrpSpPr/>
            <p:nvPr/>
          </p:nvGrpSpPr>
          <p:grpSpPr>
            <a:xfrm>
              <a:off x="9131836" y="3363075"/>
              <a:ext cx="3085723" cy="958260"/>
              <a:chOff x="7772480" y="3006572"/>
              <a:chExt cx="2899348" cy="1048255"/>
            </a:xfrm>
          </p:grpSpPr>
          <p:sp>
            <p:nvSpPr>
              <p:cNvPr id="57" name="Line 150">
                <a:extLst>
                  <a:ext uri="{FF2B5EF4-FFF2-40B4-BE49-F238E27FC236}">
                    <a16:creationId xmlns:a16="http://schemas.microsoft.com/office/drawing/2014/main" id="{95B3EA41-C887-FC9E-9EDD-EEF9EC9C3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2480" y="3616872"/>
                <a:ext cx="194347" cy="0"/>
              </a:xfrm>
              <a:prstGeom prst="line">
                <a:avLst/>
              </a:prstGeom>
              <a:noFill/>
              <a:ln w="285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58" name="Line 151">
                <a:extLst>
                  <a:ext uri="{FF2B5EF4-FFF2-40B4-BE49-F238E27FC236}">
                    <a16:creationId xmlns:a16="http://schemas.microsoft.com/office/drawing/2014/main" id="{479BB5CA-88A6-E816-2AEF-C73B90F8C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2480" y="3149434"/>
                <a:ext cx="194347" cy="0"/>
              </a:xfrm>
              <a:prstGeom prst="line">
                <a:avLst/>
              </a:prstGeom>
              <a:noFill/>
              <a:ln w="28575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59" name="Line 152">
                <a:extLst>
                  <a:ext uri="{FF2B5EF4-FFF2-40B4-BE49-F238E27FC236}">
                    <a16:creationId xmlns:a16="http://schemas.microsoft.com/office/drawing/2014/main" id="{DA97B5D7-3231-328A-8067-B7CC3B7F5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2480" y="3383991"/>
                <a:ext cx="19434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60" name="Line 153">
                <a:extLst>
                  <a:ext uri="{FF2B5EF4-FFF2-40B4-BE49-F238E27FC236}">
                    <a16:creationId xmlns:a16="http://schemas.microsoft.com/office/drawing/2014/main" id="{77F11B3D-4E91-DA70-91E1-D39AACAFE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2480" y="3887583"/>
                <a:ext cx="194347" cy="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/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397B3F64-6EE8-5ED9-4FE1-52CF19BE9063}"/>
                  </a:ext>
                </a:extLst>
              </p:cNvPr>
              <p:cNvSpPr txBox="1"/>
              <p:nvPr/>
            </p:nvSpPr>
            <p:spPr>
              <a:xfrm>
                <a:off x="7919188" y="3006572"/>
                <a:ext cx="2628711" cy="336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noProof="0" dirty="0">
                    <a:solidFill>
                      <a:srgbClr val="000066"/>
                    </a:solidFill>
                  </a:rPr>
                  <a:t>15.2% standard TB Rx + prednisone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9D5E45E-8B23-5205-2D0E-BA87435A76E3}"/>
                  </a:ext>
                </a:extLst>
              </p:cNvPr>
              <p:cNvSpPr txBox="1"/>
              <p:nvPr/>
            </p:nvSpPr>
            <p:spPr>
              <a:xfrm>
                <a:off x="7919188" y="3239452"/>
                <a:ext cx="2391095" cy="336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noProof="0">
                    <a:solidFill>
                      <a:srgbClr val="000066"/>
                    </a:solidFill>
                  </a:rPr>
                  <a:t>15.5% standard TB Rx + placebo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FEF169F2-BE6F-399E-34FC-95AFC6B19010}"/>
                  </a:ext>
                </a:extLst>
              </p:cNvPr>
              <p:cNvSpPr txBox="1"/>
              <p:nvPr/>
            </p:nvSpPr>
            <p:spPr>
              <a:xfrm>
                <a:off x="7919188" y="3478371"/>
                <a:ext cx="2752640" cy="336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noProof="0">
                    <a:solidFill>
                      <a:srgbClr val="000066"/>
                    </a:solidFill>
                  </a:rPr>
                  <a:t>17.0% intensified TB Rx + prednisone</a:t>
                </a: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52BF0149-EE98-455C-55E9-445F13ACCC91}"/>
                  </a:ext>
                </a:extLst>
              </p:cNvPr>
              <p:cNvSpPr txBox="1"/>
              <p:nvPr/>
            </p:nvSpPr>
            <p:spPr>
              <a:xfrm>
                <a:off x="7919188" y="3718145"/>
                <a:ext cx="2515025" cy="336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noProof="0">
                    <a:solidFill>
                      <a:srgbClr val="000066"/>
                    </a:solidFill>
                  </a:rPr>
                  <a:t>22.7% intensified TB Rx + placebo</a:t>
                </a:r>
              </a:p>
            </p:txBody>
          </p:sp>
        </p:grp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93F16CF-3AA6-4595-CC86-A482BF13FF8C}"/>
                </a:ext>
              </a:extLst>
            </p:cNvPr>
            <p:cNvSpPr txBox="1"/>
            <p:nvPr/>
          </p:nvSpPr>
          <p:spPr>
            <a:xfrm>
              <a:off x="5442154" y="6020284"/>
              <a:ext cx="782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N at risk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410E889-3162-D3DF-C220-7861DB9742AC}"/>
                </a:ext>
              </a:extLst>
            </p:cNvPr>
            <p:cNvSpPr txBox="1"/>
            <p:nvPr/>
          </p:nvSpPr>
          <p:spPr>
            <a:xfrm>
              <a:off x="6447436" y="4444904"/>
              <a:ext cx="6218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>
                  <a:solidFill>
                    <a:srgbClr val="000066"/>
                  </a:solidFill>
                </a:rPr>
                <a:t>No statistically significant interaction </a:t>
              </a:r>
              <a:r>
                <a:rPr lang="en-US" sz="1400">
                  <a:solidFill>
                    <a:srgbClr val="000066"/>
                  </a:solidFill>
                </a:rPr>
                <a:t>between intensified TB Rx and prednisone </a:t>
              </a:r>
              <a:r>
                <a:rPr lang="en-US" sz="1400" noProof="0">
                  <a:solidFill>
                    <a:srgbClr val="000066"/>
                  </a:solidFill>
                </a:rPr>
                <a:t>at:</a:t>
              </a:r>
              <a:br>
                <a:rPr lang="en-US" sz="1400" noProof="0">
                  <a:solidFill>
                    <a:srgbClr val="000066"/>
                  </a:solidFill>
                </a:rPr>
              </a:br>
              <a:r>
                <a:rPr lang="en-US" sz="1400" noProof="0">
                  <a:solidFill>
                    <a:srgbClr val="000066"/>
                  </a:solidFill>
                </a:rPr>
                <a:t>Day 14 : p = 0.447 or W12</a:t>
              </a:r>
              <a:r>
                <a:rPr lang="en-US" sz="1400">
                  <a:solidFill>
                    <a:srgbClr val="000066"/>
                  </a:solidFill>
                </a:rPr>
                <a:t> </a:t>
              </a:r>
              <a:r>
                <a:rPr lang="en-US" sz="1400" noProof="0">
                  <a:solidFill>
                    <a:srgbClr val="000066"/>
                  </a:solidFill>
                </a:rPr>
                <a:t>: p = 0.314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324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F531A-99D0-286B-30EE-86C15F99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7576457" cy="1481068"/>
          </a:xfrm>
        </p:spPr>
        <p:txBody>
          <a:bodyPr/>
          <a:lstStyle/>
          <a:p>
            <a:r>
              <a:rPr lang="en-US" noProof="0" dirty="0"/>
              <a:t>Drug-Resistant TB: Linezolid + Bedaquiline + </a:t>
            </a:r>
            <a:r>
              <a:rPr lang="en-US" noProof="0" dirty="0" err="1"/>
              <a:t>Delamanid</a:t>
            </a:r>
            <a:r>
              <a:rPr lang="en-US" noProof="0" dirty="0"/>
              <a:t> + Clofazimine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43157-53EB-BB7E-A1BD-395DD3E1CF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06051"/>
            <a:ext cx="10972800" cy="1809750"/>
          </a:xfrm>
        </p:spPr>
        <p:txBody>
          <a:bodyPr>
            <a:normAutofit/>
          </a:bodyPr>
          <a:lstStyle/>
          <a:p>
            <a:r>
              <a:rPr lang="en-US" sz="1800" noProof="0" dirty="0"/>
              <a:t>Objective: to assess the optimal dose of LZD for treatment of DR-TB</a:t>
            </a:r>
          </a:p>
          <a:p>
            <a:r>
              <a:rPr lang="en-US" sz="1800" noProof="0" dirty="0"/>
              <a:t>A5356 study: phase 2b open label study, 138 PWH with DR-TB</a:t>
            </a:r>
          </a:p>
          <a:p>
            <a:r>
              <a:rPr lang="en-US" sz="1800" noProof="0" dirty="0"/>
              <a:t>BDQ 200 mg </a:t>
            </a:r>
            <a:r>
              <a:rPr lang="en-US" sz="1800" noProof="0" dirty="0" err="1"/>
              <a:t>qd</a:t>
            </a:r>
            <a:r>
              <a:rPr lang="en-US" sz="1800" noProof="0" dirty="0"/>
              <a:t> for 8 weeks then 100 mg </a:t>
            </a:r>
            <a:r>
              <a:rPr lang="en-US" sz="1800" noProof="0" dirty="0" err="1"/>
              <a:t>qd</a:t>
            </a:r>
            <a:r>
              <a:rPr lang="en-US" sz="1800" noProof="0" dirty="0"/>
              <a:t> for 18 weeks + DLM 200 mg </a:t>
            </a:r>
            <a:r>
              <a:rPr lang="en-US" sz="1800" noProof="0" dirty="0" err="1"/>
              <a:t>qd</a:t>
            </a:r>
            <a:r>
              <a:rPr lang="en-US" sz="1800" noProof="0" dirty="0"/>
              <a:t> + CFZ 300 mg </a:t>
            </a:r>
            <a:r>
              <a:rPr lang="en-US" sz="1800" noProof="0" dirty="0" err="1"/>
              <a:t>qd</a:t>
            </a:r>
            <a:r>
              <a:rPr lang="en-US" sz="1800" noProof="0" dirty="0"/>
              <a:t> for 2 weeks then 100 mg </a:t>
            </a:r>
            <a:r>
              <a:rPr lang="en-US" sz="1800" noProof="0" dirty="0" err="1"/>
              <a:t>qd</a:t>
            </a:r>
            <a:r>
              <a:rPr lang="en-US" sz="1800" noProof="0" dirty="0"/>
              <a:t> for 24 weeks + </a:t>
            </a:r>
            <a:r>
              <a:rPr lang="en-US" sz="1800" noProof="0" dirty="0" err="1"/>
              <a:t>randomisation</a:t>
            </a:r>
            <a:r>
              <a:rPr lang="en-US" sz="1800" noProof="0" dirty="0"/>
              <a:t> to LZD 600 mg </a:t>
            </a:r>
            <a:r>
              <a:rPr lang="en-US" sz="1800" noProof="0" dirty="0" err="1"/>
              <a:t>qd</a:t>
            </a:r>
            <a:r>
              <a:rPr lang="en-US" sz="1800" noProof="0" dirty="0"/>
              <a:t> x 26 weeks or 1200 mg </a:t>
            </a:r>
            <a:r>
              <a:rPr lang="en-US" sz="1800" noProof="0" dirty="0" err="1"/>
              <a:t>qd</a:t>
            </a:r>
            <a:r>
              <a:rPr lang="en-US" sz="1800" noProof="0" dirty="0"/>
              <a:t> x 4 weeks then </a:t>
            </a:r>
            <a:br>
              <a:rPr lang="en-US" sz="1800" noProof="0" dirty="0"/>
            </a:br>
            <a:r>
              <a:rPr lang="en-US" sz="1800" noProof="0" dirty="0"/>
              <a:t>1200 mg x 3 times a week x 22 weeks</a:t>
            </a:r>
          </a:p>
          <a:p>
            <a:endParaRPr lang="en-US" sz="1800" noProof="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5E0EE0C-9CE1-AB2E-541B-34CC544A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108" y="6444771"/>
            <a:ext cx="241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>
                <a:solidFill>
                  <a:srgbClr val="0070C0"/>
                </a:solidFill>
              </a:rPr>
              <a:t>Benson A, CROI 2026, Abs. 149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66609C2-2F2E-C224-F5E1-935187922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32322"/>
              </p:ext>
            </p:extLst>
          </p:nvPr>
        </p:nvGraphicFramePr>
        <p:xfrm>
          <a:off x="1179871" y="3271055"/>
          <a:ext cx="9940413" cy="2794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9799">
                  <a:extLst>
                    <a:ext uri="{9D8B030D-6E8A-4147-A177-3AD203B41FA5}">
                      <a16:colId xmlns:a16="http://schemas.microsoft.com/office/drawing/2014/main" val="3177064131"/>
                    </a:ext>
                  </a:extLst>
                </a:gridCol>
                <a:gridCol w="3166413">
                  <a:extLst>
                    <a:ext uri="{9D8B030D-6E8A-4147-A177-3AD203B41FA5}">
                      <a16:colId xmlns:a16="http://schemas.microsoft.com/office/drawing/2014/main" val="4276656378"/>
                    </a:ext>
                  </a:extLst>
                </a:gridCol>
                <a:gridCol w="2654201">
                  <a:extLst>
                    <a:ext uri="{9D8B030D-6E8A-4147-A177-3AD203B41FA5}">
                      <a16:colId xmlns:a16="http://schemas.microsoft.com/office/drawing/2014/main" val="3011189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LZD 600 mg (N = 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LZD 1200 mg (N = 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9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Sputum liquid culture negative at W26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6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Likelihood of culture conversion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Slower time with LZD 1200 mg (</a:t>
                      </a:r>
                      <a:r>
                        <a:rPr lang="en-US" sz="1600" noProof="0" dirty="0" err="1">
                          <a:solidFill>
                            <a:srgbClr val="000066"/>
                          </a:solidFill>
                        </a:rPr>
                        <a:t>HRa</a:t>
                      </a:r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 0.63 (95% CI 0.51 to 1.08)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0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Premature treatment discontinuation at W26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7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rgbClr val="000066"/>
                          </a:solidFill>
                        </a:rPr>
                        <a:t>W26 treatment outcome</a:t>
                      </a:r>
                    </a:p>
                    <a:p>
                      <a:pPr lvl="1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Cure</a:t>
                      </a:r>
                    </a:p>
                    <a:p>
                      <a:pPr lvl="1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Favorable with treatment extension</a:t>
                      </a:r>
                    </a:p>
                    <a:p>
                      <a:pPr lvl="1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Unfavorable (absence of cure)</a:t>
                      </a:r>
                    </a:p>
                    <a:p>
                      <a:pPr lvl="1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Unevaluable (still on treatment)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65%</a:t>
                      </a:r>
                      <a:br>
                        <a:rPr lang="en-US" sz="160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2%</a:t>
                      </a:r>
                      <a:br>
                        <a:rPr lang="en-US" sz="160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8%</a:t>
                      </a:r>
                      <a:br>
                        <a:rPr lang="en-US" sz="160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53%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3%</a:t>
                      </a:r>
                    </a:p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16%</a:t>
                      </a:r>
                      <a:br>
                        <a:rPr lang="en-US" sz="160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600" noProof="0" dirty="0">
                          <a:solidFill>
                            <a:srgbClr val="000066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3719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DDCACFA-341A-A7AC-C2B3-A5822E71E462}"/>
              </a:ext>
            </a:extLst>
          </p:cNvPr>
          <p:cNvSpPr txBox="1"/>
          <p:nvPr/>
        </p:nvSpPr>
        <p:spPr>
          <a:xfrm>
            <a:off x="6096000" y="2846469"/>
            <a:ext cx="143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noProof="0">
                <a:solidFill>
                  <a:srgbClr val="0070C0"/>
                </a:solidFill>
              </a:rPr>
              <a:t>Outcomes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179697-D062-DA57-A1FF-E5DDF5264F37}"/>
              </a:ext>
            </a:extLst>
          </p:cNvPr>
          <p:cNvSpPr txBox="1"/>
          <p:nvPr/>
        </p:nvSpPr>
        <p:spPr>
          <a:xfrm>
            <a:off x="1179871" y="6120309"/>
            <a:ext cx="6608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High toxicity in both groups, more dose reductions and interruptions with LZD 1200 mg  </a:t>
            </a:r>
          </a:p>
        </p:txBody>
      </p:sp>
    </p:spTree>
    <p:extLst>
      <p:ext uri="{BB962C8B-B14F-4D97-AF65-F5344CB8AC3E}">
        <p14:creationId xmlns:p14="http://schemas.microsoft.com/office/powerpoint/2010/main" val="3644033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00899A2-F334-3547-9467-15ABA741B6B1}"/>
              </a:ext>
            </a:extLst>
          </p:cNvPr>
          <p:cNvGrpSpPr/>
          <p:nvPr/>
        </p:nvGrpSpPr>
        <p:grpSpPr>
          <a:xfrm>
            <a:off x="2750788" y="678531"/>
            <a:ext cx="6224028" cy="5666827"/>
            <a:chOff x="1967095" y="890871"/>
            <a:chExt cx="6224028" cy="566682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8D41300-8DC3-4D73-9897-2A9AD820CFBB}"/>
                </a:ext>
              </a:extLst>
            </p:cNvPr>
            <p:cNvSpPr>
              <a:spLocks/>
            </p:cNvSpPr>
            <p:nvPr/>
          </p:nvSpPr>
          <p:spPr bwMode="auto">
            <a:xfrm rot="14057524">
              <a:off x="1887166" y="970800"/>
              <a:ext cx="3332727" cy="317286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C0FCA84-B358-6629-1412-B80CB1A4520A}"/>
                </a:ext>
              </a:extLst>
            </p:cNvPr>
            <p:cNvGrpSpPr/>
            <p:nvPr/>
          </p:nvGrpSpPr>
          <p:grpSpPr>
            <a:xfrm>
              <a:off x="2555386" y="982801"/>
              <a:ext cx="5635737" cy="5574897"/>
              <a:chOff x="2555386" y="982801"/>
              <a:chExt cx="5635737" cy="5574897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C0A66737-4B99-0247-A598-E5B3B1B3F6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9681293">
                <a:off x="4419734" y="982801"/>
                <a:ext cx="3771389" cy="2871861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D42A875C-7A8B-EF42-953B-715209509A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61856" y="3171000"/>
                <a:ext cx="3594546" cy="3178850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2555386" y="1642659"/>
                <a:ext cx="1378583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Oral </a:t>
                </a:r>
                <a:r>
                  <a:rPr lang="en-US" sz="2400" b="1" dirty="0" err="1">
                    <a:solidFill>
                      <a:srgbClr val="FF6600"/>
                    </a:solidFill>
                  </a:rPr>
                  <a:t>PrEP</a:t>
                </a:r>
                <a:endParaRPr lang="en-US" sz="2400" b="1" dirty="0">
                  <a:solidFill>
                    <a:srgbClr val="FF660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Impact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968331" y="2026570"/>
                <a:ext cx="2478431" cy="23399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4208538" y="2953571"/>
                <a:ext cx="2046008" cy="469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</a:rPr>
                  <a:t>Prevention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E67F03D-F721-0341-B4E6-3F5504BFB68E}"/>
                  </a:ext>
                </a:extLst>
              </p:cNvPr>
              <p:cNvSpPr/>
              <p:nvPr/>
            </p:nvSpPr>
            <p:spPr>
              <a:xfrm>
                <a:off x="5700770" y="1387683"/>
                <a:ext cx="2250616" cy="1528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Oral and CAB LA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6600"/>
                    </a:solidFill>
                  </a:rPr>
                  <a:t>PrEP</a:t>
                </a:r>
                <a:endParaRPr lang="en-US" sz="2400" b="1" dirty="0">
                  <a:solidFill>
                    <a:srgbClr val="FF660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OPERA </a:t>
                </a:r>
                <a:endParaRPr lang="en-US" sz="20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3B1935-7BAF-B646-935B-E0829024D340}"/>
                  </a:ext>
                </a:extLst>
              </p:cNvPr>
              <p:cNvSpPr/>
              <p:nvPr/>
            </p:nvSpPr>
            <p:spPr>
              <a:xfrm>
                <a:off x="4270237" y="4320281"/>
                <a:ext cx="2023310" cy="2224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LEN SC</a:t>
                </a:r>
              </a:p>
              <a:p>
                <a:pPr algn="ctr">
                  <a:lnSpc>
                    <a:spcPts val="2800"/>
                  </a:lnSpc>
                </a:pPr>
                <a:endParaRPr lang="en-US" sz="2400" b="1" dirty="0">
                  <a:solidFill>
                    <a:srgbClr val="FF6600"/>
                  </a:solidFill>
                </a:endParaRP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PURPOSE 1 and 2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Final results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Breakthrough </a:t>
                </a:r>
                <a:br>
                  <a:rPr lang="en-US" sz="2000" b="1" dirty="0">
                    <a:solidFill>
                      <a:srgbClr val="000066"/>
                    </a:solidFill>
                  </a:rPr>
                </a:br>
                <a:r>
                  <a:rPr lang="en-US" sz="2000" b="1" dirty="0">
                    <a:solidFill>
                      <a:srgbClr val="000066"/>
                    </a:solidFill>
                  </a:rPr>
                  <a:t>Infections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355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069286" cy="1481068"/>
          </a:xfrm>
        </p:spPr>
        <p:txBody>
          <a:bodyPr/>
          <a:lstStyle/>
          <a:p>
            <a:r>
              <a:rPr lang="en-US" noProof="0" dirty="0" err="1"/>
              <a:t>PrEP</a:t>
            </a:r>
            <a:r>
              <a:rPr lang="en-US" noProof="0" dirty="0"/>
              <a:t> in Paris 2015-2024: use and epidemiological impact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478290D-857E-5A81-C913-722C574C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082" y="6438340"/>
            <a:ext cx="2504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Molina JM, CROI 2026, Abs. 127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A04ED1-0109-41B9-3641-699CC771B9E4}"/>
              </a:ext>
            </a:extLst>
          </p:cNvPr>
          <p:cNvSpPr txBox="1"/>
          <p:nvPr/>
        </p:nvSpPr>
        <p:spPr>
          <a:xfrm>
            <a:off x="2827074" y="1906744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>
                <a:solidFill>
                  <a:srgbClr val="0070C0"/>
                </a:solidFill>
              </a:rPr>
              <a:t>Number of </a:t>
            </a:r>
            <a:r>
              <a:rPr lang="en-US" b="1" noProof="0" dirty="0" err="1">
                <a:solidFill>
                  <a:srgbClr val="0070C0"/>
                </a:solidFill>
              </a:rPr>
              <a:t>PrEP</a:t>
            </a:r>
            <a:r>
              <a:rPr lang="en-US" b="1" noProof="0" dirty="0">
                <a:solidFill>
                  <a:srgbClr val="0070C0"/>
                </a:solidFill>
              </a:rPr>
              <a:t> users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75DF2A-1A13-59AB-AF97-8B3212A28A2C}"/>
              </a:ext>
            </a:extLst>
          </p:cNvPr>
          <p:cNvSpPr txBox="1"/>
          <p:nvPr/>
        </p:nvSpPr>
        <p:spPr>
          <a:xfrm>
            <a:off x="8489731" y="1895346"/>
            <a:ext cx="201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>
                <a:solidFill>
                  <a:srgbClr val="0070C0"/>
                </a:solidFill>
              </a:rPr>
              <a:t>New HIV diagnoses</a:t>
            </a: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CA48E542-D18D-0274-7BBA-196D4AC25CED}"/>
              </a:ext>
            </a:extLst>
          </p:cNvPr>
          <p:cNvGrpSpPr/>
          <p:nvPr/>
        </p:nvGrpSpPr>
        <p:grpSpPr>
          <a:xfrm>
            <a:off x="1349997" y="2383336"/>
            <a:ext cx="10271657" cy="4030839"/>
            <a:chOff x="1349997" y="2383336"/>
            <a:chExt cx="10271657" cy="4030839"/>
          </a:xfrm>
        </p:grpSpPr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E1EBF918-F309-FB4B-5F47-D79FC78AD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2722563"/>
              <a:ext cx="144463" cy="2730500"/>
            </a:xfrm>
            <a:custGeom>
              <a:avLst/>
              <a:gdLst>
                <a:gd name="T0" fmla="*/ 91 w 91"/>
                <a:gd name="T1" fmla="*/ 0 h 1720"/>
                <a:gd name="T2" fmla="*/ 1 w 91"/>
                <a:gd name="T3" fmla="*/ 0 h 1720"/>
                <a:gd name="T4" fmla="*/ 1 w 91"/>
                <a:gd name="T5" fmla="*/ 688 h 1720"/>
                <a:gd name="T6" fmla="*/ 0 w 91"/>
                <a:gd name="T7" fmla="*/ 688 h 1720"/>
                <a:gd name="T8" fmla="*/ 0 w 91"/>
                <a:gd name="T9" fmla="*/ 1720 h 1720"/>
                <a:gd name="T10" fmla="*/ 90 w 91"/>
                <a:gd name="T11" fmla="*/ 1720 h 1720"/>
                <a:gd name="T12" fmla="*/ 90 w 91"/>
                <a:gd name="T13" fmla="*/ 795 h 1720"/>
                <a:gd name="T14" fmla="*/ 91 w 91"/>
                <a:gd name="T15" fmla="*/ 795 h 1720"/>
                <a:gd name="T16" fmla="*/ 91 w 91"/>
                <a:gd name="T17" fmla="*/ 0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720">
                  <a:moveTo>
                    <a:pt x="91" y="0"/>
                  </a:moveTo>
                  <a:lnTo>
                    <a:pt x="1" y="0"/>
                  </a:lnTo>
                  <a:lnTo>
                    <a:pt x="1" y="688"/>
                  </a:lnTo>
                  <a:lnTo>
                    <a:pt x="0" y="688"/>
                  </a:lnTo>
                  <a:lnTo>
                    <a:pt x="0" y="1720"/>
                  </a:lnTo>
                  <a:lnTo>
                    <a:pt x="90" y="1720"/>
                  </a:lnTo>
                  <a:lnTo>
                    <a:pt x="90" y="795"/>
                  </a:lnTo>
                  <a:lnTo>
                    <a:pt x="91" y="79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7" name="Rectangle 8">
              <a:extLst>
                <a:ext uri="{FF2B5EF4-FFF2-40B4-BE49-F238E27FC236}">
                  <a16:creationId xmlns:a16="http://schemas.microsoft.com/office/drawing/2014/main" id="{232F9CC8-0FF8-8965-A3E9-923C2EBC2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1301" y="5453063"/>
              <a:ext cx="142875" cy="4302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6DE7631A-E0A5-FDF1-F4F3-4645ECFF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509963"/>
              <a:ext cx="142875" cy="1941513"/>
            </a:xfrm>
            <a:custGeom>
              <a:avLst/>
              <a:gdLst>
                <a:gd name="T0" fmla="*/ 0 w 90"/>
                <a:gd name="T1" fmla="*/ 0 h 1223"/>
                <a:gd name="T2" fmla="*/ 0 w 90"/>
                <a:gd name="T3" fmla="*/ 191 h 1223"/>
                <a:gd name="T4" fmla="*/ 0 w 90"/>
                <a:gd name="T5" fmla="*/ 191 h 1223"/>
                <a:gd name="T6" fmla="*/ 0 w 90"/>
                <a:gd name="T7" fmla="*/ 1223 h 1223"/>
                <a:gd name="T8" fmla="*/ 89 w 90"/>
                <a:gd name="T9" fmla="*/ 1223 h 1223"/>
                <a:gd name="T10" fmla="*/ 89 w 90"/>
                <a:gd name="T11" fmla="*/ 298 h 1223"/>
                <a:gd name="T12" fmla="*/ 90 w 90"/>
                <a:gd name="T13" fmla="*/ 298 h 1223"/>
                <a:gd name="T14" fmla="*/ 90 w 90"/>
                <a:gd name="T15" fmla="*/ 0 h 1223"/>
                <a:gd name="T16" fmla="*/ 0 w 90"/>
                <a:gd name="T17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223">
                  <a:moveTo>
                    <a:pt x="0" y="0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223"/>
                  </a:lnTo>
                  <a:lnTo>
                    <a:pt x="89" y="1223"/>
                  </a:lnTo>
                  <a:lnTo>
                    <a:pt x="89" y="298"/>
                  </a:lnTo>
                  <a:lnTo>
                    <a:pt x="90" y="298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99" name="Rectangle 10">
              <a:extLst>
                <a:ext uri="{FF2B5EF4-FFF2-40B4-BE49-F238E27FC236}">
                  <a16:creationId xmlns:a16="http://schemas.microsoft.com/office/drawing/2014/main" id="{8BE739BF-6319-1D15-BB21-05B9F8FF6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313" y="5451475"/>
              <a:ext cx="141288" cy="4318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A5D58084-F82E-36D5-5C56-02776A5DA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6" y="3738563"/>
              <a:ext cx="142875" cy="1717675"/>
            </a:xfrm>
            <a:custGeom>
              <a:avLst/>
              <a:gdLst>
                <a:gd name="T0" fmla="*/ 90 w 90"/>
                <a:gd name="T1" fmla="*/ 0 h 1082"/>
                <a:gd name="T2" fmla="*/ 1 w 90"/>
                <a:gd name="T3" fmla="*/ 0 h 1082"/>
                <a:gd name="T4" fmla="*/ 1 w 90"/>
                <a:gd name="T5" fmla="*/ 50 h 1082"/>
                <a:gd name="T6" fmla="*/ 0 w 90"/>
                <a:gd name="T7" fmla="*/ 50 h 1082"/>
                <a:gd name="T8" fmla="*/ 0 w 90"/>
                <a:gd name="T9" fmla="*/ 1082 h 1082"/>
                <a:gd name="T10" fmla="*/ 90 w 90"/>
                <a:gd name="T11" fmla="*/ 1082 h 1082"/>
                <a:gd name="T12" fmla="*/ 90 w 90"/>
                <a:gd name="T13" fmla="*/ 157 h 1082"/>
                <a:gd name="T14" fmla="*/ 90 w 90"/>
                <a:gd name="T15" fmla="*/ 157 h 1082"/>
                <a:gd name="T16" fmla="*/ 90 w 90"/>
                <a:gd name="T17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82">
                  <a:moveTo>
                    <a:pt x="90" y="0"/>
                  </a:moveTo>
                  <a:lnTo>
                    <a:pt x="1" y="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1082"/>
                  </a:lnTo>
                  <a:lnTo>
                    <a:pt x="90" y="1082"/>
                  </a:lnTo>
                  <a:lnTo>
                    <a:pt x="90" y="157"/>
                  </a:lnTo>
                  <a:lnTo>
                    <a:pt x="90" y="15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1" name="Rectangle 12">
              <a:extLst>
                <a:ext uri="{FF2B5EF4-FFF2-40B4-BE49-F238E27FC236}">
                  <a16:creationId xmlns:a16="http://schemas.microsoft.com/office/drawing/2014/main" id="{02F78CF7-CE61-D672-7E66-FA437A39C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76" y="5456238"/>
              <a:ext cx="142875" cy="42703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E3AA17AD-2AC7-E403-2E87-544B5033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1" y="2957513"/>
              <a:ext cx="142875" cy="2508250"/>
            </a:xfrm>
            <a:custGeom>
              <a:avLst/>
              <a:gdLst>
                <a:gd name="T0" fmla="*/ 90 w 90"/>
                <a:gd name="T1" fmla="*/ 0 h 1580"/>
                <a:gd name="T2" fmla="*/ 1 w 90"/>
                <a:gd name="T3" fmla="*/ 0 h 1580"/>
                <a:gd name="T4" fmla="*/ 1 w 90"/>
                <a:gd name="T5" fmla="*/ 548 h 1580"/>
                <a:gd name="T6" fmla="*/ 0 w 90"/>
                <a:gd name="T7" fmla="*/ 548 h 1580"/>
                <a:gd name="T8" fmla="*/ 0 w 90"/>
                <a:gd name="T9" fmla="*/ 1580 h 1580"/>
                <a:gd name="T10" fmla="*/ 89 w 90"/>
                <a:gd name="T11" fmla="*/ 1580 h 1580"/>
                <a:gd name="T12" fmla="*/ 89 w 90"/>
                <a:gd name="T13" fmla="*/ 655 h 1580"/>
                <a:gd name="T14" fmla="*/ 90 w 90"/>
                <a:gd name="T15" fmla="*/ 655 h 1580"/>
                <a:gd name="T16" fmla="*/ 90 w 90"/>
                <a:gd name="T17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580">
                  <a:moveTo>
                    <a:pt x="90" y="0"/>
                  </a:moveTo>
                  <a:lnTo>
                    <a:pt x="1" y="0"/>
                  </a:lnTo>
                  <a:lnTo>
                    <a:pt x="1" y="548"/>
                  </a:lnTo>
                  <a:lnTo>
                    <a:pt x="0" y="548"/>
                  </a:lnTo>
                  <a:lnTo>
                    <a:pt x="0" y="1580"/>
                  </a:lnTo>
                  <a:lnTo>
                    <a:pt x="89" y="1580"/>
                  </a:lnTo>
                  <a:lnTo>
                    <a:pt x="89" y="655"/>
                  </a:lnTo>
                  <a:lnTo>
                    <a:pt x="90" y="6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" name="Rectangle 14">
              <a:extLst>
                <a:ext uri="{FF2B5EF4-FFF2-40B4-BE49-F238E27FC236}">
                  <a16:creationId xmlns:a16="http://schemas.microsoft.com/office/drawing/2014/main" id="{EAB95D7E-BAEB-A7AB-940D-3E02B1FD1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451" y="5465763"/>
              <a:ext cx="141288" cy="4175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1DD6329A-E4F9-CD0E-7A8A-2FAB3681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1" y="3087688"/>
              <a:ext cx="142875" cy="2384425"/>
            </a:xfrm>
            <a:custGeom>
              <a:avLst/>
              <a:gdLst>
                <a:gd name="T0" fmla="*/ 90 w 90"/>
                <a:gd name="T1" fmla="*/ 0 h 1502"/>
                <a:gd name="T2" fmla="*/ 0 w 90"/>
                <a:gd name="T3" fmla="*/ 0 h 1502"/>
                <a:gd name="T4" fmla="*/ 0 w 90"/>
                <a:gd name="T5" fmla="*/ 469 h 1502"/>
                <a:gd name="T6" fmla="*/ 0 w 90"/>
                <a:gd name="T7" fmla="*/ 469 h 1502"/>
                <a:gd name="T8" fmla="*/ 0 w 90"/>
                <a:gd name="T9" fmla="*/ 1502 h 1502"/>
                <a:gd name="T10" fmla="*/ 89 w 90"/>
                <a:gd name="T11" fmla="*/ 1502 h 1502"/>
                <a:gd name="T12" fmla="*/ 89 w 90"/>
                <a:gd name="T13" fmla="*/ 577 h 1502"/>
                <a:gd name="T14" fmla="*/ 90 w 90"/>
                <a:gd name="T15" fmla="*/ 577 h 1502"/>
                <a:gd name="T16" fmla="*/ 90 w 90"/>
                <a:gd name="T17" fmla="*/ 0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502">
                  <a:moveTo>
                    <a:pt x="90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0" y="469"/>
                  </a:lnTo>
                  <a:lnTo>
                    <a:pt x="0" y="1502"/>
                  </a:lnTo>
                  <a:lnTo>
                    <a:pt x="89" y="1502"/>
                  </a:lnTo>
                  <a:lnTo>
                    <a:pt x="89" y="577"/>
                  </a:lnTo>
                  <a:lnTo>
                    <a:pt x="90" y="57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" name="Rectangle 16">
              <a:extLst>
                <a:ext uri="{FF2B5EF4-FFF2-40B4-BE49-F238E27FC236}">
                  <a16:creationId xmlns:a16="http://schemas.microsoft.com/office/drawing/2014/main" id="{AB97D8E9-9F3E-F955-2E2F-6B5427AA8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1" y="5472113"/>
              <a:ext cx="141288" cy="4111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E5D1EBE2-8356-8C18-4FA2-5BFDA399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163" y="3294063"/>
              <a:ext cx="142875" cy="2152650"/>
            </a:xfrm>
            <a:custGeom>
              <a:avLst/>
              <a:gdLst>
                <a:gd name="T0" fmla="*/ 90 w 90"/>
                <a:gd name="T1" fmla="*/ 0 h 1356"/>
                <a:gd name="T2" fmla="*/ 1 w 90"/>
                <a:gd name="T3" fmla="*/ 0 h 1356"/>
                <a:gd name="T4" fmla="*/ 1 w 90"/>
                <a:gd name="T5" fmla="*/ 324 h 1356"/>
                <a:gd name="T6" fmla="*/ 0 w 90"/>
                <a:gd name="T7" fmla="*/ 324 h 1356"/>
                <a:gd name="T8" fmla="*/ 0 w 90"/>
                <a:gd name="T9" fmla="*/ 1356 h 1356"/>
                <a:gd name="T10" fmla="*/ 90 w 90"/>
                <a:gd name="T11" fmla="*/ 1356 h 1356"/>
                <a:gd name="T12" fmla="*/ 90 w 90"/>
                <a:gd name="T13" fmla="*/ 431 h 1356"/>
                <a:gd name="T14" fmla="*/ 90 w 90"/>
                <a:gd name="T15" fmla="*/ 431 h 1356"/>
                <a:gd name="T16" fmla="*/ 90 w 90"/>
                <a:gd name="T17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356">
                  <a:moveTo>
                    <a:pt x="90" y="0"/>
                  </a:moveTo>
                  <a:lnTo>
                    <a:pt x="1" y="0"/>
                  </a:lnTo>
                  <a:lnTo>
                    <a:pt x="1" y="324"/>
                  </a:lnTo>
                  <a:lnTo>
                    <a:pt x="0" y="324"/>
                  </a:lnTo>
                  <a:lnTo>
                    <a:pt x="0" y="1356"/>
                  </a:lnTo>
                  <a:lnTo>
                    <a:pt x="90" y="1356"/>
                  </a:lnTo>
                  <a:lnTo>
                    <a:pt x="90" y="431"/>
                  </a:lnTo>
                  <a:lnTo>
                    <a:pt x="90" y="43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7" name="Rectangle 18">
              <a:extLst>
                <a:ext uri="{FF2B5EF4-FFF2-40B4-BE49-F238E27FC236}">
                  <a16:creationId xmlns:a16="http://schemas.microsoft.com/office/drawing/2014/main" id="{96CBFDB8-23CD-A87E-24E5-E771B668F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163" y="5446713"/>
              <a:ext cx="142875" cy="4365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5FF87EA7-C29A-5ECD-D8B8-1B37A8DFF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2647950"/>
              <a:ext cx="142875" cy="2830513"/>
            </a:xfrm>
            <a:custGeom>
              <a:avLst/>
              <a:gdLst>
                <a:gd name="T0" fmla="*/ 90 w 90"/>
                <a:gd name="T1" fmla="*/ 0 h 1783"/>
                <a:gd name="T2" fmla="*/ 1 w 90"/>
                <a:gd name="T3" fmla="*/ 0 h 1783"/>
                <a:gd name="T4" fmla="*/ 1 w 90"/>
                <a:gd name="T5" fmla="*/ 688 h 1783"/>
                <a:gd name="T6" fmla="*/ 0 w 90"/>
                <a:gd name="T7" fmla="*/ 688 h 1783"/>
                <a:gd name="T8" fmla="*/ 0 w 90"/>
                <a:gd name="T9" fmla="*/ 1783 h 1783"/>
                <a:gd name="T10" fmla="*/ 89 w 90"/>
                <a:gd name="T11" fmla="*/ 1783 h 1783"/>
                <a:gd name="T12" fmla="*/ 89 w 90"/>
                <a:gd name="T13" fmla="*/ 858 h 1783"/>
                <a:gd name="T14" fmla="*/ 90 w 90"/>
                <a:gd name="T15" fmla="*/ 858 h 1783"/>
                <a:gd name="T16" fmla="*/ 90 w 90"/>
                <a:gd name="T17" fmla="*/ 0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783">
                  <a:moveTo>
                    <a:pt x="90" y="0"/>
                  </a:moveTo>
                  <a:lnTo>
                    <a:pt x="1" y="0"/>
                  </a:lnTo>
                  <a:lnTo>
                    <a:pt x="1" y="688"/>
                  </a:lnTo>
                  <a:lnTo>
                    <a:pt x="0" y="688"/>
                  </a:lnTo>
                  <a:lnTo>
                    <a:pt x="0" y="1783"/>
                  </a:lnTo>
                  <a:lnTo>
                    <a:pt x="89" y="1783"/>
                  </a:lnTo>
                  <a:lnTo>
                    <a:pt x="89" y="858"/>
                  </a:lnTo>
                  <a:lnTo>
                    <a:pt x="90" y="85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9" name="Rectangle 20">
              <a:extLst>
                <a:ext uri="{FF2B5EF4-FFF2-40B4-BE49-F238E27FC236}">
                  <a16:creationId xmlns:a16="http://schemas.microsoft.com/office/drawing/2014/main" id="{77CA2119-D7C2-57DE-B17F-3DB0576E4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38" y="5478463"/>
              <a:ext cx="141288" cy="4048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0" name="Rectangle 21">
              <a:extLst>
                <a:ext uri="{FF2B5EF4-FFF2-40B4-BE49-F238E27FC236}">
                  <a16:creationId xmlns:a16="http://schemas.microsoft.com/office/drawing/2014/main" id="{AEE1ACF4-1FB0-898F-4291-AF7C42D87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1" y="4789488"/>
              <a:ext cx="142875" cy="793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1" name="Rectangle 22">
              <a:extLst>
                <a:ext uri="{FF2B5EF4-FFF2-40B4-BE49-F238E27FC236}">
                  <a16:creationId xmlns:a16="http://schemas.microsoft.com/office/drawing/2014/main" id="{72B1A853-ADF7-D060-75FF-95669B09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1" y="5583238"/>
              <a:ext cx="142875" cy="30003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2" name="Rectangle 23">
              <a:extLst>
                <a:ext uri="{FF2B5EF4-FFF2-40B4-BE49-F238E27FC236}">
                  <a16:creationId xmlns:a16="http://schemas.microsoft.com/office/drawing/2014/main" id="{DF7E309E-E798-3E10-337C-19292AE4C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888" y="4711700"/>
              <a:ext cx="141288" cy="87153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3" name="Rectangle 24">
              <a:extLst>
                <a:ext uri="{FF2B5EF4-FFF2-40B4-BE49-F238E27FC236}">
                  <a16:creationId xmlns:a16="http://schemas.microsoft.com/office/drawing/2014/main" id="{35C8E665-ACBE-3F87-9608-868F1E89E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888" y="5583238"/>
              <a:ext cx="141288" cy="30003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4" name="Rectangle 25">
              <a:extLst>
                <a:ext uri="{FF2B5EF4-FFF2-40B4-BE49-F238E27FC236}">
                  <a16:creationId xmlns:a16="http://schemas.microsoft.com/office/drawing/2014/main" id="{BCBBA539-4939-E38C-4975-892414CD6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5364163"/>
              <a:ext cx="141288" cy="3317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5" name="Rectangle 26">
              <a:extLst>
                <a:ext uri="{FF2B5EF4-FFF2-40B4-BE49-F238E27FC236}">
                  <a16:creationId xmlns:a16="http://schemas.microsoft.com/office/drawing/2014/main" id="{3384CDF4-073F-0D43-35F0-64CD2165A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5695950"/>
              <a:ext cx="141288" cy="1873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56AB60CA-0DFF-59E4-E65F-5073C9054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5757863"/>
              <a:ext cx="141288" cy="1254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7" name="Rectangle 28">
              <a:extLst>
                <a:ext uri="{FF2B5EF4-FFF2-40B4-BE49-F238E27FC236}">
                  <a16:creationId xmlns:a16="http://schemas.microsoft.com/office/drawing/2014/main" id="{FED47056-3787-75ED-E18E-D73411DA6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6" y="5602288"/>
              <a:ext cx="141288" cy="1555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8" name="Rectangle 29">
              <a:extLst>
                <a:ext uri="{FF2B5EF4-FFF2-40B4-BE49-F238E27FC236}">
                  <a16:creationId xmlns:a16="http://schemas.microsoft.com/office/drawing/2014/main" id="{D937D0E5-591B-9D42-D9B4-20E0C8EE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176" y="5765800"/>
              <a:ext cx="141288" cy="1174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9" name="Rectangle 30">
              <a:extLst>
                <a:ext uri="{FF2B5EF4-FFF2-40B4-BE49-F238E27FC236}">
                  <a16:creationId xmlns:a16="http://schemas.microsoft.com/office/drawing/2014/main" id="{8C9852D4-84FD-FF31-447D-DC026E4C9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176" y="5697538"/>
              <a:ext cx="141288" cy="6826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0" name="Rectangle 31">
              <a:extLst>
                <a:ext uri="{FF2B5EF4-FFF2-40B4-BE49-F238E27FC236}">
                  <a16:creationId xmlns:a16="http://schemas.microsoft.com/office/drawing/2014/main" id="{E414E3BB-1681-506D-4E58-0CFF81C0A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738813"/>
              <a:ext cx="141288" cy="1444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1" name="Rectangle 32">
              <a:extLst>
                <a:ext uri="{FF2B5EF4-FFF2-40B4-BE49-F238E27FC236}">
                  <a16:creationId xmlns:a16="http://schemas.microsoft.com/office/drawing/2014/main" id="{6B4BED1A-75F6-9CCD-AE29-BAFC296C6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487988"/>
              <a:ext cx="141288" cy="2508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2" name="Rectangle 33">
              <a:extLst>
                <a:ext uri="{FF2B5EF4-FFF2-40B4-BE49-F238E27FC236}">
                  <a16:creationId xmlns:a16="http://schemas.microsoft.com/office/drawing/2014/main" id="{137A7D42-7AEA-2EC8-B6A3-7703A9EBB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163" y="5630863"/>
              <a:ext cx="142875" cy="2524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3" name="Rectangle 34">
              <a:extLst>
                <a:ext uri="{FF2B5EF4-FFF2-40B4-BE49-F238E27FC236}">
                  <a16:creationId xmlns:a16="http://schemas.microsoft.com/office/drawing/2014/main" id="{A5992AB3-7CC0-E5A4-134E-0EF83909A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163" y="5170488"/>
              <a:ext cx="142875" cy="4603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4" name="Rectangle 35">
              <a:extLst>
                <a:ext uri="{FF2B5EF4-FFF2-40B4-BE49-F238E27FC236}">
                  <a16:creationId xmlns:a16="http://schemas.microsoft.com/office/drawing/2014/main" id="{7497D696-9C29-BDA4-0FDD-DC4402B7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1" y="4992688"/>
              <a:ext cx="141288" cy="63023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5" name="Rectangle 36">
              <a:extLst>
                <a:ext uri="{FF2B5EF4-FFF2-40B4-BE49-F238E27FC236}">
                  <a16:creationId xmlns:a16="http://schemas.microsoft.com/office/drawing/2014/main" id="{ED6E8B4E-0BB5-1E66-0BD8-823728BB0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1" y="5622925"/>
              <a:ext cx="141288" cy="26035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6" name="Rectangle 37">
              <a:extLst>
                <a:ext uri="{FF2B5EF4-FFF2-40B4-BE49-F238E27FC236}">
                  <a16:creationId xmlns:a16="http://schemas.microsoft.com/office/drawing/2014/main" id="{409E24A0-9814-DAA5-71AF-22E4C13BE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5570538"/>
              <a:ext cx="141288" cy="31273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7" name="Rectangle 38">
              <a:extLst>
                <a:ext uri="{FF2B5EF4-FFF2-40B4-BE49-F238E27FC236}">
                  <a16:creationId xmlns:a16="http://schemas.microsoft.com/office/drawing/2014/main" id="{BC566734-3393-A255-C15E-CD9795D48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4500563"/>
              <a:ext cx="141288" cy="1069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8" name="Rectangle 39">
              <a:extLst>
                <a:ext uri="{FF2B5EF4-FFF2-40B4-BE49-F238E27FC236}">
                  <a16:creationId xmlns:a16="http://schemas.microsoft.com/office/drawing/2014/main" id="{7F3F1194-6328-EA0B-C0E6-2936E231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5808663"/>
              <a:ext cx="142875" cy="746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9" name="Rectangle 40">
              <a:extLst>
                <a:ext uri="{FF2B5EF4-FFF2-40B4-BE49-F238E27FC236}">
                  <a16:creationId xmlns:a16="http://schemas.microsoft.com/office/drawing/2014/main" id="{2322B334-B44B-D1F5-6624-D658BD4AC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026" y="3978275"/>
              <a:ext cx="141288" cy="149701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0" name="Rectangle 41">
              <a:extLst>
                <a:ext uri="{FF2B5EF4-FFF2-40B4-BE49-F238E27FC236}">
                  <a16:creationId xmlns:a16="http://schemas.microsoft.com/office/drawing/2014/main" id="{FD213480-7381-ACB2-F782-E2183B65B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026" y="5475288"/>
              <a:ext cx="141288" cy="40798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1" name="Rectangle 42">
              <a:extLst>
                <a:ext uri="{FF2B5EF4-FFF2-40B4-BE49-F238E27FC236}">
                  <a16:creationId xmlns:a16="http://schemas.microsoft.com/office/drawing/2014/main" id="{1A4A819C-1D9A-CB33-22EC-3DA62B281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176" y="4305300"/>
              <a:ext cx="141288" cy="12334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2" name="Rectangle 43">
              <a:extLst>
                <a:ext uri="{FF2B5EF4-FFF2-40B4-BE49-F238E27FC236}">
                  <a16:creationId xmlns:a16="http://schemas.microsoft.com/office/drawing/2014/main" id="{B072C62E-FE26-69DE-19AF-21F41E128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176" y="5538788"/>
              <a:ext cx="141288" cy="34448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81A16A41-6063-DC8D-BEED-18642D5AEF35}"/>
                </a:ext>
              </a:extLst>
            </p:cNvPr>
            <p:cNvGrpSpPr/>
            <p:nvPr/>
          </p:nvGrpSpPr>
          <p:grpSpPr>
            <a:xfrm>
              <a:off x="1812925" y="2767012"/>
              <a:ext cx="3906837" cy="3114676"/>
              <a:chOff x="1812925" y="2767012"/>
              <a:chExt cx="3906837" cy="3114676"/>
            </a:xfrm>
          </p:grpSpPr>
          <p:sp>
            <p:nvSpPr>
              <p:cNvPr id="249" name="Line 54">
                <a:extLst>
                  <a:ext uri="{FF2B5EF4-FFF2-40B4-BE49-F238E27FC236}">
                    <a16:creationId xmlns:a16="http://schemas.microsoft.com/office/drawing/2014/main" id="{67956CA9-8E11-ED5F-6E22-625FA7194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2926" y="2970213"/>
                <a:ext cx="762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0" name="Line 56">
                <a:extLst>
                  <a:ext uri="{FF2B5EF4-FFF2-40B4-BE49-F238E27FC236}">
                    <a16:creationId xmlns:a16="http://schemas.microsoft.com/office/drawing/2014/main" id="{14B4039C-A282-3404-0B62-A7E074441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2926" y="3552825"/>
                <a:ext cx="762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1" name="Line 59">
                <a:extLst>
                  <a:ext uri="{FF2B5EF4-FFF2-40B4-BE49-F238E27FC236}">
                    <a16:creationId xmlns:a16="http://schemas.microsoft.com/office/drawing/2014/main" id="{BA7F4519-783C-7E73-3406-269C90128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2926" y="4716463"/>
                <a:ext cx="762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2" name="Line 60">
                <a:extLst>
                  <a:ext uri="{FF2B5EF4-FFF2-40B4-BE49-F238E27FC236}">
                    <a16:creationId xmlns:a16="http://schemas.microsoft.com/office/drawing/2014/main" id="{71EA7E69-868C-41BB-D02B-4E6FE30B4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2926" y="4135438"/>
                <a:ext cx="762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3" name="Line 61">
                <a:extLst>
                  <a:ext uri="{FF2B5EF4-FFF2-40B4-BE49-F238E27FC236}">
                    <a16:creationId xmlns:a16="http://schemas.microsoft.com/office/drawing/2014/main" id="{FFC3AF7F-F25D-C5B2-7F3A-1B6951A6C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9126" y="2767012"/>
                <a:ext cx="0" cy="31146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4" name="Line 62">
                <a:extLst>
                  <a:ext uri="{FF2B5EF4-FFF2-40B4-BE49-F238E27FC236}">
                    <a16:creationId xmlns:a16="http://schemas.microsoft.com/office/drawing/2014/main" id="{6E158DE5-740D-49AA-131D-5690929E2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2925" y="5881688"/>
                <a:ext cx="390683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55" name="Line 64">
                <a:extLst>
                  <a:ext uri="{FF2B5EF4-FFF2-40B4-BE49-F238E27FC236}">
                    <a16:creationId xmlns:a16="http://schemas.microsoft.com/office/drawing/2014/main" id="{98D8D1AB-BD9A-42E2-00E2-564F6BB35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2926" y="5299075"/>
                <a:ext cx="762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829F4711-E354-414A-FA6A-A4DC64CB3891}"/>
                </a:ext>
              </a:extLst>
            </p:cNvPr>
            <p:cNvGrpSpPr/>
            <p:nvPr/>
          </p:nvGrpSpPr>
          <p:grpSpPr>
            <a:xfrm>
              <a:off x="6771842" y="2387600"/>
              <a:ext cx="4849812" cy="3567113"/>
              <a:chOff x="6224588" y="2387600"/>
              <a:chExt cx="4849812" cy="3567113"/>
            </a:xfrm>
          </p:grpSpPr>
          <p:sp>
            <p:nvSpPr>
              <p:cNvPr id="239" name="Line 46">
                <a:extLst>
                  <a:ext uri="{FF2B5EF4-FFF2-40B4-BE49-F238E27FC236}">
                    <a16:creationId xmlns:a16="http://schemas.microsoft.com/office/drawing/2014/main" id="{299A3DEC-ED07-8F26-BAA9-262FC2B32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7001" y="5886450"/>
                <a:ext cx="0" cy="682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0" name="Line 48">
                <a:extLst>
                  <a:ext uri="{FF2B5EF4-FFF2-40B4-BE49-F238E27FC236}">
                    <a16:creationId xmlns:a16="http://schemas.microsoft.com/office/drawing/2014/main" id="{8C163C38-A0A7-31A2-B0B4-D9B93C5A9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2888" y="5886450"/>
                <a:ext cx="0" cy="682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1" name="Line 49">
                <a:extLst>
                  <a:ext uri="{FF2B5EF4-FFF2-40B4-BE49-F238E27FC236}">
                    <a16:creationId xmlns:a16="http://schemas.microsoft.com/office/drawing/2014/main" id="{AEA7D226-737A-456F-6012-A4BD28A45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2901" y="5886450"/>
                <a:ext cx="0" cy="682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2" name="Line 51">
                <a:extLst>
                  <a:ext uri="{FF2B5EF4-FFF2-40B4-BE49-F238E27FC236}">
                    <a16:creationId xmlns:a16="http://schemas.microsoft.com/office/drawing/2014/main" id="{4D625F2A-4218-FD00-C018-1F1D2D416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24588" y="2560638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3" name="Line 52">
                <a:extLst>
                  <a:ext uri="{FF2B5EF4-FFF2-40B4-BE49-F238E27FC236}">
                    <a16:creationId xmlns:a16="http://schemas.microsoft.com/office/drawing/2014/main" id="{1360A311-2A1F-7EA8-4C30-6C35FB725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24588" y="3370263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4" name="Line 66">
                <a:extLst>
                  <a:ext uri="{FF2B5EF4-FFF2-40B4-BE49-F238E27FC236}">
                    <a16:creationId xmlns:a16="http://schemas.microsoft.com/office/drawing/2014/main" id="{BE70BB57-15C1-3FC7-95D1-A3C6BE78C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24588" y="4176713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5" name="Freeform 67">
                <a:extLst>
                  <a:ext uri="{FF2B5EF4-FFF2-40B4-BE49-F238E27FC236}">
                    <a16:creationId xmlns:a16="http://schemas.microsoft.com/office/drawing/2014/main" id="{584DE144-54F0-8E5C-2DE4-56455627A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4912" y="2387600"/>
                <a:ext cx="4789488" cy="3498852"/>
              </a:xfrm>
              <a:custGeom>
                <a:avLst/>
                <a:gdLst>
                  <a:gd name="T0" fmla="*/ 56 w 56"/>
                  <a:gd name="T1" fmla="*/ 59 h 59"/>
                  <a:gd name="T2" fmla="*/ 0 w 56"/>
                  <a:gd name="T3" fmla="*/ 59 h 59"/>
                  <a:gd name="T4" fmla="*/ 0 w 5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59">
                    <a:moveTo>
                      <a:pt x="56" y="59"/>
                    </a:move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6" name="Line 68">
                <a:extLst>
                  <a:ext uri="{FF2B5EF4-FFF2-40B4-BE49-F238E27FC236}">
                    <a16:creationId xmlns:a16="http://schemas.microsoft.com/office/drawing/2014/main" id="{869CE552-D9C0-3C7D-C775-A6E5DE8BB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4588" y="4986338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7" name="Line 70">
                <a:extLst>
                  <a:ext uri="{FF2B5EF4-FFF2-40B4-BE49-F238E27FC236}">
                    <a16:creationId xmlns:a16="http://schemas.microsoft.com/office/drawing/2014/main" id="{08442B2F-3B59-95F8-343F-77D4AE190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24588" y="5792788"/>
                <a:ext cx="60325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48" name="Line 72">
                <a:extLst>
                  <a:ext uri="{FF2B5EF4-FFF2-40B4-BE49-F238E27FC236}">
                    <a16:creationId xmlns:a16="http://schemas.microsoft.com/office/drawing/2014/main" id="{512345D1-C829-8DA5-1C51-E038AAD88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3813" y="5886450"/>
                <a:ext cx="0" cy="682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  <p:sp>
          <p:nvSpPr>
            <p:cNvPr id="135" name="Rectangle 75">
              <a:extLst>
                <a:ext uri="{FF2B5EF4-FFF2-40B4-BE49-F238E27FC236}">
                  <a16:creationId xmlns:a16="http://schemas.microsoft.com/office/drawing/2014/main" id="{1B5B8162-02AA-57B4-DBE2-211EF6EDB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997" y="2874964"/>
              <a:ext cx="4280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25 000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36" name="Rectangle 76">
              <a:extLst>
                <a:ext uri="{FF2B5EF4-FFF2-40B4-BE49-F238E27FC236}">
                  <a16:creationId xmlns:a16="http://schemas.microsoft.com/office/drawing/2014/main" id="{FE431FA0-C140-37BE-BD36-77C4FF3AA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997" y="3457576"/>
              <a:ext cx="4280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20 000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37" name="Rectangle 77">
              <a:extLst>
                <a:ext uri="{FF2B5EF4-FFF2-40B4-BE49-F238E27FC236}">
                  <a16:creationId xmlns:a16="http://schemas.microsoft.com/office/drawing/2014/main" id="{6A7D5FDF-AF13-D329-8966-E315376B4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997" y="4040189"/>
              <a:ext cx="4280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15 000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38" name="Rectangle 78">
              <a:extLst>
                <a:ext uri="{FF2B5EF4-FFF2-40B4-BE49-F238E27FC236}">
                  <a16:creationId xmlns:a16="http://schemas.microsoft.com/office/drawing/2014/main" id="{D60AF0F8-1682-CF15-8F51-D6723DD2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997" y="4621214"/>
              <a:ext cx="4280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10 000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39" name="Rectangle 79">
              <a:extLst>
                <a:ext uri="{FF2B5EF4-FFF2-40B4-BE49-F238E27FC236}">
                  <a16:creationId xmlns:a16="http://schemas.microsoft.com/office/drawing/2014/main" id="{AD094674-F1CD-0719-8A1F-0DAB4A50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544" y="5203826"/>
              <a:ext cx="3494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5 000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0" name="Rectangle 80">
              <a:extLst>
                <a:ext uri="{FF2B5EF4-FFF2-40B4-BE49-F238E27FC236}">
                  <a16:creationId xmlns:a16="http://schemas.microsoft.com/office/drawing/2014/main" id="{6F1699F6-F040-0322-6A42-3A40543C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626" y="578643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1" name="Rectangle 81">
              <a:extLst>
                <a:ext uri="{FF2B5EF4-FFF2-40B4-BE49-F238E27FC236}">
                  <a16:creationId xmlns:a16="http://schemas.microsoft.com/office/drawing/2014/main" id="{168DA07E-FABB-2286-B836-44B5DE1F4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952" y="2465389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2" name="Rectangle 82">
              <a:extLst>
                <a:ext uri="{FF2B5EF4-FFF2-40B4-BE49-F238E27FC236}">
                  <a16:creationId xmlns:a16="http://schemas.microsoft.com/office/drawing/2014/main" id="{AAE6067D-27D4-509A-98CD-8A65BA4E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952" y="3273426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1500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3" name="Rectangle 83">
              <a:extLst>
                <a:ext uri="{FF2B5EF4-FFF2-40B4-BE49-F238E27FC236}">
                  <a16:creationId xmlns:a16="http://schemas.microsoft.com/office/drawing/2014/main" id="{B26AA4E2-F33B-14CE-409C-1ED250F20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952" y="4083051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1000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4" name="Rectangle 84">
              <a:extLst>
                <a:ext uri="{FF2B5EF4-FFF2-40B4-BE49-F238E27FC236}">
                  <a16:creationId xmlns:a16="http://schemas.microsoft.com/office/drawing/2014/main" id="{1493E833-BCC4-9231-7425-B7BD0989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499" y="4889501"/>
              <a:ext cx="2356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500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5" name="Rectangle 85">
              <a:extLst>
                <a:ext uri="{FF2B5EF4-FFF2-40B4-BE49-F238E27FC236}">
                  <a16:creationId xmlns:a16="http://schemas.microsoft.com/office/drawing/2014/main" id="{B7CB96DD-8643-17F5-0458-7993BBDE1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2180" y="569912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6" name="Rectangle 86">
              <a:extLst>
                <a:ext uri="{FF2B5EF4-FFF2-40B4-BE49-F238E27FC236}">
                  <a16:creationId xmlns:a16="http://schemas.microsoft.com/office/drawing/2014/main" id="{390D3549-78E3-F1D1-840E-1C8AF4FFA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616" y="598328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All</a:t>
              </a:r>
              <a:endParaRPr kumimoji="0" lang="en-US" b="1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7" name="Rectangle 87">
              <a:extLst>
                <a:ext uri="{FF2B5EF4-FFF2-40B4-BE49-F238E27FC236}">
                  <a16:creationId xmlns:a16="http://schemas.microsoft.com/office/drawing/2014/main" id="{3E064359-F8F7-D710-9129-F43A8DBC5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034" y="5983288"/>
              <a:ext cx="83195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MSM born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in France</a:t>
              </a:r>
              <a:endParaRPr kumimoji="0" lang="en-US" b="1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8" name="Rectangle 88">
              <a:extLst>
                <a:ext uri="{FF2B5EF4-FFF2-40B4-BE49-F238E27FC236}">
                  <a16:creationId xmlns:a16="http://schemas.microsoft.com/office/drawing/2014/main" id="{B90A61C4-13A5-7DF6-4EDB-D8C7525B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8921" y="5983288"/>
              <a:ext cx="83195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MSM born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abroad</a:t>
              </a:r>
              <a:endParaRPr kumimoji="0" lang="en-US" b="1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46C44E06-F942-36EB-29C4-1D857FD69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755" y="5983288"/>
              <a:ext cx="359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TGW</a:t>
              </a:r>
              <a:endParaRPr kumimoji="0" lang="en-US" b="1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50" name="Rectangle 90">
              <a:extLst>
                <a:ext uri="{FF2B5EF4-FFF2-40B4-BE49-F238E27FC236}">
                  <a16:creationId xmlns:a16="http://schemas.microsoft.com/office/drawing/2014/main" id="{D863C403-9702-423B-A056-73CE863DEF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87551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2016 S1</a:t>
              </a:r>
              <a:endParaRPr kumimoji="0" lang="en-US" sz="16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151" name="Rectangle 91">
              <a:extLst>
                <a:ext uri="{FF2B5EF4-FFF2-40B4-BE49-F238E27FC236}">
                  <a16:creationId xmlns:a16="http://schemas.microsoft.com/office/drawing/2014/main" id="{2A78AD5F-5DFE-CCB5-8ED4-8803D37F69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85988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2016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2" name="Rectangle 92">
              <a:extLst>
                <a:ext uri="{FF2B5EF4-FFF2-40B4-BE49-F238E27FC236}">
                  <a16:creationId xmlns:a16="http://schemas.microsoft.com/office/drawing/2014/main" id="{DEACAE7A-8F70-345F-F2C6-55A780441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82838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2017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3" name="Rectangle 93">
              <a:extLst>
                <a:ext uri="{FF2B5EF4-FFF2-40B4-BE49-F238E27FC236}">
                  <a16:creationId xmlns:a16="http://schemas.microsoft.com/office/drawing/2014/main" id="{C03AC538-8075-4B65-0B48-13280A3DA3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79688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2017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4" name="Rectangle 94">
              <a:extLst>
                <a:ext uri="{FF2B5EF4-FFF2-40B4-BE49-F238E27FC236}">
                  <a16:creationId xmlns:a16="http://schemas.microsoft.com/office/drawing/2014/main" id="{2DBBE6A4-F65A-4A6F-212A-7B0E07D186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8126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2018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5" name="Rectangle 95">
              <a:extLst>
                <a:ext uri="{FF2B5EF4-FFF2-40B4-BE49-F238E27FC236}">
                  <a16:creationId xmlns:a16="http://schemas.microsoft.com/office/drawing/2014/main" id="{EBEF102B-52C7-1339-D3FC-4294BD7D04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74976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2018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6" name="Rectangle 96">
              <a:extLst>
                <a:ext uri="{FF2B5EF4-FFF2-40B4-BE49-F238E27FC236}">
                  <a16:creationId xmlns:a16="http://schemas.microsoft.com/office/drawing/2014/main" id="{3764B187-7196-DCE2-1448-781F3A8610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173413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2019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7" name="Rectangle 97">
              <a:extLst>
                <a:ext uri="{FF2B5EF4-FFF2-40B4-BE49-F238E27FC236}">
                  <a16:creationId xmlns:a16="http://schemas.microsoft.com/office/drawing/2014/main" id="{F3C30027-3455-2417-8C0F-0CC159317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70263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2019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8" name="Rectangle 98">
              <a:extLst>
                <a:ext uri="{FF2B5EF4-FFF2-40B4-BE49-F238E27FC236}">
                  <a16:creationId xmlns:a16="http://schemas.microsoft.com/office/drawing/2014/main" id="{1F784BE4-95B6-4F37-6059-82AA4F4FF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67113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2020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59" name="Rectangle 99">
              <a:extLst>
                <a:ext uri="{FF2B5EF4-FFF2-40B4-BE49-F238E27FC236}">
                  <a16:creationId xmlns:a16="http://schemas.microsoft.com/office/drawing/2014/main" id="{E5AB3B01-CB16-B588-DC4B-7C337E1522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65551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2020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0" name="Rectangle 100">
              <a:extLst>
                <a:ext uri="{FF2B5EF4-FFF2-40B4-BE49-F238E27FC236}">
                  <a16:creationId xmlns:a16="http://schemas.microsoft.com/office/drawing/2014/main" id="{F2A2E3A1-99FC-ABC7-BCBB-18B162A161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62401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2021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1" name="Rectangle 101">
              <a:extLst>
                <a:ext uri="{FF2B5EF4-FFF2-40B4-BE49-F238E27FC236}">
                  <a16:creationId xmlns:a16="http://schemas.microsoft.com/office/drawing/2014/main" id="{38140141-489C-A5E8-2341-490D18129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59251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2021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2" name="Rectangle 102">
              <a:extLst>
                <a:ext uri="{FF2B5EF4-FFF2-40B4-BE49-F238E27FC236}">
                  <a16:creationId xmlns:a16="http://schemas.microsoft.com/office/drawing/2014/main" id="{8195357F-14E5-8FF7-28F2-08806EDFEB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57688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2022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3" name="Rectangle 103">
              <a:extLst>
                <a:ext uri="{FF2B5EF4-FFF2-40B4-BE49-F238E27FC236}">
                  <a16:creationId xmlns:a16="http://schemas.microsoft.com/office/drawing/2014/main" id="{282FCBAC-9EF6-6E78-2B26-C227610CDE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54538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2022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4" name="Rectangle 104">
              <a:extLst>
                <a:ext uri="{FF2B5EF4-FFF2-40B4-BE49-F238E27FC236}">
                  <a16:creationId xmlns:a16="http://schemas.microsoft.com/office/drawing/2014/main" id="{8AE6090B-4DFB-7F91-78C2-ACD664E5C1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52976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2023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5" name="Rectangle 105">
              <a:extLst>
                <a:ext uri="{FF2B5EF4-FFF2-40B4-BE49-F238E27FC236}">
                  <a16:creationId xmlns:a16="http://schemas.microsoft.com/office/drawing/2014/main" id="{06159D1C-F9F4-3263-F367-54547A5986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49826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2023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6" name="Rectangle 106">
              <a:extLst>
                <a:ext uri="{FF2B5EF4-FFF2-40B4-BE49-F238E27FC236}">
                  <a16:creationId xmlns:a16="http://schemas.microsoft.com/office/drawing/2014/main" id="{1A6FDC1E-F436-9AF2-0865-4BCCC437AC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48263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2024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7" name="Rectangle 107">
              <a:extLst>
                <a:ext uri="{FF2B5EF4-FFF2-40B4-BE49-F238E27FC236}">
                  <a16:creationId xmlns:a16="http://schemas.microsoft.com/office/drawing/2014/main" id="{F6AF091C-E44C-F157-1453-9369C29DA5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45113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2024 S2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sp>
          <p:nvSpPr>
            <p:cNvPr id="168" name="Rectangle 108">
              <a:extLst>
                <a:ext uri="{FF2B5EF4-FFF2-40B4-BE49-F238E27FC236}">
                  <a16:creationId xmlns:a16="http://schemas.microsoft.com/office/drawing/2014/main" id="{DB243BFC-DBB4-7190-CA9C-0BE033650D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41963" y="5889625"/>
              <a:ext cx="897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en-US" sz="1200" noProof="0">
                  <a:solidFill>
                    <a:srgbClr val="000066"/>
                  </a:solidFill>
                  <a:latin typeface="Calibri" panose="020F0502020204030204" pitchFamily="34" charset="0"/>
                </a:rPr>
                <a:t>2025 S1</a:t>
              </a:r>
              <a:endParaRPr lang="en-US" sz="1600" noProof="0">
                <a:solidFill>
                  <a:srgbClr val="000066"/>
                </a:solidFill>
              </a:endParaRPr>
            </a:p>
          </p:txBody>
        </p: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E9AFDA88-27D3-C911-AE86-8829A18FB809}"/>
                </a:ext>
              </a:extLst>
            </p:cNvPr>
            <p:cNvGrpSpPr/>
            <p:nvPr/>
          </p:nvGrpSpPr>
          <p:grpSpPr>
            <a:xfrm>
              <a:off x="2371726" y="3051066"/>
              <a:ext cx="882841" cy="215444"/>
              <a:chOff x="2736851" y="6507163"/>
              <a:chExt cx="882841" cy="215444"/>
            </a:xfrm>
          </p:grpSpPr>
          <p:sp>
            <p:nvSpPr>
              <p:cNvPr id="237" name="Rectangle 45">
                <a:extLst>
                  <a:ext uri="{FF2B5EF4-FFF2-40B4-BE49-F238E27FC236}">
                    <a16:creationId xmlns:a16="http://schemas.microsoft.com/office/drawing/2014/main" id="{4E73D19D-44A1-36A3-AEE5-59321EED0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851" y="6537891"/>
                <a:ext cx="153988" cy="153988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noProof="0"/>
              </a:p>
            </p:txBody>
          </p:sp>
          <p:sp>
            <p:nvSpPr>
              <p:cNvPr id="238" name="Rectangle 109">
                <a:extLst>
                  <a:ext uri="{FF2B5EF4-FFF2-40B4-BE49-F238E27FC236}">
                    <a16:creationId xmlns:a16="http://schemas.microsoft.com/office/drawing/2014/main" id="{8B50CAD1-0B07-17BF-873A-97858FE3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876" y="6507163"/>
                <a:ext cx="6828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Initiation</a:t>
                </a:r>
                <a:endParaRPr kumimoji="0" lang="en-US" sz="20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</a:endParaRPr>
              </a:p>
            </p:txBody>
          </p:sp>
        </p:grpSp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2AC911D4-155F-1E87-E5A2-01191E486720}"/>
                </a:ext>
              </a:extLst>
            </p:cNvPr>
            <p:cNvGrpSpPr/>
            <p:nvPr/>
          </p:nvGrpSpPr>
          <p:grpSpPr>
            <a:xfrm>
              <a:off x="2371726" y="3376504"/>
              <a:ext cx="837379" cy="215444"/>
              <a:chOff x="3648076" y="6507163"/>
              <a:chExt cx="837379" cy="215444"/>
            </a:xfrm>
          </p:grpSpPr>
          <p:sp>
            <p:nvSpPr>
              <p:cNvPr id="235" name="Rectangle 44">
                <a:extLst>
                  <a:ext uri="{FF2B5EF4-FFF2-40B4-BE49-F238E27FC236}">
                    <a16:creationId xmlns:a16="http://schemas.microsoft.com/office/drawing/2014/main" id="{FCBEB58B-B50F-F10B-0B27-CD149AD73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076" y="6537891"/>
                <a:ext cx="153988" cy="15398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noProof="0"/>
              </a:p>
            </p:txBody>
          </p:sp>
          <p:sp>
            <p:nvSpPr>
              <p:cNvPr id="236" name="Rectangle 110">
                <a:extLst>
                  <a:ext uri="{FF2B5EF4-FFF2-40B4-BE49-F238E27FC236}">
                    <a16:creationId xmlns:a16="http://schemas.microsoft.com/office/drawing/2014/main" id="{4E7C22DA-1A9B-33E3-1F50-3ED331A0E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1" y="6507163"/>
                <a:ext cx="63735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Calibri" panose="020F0502020204030204" pitchFamily="34" charset="0"/>
                  </a:rPr>
                  <a:t>Renewal</a:t>
                </a:r>
                <a:endParaRPr kumimoji="0" lang="en-US" sz="20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</a:endParaRPr>
              </a:p>
            </p:txBody>
          </p:sp>
        </p:grpSp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DCB15DC7-6680-0ECF-F5DE-15D7BDD8D0DE}"/>
                </a:ext>
              </a:extLst>
            </p:cNvPr>
            <p:cNvGrpSpPr/>
            <p:nvPr/>
          </p:nvGrpSpPr>
          <p:grpSpPr>
            <a:xfrm>
              <a:off x="10107521" y="2805113"/>
              <a:ext cx="1007721" cy="215444"/>
              <a:chOff x="7259638" y="6507163"/>
              <a:chExt cx="1007721" cy="215444"/>
            </a:xfrm>
          </p:grpSpPr>
          <p:sp>
            <p:nvSpPr>
              <p:cNvPr id="233" name="Freeform 5">
                <a:extLst>
                  <a:ext uri="{FF2B5EF4-FFF2-40B4-BE49-F238E27FC236}">
                    <a16:creationId xmlns:a16="http://schemas.microsoft.com/office/drawing/2014/main" id="{C4A14905-A370-4382-2350-477FD5202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38" y="6544241"/>
                <a:ext cx="139700" cy="141288"/>
              </a:xfrm>
              <a:custGeom>
                <a:avLst/>
                <a:gdLst>
                  <a:gd name="T0" fmla="*/ 45 w 88"/>
                  <a:gd name="T1" fmla="*/ 88 h 89"/>
                  <a:gd name="T2" fmla="*/ 48 w 88"/>
                  <a:gd name="T3" fmla="*/ 88 h 89"/>
                  <a:gd name="T4" fmla="*/ 54 w 88"/>
                  <a:gd name="T5" fmla="*/ 87 h 89"/>
                  <a:gd name="T6" fmla="*/ 61 w 88"/>
                  <a:gd name="T7" fmla="*/ 85 h 89"/>
                  <a:gd name="T8" fmla="*/ 68 w 88"/>
                  <a:gd name="T9" fmla="*/ 81 h 89"/>
                  <a:gd name="T10" fmla="*/ 70 w 88"/>
                  <a:gd name="T11" fmla="*/ 79 h 89"/>
                  <a:gd name="T12" fmla="*/ 71 w 88"/>
                  <a:gd name="T13" fmla="*/ 78 h 89"/>
                  <a:gd name="T14" fmla="*/ 75 w 88"/>
                  <a:gd name="T15" fmla="*/ 76 h 89"/>
                  <a:gd name="T16" fmla="*/ 78 w 88"/>
                  <a:gd name="T17" fmla="*/ 71 h 89"/>
                  <a:gd name="T18" fmla="*/ 78 w 88"/>
                  <a:gd name="T19" fmla="*/ 71 h 89"/>
                  <a:gd name="T20" fmla="*/ 80 w 88"/>
                  <a:gd name="T21" fmla="*/ 69 h 89"/>
                  <a:gd name="T22" fmla="*/ 85 w 88"/>
                  <a:gd name="T23" fmla="*/ 61 h 89"/>
                  <a:gd name="T24" fmla="*/ 86 w 88"/>
                  <a:gd name="T25" fmla="*/ 55 h 89"/>
                  <a:gd name="T26" fmla="*/ 88 w 88"/>
                  <a:gd name="T27" fmla="*/ 48 h 89"/>
                  <a:gd name="T28" fmla="*/ 88 w 88"/>
                  <a:gd name="T29" fmla="*/ 45 h 89"/>
                  <a:gd name="T30" fmla="*/ 88 w 88"/>
                  <a:gd name="T31" fmla="*/ 40 h 89"/>
                  <a:gd name="T32" fmla="*/ 85 w 88"/>
                  <a:gd name="T33" fmla="*/ 27 h 89"/>
                  <a:gd name="T34" fmla="*/ 78 w 88"/>
                  <a:gd name="T35" fmla="*/ 16 h 89"/>
                  <a:gd name="T36" fmla="*/ 71 w 88"/>
                  <a:gd name="T37" fmla="*/ 10 h 89"/>
                  <a:gd name="T38" fmla="*/ 64 w 88"/>
                  <a:gd name="T39" fmla="*/ 5 h 89"/>
                  <a:gd name="T40" fmla="*/ 56 w 88"/>
                  <a:gd name="T41" fmla="*/ 2 h 89"/>
                  <a:gd name="T42" fmla="*/ 48 w 88"/>
                  <a:gd name="T43" fmla="*/ 0 h 89"/>
                  <a:gd name="T44" fmla="*/ 35 w 88"/>
                  <a:gd name="T45" fmla="*/ 1 h 89"/>
                  <a:gd name="T46" fmla="*/ 19 w 88"/>
                  <a:gd name="T47" fmla="*/ 7 h 89"/>
                  <a:gd name="T48" fmla="*/ 7 w 88"/>
                  <a:gd name="T49" fmla="*/ 20 h 89"/>
                  <a:gd name="T50" fmla="*/ 1 w 88"/>
                  <a:gd name="T51" fmla="*/ 35 h 89"/>
                  <a:gd name="T52" fmla="*/ 0 w 88"/>
                  <a:gd name="T53" fmla="*/ 48 h 89"/>
                  <a:gd name="T54" fmla="*/ 1 w 88"/>
                  <a:gd name="T55" fmla="*/ 57 h 89"/>
                  <a:gd name="T56" fmla="*/ 4 w 88"/>
                  <a:gd name="T57" fmla="*/ 65 h 89"/>
                  <a:gd name="T58" fmla="*/ 9 w 88"/>
                  <a:gd name="T59" fmla="*/ 72 h 89"/>
                  <a:gd name="T60" fmla="*/ 15 w 88"/>
                  <a:gd name="T61" fmla="*/ 78 h 89"/>
                  <a:gd name="T62" fmla="*/ 27 w 88"/>
                  <a:gd name="T63" fmla="*/ 85 h 89"/>
                  <a:gd name="T64" fmla="*/ 39 w 88"/>
                  <a:gd name="T65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89">
                    <a:moveTo>
                      <a:pt x="44" y="89"/>
                    </a:moveTo>
                    <a:lnTo>
                      <a:pt x="45" y="88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52" y="87"/>
                    </a:lnTo>
                    <a:lnTo>
                      <a:pt x="54" y="87"/>
                    </a:lnTo>
                    <a:lnTo>
                      <a:pt x="56" y="86"/>
                    </a:lnTo>
                    <a:lnTo>
                      <a:pt x="61" y="85"/>
                    </a:lnTo>
                    <a:lnTo>
                      <a:pt x="64" y="83"/>
                    </a:lnTo>
                    <a:lnTo>
                      <a:pt x="68" y="81"/>
                    </a:lnTo>
                    <a:lnTo>
                      <a:pt x="70" y="80"/>
                    </a:lnTo>
                    <a:lnTo>
                      <a:pt x="70" y="79"/>
                    </a:lnTo>
                    <a:lnTo>
                      <a:pt x="70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5" y="76"/>
                    </a:lnTo>
                    <a:lnTo>
                      <a:pt x="78" y="72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9" y="70"/>
                    </a:lnTo>
                    <a:lnTo>
                      <a:pt x="80" y="69"/>
                    </a:lnTo>
                    <a:lnTo>
                      <a:pt x="83" y="65"/>
                    </a:lnTo>
                    <a:lnTo>
                      <a:pt x="85" y="61"/>
                    </a:lnTo>
                    <a:lnTo>
                      <a:pt x="86" y="57"/>
                    </a:lnTo>
                    <a:lnTo>
                      <a:pt x="86" y="55"/>
                    </a:lnTo>
                    <a:lnTo>
                      <a:pt x="87" y="53"/>
                    </a:lnTo>
                    <a:lnTo>
                      <a:pt x="88" y="48"/>
                    </a:lnTo>
                    <a:lnTo>
                      <a:pt x="88" y="46"/>
                    </a:lnTo>
                    <a:lnTo>
                      <a:pt x="88" y="45"/>
                    </a:lnTo>
                    <a:lnTo>
                      <a:pt x="88" y="44"/>
                    </a:lnTo>
                    <a:lnTo>
                      <a:pt x="88" y="40"/>
                    </a:lnTo>
                    <a:lnTo>
                      <a:pt x="87" y="35"/>
                    </a:lnTo>
                    <a:lnTo>
                      <a:pt x="85" y="27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5" y="13"/>
                    </a:lnTo>
                    <a:lnTo>
                      <a:pt x="71" y="10"/>
                    </a:lnTo>
                    <a:lnTo>
                      <a:pt x="68" y="7"/>
                    </a:lnTo>
                    <a:lnTo>
                      <a:pt x="64" y="5"/>
                    </a:lnTo>
                    <a:lnTo>
                      <a:pt x="61" y="3"/>
                    </a:lnTo>
                    <a:lnTo>
                      <a:pt x="56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2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1" y="57"/>
                    </a:lnTo>
                    <a:lnTo>
                      <a:pt x="3" y="61"/>
                    </a:lnTo>
                    <a:lnTo>
                      <a:pt x="4" y="65"/>
                    </a:lnTo>
                    <a:lnTo>
                      <a:pt x="7" y="69"/>
                    </a:lnTo>
                    <a:lnTo>
                      <a:pt x="9" y="72"/>
                    </a:lnTo>
                    <a:lnTo>
                      <a:pt x="12" y="76"/>
                    </a:lnTo>
                    <a:lnTo>
                      <a:pt x="15" y="78"/>
                    </a:lnTo>
                    <a:lnTo>
                      <a:pt x="19" y="81"/>
                    </a:lnTo>
                    <a:lnTo>
                      <a:pt x="27" y="85"/>
                    </a:lnTo>
                    <a:lnTo>
                      <a:pt x="35" y="87"/>
                    </a:lnTo>
                    <a:lnTo>
                      <a:pt x="39" y="88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noProof="0"/>
              </a:p>
            </p:txBody>
          </p:sp>
          <p:sp>
            <p:nvSpPr>
              <p:cNvPr id="234" name="Rectangle 111">
                <a:extLst>
                  <a:ext uri="{FF2B5EF4-FFF2-40B4-BE49-F238E27FC236}">
                    <a16:creationId xmlns:a16="http://schemas.microsoft.com/office/drawing/2014/main" id="{30EDE67C-4E78-B246-E165-807C86842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1888" y="6507163"/>
                <a:ext cx="78547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2015-2016</a:t>
                </a:r>
                <a:endParaRPr kumimoji="0" lang="en-US" sz="20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72" name="Groupe 171">
              <a:extLst>
                <a:ext uri="{FF2B5EF4-FFF2-40B4-BE49-F238E27FC236}">
                  <a16:creationId xmlns:a16="http://schemas.microsoft.com/office/drawing/2014/main" id="{BBD8C314-D493-1E2C-A99B-58F1A9F94541}"/>
                </a:ext>
              </a:extLst>
            </p:cNvPr>
            <p:cNvGrpSpPr/>
            <p:nvPr/>
          </p:nvGrpSpPr>
          <p:grpSpPr>
            <a:xfrm>
              <a:off x="10107521" y="3098301"/>
              <a:ext cx="1007721" cy="215444"/>
              <a:chOff x="9047163" y="6507163"/>
              <a:chExt cx="1007721" cy="215444"/>
            </a:xfrm>
          </p:grpSpPr>
          <p:sp>
            <p:nvSpPr>
              <p:cNvPr id="231" name="Freeform 6">
                <a:extLst>
                  <a:ext uri="{FF2B5EF4-FFF2-40B4-BE49-F238E27FC236}">
                    <a16:creationId xmlns:a16="http://schemas.microsoft.com/office/drawing/2014/main" id="{2ABF0F22-A0B0-2802-E1C9-A03C460DA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3" y="6544241"/>
                <a:ext cx="139700" cy="141288"/>
              </a:xfrm>
              <a:custGeom>
                <a:avLst/>
                <a:gdLst>
                  <a:gd name="T0" fmla="*/ 44 w 88"/>
                  <a:gd name="T1" fmla="*/ 89 h 89"/>
                  <a:gd name="T2" fmla="*/ 48 w 88"/>
                  <a:gd name="T3" fmla="*/ 88 h 89"/>
                  <a:gd name="T4" fmla="*/ 53 w 88"/>
                  <a:gd name="T5" fmla="*/ 87 h 89"/>
                  <a:gd name="T6" fmla="*/ 54 w 88"/>
                  <a:gd name="T7" fmla="*/ 87 h 89"/>
                  <a:gd name="T8" fmla="*/ 57 w 88"/>
                  <a:gd name="T9" fmla="*/ 86 h 89"/>
                  <a:gd name="T10" fmla="*/ 61 w 88"/>
                  <a:gd name="T11" fmla="*/ 85 h 89"/>
                  <a:gd name="T12" fmla="*/ 64 w 88"/>
                  <a:gd name="T13" fmla="*/ 83 h 89"/>
                  <a:gd name="T14" fmla="*/ 68 w 88"/>
                  <a:gd name="T15" fmla="*/ 81 h 89"/>
                  <a:gd name="T16" fmla="*/ 70 w 88"/>
                  <a:gd name="T17" fmla="*/ 80 h 89"/>
                  <a:gd name="T18" fmla="*/ 71 w 88"/>
                  <a:gd name="T19" fmla="*/ 79 h 89"/>
                  <a:gd name="T20" fmla="*/ 71 w 88"/>
                  <a:gd name="T21" fmla="*/ 78 h 89"/>
                  <a:gd name="T22" fmla="*/ 71 w 88"/>
                  <a:gd name="T23" fmla="*/ 78 h 89"/>
                  <a:gd name="T24" fmla="*/ 72 w 88"/>
                  <a:gd name="T25" fmla="*/ 78 h 89"/>
                  <a:gd name="T26" fmla="*/ 75 w 88"/>
                  <a:gd name="T27" fmla="*/ 76 h 89"/>
                  <a:gd name="T28" fmla="*/ 78 w 88"/>
                  <a:gd name="T29" fmla="*/ 72 h 89"/>
                  <a:gd name="T30" fmla="*/ 78 w 88"/>
                  <a:gd name="T31" fmla="*/ 71 h 89"/>
                  <a:gd name="T32" fmla="*/ 78 w 88"/>
                  <a:gd name="T33" fmla="*/ 71 h 89"/>
                  <a:gd name="T34" fmla="*/ 78 w 88"/>
                  <a:gd name="T35" fmla="*/ 71 h 89"/>
                  <a:gd name="T36" fmla="*/ 79 w 88"/>
                  <a:gd name="T37" fmla="*/ 70 h 89"/>
                  <a:gd name="T38" fmla="*/ 80 w 88"/>
                  <a:gd name="T39" fmla="*/ 69 h 89"/>
                  <a:gd name="T40" fmla="*/ 83 w 88"/>
                  <a:gd name="T41" fmla="*/ 65 h 89"/>
                  <a:gd name="T42" fmla="*/ 85 w 88"/>
                  <a:gd name="T43" fmla="*/ 61 h 89"/>
                  <a:gd name="T44" fmla="*/ 86 w 88"/>
                  <a:gd name="T45" fmla="*/ 57 h 89"/>
                  <a:gd name="T46" fmla="*/ 86 w 88"/>
                  <a:gd name="T47" fmla="*/ 55 h 89"/>
                  <a:gd name="T48" fmla="*/ 87 w 88"/>
                  <a:gd name="T49" fmla="*/ 53 h 89"/>
                  <a:gd name="T50" fmla="*/ 88 w 88"/>
                  <a:gd name="T51" fmla="*/ 48 h 89"/>
                  <a:gd name="T52" fmla="*/ 88 w 88"/>
                  <a:gd name="T53" fmla="*/ 46 h 89"/>
                  <a:gd name="T54" fmla="*/ 88 w 88"/>
                  <a:gd name="T55" fmla="*/ 45 h 89"/>
                  <a:gd name="T56" fmla="*/ 88 w 88"/>
                  <a:gd name="T57" fmla="*/ 44 h 89"/>
                  <a:gd name="T58" fmla="*/ 88 w 88"/>
                  <a:gd name="T59" fmla="*/ 40 h 89"/>
                  <a:gd name="T60" fmla="*/ 87 w 88"/>
                  <a:gd name="T61" fmla="*/ 35 h 89"/>
                  <a:gd name="T62" fmla="*/ 85 w 88"/>
                  <a:gd name="T63" fmla="*/ 27 h 89"/>
                  <a:gd name="T64" fmla="*/ 80 w 88"/>
                  <a:gd name="T65" fmla="*/ 20 h 89"/>
                  <a:gd name="T66" fmla="*/ 75 w 88"/>
                  <a:gd name="T67" fmla="*/ 13 h 89"/>
                  <a:gd name="T68" fmla="*/ 72 w 88"/>
                  <a:gd name="T69" fmla="*/ 10 h 89"/>
                  <a:gd name="T70" fmla="*/ 68 w 88"/>
                  <a:gd name="T71" fmla="*/ 7 h 89"/>
                  <a:gd name="T72" fmla="*/ 64 w 88"/>
                  <a:gd name="T73" fmla="*/ 5 h 89"/>
                  <a:gd name="T74" fmla="*/ 61 w 88"/>
                  <a:gd name="T75" fmla="*/ 3 h 89"/>
                  <a:gd name="T76" fmla="*/ 57 w 88"/>
                  <a:gd name="T77" fmla="*/ 2 h 89"/>
                  <a:gd name="T78" fmla="*/ 53 w 88"/>
                  <a:gd name="T79" fmla="*/ 1 h 89"/>
                  <a:gd name="T80" fmla="*/ 44 w 88"/>
                  <a:gd name="T81" fmla="*/ 0 h 89"/>
                  <a:gd name="T82" fmla="*/ 35 w 88"/>
                  <a:gd name="T83" fmla="*/ 1 h 89"/>
                  <a:gd name="T84" fmla="*/ 27 w 88"/>
                  <a:gd name="T85" fmla="*/ 3 h 89"/>
                  <a:gd name="T86" fmla="*/ 19 w 88"/>
                  <a:gd name="T87" fmla="*/ 7 h 89"/>
                  <a:gd name="T88" fmla="*/ 13 w 88"/>
                  <a:gd name="T89" fmla="*/ 13 h 89"/>
                  <a:gd name="T90" fmla="*/ 7 w 88"/>
                  <a:gd name="T91" fmla="*/ 20 h 89"/>
                  <a:gd name="T92" fmla="*/ 3 w 88"/>
                  <a:gd name="T93" fmla="*/ 27 h 89"/>
                  <a:gd name="T94" fmla="*/ 1 w 88"/>
                  <a:gd name="T95" fmla="*/ 35 h 89"/>
                  <a:gd name="T96" fmla="*/ 0 w 88"/>
                  <a:gd name="T97" fmla="*/ 44 h 89"/>
                  <a:gd name="T98" fmla="*/ 0 w 88"/>
                  <a:gd name="T99" fmla="*/ 48 h 89"/>
                  <a:gd name="T100" fmla="*/ 1 w 88"/>
                  <a:gd name="T101" fmla="*/ 53 h 89"/>
                  <a:gd name="T102" fmla="*/ 2 w 88"/>
                  <a:gd name="T103" fmla="*/ 57 h 89"/>
                  <a:gd name="T104" fmla="*/ 3 w 88"/>
                  <a:gd name="T105" fmla="*/ 61 h 89"/>
                  <a:gd name="T106" fmla="*/ 4 w 88"/>
                  <a:gd name="T107" fmla="*/ 65 h 89"/>
                  <a:gd name="T108" fmla="*/ 7 w 88"/>
                  <a:gd name="T109" fmla="*/ 69 h 89"/>
                  <a:gd name="T110" fmla="*/ 10 w 88"/>
                  <a:gd name="T111" fmla="*/ 72 h 89"/>
                  <a:gd name="T112" fmla="*/ 13 w 88"/>
                  <a:gd name="T113" fmla="*/ 76 h 89"/>
                  <a:gd name="T114" fmla="*/ 16 w 88"/>
                  <a:gd name="T115" fmla="*/ 78 h 89"/>
                  <a:gd name="T116" fmla="*/ 19 w 88"/>
                  <a:gd name="T117" fmla="*/ 81 h 89"/>
                  <a:gd name="T118" fmla="*/ 27 w 88"/>
                  <a:gd name="T119" fmla="*/ 85 h 89"/>
                  <a:gd name="T120" fmla="*/ 35 w 88"/>
                  <a:gd name="T121" fmla="*/ 87 h 89"/>
                  <a:gd name="T122" fmla="*/ 39 w 88"/>
                  <a:gd name="T123" fmla="*/ 88 h 89"/>
                  <a:gd name="T124" fmla="*/ 44 w 88"/>
                  <a:gd name="T12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" h="89">
                    <a:moveTo>
                      <a:pt x="44" y="89"/>
                    </a:moveTo>
                    <a:lnTo>
                      <a:pt x="48" y="88"/>
                    </a:lnTo>
                    <a:lnTo>
                      <a:pt x="53" y="87"/>
                    </a:lnTo>
                    <a:lnTo>
                      <a:pt x="54" y="87"/>
                    </a:lnTo>
                    <a:lnTo>
                      <a:pt x="57" y="86"/>
                    </a:lnTo>
                    <a:lnTo>
                      <a:pt x="61" y="85"/>
                    </a:lnTo>
                    <a:lnTo>
                      <a:pt x="64" y="83"/>
                    </a:lnTo>
                    <a:lnTo>
                      <a:pt x="68" y="81"/>
                    </a:lnTo>
                    <a:lnTo>
                      <a:pt x="70" y="80"/>
                    </a:lnTo>
                    <a:lnTo>
                      <a:pt x="71" y="79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2" y="78"/>
                    </a:lnTo>
                    <a:lnTo>
                      <a:pt x="75" y="76"/>
                    </a:lnTo>
                    <a:lnTo>
                      <a:pt x="78" y="72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9" y="70"/>
                    </a:lnTo>
                    <a:lnTo>
                      <a:pt x="80" y="69"/>
                    </a:lnTo>
                    <a:lnTo>
                      <a:pt x="83" y="65"/>
                    </a:lnTo>
                    <a:lnTo>
                      <a:pt x="85" y="61"/>
                    </a:lnTo>
                    <a:lnTo>
                      <a:pt x="86" y="57"/>
                    </a:lnTo>
                    <a:lnTo>
                      <a:pt x="86" y="55"/>
                    </a:lnTo>
                    <a:lnTo>
                      <a:pt x="87" y="53"/>
                    </a:lnTo>
                    <a:lnTo>
                      <a:pt x="88" y="48"/>
                    </a:lnTo>
                    <a:lnTo>
                      <a:pt x="88" y="46"/>
                    </a:lnTo>
                    <a:lnTo>
                      <a:pt x="88" y="45"/>
                    </a:lnTo>
                    <a:lnTo>
                      <a:pt x="88" y="44"/>
                    </a:lnTo>
                    <a:lnTo>
                      <a:pt x="88" y="40"/>
                    </a:lnTo>
                    <a:lnTo>
                      <a:pt x="87" y="35"/>
                    </a:lnTo>
                    <a:lnTo>
                      <a:pt x="85" y="27"/>
                    </a:lnTo>
                    <a:lnTo>
                      <a:pt x="80" y="20"/>
                    </a:lnTo>
                    <a:lnTo>
                      <a:pt x="75" y="13"/>
                    </a:lnTo>
                    <a:lnTo>
                      <a:pt x="72" y="10"/>
                    </a:lnTo>
                    <a:lnTo>
                      <a:pt x="68" y="7"/>
                    </a:lnTo>
                    <a:lnTo>
                      <a:pt x="64" y="5"/>
                    </a:lnTo>
                    <a:lnTo>
                      <a:pt x="61" y="3"/>
                    </a:lnTo>
                    <a:lnTo>
                      <a:pt x="57" y="2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3" y="61"/>
                    </a:lnTo>
                    <a:lnTo>
                      <a:pt x="4" y="65"/>
                    </a:lnTo>
                    <a:lnTo>
                      <a:pt x="7" y="69"/>
                    </a:lnTo>
                    <a:lnTo>
                      <a:pt x="10" y="72"/>
                    </a:lnTo>
                    <a:lnTo>
                      <a:pt x="13" y="76"/>
                    </a:lnTo>
                    <a:lnTo>
                      <a:pt x="16" y="78"/>
                    </a:lnTo>
                    <a:lnTo>
                      <a:pt x="19" y="81"/>
                    </a:lnTo>
                    <a:lnTo>
                      <a:pt x="27" y="85"/>
                    </a:lnTo>
                    <a:lnTo>
                      <a:pt x="35" y="87"/>
                    </a:lnTo>
                    <a:lnTo>
                      <a:pt x="39" y="88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noProof="0"/>
              </a:p>
            </p:txBody>
          </p:sp>
          <p:sp>
            <p:nvSpPr>
              <p:cNvPr id="232" name="Rectangle 112">
                <a:extLst>
                  <a:ext uri="{FF2B5EF4-FFF2-40B4-BE49-F238E27FC236}">
                    <a16:creationId xmlns:a16="http://schemas.microsoft.com/office/drawing/2014/main" id="{8A2E639F-F398-2D36-C6D6-96B52AB0F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9413" y="6507163"/>
                <a:ext cx="78547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n-lt"/>
                  </a:rPr>
                  <a:t>2023-2024</a:t>
                </a:r>
                <a:endParaRPr kumimoji="0" lang="en-US" sz="20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73" name="Line 113">
              <a:extLst>
                <a:ext uri="{FF2B5EF4-FFF2-40B4-BE49-F238E27FC236}">
                  <a16:creationId xmlns:a16="http://schemas.microsoft.com/office/drawing/2014/main" id="{90124079-C3AB-4B3E-4F01-302EE8647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2180" y="3738563"/>
              <a:ext cx="87313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4" name="Line 114">
              <a:extLst>
                <a:ext uri="{FF2B5EF4-FFF2-40B4-BE49-F238E27FC236}">
                  <a16:creationId xmlns:a16="http://schemas.microsoft.com/office/drawing/2014/main" id="{6357CA80-503F-2BB5-220D-B94E408E4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9492" y="3738563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5" name="Line 115">
              <a:extLst>
                <a:ext uri="{FF2B5EF4-FFF2-40B4-BE49-F238E27FC236}">
                  <a16:creationId xmlns:a16="http://schemas.microsoft.com/office/drawing/2014/main" id="{782055F4-4AA7-3EFB-1142-727C3E8C1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9492" y="3463925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6" name="Line 116">
              <a:extLst>
                <a:ext uri="{FF2B5EF4-FFF2-40B4-BE49-F238E27FC236}">
                  <a16:creationId xmlns:a16="http://schemas.microsoft.com/office/drawing/2014/main" id="{ED9D23EF-C76E-7359-191A-AC0344791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89492" y="3463925"/>
              <a:ext cx="0" cy="274638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7" name="Line 117">
              <a:extLst>
                <a:ext uri="{FF2B5EF4-FFF2-40B4-BE49-F238E27FC236}">
                  <a16:creationId xmlns:a16="http://schemas.microsoft.com/office/drawing/2014/main" id="{3FBD5F67-1DD3-9FEC-A004-F87F6A3AA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2180" y="3463925"/>
              <a:ext cx="87313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8" name="Line 118">
              <a:extLst>
                <a:ext uri="{FF2B5EF4-FFF2-40B4-BE49-F238E27FC236}">
                  <a16:creationId xmlns:a16="http://schemas.microsoft.com/office/drawing/2014/main" id="{0D4F1305-A925-8B7F-AA21-8FC9AD1B7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68892" y="4446588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9" name="Line 119">
              <a:extLst>
                <a:ext uri="{FF2B5EF4-FFF2-40B4-BE49-F238E27FC236}">
                  <a16:creationId xmlns:a16="http://schemas.microsoft.com/office/drawing/2014/main" id="{3A0762DC-C4AE-CE31-8A96-2E7A2AA6D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8892" y="4183063"/>
              <a:ext cx="0" cy="263525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0" name="Line 120">
              <a:extLst>
                <a:ext uri="{FF2B5EF4-FFF2-40B4-BE49-F238E27FC236}">
                  <a16:creationId xmlns:a16="http://schemas.microsoft.com/office/drawing/2014/main" id="{7224AA13-FDF1-ABEE-2F58-D22AF7626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9992" y="4446588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1" name="Line 121">
              <a:extLst>
                <a:ext uri="{FF2B5EF4-FFF2-40B4-BE49-F238E27FC236}">
                  <a16:creationId xmlns:a16="http://schemas.microsoft.com/office/drawing/2014/main" id="{034ED4DC-EA31-656B-74DC-D73099F3D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9992" y="4183063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2" name="Line 122">
              <a:extLst>
                <a:ext uri="{FF2B5EF4-FFF2-40B4-BE49-F238E27FC236}">
                  <a16:creationId xmlns:a16="http://schemas.microsoft.com/office/drawing/2014/main" id="{DA7B34DB-7604-1669-DDC5-1C0DAA84D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68892" y="4183063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3" name="Freeform 123">
              <a:extLst>
                <a:ext uri="{FF2B5EF4-FFF2-40B4-BE49-F238E27FC236}">
                  <a16:creationId xmlns:a16="http://schemas.microsoft.com/office/drawing/2014/main" id="{C09DE6AB-F65C-C82E-3BDE-C4877D2A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6980" y="4257675"/>
              <a:ext cx="122238" cy="120650"/>
            </a:xfrm>
            <a:custGeom>
              <a:avLst/>
              <a:gdLst>
                <a:gd name="T0" fmla="*/ 0 w 77"/>
                <a:gd name="T1" fmla="*/ 38 h 76"/>
                <a:gd name="T2" fmla="*/ 0 w 77"/>
                <a:gd name="T3" fmla="*/ 42 h 76"/>
                <a:gd name="T4" fmla="*/ 1 w 77"/>
                <a:gd name="T5" fmla="*/ 46 h 76"/>
                <a:gd name="T6" fmla="*/ 2 w 77"/>
                <a:gd name="T7" fmla="*/ 49 h 76"/>
                <a:gd name="T8" fmla="*/ 3 w 77"/>
                <a:gd name="T9" fmla="*/ 53 h 76"/>
                <a:gd name="T10" fmla="*/ 5 w 77"/>
                <a:gd name="T11" fmla="*/ 56 h 76"/>
                <a:gd name="T12" fmla="*/ 7 w 77"/>
                <a:gd name="T13" fmla="*/ 59 h 76"/>
                <a:gd name="T14" fmla="*/ 9 w 77"/>
                <a:gd name="T15" fmla="*/ 62 h 76"/>
                <a:gd name="T16" fmla="*/ 12 w 77"/>
                <a:gd name="T17" fmla="*/ 65 h 76"/>
                <a:gd name="T18" fmla="*/ 17 w 77"/>
                <a:gd name="T19" fmla="*/ 70 h 76"/>
                <a:gd name="T20" fmla="*/ 24 w 77"/>
                <a:gd name="T21" fmla="*/ 73 h 76"/>
                <a:gd name="T22" fmla="*/ 31 w 77"/>
                <a:gd name="T23" fmla="*/ 75 h 76"/>
                <a:gd name="T24" fmla="*/ 39 w 77"/>
                <a:gd name="T25" fmla="*/ 76 h 76"/>
                <a:gd name="T26" fmla="*/ 42 w 77"/>
                <a:gd name="T27" fmla="*/ 76 h 76"/>
                <a:gd name="T28" fmla="*/ 43 w 77"/>
                <a:gd name="T29" fmla="*/ 75 h 76"/>
                <a:gd name="T30" fmla="*/ 44 w 77"/>
                <a:gd name="T31" fmla="*/ 75 h 76"/>
                <a:gd name="T32" fmla="*/ 46 w 77"/>
                <a:gd name="T33" fmla="*/ 75 h 76"/>
                <a:gd name="T34" fmla="*/ 54 w 77"/>
                <a:gd name="T35" fmla="*/ 73 h 76"/>
                <a:gd name="T36" fmla="*/ 60 w 77"/>
                <a:gd name="T37" fmla="*/ 70 h 76"/>
                <a:gd name="T38" fmla="*/ 63 w 77"/>
                <a:gd name="T39" fmla="*/ 67 h 76"/>
                <a:gd name="T40" fmla="*/ 66 w 77"/>
                <a:gd name="T41" fmla="*/ 65 h 76"/>
                <a:gd name="T42" fmla="*/ 68 w 77"/>
                <a:gd name="T43" fmla="*/ 62 h 76"/>
                <a:gd name="T44" fmla="*/ 71 w 77"/>
                <a:gd name="T45" fmla="*/ 59 h 76"/>
                <a:gd name="T46" fmla="*/ 71 w 77"/>
                <a:gd name="T47" fmla="*/ 57 h 76"/>
                <a:gd name="T48" fmla="*/ 72 w 77"/>
                <a:gd name="T49" fmla="*/ 56 h 76"/>
                <a:gd name="T50" fmla="*/ 74 w 77"/>
                <a:gd name="T51" fmla="*/ 53 h 76"/>
                <a:gd name="T52" fmla="*/ 75 w 77"/>
                <a:gd name="T53" fmla="*/ 49 h 76"/>
                <a:gd name="T54" fmla="*/ 75 w 77"/>
                <a:gd name="T55" fmla="*/ 48 h 76"/>
                <a:gd name="T56" fmla="*/ 76 w 77"/>
                <a:gd name="T57" fmla="*/ 47 h 76"/>
                <a:gd name="T58" fmla="*/ 76 w 77"/>
                <a:gd name="T59" fmla="*/ 46 h 76"/>
                <a:gd name="T60" fmla="*/ 76 w 77"/>
                <a:gd name="T61" fmla="*/ 44 h 76"/>
                <a:gd name="T62" fmla="*/ 76 w 77"/>
                <a:gd name="T63" fmla="*/ 43 h 76"/>
                <a:gd name="T64" fmla="*/ 77 w 77"/>
                <a:gd name="T65" fmla="*/ 42 h 76"/>
                <a:gd name="T66" fmla="*/ 77 w 77"/>
                <a:gd name="T67" fmla="*/ 38 h 76"/>
                <a:gd name="T68" fmla="*/ 76 w 77"/>
                <a:gd name="T69" fmla="*/ 30 h 76"/>
                <a:gd name="T70" fmla="*/ 74 w 77"/>
                <a:gd name="T71" fmla="*/ 23 h 76"/>
                <a:gd name="T72" fmla="*/ 71 w 77"/>
                <a:gd name="T73" fmla="*/ 16 h 76"/>
                <a:gd name="T74" fmla="*/ 66 w 77"/>
                <a:gd name="T75" fmla="*/ 11 h 76"/>
                <a:gd name="T76" fmla="*/ 63 w 77"/>
                <a:gd name="T77" fmla="*/ 8 h 76"/>
                <a:gd name="T78" fmla="*/ 60 w 77"/>
                <a:gd name="T79" fmla="*/ 6 h 76"/>
                <a:gd name="T80" fmla="*/ 54 w 77"/>
                <a:gd name="T81" fmla="*/ 2 h 76"/>
                <a:gd name="T82" fmla="*/ 46 w 77"/>
                <a:gd name="T83" fmla="*/ 0 h 76"/>
                <a:gd name="T84" fmla="*/ 42 w 77"/>
                <a:gd name="T85" fmla="*/ 0 h 76"/>
                <a:gd name="T86" fmla="*/ 39 w 77"/>
                <a:gd name="T87" fmla="*/ 0 h 76"/>
                <a:gd name="T88" fmla="*/ 31 w 77"/>
                <a:gd name="T89" fmla="*/ 0 h 76"/>
                <a:gd name="T90" fmla="*/ 24 w 77"/>
                <a:gd name="T91" fmla="*/ 2 h 76"/>
                <a:gd name="T92" fmla="*/ 17 w 77"/>
                <a:gd name="T93" fmla="*/ 6 h 76"/>
                <a:gd name="T94" fmla="*/ 12 w 77"/>
                <a:gd name="T95" fmla="*/ 11 h 76"/>
                <a:gd name="T96" fmla="*/ 7 w 77"/>
                <a:gd name="T97" fmla="*/ 16 h 76"/>
                <a:gd name="T98" fmla="*/ 3 w 77"/>
                <a:gd name="T99" fmla="*/ 23 h 76"/>
                <a:gd name="T100" fmla="*/ 1 w 77"/>
                <a:gd name="T101" fmla="*/ 30 h 76"/>
                <a:gd name="T102" fmla="*/ 0 w 77"/>
                <a:gd name="T103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76">
                  <a:moveTo>
                    <a:pt x="0" y="38"/>
                  </a:moveTo>
                  <a:lnTo>
                    <a:pt x="0" y="42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3" y="53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7" y="70"/>
                  </a:lnTo>
                  <a:lnTo>
                    <a:pt x="24" y="73"/>
                  </a:lnTo>
                  <a:lnTo>
                    <a:pt x="31" y="75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54" y="73"/>
                  </a:lnTo>
                  <a:lnTo>
                    <a:pt x="60" y="70"/>
                  </a:lnTo>
                  <a:lnTo>
                    <a:pt x="63" y="67"/>
                  </a:lnTo>
                  <a:lnTo>
                    <a:pt x="66" y="65"/>
                  </a:lnTo>
                  <a:lnTo>
                    <a:pt x="68" y="62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4" y="53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77" y="42"/>
                  </a:lnTo>
                  <a:lnTo>
                    <a:pt x="77" y="38"/>
                  </a:lnTo>
                  <a:lnTo>
                    <a:pt x="76" y="30"/>
                  </a:lnTo>
                  <a:lnTo>
                    <a:pt x="74" y="23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4" name="Freeform 124">
              <a:extLst>
                <a:ext uri="{FF2B5EF4-FFF2-40B4-BE49-F238E27FC236}">
                  <a16:creationId xmlns:a16="http://schemas.microsoft.com/office/drawing/2014/main" id="{C57C26F5-57F9-256F-200E-1D6E515B4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167" y="3540125"/>
              <a:ext cx="120650" cy="122238"/>
            </a:xfrm>
            <a:custGeom>
              <a:avLst/>
              <a:gdLst>
                <a:gd name="T0" fmla="*/ 0 w 76"/>
                <a:gd name="T1" fmla="*/ 39 h 77"/>
                <a:gd name="T2" fmla="*/ 0 w 76"/>
                <a:gd name="T3" fmla="*/ 46 h 77"/>
                <a:gd name="T4" fmla="*/ 2 w 76"/>
                <a:gd name="T5" fmla="*/ 54 h 77"/>
                <a:gd name="T6" fmla="*/ 5 w 76"/>
                <a:gd name="T7" fmla="*/ 60 h 77"/>
                <a:gd name="T8" fmla="*/ 8 w 76"/>
                <a:gd name="T9" fmla="*/ 63 h 77"/>
                <a:gd name="T10" fmla="*/ 10 w 76"/>
                <a:gd name="T11" fmla="*/ 66 h 77"/>
                <a:gd name="T12" fmla="*/ 16 w 76"/>
                <a:gd name="T13" fmla="*/ 71 h 77"/>
                <a:gd name="T14" fmla="*/ 23 w 76"/>
                <a:gd name="T15" fmla="*/ 74 h 77"/>
                <a:gd name="T16" fmla="*/ 30 w 76"/>
                <a:gd name="T17" fmla="*/ 76 h 77"/>
                <a:gd name="T18" fmla="*/ 38 w 76"/>
                <a:gd name="T19" fmla="*/ 77 h 77"/>
                <a:gd name="T20" fmla="*/ 40 w 76"/>
                <a:gd name="T21" fmla="*/ 77 h 77"/>
                <a:gd name="T22" fmla="*/ 43 w 76"/>
                <a:gd name="T23" fmla="*/ 77 h 77"/>
                <a:gd name="T24" fmla="*/ 48 w 76"/>
                <a:gd name="T25" fmla="*/ 76 h 77"/>
                <a:gd name="T26" fmla="*/ 52 w 76"/>
                <a:gd name="T27" fmla="*/ 74 h 77"/>
                <a:gd name="T28" fmla="*/ 56 w 76"/>
                <a:gd name="T29" fmla="*/ 72 h 77"/>
                <a:gd name="T30" fmla="*/ 61 w 76"/>
                <a:gd name="T31" fmla="*/ 69 h 77"/>
                <a:gd name="T32" fmla="*/ 63 w 76"/>
                <a:gd name="T33" fmla="*/ 68 h 77"/>
                <a:gd name="T34" fmla="*/ 65 w 76"/>
                <a:gd name="T35" fmla="*/ 66 h 77"/>
                <a:gd name="T36" fmla="*/ 68 w 76"/>
                <a:gd name="T37" fmla="*/ 63 h 77"/>
                <a:gd name="T38" fmla="*/ 70 w 76"/>
                <a:gd name="T39" fmla="*/ 60 h 77"/>
                <a:gd name="T40" fmla="*/ 73 w 76"/>
                <a:gd name="T41" fmla="*/ 54 h 77"/>
                <a:gd name="T42" fmla="*/ 76 w 76"/>
                <a:gd name="T43" fmla="*/ 46 h 77"/>
                <a:gd name="T44" fmla="*/ 76 w 76"/>
                <a:gd name="T45" fmla="*/ 44 h 77"/>
                <a:gd name="T46" fmla="*/ 76 w 76"/>
                <a:gd name="T47" fmla="*/ 43 h 77"/>
                <a:gd name="T48" fmla="*/ 76 w 76"/>
                <a:gd name="T49" fmla="*/ 42 h 77"/>
                <a:gd name="T50" fmla="*/ 76 w 76"/>
                <a:gd name="T51" fmla="*/ 39 h 77"/>
                <a:gd name="T52" fmla="*/ 76 w 76"/>
                <a:gd name="T53" fmla="*/ 31 h 77"/>
                <a:gd name="T54" fmla="*/ 73 w 76"/>
                <a:gd name="T55" fmla="*/ 24 h 77"/>
                <a:gd name="T56" fmla="*/ 70 w 76"/>
                <a:gd name="T57" fmla="*/ 17 h 77"/>
                <a:gd name="T58" fmla="*/ 65 w 76"/>
                <a:gd name="T59" fmla="*/ 12 h 77"/>
                <a:gd name="T60" fmla="*/ 61 w 76"/>
                <a:gd name="T61" fmla="*/ 8 h 77"/>
                <a:gd name="T62" fmla="*/ 56 w 76"/>
                <a:gd name="T63" fmla="*/ 5 h 77"/>
                <a:gd name="T64" fmla="*/ 52 w 76"/>
                <a:gd name="T65" fmla="*/ 3 h 77"/>
                <a:gd name="T66" fmla="*/ 48 w 76"/>
                <a:gd name="T67" fmla="*/ 1 h 77"/>
                <a:gd name="T68" fmla="*/ 43 w 76"/>
                <a:gd name="T69" fmla="*/ 0 h 77"/>
                <a:gd name="T70" fmla="*/ 38 w 76"/>
                <a:gd name="T71" fmla="*/ 0 h 77"/>
                <a:gd name="T72" fmla="*/ 30 w 76"/>
                <a:gd name="T73" fmla="*/ 1 h 77"/>
                <a:gd name="T74" fmla="*/ 23 w 76"/>
                <a:gd name="T75" fmla="*/ 3 h 77"/>
                <a:gd name="T76" fmla="*/ 16 w 76"/>
                <a:gd name="T77" fmla="*/ 7 h 77"/>
                <a:gd name="T78" fmla="*/ 10 w 76"/>
                <a:gd name="T79" fmla="*/ 12 h 77"/>
                <a:gd name="T80" fmla="*/ 5 w 76"/>
                <a:gd name="T81" fmla="*/ 17 h 77"/>
                <a:gd name="T82" fmla="*/ 2 w 76"/>
                <a:gd name="T83" fmla="*/ 24 h 77"/>
                <a:gd name="T84" fmla="*/ 0 w 76"/>
                <a:gd name="T85" fmla="*/ 31 h 77"/>
                <a:gd name="T86" fmla="*/ 0 w 76"/>
                <a:gd name="T87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77">
                  <a:moveTo>
                    <a:pt x="0" y="39"/>
                  </a:moveTo>
                  <a:lnTo>
                    <a:pt x="0" y="46"/>
                  </a:lnTo>
                  <a:lnTo>
                    <a:pt x="2" y="54"/>
                  </a:lnTo>
                  <a:lnTo>
                    <a:pt x="5" y="60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6" y="71"/>
                  </a:lnTo>
                  <a:lnTo>
                    <a:pt x="23" y="74"/>
                  </a:lnTo>
                  <a:lnTo>
                    <a:pt x="30" y="76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3" y="77"/>
                  </a:lnTo>
                  <a:lnTo>
                    <a:pt x="48" y="76"/>
                  </a:lnTo>
                  <a:lnTo>
                    <a:pt x="52" y="74"/>
                  </a:lnTo>
                  <a:lnTo>
                    <a:pt x="56" y="72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5" y="66"/>
                  </a:lnTo>
                  <a:lnTo>
                    <a:pt x="68" y="63"/>
                  </a:lnTo>
                  <a:lnTo>
                    <a:pt x="70" y="60"/>
                  </a:lnTo>
                  <a:lnTo>
                    <a:pt x="73" y="54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7"/>
                  </a:lnTo>
                  <a:lnTo>
                    <a:pt x="65" y="12"/>
                  </a:lnTo>
                  <a:lnTo>
                    <a:pt x="61" y="8"/>
                  </a:lnTo>
                  <a:lnTo>
                    <a:pt x="56" y="5"/>
                  </a:lnTo>
                  <a:lnTo>
                    <a:pt x="52" y="3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0" y="12"/>
                  </a:lnTo>
                  <a:lnTo>
                    <a:pt x="5" y="17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5" name="Line 125">
              <a:extLst>
                <a:ext uri="{FF2B5EF4-FFF2-40B4-BE49-F238E27FC236}">
                  <a16:creationId xmlns:a16="http://schemas.microsoft.com/office/drawing/2014/main" id="{83F5795E-6A48-023E-4BE7-B5B545F0E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05367" y="3609975"/>
              <a:ext cx="236538" cy="677863"/>
            </a:xfrm>
            <a:prstGeom prst="line">
              <a:avLst/>
            </a:prstGeom>
            <a:noFill/>
            <a:ln w="20638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6" name="Freeform 126">
              <a:extLst>
                <a:ext uri="{FF2B5EF4-FFF2-40B4-BE49-F238E27FC236}">
                  <a16:creationId xmlns:a16="http://schemas.microsoft.com/office/drawing/2014/main" id="{5F51CE72-6B98-801D-C242-6C693D36D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105" y="4400550"/>
              <a:ext cx="122238" cy="122238"/>
            </a:xfrm>
            <a:custGeom>
              <a:avLst/>
              <a:gdLst>
                <a:gd name="T0" fmla="*/ 0 w 77"/>
                <a:gd name="T1" fmla="*/ 39 h 77"/>
                <a:gd name="T2" fmla="*/ 0 w 77"/>
                <a:gd name="T3" fmla="*/ 42 h 77"/>
                <a:gd name="T4" fmla="*/ 1 w 77"/>
                <a:gd name="T5" fmla="*/ 46 h 77"/>
                <a:gd name="T6" fmla="*/ 1 w 77"/>
                <a:gd name="T7" fmla="*/ 50 h 77"/>
                <a:gd name="T8" fmla="*/ 3 w 77"/>
                <a:gd name="T9" fmla="*/ 53 h 77"/>
                <a:gd name="T10" fmla="*/ 4 w 77"/>
                <a:gd name="T11" fmla="*/ 56 h 77"/>
                <a:gd name="T12" fmla="*/ 6 w 77"/>
                <a:gd name="T13" fmla="*/ 59 h 77"/>
                <a:gd name="T14" fmla="*/ 9 w 77"/>
                <a:gd name="T15" fmla="*/ 62 h 77"/>
                <a:gd name="T16" fmla="*/ 12 w 77"/>
                <a:gd name="T17" fmla="*/ 66 h 77"/>
                <a:gd name="T18" fmla="*/ 17 w 77"/>
                <a:gd name="T19" fmla="*/ 70 h 77"/>
                <a:gd name="T20" fmla="*/ 23 w 77"/>
                <a:gd name="T21" fmla="*/ 74 h 77"/>
                <a:gd name="T22" fmla="*/ 30 w 77"/>
                <a:gd name="T23" fmla="*/ 76 h 77"/>
                <a:gd name="T24" fmla="*/ 38 w 77"/>
                <a:gd name="T25" fmla="*/ 77 h 77"/>
                <a:gd name="T26" fmla="*/ 42 w 77"/>
                <a:gd name="T27" fmla="*/ 76 h 77"/>
                <a:gd name="T28" fmla="*/ 43 w 77"/>
                <a:gd name="T29" fmla="*/ 76 h 77"/>
                <a:gd name="T30" fmla="*/ 44 w 77"/>
                <a:gd name="T31" fmla="*/ 76 h 77"/>
                <a:gd name="T32" fmla="*/ 46 w 77"/>
                <a:gd name="T33" fmla="*/ 76 h 77"/>
                <a:gd name="T34" fmla="*/ 53 w 77"/>
                <a:gd name="T35" fmla="*/ 74 h 77"/>
                <a:gd name="T36" fmla="*/ 60 w 77"/>
                <a:gd name="T37" fmla="*/ 70 h 77"/>
                <a:gd name="T38" fmla="*/ 63 w 77"/>
                <a:gd name="T39" fmla="*/ 68 h 77"/>
                <a:gd name="T40" fmla="*/ 66 w 77"/>
                <a:gd name="T41" fmla="*/ 66 h 77"/>
                <a:gd name="T42" fmla="*/ 68 w 77"/>
                <a:gd name="T43" fmla="*/ 62 h 77"/>
                <a:gd name="T44" fmla="*/ 70 w 77"/>
                <a:gd name="T45" fmla="*/ 59 h 77"/>
                <a:gd name="T46" fmla="*/ 71 w 77"/>
                <a:gd name="T47" fmla="*/ 58 h 77"/>
                <a:gd name="T48" fmla="*/ 72 w 77"/>
                <a:gd name="T49" fmla="*/ 56 h 77"/>
                <a:gd name="T50" fmla="*/ 74 w 77"/>
                <a:gd name="T51" fmla="*/ 53 h 77"/>
                <a:gd name="T52" fmla="*/ 75 w 77"/>
                <a:gd name="T53" fmla="*/ 50 h 77"/>
                <a:gd name="T54" fmla="*/ 75 w 77"/>
                <a:gd name="T55" fmla="*/ 49 h 77"/>
                <a:gd name="T56" fmla="*/ 75 w 77"/>
                <a:gd name="T57" fmla="*/ 48 h 77"/>
                <a:gd name="T58" fmla="*/ 76 w 77"/>
                <a:gd name="T59" fmla="*/ 46 h 77"/>
                <a:gd name="T60" fmla="*/ 76 w 77"/>
                <a:gd name="T61" fmla="*/ 44 h 77"/>
                <a:gd name="T62" fmla="*/ 76 w 77"/>
                <a:gd name="T63" fmla="*/ 43 h 77"/>
                <a:gd name="T64" fmla="*/ 76 w 77"/>
                <a:gd name="T65" fmla="*/ 42 h 77"/>
                <a:gd name="T66" fmla="*/ 77 w 77"/>
                <a:gd name="T67" fmla="*/ 39 h 77"/>
                <a:gd name="T68" fmla="*/ 76 w 77"/>
                <a:gd name="T69" fmla="*/ 30 h 77"/>
                <a:gd name="T70" fmla="*/ 74 w 77"/>
                <a:gd name="T71" fmla="*/ 24 h 77"/>
                <a:gd name="T72" fmla="*/ 70 w 77"/>
                <a:gd name="T73" fmla="*/ 17 h 77"/>
                <a:gd name="T74" fmla="*/ 66 w 77"/>
                <a:gd name="T75" fmla="*/ 11 h 77"/>
                <a:gd name="T76" fmla="*/ 63 w 77"/>
                <a:gd name="T77" fmla="*/ 8 h 77"/>
                <a:gd name="T78" fmla="*/ 60 w 77"/>
                <a:gd name="T79" fmla="*/ 6 h 77"/>
                <a:gd name="T80" fmla="*/ 53 w 77"/>
                <a:gd name="T81" fmla="*/ 3 h 77"/>
                <a:gd name="T82" fmla="*/ 46 w 77"/>
                <a:gd name="T83" fmla="*/ 0 h 77"/>
                <a:gd name="T84" fmla="*/ 42 w 77"/>
                <a:gd name="T85" fmla="*/ 0 h 77"/>
                <a:gd name="T86" fmla="*/ 38 w 77"/>
                <a:gd name="T87" fmla="*/ 0 h 77"/>
                <a:gd name="T88" fmla="*/ 30 w 77"/>
                <a:gd name="T89" fmla="*/ 0 h 77"/>
                <a:gd name="T90" fmla="*/ 23 w 77"/>
                <a:gd name="T91" fmla="*/ 3 h 77"/>
                <a:gd name="T92" fmla="*/ 17 w 77"/>
                <a:gd name="T93" fmla="*/ 6 h 77"/>
                <a:gd name="T94" fmla="*/ 12 w 77"/>
                <a:gd name="T95" fmla="*/ 11 h 77"/>
                <a:gd name="T96" fmla="*/ 6 w 77"/>
                <a:gd name="T97" fmla="*/ 17 h 77"/>
                <a:gd name="T98" fmla="*/ 3 w 77"/>
                <a:gd name="T99" fmla="*/ 24 h 77"/>
                <a:gd name="T100" fmla="*/ 1 w 77"/>
                <a:gd name="T101" fmla="*/ 30 h 77"/>
                <a:gd name="T102" fmla="*/ 0 w 77"/>
                <a:gd name="T103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77">
                  <a:moveTo>
                    <a:pt x="0" y="39"/>
                  </a:moveTo>
                  <a:lnTo>
                    <a:pt x="0" y="42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3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12" y="66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0" y="76"/>
                  </a:lnTo>
                  <a:lnTo>
                    <a:pt x="38" y="77"/>
                  </a:lnTo>
                  <a:lnTo>
                    <a:pt x="42" y="76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53" y="74"/>
                  </a:lnTo>
                  <a:lnTo>
                    <a:pt x="60" y="70"/>
                  </a:lnTo>
                  <a:lnTo>
                    <a:pt x="63" y="68"/>
                  </a:lnTo>
                  <a:lnTo>
                    <a:pt x="66" y="66"/>
                  </a:lnTo>
                  <a:lnTo>
                    <a:pt x="68" y="62"/>
                  </a:lnTo>
                  <a:lnTo>
                    <a:pt x="70" y="59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4" y="53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7" y="39"/>
                  </a:lnTo>
                  <a:lnTo>
                    <a:pt x="76" y="30"/>
                  </a:lnTo>
                  <a:lnTo>
                    <a:pt x="74" y="24"/>
                  </a:lnTo>
                  <a:lnTo>
                    <a:pt x="70" y="17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60" y="6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7" name="Freeform 127">
              <a:extLst>
                <a:ext uri="{FF2B5EF4-FFF2-40B4-BE49-F238E27FC236}">
                  <a16:creationId xmlns:a16="http://schemas.microsoft.com/office/drawing/2014/main" id="{6A0A9162-F715-EF29-8911-0A791BB9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8705" y="4956175"/>
              <a:ext cx="122238" cy="120650"/>
            </a:xfrm>
            <a:custGeom>
              <a:avLst/>
              <a:gdLst>
                <a:gd name="T0" fmla="*/ 0 w 77"/>
                <a:gd name="T1" fmla="*/ 38 h 76"/>
                <a:gd name="T2" fmla="*/ 1 w 77"/>
                <a:gd name="T3" fmla="*/ 46 h 76"/>
                <a:gd name="T4" fmla="*/ 3 w 77"/>
                <a:gd name="T5" fmla="*/ 53 h 76"/>
                <a:gd name="T6" fmla="*/ 6 w 77"/>
                <a:gd name="T7" fmla="*/ 59 h 76"/>
                <a:gd name="T8" fmla="*/ 8 w 77"/>
                <a:gd name="T9" fmla="*/ 62 h 76"/>
                <a:gd name="T10" fmla="*/ 11 w 77"/>
                <a:gd name="T11" fmla="*/ 66 h 76"/>
                <a:gd name="T12" fmla="*/ 17 w 77"/>
                <a:gd name="T13" fmla="*/ 70 h 76"/>
                <a:gd name="T14" fmla="*/ 24 w 77"/>
                <a:gd name="T15" fmla="*/ 74 h 76"/>
                <a:gd name="T16" fmla="*/ 31 w 77"/>
                <a:gd name="T17" fmla="*/ 76 h 76"/>
                <a:gd name="T18" fmla="*/ 38 w 77"/>
                <a:gd name="T19" fmla="*/ 76 h 76"/>
                <a:gd name="T20" fmla="*/ 41 w 77"/>
                <a:gd name="T21" fmla="*/ 76 h 76"/>
                <a:gd name="T22" fmla="*/ 43 w 77"/>
                <a:gd name="T23" fmla="*/ 76 h 76"/>
                <a:gd name="T24" fmla="*/ 48 w 77"/>
                <a:gd name="T25" fmla="*/ 75 h 76"/>
                <a:gd name="T26" fmla="*/ 53 w 77"/>
                <a:gd name="T27" fmla="*/ 74 h 76"/>
                <a:gd name="T28" fmla="*/ 57 w 77"/>
                <a:gd name="T29" fmla="*/ 72 h 76"/>
                <a:gd name="T30" fmla="*/ 61 w 77"/>
                <a:gd name="T31" fmla="*/ 69 h 76"/>
                <a:gd name="T32" fmla="*/ 63 w 77"/>
                <a:gd name="T33" fmla="*/ 67 h 76"/>
                <a:gd name="T34" fmla="*/ 66 w 77"/>
                <a:gd name="T35" fmla="*/ 66 h 76"/>
                <a:gd name="T36" fmla="*/ 68 w 77"/>
                <a:gd name="T37" fmla="*/ 62 h 76"/>
                <a:gd name="T38" fmla="*/ 70 w 77"/>
                <a:gd name="T39" fmla="*/ 59 h 76"/>
                <a:gd name="T40" fmla="*/ 74 w 77"/>
                <a:gd name="T41" fmla="*/ 53 h 76"/>
                <a:gd name="T42" fmla="*/ 76 w 77"/>
                <a:gd name="T43" fmla="*/ 46 h 76"/>
                <a:gd name="T44" fmla="*/ 76 w 77"/>
                <a:gd name="T45" fmla="*/ 44 h 76"/>
                <a:gd name="T46" fmla="*/ 76 w 77"/>
                <a:gd name="T47" fmla="*/ 42 h 76"/>
                <a:gd name="T48" fmla="*/ 76 w 77"/>
                <a:gd name="T49" fmla="*/ 42 h 76"/>
                <a:gd name="T50" fmla="*/ 77 w 77"/>
                <a:gd name="T51" fmla="*/ 38 h 76"/>
                <a:gd name="T52" fmla="*/ 76 w 77"/>
                <a:gd name="T53" fmla="*/ 30 h 76"/>
                <a:gd name="T54" fmla="*/ 74 w 77"/>
                <a:gd name="T55" fmla="*/ 23 h 76"/>
                <a:gd name="T56" fmla="*/ 70 w 77"/>
                <a:gd name="T57" fmla="*/ 17 h 76"/>
                <a:gd name="T58" fmla="*/ 66 w 77"/>
                <a:gd name="T59" fmla="*/ 11 h 76"/>
                <a:gd name="T60" fmla="*/ 61 w 77"/>
                <a:gd name="T61" fmla="*/ 7 h 76"/>
                <a:gd name="T62" fmla="*/ 57 w 77"/>
                <a:gd name="T63" fmla="*/ 4 h 76"/>
                <a:gd name="T64" fmla="*/ 53 w 77"/>
                <a:gd name="T65" fmla="*/ 2 h 76"/>
                <a:gd name="T66" fmla="*/ 48 w 77"/>
                <a:gd name="T67" fmla="*/ 1 h 76"/>
                <a:gd name="T68" fmla="*/ 43 w 77"/>
                <a:gd name="T69" fmla="*/ 0 h 76"/>
                <a:gd name="T70" fmla="*/ 38 w 77"/>
                <a:gd name="T71" fmla="*/ 0 h 76"/>
                <a:gd name="T72" fmla="*/ 31 w 77"/>
                <a:gd name="T73" fmla="*/ 1 h 76"/>
                <a:gd name="T74" fmla="*/ 24 w 77"/>
                <a:gd name="T75" fmla="*/ 3 h 76"/>
                <a:gd name="T76" fmla="*/ 17 w 77"/>
                <a:gd name="T77" fmla="*/ 6 h 76"/>
                <a:gd name="T78" fmla="*/ 11 w 77"/>
                <a:gd name="T79" fmla="*/ 11 h 76"/>
                <a:gd name="T80" fmla="*/ 6 w 77"/>
                <a:gd name="T81" fmla="*/ 17 h 76"/>
                <a:gd name="T82" fmla="*/ 3 w 77"/>
                <a:gd name="T83" fmla="*/ 23 h 76"/>
                <a:gd name="T84" fmla="*/ 1 w 77"/>
                <a:gd name="T85" fmla="*/ 30 h 76"/>
                <a:gd name="T86" fmla="*/ 0 w 77"/>
                <a:gd name="T87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76">
                  <a:moveTo>
                    <a:pt x="0" y="38"/>
                  </a:moveTo>
                  <a:lnTo>
                    <a:pt x="1" y="46"/>
                  </a:lnTo>
                  <a:lnTo>
                    <a:pt x="3" y="53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6"/>
                  </a:lnTo>
                  <a:lnTo>
                    <a:pt x="17" y="70"/>
                  </a:lnTo>
                  <a:lnTo>
                    <a:pt x="24" y="74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8" y="75"/>
                  </a:lnTo>
                  <a:lnTo>
                    <a:pt x="53" y="74"/>
                  </a:lnTo>
                  <a:lnTo>
                    <a:pt x="57" y="72"/>
                  </a:lnTo>
                  <a:lnTo>
                    <a:pt x="61" y="69"/>
                  </a:lnTo>
                  <a:lnTo>
                    <a:pt x="63" y="67"/>
                  </a:lnTo>
                  <a:lnTo>
                    <a:pt x="66" y="66"/>
                  </a:lnTo>
                  <a:lnTo>
                    <a:pt x="68" y="62"/>
                  </a:lnTo>
                  <a:lnTo>
                    <a:pt x="70" y="59"/>
                  </a:lnTo>
                  <a:lnTo>
                    <a:pt x="74" y="53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7" y="38"/>
                  </a:lnTo>
                  <a:lnTo>
                    <a:pt x="76" y="30"/>
                  </a:lnTo>
                  <a:lnTo>
                    <a:pt x="74" y="23"/>
                  </a:lnTo>
                  <a:lnTo>
                    <a:pt x="70" y="17"/>
                  </a:lnTo>
                  <a:lnTo>
                    <a:pt x="66" y="11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3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8" name="Line 128">
              <a:extLst>
                <a:ext uri="{FF2B5EF4-FFF2-40B4-BE49-F238E27FC236}">
                  <a16:creationId xmlns:a16="http://schemas.microsoft.com/office/drawing/2014/main" id="{56F3AFA1-1C02-09F6-C434-A9DA987A4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70617" y="4930775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9" name="Line 129">
              <a:extLst>
                <a:ext uri="{FF2B5EF4-FFF2-40B4-BE49-F238E27FC236}">
                  <a16:creationId xmlns:a16="http://schemas.microsoft.com/office/drawing/2014/main" id="{EA0C25A0-F6B7-F8EB-6ADF-EB54F99D1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81717" y="5103813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0" name="Line 130">
              <a:extLst>
                <a:ext uri="{FF2B5EF4-FFF2-40B4-BE49-F238E27FC236}">
                  <a16:creationId xmlns:a16="http://schemas.microsoft.com/office/drawing/2014/main" id="{4E722D56-319C-21FB-7FBD-53FF43FAA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70617" y="5103813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1" name="Line 131">
              <a:extLst>
                <a:ext uri="{FF2B5EF4-FFF2-40B4-BE49-F238E27FC236}">
                  <a16:creationId xmlns:a16="http://schemas.microsoft.com/office/drawing/2014/main" id="{60508B50-FCD3-AD23-BA1D-2A8D38DF0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0617" y="4930775"/>
              <a:ext cx="0" cy="173038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2" name="Line 132">
              <a:extLst>
                <a:ext uri="{FF2B5EF4-FFF2-40B4-BE49-F238E27FC236}">
                  <a16:creationId xmlns:a16="http://schemas.microsoft.com/office/drawing/2014/main" id="{A3692300-D632-8EC0-04D5-AC4C336CC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81717" y="4930775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3" name="Line 133">
              <a:extLst>
                <a:ext uri="{FF2B5EF4-FFF2-40B4-BE49-F238E27FC236}">
                  <a16:creationId xmlns:a16="http://schemas.microsoft.com/office/drawing/2014/main" id="{FCC51AE4-AB8A-9064-82FE-3694E517C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8430" y="4340225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4" name="Line 134">
              <a:extLst>
                <a:ext uri="{FF2B5EF4-FFF2-40B4-BE49-F238E27FC236}">
                  <a16:creationId xmlns:a16="http://schemas.microsoft.com/office/drawing/2014/main" id="{77AFF094-5851-AF97-2CB8-2BC7DFDA7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48430" y="4340225"/>
              <a:ext cx="0" cy="233363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5" name="Line 135">
              <a:extLst>
                <a:ext uri="{FF2B5EF4-FFF2-40B4-BE49-F238E27FC236}">
                  <a16:creationId xmlns:a16="http://schemas.microsoft.com/office/drawing/2014/main" id="{587C7FC4-A49F-8381-1552-3341FD7B2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61117" y="4573588"/>
              <a:ext cx="87313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6" name="Line 136">
              <a:extLst>
                <a:ext uri="{FF2B5EF4-FFF2-40B4-BE49-F238E27FC236}">
                  <a16:creationId xmlns:a16="http://schemas.microsoft.com/office/drawing/2014/main" id="{B2008AF8-CCC0-2743-5ACB-D00A4F421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8430" y="4573588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7" name="Line 137">
              <a:extLst>
                <a:ext uri="{FF2B5EF4-FFF2-40B4-BE49-F238E27FC236}">
                  <a16:creationId xmlns:a16="http://schemas.microsoft.com/office/drawing/2014/main" id="{0C0E6C35-A305-A846-F859-3B83852F9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61117" y="4340225"/>
              <a:ext cx="87313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8" name="Line 138">
              <a:extLst>
                <a:ext uri="{FF2B5EF4-FFF2-40B4-BE49-F238E27FC236}">
                  <a16:creationId xmlns:a16="http://schemas.microsoft.com/office/drawing/2014/main" id="{D70E1C0F-BE6A-7C91-E314-12DCF7D6F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99192" y="4475163"/>
              <a:ext cx="215900" cy="515938"/>
            </a:xfrm>
            <a:prstGeom prst="line">
              <a:avLst/>
            </a:prstGeom>
            <a:noFill/>
            <a:ln w="20638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9" name="Line 139">
              <a:extLst>
                <a:ext uri="{FF2B5EF4-FFF2-40B4-BE49-F238E27FC236}">
                  <a16:creationId xmlns:a16="http://schemas.microsoft.com/office/drawing/2014/main" id="{EB44412F-A8CE-3592-E6BB-0DD8D7F7A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9042" y="5673725"/>
              <a:ext cx="0" cy="61913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0" name="Line 140">
              <a:extLst>
                <a:ext uri="{FF2B5EF4-FFF2-40B4-BE49-F238E27FC236}">
                  <a16:creationId xmlns:a16="http://schemas.microsoft.com/office/drawing/2014/main" id="{521915C2-9190-D6BD-D454-D2B5CEF07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39042" y="5735638"/>
              <a:ext cx="90488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1" name="Line 141">
              <a:extLst>
                <a:ext uri="{FF2B5EF4-FFF2-40B4-BE49-F238E27FC236}">
                  <a16:creationId xmlns:a16="http://schemas.microsoft.com/office/drawing/2014/main" id="{CE47A398-83BB-E5A8-D994-AE783DD02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51730" y="5673725"/>
              <a:ext cx="87313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2" name="Line 142">
              <a:extLst>
                <a:ext uri="{FF2B5EF4-FFF2-40B4-BE49-F238E27FC236}">
                  <a16:creationId xmlns:a16="http://schemas.microsoft.com/office/drawing/2014/main" id="{7FB1BCBF-49D8-B8F1-2108-A092DA849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51730" y="5735638"/>
              <a:ext cx="87313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3" name="Line 143">
              <a:extLst>
                <a:ext uri="{FF2B5EF4-FFF2-40B4-BE49-F238E27FC236}">
                  <a16:creationId xmlns:a16="http://schemas.microsoft.com/office/drawing/2014/main" id="{4E4B08CC-23F6-5470-F0FD-212A463D0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39042" y="5673725"/>
              <a:ext cx="90488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4" name="Freeform 144">
              <a:extLst>
                <a:ext uri="{FF2B5EF4-FFF2-40B4-BE49-F238E27FC236}">
                  <a16:creationId xmlns:a16="http://schemas.microsoft.com/office/drawing/2014/main" id="{7786C212-B14C-9EE0-1314-61343A26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8717" y="5656263"/>
              <a:ext cx="120650" cy="122238"/>
            </a:xfrm>
            <a:custGeom>
              <a:avLst/>
              <a:gdLst>
                <a:gd name="T0" fmla="*/ 0 w 76"/>
                <a:gd name="T1" fmla="*/ 39 h 77"/>
                <a:gd name="T2" fmla="*/ 0 w 76"/>
                <a:gd name="T3" fmla="*/ 46 h 77"/>
                <a:gd name="T4" fmla="*/ 2 w 76"/>
                <a:gd name="T5" fmla="*/ 54 h 77"/>
                <a:gd name="T6" fmla="*/ 6 w 76"/>
                <a:gd name="T7" fmla="*/ 60 h 77"/>
                <a:gd name="T8" fmla="*/ 8 w 76"/>
                <a:gd name="T9" fmla="*/ 63 h 77"/>
                <a:gd name="T10" fmla="*/ 11 w 76"/>
                <a:gd name="T11" fmla="*/ 66 h 77"/>
                <a:gd name="T12" fmla="*/ 16 w 76"/>
                <a:gd name="T13" fmla="*/ 71 h 77"/>
                <a:gd name="T14" fmla="*/ 23 w 76"/>
                <a:gd name="T15" fmla="*/ 74 h 77"/>
                <a:gd name="T16" fmla="*/ 30 w 76"/>
                <a:gd name="T17" fmla="*/ 76 h 77"/>
                <a:gd name="T18" fmla="*/ 38 w 76"/>
                <a:gd name="T19" fmla="*/ 77 h 77"/>
                <a:gd name="T20" fmla="*/ 40 w 76"/>
                <a:gd name="T21" fmla="*/ 77 h 77"/>
                <a:gd name="T22" fmla="*/ 43 w 76"/>
                <a:gd name="T23" fmla="*/ 77 h 77"/>
                <a:gd name="T24" fmla="*/ 48 w 76"/>
                <a:gd name="T25" fmla="*/ 76 h 77"/>
                <a:gd name="T26" fmla="*/ 52 w 76"/>
                <a:gd name="T27" fmla="*/ 74 h 77"/>
                <a:gd name="T28" fmla="*/ 57 w 76"/>
                <a:gd name="T29" fmla="*/ 72 h 77"/>
                <a:gd name="T30" fmla="*/ 61 w 76"/>
                <a:gd name="T31" fmla="*/ 69 h 77"/>
                <a:gd name="T32" fmla="*/ 63 w 76"/>
                <a:gd name="T33" fmla="*/ 68 h 77"/>
                <a:gd name="T34" fmla="*/ 66 w 76"/>
                <a:gd name="T35" fmla="*/ 66 h 77"/>
                <a:gd name="T36" fmla="*/ 68 w 76"/>
                <a:gd name="T37" fmla="*/ 63 h 77"/>
                <a:gd name="T38" fmla="*/ 70 w 76"/>
                <a:gd name="T39" fmla="*/ 60 h 77"/>
                <a:gd name="T40" fmla="*/ 74 w 76"/>
                <a:gd name="T41" fmla="*/ 54 h 77"/>
                <a:gd name="T42" fmla="*/ 76 w 76"/>
                <a:gd name="T43" fmla="*/ 46 h 77"/>
                <a:gd name="T44" fmla="*/ 76 w 76"/>
                <a:gd name="T45" fmla="*/ 44 h 77"/>
                <a:gd name="T46" fmla="*/ 76 w 76"/>
                <a:gd name="T47" fmla="*/ 43 h 77"/>
                <a:gd name="T48" fmla="*/ 76 w 76"/>
                <a:gd name="T49" fmla="*/ 42 h 77"/>
                <a:gd name="T50" fmla="*/ 76 w 76"/>
                <a:gd name="T51" fmla="*/ 39 h 77"/>
                <a:gd name="T52" fmla="*/ 76 w 76"/>
                <a:gd name="T53" fmla="*/ 31 h 77"/>
                <a:gd name="T54" fmla="*/ 74 w 76"/>
                <a:gd name="T55" fmla="*/ 24 h 77"/>
                <a:gd name="T56" fmla="*/ 70 w 76"/>
                <a:gd name="T57" fmla="*/ 17 h 77"/>
                <a:gd name="T58" fmla="*/ 66 w 76"/>
                <a:gd name="T59" fmla="*/ 12 h 77"/>
                <a:gd name="T60" fmla="*/ 61 w 76"/>
                <a:gd name="T61" fmla="*/ 8 h 77"/>
                <a:gd name="T62" fmla="*/ 57 w 76"/>
                <a:gd name="T63" fmla="*/ 5 h 77"/>
                <a:gd name="T64" fmla="*/ 52 w 76"/>
                <a:gd name="T65" fmla="*/ 3 h 77"/>
                <a:gd name="T66" fmla="*/ 48 w 76"/>
                <a:gd name="T67" fmla="*/ 1 h 77"/>
                <a:gd name="T68" fmla="*/ 43 w 76"/>
                <a:gd name="T69" fmla="*/ 0 h 77"/>
                <a:gd name="T70" fmla="*/ 38 w 76"/>
                <a:gd name="T71" fmla="*/ 0 h 77"/>
                <a:gd name="T72" fmla="*/ 30 w 76"/>
                <a:gd name="T73" fmla="*/ 1 h 77"/>
                <a:gd name="T74" fmla="*/ 23 w 76"/>
                <a:gd name="T75" fmla="*/ 3 h 77"/>
                <a:gd name="T76" fmla="*/ 16 w 76"/>
                <a:gd name="T77" fmla="*/ 7 h 77"/>
                <a:gd name="T78" fmla="*/ 11 w 76"/>
                <a:gd name="T79" fmla="*/ 12 h 77"/>
                <a:gd name="T80" fmla="*/ 6 w 76"/>
                <a:gd name="T81" fmla="*/ 17 h 77"/>
                <a:gd name="T82" fmla="*/ 2 w 76"/>
                <a:gd name="T83" fmla="*/ 24 h 77"/>
                <a:gd name="T84" fmla="*/ 0 w 76"/>
                <a:gd name="T85" fmla="*/ 31 h 77"/>
                <a:gd name="T86" fmla="*/ 0 w 76"/>
                <a:gd name="T87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77">
                  <a:moveTo>
                    <a:pt x="0" y="39"/>
                  </a:moveTo>
                  <a:lnTo>
                    <a:pt x="0" y="46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8" y="63"/>
                  </a:lnTo>
                  <a:lnTo>
                    <a:pt x="11" y="66"/>
                  </a:lnTo>
                  <a:lnTo>
                    <a:pt x="16" y="71"/>
                  </a:lnTo>
                  <a:lnTo>
                    <a:pt x="23" y="74"/>
                  </a:lnTo>
                  <a:lnTo>
                    <a:pt x="30" y="76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3" y="77"/>
                  </a:lnTo>
                  <a:lnTo>
                    <a:pt x="48" y="76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6" y="66"/>
                  </a:lnTo>
                  <a:lnTo>
                    <a:pt x="68" y="63"/>
                  </a:lnTo>
                  <a:lnTo>
                    <a:pt x="70" y="60"/>
                  </a:lnTo>
                  <a:lnTo>
                    <a:pt x="74" y="54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4" y="24"/>
                  </a:lnTo>
                  <a:lnTo>
                    <a:pt x="70" y="17"/>
                  </a:lnTo>
                  <a:lnTo>
                    <a:pt x="66" y="12"/>
                  </a:lnTo>
                  <a:lnTo>
                    <a:pt x="61" y="8"/>
                  </a:lnTo>
                  <a:lnTo>
                    <a:pt x="57" y="5"/>
                  </a:lnTo>
                  <a:lnTo>
                    <a:pt x="52" y="3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5" name="Line 145">
              <a:extLst>
                <a:ext uri="{FF2B5EF4-FFF2-40B4-BE49-F238E27FC236}">
                  <a16:creationId xmlns:a16="http://schemas.microsoft.com/office/drawing/2014/main" id="{666CC27E-9E8C-230E-C1AF-9EC860707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9542" y="5581650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6" name="Line 146">
              <a:extLst>
                <a:ext uri="{FF2B5EF4-FFF2-40B4-BE49-F238E27FC236}">
                  <a16:creationId xmlns:a16="http://schemas.microsoft.com/office/drawing/2014/main" id="{E7B1E0F4-70FB-9207-D66C-6B45370A9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18442" y="5581650"/>
              <a:ext cx="0" cy="85725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7" name="Line 147">
              <a:extLst>
                <a:ext uri="{FF2B5EF4-FFF2-40B4-BE49-F238E27FC236}">
                  <a16:creationId xmlns:a16="http://schemas.microsoft.com/office/drawing/2014/main" id="{1689E334-57F8-B443-52D1-F511B2089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9542" y="5667375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8" name="Line 148">
              <a:extLst>
                <a:ext uri="{FF2B5EF4-FFF2-40B4-BE49-F238E27FC236}">
                  <a16:creationId xmlns:a16="http://schemas.microsoft.com/office/drawing/2014/main" id="{FE6A6314-10DC-0AE7-7C6A-4F557C4BC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18442" y="5667375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9" name="Line 149">
              <a:extLst>
                <a:ext uri="{FF2B5EF4-FFF2-40B4-BE49-F238E27FC236}">
                  <a16:creationId xmlns:a16="http://schemas.microsoft.com/office/drawing/2014/main" id="{276F019B-6291-CB15-A4EB-3D28F029C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18442" y="5581650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0" name="Freeform 150">
              <a:extLst>
                <a:ext uri="{FF2B5EF4-FFF2-40B4-BE49-F238E27FC236}">
                  <a16:creationId xmlns:a16="http://schemas.microsoft.com/office/drawing/2014/main" id="{6A6F6916-5643-3977-460B-63A64978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117" y="5561013"/>
              <a:ext cx="120650" cy="122238"/>
            </a:xfrm>
            <a:custGeom>
              <a:avLst/>
              <a:gdLst>
                <a:gd name="T0" fmla="*/ 0 w 76"/>
                <a:gd name="T1" fmla="*/ 39 h 77"/>
                <a:gd name="T2" fmla="*/ 0 w 76"/>
                <a:gd name="T3" fmla="*/ 42 h 77"/>
                <a:gd name="T4" fmla="*/ 0 w 76"/>
                <a:gd name="T5" fmla="*/ 46 h 77"/>
                <a:gd name="T6" fmla="*/ 1 w 76"/>
                <a:gd name="T7" fmla="*/ 50 h 77"/>
                <a:gd name="T8" fmla="*/ 2 w 76"/>
                <a:gd name="T9" fmla="*/ 53 h 77"/>
                <a:gd name="T10" fmla="*/ 4 w 76"/>
                <a:gd name="T11" fmla="*/ 56 h 77"/>
                <a:gd name="T12" fmla="*/ 6 w 76"/>
                <a:gd name="T13" fmla="*/ 59 h 77"/>
                <a:gd name="T14" fmla="*/ 8 w 76"/>
                <a:gd name="T15" fmla="*/ 62 h 77"/>
                <a:gd name="T16" fmla="*/ 11 w 76"/>
                <a:gd name="T17" fmla="*/ 65 h 77"/>
                <a:gd name="T18" fmla="*/ 17 w 76"/>
                <a:gd name="T19" fmla="*/ 70 h 77"/>
                <a:gd name="T20" fmla="*/ 23 w 76"/>
                <a:gd name="T21" fmla="*/ 73 h 77"/>
                <a:gd name="T22" fmla="*/ 30 w 76"/>
                <a:gd name="T23" fmla="*/ 76 h 77"/>
                <a:gd name="T24" fmla="*/ 38 w 76"/>
                <a:gd name="T25" fmla="*/ 77 h 77"/>
                <a:gd name="T26" fmla="*/ 42 w 76"/>
                <a:gd name="T27" fmla="*/ 76 h 77"/>
                <a:gd name="T28" fmla="*/ 42 w 76"/>
                <a:gd name="T29" fmla="*/ 76 h 77"/>
                <a:gd name="T30" fmla="*/ 43 w 76"/>
                <a:gd name="T31" fmla="*/ 76 h 77"/>
                <a:gd name="T32" fmla="*/ 46 w 76"/>
                <a:gd name="T33" fmla="*/ 76 h 77"/>
                <a:gd name="T34" fmla="*/ 53 w 76"/>
                <a:gd name="T35" fmla="*/ 73 h 77"/>
                <a:gd name="T36" fmla="*/ 59 w 76"/>
                <a:gd name="T37" fmla="*/ 70 h 77"/>
                <a:gd name="T38" fmla="*/ 62 w 76"/>
                <a:gd name="T39" fmla="*/ 68 h 77"/>
                <a:gd name="T40" fmla="*/ 65 w 76"/>
                <a:gd name="T41" fmla="*/ 65 h 77"/>
                <a:gd name="T42" fmla="*/ 68 w 76"/>
                <a:gd name="T43" fmla="*/ 62 h 77"/>
                <a:gd name="T44" fmla="*/ 70 w 76"/>
                <a:gd name="T45" fmla="*/ 59 h 77"/>
                <a:gd name="T46" fmla="*/ 70 w 76"/>
                <a:gd name="T47" fmla="*/ 57 h 77"/>
                <a:gd name="T48" fmla="*/ 72 w 76"/>
                <a:gd name="T49" fmla="*/ 56 h 77"/>
                <a:gd name="T50" fmla="*/ 73 w 76"/>
                <a:gd name="T51" fmla="*/ 53 h 77"/>
                <a:gd name="T52" fmla="*/ 74 w 76"/>
                <a:gd name="T53" fmla="*/ 50 h 77"/>
                <a:gd name="T54" fmla="*/ 74 w 76"/>
                <a:gd name="T55" fmla="*/ 48 h 77"/>
                <a:gd name="T56" fmla="*/ 75 w 76"/>
                <a:gd name="T57" fmla="*/ 48 h 77"/>
                <a:gd name="T58" fmla="*/ 76 w 76"/>
                <a:gd name="T59" fmla="*/ 46 h 77"/>
                <a:gd name="T60" fmla="*/ 76 w 76"/>
                <a:gd name="T61" fmla="*/ 44 h 77"/>
                <a:gd name="T62" fmla="*/ 76 w 76"/>
                <a:gd name="T63" fmla="*/ 43 h 77"/>
                <a:gd name="T64" fmla="*/ 76 w 76"/>
                <a:gd name="T65" fmla="*/ 42 h 77"/>
                <a:gd name="T66" fmla="*/ 76 w 76"/>
                <a:gd name="T67" fmla="*/ 39 h 77"/>
                <a:gd name="T68" fmla="*/ 76 w 76"/>
                <a:gd name="T69" fmla="*/ 30 h 77"/>
                <a:gd name="T70" fmla="*/ 73 w 76"/>
                <a:gd name="T71" fmla="*/ 24 h 77"/>
                <a:gd name="T72" fmla="*/ 70 w 76"/>
                <a:gd name="T73" fmla="*/ 17 h 77"/>
                <a:gd name="T74" fmla="*/ 65 w 76"/>
                <a:gd name="T75" fmla="*/ 11 h 77"/>
                <a:gd name="T76" fmla="*/ 62 w 76"/>
                <a:gd name="T77" fmla="*/ 8 h 77"/>
                <a:gd name="T78" fmla="*/ 59 w 76"/>
                <a:gd name="T79" fmla="*/ 6 h 77"/>
                <a:gd name="T80" fmla="*/ 53 w 76"/>
                <a:gd name="T81" fmla="*/ 3 h 77"/>
                <a:gd name="T82" fmla="*/ 46 w 76"/>
                <a:gd name="T83" fmla="*/ 0 h 77"/>
                <a:gd name="T84" fmla="*/ 42 w 76"/>
                <a:gd name="T85" fmla="*/ 0 h 77"/>
                <a:gd name="T86" fmla="*/ 38 w 76"/>
                <a:gd name="T87" fmla="*/ 0 h 77"/>
                <a:gd name="T88" fmla="*/ 30 w 76"/>
                <a:gd name="T89" fmla="*/ 0 h 77"/>
                <a:gd name="T90" fmla="*/ 23 w 76"/>
                <a:gd name="T91" fmla="*/ 3 h 77"/>
                <a:gd name="T92" fmla="*/ 17 w 76"/>
                <a:gd name="T93" fmla="*/ 6 h 77"/>
                <a:gd name="T94" fmla="*/ 11 w 76"/>
                <a:gd name="T95" fmla="*/ 11 h 77"/>
                <a:gd name="T96" fmla="*/ 6 w 76"/>
                <a:gd name="T97" fmla="*/ 17 h 77"/>
                <a:gd name="T98" fmla="*/ 2 w 76"/>
                <a:gd name="T99" fmla="*/ 24 h 77"/>
                <a:gd name="T100" fmla="*/ 0 w 76"/>
                <a:gd name="T101" fmla="*/ 30 h 77"/>
                <a:gd name="T102" fmla="*/ 0 w 76"/>
                <a:gd name="T103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0" y="39"/>
                  </a:moveTo>
                  <a:lnTo>
                    <a:pt x="0" y="42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7" y="70"/>
                  </a:lnTo>
                  <a:lnTo>
                    <a:pt x="23" y="73"/>
                  </a:lnTo>
                  <a:lnTo>
                    <a:pt x="30" y="76"/>
                  </a:lnTo>
                  <a:lnTo>
                    <a:pt x="38" y="77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3" y="76"/>
                  </a:lnTo>
                  <a:lnTo>
                    <a:pt x="46" y="76"/>
                  </a:lnTo>
                  <a:lnTo>
                    <a:pt x="53" y="73"/>
                  </a:lnTo>
                  <a:lnTo>
                    <a:pt x="59" y="70"/>
                  </a:lnTo>
                  <a:lnTo>
                    <a:pt x="62" y="68"/>
                  </a:lnTo>
                  <a:lnTo>
                    <a:pt x="65" y="65"/>
                  </a:lnTo>
                  <a:lnTo>
                    <a:pt x="68" y="62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6"/>
                  </a:lnTo>
                  <a:lnTo>
                    <a:pt x="73" y="53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39"/>
                  </a:lnTo>
                  <a:lnTo>
                    <a:pt x="76" y="30"/>
                  </a:lnTo>
                  <a:lnTo>
                    <a:pt x="73" y="24"/>
                  </a:lnTo>
                  <a:lnTo>
                    <a:pt x="70" y="17"/>
                  </a:lnTo>
                  <a:lnTo>
                    <a:pt x="65" y="11"/>
                  </a:lnTo>
                  <a:lnTo>
                    <a:pt x="62" y="8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1" name="Line 151">
              <a:extLst>
                <a:ext uri="{FF2B5EF4-FFF2-40B4-BE49-F238E27FC236}">
                  <a16:creationId xmlns:a16="http://schemas.microsoft.com/office/drawing/2014/main" id="{D782D148-5380-1BE1-4022-375D4113E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72380" y="5622925"/>
              <a:ext cx="204788" cy="88900"/>
            </a:xfrm>
            <a:prstGeom prst="line">
              <a:avLst/>
            </a:prstGeom>
            <a:noFill/>
            <a:ln w="20638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2" name="Rectangle 152">
              <a:extLst>
                <a:ext uri="{FF2B5EF4-FFF2-40B4-BE49-F238E27FC236}">
                  <a16:creationId xmlns:a16="http://schemas.microsoft.com/office/drawing/2014/main" id="{7488E360-313D-F718-B671-236B98B86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6716" y="5390061"/>
              <a:ext cx="4039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+95%</a:t>
              </a:r>
              <a:endParaRPr kumimoji="0" lang="en-US" sz="3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213" name="Rectangle 153">
              <a:extLst>
                <a:ext uri="{FF2B5EF4-FFF2-40B4-BE49-F238E27FC236}">
                  <a16:creationId xmlns:a16="http://schemas.microsoft.com/office/drawing/2014/main" id="{ABA9FB07-D3D3-49C8-7DAE-332DAC69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8259" y="4557038"/>
              <a:ext cx="4039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+73%</a:t>
              </a:r>
              <a:endParaRPr kumimoji="0" lang="en-US" sz="3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214" name="Rectangle 154">
              <a:extLst>
                <a:ext uri="{FF2B5EF4-FFF2-40B4-BE49-F238E27FC236}">
                  <a16:creationId xmlns:a16="http://schemas.microsoft.com/office/drawing/2014/main" id="{076F2AD3-81CD-72DF-FA6B-6DDC375F4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143" y="3797300"/>
              <a:ext cx="3686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-33%</a:t>
              </a:r>
              <a:endParaRPr kumimoji="0" lang="en-US" sz="3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215" name="Freeform 155">
              <a:extLst>
                <a:ext uri="{FF2B5EF4-FFF2-40B4-BE49-F238E27FC236}">
                  <a16:creationId xmlns:a16="http://schemas.microsoft.com/office/drawing/2014/main" id="{A6F528A0-CFC0-D554-C86B-64B200A9F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742" y="2679700"/>
              <a:ext cx="122238" cy="122238"/>
            </a:xfrm>
            <a:custGeom>
              <a:avLst/>
              <a:gdLst>
                <a:gd name="T0" fmla="*/ 0 w 77"/>
                <a:gd name="T1" fmla="*/ 38 h 77"/>
                <a:gd name="T2" fmla="*/ 1 w 77"/>
                <a:gd name="T3" fmla="*/ 46 h 77"/>
                <a:gd name="T4" fmla="*/ 3 w 77"/>
                <a:gd name="T5" fmla="*/ 53 h 77"/>
                <a:gd name="T6" fmla="*/ 6 w 77"/>
                <a:gd name="T7" fmla="*/ 60 h 77"/>
                <a:gd name="T8" fmla="*/ 8 w 77"/>
                <a:gd name="T9" fmla="*/ 62 h 77"/>
                <a:gd name="T10" fmla="*/ 11 w 77"/>
                <a:gd name="T11" fmla="*/ 66 h 77"/>
                <a:gd name="T12" fmla="*/ 17 w 77"/>
                <a:gd name="T13" fmla="*/ 70 h 77"/>
                <a:gd name="T14" fmla="*/ 24 w 77"/>
                <a:gd name="T15" fmla="*/ 74 h 77"/>
                <a:gd name="T16" fmla="*/ 31 w 77"/>
                <a:gd name="T17" fmla="*/ 76 h 77"/>
                <a:gd name="T18" fmla="*/ 39 w 77"/>
                <a:gd name="T19" fmla="*/ 77 h 77"/>
                <a:gd name="T20" fmla="*/ 41 w 77"/>
                <a:gd name="T21" fmla="*/ 76 h 77"/>
                <a:gd name="T22" fmla="*/ 44 w 77"/>
                <a:gd name="T23" fmla="*/ 76 h 77"/>
                <a:gd name="T24" fmla="*/ 49 w 77"/>
                <a:gd name="T25" fmla="*/ 75 h 77"/>
                <a:gd name="T26" fmla="*/ 53 w 77"/>
                <a:gd name="T27" fmla="*/ 74 h 77"/>
                <a:gd name="T28" fmla="*/ 57 w 77"/>
                <a:gd name="T29" fmla="*/ 72 h 77"/>
                <a:gd name="T30" fmla="*/ 62 w 77"/>
                <a:gd name="T31" fmla="*/ 69 h 77"/>
                <a:gd name="T32" fmla="*/ 64 w 77"/>
                <a:gd name="T33" fmla="*/ 67 h 77"/>
                <a:gd name="T34" fmla="*/ 66 w 77"/>
                <a:gd name="T35" fmla="*/ 66 h 77"/>
                <a:gd name="T36" fmla="*/ 68 w 77"/>
                <a:gd name="T37" fmla="*/ 62 h 77"/>
                <a:gd name="T38" fmla="*/ 71 w 77"/>
                <a:gd name="T39" fmla="*/ 60 h 77"/>
                <a:gd name="T40" fmla="*/ 74 w 77"/>
                <a:gd name="T41" fmla="*/ 53 h 77"/>
                <a:gd name="T42" fmla="*/ 76 w 77"/>
                <a:gd name="T43" fmla="*/ 46 h 77"/>
                <a:gd name="T44" fmla="*/ 76 w 77"/>
                <a:gd name="T45" fmla="*/ 44 h 77"/>
                <a:gd name="T46" fmla="*/ 76 w 77"/>
                <a:gd name="T47" fmla="*/ 43 h 77"/>
                <a:gd name="T48" fmla="*/ 77 w 77"/>
                <a:gd name="T49" fmla="*/ 42 h 77"/>
                <a:gd name="T50" fmla="*/ 77 w 77"/>
                <a:gd name="T51" fmla="*/ 38 h 77"/>
                <a:gd name="T52" fmla="*/ 76 w 77"/>
                <a:gd name="T53" fmla="*/ 30 h 77"/>
                <a:gd name="T54" fmla="*/ 74 w 77"/>
                <a:gd name="T55" fmla="*/ 23 h 77"/>
                <a:gd name="T56" fmla="*/ 71 w 77"/>
                <a:gd name="T57" fmla="*/ 17 h 77"/>
                <a:gd name="T58" fmla="*/ 66 w 77"/>
                <a:gd name="T59" fmla="*/ 11 h 77"/>
                <a:gd name="T60" fmla="*/ 62 w 77"/>
                <a:gd name="T61" fmla="*/ 8 h 77"/>
                <a:gd name="T62" fmla="*/ 57 w 77"/>
                <a:gd name="T63" fmla="*/ 4 h 77"/>
                <a:gd name="T64" fmla="*/ 53 w 77"/>
                <a:gd name="T65" fmla="*/ 2 h 77"/>
                <a:gd name="T66" fmla="*/ 49 w 77"/>
                <a:gd name="T67" fmla="*/ 1 h 77"/>
                <a:gd name="T68" fmla="*/ 44 w 77"/>
                <a:gd name="T69" fmla="*/ 0 h 77"/>
                <a:gd name="T70" fmla="*/ 39 w 77"/>
                <a:gd name="T71" fmla="*/ 0 h 77"/>
                <a:gd name="T72" fmla="*/ 31 w 77"/>
                <a:gd name="T73" fmla="*/ 1 h 77"/>
                <a:gd name="T74" fmla="*/ 24 w 77"/>
                <a:gd name="T75" fmla="*/ 3 h 77"/>
                <a:gd name="T76" fmla="*/ 17 w 77"/>
                <a:gd name="T77" fmla="*/ 6 h 77"/>
                <a:gd name="T78" fmla="*/ 11 w 77"/>
                <a:gd name="T79" fmla="*/ 11 h 77"/>
                <a:gd name="T80" fmla="*/ 6 w 77"/>
                <a:gd name="T81" fmla="*/ 17 h 77"/>
                <a:gd name="T82" fmla="*/ 3 w 77"/>
                <a:gd name="T83" fmla="*/ 23 h 77"/>
                <a:gd name="T84" fmla="*/ 1 w 77"/>
                <a:gd name="T85" fmla="*/ 30 h 77"/>
                <a:gd name="T86" fmla="*/ 0 w 77"/>
                <a:gd name="T8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77">
                  <a:moveTo>
                    <a:pt x="0" y="38"/>
                  </a:moveTo>
                  <a:lnTo>
                    <a:pt x="1" y="46"/>
                  </a:lnTo>
                  <a:lnTo>
                    <a:pt x="3" y="53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1" y="66"/>
                  </a:lnTo>
                  <a:lnTo>
                    <a:pt x="17" y="70"/>
                  </a:lnTo>
                  <a:lnTo>
                    <a:pt x="24" y="74"/>
                  </a:lnTo>
                  <a:lnTo>
                    <a:pt x="31" y="76"/>
                  </a:lnTo>
                  <a:lnTo>
                    <a:pt x="39" y="77"/>
                  </a:lnTo>
                  <a:lnTo>
                    <a:pt x="41" y="76"/>
                  </a:lnTo>
                  <a:lnTo>
                    <a:pt x="44" y="76"/>
                  </a:lnTo>
                  <a:lnTo>
                    <a:pt x="49" y="75"/>
                  </a:lnTo>
                  <a:lnTo>
                    <a:pt x="53" y="74"/>
                  </a:lnTo>
                  <a:lnTo>
                    <a:pt x="57" y="72"/>
                  </a:lnTo>
                  <a:lnTo>
                    <a:pt x="62" y="69"/>
                  </a:lnTo>
                  <a:lnTo>
                    <a:pt x="64" y="67"/>
                  </a:lnTo>
                  <a:lnTo>
                    <a:pt x="66" y="66"/>
                  </a:lnTo>
                  <a:lnTo>
                    <a:pt x="68" y="62"/>
                  </a:lnTo>
                  <a:lnTo>
                    <a:pt x="71" y="60"/>
                  </a:lnTo>
                  <a:lnTo>
                    <a:pt x="74" y="53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77" y="42"/>
                  </a:lnTo>
                  <a:lnTo>
                    <a:pt x="77" y="38"/>
                  </a:lnTo>
                  <a:lnTo>
                    <a:pt x="76" y="30"/>
                  </a:lnTo>
                  <a:lnTo>
                    <a:pt x="74" y="23"/>
                  </a:lnTo>
                  <a:lnTo>
                    <a:pt x="71" y="17"/>
                  </a:lnTo>
                  <a:lnTo>
                    <a:pt x="66" y="11"/>
                  </a:lnTo>
                  <a:lnTo>
                    <a:pt x="62" y="8"/>
                  </a:lnTo>
                  <a:lnTo>
                    <a:pt x="57" y="4"/>
                  </a:lnTo>
                  <a:lnTo>
                    <a:pt x="53" y="2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6" name="Rectangle 156">
              <a:extLst>
                <a:ext uri="{FF2B5EF4-FFF2-40B4-BE49-F238E27FC236}">
                  <a16:creationId xmlns:a16="http://schemas.microsoft.com/office/drawing/2014/main" id="{C37BCDF5-E6BF-3237-251C-78E252E33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207" y="2383336"/>
              <a:ext cx="27732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anose="020F0502020204030204" pitchFamily="34" charset="0"/>
                </a:rPr>
                <a:t>-2%</a:t>
              </a:r>
              <a:endParaRPr kumimoji="0" lang="en-US" sz="3200" b="0" i="0" u="none" strike="noStrike" cap="none" normalizeH="0" baseline="0" noProof="0">
                <a:ln>
                  <a:noFill/>
                </a:ln>
                <a:solidFill>
                  <a:srgbClr val="000066"/>
                </a:solidFill>
                <a:effectLst/>
              </a:endParaRPr>
            </a:p>
          </p:txBody>
        </p:sp>
        <p:sp>
          <p:nvSpPr>
            <p:cNvPr id="217" name="Line 157">
              <a:extLst>
                <a:ext uri="{FF2B5EF4-FFF2-40B4-BE49-F238E27FC236}">
                  <a16:creationId xmlns:a16="http://schemas.microsoft.com/office/drawing/2014/main" id="{7AC2034A-486D-B9F8-A430-208D5CE07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2055" y="2649538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8" name="Line 158">
              <a:extLst>
                <a:ext uri="{FF2B5EF4-FFF2-40B4-BE49-F238E27FC236}">
                  <a16:creationId xmlns:a16="http://schemas.microsoft.com/office/drawing/2014/main" id="{9B6A3C70-9970-88EE-4AA6-81ECAD11E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3155" y="2986088"/>
              <a:ext cx="87313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9" name="Line 159">
              <a:extLst>
                <a:ext uri="{FF2B5EF4-FFF2-40B4-BE49-F238E27FC236}">
                  <a16:creationId xmlns:a16="http://schemas.microsoft.com/office/drawing/2014/main" id="{658490C4-117F-4261-2174-4172F2D88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0467" y="2986088"/>
              <a:ext cx="90488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0" name="Line 160">
              <a:extLst>
                <a:ext uri="{FF2B5EF4-FFF2-40B4-BE49-F238E27FC236}">
                  <a16:creationId xmlns:a16="http://schemas.microsoft.com/office/drawing/2014/main" id="{56AE80C3-3627-0B20-6E65-EA3788911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0467" y="2649538"/>
              <a:ext cx="1588" cy="33655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1" name="Line 161">
              <a:extLst>
                <a:ext uri="{FF2B5EF4-FFF2-40B4-BE49-F238E27FC236}">
                  <a16:creationId xmlns:a16="http://schemas.microsoft.com/office/drawing/2014/main" id="{383B5CF8-9CAB-2EDF-C3FE-0144FE17A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3155" y="2649538"/>
              <a:ext cx="88900" cy="0"/>
            </a:xfrm>
            <a:prstGeom prst="line">
              <a:avLst/>
            </a:prstGeom>
            <a:noFill/>
            <a:ln w="20638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2" name="Freeform 162">
              <a:extLst>
                <a:ext uri="{FF2B5EF4-FFF2-40B4-BE49-F238E27FC236}">
                  <a16:creationId xmlns:a16="http://schemas.microsoft.com/office/drawing/2014/main" id="{10E78FEB-C399-AA57-0440-20BB5156B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142" y="2767013"/>
              <a:ext cx="122238" cy="120650"/>
            </a:xfrm>
            <a:custGeom>
              <a:avLst/>
              <a:gdLst>
                <a:gd name="T0" fmla="*/ 0 w 77"/>
                <a:gd name="T1" fmla="*/ 38 h 76"/>
                <a:gd name="T2" fmla="*/ 0 w 77"/>
                <a:gd name="T3" fmla="*/ 42 h 76"/>
                <a:gd name="T4" fmla="*/ 1 w 77"/>
                <a:gd name="T5" fmla="*/ 46 h 76"/>
                <a:gd name="T6" fmla="*/ 2 w 77"/>
                <a:gd name="T7" fmla="*/ 49 h 76"/>
                <a:gd name="T8" fmla="*/ 3 w 77"/>
                <a:gd name="T9" fmla="*/ 53 h 76"/>
                <a:gd name="T10" fmla="*/ 5 w 77"/>
                <a:gd name="T11" fmla="*/ 56 h 76"/>
                <a:gd name="T12" fmla="*/ 7 w 77"/>
                <a:gd name="T13" fmla="*/ 59 h 76"/>
                <a:gd name="T14" fmla="*/ 9 w 77"/>
                <a:gd name="T15" fmla="*/ 62 h 76"/>
                <a:gd name="T16" fmla="*/ 12 w 77"/>
                <a:gd name="T17" fmla="*/ 65 h 76"/>
                <a:gd name="T18" fmla="*/ 17 w 77"/>
                <a:gd name="T19" fmla="*/ 69 h 76"/>
                <a:gd name="T20" fmla="*/ 24 w 77"/>
                <a:gd name="T21" fmla="*/ 73 h 76"/>
                <a:gd name="T22" fmla="*/ 31 w 77"/>
                <a:gd name="T23" fmla="*/ 75 h 76"/>
                <a:gd name="T24" fmla="*/ 39 w 77"/>
                <a:gd name="T25" fmla="*/ 76 h 76"/>
                <a:gd name="T26" fmla="*/ 42 w 77"/>
                <a:gd name="T27" fmla="*/ 75 h 76"/>
                <a:gd name="T28" fmla="*/ 43 w 77"/>
                <a:gd name="T29" fmla="*/ 75 h 76"/>
                <a:gd name="T30" fmla="*/ 44 w 77"/>
                <a:gd name="T31" fmla="*/ 75 h 76"/>
                <a:gd name="T32" fmla="*/ 46 w 77"/>
                <a:gd name="T33" fmla="*/ 75 h 76"/>
                <a:gd name="T34" fmla="*/ 53 w 77"/>
                <a:gd name="T35" fmla="*/ 73 h 76"/>
                <a:gd name="T36" fmla="*/ 60 w 77"/>
                <a:gd name="T37" fmla="*/ 69 h 76"/>
                <a:gd name="T38" fmla="*/ 63 w 77"/>
                <a:gd name="T39" fmla="*/ 67 h 76"/>
                <a:gd name="T40" fmla="*/ 66 w 77"/>
                <a:gd name="T41" fmla="*/ 65 h 76"/>
                <a:gd name="T42" fmla="*/ 68 w 77"/>
                <a:gd name="T43" fmla="*/ 62 h 76"/>
                <a:gd name="T44" fmla="*/ 70 w 77"/>
                <a:gd name="T45" fmla="*/ 59 h 76"/>
                <a:gd name="T46" fmla="*/ 71 w 77"/>
                <a:gd name="T47" fmla="*/ 57 h 76"/>
                <a:gd name="T48" fmla="*/ 72 w 77"/>
                <a:gd name="T49" fmla="*/ 56 h 76"/>
                <a:gd name="T50" fmla="*/ 74 w 77"/>
                <a:gd name="T51" fmla="*/ 53 h 76"/>
                <a:gd name="T52" fmla="*/ 75 w 77"/>
                <a:gd name="T53" fmla="*/ 49 h 76"/>
                <a:gd name="T54" fmla="*/ 75 w 77"/>
                <a:gd name="T55" fmla="*/ 48 h 76"/>
                <a:gd name="T56" fmla="*/ 75 w 77"/>
                <a:gd name="T57" fmla="*/ 47 h 76"/>
                <a:gd name="T58" fmla="*/ 76 w 77"/>
                <a:gd name="T59" fmla="*/ 46 h 76"/>
                <a:gd name="T60" fmla="*/ 76 w 77"/>
                <a:gd name="T61" fmla="*/ 44 h 76"/>
                <a:gd name="T62" fmla="*/ 76 w 77"/>
                <a:gd name="T63" fmla="*/ 43 h 76"/>
                <a:gd name="T64" fmla="*/ 77 w 77"/>
                <a:gd name="T65" fmla="*/ 42 h 76"/>
                <a:gd name="T66" fmla="*/ 77 w 77"/>
                <a:gd name="T67" fmla="*/ 38 h 76"/>
                <a:gd name="T68" fmla="*/ 76 w 77"/>
                <a:gd name="T69" fmla="*/ 30 h 76"/>
                <a:gd name="T70" fmla="*/ 74 w 77"/>
                <a:gd name="T71" fmla="*/ 23 h 76"/>
                <a:gd name="T72" fmla="*/ 70 w 77"/>
                <a:gd name="T73" fmla="*/ 16 h 76"/>
                <a:gd name="T74" fmla="*/ 66 w 77"/>
                <a:gd name="T75" fmla="*/ 11 h 76"/>
                <a:gd name="T76" fmla="*/ 63 w 77"/>
                <a:gd name="T77" fmla="*/ 8 h 76"/>
                <a:gd name="T78" fmla="*/ 60 w 77"/>
                <a:gd name="T79" fmla="*/ 6 h 76"/>
                <a:gd name="T80" fmla="*/ 53 w 77"/>
                <a:gd name="T81" fmla="*/ 2 h 76"/>
                <a:gd name="T82" fmla="*/ 46 w 77"/>
                <a:gd name="T83" fmla="*/ 0 h 76"/>
                <a:gd name="T84" fmla="*/ 42 w 77"/>
                <a:gd name="T85" fmla="*/ 0 h 76"/>
                <a:gd name="T86" fmla="*/ 39 w 77"/>
                <a:gd name="T87" fmla="*/ 0 h 76"/>
                <a:gd name="T88" fmla="*/ 31 w 77"/>
                <a:gd name="T89" fmla="*/ 0 h 76"/>
                <a:gd name="T90" fmla="*/ 24 w 77"/>
                <a:gd name="T91" fmla="*/ 2 h 76"/>
                <a:gd name="T92" fmla="*/ 17 w 77"/>
                <a:gd name="T93" fmla="*/ 6 h 76"/>
                <a:gd name="T94" fmla="*/ 12 w 77"/>
                <a:gd name="T95" fmla="*/ 11 h 76"/>
                <a:gd name="T96" fmla="*/ 7 w 77"/>
                <a:gd name="T97" fmla="*/ 16 h 76"/>
                <a:gd name="T98" fmla="*/ 3 w 77"/>
                <a:gd name="T99" fmla="*/ 23 h 76"/>
                <a:gd name="T100" fmla="*/ 1 w 77"/>
                <a:gd name="T101" fmla="*/ 30 h 76"/>
                <a:gd name="T102" fmla="*/ 0 w 77"/>
                <a:gd name="T103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76">
                  <a:moveTo>
                    <a:pt x="0" y="38"/>
                  </a:moveTo>
                  <a:lnTo>
                    <a:pt x="0" y="42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3" y="53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7" y="69"/>
                  </a:lnTo>
                  <a:lnTo>
                    <a:pt x="24" y="73"/>
                  </a:lnTo>
                  <a:lnTo>
                    <a:pt x="31" y="75"/>
                  </a:lnTo>
                  <a:lnTo>
                    <a:pt x="39" y="76"/>
                  </a:lnTo>
                  <a:lnTo>
                    <a:pt x="42" y="75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53" y="73"/>
                  </a:lnTo>
                  <a:lnTo>
                    <a:pt x="60" y="69"/>
                  </a:lnTo>
                  <a:lnTo>
                    <a:pt x="63" y="67"/>
                  </a:lnTo>
                  <a:lnTo>
                    <a:pt x="66" y="65"/>
                  </a:lnTo>
                  <a:lnTo>
                    <a:pt x="68" y="62"/>
                  </a:lnTo>
                  <a:lnTo>
                    <a:pt x="70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4" y="53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77" y="42"/>
                  </a:lnTo>
                  <a:lnTo>
                    <a:pt x="77" y="38"/>
                  </a:lnTo>
                  <a:lnTo>
                    <a:pt x="76" y="30"/>
                  </a:lnTo>
                  <a:lnTo>
                    <a:pt x="74" y="23"/>
                  </a:lnTo>
                  <a:lnTo>
                    <a:pt x="70" y="16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60" y="6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3" name="Line 163">
              <a:extLst>
                <a:ext uri="{FF2B5EF4-FFF2-40B4-BE49-F238E27FC236}">
                  <a16:creationId xmlns:a16="http://schemas.microsoft.com/office/drawing/2014/main" id="{6B4DAED8-278B-1A0A-A7FD-71439DF5E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2655" y="2603500"/>
              <a:ext cx="0" cy="296863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4" name="Line 164">
              <a:extLst>
                <a:ext uri="{FF2B5EF4-FFF2-40B4-BE49-F238E27FC236}">
                  <a16:creationId xmlns:a16="http://schemas.microsoft.com/office/drawing/2014/main" id="{094A3AA1-1825-16F7-721A-33F689FA94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2655" y="2603500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5" name="Line 165">
              <a:extLst>
                <a:ext uri="{FF2B5EF4-FFF2-40B4-BE49-F238E27FC236}">
                  <a16:creationId xmlns:a16="http://schemas.microsoft.com/office/drawing/2014/main" id="{ECA83072-0134-C9D0-A9BF-3A92DC804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33755" y="2900363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6" name="Line 166">
              <a:extLst>
                <a:ext uri="{FF2B5EF4-FFF2-40B4-BE49-F238E27FC236}">
                  <a16:creationId xmlns:a16="http://schemas.microsoft.com/office/drawing/2014/main" id="{FAEC7942-55F6-734B-CB6B-73B61F01D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33755" y="2603500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7" name="Line 167">
              <a:extLst>
                <a:ext uri="{FF2B5EF4-FFF2-40B4-BE49-F238E27FC236}">
                  <a16:creationId xmlns:a16="http://schemas.microsoft.com/office/drawing/2014/main" id="{DE169CB4-E9A8-64FE-0453-241D7A985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2655" y="2900363"/>
              <a:ext cx="88900" cy="0"/>
            </a:xfrm>
            <a:prstGeom prst="line">
              <a:avLst/>
            </a:prstGeom>
            <a:noFill/>
            <a:ln w="20638">
              <a:solidFill>
                <a:srgbClr val="FF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8" name="Line 168">
              <a:extLst>
                <a:ext uri="{FF2B5EF4-FFF2-40B4-BE49-F238E27FC236}">
                  <a16:creationId xmlns:a16="http://schemas.microsoft.com/office/drawing/2014/main" id="{9BD82258-374B-B532-4FAE-E53493F1B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38530" y="2740025"/>
              <a:ext cx="236538" cy="65088"/>
            </a:xfrm>
            <a:prstGeom prst="line">
              <a:avLst/>
            </a:prstGeom>
            <a:noFill/>
            <a:ln w="20638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8532560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F531A-99D0-286B-30EE-86C15F99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848850" cy="1481068"/>
          </a:xfrm>
        </p:spPr>
        <p:txBody>
          <a:bodyPr/>
          <a:lstStyle/>
          <a:p>
            <a:r>
              <a:rPr lang="en-US" noProof="0" dirty="0"/>
              <a:t>CAB LA and oral </a:t>
            </a:r>
            <a:r>
              <a:rPr lang="en-US" noProof="0" dirty="0" err="1"/>
              <a:t>PrEP</a:t>
            </a:r>
            <a:r>
              <a:rPr lang="en-US" noProof="0" dirty="0"/>
              <a:t>: comparison in OPERA cohort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BE844DE-8F5F-683D-CF09-C72A7A5CB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70392"/>
            <a:ext cx="6012329" cy="704097"/>
          </a:xfrm>
        </p:spPr>
        <p:txBody>
          <a:bodyPr>
            <a:normAutofit/>
          </a:bodyPr>
          <a:lstStyle/>
          <a:p>
            <a:r>
              <a:rPr lang="en-US" sz="2000" noProof="0" dirty="0"/>
              <a:t>Study population: &gt; 18 years, starting a new </a:t>
            </a:r>
            <a:r>
              <a:rPr lang="en-US" sz="2000" noProof="0" dirty="0" err="1"/>
              <a:t>PrEP</a:t>
            </a:r>
            <a:r>
              <a:rPr lang="en-US" sz="2000" noProof="0" dirty="0"/>
              <a:t> formulation between December 2021 and June 2024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BB6E795-09E5-43CF-681C-6DCB55FC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493" y="6444771"/>
            <a:ext cx="2409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>
                <a:solidFill>
                  <a:srgbClr val="0070C0"/>
                </a:solidFill>
              </a:rPr>
              <a:t>Barnett S, CROI 2026, Abs. 980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F38BE9-87BD-AFCC-DA7D-B95E1DA29FCF}"/>
              </a:ext>
            </a:extLst>
          </p:cNvPr>
          <p:cNvSpPr txBox="1"/>
          <p:nvPr/>
        </p:nvSpPr>
        <p:spPr>
          <a:xfrm>
            <a:off x="454815" y="2770129"/>
            <a:ext cx="547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 dirty="0" err="1">
                <a:solidFill>
                  <a:srgbClr val="0070C0"/>
                </a:solidFill>
              </a:rPr>
              <a:t>PrEP</a:t>
            </a:r>
            <a:r>
              <a:rPr lang="en-US" b="1" noProof="0" dirty="0">
                <a:solidFill>
                  <a:srgbClr val="0070C0"/>
                </a:solidFill>
              </a:rPr>
              <a:t> coverage during the first 12 months post-initiation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7368ED-B5E7-BD47-ED17-14810C729C20}"/>
              </a:ext>
            </a:extLst>
          </p:cNvPr>
          <p:cNvSpPr txBox="1"/>
          <p:nvPr/>
        </p:nvSpPr>
        <p:spPr>
          <a:xfrm>
            <a:off x="6523977" y="3795363"/>
            <a:ext cx="487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0070C0"/>
                </a:solidFill>
              </a:rPr>
              <a:t>Incidence rate ratio of HIV acquisition </a:t>
            </a:r>
          </a:p>
          <a:p>
            <a:pPr algn="ctr"/>
            <a:r>
              <a:rPr lang="en-US" sz="1600" b="1" noProof="0" dirty="0">
                <a:solidFill>
                  <a:srgbClr val="0070C0"/>
                </a:solidFill>
              </a:rPr>
              <a:t>within first 12 months of initiation (oral </a:t>
            </a:r>
            <a:r>
              <a:rPr lang="en-US" sz="1600" b="1" noProof="0" dirty="0" err="1">
                <a:solidFill>
                  <a:srgbClr val="0070C0"/>
                </a:solidFill>
              </a:rPr>
              <a:t>PrEP</a:t>
            </a:r>
            <a:r>
              <a:rPr lang="en-US" sz="1600" b="1" noProof="0" dirty="0">
                <a:solidFill>
                  <a:srgbClr val="0070C0"/>
                </a:solidFill>
              </a:rPr>
              <a:t> vs CAB LA)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8E6E5DD0-6C98-2688-79F7-5A6541084160}"/>
              </a:ext>
            </a:extLst>
          </p:cNvPr>
          <p:cNvGrpSpPr/>
          <p:nvPr/>
        </p:nvGrpSpPr>
        <p:grpSpPr>
          <a:xfrm>
            <a:off x="1353671" y="3287384"/>
            <a:ext cx="3625237" cy="2996284"/>
            <a:chOff x="958765" y="3512671"/>
            <a:chExt cx="3625237" cy="2996284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9F87193-FF8F-2731-309D-1658531A7053}"/>
                </a:ext>
              </a:extLst>
            </p:cNvPr>
            <p:cNvSpPr txBox="1"/>
            <p:nvPr/>
          </p:nvSpPr>
          <p:spPr>
            <a:xfrm>
              <a:off x="2496453" y="3654474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000066"/>
                  </a:solidFill>
                </a:rPr>
                <a:t>93%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E806D40-2FDB-74B1-CE63-E69472CC4E8A}"/>
                </a:ext>
              </a:extLst>
            </p:cNvPr>
            <p:cNvSpPr txBox="1"/>
            <p:nvPr/>
          </p:nvSpPr>
          <p:spPr>
            <a:xfrm>
              <a:off x="4088353" y="4478823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>
                  <a:solidFill>
                    <a:srgbClr val="000066"/>
                  </a:solidFill>
                </a:rPr>
                <a:t>58%</a:t>
              </a: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9F45A5C0-D7C9-F695-5195-D9CF7F944BAD}"/>
                </a:ext>
              </a:extLst>
            </p:cNvPr>
            <p:cNvGrpSpPr/>
            <p:nvPr/>
          </p:nvGrpSpPr>
          <p:grpSpPr>
            <a:xfrm>
              <a:off x="958765" y="3512671"/>
              <a:ext cx="3550291" cy="2996284"/>
              <a:chOff x="1555109" y="2532010"/>
              <a:chExt cx="3550291" cy="2996284"/>
            </a:xfrm>
          </p:grpSpPr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51D511C-CCAB-9FD9-8D99-AE8A720E11D4}"/>
                  </a:ext>
                </a:extLst>
              </p:cNvPr>
              <p:cNvSpPr txBox="1"/>
              <p:nvPr/>
            </p:nvSpPr>
            <p:spPr>
              <a:xfrm>
                <a:off x="2048682" y="5005074"/>
                <a:ext cx="1406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>
                    <a:solidFill>
                      <a:srgbClr val="000066"/>
                    </a:solidFill>
                  </a:rPr>
                  <a:t>CAB LA </a:t>
                </a:r>
                <a:r>
                  <a:rPr lang="en-US" sz="1400" b="1" noProof="0" err="1">
                    <a:solidFill>
                      <a:srgbClr val="000066"/>
                    </a:solidFill>
                  </a:rPr>
                  <a:t>PrEP</a:t>
                </a:r>
                <a:br>
                  <a:rPr lang="en-US" sz="1400" b="1" noProof="0">
                    <a:solidFill>
                      <a:srgbClr val="000066"/>
                    </a:solidFill>
                  </a:rPr>
                </a:br>
                <a:r>
                  <a:rPr lang="en-US" sz="1400" b="1" noProof="0">
                    <a:solidFill>
                      <a:srgbClr val="000066"/>
                    </a:solidFill>
                  </a:rPr>
                  <a:t>(1 912 episodes)</a:t>
                </a:r>
              </a:p>
            </p:txBody>
          </p: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05E0F216-EBCF-4A4F-77F2-B75ACEFF041E}"/>
                  </a:ext>
                </a:extLst>
              </p:cNvPr>
              <p:cNvGrpSpPr/>
              <p:nvPr/>
            </p:nvGrpSpPr>
            <p:grpSpPr>
              <a:xfrm>
                <a:off x="2632817" y="3109913"/>
                <a:ext cx="196583" cy="890587"/>
                <a:chOff x="2084388" y="2282022"/>
                <a:chExt cx="127000" cy="719941"/>
              </a:xfrm>
            </p:grpSpPr>
            <p:sp>
              <p:nvSpPr>
                <p:cNvPr id="78" name="Line 120">
                  <a:extLst>
                    <a:ext uri="{FF2B5EF4-FFF2-40B4-BE49-F238E27FC236}">
                      <a16:creationId xmlns:a16="http://schemas.microsoft.com/office/drawing/2014/main" id="{2E83A1BB-990E-9478-4D25-546875DCE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400" noProof="0">
                    <a:solidFill>
                      <a:srgbClr val="000066"/>
                    </a:solidFill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113">
                  <a:extLst>
                    <a:ext uri="{FF2B5EF4-FFF2-40B4-BE49-F238E27FC236}">
                      <a16:creationId xmlns:a16="http://schemas.microsoft.com/office/drawing/2014/main" id="{BB1A9FD4-FBA2-8271-D58B-65C9E36800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400" noProof="0">
                    <a:solidFill>
                      <a:srgbClr val="000066"/>
                    </a:solidFill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DABB7DE5-3CEC-B369-0CDE-6FBE5BDA767F}"/>
                  </a:ext>
                </a:extLst>
              </p:cNvPr>
              <p:cNvGrpSpPr/>
              <p:nvPr/>
            </p:nvGrpSpPr>
            <p:grpSpPr>
              <a:xfrm>
                <a:off x="2422327" y="2674144"/>
                <a:ext cx="627701" cy="433387"/>
                <a:chOff x="4127824" y="2804160"/>
                <a:chExt cx="340496" cy="1569720"/>
              </a:xfrm>
              <a:solidFill>
                <a:srgbClr val="7030A0"/>
              </a:solidFill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BFB1F3AC-E083-55AD-31DB-1BF6A8715064}"/>
                    </a:ext>
                  </a:extLst>
                </p:cNvPr>
                <p:cNvSpPr/>
                <p:nvPr/>
              </p:nvSpPr>
              <p:spPr>
                <a:xfrm>
                  <a:off x="4129552" y="2804160"/>
                  <a:ext cx="338102" cy="156972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9AEA426E-9A27-EDB3-9B39-D7A41FEE3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824" y="3371812"/>
                  <a:ext cx="340496" cy="0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81990E59-AE7A-606C-6C42-00BCF4A7FF35}"/>
                  </a:ext>
                </a:extLst>
              </p:cNvPr>
              <p:cNvGrpSpPr/>
              <p:nvPr/>
            </p:nvGrpSpPr>
            <p:grpSpPr>
              <a:xfrm>
                <a:off x="1555109" y="2532010"/>
                <a:ext cx="392828" cy="288147"/>
                <a:chOff x="1710542" y="1546878"/>
                <a:chExt cx="392828" cy="288147"/>
              </a:xfrm>
            </p:grpSpPr>
            <p:sp>
              <p:nvSpPr>
                <p:cNvPr id="74" name="Line 17">
                  <a:extLst>
                    <a:ext uri="{FF2B5EF4-FFF2-40B4-BE49-F238E27FC236}">
                      <a16:creationId xmlns:a16="http://schemas.microsoft.com/office/drawing/2014/main" id="{73C78722-0842-944B-4AD0-71A7F0633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1691026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pPr algn="r">
                    <a:defRPr/>
                  </a:pPr>
                  <a:endParaRPr lang="en-US" sz="140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tangle 48">
                  <a:extLst>
                    <a:ext uri="{FF2B5EF4-FFF2-40B4-BE49-F238E27FC236}">
                      <a16:creationId xmlns:a16="http://schemas.microsoft.com/office/drawing/2014/main" id="{4C446F64-426B-02D6-016F-4A030FFC5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15468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noAutofit/>
                </a:bodyPr>
                <a:lstStyle/>
                <a:p>
                  <a:pPr algn="r">
                    <a:defRPr/>
                  </a:pPr>
                  <a:r>
                    <a:rPr lang="en-US" sz="1400" kern="0" noProof="0" dirty="0">
                      <a:solidFill>
                        <a:srgbClr val="000066"/>
                      </a:solidFill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9B60C9DB-E8FE-1509-37FE-0DCA0DBE24E8}"/>
                  </a:ext>
                </a:extLst>
              </p:cNvPr>
              <p:cNvGrpSpPr/>
              <p:nvPr/>
            </p:nvGrpSpPr>
            <p:grpSpPr>
              <a:xfrm>
                <a:off x="1555109" y="2981590"/>
                <a:ext cx="392828" cy="288147"/>
                <a:chOff x="1710542" y="1546878"/>
                <a:chExt cx="392828" cy="288147"/>
              </a:xfrm>
            </p:grpSpPr>
            <p:sp>
              <p:nvSpPr>
                <p:cNvPr id="72" name="Line 17">
                  <a:extLst>
                    <a:ext uri="{FF2B5EF4-FFF2-40B4-BE49-F238E27FC236}">
                      <a16:creationId xmlns:a16="http://schemas.microsoft.com/office/drawing/2014/main" id="{97BAC941-B8E3-44B0-89F9-1A527E72A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1691026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pPr algn="r">
                    <a:defRPr/>
                  </a:pPr>
                  <a:endParaRPr lang="en-US" sz="140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ctangle 48">
                  <a:extLst>
                    <a:ext uri="{FF2B5EF4-FFF2-40B4-BE49-F238E27FC236}">
                      <a16:creationId xmlns:a16="http://schemas.microsoft.com/office/drawing/2014/main" id="{0063832C-C82E-E60A-A859-45FE489B2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15468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noAutofit/>
                </a:bodyPr>
                <a:lstStyle/>
                <a:p>
                  <a:pPr algn="r">
                    <a:defRPr/>
                  </a:pPr>
                  <a:r>
                    <a:rPr lang="en-US" sz="1400" kern="0" noProof="0">
                      <a:solidFill>
                        <a:srgbClr val="000066"/>
                      </a:solidFill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80%</a:t>
                  </a:r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9A2E1B10-A3FD-78D6-A9E2-51A309FD3A3F}"/>
                  </a:ext>
                </a:extLst>
              </p:cNvPr>
              <p:cNvGrpSpPr/>
              <p:nvPr/>
            </p:nvGrpSpPr>
            <p:grpSpPr>
              <a:xfrm>
                <a:off x="1555109" y="3424206"/>
                <a:ext cx="392828" cy="288147"/>
                <a:chOff x="1710542" y="1546878"/>
                <a:chExt cx="392828" cy="288147"/>
              </a:xfrm>
            </p:grpSpPr>
            <p:sp>
              <p:nvSpPr>
                <p:cNvPr id="70" name="Line 17">
                  <a:extLst>
                    <a:ext uri="{FF2B5EF4-FFF2-40B4-BE49-F238E27FC236}">
                      <a16:creationId xmlns:a16="http://schemas.microsoft.com/office/drawing/2014/main" id="{190A57CE-3F43-A112-5D9B-D689B2E66F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1691026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pPr algn="r">
                    <a:defRPr/>
                  </a:pPr>
                  <a:endParaRPr lang="en-US" sz="140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tangle 48">
                  <a:extLst>
                    <a:ext uri="{FF2B5EF4-FFF2-40B4-BE49-F238E27FC236}">
                      <a16:creationId xmlns:a16="http://schemas.microsoft.com/office/drawing/2014/main" id="{D82588D4-F632-5171-D65C-99229BE5F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15468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noAutofit/>
                </a:bodyPr>
                <a:lstStyle/>
                <a:p>
                  <a:pPr algn="r">
                    <a:defRPr/>
                  </a:pPr>
                  <a:r>
                    <a:rPr lang="en-US" sz="1400" kern="0" noProof="0">
                      <a:solidFill>
                        <a:srgbClr val="000066"/>
                      </a:solidFill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60%</a:t>
                  </a:r>
                </a:p>
              </p:txBody>
            </p:sp>
          </p:grp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C9C2D9FB-2E9E-0833-B0DC-2B6DD5C87098}"/>
                  </a:ext>
                </a:extLst>
              </p:cNvPr>
              <p:cNvGrpSpPr/>
              <p:nvPr/>
            </p:nvGrpSpPr>
            <p:grpSpPr>
              <a:xfrm>
                <a:off x="1555109" y="3873786"/>
                <a:ext cx="392828" cy="288147"/>
                <a:chOff x="1710542" y="1546878"/>
                <a:chExt cx="392828" cy="288147"/>
              </a:xfrm>
            </p:grpSpPr>
            <p:sp>
              <p:nvSpPr>
                <p:cNvPr id="68" name="Line 17">
                  <a:extLst>
                    <a:ext uri="{FF2B5EF4-FFF2-40B4-BE49-F238E27FC236}">
                      <a16:creationId xmlns:a16="http://schemas.microsoft.com/office/drawing/2014/main" id="{9F614E62-B35C-A16B-AF53-DE6145F15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1691026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pPr algn="r">
                    <a:defRPr/>
                  </a:pPr>
                  <a:endParaRPr lang="en-US" sz="140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Rectangle 48">
                  <a:extLst>
                    <a:ext uri="{FF2B5EF4-FFF2-40B4-BE49-F238E27FC236}">
                      <a16:creationId xmlns:a16="http://schemas.microsoft.com/office/drawing/2014/main" id="{14497B33-934A-0472-11AE-CACBC23C1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15468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noAutofit/>
                </a:bodyPr>
                <a:lstStyle/>
                <a:p>
                  <a:pPr algn="r">
                    <a:defRPr/>
                  </a:pPr>
                  <a:r>
                    <a:rPr lang="en-US" sz="1400" kern="0" noProof="0">
                      <a:solidFill>
                        <a:srgbClr val="000066"/>
                      </a:solidFill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40%</a:t>
                  </a:r>
                </a:p>
              </p:txBody>
            </p:sp>
          </p:grpSp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42D07651-97BD-0AAD-96FE-F754E5EE73CB}"/>
                  </a:ext>
                </a:extLst>
              </p:cNvPr>
              <p:cNvGrpSpPr/>
              <p:nvPr/>
            </p:nvGrpSpPr>
            <p:grpSpPr>
              <a:xfrm>
                <a:off x="1555109" y="4322979"/>
                <a:ext cx="392828" cy="288147"/>
                <a:chOff x="1710542" y="1546878"/>
                <a:chExt cx="392828" cy="288147"/>
              </a:xfrm>
            </p:grpSpPr>
            <p:sp>
              <p:nvSpPr>
                <p:cNvPr id="66" name="Line 17">
                  <a:extLst>
                    <a:ext uri="{FF2B5EF4-FFF2-40B4-BE49-F238E27FC236}">
                      <a16:creationId xmlns:a16="http://schemas.microsoft.com/office/drawing/2014/main" id="{B5916C35-F1A3-9798-B772-4EDDE2A79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1691026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pPr algn="r">
                    <a:defRPr/>
                  </a:pPr>
                  <a:endParaRPr lang="en-US" sz="140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Rectangle 48">
                  <a:extLst>
                    <a:ext uri="{FF2B5EF4-FFF2-40B4-BE49-F238E27FC236}">
                      <a16:creationId xmlns:a16="http://schemas.microsoft.com/office/drawing/2014/main" id="{6995B7C2-02C6-F8B1-3304-B5DD7CF91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15468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noAutofit/>
                </a:bodyPr>
                <a:lstStyle/>
                <a:p>
                  <a:pPr algn="r">
                    <a:defRPr/>
                  </a:pPr>
                  <a:r>
                    <a:rPr lang="en-US" sz="1400" kern="0" noProof="0">
                      <a:solidFill>
                        <a:srgbClr val="000066"/>
                      </a:solidFill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20%</a:t>
                  </a:r>
                </a:p>
              </p:txBody>
            </p:sp>
          </p:grp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DF6088B7-D15D-44D1-E72E-C26D11959564}"/>
                  </a:ext>
                </a:extLst>
              </p:cNvPr>
              <p:cNvGrpSpPr/>
              <p:nvPr/>
            </p:nvGrpSpPr>
            <p:grpSpPr>
              <a:xfrm>
                <a:off x="1555109" y="4772559"/>
                <a:ext cx="392828" cy="288147"/>
                <a:chOff x="1710542" y="1546878"/>
                <a:chExt cx="392828" cy="288147"/>
              </a:xfrm>
            </p:grpSpPr>
            <p:sp>
              <p:nvSpPr>
                <p:cNvPr id="64" name="Line 17">
                  <a:extLst>
                    <a:ext uri="{FF2B5EF4-FFF2-40B4-BE49-F238E27FC236}">
                      <a16:creationId xmlns:a16="http://schemas.microsoft.com/office/drawing/2014/main" id="{DAFC8D7E-EED0-751A-5BD9-E5D9AECCD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1691026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pPr algn="r">
                    <a:defRPr/>
                  </a:pPr>
                  <a:endParaRPr lang="en-US" sz="1400" kern="0" noProof="0">
                    <a:solidFill>
                      <a:srgbClr val="000066"/>
                    </a:solidFill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Rectangle 48">
                  <a:extLst>
                    <a:ext uri="{FF2B5EF4-FFF2-40B4-BE49-F238E27FC236}">
                      <a16:creationId xmlns:a16="http://schemas.microsoft.com/office/drawing/2014/main" id="{AAD43E38-EB9F-B841-DCD3-BFD7CF9A7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15468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noAutofit/>
                </a:bodyPr>
                <a:lstStyle/>
                <a:p>
                  <a:pPr algn="r">
                    <a:defRPr/>
                  </a:pPr>
                  <a:r>
                    <a:rPr lang="en-US" sz="1400" kern="0" noProof="0">
                      <a:solidFill>
                        <a:srgbClr val="000066"/>
                      </a:solidFill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0%</a:t>
                  </a:r>
                </a:p>
              </p:txBody>
            </p:sp>
          </p:grp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4817DF44-0D4F-B528-81AC-4830617097CB}"/>
                  </a:ext>
                </a:extLst>
              </p:cNvPr>
              <p:cNvSpPr txBox="1"/>
              <p:nvPr/>
            </p:nvSpPr>
            <p:spPr>
              <a:xfrm>
                <a:off x="3545737" y="5005074"/>
                <a:ext cx="1497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>
                    <a:solidFill>
                      <a:srgbClr val="000066"/>
                    </a:solidFill>
                  </a:rPr>
                  <a:t>Oral </a:t>
                </a:r>
                <a:r>
                  <a:rPr lang="en-US" sz="1400" b="1" noProof="0" err="1">
                    <a:solidFill>
                      <a:srgbClr val="000066"/>
                    </a:solidFill>
                  </a:rPr>
                  <a:t>PrEP</a:t>
                </a:r>
                <a:br>
                  <a:rPr lang="en-US" sz="1400" b="1" noProof="0">
                    <a:solidFill>
                      <a:srgbClr val="000066"/>
                    </a:solidFill>
                  </a:rPr>
                </a:br>
                <a:r>
                  <a:rPr lang="en-US" sz="1400" b="1" noProof="0">
                    <a:solidFill>
                      <a:srgbClr val="000066"/>
                    </a:solidFill>
                  </a:rPr>
                  <a:t>(39 193 episodes)</a:t>
                </a:r>
              </a:p>
            </p:txBody>
          </p: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EA52624F-4A06-6E6B-FD4A-31AE420449E1}"/>
                  </a:ext>
                </a:extLst>
              </p:cNvPr>
              <p:cNvGrpSpPr/>
              <p:nvPr/>
            </p:nvGrpSpPr>
            <p:grpSpPr>
              <a:xfrm>
                <a:off x="4194925" y="2679493"/>
                <a:ext cx="196583" cy="2221120"/>
                <a:chOff x="2084388" y="2281238"/>
                <a:chExt cx="127000" cy="720725"/>
              </a:xfrm>
              <a:noFill/>
            </p:grpSpPr>
            <p:sp>
              <p:nvSpPr>
                <p:cNvPr id="61" name="Line 113">
                  <a:extLst>
                    <a:ext uri="{FF2B5EF4-FFF2-40B4-BE49-F238E27FC236}">
                      <a16:creationId xmlns:a16="http://schemas.microsoft.com/office/drawing/2014/main" id="{0C41DE61-0CFE-5A39-3650-592213D0E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noProof="0">
                    <a:solidFill>
                      <a:srgbClr val="000066"/>
                    </a:solidFill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120">
                  <a:extLst>
                    <a:ext uri="{FF2B5EF4-FFF2-40B4-BE49-F238E27FC236}">
                      <a16:creationId xmlns:a16="http://schemas.microsoft.com/office/drawing/2014/main" id="{55E30C1A-BFE9-313A-25DB-4980C61ED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noProof="0">
                    <a:solidFill>
                      <a:srgbClr val="000066"/>
                    </a:solidFill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113">
                  <a:extLst>
                    <a:ext uri="{FF2B5EF4-FFF2-40B4-BE49-F238E27FC236}">
                      <a16:creationId xmlns:a16="http://schemas.microsoft.com/office/drawing/2014/main" id="{A50361D8-56E9-30F1-0CBD-385F95132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noProof="0">
                    <a:solidFill>
                      <a:srgbClr val="000066"/>
                    </a:solidFill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E83071F-4AE3-D01F-75BB-F77AA855D70B}"/>
                  </a:ext>
                </a:extLst>
              </p:cNvPr>
              <p:cNvSpPr/>
              <p:nvPr/>
            </p:nvSpPr>
            <p:spPr>
              <a:xfrm>
                <a:off x="3962829" y="2805695"/>
                <a:ext cx="658864" cy="1561518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F12303B7-A516-5AD5-0A07-6F808DBDBA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844" y="3635450"/>
                <a:ext cx="66829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" name="Forme libre : forme 44">
                <a:extLst>
                  <a:ext uri="{FF2B5EF4-FFF2-40B4-BE49-F238E27FC236}">
                    <a16:creationId xmlns:a16="http://schemas.microsoft.com/office/drawing/2014/main" id="{0175200B-A814-619C-1341-5725C7DF54AF}"/>
                  </a:ext>
                </a:extLst>
              </p:cNvPr>
              <p:cNvSpPr/>
              <p:nvPr/>
            </p:nvSpPr>
            <p:spPr>
              <a:xfrm>
                <a:off x="1949450" y="2628900"/>
                <a:ext cx="3155950" cy="2355850"/>
              </a:xfrm>
              <a:custGeom>
                <a:avLst/>
                <a:gdLst>
                  <a:gd name="csX0" fmla="*/ 0 w 3155950"/>
                  <a:gd name="csY0" fmla="*/ 0 h 2286000"/>
                  <a:gd name="csX1" fmla="*/ 0 w 3155950"/>
                  <a:gd name="csY1" fmla="*/ 2286000 h 2286000"/>
                  <a:gd name="csX2" fmla="*/ 3155950 w 3155950"/>
                  <a:gd name="csY2" fmla="*/ 2286000 h 2286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3155950" h="2286000">
                    <a:moveTo>
                      <a:pt x="0" y="0"/>
                    </a:moveTo>
                    <a:lnTo>
                      <a:pt x="0" y="2286000"/>
                    </a:lnTo>
                    <a:lnTo>
                      <a:pt x="3155950" y="2286000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>
                  <a:solidFill>
                    <a:srgbClr val="000066"/>
                  </a:solidFill>
                </a:endParaRPr>
              </a:p>
            </p:txBody>
          </p:sp>
        </p:grpSp>
      </p:grpSp>
      <p:graphicFrame>
        <p:nvGraphicFramePr>
          <p:cNvPr id="115" name="Tableau 114">
            <a:extLst>
              <a:ext uri="{FF2B5EF4-FFF2-40B4-BE49-F238E27FC236}">
                <a16:creationId xmlns:a16="http://schemas.microsoft.com/office/drawing/2014/main" id="{99A4E719-2897-11A5-2A52-B4C96144C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05508"/>
              </p:ext>
            </p:extLst>
          </p:nvPr>
        </p:nvGraphicFramePr>
        <p:xfrm>
          <a:off x="6647769" y="1834206"/>
          <a:ext cx="4954968" cy="178152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676952">
                  <a:extLst>
                    <a:ext uri="{9D8B030D-6E8A-4147-A177-3AD203B41FA5}">
                      <a16:colId xmlns:a16="http://schemas.microsoft.com/office/drawing/2014/main" val="974716050"/>
                    </a:ext>
                  </a:extLst>
                </a:gridCol>
                <a:gridCol w="1085388">
                  <a:extLst>
                    <a:ext uri="{9D8B030D-6E8A-4147-A177-3AD203B41FA5}">
                      <a16:colId xmlns:a16="http://schemas.microsoft.com/office/drawing/2014/main" val="1450018249"/>
                    </a:ext>
                  </a:extLst>
                </a:gridCol>
                <a:gridCol w="1192628">
                  <a:extLst>
                    <a:ext uri="{9D8B030D-6E8A-4147-A177-3AD203B41FA5}">
                      <a16:colId xmlns:a16="http://schemas.microsoft.com/office/drawing/2014/main" val="258645817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noProof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CAB LA </a:t>
                      </a:r>
                      <a:r>
                        <a:rPr lang="en-US" sz="1400" b="1" u="none" strike="noStrike" noProof="0" err="1">
                          <a:solidFill>
                            <a:schemeClr val="bg1"/>
                          </a:solidFill>
                          <a:effectLst/>
                        </a:rPr>
                        <a:t>PrEP</a:t>
                      </a:r>
                      <a:b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episodes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N = 1 912</a:t>
                      </a:r>
                      <a:endParaRPr lang="en-US" sz="1400" b="1" i="0" u="none" strike="noStrike" noProof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Oral </a:t>
                      </a:r>
                      <a:r>
                        <a:rPr lang="en-US" sz="1400" b="1" u="none" strike="noStrike" noProof="0" err="1">
                          <a:solidFill>
                            <a:schemeClr val="bg1"/>
                          </a:solidFill>
                          <a:effectLst/>
                        </a:rPr>
                        <a:t>PrEP</a:t>
                      </a:r>
                      <a:b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episodes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N = 39 193</a:t>
                      </a:r>
                      <a:endParaRPr lang="en-US" sz="1400" b="1" i="0" u="none" strike="noStrike" noProof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19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66"/>
                          </a:solidFill>
                          <a:effectLst/>
                        </a:rPr>
                        <a:t>HIV acquisitions, N (%)</a:t>
                      </a:r>
                      <a:endParaRPr lang="en-US" sz="1400" b="0" i="0" u="none" strike="noStrike" noProof="0" dirty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  <a:t>1 (&lt;1)</a:t>
                      </a:r>
                      <a:endParaRPr lang="en-US" sz="1400" b="0" i="0" u="none" strike="noStrike" noProof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  <a:t>180 (&lt;1)</a:t>
                      </a:r>
                      <a:endParaRPr lang="en-US" sz="1400" b="0" i="0" u="none" strike="noStrike" noProof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extLst>
                  <a:ext uri="{0D108BD9-81ED-4DB2-BD59-A6C34878D82A}">
                    <a16:rowId xmlns:a16="http://schemas.microsoft.com/office/drawing/2014/main" val="2854203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66"/>
                          </a:solidFill>
                          <a:effectLst/>
                        </a:rPr>
                        <a:t>IR per 1000 person-years (95% Cl)</a:t>
                      </a:r>
                      <a:endParaRPr lang="en-US" sz="1400" b="0" i="0" u="none" strike="noStrike" noProof="0" dirty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  <a:t>0.9 (0.1-6.5)</a:t>
                      </a:r>
                      <a:endParaRPr lang="en-US" sz="1400" b="0" i="0" u="none" strike="noStrike" noProof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66"/>
                          </a:solidFill>
                          <a:effectLst/>
                        </a:rPr>
                        <a:t>4.9 (4.3-5.7)</a:t>
                      </a:r>
                      <a:endParaRPr lang="en-US" sz="1400" b="0" i="0" u="none" strike="noStrike" noProof="0" dirty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extLst>
                  <a:ext uri="{0D108BD9-81ED-4DB2-BD59-A6C34878D82A}">
                    <a16:rowId xmlns:a16="http://schemas.microsoft.com/office/drawing/2014/main" val="690885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  <a:t>Months from start of </a:t>
                      </a:r>
                      <a:r>
                        <a:rPr lang="en-US" sz="1400" u="none" strike="noStrike" noProof="0" err="1">
                          <a:solidFill>
                            <a:srgbClr val="000066"/>
                          </a:solidFill>
                          <a:effectLst/>
                        </a:rPr>
                        <a:t>PrEP</a:t>
                      </a:r>
                      <a: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  <a:t> episode</a:t>
                      </a:r>
                      <a:b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</a:br>
                      <a: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  <a:t>to HIV diagnosis, median (IQR)</a:t>
                      </a:r>
                      <a:endParaRPr lang="en-US" sz="1400" b="0" i="0" u="none" strike="noStrike" noProof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noProof="0">
                          <a:solidFill>
                            <a:srgbClr val="000066"/>
                          </a:solidFill>
                          <a:effectLst/>
                        </a:rPr>
                        <a:t>3 (NA)</a:t>
                      </a:r>
                      <a:endParaRPr lang="en-US" sz="1400" b="0" i="0" u="none" strike="noStrike" noProof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66"/>
                          </a:solidFill>
                          <a:effectLst/>
                        </a:rPr>
                        <a:t>7 (4, 10)</a:t>
                      </a:r>
                      <a:endParaRPr lang="en-US" sz="1400" b="0" i="0" u="none" strike="noStrike" noProof="0" dirty="0">
                        <a:solidFill>
                          <a:srgbClr val="00006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000" marR="72000" marT="36000" marB="36000" anchor="b"/>
                </a:tc>
                <a:extLst>
                  <a:ext uri="{0D108BD9-81ED-4DB2-BD59-A6C34878D82A}">
                    <a16:rowId xmlns:a16="http://schemas.microsoft.com/office/drawing/2014/main" val="3101199442"/>
                  </a:ext>
                </a:extLst>
              </a:tr>
            </a:tbl>
          </a:graphicData>
        </a:graphic>
      </p:graphicFrame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67E9FD42-7667-F525-FD57-2C15903CA9D1}"/>
              </a:ext>
            </a:extLst>
          </p:cNvPr>
          <p:cNvGrpSpPr/>
          <p:nvPr/>
        </p:nvGrpSpPr>
        <p:grpSpPr>
          <a:xfrm>
            <a:off x="6987685" y="4391746"/>
            <a:ext cx="3470765" cy="1901218"/>
            <a:chOff x="6987685" y="4157112"/>
            <a:chExt cx="3470765" cy="2301859"/>
          </a:xfrm>
        </p:grpSpPr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E3518A51-4D65-7CCE-A321-3AB262135DDD}"/>
                </a:ext>
              </a:extLst>
            </p:cNvPr>
            <p:cNvGrpSpPr/>
            <p:nvPr/>
          </p:nvGrpSpPr>
          <p:grpSpPr>
            <a:xfrm>
              <a:off x="6987685" y="4157112"/>
              <a:ext cx="392828" cy="288147"/>
              <a:chOff x="1710542" y="1546878"/>
              <a:chExt cx="392828" cy="288147"/>
            </a:xfrm>
          </p:grpSpPr>
          <p:sp>
            <p:nvSpPr>
              <p:cNvPr id="133" name="Line 17">
                <a:extLst>
                  <a:ext uri="{FF2B5EF4-FFF2-40B4-BE49-F238E27FC236}">
                    <a16:creationId xmlns:a16="http://schemas.microsoft.com/office/drawing/2014/main" id="{D369C5B8-A17A-6069-875C-C2B616890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fr-FR" sz="1400" kern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tangle 48">
                <a:extLst>
                  <a:ext uri="{FF2B5EF4-FFF2-40B4-BE49-F238E27FC236}">
                    <a16:creationId xmlns:a16="http://schemas.microsoft.com/office/drawing/2014/main" id="{2B3084B1-3514-7820-0773-B9F3905CF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fr-FR" altLang="fr-FR" sz="1400" kern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CEB441E0-03BD-E407-DDA7-66C87CAEAB50}"/>
                </a:ext>
              </a:extLst>
            </p:cNvPr>
            <p:cNvGrpSpPr/>
            <p:nvPr/>
          </p:nvGrpSpPr>
          <p:grpSpPr>
            <a:xfrm>
              <a:off x="6987685" y="4827037"/>
              <a:ext cx="392828" cy="288147"/>
              <a:chOff x="1710542" y="1546878"/>
              <a:chExt cx="392828" cy="288147"/>
            </a:xfrm>
          </p:grpSpPr>
          <p:sp>
            <p:nvSpPr>
              <p:cNvPr id="131" name="Line 17">
                <a:extLst>
                  <a:ext uri="{FF2B5EF4-FFF2-40B4-BE49-F238E27FC236}">
                    <a16:creationId xmlns:a16="http://schemas.microsoft.com/office/drawing/2014/main" id="{BDE2A9C7-149A-31AA-DBF7-83C767EF2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fr-FR" sz="1400" kern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tangle 48">
                <a:extLst>
                  <a:ext uri="{FF2B5EF4-FFF2-40B4-BE49-F238E27FC236}">
                    <a16:creationId xmlns:a16="http://schemas.microsoft.com/office/drawing/2014/main" id="{0D784D73-F979-DF85-338F-704309DAB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fr-FR" altLang="fr-FR" sz="1400" kern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4156A67B-48E1-6A4F-94FE-8E797D38DBC7}"/>
                </a:ext>
              </a:extLst>
            </p:cNvPr>
            <p:cNvGrpSpPr/>
            <p:nvPr/>
          </p:nvGrpSpPr>
          <p:grpSpPr>
            <a:xfrm>
              <a:off x="6987685" y="5496962"/>
              <a:ext cx="392828" cy="288147"/>
              <a:chOff x="1710542" y="1546878"/>
              <a:chExt cx="392828" cy="288147"/>
            </a:xfrm>
          </p:grpSpPr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id="{DBDC2713-34F3-4A84-653E-EAE654FDB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fr-FR" sz="1400" kern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48">
                <a:extLst>
                  <a:ext uri="{FF2B5EF4-FFF2-40B4-BE49-F238E27FC236}">
                    <a16:creationId xmlns:a16="http://schemas.microsoft.com/office/drawing/2014/main" id="{3DDA03D7-466A-F078-F80D-55EBB5614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fr-FR" altLang="fr-FR" sz="1400" kern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02C69880-0648-EEA7-92E8-B0F6EA18F721}"/>
                </a:ext>
              </a:extLst>
            </p:cNvPr>
            <p:cNvGrpSpPr/>
            <p:nvPr/>
          </p:nvGrpSpPr>
          <p:grpSpPr>
            <a:xfrm>
              <a:off x="6987685" y="6170824"/>
              <a:ext cx="392828" cy="288147"/>
              <a:chOff x="1710542" y="1546878"/>
              <a:chExt cx="392828" cy="288147"/>
            </a:xfrm>
          </p:grpSpPr>
          <p:sp>
            <p:nvSpPr>
              <p:cNvPr id="127" name="Line 17">
                <a:extLst>
                  <a:ext uri="{FF2B5EF4-FFF2-40B4-BE49-F238E27FC236}">
                    <a16:creationId xmlns:a16="http://schemas.microsoft.com/office/drawing/2014/main" id="{7F088E75-78FE-754F-7E9A-737FBB51F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r">
                  <a:defRPr/>
                </a:pPr>
                <a:endParaRPr lang="fr-FR" sz="1400" kern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48">
                <a:extLst>
                  <a:ext uri="{FF2B5EF4-FFF2-40B4-BE49-F238E27FC236}">
                    <a16:creationId xmlns:a16="http://schemas.microsoft.com/office/drawing/2014/main" id="{88682520-BDF9-E9AE-7BE8-5CE0E35A9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algn="r">
                  <a:defRPr/>
                </a:pPr>
                <a:r>
                  <a:rPr lang="fr-FR" altLang="fr-FR" sz="1400" kern="0">
                    <a:solidFill>
                      <a:srgbClr val="000066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0.1</a:t>
                </a:r>
              </a:p>
            </p:txBody>
          </p:sp>
        </p:grpSp>
        <p:sp>
          <p:nvSpPr>
            <p:cNvPr id="121" name="Line 17">
              <a:extLst>
                <a:ext uri="{FF2B5EF4-FFF2-40B4-BE49-F238E27FC236}">
                  <a16:creationId xmlns:a16="http://schemas.microsoft.com/office/drawing/2014/main" id="{F8692375-3238-8A17-F272-3284F56AF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0513" y="5641035"/>
              <a:ext cx="30779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algn="r">
                <a:defRPr/>
              </a:pPr>
              <a:endParaRPr lang="fr-FR" sz="1400" kern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48">
              <a:extLst>
                <a:ext uri="{FF2B5EF4-FFF2-40B4-BE49-F238E27FC236}">
                  <a16:creationId xmlns:a16="http://schemas.microsoft.com/office/drawing/2014/main" id="{B19F8C5F-EF14-A65C-FDDE-748A4445A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305" y="4962524"/>
              <a:ext cx="1324649" cy="34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fr-FR" altLang="fr-FR" sz="1400" b="1" kern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5.37 (0.75-38.32)</a:t>
              </a:r>
            </a:p>
          </p:txBody>
        </p:sp>
        <p:sp>
          <p:nvSpPr>
            <p:cNvPr id="124" name="Line 17">
              <a:extLst>
                <a:ext uri="{FF2B5EF4-FFF2-40B4-BE49-F238E27FC236}">
                  <a16:creationId xmlns:a16="http://schemas.microsoft.com/office/drawing/2014/main" id="{9DD64AEE-1706-403B-46FA-0FE9D6C747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375203" y="5312089"/>
              <a:ext cx="20202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algn="r">
                <a:defRPr/>
              </a:pPr>
              <a:endParaRPr lang="fr-FR" sz="1400" kern="0">
                <a:solidFill>
                  <a:srgbClr val="000066"/>
                </a:solidFill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97B6C6E8-7EA7-2E9A-4A66-EBE83782FF61}"/>
                </a:ext>
              </a:extLst>
            </p:cNvPr>
            <p:cNvCxnSpPr/>
            <p:nvPr/>
          </p:nvCxnSpPr>
          <p:spPr>
            <a:xfrm>
              <a:off x="8858250" y="4570967"/>
              <a:ext cx="0" cy="1163882"/>
            </a:xfrm>
            <a:prstGeom prst="line">
              <a:avLst/>
            </a:prstGeom>
            <a:ln w="57150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Losange 125">
              <a:extLst>
                <a:ext uri="{FF2B5EF4-FFF2-40B4-BE49-F238E27FC236}">
                  <a16:creationId xmlns:a16="http://schemas.microsoft.com/office/drawing/2014/main" id="{5EE50948-A33C-3CCB-B9B7-1462B785A58F}"/>
                </a:ext>
              </a:extLst>
            </p:cNvPr>
            <p:cNvSpPr/>
            <p:nvPr/>
          </p:nvSpPr>
          <p:spPr>
            <a:xfrm>
              <a:off x="8734425" y="5021459"/>
              <a:ext cx="252412" cy="252412"/>
            </a:xfrm>
            <a:prstGeom prst="diamon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239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PURPOSE 1 and 2: final results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F2E5ED2-F8C5-8CD9-EB8E-56D09E54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144" y="6438340"/>
            <a:ext cx="5606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1. </a:t>
            </a:r>
            <a:r>
              <a:rPr lang="pt-BR" sz="1400" i="1" dirty="0" err="1">
                <a:solidFill>
                  <a:srgbClr val="0070C0"/>
                </a:solidFill>
                <a:latin typeface="Calibri"/>
                <a:cs typeface="Arial" charset="0"/>
              </a:rPr>
              <a:t>Ndlovu</a:t>
            </a:r>
            <a:r>
              <a:rPr lang="pt-BR" sz="1400" i="1" dirty="0">
                <a:solidFill>
                  <a:srgbClr val="0070C0"/>
                </a:solidFill>
                <a:latin typeface="Calibri"/>
                <a:cs typeface="Arial" charset="0"/>
              </a:rPr>
              <a:t> N, CROI 2026, Abs. 128 ; 2. Cantos Lucio VD, CROI 2026, Abs. 129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CFE53C5-8E91-A08A-664F-E44AB73C478C}"/>
              </a:ext>
            </a:extLst>
          </p:cNvPr>
          <p:cNvGrpSpPr/>
          <p:nvPr/>
        </p:nvGrpSpPr>
        <p:grpSpPr>
          <a:xfrm>
            <a:off x="1078559" y="2808879"/>
            <a:ext cx="4622736" cy="3432383"/>
            <a:chOff x="1524032" y="2608596"/>
            <a:chExt cx="3736944" cy="280118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2E2234F-D91C-632A-67DE-747804E6863B}"/>
                </a:ext>
              </a:extLst>
            </p:cNvPr>
            <p:cNvGrpSpPr/>
            <p:nvPr/>
          </p:nvGrpSpPr>
          <p:grpSpPr>
            <a:xfrm>
              <a:off x="2327276" y="2855912"/>
              <a:ext cx="2933700" cy="1844676"/>
              <a:chOff x="2987676" y="2749550"/>
              <a:chExt cx="2933700" cy="1844676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58FF38A4-53F5-D64D-F267-DC2DB667E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749550"/>
                <a:ext cx="2827338" cy="1844675"/>
              </a:xfrm>
              <a:custGeom>
                <a:avLst/>
                <a:gdLst>
                  <a:gd name="T0" fmla="*/ 7125 w 7125"/>
                  <a:gd name="T1" fmla="*/ 4646 h 4646"/>
                  <a:gd name="T2" fmla="*/ 0 w 7125"/>
                  <a:gd name="T3" fmla="*/ 4646 h 4646"/>
                  <a:gd name="T4" fmla="*/ 0 w 7125"/>
                  <a:gd name="T5" fmla="*/ 0 h 4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25" h="4646">
                    <a:moveTo>
                      <a:pt x="7125" y="4646"/>
                    </a:moveTo>
                    <a:lnTo>
                      <a:pt x="0" y="464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05CC710E-C9D8-0268-8271-8DDE446D7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7676" y="2789238"/>
                <a:ext cx="106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03D27D56-B10C-23F3-75DB-3B816A13B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7676" y="3390900"/>
                <a:ext cx="106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F460B02C-77EB-FB99-24C7-7C41CB5A6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7676" y="3992563"/>
                <a:ext cx="106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D8304D77-D3F0-56FB-47EE-FF885526B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7676" y="4594225"/>
                <a:ext cx="106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AD3280E0-1A47-200C-4D9A-C206CD7B7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6" y="3409950"/>
                <a:ext cx="627063" cy="1184275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3D05513A-62CE-2CF3-CA48-A62EBCC7A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2051" y="3435350"/>
                <a:ext cx="627063" cy="115887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Rectangle 19">
                <a:extLst>
                  <a:ext uri="{FF2B5EF4-FFF2-40B4-BE49-F238E27FC236}">
                    <a16:creationId xmlns:a16="http://schemas.microsoft.com/office/drawing/2014/main" id="{EDE6AAC5-403E-5C2B-88FE-44A290D7D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451" y="4554538"/>
                <a:ext cx="627063" cy="396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EC1CD15C-0730-39AA-9ABC-FA5770B0E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7963" y="2874963"/>
                <a:ext cx="0" cy="9667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24">
                <a:extLst>
                  <a:ext uri="{FF2B5EF4-FFF2-40B4-BE49-F238E27FC236}">
                    <a16:creationId xmlns:a16="http://schemas.microsoft.com/office/drawing/2014/main" id="{AAA27888-6A78-7EB7-9CC0-3B71A8C47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5163" y="3032125"/>
                <a:ext cx="0" cy="668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1" name="Line 25">
                <a:extLst>
                  <a:ext uri="{FF2B5EF4-FFF2-40B4-BE49-F238E27FC236}">
                    <a16:creationId xmlns:a16="http://schemas.microsoft.com/office/drawing/2014/main" id="{8CA816BD-7291-4DC4-2E6A-FFA2A97ED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0776" y="4448175"/>
                <a:ext cx="0" cy="1460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47AD233-9321-40C9-E9AA-9EA64B56CC4B}"/>
                </a:ext>
              </a:extLst>
            </p:cNvPr>
            <p:cNvSpPr txBox="1"/>
            <p:nvPr/>
          </p:nvSpPr>
          <p:spPr>
            <a:xfrm>
              <a:off x="2777977" y="4806950"/>
              <a:ext cx="444733" cy="602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2134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2953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1CB5A49-AB0E-9C25-4BE7-B8913EA47B44}"/>
                </a:ext>
              </a:extLst>
            </p:cNvPr>
            <p:cNvSpPr txBox="1"/>
            <p:nvPr/>
          </p:nvSpPr>
          <p:spPr>
            <a:xfrm>
              <a:off x="3592396" y="4806950"/>
              <a:ext cx="444733" cy="602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2136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52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2630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C8E9700-665B-703A-2495-D189C3792399}"/>
                </a:ext>
              </a:extLst>
            </p:cNvPr>
            <p:cNvSpPr txBox="1"/>
            <p:nvPr/>
          </p:nvSpPr>
          <p:spPr>
            <a:xfrm>
              <a:off x="4418722" y="4806950"/>
              <a:ext cx="444733" cy="602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1068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25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1291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872F90A-53EF-A020-C1DC-3AA81950A6A9}"/>
                </a:ext>
              </a:extLst>
            </p:cNvPr>
            <p:cNvSpPr txBox="1"/>
            <p:nvPr/>
          </p:nvSpPr>
          <p:spPr>
            <a:xfrm>
              <a:off x="2128428" y="4562087"/>
              <a:ext cx="223145" cy="25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1436E58-9DA9-1270-FCBE-8BDCFB5CB34B}"/>
                </a:ext>
              </a:extLst>
            </p:cNvPr>
            <p:cNvSpPr txBox="1"/>
            <p:nvPr/>
          </p:nvSpPr>
          <p:spPr>
            <a:xfrm>
              <a:off x="2128428" y="3963474"/>
              <a:ext cx="223145" cy="25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038E1DB-4B24-2618-E7E7-C7E4C6EA4856}"/>
                </a:ext>
              </a:extLst>
            </p:cNvPr>
            <p:cNvSpPr txBox="1"/>
            <p:nvPr/>
          </p:nvSpPr>
          <p:spPr>
            <a:xfrm>
              <a:off x="2128428" y="3364860"/>
              <a:ext cx="223145" cy="25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C4C89A1-026B-76F6-0D64-113A3FA656C6}"/>
                </a:ext>
              </a:extLst>
            </p:cNvPr>
            <p:cNvSpPr txBox="1"/>
            <p:nvPr/>
          </p:nvSpPr>
          <p:spPr>
            <a:xfrm>
              <a:off x="2128428" y="2766246"/>
              <a:ext cx="223145" cy="25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9F85F23-0C11-CA36-2DEA-77BA4B2B4154}"/>
                </a:ext>
              </a:extLst>
            </p:cNvPr>
            <p:cNvSpPr txBox="1"/>
            <p:nvPr/>
          </p:nvSpPr>
          <p:spPr>
            <a:xfrm>
              <a:off x="1524032" y="4806950"/>
              <a:ext cx="1124479" cy="602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No. Participants: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HIV acquisition: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PY of follow-up: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28A942D-2388-136A-68AA-0EE78835BDFA}"/>
                </a:ext>
              </a:extLst>
            </p:cNvPr>
            <p:cNvSpPr txBox="1"/>
            <p:nvPr/>
          </p:nvSpPr>
          <p:spPr>
            <a:xfrm>
              <a:off x="2594322" y="4063119"/>
              <a:ext cx="797201" cy="42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0.07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(0.01-0.25)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53FB13CD-0ED7-F9CA-50FC-39D993DB9F19}"/>
                </a:ext>
              </a:extLst>
            </p:cNvPr>
            <p:cNvSpPr txBox="1"/>
            <p:nvPr/>
          </p:nvSpPr>
          <p:spPr>
            <a:xfrm>
              <a:off x="3372031" y="2767195"/>
              <a:ext cx="890503" cy="42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1.98</a:t>
              </a:r>
            </a:p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(1.48 – 2.59)</a:t>
              </a:r>
              <a:endParaRPr lang="en-US" sz="14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6E8AA36-FF54-6DF7-69E5-2F736B987A33}"/>
                </a:ext>
              </a:extLst>
            </p:cNvPr>
            <p:cNvSpPr txBox="1"/>
            <p:nvPr/>
          </p:nvSpPr>
          <p:spPr>
            <a:xfrm>
              <a:off x="4159272" y="2608596"/>
              <a:ext cx="890503" cy="42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1.94</a:t>
              </a:r>
            </a:p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(1.25 – 2.86)</a:t>
              </a:r>
              <a:endParaRPr lang="en-US" sz="1400" noProof="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C0A3AD53-4743-B587-6065-EA17A6D8BC7D}"/>
              </a:ext>
            </a:extLst>
          </p:cNvPr>
          <p:cNvGrpSpPr/>
          <p:nvPr/>
        </p:nvGrpSpPr>
        <p:grpSpPr>
          <a:xfrm>
            <a:off x="7036153" y="2766246"/>
            <a:ext cx="4407964" cy="3472732"/>
            <a:chOff x="6935211" y="2766246"/>
            <a:chExt cx="2772352" cy="2592042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F83F8599-0575-4AEF-204E-F97D5A55C2CC}"/>
                </a:ext>
              </a:extLst>
            </p:cNvPr>
            <p:cNvGrpSpPr/>
            <p:nvPr/>
          </p:nvGrpSpPr>
          <p:grpSpPr>
            <a:xfrm>
              <a:off x="7532688" y="2857500"/>
              <a:ext cx="2174875" cy="1843088"/>
              <a:chOff x="8193088" y="2857500"/>
              <a:chExt cx="2174875" cy="1843088"/>
            </a:xfrm>
          </p:grpSpPr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42A0EF65-88A2-D641-C963-B037DC819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038" y="2857500"/>
                <a:ext cx="2066925" cy="1843088"/>
              </a:xfrm>
              <a:custGeom>
                <a:avLst/>
                <a:gdLst>
                  <a:gd name="T0" fmla="*/ 5207 w 5207"/>
                  <a:gd name="T1" fmla="*/ 4646 h 4646"/>
                  <a:gd name="T2" fmla="*/ 0 w 5207"/>
                  <a:gd name="T3" fmla="*/ 4646 h 4646"/>
                  <a:gd name="T4" fmla="*/ 0 w 5207"/>
                  <a:gd name="T5" fmla="*/ 0 h 4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07" h="4646">
                    <a:moveTo>
                      <a:pt x="5207" y="4646"/>
                    </a:moveTo>
                    <a:lnTo>
                      <a:pt x="0" y="464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64D2C9B4-B087-6E04-AC17-2252019EF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3088" y="3497263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675716F2-82E7-A27C-1535-8A1B2D32D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3088" y="4098925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A90B6CF8-8F05-4158-A2D5-3C832B2DE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3088" y="4700588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B1FC202E-CC12-2BE1-9968-2DF62A5FD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3088" y="2895600"/>
                <a:ext cx="107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A9B1CE47-083B-4F86-52C4-94242B954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8151" y="4144963"/>
                <a:ext cx="508000" cy="55562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C55B4C4B-93ED-37D6-B780-B0E54BAA7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4738" y="4630738"/>
                <a:ext cx="508000" cy="6985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Line 22">
                <a:extLst>
                  <a:ext uri="{FF2B5EF4-FFF2-40B4-BE49-F238E27FC236}">
                    <a16:creationId xmlns:a16="http://schemas.microsoft.com/office/drawing/2014/main" id="{8D656F40-AC4E-7ABA-0DC3-2C5B1D923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69451" y="3735388"/>
                <a:ext cx="0" cy="671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57FCC7D6-9269-1D2B-23FD-9DCA90E3F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42388" y="4510088"/>
                <a:ext cx="0" cy="190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BE68E35-A2A5-C68F-F4E7-5DEE84D350F1}"/>
                </a:ext>
              </a:extLst>
            </p:cNvPr>
            <p:cNvSpPr txBox="1"/>
            <p:nvPr/>
          </p:nvSpPr>
          <p:spPr>
            <a:xfrm>
              <a:off x="8113712" y="4806950"/>
              <a:ext cx="346013" cy="551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2179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3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2843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294DA8E0-6864-B32C-069E-466674DB66D8}"/>
                </a:ext>
              </a:extLst>
            </p:cNvPr>
            <p:cNvSpPr txBox="1"/>
            <p:nvPr/>
          </p:nvSpPr>
          <p:spPr>
            <a:xfrm>
              <a:off x="8766206" y="4806950"/>
              <a:ext cx="346013" cy="551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1086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12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1305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81FE67F-6A5D-389A-76B9-CDC2D58A3932}"/>
                </a:ext>
              </a:extLst>
            </p:cNvPr>
            <p:cNvSpPr txBox="1"/>
            <p:nvPr/>
          </p:nvSpPr>
          <p:spPr>
            <a:xfrm>
              <a:off x="6935211" y="4806950"/>
              <a:ext cx="874872" cy="551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No. Participants: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HIV acquisition:</a:t>
              </a:r>
            </a:p>
            <a:p>
              <a:pPr algn="ctr"/>
              <a:r>
                <a:rPr lang="en-US" sz="1400" noProof="0">
                  <a:solidFill>
                    <a:srgbClr val="000066"/>
                  </a:solidFill>
                </a:rPr>
                <a:t>PY of follow-up: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99DADE4-5097-2F50-C511-E67D264A67E5}"/>
                </a:ext>
              </a:extLst>
            </p:cNvPr>
            <p:cNvSpPr txBox="1"/>
            <p:nvPr/>
          </p:nvSpPr>
          <p:spPr>
            <a:xfrm>
              <a:off x="7971867" y="4038601"/>
              <a:ext cx="620241" cy="3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0.11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(0.02-0.31)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8DDA392-D29C-DE99-D072-11F850500FC9}"/>
                </a:ext>
              </a:extLst>
            </p:cNvPr>
            <p:cNvSpPr txBox="1"/>
            <p:nvPr/>
          </p:nvSpPr>
          <p:spPr>
            <a:xfrm>
              <a:off x="8617551" y="3310879"/>
              <a:ext cx="620241" cy="390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0.92</a:t>
              </a:r>
              <a:br>
                <a:rPr lang="en-US" sz="1400" noProof="0" dirty="0">
                  <a:solidFill>
                    <a:srgbClr val="000066"/>
                  </a:solidFill>
                </a:rPr>
              </a:br>
              <a:r>
                <a:rPr lang="en-US" sz="1400" noProof="0" dirty="0">
                  <a:solidFill>
                    <a:srgbClr val="000066"/>
                  </a:solidFill>
                </a:rPr>
                <a:t>(0.48-1.61)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4BED0FA3-AE6F-D3A6-B026-3A2C37B8AA38}"/>
                </a:ext>
              </a:extLst>
            </p:cNvPr>
            <p:cNvSpPr txBox="1"/>
            <p:nvPr/>
          </p:nvSpPr>
          <p:spPr>
            <a:xfrm>
              <a:off x="7349937" y="4562087"/>
              <a:ext cx="173611" cy="229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EF7E926-5413-070B-5E1C-2D2C73BFED2F}"/>
                </a:ext>
              </a:extLst>
            </p:cNvPr>
            <p:cNvSpPr txBox="1"/>
            <p:nvPr/>
          </p:nvSpPr>
          <p:spPr>
            <a:xfrm>
              <a:off x="7349937" y="3963474"/>
              <a:ext cx="173611" cy="229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F53BE77-3E9B-DA95-1B38-00B9EEE84DBA}"/>
                </a:ext>
              </a:extLst>
            </p:cNvPr>
            <p:cNvSpPr txBox="1"/>
            <p:nvPr/>
          </p:nvSpPr>
          <p:spPr>
            <a:xfrm>
              <a:off x="7349937" y="3364860"/>
              <a:ext cx="173611" cy="229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6018E23-676A-52A9-BCF2-445BCE6C9A2A}"/>
                </a:ext>
              </a:extLst>
            </p:cNvPr>
            <p:cNvSpPr txBox="1"/>
            <p:nvPr/>
          </p:nvSpPr>
          <p:spPr>
            <a:xfrm>
              <a:off x="7349937" y="2766246"/>
              <a:ext cx="173611" cy="229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>
                  <a:solidFill>
                    <a:srgbClr val="000066"/>
                  </a:solidFill>
                </a:rPr>
                <a:t>3</a:t>
              </a: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2947AADA-E9C9-EB84-2F8A-7E20EF7BF197}"/>
              </a:ext>
            </a:extLst>
          </p:cNvPr>
          <p:cNvSpPr txBox="1"/>
          <p:nvPr/>
        </p:nvSpPr>
        <p:spPr>
          <a:xfrm>
            <a:off x="2401362" y="1804753"/>
            <a:ext cx="3394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70C0"/>
                </a:solidFill>
              </a:rPr>
              <a:t>PURPOSE 1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HIV incidence per 100 PY (95% CI)</a:t>
            </a:r>
          </a:p>
          <a:p>
            <a:pPr algn="ctr"/>
            <a:r>
              <a:rPr lang="en-US" b="1" noProof="0" dirty="0">
                <a:solidFill>
                  <a:srgbClr val="0070C0"/>
                </a:solidFill>
              </a:rPr>
              <a:t>End of randomized blinded phase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B007738-7BED-5D8E-7BA4-22F0CCDAC2F1}"/>
              </a:ext>
            </a:extLst>
          </p:cNvPr>
          <p:cNvSpPr txBox="1"/>
          <p:nvPr/>
        </p:nvSpPr>
        <p:spPr>
          <a:xfrm>
            <a:off x="8246215" y="1866783"/>
            <a:ext cx="3394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>
                <a:solidFill>
                  <a:srgbClr val="0070C0"/>
                </a:solidFill>
              </a:rPr>
              <a:t>PURPOSE 2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HIV incidence per 100 PY (95% CI)</a:t>
            </a:r>
          </a:p>
          <a:p>
            <a:pPr algn="ctr"/>
            <a:r>
              <a:rPr lang="en-US" b="1" noProof="0">
                <a:solidFill>
                  <a:srgbClr val="0070C0"/>
                </a:solidFill>
              </a:rPr>
              <a:t>End of randomized blinded phase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19EAAEA-5FF0-C81B-2BD3-37394D0DC360}"/>
              </a:ext>
            </a:extLst>
          </p:cNvPr>
          <p:cNvSpPr txBox="1"/>
          <p:nvPr/>
        </p:nvSpPr>
        <p:spPr>
          <a:xfrm>
            <a:off x="2526846" y="613297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000066"/>
                </a:solidFill>
              </a:rPr>
              <a:t>LEN SC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1FD026C-F803-C676-5157-3B48CE2BCA8D}"/>
              </a:ext>
            </a:extLst>
          </p:cNvPr>
          <p:cNvSpPr txBox="1"/>
          <p:nvPr/>
        </p:nvSpPr>
        <p:spPr>
          <a:xfrm>
            <a:off x="3514509" y="6132973"/>
            <a:ext cx="782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>
                <a:solidFill>
                  <a:srgbClr val="000066"/>
                </a:solidFill>
              </a:rPr>
              <a:t>TAF/FTC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27F78DF-604F-F796-EEFA-2961C26ED480}"/>
              </a:ext>
            </a:extLst>
          </p:cNvPr>
          <p:cNvSpPr txBox="1"/>
          <p:nvPr/>
        </p:nvSpPr>
        <p:spPr>
          <a:xfrm>
            <a:off x="4549270" y="6132973"/>
            <a:ext cx="801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>
                <a:solidFill>
                  <a:srgbClr val="000066"/>
                </a:solidFill>
              </a:rPr>
              <a:t>TDF/FTC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461412A-80C6-BC0E-B904-B615DC2B9281}"/>
              </a:ext>
            </a:extLst>
          </p:cNvPr>
          <p:cNvSpPr txBox="1"/>
          <p:nvPr/>
        </p:nvSpPr>
        <p:spPr>
          <a:xfrm>
            <a:off x="8885076" y="613345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>
                <a:solidFill>
                  <a:srgbClr val="000066"/>
                </a:solidFill>
              </a:rPr>
              <a:t>LEN SC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C49E986-A360-DFF0-368B-A83A36093663}"/>
              </a:ext>
            </a:extLst>
          </p:cNvPr>
          <p:cNvSpPr txBox="1"/>
          <p:nvPr/>
        </p:nvSpPr>
        <p:spPr>
          <a:xfrm>
            <a:off x="9861318" y="6133459"/>
            <a:ext cx="801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>
                <a:solidFill>
                  <a:srgbClr val="000066"/>
                </a:solidFill>
              </a:rPr>
              <a:t>TDF/FTC</a:t>
            </a:r>
          </a:p>
        </p:txBody>
      </p:sp>
    </p:spTree>
    <p:extLst>
      <p:ext uri="{BB962C8B-B14F-4D97-AF65-F5344CB8AC3E}">
        <p14:creationId xmlns:p14="http://schemas.microsoft.com/office/powerpoint/2010/main" val="9703524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F531A-99D0-286B-30EE-86C15F9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HIV transmission risk with low viremia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0C4AE7F-EAD5-1325-14C0-EE05CC8CD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470" y="6444771"/>
            <a:ext cx="25415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>
                <a:solidFill>
                  <a:srgbClr val="0070C0"/>
                </a:solidFill>
              </a:rPr>
              <a:t>Martin MA, CROI 2026, Abs. 903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E60B0E-FCF3-B024-283F-69EEC29902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619249"/>
            <a:ext cx="5486400" cy="4825521"/>
          </a:xfrm>
        </p:spPr>
        <p:txBody>
          <a:bodyPr>
            <a:normAutofit lnSpcReduction="10000"/>
          </a:bodyPr>
          <a:lstStyle/>
          <a:p>
            <a:r>
              <a:rPr lang="en-US" sz="2000" b="1" noProof="0" dirty="0">
                <a:effectLst/>
              </a:rPr>
              <a:t>Objective: </a:t>
            </a:r>
            <a:r>
              <a:rPr lang="en-US" sz="2000" noProof="0" dirty="0">
                <a:effectLst/>
              </a:rPr>
              <a:t>quantify transmission risk associated with low level viremia (200-1000 c/mL) using updated data and statistical methods</a:t>
            </a:r>
            <a:br>
              <a:rPr lang="en-US" sz="2000" noProof="0" dirty="0">
                <a:effectLst/>
              </a:rPr>
            </a:br>
            <a:endParaRPr lang="en-US" sz="2000" noProof="0" dirty="0">
              <a:effectLst/>
            </a:endParaRPr>
          </a:p>
          <a:p>
            <a:r>
              <a:rPr lang="en-US" sz="2000" noProof="0" dirty="0"/>
              <a:t>Rakai Community Cohort Study (1995-2022): 940 couple-years of follow-up from 415 monogamous heterosexual HIV </a:t>
            </a:r>
            <a:r>
              <a:rPr lang="en-US" sz="2000" noProof="0" dirty="0" err="1"/>
              <a:t>serodiscordant</a:t>
            </a:r>
            <a:r>
              <a:rPr lang="en-US" sz="2000" noProof="0" dirty="0"/>
              <a:t> couples</a:t>
            </a:r>
            <a:br>
              <a:rPr lang="en-US" sz="2000" noProof="0" dirty="0"/>
            </a:br>
            <a:endParaRPr lang="en-US" sz="2000" noProof="0" dirty="0"/>
          </a:p>
          <a:p>
            <a:r>
              <a:rPr lang="en-US" sz="2000" noProof="0" dirty="0"/>
              <a:t>Observation of  a total 93 seroconversions that were used to calibrate the model of transmission rate as a function of viral load</a:t>
            </a:r>
            <a:br>
              <a:rPr lang="en-US" sz="2000" noProof="0" dirty="0"/>
            </a:br>
            <a:endParaRPr lang="en-US" sz="2000" noProof="0" dirty="0"/>
          </a:p>
          <a:p>
            <a:r>
              <a:rPr lang="en-US" sz="2000" noProof="0" dirty="0"/>
              <a:t>For individuals on ART with low level viremia, and infrequent VL monitoring, risk of viral rebound accounted for in the model</a:t>
            </a:r>
          </a:p>
          <a:p>
            <a:endParaRPr lang="en-US" sz="2000" noProof="0" dirty="0"/>
          </a:p>
          <a:p>
            <a:endParaRPr lang="en-US" sz="2000" noProof="0" dirty="0"/>
          </a:p>
          <a:p>
            <a:endParaRPr lang="en-US" sz="2000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FCB29E-3C73-3385-5E6A-95190845B28A}"/>
              </a:ext>
            </a:extLst>
          </p:cNvPr>
          <p:cNvSpPr txBox="1"/>
          <p:nvPr/>
        </p:nvSpPr>
        <p:spPr>
          <a:xfrm>
            <a:off x="5995853" y="5492096"/>
            <a:ext cx="5965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dirty="0">
                <a:solidFill>
                  <a:srgbClr val="000066"/>
                </a:solidFill>
              </a:rPr>
              <a:t>VL 1000 c/</a:t>
            </a:r>
            <a:r>
              <a:rPr lang="fr-FR" sz="1600" dirty="0" err="1">
                <a:solidFill>
                  <a:srgbClr val="000066"/>
                </a:solidFill>
              </a:rPr>
              <a:t>mL</a:t>
            </a:r>
            <a:r>
              <a:rPr lang="fr-FR" sz="1600" dirty="0">
                <a:solidFill>
                  <a:srgbClr val="000066"/>
                </a:solidFill>
              </a:rPr>
              <a:t>: </a:t>
            </a:r>
            <a:r>
              <a:rPr lang="fr-FR" sz="1600" dirty="0" err="1">
                <a:solidFill>
                  <a:srgbClr val="000066"/>
                </a:solidFill>
              </a:rPr>
              <a:t>risk</a:t>
            </a:r>
            <a:r>
              <a:rPr lang="fr-FR" sz="1600" dirty="0">
                <a:solidFill>
                  <a:srgbClr val="000066"/>
                </a:solidFill>
              </a:rPr>
              <a:t> of 2.9 (95% CI 1.1 to 7.5) transmissions per 100 PY</a:t>
            </a:r>
          </a:p>
          <a:p>
            <a:r>
              <a:rPr lang="fr-FR" sz="1600" dirty="0">
                <a:solidFill>
                  <a:srgbClr val="000066"/>
                </a:solidFill>
              </a:rPr>
              <a:t>VL 200 c/</a:t>
            </a:r>
            <a:r>
              <a:rPr lang="fr-FR" sz="1600" dirty="0" err="1">
                <a:solidFill>
                  <a:srgbClr val="000066"/>
                </a:solidFill>
              </a:rPr>
              <a:t>mL</a:t>
            </a:r>
            <a:r>
              <a:rPr lang="fr-FR" sz="1600" dirty="0">
                <a:solidFill>
                  <a:srgbClr val="000066"/>
                </a:solidFill>
              </a:rPr>
              <a:t>: </a:t>
            </a:r>
            <a:r>
              <a:rPr lang="fr-FR" sz="1600" dirty="0" err="1">
                <a:solidFill>
                  <a:srgbClr val="000066"/>
                </a:solidFill>
              </a:rPr>
              <a:t>risk</a:t>
            </a:r>
            <a:r>
              <a:rPr lang="fr-FR" sz="1600" dirty="0">
                <a:solidFill>
                  <a:srgbClr val="000066"/>
                </a:solidFill>
              </a:rPr>
              <a:t> of 0.6 (0.2 to 2.1) transmissions per 100 PY</a:t>
            </a:r>
          </a:p>
          <a:p>
            <a:r>
              <a:rPr lang="fr-FR" sz="1600" dirty="0">
                <a:solidFill>
                  <a:srgbClr val="000066"/>
                </a:solidFill>
              </a:rPr>
              <a:t>LLV: </a:t>
            </a:r>
            <a:r>
              <a:rPr lang="fr-FR" sz="1600" dirty="0" err="1">
                <a:solidFill>
                  <a:srgbClr val="000066"/>
                </a:solidFill>
              </a:rPr>
              <a:t>risk</a:t>
            </a:r>
            <a:r>
              <a:rPr lang="fr-FR" sz="1600" dirty="0">
                <a:solidFill>
                  <a:srgbClr val="000066"/>
                </a:solidFill>
              </a:rPr>
              <a:t> of 1.3 (95% CI 0.8 to 2.0) transmissions per 100 PY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60D64C-D779-53DA-91CA-BD49876FAB3A}"/>
              </a:ext>
            </a:extLst>
          </p:cNvPr>
          <p:cNvSpPr txBox="1"/>
          <p:nvPr/>
        </p:nvSpPr>
        <p:spPr>
          <a:xfrm>
            <a:off x="6560532" y="2019454"/>
            <a:ext cx="531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noProof="0">
                <a:solidFill>
                  <a:srgbClr val="0070C0"/>
                </a:solidFill>
              </a:rPr>
              <a:t>Relationship between viral load and transmission rate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2442C4E-08D1-3FBC-AA95-8400E831F69F}"/>
              </a:ext>
            </a:extLst>
          </p:cNvPr>
          <p:cNvGrpSpPr/>
          <p:nvPr/>
        </p:nvGrpSpPr>
        <p:grpSpPr>
          <a:xfrm>
            <a:off x="7254818" y="2453661"/>
            <a:ext cx="4128531" cy="2917530"/>
            <a:chOff x="7254818" y="2453661"/>
            <a:chExt cx="4128531" cy="291753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1848DD0-6DEA-BEFB-58CC-6CE227673D69}"/>
                </a:ext>
              </a:extLst>
            </p:cNvPr>
            <p:cNvGrpSpPr/>
            <p:nvPr/>
          </p:nvGrpSpPr>
          <p:grpSpPr>
            <a:xfrm>
              <a:off x="7659758" y="2531711"/>
              <a:ext cx="3723591" cy="2839480"/>
              <a:chOff x="1659295" y="2057269"/>
              <a:chExt cx="4488744" cy="3810854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7DBB75B-8EEC-D2DC-3B2B-63603E055276}"/>
                  </a:ext>
                </a:extLst>
              </p:cNvPr>
              <p:cNvSpPr txBox="1"/>
              <p:nvPr/>
            </p:nvSpPr>
            <p:spPr>
              <a:xfrm>
                <a:off x="1659295" y="205726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A7DFC4C-6CBE-FB51-5DDD-E86F87E27A85}"/>
                  </a:ext>
                </a:extLst>
              </p:cNvPr>
              <p:cNvSpPr txBox="1"/>
              <p:nvPr/>
            </p:nvSpPr>
            <p:spPr>
              <a:xfrm>
                <a:off x="1659295" y="2654476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450811A-93F4-8FC1-A3E2-AAB924C98883}"/>
                  </a:ext>
                </a:extLst>
              </p:cNvPr>
              <p:cNvSpPr txBox="1"/>
              <p:nvPr/>
            </p:nvSpPr>
            <p:spPr>
              <a:xfrm>
                <a:off x="1659295" y="324420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0BDB640-3D0B-B994-B154-40B27CF52457}"/>
                  </a:ext>
                </a:extLst>
              </p:cNvPr>
              <p:cNvSpPr txBox="1"/>
              <p:nvPr/>
            </p:nvSpPr>
            <p:spPr>
              <a:xfrm>
                <a:off x="1659295" y="384141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F495F09-7E14-4259-23B4-FB4F6A6FE312}"/>
                  </a:ext>
                </a:extLst>
              </p:cNvPr>
              <p:cNvSpPr txBox="1"/>
              <p:nvPr/>
            </p:nvSpPr>
            <p:spPr>
              <a:xfrm>
                <a:off x="1659295" y="437947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5903BA6-3EF3-50F2-ED25-CF6BDD3138F6}"/>
                  </a:ext>
                </a:extLst>
              </p:cNvPr>
              <p:cNvSpPr txBox="1"/>
              <p:nvPr/>
            </p:nvSpPr>
            <p:spPr>
              <a:xfrm>
                <a:off x="1763490" y="4976677"/>
                <a:ext cx="2888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CD9364D-B9AD-8607-840C-1C082A9D3974}"/>
                  </a:ext>
                </a:extLst>
              </p:cNvPr>
              <p:cNvSpPr txBox="1"/>
              <p:nvPr/>
            </p:nvSpPr>
            <p:spPr>
              <a:xfrm>
                <a:off x="1928527" y="52071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99CB6F4-90C6-75FF-A066-F5436E3E20DF}"/>
                  </a:ext>
                </a:extLst>
              </p:cNvPr>
              <p:cNvSpPr txBox="1"/>
              <p:nvPr/>
            </p:nvSpPr>
            <p:spPr>
              <a:xfrm>
                <a:off x="3249327" y="52071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5B2C403-616C-5A23-3FDD-310A43E44F6D}"/>
                  </a:ext>
                </a:extLst>
              </p:cNvPr>
              <p:cNvSpPr txBox="1"/>
              <p:nvPr/>
            </p:nvSpPr>
            <p:spPr>
              <a:xfrm>
                <a:off x="4551077" y="52071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99EB63D-50FF-9266-1479-A2317623B262}"/>
                  </a:ext>
                </a:extLst>
              </p:cNvPr>
              <p:cNvSpPr txBox="1"/>
              <p:nvPr/>
            </p:nvSpPr>
            <p:spPr>
              <a:xfrm>
                <a:off x="5859177" y="52071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BF50E4C-5C35-A0E6-878C-9693A597242A}"/>
                  </a:ext>
                </a:extLst>
              </p:cNvPr>
              <p:cNvSpPr txBox="1"/>
              <p:nvPr/>
            </p:nvSpPr>
            <p:spPr>
              <a:xfrm>
                <a:off x="2825856" y="5529569"/>
                <a:ext cx="24938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noProof="0">
                    <a:solidFill>
                      <a:srgbClr val="000066"/>
                    </a:solidFill>
                  </a:rPr>
                  <a:t>Viral load (log</a:t>
                </a:r>
                <a:r>
                  <a:rPr lang="en-US" sz="1600" b="1" baseline="-25000" noProof="0">
                    <a:solidFill>
                      <a:srgbClr val="000066"/>
                    </a:solidFill>
                  </a:rPr>
                  <a:t>10</a:t>
                </a:r>
                <a:r>
                  <a:rPr lang="en-US" sz="1600" b="1" noProof="0">
                    <a:solidFill>
                      <a:srgbClr val="000066"/>
                    </a:solidFill>
                  </a:rPr>
                  <a:t> copies/mL)</a:t>
                </a: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4603AA7-EF9A-5CD1-0A05-0C41AA689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625" y="2232026"/>
                <a:ext cx="3943350" cy="2943225"/>
              </a:xfrm>
              <a:custGeom>
                <a:avLst/>
                <a:gdLst>
                  <a:gd name="T0" fmla="*/ 7450 w 7450"/>
                  <a:gd name="T1" fmla="*/ 5562 h 5562"/>
                  <a:gd name="T2" fmla="*/ 0 w 7450"/>
                  <a:gd name="T3" fmla="*/ 5562 h 5562"/>
                  <a:gd name="T4" fmla="*/ 0 w 7450"/>
                  <a:gd name="T5" fmla="*/ 0 h 5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50" h="5562">
                    <a:moveTo>
                      <a:pt x="7450" y="5562"/>
                    </a:moveTo>
                    <a:lnTo>
                      <a:pt x="0" y="556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3927B28E-5E79-786B-199D-9929F05F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5825" y="5175251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C4EEDB4B-276B-A56E-8B06-048C68D41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92813" y="5175251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48A662BB-BDED-299E-E03A-912A956F7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2475" y="2249488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0182D23C-C7D1-0C01-9EA0-B38FE82F4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2475" y="2832101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65FA1183-0ED2-C0A3-C608-22BF4B98C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2475" y="3414713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10A99245-B747-610F-E5B2-53BE909A5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2475" y="4003676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1EEF760D-B588-DC87-A18D-17438DA98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2475" y="4592638"/>
                <a:ext cx="57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C6D35A6B-6AE3-42D7-D573-A13C8AA13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475" y="5175251"/>
                <a:ext cx="57150" cy="65088"/>
              </a:xfrm>
              <a:custGeom>
                <a:avLst/>
                <a:gdLst>
                  <a:gd name="T0" fmla="*/ 109 w 109"/>
                  <a:gd name="T1" fmla="*/ 123 h 123"/>
                  <a:gd name="T2" fmla="*/ 109 w 109"/>
                  <a:gd name="T3" fmla="*/ 0 h 123"/>
                  <a:gd name="T4" fmla="*/ 0 w 109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" h="123">
                    <a:moveTo>
                      <a:pt x="109" y="123"/>
                    </a:moveTo>
                    <a:lnTo>
                      <a:pt x="10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845BB817-8FD5-2E50-4204-59E497AD4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4550" y="5175251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EC94FE0A-9499-223C-651D-27EB8680F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2832101"/>
                <a:ext cx="3873500" cy="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Line 17">
                <a:extLst>
                  <a:ext uri="{FF2B5EF4-FFF2-40B4-BE49-F238E27FC236}">
                    <a16:creationId xmlns:a16="http://schemas.microsoft.com/office/drawing/2014/main" id="{91D8FE36-5FA8-6602-9A76-779FF0883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3414713"/>
                <a:ext cx="3873500" cy="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Line 18">
                <a:extLst>
                  <a:ext uri="{FF2B5EF4-FFF2-40B4-BE49-F238E27FC236}">
                    <a16:creationId xmlns:a16="http://schemas.microsoft.com/office/drawing/2014/main" id="{6C666A26-AA8D-983C-A54D-896141ED6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4592638"/>
                <a:ext cx="3873500" cy="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" name="Line 19">
                <a:extLst>
                  <a:ext uri="{FF2B5EF4-FFF2-40B4-BE49-F238E27FC236}">
                    <a16:creationId xmlns:a16="http://schemas.microsoft.com/office/drawing/2014/main" id="{E0E59B79-9969-B9B8-7560-483B1AD1E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4003676"/>
                <a:ext cx="3873500" cy="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003375A2-25A5-C99E-2955-60BD46940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2249488"/>
                <a:ext cx="3873500" cy="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Line 21">
                <a:extLst>
                  <a:ext uri="{FF2B5EF4-FFF2-40B4-BE49-F238E27FC236}">
                    <a16:creationId xmlns:a16="http://schemas.microsoft.com/office/drawing/2014/main" id="{57CA35A9-5CE0-D5F6-BA70-453801E84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5825" y="2266951"/>
                <a:ext cx="0" cy="288290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Line 22">
                <a:extLst>
                  <a:ext uri="{FF2B5EF4-FFF2-40B4-BE49-F238E27FC236}">
                    <a16:creationId xmlns:a16="http://schemas.microsoft.com/office/drawing/2014/main" id="{977A2C06-56C1-A1EB-A2C1-BAE4C1F9A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4550" y="2266951"/>
                <a:ext cx="0" cy="288290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Line 23">
                <a:extLst>
                  <a:ext uri="{FF2B5EF4-FFF2-40B4-BE49-F238E27FC236}">
                    <a16:creationId xmlns:a16="http://schemas.microsoft.com/office/drawing/2014/main" id="{34016B85-712F-7E6D-8728-3A9EA523F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92813" y="2266951"/>
                <a:ext cx="0" cy="2882900"/>
              </a:xfrm>
              <a:prstGeom prst="line">
                <a:avLst/>
              </a:prstGeom>
              <a:noFill/>
              <a:ln w="9525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AF774309-3BF3-7202-92A3-D73AB4C0C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700" y="2968626"/>
                <a:ext cx="3055937" cy="2195513"/>
              </a:xfrm>
              <a:custGeom>
                <a:avLst/>
                <a:gdLst>
                  <a:gd name="T0" fmla="*/ 3795 w 5776"/>
                  <a:gd name="T1" fmla="*/ 336 h 4150"/>
                  <a:gd name="T2" fmla="*/ 3539 w 5776"/>
                  <a:gd name="T3" fmla="*/ 548 h 4150"/>
                  <a:gd name="T4" fmla="*/ 2912 w 5776"/>
                  <a:gd name="T5" fmla="*/ 1390 h 4150"/>
                  <a:gd name="T6" fmla="*/ 2032 w 5776"/>
                  <a:gd name="T7" fmla="*/ 2633 h 4150"/>
                  <a:gd name="T8" fmla="*/ 1882 w 5776"/>
                  <a:gd name="T9" fmla="*/ 2887 h 4150"/>
                  <a:gd name="T10" fmla="*/ 1703 w 5776"/>
                  <a:gd name="T11" fmla="*/ 3157 h 4150"/>
                  <a:gd name="T12" fmla="*/ 1523 w 5776"/>
                  <a:gd name="T13" fmla="*/ 3392 h 4150"/>
                  <a:gd name="T14" fmla="*/ 1344 w 5776"/>
                  <a:gd name="T15" fmla="*/ 3589 h 4150"/>
                  <a:gd name="T16" fmla="*/ 1164 w 5776"/>
                  <a:gd name="T17" fmla="*/ 3750 h 4150"/>
                  <a:gd name="T18" fmla="*/ 1078 w 5776"/>
                  <a:gd name="T19" fmla="*/ 3809 h 4150"/>
                  <a:gd name="T20" fmla="*/ 1021 w 5776"/>
                  <a:gd name="T21" fmla="*/ 3846 h 4150"/>
                  <a:gd name="T22" fmla="*/ 974 w 5776"/>
                  <a:gd name="T23" fmla="*/ 3872 h 4150"/>
                  <a:gd name="T24" fmla="*/ 936 w 5776"/>
                  <a:gd name="T25" fmla="*/ 3890 h 4150"/>
                  <a:gd name="T26" fmla="*/ 902 w 5776"/>
                  <a:gd name="T27" fmla="*/ 3904 h 4150"/>
                  <a:gd name="T28" fmla="*/ 853 w 5776"/>
                  <a:gd name="T29" fmla="*/ 3924 h 4150"/>
                  <a:gd name="T30" fmla="*/ 748 w 5776"/>
                  <a:gd name="T31" fmla="*/ 3964 h 4150"/>
                  <a:gd name="T32" fmla="*/ 612 w 5776"/>
                  <a:gd name="T33" fmla="*/ 4006 h 4150"/>
                  <a:gd name="T34" fmla="*/ 546 w 5776"/>
                  <a:gd name="T35" fmla="*/ 4022 h 4150"/>
                  <a:gd name="T36" fmla="*/ 378 w 5776"/>
                  <a:gd name="T37" fmla="*/ 4064 h 4150"/>
                  <a:gd name="T38" fmla="*/ 269 w 5776"/>
                  <a:gd name="T39" fmla="*/ 4085 h 4150"/>
                  <a:gd name="T40" fmla="*/ 157 w 5776"/>
                  <a:gd name="T41" fmla="*/ 4106 h 4150"/>
                  <a:gd name="T42" fmla="*/ 15 w 5776"/>
                  <a:gd name="T43" fmla="*/ 4131 h 4150"/>
                  <a:gd name="T44" fmla="*/ 948 w 5776"/>
                  <a:gd name="T45" fmla="*/ 4148 h 4150"/>
                  <a:gd name="T46" fmla="*/ 1040 w 5776"/>
                  <a:gd name="T47" fmla="*/ 4144 h 4150"/>
                  <a:gd name="T48" fmla="*/ 1308 w 5776"/>
                  <a:gd name="T49" fmla="*/ 4122 h 4150"/>
                  <a:gd name="T50" fmla="*/ 1393 w 5776"/>
                  <a:gd name="T51" fmla="*/ 4111 h 4150"/>
                  <a:gd name="T52" fmla="*/ 1538 w 5776"/>
                  <a:gd name="T53" fmla="*/ 4087 h 4150"/>
                  <a:gd name="T54" fmla="*/ 1677 w 5776"/>
                  <a:gd name="T55" fmla="*/ 4058 h 4150"/>
                  <a:gd name="T56" fmla="*/ 1734 w 5776"/>
                  <a:gd name="T57" fmla="*/ 4044 h 4150"/>
                  <a:gd name="T58" fmla="*/ 1867 w 5776"/>
                  <a:gd name="T59" fmla="*/ 4008 h 4150"/>
                  <a:gd name="T60" fmla="*/ 1972 w 5776"/>
                  <a:gd name="T61" fmla="*/ 3971 h 4150"/>
                  <a:gd name="T62" fmla="*/ 2058 w 5776"/>
                  <a:gd name="T63" fmla="*/ 3937 h 4150"/>
                  <a:gd name="T64" fmla="*/ 2207 w 5776"/>
                  <a:gd name="T65" fmla="*/ 3873 h 4150"/>
                  <a:gd name="T66" fmla="*/ 2328 w 5776"/>
                  <a:gd name="T67" fmla="*/ 3806 h 4150"/>
                  <a:gd name="T68" fmla="*/ 2469 w 5776"/>
                  <a:gd name="T69" fmla="*/ 3711 h 4150"/>
                  <a:gd name="T70" fmla="*/ 2600 w 5776"/>
                  <a:gd name="T71" fmla="*/ 3607 h 4150"/>
                  <a:gd name="T72" fmla="*/ 2695 w 5776"/>
                  <a:gd name="T73" fmla="*/ 3515 h 4150"/>
                  <a:gd name="T74" fmla="*/ 2783 w 5776"/>
                  <a:gd name="T75" fmla="*/ 3416 h 4150"/>
                  <a:gd name="T76" fmla="*/ 2862 w 5776"/>
                  <a:gd name="T77" fmla="*/ 3309 h 4150"/>
                  <a:gd name="T78" fmla="*/ 2935 w 5776"/>
                  <a:gd name="T79" fmla="*/ 3197 h 4150"/>
                  <a:gd name="T80" fmla="*/ 3513 w 5776"/>
                  <a:gd name="T81" fmla="*/ 2163 h 4150"/>
                  <a:gd name="T82" fmla="*/ 3606 w 5776"/>
                  <a:gd name="T83" fmla="*/ 2054 h 4150"/>
                  <a:gd name="T84" fmla="*/ 3699 w 5776"/>
                  <a:gd name="T85" fmla="*/ 2005 h 4150"/>
                  <a:gd name="T86" fmla="*/ 5776 w 5776"/>
                  <a:gd name="T87" fmla="*/ 1998 h 4150"/>
                  <a:gd name="T88" fmla="*/ 4126 w 5776"/>
                  <a:gd name="T89" fmla="*/ 86 h 4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76" h="4150">
                    <a:moveTo>
                      <a:pt x="4126" y="86"/>
                    </a:moveTo>
                    <a:lnTo>
                      <a:pt x="3950" y="186"/>
                    </a:lnTo>
                    <a:lnTo>
                      <a:pt x="3795" y="336"/>
                    </a:lnTo>
                    <a:lnTo>
                      <a:pt x="3653" y="422"/>
                    </a:lnTo>
                    <a:lnTo>
                      <a:pt x="3609" y="502"/>
                    </a:lnTo>
                    <a:lnTo>
                      <a:pt x="3539" y="548"/>
                    </a:lnTo>
                    <a:lnTo>
                      <a:pt x="3463" y="672"/>
                    </a:lnTo>
                    <a:lnTo>
                      <a:pt x="3322" y="813"/>
                    </a:lnTo>
                    <a:lnTo>
                      <a:pt x="2912" y="1390"/>
                    </a:lnTo>
                    <a:lnTo>
                      <a:pt x="2349" y="2058"/>
                    </a:lnTo>
                    <a:lnTo>
                      <a:pt x="2063" y="2581"/>
                    </a:lnTo>
                    <a:lnTo>
                      <a:pt x="2032" y="2633"/>
                    </a:lnTo>
                    <a:lnTo>
                      <a:pt x="2002" y="2686"/>
                    </a:lnTo>
                    <a:lnTo>
                      <a:pt x="1942" y="2789"/>
                    </a:lnTo>
                    <a:lnTo>
                      <a:pt x="1882" y="2887"/>
                    </a:lnTo>
                    <a:lnTo>
                      <a:pt x="1823" y="2981"/>
                    </a:lnTo>
                    <a:lnTo>
                      <a:pt x="1763" y="3071"/>
                    </a:lnTo>
                    <a:lnTo>
                      <a:pt x="1703" y="3157"/>
                    </a:lnTo>
                    <a:lnTo>
                      <a:pt x="1643" y="3240"/>
                    </a:lnTo>
                    <a:lnTo>
                      <a:pt x="1583" y="3319"/>
                    </a:lnTo>
                    <a:lnTo>
                      <a:pt x="1523" y="3392"/>
                    </a:lnTo>
                    <a:lnTo>
                      <a:pt x="1464" y="3461"/>
                    </a:lnTo>
                    <a:lnTo>
                      <a:pt x="1404" y="3527"/>
                    </a:lnTo>
                    <a:lnTo>
                      <a:pt x="1344" y="3589"/>
                    </a:lnTo>
                    <a:lnTo>
                      <a:pt x="1284" y="3647"/>
                    </a:lnTo>
                    <a:lnTo>
                      <a:pt x="1224" y="3701"/>
                    </a:lnTo>
                    <a:lnTo>
                      <a:pt x="1164" y="3750"/>
                    </a:lnTo>
                    <a:lnTo>
                      <a:pt x="1105" y="3795"/>
                    </a:lnTo>
                    <a:lnTo>
                      <a:pt x="1084" y="3807"/>
                    </a:lnTo>
                    <a:lnTo>
                      <a:pt x="1078" y="3809"/>
                    </a:lnTo>
                    <a:lnTo>
                      <a:pt x="1074" y="3813"/>
                    </a:lnTo>
                    <a:lnTo>
                      <a:pt x="1064" y="3820"/>
                    </a:lnTo>
                    <a:lnTo>
                      <a:pt x="1021" y="3846"/>
                    </a:lnTo>
                    <a:lnTo>
                      <a:pt x="997" y="3858"/>
                    </a:lnTo>
                    <a:lnTo>
                      <a:pt x="985" y="3864"/>
                    </a:lnTo>
                    <a:lnTo>
                      <a:pt x="974" y="3872"/>
                    </a:lnTo>
                    <a:lnTo>
                      <a:pt x="949" y="3884"/>
                    </a:lnTo>
                    <a:lnTo>
                      <a:pt x="942" y="3886"/>
                    </a:lnTo>
                    <a:lnTo>
                      <a:pt x="936" y="3890"/>
                    </a:lnTo>
                    <a:lnTo>
                      <a:pt x="924" y="3897"/>
                    </a:lnTo>
                    <a:lnTo>
                      <a:pt x="910" y="3902"/>
                    </a:lnTo>
                    <a:lnTo>
                      <a:pt x="902" y="3904"/>
                    </a:lnTo>
                    <a:lnTo>
                      <a:pt x="896" y="3907"/>
                    </a:lnTo>
                    <a:lnTo>
                      <a:pt x="869" y="3919"/>
                    </a:lnTo>
                    <a:lnTo>
                      <a:pt x="853" y="3924"/>
                    </a:lnTo>
                    <a:lnTo>
                      <a:pt x="839" y="3930"/>
                    </a:lnTo>
                    <a:lnTo>
                      <a:pt x="810" y="3942"/>
                    </a:lnTo>
                    <a:lnTo>
                      <a:pt x="748" y="3964"/>
                    </a:lnTo>
                    <a:lnTo>
                      <a:pt x="715" y="3975"/>
                    </a:lnTo>
                    <a:lnTo>
                      <a:pt x="682" y="3986"/>
                    </a:lnTo>
                    <a:lnTo>
                      <a:pt x="612" y="4006"/>
                    </a:lnTo>
                    <a:lnTo>
                      <a:pt x="575" y="4015"/>
                    </a:lnTo>
                    <a:lnTo>
                      <a:pt x="555" y="4020"/>
                    </a:lnTo>
                    <a:lnTo>
                      <a:pt x="546" y="4022"/>
                    </a:lnTo>
                    <a:lnTo>
                      <a:pt x="537" y="4026"/>
                    </a:lnTo>
                    <a:lnTo>
                      <a:pt x="460" y="4045"/>
                    </a:lnTo>
                    <a:lnTo>
                      <a:pt x="378" y="4064"/>
                    </a:lnTo>
                    <a:lnTo>
                      <a:pt x="292" y="4081"/>
                    </a:lnTo>
                    <a:lnTo>
                      <a:pt x="280" y="4082"/>
                    </a:lnTo>
                    <a:lnTo>
                      <a:pt x="269" y="4085"/>
                    </a:lnTo>
                    <a:lnTo>
                      <a:pt x="248" y="4089"/>
                    </a:lnTo>
                    <a:lnTo>
                      <a:pt x="204" y="4099"/>
                    </a:lnTo>
                    <a:lnTo>
                      <a:pt x="157" y="4106"/>
                    </a:lnTo>
                    <a:lnTo>
                      <a:pt x="133" y="4110"/>
                    </a:lnTo>
                    <a:lnTo>
                      <a:pt x="110" y="4114"/>
                    </a:lnTo>
                    <a:lnTo>
                      <a:pt x="15" y="4131"/>
                    </a:lnTo>
                    <a:lnTo>
                      <a:pt x="0" y="4150"/>
                    </a:lnTo>
                    <a:lnTo>
                      <a:pt x="853" y="4150"/>
                    </a:lnTo>
                    <a:lnTo>
                      <a:pt x="948" y="4148"/>
                    </a:lnTo>
                    <a:lnTo>
                      <a:pt x="993" y="4146"/>
                    </a:lnTo>
                    <a:lnTo>
                      <a:pt x="1016" y="4144"/>
                    </a:lnTo>
                    <a:lnTo>
                      <a:pt x="1040" y="4144"/>
                    </a:lnTo>
                    <a:lnTo>
                      <a:pt x="1131" y="4138"/>
                    </a:lnTo>
                    <a:lnTo>
                      <a:pt x="1221" y="4131"/>
                    </a:lnTo>
                    <a:lnTo>
                      <a:pt x="1308" y="4122"/>
                    </a:lnTo>
                    <a:lnTo>
                      <a:pt x="1328" y="4118"/>
                    </a:lnTo>
                    <a:lnTo>
                      <a:pt x="1350" y="4116"/>
                    </a:lnTo>
                    <a:lnTo>
                      <a:pt x="1393" y="4111"/>
                    </a:lnTo>
                    <a:lnTo>
                      <a:pt x="1477" y="4098"/>
                    </a:lnTo>
                    <a:lnTo>
                      <a:pt x="1517" y="4091"/>
                    </a:lnTo>
                    <a:lnTo>
                      <a:pt x="1538" y="4087"/>
                    </a:lnTo>
                    <a:lnTo>
                      <a:pt x="1559" y="4085"/>
                    </a:lnTo>
                    <a:lnTo>
                      <a:pt x="1638" y="4068"/>
                    </a:lnTo>
                    <a:lnTo>
                      <a:pt x="1677" y="4058"/>
                    </a:lnTo>
                    <a:lnTo>
                      <a:pt x="1696" y="4053"/>
                    </a:lnTo>
                    <a:lnTo>
                      <a:pt x="1716" y="4050"/>
                    </a:lnTo>
                    <a:lnTo>
                      <a:pt x="1734" y="4044"/>
                    </a:lnTo>
                    <a:lnTo>
                      <a:pt x="1753" y="4039"/>
                    </a:lnTo>
                    <a:lnTo>
                      <a:pt x="1792" y="4030"/>
                    </a:lnTo>
                    <a:lnTo>
                      <a:pt x="1867" y="4008"/>
                    </a:lnTo>
                    <a:lnTo>
                      <a:pt x="1937" y="3984"/>
                    </a:lnTo>
                    <a:lnTo>
                      <a:pt x="1954" y="3977"/>
                    </a:lnTo>
                    <a:lnTo>
                      <a:pt x="1972" y="3971"/>
                    </a:lnTo>
                    <a:lnTo>
                      <a:pt x="2008" y="3959"/>
                    </a:lnTo>
                    <a:lnTo>
                      <a:pt x="2042" y="3945"/>
                    </a:lnTo>
                    <a:lnTo>
                      <a:pt x="2058" y="3937"/>
                    </a:lnTo>
                    <a:lnTo>
                      <a:pt x="2076" y="3931"/>
                    </a:lnTo>
                    <a:lnTo>
                      <a:pt x="2143" y="3904"/>
                    </a:lnTo>
                    <a:lnTo>
                      <a:pt x="2207" y="3873"/>
                    </a:lnTo>
                    <a:lnTo>
                      <a:pt x="2237" y="3856"/>
                    </a:lnTo>
                    <a:lnTo>
                      <a:pt x="2268" y="3840"/>
                    </a:lnTo>
                    <a:lnTo>
                      <a:pt x="2328" y="3806"/>
                    </a:lnTo>
                    <a:lnTo>
                      <a:pt x="2386" y="3770"/>
                    </a:lnTo>
                    <a:lnTo>
                      <a:pt x="2442" y="3732"/>
                    </a:lnTo>
                    <a:lnTo>
                      <a:pt x="2469" y="3711"/>
                    </a:lnTo>
                    <a:lnTo>
                      <a:pt x="2496" y="3692"/>
                    </a:lnTo>
                    <a:lnTo>
                      <a:pt x="2549" y="3650"/>
                    </a:lnTo>
                    <a:lnTo>
                      <a:pt x="2600" y="3607"/>
                    </a:lnTo>
                    <a:lnTo>
                      <a:pt x="2648" y="3562"/>
                    </a:lnTo>
                    <a:lnTo>
                      <a:pt x="2671" y="3538"/>
                    </a:lnTo>
                    <a:lnTo>
                      <a:pt x="2695" y="3515"/>
                    </a:lnTo>
                    <a:lnTo>
                      <a:pt x="2716" y="3490"/>
                    </a:lnTo>
                    <a:lnTo>
                      <a:pt x="2739" y="3466"/>
                    </a:lnTo>
                    <a:lnTo>
                      <a:pt x="2783" y="3416"/>
                    </a:lnTo>
                    <a:lnTo>
                      <a:pt x="2823" y="3363"/>
                    </a:lnTo>
                    <a:lnTo>
                      <a:pt x="2842" y="3336"/>
                    </a:lnTo>
                    <a:lnTo>
                      <a:pt x="2862" y="3309"/>
                    </a:lnTo>
                    <a:lnTo>
                      <a:pt x="2880" y="3281"/>
                    </a:lnTo>
                    <a:lnTo>
                      <a:pt x="2900" y="3253"/>
                    </a:lnTo>
                    <a:lnTo>
                      <a:pt x="2935" y="3197"/>
                    </a:lnTo>
                    <a:lnTo>
                      <a:pt x="3207" y="2685"/>
                    </a:lnTo>
                    <a:lnTo>
                      <a:pt x="3488" y="2213"/>
                    </a:lnTo>
                    <a:lnTo>
                      <a:pt x="3513" y="2163"/>
                    </a:lnTo>
                    <a:lnTo>
                      <a:pt x="3541" y="2120"/>
                    </a:lnTo>
                    <a:lnTo>
                      <a:pt x="3571" y="2083"/>
                    </a:lnTo>
                    <a:lnTo>
                      <a:pt x="3606" y="2054"/>
                    </a:lnTo>
                    <a:lnTo>
                      <a:pt x="3640" y="2029"/>
                    </a:lnTo>
                    <a:lnTo>
                      <a:pt x="3680" y="2012"/>
                    </a:lnTo>
                    <a:lnTo>
                      <a:pt x="3699" y="2005"/>
                    </a:lnTo>
                    <a:lnTo>
                      <a:pt x="3720" y="2001"/>
                    </a:lnTo>
                    <a:lnTo>
                      <a:pt x="3765" y="1998"/>
                    </a:lnTo>
                    <a:lnTo>
                      <a:pt x="5776" y="1998"/>
                    </a:lnTo>
                    <a:lnTo>
                      <a:pt x="5776" y="0"/>
                    </a:lnTo>
                    <a:lnTo>
                      <a:pt x="4376" y="0"/>
                    </a:lnTo>
                    <a:lnTo>
                      <a:pt x="4126" y="86"/>
                    </a:lnTo>
                    <a:close/>
                  </a:path>
                </a:pathLst>
              </a:custGeom>
              <a:solidFill>
                <a:srgbClr val="E8C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84BA55A2-06F7-AAAB-ED9D-7C6F2A928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838" y="3392488"/>
                <a:ext cx="2847975" cy="1766888"/>
              </a:xfrm>
              <a:custGeom>
                <a:avLst/>
                <a:gdLst>
                  <a:gd name="T0" fmla="*/ 3686 w 5383"/>
                  <a:gd name="T1" fmla="*/ 6 h 3341"/>
                  <a:gd name="T2" fmla="*/ 3507 w 5383"/>
                  <a:gd name="T3" fmla="*/ 49 h 3341"/>
                  <a:gd name="T4" fmla="*/ 3333 w 5383"/>
                  <a:gd name="T5" fmla="*/ 132 h 3341"/>
                  <a:gd name="T6" fmla="*/ 3162 w 5383"/>
                  <a:gd name="T7" fmla="*/ 248 h 3341"/>
                  <a:gd name="T8" fmla="*/ 2996 w 5383"/>
                  <a:gd name="T9" fmla="*/ 406 h 3341"/>
                  <a:gd name="T10" fmla="*/ 2519 w 5383"/>
                  <a:gd name="T11" fmla="*/ 1045 h 3341"/>
                  <a:gd name="T12" fmla="*/ 2233 w 5383"/>
                  <a:gd name="T13" fmla="*/ 1583 h 3341"/>
                  <a:gd name="T14" fmla="*/ 1950 w 5383"/>
                  <a:gd name="T15" fmla="*/ 2085 h 3341"/>
                  <a:gd name="T16" fmla="*/ 1729 w 5383"/>
                  <a:gd name="T17" fmla="*/ 2447 h 3341"/>
                  <a:gd name="T18" fmla="*/ 1678 w 5383"/>
                  <a:gd name="T19" fmla="*/ 2518 h 3341"/>
                  <a:gd name="T20" fmla="*/ 1590 w 5383"/>
                  <a:gd name="T21" fmla="*/ 2630 h 3341"/>
                  <a:gd name="T22" fmla="*/ 1477 w 5383"/>
                  <a:gd name="T23" fmla="*/ 2756 h 3341"/>
                  <a:gd name="T24" fmla="*/ 1395 w 5383"/>
                  <a:gd name="T25" fmla="*/ 2830 h 3341"/>
                  <a:gd name="T26" fmla="*/ 1263 w 5383"/>
                  <a:gd name="T27" fmla="*/ 2934 h 3341"/>
                  <a:gd name="T28" fmla="*/ 1147 w 5383"/>
                  <a:gd name="T29" fmla="*/ 3012 h 3341"/>
                  <a:gd name="T30" fmla="*/ 1074 w 5383"/>
                  <a:gd name="T31" fmla="*/ 3055 h 3341"/>
                  <a:gd name="T32" fmla="*/ 984 w 5383"/>
                  <a:gd name="T33" fmla="*/ 3099 h 3341"/>
                  <a:gd name="T34" fmla="*/ 933 w 5383"/>
                  <a:gd name="T35" fmla="*/ 3124 h 3341"/>
                  <a:gd name="T36" fmla="*/ 813 w 5383"/>
                  <a:gd name="T37" fmla="*/ 3175 h 3341"/>
                  <a:gd name="T38" fmla="*/ 757 w 5383"/>
                  <a:gd name="T39" fmla="*/ 3195 h 3341"/>
                  <a:gd name="T40" fmla="*/ 614 w 5383"/>
                  <a:gd name="T41" fmla="*/ 3238 h 3341"/>
                  <a:gd name="T42" fmla="*/ 465 w 5383"/>
                  <a:gd name="T43" fmla="*/ 3275 h 3341"/>
                  <a:gd name="T44" fmla="*/ 276 w 5383"/>
                  <a:gd name="T45" fmla="*/ 3306 h 3341"/>
                  <a:gd name="T46" fmla="*/ 251 w 5383"/>
                  <a:gd name="T47" fmla="*/ 3341 h 3341"/>
                  <a:gd name="T48" fmla="*/ 300 w 5383"/>
                  <a:gd name="T49" fmla="*/ 3337 h 3341"/>
                  <a:gd name="T50" fmla="*/ 544 w 5383"/>
                  <a:gd name="T51" fmla="*/ 3321 h 3341"/>
                  <a:gd name="T52" fmla="*/ 779 w 5383"/>
                  <a:gd name="T53" fmla="*/ 3288 h 3341"/>
                  <a:gd name="T54" fmla="*/ 938 w 5383"/>
                  <a:gd name="T55" fmla="*/ 3257 h 3341"/>
                  <a:gd name="T56" fmla="*/ 1061 w 5383"/>
                  <a:gd name="T57" fmla="*/ 3225 h 3341"/>
                  <a:gd name="T58" fmla="*/ 1231 w 5383"/>
                  <a:gd name="T59" fmla="*/ 3164 h 3341"/>
                  <a:gd name="T60" fmla="*/ 1342 w 5383"/>
                  <a:gd name="T61" fmla="*/ 3111 h 3341"/>
                  <a:gd name="T62" fmla="*/ 1509 w 5383"/>
                  <a:gd name="T63" fmla="*/ 3019 h 3341"/>
                  <a:gd name="T64" fmla="*/ 1674 w 5383"/>
                  <a:gd name="T65" fmla="*/ 2909 h 3341"/>
                  <a:gd name="T66" fmla="*/ 1808 w 5383"/>
                  <a:gd name="T67" fmla="*/ 2801 h 3341"/>
                  <a:gd name="T68" fmla="*/ 1937 w 5383"/>
                  <a:gd name="T69" fmla="*/ 2678 h 3341"/>
                  <a:gd name="T70" fmla="*/ 2029 w 5383"/>
                  <a:gd name="T71" fmla="*/ 2563 h 3341"/>
                  <a:gd name="T72" fmla="*/ 2162 w 5383"/>
                  <a:gd name="T73" fmla="*/ 2380 h 3341"/>
                  <a:gd name="T74" fmla="*/ 2267 w 5383"/>
                  <a:gd name="T75" fmla="*/ 2216 h 3341"/>
                  <a:gd name="T76" fmla="*/ 2347 w 5383"/>
                  <a:gd name="T77" fmla="*/ 2078 h 3341"/>
                  <a:gd name="T78" fmla="*/ 2407 w 5383"/>
                  <a:gd name="T79" fmla="*/ 1971 h 3341"/>
                  <a:gd name="T80" fmla="*/ 2519 w 5383"/>
                  <a:gd name="T81" fmla="*/ 1744 h 3341"/>
                  <a:gd name="T82" fmla="*/ 2536 w 5383"/>
                  <a:gd name="T83" fmla="*/ 1704 h 3341"/>
                  <a:gd name="T84" fmla="*/ 2844 w 5383"/>
                  <a:gd name="T85" fmla="*/ 1142 h 3341"/>
                  <a:gd name="T86" fmla="*/ 2971 w 5383"/>
                  <a:gd name="T87" fmla="*/ 988 h 3341"/>
                  <a:gd name="T88" fmla="*/ 3111 w 5383"/>
                  <a:gd name="T89" fmla="*/ 867 h 3341"/>
                  <a:gd name="T90" fmla="*/ 3265 w 5383"/>
                  <a:gd name="T91" fmla="*/ 779 h 3341"/>
                  <a:gd name="T92" fmla="*/ 3432 w 5383"/>
                  <a:gd name="T93" fmla="*/ 723 h 3341"/>
                  <a:gd name="T94" fmla="*/ 3613 w 5383"/>
                  <a:gd name="T95" fmla="*/ 704 h 3341"/>
                  <a:gd name="T96" fmla="*/ 3810 w 5383"/>
                  <a:gd name="T97" fmla="*/ 0 h 3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83" h="3341">
                    <a:moveTo>
                      <a:pt x="3810" y="0"/>
                    </a:moveTo>
                    <a:lnTo>
                      <a:pt x="3747" y="0"/>
                    </a:lnTo>
                    <a:lnTo>
                      <a:pt x="3686" y="6"/>
                    </a:lnTo>
                    <a:lnTo>
                      <a:pt x="3627" y="16"/>
                    </a:lnTo>
                    <a:lnTo>
                      <a:pt x="3567" y="32"/>
                    </a:lnTo>
                    <a:lnTo>
                      <a:pt x="3507" y="49"/>
                    </a:lnTo>
                    <a:lnTo>
                      <a:pt x="3448" y="73"/>
                    </a:lnTo>
                    <a:lnTo>
                      <a:pt x="3391" y="100"/>
                    </a:lnTo>
                    <a:lnTo>
                      <a:pt x="3333" y="132"/>
                    </a:lnTo>
                    <a:lnTo>
                      <a:pt x="3276" y="166"/>
                    </a:lnTo>
                    <a:lnTo>
                      <a:pt x="3219" y="205"/>
                    </a:lnTo>
                    <a:lnTo>
                      <a:pt x="3162" y="248"/>
                    </a:lnTo>
                    <a:lnTo>
                      <a:pt x="3107" y="297"/>
                    </a:lnTo>
                    <a:lnTo>
                      <a:pt x="3051" y="349"/>
                    </a:lnTo>
                    <a:lnTo>
                      <a:pt x="2996" y="406"/>
                    </a:lnTo>
                    <a:lnTo>
                      <a:pt x="2942" y="466"/>
                    </a:lnTo>
                    <a:lnTo>
                      <a:pt x="2889" y="532"/>
                    </a:lnTo>
                    <a:lnTo>
                      <a:pt x="2519" y="1045"/>
                    </a:lnTo>
                    <a:lnTo>
                      <a:pt x="2423" y="1228"/>
                    </a:lnTo>
                    <a:lnTo>
                      <a:pt x="2328" y="1407"/>
                    </a:lnTo>
                    <a:lnTo>
                      <a:pt x="2233" y="1583"/>
                    </a:lnTo>
                    <a:lnTo>
                      <a:pt x="2139" y="1756"/>
                    </a:lnTo>
                    <a:lnTo>
                      <a:pt x="2043" y="1922"/>
                    </a:lnTo>
                    <a:lnTo>
                      <a:pt x="1950" y="2085"/>
                    </a:lnTo>
                    <a:lnTo>
                      <a:pt x="1854" y="2244"/>
                    </a:lnTo>
                    <a:lnTo>
                      <a:pt x="1761" y="2399"/>
                    </a:lnTo>
                    <a:lnTo>
                      <a:pt x="1729" y="2447"/>
                    </a:lnTo>
                    <a:lnTo>
                      <a:pt x="1696" y="2495"/>
                    </a:lnTo>
                    <a:lnTo>
                      <a:pt x="1687" y="2506"/>
                    </a:lnTo>
                    <a:lnTo>
                      <a:pt x="1678" y="2518"/>
                    </a:lnTo>
                    <a:lnTo>
                      <a:pt x="1662" y="2542"/>
                    </a:lnTo>
                    <a:lnTo>
                      <a:pt x="1627" y="2587"/>
                    </a:lnTo>
                    <a:lnTo>
                      <a:pt x="1590" y="2630"/>
                    </a:lnTo>
                    <a:lnTo>
                      <a:pt x="1554" y="2673"/>
                    </a:lnTo>
                    <a:lnTo>
                      <a:pt x="1516" y="2715"/>
                    </a:lnTo>
                    <a:lnTo>
                      <a:pt x="1477" y="2756"/>
                    </a:lnTo>
                    <a:lnTo>
                      <a:pt x="1456" y="2774"/>
                    </a:lnTo>
                    <a:lnTo>
                      <a:pt x="1436" y="2793"/>
                    </a:lnTo>
                    <a:lnTo>
                      <a:pt x="1395" y="2830"/>
                    </a:lnTo>
                    <a:lnTo>
                      <a:pt x="1352" y="2866"/>
                    </a:lnTo>
                    <a:lnTo>
                      <a:pt x="1309" y="2902"/>
                    </a:lnTo>
                    <a:lnTo>
                      <a:pt x="1263" y="2934"/>
                    </a:lnTo>
                    <a:lnTo>
                      <a:pt x="1218" y="2967"/>
                    </a:lnTo>
                    <a:lnTo>
                      <a:pt x="1171" y="2998"/>
                    </a:lnTo>
                    <a:lnTo>
                      <a:pt x="1147" y="3012"/>
                    </a:lnTo>
                    <a:lnTo>
                      <a:pt x="1135" y="3019"/>
                    </a:lnTo>
                    <a:lnTo>
                      <a:pt x="1124" y="3028"/>
                    </a:lnTo>
                    <a:lnTo>
                      <a:pt x="1074" y="3055"/>
                    </a:lnTo>
                    <a:lnTo>
                      <a:pt x="1024" y="3081"/>
                    </a:lnTo>
                    <a:lnTo>
                      <a:pt x="998" y="3093"/>
                    </a:lnTo>
                    <a:lnTo>
                      <a:pt x="984" y="3099"/>
                    </a:lnTo>
                    <a:lnTo>
                      <a:pt x="973" y="3106"/>
                    </a:lnTo>
                    <a:lnTo>
                      <a:pt x="946" y="3118"/>
                    </a:lnTo>
                    <a:lnTo>
                      <a:pt x="933" y="3124"/>
                    </a:lnTo>
                    <a:lnTo>
                      <a:pt x="921" y="3132"/>
                    </a:lnTo>
                    <a:lnTo>
                      <a:pt x="867" y="3153"/>
                    </a:lnTo>
                    <a:lnTo>
                      <a:pt x="813" y="3175"/>
                    </a:lnTo>
                    <a:lnTo>
                      <a:pt x="785" y="3184"/>
                    </a:lnTo>
                    <a:lnTo>
                      <a:pt x="770" y="3189"/>
                    </a:lnTo>
                    <a:lnTo>
                      <a:pt x="757" y="3195"/>
                    </a:lnTo>
                    <a:lnTo>
                      <a:pt x="702" y="3214"/>
                    </a:lnTo>
                    <a:lnTo>
                      <a:pt x="643" y="3231"/>
                    </a:lnTo>
                    <a:lnTo>
                      <a:pt x="614" y="3238"/>
                    </a:lnTo>
                    <a:lnTo>
                      <a:pt x="585" y="3246"/>
                    </a:lnTo>
                    <a:lnTo>
                      <a:pt x="525" y="3261"/>
                    </a:lnTo>
                    <a:lnTo>
                      <a:pt x="465" y="3275"/>
                    </a:lnTo>
                    <a:lnTo>
                      <a:pt x="403" y="3286"/>
                    </a:lnTo>
                    <a:lnTo>
                      <a:pt x="341" y="3297"/>
                    </a:lnTo>
                    <a:lnTo>
                      <a:pt x="276" y="3306"/>
                    </a:lnTo>
                    <a:lnTo>
                      <a:pt x="213" y="3316"/>
                    </a:lnTo>
                    <a:lnTo>
                      <a:pt x="0" y="3341"/>
                    </a:lnTo>
                    <a:lnTo>
                      <a:pt x="251" y="3341"/>
                    </a:lnTo>
                    <a:lnTo>
                      <a:pt x="275" y="3339"/>
                    </a:lnTo>
                    <a:lnTo>
                      <a:pt x="287" y="3337"/>
                    </a:lnTo>
                    <a:lnTo>
                      <a:pt x="300" y="3337"/>
                    </a:lnTo>
                    <a:lnTo>
                      <a:pt x="350" y="3335"/>
                    </a:lnTo>
                    <a:lnTo>
                      <a:pt x="448" y="3329"/>
                    </a:lnTo>
                    <a:lnTo>
                      <a:pt x="544" y="3321"/>
                    </a:lnTo>
                    <a:lnTo>
                      <a:pt x="640" y="3310"/>
                    </a:lnTo>
                    <a:lnTo>
                      <a:pt x="733" y="3297"/>
                    </a:lnTo>
                    <a:lnTo>
                      <a:pt x="779" y="3288"/>
                    </a:lnTo>
                    <a:lnTo>
                      <a:pt x="825" y="3281"/>
                    </a:lnTo>
                    <a:lnTo>
                      <a:pt x="916" y="3263"/>
                    </a:lnTo>
                    <a:lnTo>
                      <a:pt x="938" y="3257"/>
                    </a:lnTo>
                    <a:lnTo>
                      <a:pt x="961" y="3252"/>
                    </a:lnTo>
                    <a:lnTo>
                      <a:pt x="1006" y="3243"/>
                    </a:lnTo>
                    <a:lnTo>
                      <a:pt x="1061" y="3225"/>
                    </a:lnTo>
                    <a:lnTo>
                      <a:pt x="1118" y="3207"/>
                    </a:lnTo>
                    <a:lnTo>
                      <a:pt x="1174" y="3187"/>
                    </a:lnTo>
                    <a:lnTo>
                      <a:pt x="1231" y="3164"/>
                    </a:lnTo>
                    <a:lnTo>
                      <a:pt x="1286" y="3139"/>
                    </a:lnTo>
                    <a:lnTo>
                      <a:pt x="1314" y="3124"/>
                    </a:lnTo>
                    <a:lnTo>
                      <a:pt x="1342" y="3111"/>
                    </a:lnTo>
                    <a:lnTo>
                      <a:pt x="1397" y="3083"/>
                    </a:lnTo>
                    <a:lnTo>
                      <a:pt x="1455" y="3053"/>
                    </a:lnTo>
                    <a:lnTo>
                      <a:pt x="1509" y="3019"/>
                    </a:lnTo>
                    <a:lnTo>
                      <a:pt x="1564" y="2984"/>
                    </a:lnTo>
                    <a:lnTo>
                      <a:pt x="1619" y="2947"/>
                    </a:lnTo>
                    <a:lnTo>
                      <a:pt x="1674" y="2909"/>
                    </a:lnTo>
                    <a:lnTo>
                      <a:pt x="1726" y="2867"/>
                    </a:lnTo>
                    <a:lnTo>
                      <a:pt x="1781" y="2824"/>
                    </a:lnTo>
                    <a:lnTo>
                      <a:pt x="1808" y="2801"/>
                    </a:lnTo>
                    <a:lnTo>
                      <a:pt x="1835" y="2780"/>
                    </a:lnTo>
                    <a:lnTo>
                      <a:pt x="1890" y="2733"/>
                    </a:lnTo>
                    <a:lnTo>
                      <a:pt x="1937" y="2678"/>
                    </a:lnTo>
                    <a:lnTo>
                      <a:pt x="1960" y="2649"/>
                    </a:lnTo>
                    <a:lnTo>
                      <a:pt x="1984" y="2622"/>
                    </a:lnTo>
                    <a:lnTo>
                      <a:pt x="2029" y="2563"/>
                    </a:lnTo>
                    <a:lnTo>
                      <a:pt x="2075" y="2505"/>
                    </a:lnTo>
                    <a:lnTo>
                      <a:pt x="2118" y="2442"/>
                    </a:lnTo>
                    <a:lnTo>
                      <a:pt x="2162" y="2380"/>
                    </a:lnTo>
                    <a:lnTo>
                      <a:pt x="2205" y="2316"/>
                    </a:lnTo>
                    <a:lnTo>
                      <a:pt x="2248" y="2251"/>
                    </a:lnTo>
                    <a:lnTo>
                      <a:pt x="2267" y="2216"/>
                    </a:lnTo>
                    <a:lnTo>
                      <a:pt x="2288" y="2183"/>
                    </a:lnTo>
                    <a:lnTo>
                      <a:pt x="2328" y="2113"/>
                    </a:lnTo>
                    <a:lnTo>
                      <a:pt x="2347" y="2078"/>
                    </a:lnTo>
                    <a:lnTo>
                      <a:pt x="2357" y="2060"/>
                    </a:lnTo>
                    <a:lnTo>
                      <a:pt x="2368" y="2043"/>
                    </a:lnTo>
                    <a:lnTo>
                      <a:pt x="2407" y="1971"/>
                    </a:lnTo>
                    <a:lnTo>
                      <a:pt x="2444" y="1897"/>
                    </a:lnTo>
                    <a:lnTo>
                      <a:pt x="2483" y="1821"/>
                    </a:lnTo>
                    <a:lnTo>
                      <a:pt x="2519" y="1744"/>
                    </a:lnTo>
                    <a:lnTo>
                      <a:pt x="2522" y="1733"/>
                    </a:lnTo>
                    <a:lnTo>
                      <a:pt x="2527" y="1723"/>
                    </a:lnTo>
                    <a:lnTo>
                      <a:pt x="2536" y="1704"/>
                    </a:lnTo>
                    <a:lnTo>
                      <a:pt x="2556" y="1666"/>
                    </a:lnTo>
                    <a:lnTo>
                      <a:pt x="2806" y="1202"/>
                    </a:lnTo>
                    <a:lnTo>
                      <a:pt x="2844" y="1142"/>
                    </a:lnTo>
                    <a:lnTo>
                      <a:pt x="2885" y="1087"/>
                    </a:lnTo>
                    <a:lnTo>
                      <a:pt x="2927" y="1034"/>
                    </a:lnTo>
                    <a:lnTo>
                      <a:pt x="2971" y="988"/>
                    </a:lnTo>
                    <a:lnTo>
                      <a:pt x="3015" y="943"/>
                    </a:lnTo>
                    <a:lnTo>
                      <a:pt x="3063" y="904"/>
                    </a:lnTo>
                    <a:lnTo>
                      <a:pt x="3111" y="867"/>
                    </a:lnTo>
                    <a:lnTo>
                      <a:pt x="3162" y="834"/>
                    </a:lnTo>
                    <a:lnTo>
                      <a:pt x="3213" y="804"/>
                    </a:lnTo>
                    <a:lnTo>
                      <a:pt x="3265" y="779"/>
                    </a:lnTo>
                    <a:lnTo>
                      <a:pt x="3319" y="757"/>
                    </a:lnTo>
                    <a:lnTo>
                      <a:pt x="3375" y="739"/>
                    </a:lnTo>
                    <a:lnTo>
                      <a:pt x="3432" y="723"/>
                    </a:lnTo>
                    <a:lnTo>
                      <a:pt x="3491" y="714"/>
                    </a:lnTo>
                    <a:lnTo>
                      <a:pt x="3551" y="706"/>
                    </a:lnTo>
                    <a:lnTo>
                      <a:pt x="3613" y="704"/>
                    </a:lnTo>
                    <a:lnTo>
                      <a:pt x="5383" y="704"/>
                    </a:lnTo>
                    <a:lnTo>
                      <a:pt x="5383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C1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2CA5C482-C47D-9384-C09F-B3305E0FC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625" y="3578226"/>
                <a:ext cx="3903662" cy="1597025"/>
              </a:xfrm>
              <a:custGeom>
                <a:avLst/>
                <a:gdLst>
                  <a:gd name="T0" fmla="*/ 5869 w 7375"/>
                  <a:gd name="T1" fmla="*/ 2 h 3016"/>
                  <a:gd name="T2" fmla="*/ 5735 w 7375"/>
                  <a:gd name="T3" fmla="*/ 2 h 3016"/>
                  <a:gd name="T4" fmla="*/ 5605 w 7375"/>
                  <a:gd name="T5" fmla="*/ 21 h 3016"/>
                  <a:gd name="T6" fmla="*/ 5436 w 7375"/>
                  <a:gd name="T7" fmla="*/ 71 h 3016"/>
                  <a:gd name="T8" fmla="*/ 5274 w 7375"/>
                  <a:gd name="T9" fmla="*/ 150 h 3016"/>
                  <a:gd name="T10" fmla="*/ 5117 w 7375"/>
                  <a:gd name="T11" fmla="*/ 258 h 3016"/>
                  <a:gd name="T12" fmla="*/ 4965 w 7375"/>
                  <a:gd name="T13" fmla="*/ 394 h 3016"/>
                  <a:gd name="T14" fmla="*/ 4819 w 7375"/>
                  <a:gd name="T15" fmla="*/ 559 h 3016"/>
                  <a:gd name="T16" fmla="*/ 4678 w 7375"/>
                  <a:gd name="T17" fmla="*/ 755 h 3016"/>
                  <a:gd name="T18" fmla="*/ 4078 w 7375"/>
                  <a:gd name="T19" fmla="*/ 1878 h 3016"/>
                  <a:gd name="T20" fmla="*/ 4057 w 7375"/>
                  <a:gd name="T21" fmla="*/ 1910 h 3016"/>
                  <a:gd name="T22" fmla="*/ 4024 w 7375"/>
                  <a:gd name="T23" fmla="*/ 1966 h 3016"/>
                  <a:gd name="T24" fmla="*/ 3939 w 7375"/>
                  <a:gd name="T25" fmla="*/ 2093 h 3016"/>
                  <a:gd name="T26" fmla="*/ 3895 w 7375"/>
                  <a:gd name="T27" fmla="*/ 2153 h 3016"/>
                  <a:gd name="T28" fmla="*/ 3852 w 7375"/>
                  <a:gd name="T29" fmla="*/ 2213 h 3016"/>
                  <a:gd name="T30" fmla="*/ 3820 w 7375"/>
                  <a:gd name="T31" fmla="*/ 2250 h 3016"/>
                  <a:gd name="T32" fmla="*/ 3772 w 7375"/>
                  <a:gd name="T33" fmla="*/ 2304 h 3016"/>
                  <a:gd name="T34" fmla="*/ 3756 w 7375"/>
                  <a:gd name="T35" fmla="*/ 2322 h 3016"/>
                  <a:gd name="T36" fmla="*/ 3658 w 7375"/>
                  <a:gd name="T37" fmla="*/ 2423 h 3016"/>
                  <a:gd name="T38" fmla="*/ 3590 w 7375"/>
                  <a:gd name="T39" fmla="*/ 2487 h 3016"/>
                  <a:gd name="T40" fmla="*/ 3517 w 7375"/>
                  <a:gd name="T41" fmla="*/ 2544 h 3016"/>
                  <a:gd name="T42" fmla="*/ 3480 w 7375"/>
                  <a:gd name="T43" fmla="*/ 2572 h 3016"/>
                  <a:gd name="T44" fmla="*/ 3367 w 7375"/>
                  <a:gd name="T45" fmla="*/ 2649 h 3016"/>
                  <a:gd name="T46" fmla="*/ 3290 w 7375"/>
                  <a:gd name="T47" fmla="*/ 2697 h 3016"/>
                  <a:gd name="T48" fmla="*/ 3166 w 7375"/>
                  <a:gd name="T49" fmla="*/ 2759 h 3016"/>
                  <a:gd name="T50" fmla="*/ 3083 w 7375"/>
                  <a:gd name="T51" fmla="*/ 2797 h 3016"/>
                  <a:gd name="T52" fmla="*/ 3041 w 7375"/>
                  <a:gd name="T53" fmla="*/ 2815 h 3016"/>
                  <a:gd name="T54" fmla="*/ 2996 w 7375"/>
                  <a:gd name="T55" fmla="*/ 2830 h 3016"/>
                  <a:gd name="T56" fmla="*/ 2917 w 7375"/>
                  <a:gd name="T57" fmla="*/ 2856 h 3016"/>
                  <a:gd name="T58" fmla="*/ 2837 w 7375"/>
                  <a:gd name="T59" fmla="*/ 2878 h 3016"/>
                  <a:gd name="T60" fmla="*/ 2803 w 7375"/>
                  <a:gd name="T61" fmla="*/ 2885 h 3016"/>
                  <a:gd name="T62" fmla="*/ 2779 w 7375"/>
                  <a:gd name="T63" fmla="*/ 2890 h 3016"/>
                  <a:gd name="T64" fmla="*/ 2742 w 7375"/>
                  <a:gd name="T65" fmla="*/ 2897 h 3016"/>
                  <a:gd name="T66" fmla="*/ 2660 w 7375"/>
                  <a:gd name="T67" fmla="*/ 2910 h 3016"/>
                  <a:gd name="T68" fmla="*/ 2572 w 7375"/>
                  <a:gd name="T69" fmla="*/ 2925 h 3016"/>
                  <a:gd name="T70" fmla="*/ 2488 w 7375"/>
                  <a:gd name="T71" fmla="*/ 2933 h 3016"/>
                  <a:gd name="T72" fmla="*/ 2438 w 7375"/>
                  <a:gd name="T73" fmla="*/ 2940 h 3016"/>
                  <a:gd name="T74" fmla="*/ 2292 w 7375"/>
                  <a:gd name="T75" fmla="*/ 2955 h 3016"/>
                  <a:gd name="T76" fmla="*/ 2231 w 7375"/>
                  <a:gd name="T77" fmla="*/ 2958 h 3016"/>
                  <a:gd name="T78" fmla="*/ 2129 w 7375"/>
                  <a:gd name="T79" fmla="*/ 2968 h 3016"/>
                  <a:gd name="T80" fmla="*/ 1953 w 7375"/>
                  <a:gd name="T81" fmla="*/ 2980 h 3016"/>
                  <a:gd name="T82" fmla="*/ 1857 w 7375"/>
                  <a:gd name="T83" fmla="*/ 2983 h 3016"/>
                  <a:gd name="T84" fmla="*/ 1733 w 7375"/>
                  <a:gd name="T85" fmla="*/ 2988 h 3016"/>
                  <a:gd name="T86" fmla="*/ 1657 w 7375"/>
                  <a:gd name="T87" fmla="*/ 2992 h 3016"/>
                  <a:gd name="T88" fmla="*/ 1443 w 7375"/>
                  <a:gd name="T89" fmla="*/ 2999 h 3016"/>
                  <a:gd name="T90" fmla="*/ 1387 w 7375"/>
                  <a:gd name="T91" fmla="*/ 3000 h 3016"/>
                  <a:gd name="T92" fmla="*/ 1215 w 7375"/>
                  <a:gd name="T93" fmla="*/ 3005 h 3016"/>
                  <a:gd name="T94" fmla="*/ 1095 w 7375"/>
                  <a:gd name="T95" fmla="*/ 3008 h 3016"/>
                  <a:gd name="T96" fmla="*/ 971 w 7375"/>
                  <a:gd name="T97" fmla="*/ 3010 h 3016"/>
                  <a:gd name="T98" fmla="*/ 711 w 7375"/>
                  <a:gd name="T99" fmla="*/ 3012 h 3016"/>
                  <a:gd name="T100" fmla="*/ 437 w 7375"/>
                  <a:gd name="T101" fmla="*/ 3014 h 3016"/>
                  <a:gd name="T102" fmla="*/ 329 w 7375"/>
                  <a:gd name="T103" fmla="*/ 3014 h 3016"/>
                  <a:gd name="T104" fmla="*/ 149 w 7375"/>
                  <a:gd name="T105" fmla="*/ 3016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75" h="3016">
                    <a:moveTo>
                      <a:pt x="7375" y="2"/>
                    </a:moveTo>
                    <a:lnTo>
                      <a:pt x="5869" y="2"/>
                    </a:lnTo>
                    <a:lnTo>
                      <a:pt x="5780" y="0"/>
                    </a:lnTo>
                    <a:lnTo>
                      <a:pt x="5735" y="2"/>
                    </a:lnTo>
                    <a:lnTo>
                      <a:pt x="5692" y="8"/>
                    </a:lnTo>
                    <a:lnTo>
                      <a:pt x="5605" y="21"/>
                    </a:lnTo>
                    <a:lnTo>
                      <a:pt x="5521" y="43"/>
                    </a:lnTo>
                    <a:lnTo>
                      <a:pt x="5436" y="71"/>
                    </a:lnTo>
                    <a:lnTo>
                      <a:pt x="5355" y="108"/>
                    </a:lnTo>
                    <a:lnTo>
                      <a:pt x="5274" y="150"/>
                    </a:lnTo>
                    <a:lnTo>
                      <a:pt x="5196" y="201"/>
                    </a:lnTo>
                    <a:lnTo>
                      <a:pt x="5117" y="258"/>
                    </a:lnTo>
                    <a:lnTo>
                      <a:pt x="5040" y="323"/>
                    </a:lnTo>
                    <a:lnTo>
                      <a:pt x="4965" y="394"/>
                    </a:lnTo>
                    <a:lnTo>
                      <a:pt x="4892" y="474"/>
                    </a:lnTo>
                    <a:lnTo>
                      <a:pt x="4819" y="559"/>
                    </a:lnTo>
                    <a:lnTo>
                      <a:pt x="4748" y="654"/>
                    </a:lnTo>
                    <a:lnTo>
                      <a:pt x="4678" y="755"/>
                    </a:lnTo>
                    <a:lnTo>
                      <a:pt x="4611" y="864"/>
                    </a:lnTo>
                    <a:lnTo>
                      <a:pt x="4078" y="1878"/>
                    </a:lnTo>
                    <a:lnTo>
                      <a:pt x="4064" y="1899"/>
                    </a:lnTo>
                    <a:lnTo>
                      <a:pt x="4057" y="1910"/>
                    </a:lnTo>
                    <a:lnTo>
                      <a:pt x="4051" y="1922"/>
                    </a:lnTo>
                    <a:lnTo>
                      <a:pt x="4024" y="1966"/>
                    </a:lnTo>
                    <a:lnTo>
                      <a:pt x="3969" y="2052"/>
                    </a:lnTo>
                    <a:lnTo>
                      <a:pt x="3939" y="2093"/>
                    </a:lnTo>
                    <a:lnTo>
                      <a:pt x="3911" y="2134"/>
                    </a:lnTo>
                    <a:lnTo>
                      <a:pt x="3895" y="2153"/>
                    </a:lnTo>
                    <a:lnTo>
                      <a:pt x="3881" y="2173"/>
                    </a:lnTo>
                    <a:lnTo>
                      <a:pt x="3852" y="2213"/>
                    </a:lnTo>
                    <a:lnTo>
                      <a:pt x="3835" y="2231"/>
                    </a:lnTo>
                    <a:lnTo>
                      <a:pt x="3820" y="2250"/>
                    </a:lnTo>
                    <a:lnTo>
                      <a:pt x="3789" y="2287"/>
                    </a:lnTo>
                    <a:lnTo>
                      <a:pt x="3772" y="2304"/>
                    </a:lnTo>
                    <a:lnTo>
                      <a:pt x="3763" y="2312"/>
                    </a:lnTo>
                    <a:lnTo>
                      <a:pt x="3756" y="2322"/>
                    </a:lnTo>
                    <a:lnTo>
                      <a:pt x="3725" y="2357"/>
                    </a:lnTo>
                    <a:lnTo>
                      <a:pt x="3658" y="2423"/>
                    </a:lnTo>
                    <a:lnTo>
                      <a:pt x="3623" y="2454"/>
                    </a:lnTo>
                    <a:lnTo>
                      <a:pt x="3590" y="2487"/>
                    </a:lnTo>
                    <a:lnTo>
                      <a:pt x="3553" y="2515"/>
                    </a:lnTo>
                    <a:lnTo>
                      <a:pt x="3517" y="2544"/>
                    </a:lnTo>
                    <a:lnTo>
                      <a:pt x="3498" y="2557"/>
                    </a:lnTo>
                    <a:lnTo>
                      <a:pt x="3480" y="2572"/>
                    </a:lnTo>
                    <a:lnTo>
                      <a:pt x="3444" y="2599"/>
                    </a:lnTo>
                    <a:lnTo>
                      <a:pt x="3367" y="2649"/>
                    </a:lnTo>
                    <a:lnTo>
                      <a:pt x="3328" y="2673"/>
                    </a:lnTo>
                    <a:lnTo>
                      <a:pt x="3290" y="2697"/>
                    </a:lnTo>
                    <a:lnTo>
                      <a:pt x="3208" y="2740"/>
                    </a:lnTo>
                    <a:lnTo>
                      <a:pt x="3166" y="2759"/>
                    </a:lnTo>
                    <a:lnTo>
                      <a:pt x="3126" y="2780"/>
                    </a:lnTo>
                    <a:lnTo>
                      <a:pt x="3083" y="2797"/>
                    </a:lnTo>
                    <a:lnTo>
                      <a:pt x="3061" y="2805"/>
                    </a:lnTo>
                    <a:lnTo>
                      <a:pt x="3041" y="2815"/>
                    </a:lnTo>
                    <a:lnTo>
                      <a:pt x="3018" y="2822"/>
                    </a:lnTo>
                    <a:lnTo>
                      <a:pt x="2996" y="2830"/>
                    </a:lnTo>
                    <a:lnTo>
                      <a:pt x="2953" y="2847"/>
                    </a:lnTo>
                    <a:lnTo>
                      <a:pt x="2917" y="2856"/>
                    </a:lnTo>
                    <a:lnTo>
                      <a:pt x="2879" y="2868"/>
                    </a:lnTo>
                    <a:lnTo>
                      <a:pt x="2837" y="2878"/>
                    </a:lnTo>
                    <a:lnTo>
                      <a:pt x="2815" y="2883"/>
                    </a:lnTo>
                    <a:lnTo>
                      <a:pt x="2803" y="2885"/>
                    </a:lnTo>
                    <a:lnTo>
                      <a:pt x="2792" y="2889"/>
                    </a:lnTo>
                    <a:lnTo>
                      <a:pt x="2779" y="2890"/>
                    </a:lnTo>
                    <a:lnTo>
                      <a:pt x="2767" y="2892"/>
                    </a:lnTo>
                    <a:lnTo>
                      <a:pt x="2742" y="2897"/>
                    </a:lnTo>
                    <a:lnTo>
                      <a:pt x="2689" y="2907"/>
                    </a:lnTo>
                    <a:lnTo>
                      <a:pt x="2660" y="2910"/>
                    </a:lnTo>
                    <a:lnTo>
                      <a:pt x="2632" y="2915"/>
                    </a:lnTo>
                    <a:lnTo>
                      <a:pt x="2572" y="2925"/>
                    </a:lnTo>
                    <a:lnTo>
                      <a:pt x="2506" y="2932"/>
                    </a:lnTo>
                    <a:lnTo>
                      <a:pt x="2488" y="2933"/>
                    </a:lnTo>
                    <a:lnTo>
                      <a:pt x="2471" y="2935"/>
                    </a:lnTo>
                    <a:lnTo>
                      <a:pt x="2438" y="2940"/>
                    </a:lnTo>
                    <a:lnTo>
                      <a:pt x="2366" y="2947"/>
                    </a:lnTo>
                    <a:lnTo>
                      <a:pt x="2292" y="2955"/>
                    </a:lnTo>
                    <a:lnTo>
                      <a:pt x="2251" y="2957"/>
                    </a:lnTo>
                    <a:lnTo>
                      <a:pt x="2231" y="2958"/>
                    </a:lnTo>
                    <a:lnTo>
                      <a:pt x="2212" y="2960"/>
                    </a:lnTo>
                    <a:lnTo>
                      <a:pt x="2129" y="2968"/>
                    </a:lnTo>
                    <a:lnTo>
                      <a:pt x="2043" y="2972"/>
                    </a:lnTo>
                    <a:lnTo>
                      <a:pt x="1953" y="2980"/>
                    </a:lnTo>
                    <a:lnTo>
                      <a:pt x="1905" y="2981"/>
                    </a:lnTo>
                    <a:lnTo>
                      <a:pt x="1857" y="2983"/>
                    </a:lnTo>
                    <a:lnTo>
                      <a:pt x="1759" y="2988"/>
                    </a:lnTo>
                    <a:lnTo>
                      <a:pt x="1733" y="2988"/>
                    </a:lnTo>
                    <a:lnTo>
                      <a:pt x="1708" y="2989"/>
                    </a:lnTo>
                    <a:lnTo>
                      <a:pt x="1657" y="2992"/>
                    </a:lnTo>
                    <a:lnTo>
                      <a:pt x="1553" y="2996"/>
                    </a:lnTo>
                    <a:lnTo>
                      <a:pt x="1443" y="2999"/>
                    </a:lnTo>
                    <a:lnTo>
                      <a:pt x="1415" y="2999"/>
                    </a:lnTo>
                    <a:lnTo>
                      <a:pt x="1387" y="3000"/>
                    </a:lnTo>
                    <a:lnTo>
                      <a:pt x="1331" y="3002"/>
                    </a:lnTo>
                    <a:lnTo>
                      <a:pt x="1215" y="3005"/>
                    </a:lnTo>
                    <a:lnTo>
                      <a:pt x="1155" y="3006"/>
                    </a:lnTo>
                    <a:lnTo>
                      <a:pt x="1095" y="3008"/>
                    </a:lnTo>
                    <a:lnTo>
                      <a:pt x="1033" y="3008"/>
                    </a:lnTo>
                    <a:lnTo>
                      <a:pt x="971" y="3010"/>
                    </a:lnTo>
                    <a:lnTo>
                      <a:pt x="843" y="3012"/>
                    </a:lnTo>
                    <a:lnTo>
                      <a:pt x="711" y="3012"/>
                    </a:lnTo>
                    <a:lnTo>
                      <a:pt x="577" y="3014"/>
                    </a:lnTo>
                    <a:lnTo>
                      <a:pt x="437" y="3014"/>
                    </a:lnTo>
                    <a:lnTo>
                      <a:pt x="365" y="3014"/>
                    </a:lnTo>
                    <a:lnTo>
                      <a:pt x="329" y="3014"/>
                    </a:lnTo>
                    <a:lnTo>
                      <a:pt x="295" y="3016"/>
                    </a:lnTo>
                    <a:lnTo>
                      <a:pt x="149" y="3016"/>
                    </a:lnTo>
                    <a:lnTo>
                      <a:pt x="0" y="3016"/>
                    </a:lnTo>
                  </a:path>
                </a:pathLst>
              </a:custGeom>
              <a:noFill/>
              <a:ln w="28575">
                <a:solidFill>
                  <a:srgbClr val="99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A491CECC-8C2C-8345-4373-D854F9D58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563" y="5105401"/>
                <a:ext cx="1492250" cy="61913"/>
              </a:xfrm>
              <a:custGeom>
                <a:avLst/>
                <a:gdLst>
                  <a:gd name="T0" fmla="*/ 2818 w 2818"/>
                  <a:gd name="T1" fmla="*/ 117 h 117"/>
                  <a:gd name="T2" fmla="*/ 2818 w 2818"/>
                  <a:gd name="T3" fmla="*/ 0 h 117"/>
                  <a:gd name="T4" fmla="*/ 0 w 2818"/>
                  <a:gd name="T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8" h="117">
                    <a:moveTo>
                      <a:pt x="2818" y="117"/>
                    </a:moveTo>
                    <a:lnTo>
                      <a:pt x="2818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D25C7236-5928-B3FC-F781-17F9CAD3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863" y="4840288"/>
                <a:ext cx="1965325" cy="323850"/>
              </a:xfrm>
              <a:custGeom>
                <a:avLst/>
                <a:gdLst>
                  <a:gd name="T0" fmla="*/ 3713 w 3713"/>
                  <a:gd name="T1" fmla="*/ 611 h 611"/>
                  <a:gd name="T2" fmla="*/ 3713 w 3713"/>
                  <a:gd name="T3" fmla="*/ 0 h 611"/>
                  <a:gd name="T4" fmla="*/ 0 w 3713"/>
                  <a:gd name="T5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13" h="611">
                    <a:moveTo>
                      <a:pt x="3713" y="611"/>
                    </a:moveTo>
                    <a:lnTo>
                      <a:pt x="3713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noProof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003B61F-7E54-2D47-905D-066D32CC80E0}"/>
                </a:ext>
              </a:extLst>
            </p:cNvPr>
            <p:cNvSpPr txBox="1"/>
            <p:nvPr/>
          </p:nvSpPr>
          <p:spPr>
            <a:xfrm rot="16200000">
              <a:off x="5965330" y="3743149"/>
              <a:ext cx="29175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0066"/>
                  </a:solidFill>
                </a:rPr>
                <a:t>Transmissions/100 person-years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174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HIV acquisition in PURPOSE 1 and 2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25BD48E-50E9-34FA-1189-46FC8B2F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010" y="6438340"/>
            <a:ext cx="7783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i="1">
                <a:solidFill>
                  <a:srgbClr val="0070C0"/>
                </a:solidFill>
                <a:latin typeface="Calibri"/>
                <a:cs typeface="Arial" charset="0"/>
              </a:rPr>
              <a:t>1. </a:t>
            </a:r>
            <a:r>
              <a:rPr lang="pt-BR" sz="1400" i="1" err="1">
                <a:solidFill>
                  <a:srgbClr val="0070C0"/>
                </a:solidFill>
                <a:latin typeface="Calibri"/>
                <a:cs typeface="Arial" charset="0"/>
              </a:rPr>
              <a:t>Ndlovu</a:t>
            </a:r>
            <a:r>
              <a:rPr lang="pt-BR" sz="1400" i="1">
                <a:solidFill>
                  <a:srgbClr val="0070C0"/>
                </a:solidFill>
                <a:latin typeface="Calibri"/>
                <a:cs typeface="Arial" charset="0"/>
              </a:rPr>
              <a:t> N, CROI 2026, Abs. 128 ; 2. Cantos Lucio VD, CROI 2026, Abs. 129 ; 3. Cox S. </a:t>
            </a:r>
            <a:r>
              <a:rPr lang="pt-BR" sz="1400" i="1" err="1">
                <a:solidFill>
                  <a:srgbClr val="0070C0"/>
                </a:solidFill>
                <a:latin typeface="Calibri"/>
                <a:cs typeface="Arial" charset="0"/>
              </a:rPr>
              <a:t>Croi</a:t>
            </a:r>
            <a:r>
              <a:rPr lang="pt-BR" sz="1400" i="1">
                <a:solidFill>
                  <a:srgbClr val="0070C0"/>
                </a:solidFill>
                <a:latin typeface="Calibri"/>
                <a:cs typeface="Arial" charset="0"/>
              </a:rPr>
              <a:t> 2026, Abs. 130</a:t>
            </a:r>
          </a:p>
        </p:txBody>
      </p:sp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5DC826BF-A589-BEF4-C051-FE5A1F67E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6901"/>
              </p:ext>
            </p:extLst>
          </p:nvPr>
        </p:nvGraphicFramePr>
        <p:xfrm>
          <a:off x="192504" y="2078589"/>
          <a:ext cx="4916232" cy="36992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53696">
                  <a:extLst>
                    <a:ext uri="{9D8B030D-6E8A-4147-A177-3AD203B41FA5}">
                      <a16:colId xmlns:a16="http://schemas.microsoft.com/office/drawing/2014/main" val="1564531116"/>
                    </a:ext>
                  </a:extLst>
                </a:gridCol>
                <a:gridCol w="2123792">
                  <a:extLst>
                    <a:ext uri="{9D8B030D-6E8A-4147-A177-3AD203B41FA5}">
                      <a16:colId xmlns:a16="http://schemas.microsoft.com/office/drawing/2014/main" val="2720893284"/>
                    </a:ext>
                  </a:extLst>
                </a:gridCol>
                <a:gridCol w="1638744">
                  <a:extLst>
                    <a:ext uri="{9D8B030D-6E8A-4147-A177-3AD203B41FA5}">
                      <a16:colId xmlns:a16="http://schemas.microsoft.com/office/drawing/2014/main" val="549801070"/>
                    </a:ext>
                  </a:extLst>
                </a:gridCol>
              </a:tblGrid>
              <a:tr h="616541">
                <a:tc>
                  <a:txBody>
                    <a:bodyPr/>
                    <a:lstStyle/>
                    <a:p>
                      <a:r>
                        <a:rPr lang="en-US" noProof="0" dirty="0"/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Resistance mutations</a:t>
                      </a:r>
                    </a:p>
                    <a:p>
                      <a:pPr algn="ctr"/>
                      <a:r>
                        <a:rPr lang="en-US" noProof="0" dirty="0"/>
                        <a:t>at HIV diagnosis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993146"/>
                  </a:ext>
                </a:extLst>
              </a:tr>
              <a:tr h="616541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PURPOSE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N74D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730078"/>
                  </a:ext>
                </a:extLst>
              </a:tr>
              <a:tr h="61654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PURPOSE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N74D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183201"/>
                  </a:ext>
                </a:extLst>
              </a:tr>
              <a:tr h="61654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PURPOSE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N74D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C (new)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750554"/>
                  </a:ext>
                </a:extLst>
              </a:tr>
              <a:tr h="61654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PURPOSE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D (new)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934662"/>
                  </a:ext>
                </a:extLst>
              </a:tr>
              <a:tr h="61654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>
                          <a:solidFill>
                            <a:srgbClr val="000066"/>
                          </a:solidFill>
                        </a:rPr>
                        <a:t>PURPOSE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Q67H, K70R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</a:rPr>
                        <a:t>E (new)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757441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C0EEA029-450B-B10B-6A99-C442FDEE885C}"/>
              </a:ext>
            </a:extLst>
          </p:cNvPr>
          <p:cNvGrpSpPr/>
          <p:nvPr/>
        </p:nvGrpSpPr>
        <p:grpSpPr>
          <a:xfrm>
            <a:off x="3955115" y="1933002"/>
            <a:ext cx="8259769" cy="4301958"/>
            <a:chOff x="3955115" y="1933002"/>
            <a:chExt cx="8259769" cy="4301958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F5F20EA-D493-7A5E-493C-D201732272D2}"/>
                </a:ext>
              </a:extLst>
            </p:cNvPr>
            <p:cNvSpPr txBox="1"/>
            <p:nvPr/>
          </p:nvSpPr>
          <p:spPr>
            <a:xfrm>
              <a:off x="8394989" y="4079866"/>
              <a:ext cx="23931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>
                  <a:solidFill>
                    <a:srgbClr val="000066"/>
                  </a:solidFill>
                </a:rPr>
                <a:t>LEN concentration 44.6 </a:t>
              </a:r>
              <a:r>
                <a:rPr lang="fr-FR" sz="1400" err="1">
                  <a:solidFill>
                    <a:srgbClr val="000066"/>
                  </a:solidFill>
                </a:rPr>
                <a:t>ng</a:t>
              </a:r>
              <a:r>
                <a:rPr lang="fr-FR" sz="1400">
                  <a:solidFill>
                    <a:srgbClr val="000066"/>
                  </a:solidFill>
                </a:rPr>
                <a:t>/</a:t>
              </a:r>
              <a:r>
                <a:rPr lang="fr-FR" sz="1400" err="1">
                  <a:solidFill>
                    <a:srgbClr val="000066"/>
                  </a:solidFill>
                </a:rPr>
                <a:t>mL</a:t>
              </a:r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C385707-7A3F-75E8-3426-96FC65CF0196}"/>
                </a:ext>
              </a:extLst>
            </p:cNvPr>
            <p:cNvSpPr txBox="1"/>
            <p:nvPr/>
          </p:nvSpPr>
          <p:spPr>
            <a:xfrm>
              <a:off x="8364039" y="5313019"/>
              <a:ext cx="23931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>
                  <a:solidFill>
                    <a:srgbClr val="000066"/>
                  </a:solidFill>
                </a:rPr>
                <a:t>LEN concentration 14.2 </a:t>
              </a:r>
              <a:r>
                <a:rPr lang="fr-FR" sz="1400" err="1">
                  <a:solidFill>
                    <a:srgbClr val="000066"/>
                  </a:solidFill>
                </a:rPr>
                <a:t>ng</a:t>
              </a:r>
              <a:r>
                <a:rPr lang="fr-FR" sz="1400">
                  <a:solidFill>
                    <a:srgbClr val="000066"/>
                  </a:solidFill>
                </a:rPr>
                <a:t>/</a:t>
              </a:r>
              <a:r>
                <a:rPr lang="fr-FR" sz="1400" err="1">
                  <a:solidFill>
                    <a:srgbClr val="000066"/>
                  </a:solidFill>
                </a:rPr>
                <a:t>mL</a:t>
              </a:r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A6A7E79-4C6E-89DA-BD81-6BF87647B4F0}"/>
                </a:ext>
              </a:extLst>
            </p:cNvPr>
            <p:cNvSpPr/>
            <p:nvPr/>
          </p:nvSpPr>
          <p:spPr>
            <a:xfrm>
              <a:off x="5162550" y="2873375"/>
              <a:ext cx="847725" cy="2095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6F16CE-6B3E-E932-5CBA-A2487663CCF0}"/>
                </a:ext>
              </a:extLst>
            </p:cNvPr>
            <p:cNvSpPr/>
            <p:nvPr/>
          </p:nvSpPr>
          <p:spPr>
            <a:xfrm>
              <a:off x="5162550" y="3496050"/>
              <a:ext cx="1638300" cy="2095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21DB59C1-C3CA-127E-64E3-0761A04A1525}"/>
                </a:ext>
              </a:extLst>
            </p:cNvPr>
            <p:cNvSpPr/>
            <p:nvPr/>
          </p:nvSpPr>
          <p:spPr>
            <a:xfrm>
              <a:off x="5162550" y="4118725"/>
              <a:ext cx="3105150" cy="2095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3CEA4216-3572-E115-B1D2-B88705D05B15}"/>
                </a:ext>
              </a:extLst>
            </p:cNvPr>
            <p:cNvSpPr/>
            <p:nvPr/>
          </p:nvSpPr>
          <p:spPr>
            <a:xfrm>
              <a:off x="5162550" y="4721948"/>
              <a:ext cx="2362200" cy="2095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97979AEE-1998-41B9-FD6D-0C20FACA0DF1}"/>
                </a:ext>
              </a:extLst>
            </p:cNvPr>
            <p:cNvSpPr/>
            <p:nvPr/>
          </p:nvSpPr>
          <p:spPr>
            <a:xfrm>
              <a:off x="7524749" y="4721948"/>
              <a:ext cx="2541601" cy="209550"/>
            </a:xfrm>
            <a:prstGeom prst="roundRect">
              <a:avLst/>
            </a:prstGeom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FD5C116-E6AF-1E9E-5A72-C9A4AC7D6EFD}"/>
                </a:ext>
              </a:extLst>
            </p:cNvPr>
            <p:cNvSpPr/>
            <p:nvPr/>
          </p:nvSpPr>
          <p:spPr>
            <a:xfrm>
              <a:off x="10070045" y="4721948"/>
              <a:ext cx="696021" cy="2095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42DFDDF-CF8E-C5C7-BE57-D3DFADA64545}"/>
                </a:ext>
              </a:extLst>
            </p:cNvPr>
            <p:cNvSpPr/>
            <p:nvPr/>
          </p:nvSpPr>
          <p:spPr>
            <a:xfrm>
              <a:off x="5162549" y="5344623"/>
              <a:ext cx="3105149" cy="2095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40B389E-BECE-2E3A-016D-908384AA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5048036" y="2552787"/>
              <a:ext cx="278746" cy="27874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E6D0228-5878-0221-957F-4C8C2845E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5048036" y="3201087"/>
              <a:ext cx="278746" cy="278746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AAFBECC-5AB4-8755-4527-94F093C9B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5048036" y="3847082"/>
              <a:ext cx="278746" cy="27874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87F32CB-CD10-6CB8-6CB4-01C3D39D3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5048036" y="4457309"/>
              <a:ext cx="278746" cy="27874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F584B5D-6A8A-662D-2A33-824D2E52F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5048036" y="5067536"/>
              <a:ext cx="278746" cy="278746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1096F9F-34B1-7561-35E2-BBD68E632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6598690" y="3201087"/>
              <a:ext cx="278746" cy="278746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ADDC9F9-5347-DF8E-D2EB-61F218592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6598690" y="3847082"/>
              <a:ext cx="278746" cy="278746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2D7865C-0B50-1672-E000-3DEC5583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6598690" y="4457309"/>
              <a:ext cx="278746" cy="278746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F061E20-AB27-55DD-5102-50ADC0342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6598690" y="5067536"/>
              <a:ext cx="278746" cy="278746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3195DDD4-5282-8EA0-AA22-BEFE7760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8128326" y="3847082"/>
              <a:ext cx="278746" cy="278746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36FBF86-93A1-1558-C2E6-6FC370579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8128326" y="5067536"/>
              <a:ext cx="278746" cy="278746"/>
            </a:xfrm>
            <a:prstGeom prst="rect">
              <a:avLst/>
            </a:prstGeom>
          </p:spPr>
        </p:pic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4A99413-EAB4-3903-0F34-6BDBC573BA3A}"/>
                </a:ext>
              </a:extLst>
            </p:cNvPr>
            <p:cNvSpPr/>
            <p:nvPr/>
          </p:nvSpPr>
          <p:spPr>
            <a:xfrm>
              <a:off x="10480551" y="233400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10C00F8-8C49-9807-79A7-8F78070D8AF4}"/>
                </a:ext>
              </a:extLst>
            </p:cNvPr>
            <p:cNvSpPr/>
            <p:nvPr/>
          </p:nvSpPr>
          <p:spPr>
            <a:xfrm>
              <a:off x="10480551" y="2680424"/>
              <a:ext cx="190832" cy="190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98A80E8-96D5-2EFB-062E-A0C5BDDB3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87323">
              <a:off x="8307832" y="2613194"/>
              <a:ext cx="384224" cy="38422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9B0470-15B6-9CCB-42BB-82D07D683C7B}"/>
                </a:ext>
              </a:extLst>
            </p:cNvPr>
            <p:cNvSpPr/>
            <p:nvPr/>
          </p:nvSpPr>
          <p:spPr>
            <a:xfrm>
              <a:off x="8404528" y="2295166"/>
              <a:ext cx="190832" cy="190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297840-3611-0124-FD17-41214D30E5AE}"/>
                </a:ext>
              </a:extLst>
            </p:cNvPr>
            <p:cNvSpPr/>
            <p:nvPr/>
          </p:nvSpPr>
          <p:spPr>
            <a:xfrm>
              <a:off x="8404528" y="1985107"/>
              <a:ext cx="190832" cy="1908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7351150-B9BA-0C57-3E58-883937590393}"/>
                </a:ext>
              </a:extLst>
            </p:cNvPr>
            <p:cNvSpPr/>
            <p:nvPr/>
          </p:nvSpPr>
          <p:spPr>
            <a:xfrm>
              <a:off x="5128399" y="2887195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CB55669-DC58-BAFE-F5ED-50C5E168D396}"/>
                </a:ext>
              </a:extLst>
            </p:cNvPr>
            <p:cNvSpPr/>
            <p:nvPr/>
          </p:nvSpPr>
          <p:spPr>
            <a:xfrm>
              <a:off x="5349827" y="2887195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DCEEDAFB-263A-61F6-9917-347A1E229BD1}"/>
                </a:ext>
              </a:extLst>
            </p:cNvPr>
            <p:cNvSpPr/>
            <p:nvPr/>
          </p:nvSpPr>
          <p:spPr>
            <a:xfrm>
              <a:off x="5586412" y="2887195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DF01FBB-741C-4266-1B46-7DC234AEAC42}"/>
                </a:ext>
              </a:extLst>
            </p:cNvPr>
            <p:cNvSpPr/>
            <p:nvPr/>
          </p:nvSpPr>
          <p:spPr>
            <a:xfrm>
              <a:off x="5128399" y="3521896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AB3F45C5-7249-D05C-5C7D-454FE259AD28}"/>
                </a:ext>
              </a:extLst>
            </p:cNvPr>
            <p:cNvSpPr/>
            <p:nvPr/>
          </p:nvSpPr>
          <p:spPr>
            <a:xfrm>
              <a:off x="5356253" y="3521896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0C9D020F-7D28-E00E-B5EA-4FFB5B8AC9CD}"/>
                </a:ext>
              </a:extLst>
            </p:cNvPr>
            <p:cNvSpPr/>
            <p:nvPr/>
          </p:nvSpPr>
          <p:spPr>
            <a:xfrm>
              <a:off x="5586412" y="3521896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EB66FF75-FAA2-B4EA-11F5-ABFDFDDCF1AA}"/>
                </a:ext>
              </a:extLst>
            </p:cNvPr>
            <p:cNvSpPr/>
            <p:nvPr/>
          </p:nvSpPr>
          <p:spPr>
            <a:xfrm>
              <a:off x="5900102" y="3521896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E6AA4FF3-AB6E-E2BF-D37B-F19DFC1F6FD7}"/>
                </a:ext>
              </a:extLst>
            </p:cNvPr>
            <p:cNvSpPr/>
            <p:nvPr/>
          </p:nvSpPr>
          <p:spPr>
            <a:xfrm>
              <a:off x="5128399" y="4137443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A15B9545-30CC-AE77-C255-37B4FE263DBF}"/>
                </a:ext>
              </a:extLst>
            </p:cNvPr>
            <p:cNvSpPr/>
            <p:nvPr/>
          </p:nvSpPr>
          <p:spPr>
            <a:xfrm>
              <a:off x="5356253" y="4137443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144CB0FE-2717-5CAE-251B-5BFEE387B9F2}"/>
                </a:ext>
              </a:extLst>
            </p:cNvPr>
            <p:cNvSpPr/>
            <p:nvPr/>
          </p:nvSpPr>
          <p:spPr>
            <a:xfrm>
              <a:off x="5586412" y="4137443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128E2BC-A4F1-D3B2-B99E-813DDE2F0EC0}"/>
                </a:ext>
              </a:extLst>
            </p:cNvPr>
            <p:cNvSpPr/>
            <p:nvPr/>
          </p:nvSpPr>
          <p:spPr>
            <a:xfrm>
              <a:off x="5900102" y="4137443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8BFEE058-0078-EF3B-AFCA-E9EDA52ECC5A}"/>
                </a:ext>
              </a:extLst>
            </p:cNvPr>
            <p:cNvSpPr/>
            <p:nvPr/>
          </p:nvSpPr>
          <p:spPr>
            <a:xfrm>
              <a:off x="5128399" y="473427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C1E8B123-A8E2-498F-8A6E-37A0B7E8BA74}"/>
                </a:ext>
              </a:extLst>
            </p:cNvPr>
            <p:cNvSpPr/>
            <p:nvPr/>
          </p:nvSpPr>
          <p:spPr>
            <a:xfrm>
              <a:off x="5356253" y="473427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A79C52B-619B-5F92-DEE9-BAAA02433443}"/>
                </a:ext>
              </a:extLst>
            </p:cNvPr>
            <p:cNvSpPr/>
            <p:nvPr/>
          </p:nvSpPr>
          <p:spPr>
            <a:xfrm>
              <a:off x="5586412" y="473427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01054A5-6AFA-873B-93EE-38CD867C799F}"/>
                </a:ext>
              </a:extLst>
            </p:cNvPr>
            <p:cNvSpPr/>
            <p:nvPr/>
          </p:nvSpPr>
          <p:spPr>
            <a:xfrm>
              <a:off x="5900102" y="473427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23E7987-A7E1-2185-728E-A33B9E9D0C82}"/>
                </a:ext>
              </a:extLst>
            </p:cNvPr>
            <p:cNvSpPr/>
            <p:nvPr/>
          </p:nvSpPr>
          <p:spPr>
            <a:xfrm>
              <a:off x="5128399" y="535398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1750BE77-17D8-DFD8-C043-E5B026181003}"/>
                </a:ext>
              </a:extLst>
            </p:cNvPr>
            <p:cNvSpPr/>
            <p:nvPr/>
          </p:nvSpPr>
          <p:spPr>
            <a:xfrm>
              <a:off x="5356253" y="535398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48A1EC2-0C9C-0E30-F035-2DB7C121382E}"/>
                </a:ext>
              </a:extLst>
            </p:cNvPr>
            <p:cNvSpPr/>
            <p:nvPr/>
          </p:nvSpPr>
          <p:spPr>
            <a:xfrm>
              <a:off x="5586412" y="535398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42D003F-382A-F215-D58C-231C07B4E3B7}"/>
                </a:ext>
              </a:extLst>
            </p:cNvPr>
            <p:cNvSpPr/>
            <p:nvPr/>
          </p:nvSpPr>
          <p:spPr>
            <a:xfrm>
              <a:off x="5900102" y="535398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FDA5F776-EFF6-6CE1-192A-F3679B4BEFB3}"/>
                </a:ext>
              </a:extLst>
            </p:cNvPr>
            <p:cNvSpPr/>
            <p:nvPr/>
          </p:nvSpPr>
          <p:spPr>
            <a:xfrm>
              <a:off x="6616659" y="4137443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FA13CB3C-7561-0FBE-34E9-41C4320B6704}"/>
                </a:ext>
              </a:extLst>
            </p:cNvPr>
            <p:cNvSpPr/>
            <p:nvPr/>
          </p:nvSpPr>
          <p:spPr>
            <a:xfrm>
              <a:off x="6616659" y="473427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EC5357C6-D3C0-92B8-5ABD-D45FA7F0864D}"/>
                </a:ext>
              </a:extLst>
            </p:cNvPr>
            <p:cNvSpPr/>
            <p:nvPr/>
          </p:nvSpPr>
          <p:spPr>
            <a:xfrm>
              <a:off x="6616659" y="535398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B358173-B2CF-D2D8-3D0D-C2CB46C2168E}"/>
                </a:ext>
              </a:extLst>
            </p:cNvPr>
            <p:cNvSpPr/>
            <p:nvPr/>
          </p:nvSpPr>
          <p:spPr>
            <a:xfrm>
              <a:off x="7427486" y="4137443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F431E42A-1A46-6E70-035E-3147B430227B}"/>
                </a:ext>
              </a:extLst>
            </p:cNvPr>
            <p:cNvSpPr/>
            <p:nvPr/>
          </p:nvSpPr>
          <p:spPr>
            <a:xfrm>
              <a:off x="7427486" y="473427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04212AF-BB22-18F6-6285-7870A8DCB3A5}"/>
                </a:ext>
              </a:extLst>
            </p:cNvPr>
            <p:cNvSpPr/>
            <p:nvPr/>
          </p:nvSpPr>
          <p:spPr>
            <a:xfrm>
              <a:off x="7427486" y="535398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3FE2222C-5D9F-15A4-42E0-86596BC96BA3}"/>
                </a:ext>
              </a:extLst>
            </p:cNvPr>
            <p:cNvSpPr/>
            <p:nvPr/>
          </p:nvSpPr>
          <p:spPr>
            <a:xfrm>
              <a:off x="10005555" y="4734272"/>
              <a:ext cx="190832" cy="190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694A981C-8F5D-7979-5FF2-71BD089381D0}"/>
                </a:ext>
              </a:extLst>
            </p:cNvPr>
            <p:cNvSpPr/>
            <p:nvPr/>
          </p:nvSpPr>
          <p:spPr>
            <a:xfrm>
              <a:off x="5865196" y="2899221"/>
              <a:ext cx="190832" cy="190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C33D0255-F836-6C5A-C901-A5DCBB351769}"/>
                </a:ext>
              </a:extLst>
            </p:cNvPr>
            <p:cNvSpPr/>
            <p:nvPr/>
          </p:nvSpPr>
          <p:spPr>
            <a:xfrm>
              <a:off x="6616659" y="3513451"/>
              <a:ext cx="190832" cy="190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7833A235-681E-A236-C9AB-51301F4A7AC0}"/>
                </a:ext>
              </a:extLst>
            </p:cNvPr>
            <p:cNvSpPr/>
            <p:nvPr/>
          </p:nvSpPr>
          <p:spPr>
            <a:xfrm>
              <a:off x="8170449" y="4126703"/>
              <a:ext cx="190832" cy="190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921064CD-1658-B3FF-15BC-32AE0FBDF0BD}"/>
                </a:ext>
              </a:extLst>
            </p:cNvPr>
            <p:cNvSpPr/>
            <p:nvPr/>
          </p:nvSpPr>
          <p:spPr>
            <a:xfrm>
              <a:off x="10692729" y="4740666"/>
              <a:ext cx="190832" cy="190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2C375F04-258D-8B5E-FE9E-641019123050}"/>
                </a:ext>
              </a:extLst>
            </p:cNvPr>
            <p:cNvSpPr/>
            <p:nvPr/>
          </p:nvSpPr>
          <p:spPr>
            <a:xfrm>
              <a:off x="8152564" y="5371492"/>
              <a:ext cx="190832" cy="190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rgbClr val="000066"/>
                </a:solidFill>
              </a:endParaRP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2135D294-592B-966C-818B-3D2282016F2D}"/>
                </a:ext>
              </a:extLst>
            </p:cNvPr>
            <p:cNvGrpSpPr/>
            <p:nvPr/>
          </p:nvGrpSpPr>
          <p:grpSpPr>
            <a:xfrm>
              <a:off x="5187409" y="5777837"/>
              <a:ext cx="5880807" cy="149188"/>
              <a:chOff x="5187409" y="6019137"/>
              <a:chExt cx="5880807" cy="149188"/>
            </a:xfrm>
          </p:grpSpPr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AA9EEAE2-1307-F683-2936-B52B2BCCE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7409" y="6019137"/>
                <a:ext cx="588080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40003E30-7335-487E-F09D-529A1E0859DD}"/>
                  </a:ext>
                </a:extLst>
              </p:cNvPr>
              <p:cNvCxnSpPr/>
              <p:nvPr/>
            </p:nvCxnSpPr>
            <p:spPr>
              <a:xfrm>
                <a:off x="5187409" y="6019137"/>
                <a:ext cx="0" cy="1491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9B5D5399-2858-A895-45BE-8CEE23D9A52C}"/>
                  </a:ext>
                </a:extLst>
              </p:cNvPr>
              <p:cNvCxnSpPr/>
              <p:nvPr/>
            </p:nvCxnSpPr>
            <p:spPr>
              <a:xfrm>
                <a:off x="6363570" y="6019137"/>
                <a:ext cx="0" cy="1491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7E4AD911-874F-EBC4-4A61-07B9FDE588E8}"/>
                  </a:ext>
                </a:extLst>
              </p:cNvPr>
              <p:cNvCxnSpPr/>
              <p:nvPr/>
            </p:nvCxnSpPr>
            <p:spPr>
              <a:xfrm>
                <a:off x="7539731" y="6019137"/>
                <a:ext cx="0" cy="1491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3D36F431-19D5-BB26-71A1-357FB92AC37F}"/>
                  </a:ext>
                </a:extLst>
              </p:cNvPr>
              <p:cNvCxnSpPr/>
              <p:nvPr/>
            </p:nvCxnSpPr>
            <p:spPr>
              <a:xfrm>
                <a:off x="8715892" y="6019137"/>
                <a:ext cx="0" cy="1491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0B3DE4D9-175A-E55D-36B7-0D3D9B9E7F99}"/>
                  </a:ext>
                </a:extLst>
              </p:cNvPr>
              <p:cNvCxnSpPr/>
              <p:nvPr/>
            </p:nvCxnSpPr>
            <p:spPr>
              <a:xfrm>
                <a:off x="9892053" y="6019137"/>
                <a:ext cx="0" cy="1491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C7076E11-6A75-A1CD-8A95-04F712A17937}"/>
                  </a:ext>
                </a:extLst>
              </p:cNvPr>
              <p:cNvCxnSpPr/>
              <p:nvPr/>
            </p:nvCxnSpPr>
            <p:spPr>
              <a:xfrm>
                <a:off x="11068216" y="6019137"/>
                <a:ext cx="0" cy="1491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857E6F68-D3DC-B208-E7AA-CB0D2BB3D71B}"/>
                </a:ext>
              </a:extLst>
            </p:cNvPr>
            <p:cNvSpPr txBox="1"/>
            <p:nvPr/>
          </p:nvSpPr>
          <p:spPr>
            <a:xfrm>
              <a:off x="5794190" y="2554979"/>
              <a:ext cx="822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Week 13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70F13705-F169-B3CF-06D9-2CA9553DB462}"/>
                </a:ext>
              </a:extLst>
            </p:cNvPr>
            <p:cNvSpPr txBox="1"/>
            <p:nvPr/>
          </p:nvSpPr>
          <p:spPr>
            <a:xfrm>
              <a:off x="6807491" y="3185886"/>
              <a:ext cx="822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Week 26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28D64201-D1D8-7821-2F79-B9DB36AE27AE}"/>
                </a:ext>
              </a:extLst>
            </p:cNvPr>
            <p:cNvSpPr txBox="1"/>
            <p:nvPr/>
          </p:nvSpPr>
          <p:spPr>
            <a:xfrm>
              <a:off x="8267700" y="3820895"/>
              <a:ext cx="822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Week 52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533AEE07-5BB6-927E-DBA5-6D8FD2BEC5B4}"/>
                </a:ext>
              </a:extLst>
            </p:cNvPr>
            <p:cNvSpPr txBox="1"/>
            <p:nvPr/>
          </p:nvSpPr>
          <p:spPr>
            <a:xfrm>
              <a:off x="10883561" y="4672834"/>
              <a:ext cx="822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Week 95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1B7D69C7-3113-F76B-18D0-7A5707886B08}"/>
                </a:ext>
              </a:extLst>
            </p:cNvPr>
            <p:cNvSpPr txBox="1"/>
            <p:nvPr/>
          </p:nvSpPr>
          <p:spPr>
            <a:xfrm>
              <a:off x="8301848" y="5059290"/>
              <a:ext cx="822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Week 52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06EE629D-22BA-A580-8003-E927D351456F}"/>
                </a:ext>
              </a:extLst>
            </p:cNvPr>
            <p:cNvSpPr txBox="1"/>
            <p:nvPr/>
          </p:nvSpPr>
          <p:spPr>
            <a:xfrm>
              <a:off x="7945702" y="4452205"/>
              <a:ext cx="1553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Missed study visits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E0223CB6-776E-5A60-9944-21B061932B96}"/>
                </a:ext>
              </a:extLst>
            </p:cNvPr>
            <p:cNvSpPr txBox="1"/>
            <p:nvPr/>
          </p:nvSpPr>
          <p:spPr>
            <a:xfrm>
              <a:off x="9849216" y="4407069"/>
              <a:ext cx="2365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Switched to open-label F/TDF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CD62E1EB-3346-678E-22E5-9267F9C9F8CA}"/>
                </a:ext>
              </a:extLst>
            </p:cNvPr>
            <p:cNvSpPr txBox="1"/>
            <p:nvPr/>
          </p:nvSpPr>
          <p:spPr>
            <a:xfrm>
              <a:off x="5061705" y="59425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ABDB8877-0CDC-41A8-1B31-434955FEDCBD}"/>
                </a:ext>
              </a:extLst>
            </p:cNvPr>
            <p:cNvSpPr txBox="1"/>
            <p:nvPr/>
          </p:nvSpPr>
          <p:spPr>
            <a:xfrm>
              <a:off x="6192690" y="59425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63FD595-8AA1-D194-8C6B-D1B892E88E72}"/>
                </a:ext>
              </a:extLst>
            </p:cNvPr>
            <p:cNvSpPr txBox="1"/>
            <p:nvPr/>
          </p:nvSpPr>
          <p:spPr>
            <a:xfrm>
              <a:off x="7388213" y="59425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3C568E0-5BD7-34B5-2857-63E358916477}"/>
                </a:ext>
              </a:extLst>
            </p:cNvPr>
            <p:cNvSpPr txBox="1"/>
            <p:nvPr/>
          </p:nvSpPr>
          <p:spPr>
            <a:xfrm>
              <a:off x="8556087" y="59425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20FBBD4A-EA11-230D-5510-C1674F8A4501}"/>
                </a:ext>
              </a:extLst>
            </p:cNvPr>
            <p:cNvSpPr txBox="1"/>
            <p:nvPr/>
          </p:nvSpPr>
          <p:spPr>
            <a:xfrm>
              <a:off x="9723961" y="59425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80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3179ACE-B071-B6E3-47F4-BF943A10AF70}"/>
                </a:ext>
              </a:extLst>
            </p:cNvPr>
            <p:cNvSpPr txBox="1"/>
            <p:nvPr/>
          </p:nvSpPr>
          <p:spPr>
            <a:xfrm>
              <a:off x="10858062" y="59425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A8F303D2-C73F-AB9A-6AE4-8794AC621864}"/>
                </a:ext>
              </a:extLst>
            </p:cNvPr>
            <p:cNvSpPr txBox="1"/>
            <p:nvPr/>
          </p:nvSpPr>
          <p:spPr>
            <a:xfrm>
              <a:off x="8595360" y="1933002"/>
              <a:ext cx="1916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>
                  <a:solidFill>
                    <a:srgbClr val="000066"/>
                  </a:solidFill>
                </a:rPr>
                <a:t>Randomized blinded phase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03A1C7EB-9DBF-A33D-F755-50B6CBCD7BBF}"/>
                </a:ext>
              </a:extLst>
            </p:cNvPr>
            <p:cNvSpPr txBox="1"/>
            <p:nvPr/>
          </p:nvSpPr>
          <p:spPr>
            <a:xfrm>
              <a:off x="8583746" y="2256621"/>
              <a:ext cx="1308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>
                  <a:solidFill>
                    <a:srgbClr val="000066"/>
                  </a:solidFill>
                </a:rPr>
                <a:t>Open-label F/TDF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EF8480F-C3CD-904F-68C9-2202CE25283A}"/>
                </a:ext>
              </a:extLst>
            </p:cNvPr>
            <p:cNvSpPr txBox="1"/>
            <p:nvPr/>
          </p:nvSpPr>
          <p:spPr>
            <a:xfrm>
              <a:off x="8620991" y="2655356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>
                  <a:solidFill>
                    <a:srgbClr val="000066"/>
                  </a:solidFill>
                </a:rPr>
                <a:t>LEN SC injection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819F3E41-AEEF-8B63-23CC-226D3815AD50}"/>
                </a:ext>
              </a:extLst>
            </p:cNvPr>
            <p:cNvSpPr txBox="1"/>
            <p:nvPr/>
          </p:nvSpPr>
          <p:spPr>
            <a:xfrm>
              <a:off x="10682755" y="2256621"/>
              <a:ext cx="1288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>
                  <a:solidFill>
                    <a:srgbClr val="000066"/>
                  </a:solidFill>
                </a:rPr>
                <a:t>Negative HIV test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09D6B6D2-1F0B-EAE2-62C8-A3AF47CD8350}"/>
                </a:ext>
              </a:extLst>
            </p:cNvPr>
            <p:cNvSpPr txBox="1"/>
            <p:nvPr/>
          </p:nvSpPr>
          <p:spPr>
            <a:xfrm>
              <a:off x="10672153" y="2641508"/>
              <a:ext cx="1048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>
                  <a:solidFill>
                    <a:srgbClr val="000066"/>
                  </a:solidFill>
                </a:rPr>
                <a:t>HIV diagnosis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DA129447-FFA1-7732-8AE3-67BA8B10B61C}"/>
                </a:ext>
              </a:extLst>
            </p:cNvPr>
            <p:cNvSpPr txBox="1"/>
            <p:nvPr/>
          </p:nvSpPr>
          <p:spPr>
            <a:xfrm>
              <a:off x="3955115" y="5927183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>
                  <a:solidFill>
                    <a:srgbClr val="000066"/>
                  </a:solidFill>
                </a:rPr>
                <a:t>Study week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4170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Rising DTG resistance: Tanzania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5B7B7-5E47-8D0A-F327-5EB22E234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10996"/>
            <a:ext cx="7480300" cy="1163987"/>
          </a:xfrm>
        </p:spPr>
        <p:txBody>
          <a:bodyPr>
            <a:normAutofit/>
          </a:bodyPr>
          <a:lstStyle/>
          <a:p>
            <a:r>
              <a:rPr lang="en-US" sz="2000" noProof="0" dirty="0"/>
              <a:t>Cross-sectional study in 14 laboratories in Tanzania</a:t>
            </a:r>
          </a:p>
          <a:p>
            <a:r>
              <a:rPr lang="en-US" sz="2000" noProof="0" dirty="0"/>
              <a:t>Selection of 220 remnant plasma samples with VL ≥ 1000 c/mL</a:t>
            </a:r>
          </a:p>
          <a:p>
            <a:r>
              <a:rPr lang="en-US" sz="2000" noProof="0" dirty="0"/>
              <a:t>Prevalence of DTG-R increased from 5.8% in 2020 to 17.4% in 2025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2896C5C-5657-12CB-36BD-FB5BA4AA7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547" y="6444771"/>
            <a:ext cx="2402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err="1">
                <a:solidFill>
                  <a:srgbClr val="0070C0"/>
                </a:solidFill>
              </a:rPr>
              <a:t>Kamori</a:t>
            </a:r>
            <a:r>
              <a:rPr lang="fr-FR" sz="1400" i="1">
                <a:solidFill>
                  <a:srgbClr val="0070C0"/>
                </a:solidFill>
              </a:rPr>
              <a:t> D, CROI 2026, Abs. 561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CBDD58-835B-930F-EACC-361EF486E34A}"/>
              </a:ext>
            </a:extLst>
          </p:cNvPr>
          <p:cNvSpPr txBox="1"/>
          <p:nvPr/>
        </p:nvSpPr>
        <p:spPr>
          <a:xfrm>
            <a:off x="3988987" y="2690520"/>
            <a:ext cx="419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solidFill>
                  <a:srgbClr val="0070C0"/>
                </a:solidFill>
              </a:rPr>
              <a:t>INSTI Resistance Mutations (2025 Survey)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F34D13F-E266-C547-EDCE-140F09F74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17" y="3172701"/>
            <a:ext cx="2345762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noProof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Major INSTI DRMs (N = 14)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3AC387DD-5978-FFA3-9D30-3C41AD966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643" y="3172701"/>
            <a:ext cx="267437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noProof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Accessory INSTI DRMs (N = 20)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4BC6340-289E-3C14-99D0-2976BA3FC771}"/>
              </a:ext>
            </a:extLst>
          </p:cNvPr>
          <p:cNvGrpSpPr/>
          <p:nvPr/>
        </p:nvGrpSpPr>
        <p:grpSpPr>
          <a:xfrm>
            <a:off x="539167" y="3710939"/>
            <a:ext cx="4768271" cy="2532059"/>
            <a:chOff x="539167" y="3710939"/>
            <a:chExt cx="4768271" cy="2532059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99A9D1-8768-C22A-931A-608EBB39453A}"/>
                </a:ext>
              </a:extLst>
            </p:cNvPr>
            <p:cNvGrpSpPr/>
            <p:nvPr/>
          </p:nvGrpSpPr>
          <p:grpSpPr>
            <a:xfrm>
              <a:off x="595273" y="3750374"/>
              <a:ext cx="628437" cy="288147"/>
              <a:chOff x="1474933" y="3480259"/>
              <a:chExt cx="628437" cy="288147"/>
            </a:xfrm>
          </p:grpSpPr>
          <p:sp>
            <p:nvSpPr>
              <p:cNvPr id="10" name="Line 11">
                <a:extLst>
                  <a:ext uri="{FF2B5EF4-FFF2-40B4-BE49-F238E27FC236}">
                    <a16:creationId xmlns:a16="http://schemas.microsoft.com/office/drawing/2014/main" id="{BFDBD4D8-1436-EB71-3166-CBA65C745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42">
                <a:extLst>
                  <a:ext uri="{FF2B5EF4-FFF2-40B4-BE49-F238E27FC236}">
                    <a16:creationId xmlns:a16="http://schemas.microsoft.com/office/drawing/2014/main" id="{2FC703D6-92DF-76E2-A48A-64190770E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933" y="3480259"/>
                <a:ext cx="53276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E138K</a:t>
                </a:r>
              </a:p>
            </p:txBody>
          </p:sp>
        </p:grpSp>
        <p:sp>
          <p:nvSpPr>
            <p:cNvPr id="12" name="Forme libre : forme 10">
              <a:extLst>
                <a:ext uri="{FF2B5EF4-FFF2-40B4-BE49-F238E27FC236}">
                  <a16:creationId xmlns:a16="http://schemas.microsoft.com/office/drawing/2014/main" id="{35F457C2-76B9-FDD5-A919-F6E108A0CA53}"/>
                </a:ext>
              </a:extLst>
            </p:cNvPr>
            <p:cNvSpPr/>
            <p:nvPr/>
          </p:nvSpPr>
          <p:spPr bwMode="auto">
            <a:xfrm>
              <a:off x="1237168" y="3710939"/>
              <a:ext cx="3944432" cy="1909287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BCAF07A-C80F-1145-A2C3-1DA2D1D07C1F}"/>
                </a:ext>
              </a:extLst>
            </p:cNvPr>
            <p:cNvGrpSpPr/>
            <p:nvPr/>
          </p:nvGrpSpPr>
          <p:grpSpPr>
            <a:xfrm>
              <a:off x="1065496" y="5624110"/>
              <a:ext cx="300331" cy="367249"/>
              <a:chOff x="2648458" y="5296450"/>
              <a:chExt cx="300331" cy="367249"/>
            </a:xfrm>
          </p:grpSpPr>
          <p:sp>
            <p:nvSpPr>
              <p:cNvPr id="14" name="Line 19">
                <a:extLst>
                  <a:ext uri="{FF2B5EF4-FFF2-40B4-BE49-F238E27FC236}">
                    <a16:creationId xmlns:a16="http://schemas.microsoft.com/office/drawing/2014/main" id="{1BD4BA66-439B-14DF-4491-ED55A87D4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49">
                <a:extLst>
                  <a:ext uri="{FF2B5EF4-FFF2-40B4-BE49-F238E27FC236}">
                    <a16:creationId xmlns:a16="http://schemas.microsoft.com/office/drawing/2014/main" id="{0D5D0C22-2533-FAC6-80A4-90AE4A620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458" y="5375552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sp>
          <p:nvSpPr>
            <p:cNvPr id="16" name="Rectangle 49">
              <a:extLst>
                <a:ext uri="{FF2B5EF4-FFF2-40B4-BE49-F238E27FC236}">
                  <a16:creationId xmlns:a16="http://schemas.microsoft.com/office/drawing/2014/main" id="{2748C7BE-A82F-3EA6-699D-A56D36FF7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368" y="5954851"/>
              <a:ext cx="223515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Frequency of INSTI DRMs (%)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038B3ED1-779A-9135-2A14-7A918A837905}"/>
                </a:ext>
              </a:extLst>
            </p:cNvPr>
            <p:cNvGrpSpPr/>
            <p:nvPr/>
          </p:nvGrpSpPr>
          <p:grpSpPr>
            <a:xfrm>
              <a:off x="1723192" y="5624110"/>
              <a:ext cx="300331" cy="367249"/>
              <a:chOff x="2648458" y="5296450"/>
              <a:chExt cx="300331" cy="367249"/>
            </a:xfrm>
          </p:grpSpPr>
          <p:sp>
            <p:nvSpPr>
              <p:cNvPr id="18" name="Line 19">
                <a:extLst>
                  <a:ext uri="{FF2B5EF4-FFF2-40B4-BE49-F238E27FC236}">
                    <a16:creationId xmlns:a16="http://schemas.microsoft.com/office/drawing/2014/main" id="{D39544B1-445D-776C-01FD-E4133349B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49">
                <a:extLst>
                  <a:ext uri="{FF2B5EF4-FFF2-40B4-BE49-F238E27FC236}">
                    <a16:creationId xmlns:a16="http://schemas.microsoft.com/office/drawing/2014/main" id="{2178EFB5-897C-2C18-A768-62A88D57D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458" y="5375552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5.0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CB02CD49-56D0-5CAD-6CD9-6014D6C5C328}"/>
                </a:ext>
              </a:extLst>
            </p:cNvPr>
            <p:cNvGrpSpPr/>
            <p:nvPr/>
          </p:nvGrpSpPr>
          <p:grpSpPr>
            <a:xfrm>
              <a:off x="2289517" y="5624110"/>
              <a:ext cx="391701" cy="367249"/>
              <a:chOff x="2557088" y="5296450"/>
              <a:chExt cx="391701" cy="367249"/>
            </a:xfrm>
          </p:grpSpPr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A1CC74E9-E8B5-45CB-B14E-FA6FFBEFE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49">
                <a:extLst>
                  <a:ext uri="{FF2B5EF4-FFF2-40B4-BE49-F238E27FC236}">
                    <a16:creationId xmlns:a16="http://schemas.microsoft.com/office/drawing/2014/main" id="{8BE87BC8-4431-8447-8A30-D37406C94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10.0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01430438-2464-F2A1-6289-BE79C712F079}"/>
                </a:ext>
              </a:extLst>
            </p:cNvPr>
            <p:cNvGrpSpPr/>
            <p:nvPr/>
          </p:nvGrpSpPr>
          <p:grpSpPr>
            <a:xfrm>
              <a:off x="2947212" y="5624110"/>
              <a:ext cx="391701" cy="367249"/>
              <a:chOff x="2557088" y="5296450"/>
              <a:chExt cx="391701" cy="367249"/>
            </a:xfrm>
          </p:grpSpPr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9E7993B-E33C-14D0-7D36-074B232DC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49">
                <a:extLst>
                  <a:ext uri="{FF2B5EF4-FFF2-40B4-BE49-F238E27FC236}">
                    <a16:creationId xmlns:a16="http://schemas.microsoft.com/office/drawing/2014/main" id="{A61F4C71-EDDA-2455-B308-87EBCC62A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15.0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D4B7EA4E-4DCC-3796-48B2-6DF9E7923190}"/>
                </a:ext>
              </a:extLst>
            </p:cNvPr>
            <p:cNvGrpSpPr/>
            <p:nvPr/>
          </p:nvGrpSpPr>
          <p:grpSpPr>
            <a:xfrm>
              <a:off x="3597286" y="5624110"/>
              <a:ext cx="391701" cy="367249"/>
              <a:chOff x="2557088" y="5296450"/>
              <a:chExt cx="391701" cy="367249"/>
            </a:xfrm>
          </p:grpSpPr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E19B8264-81EF-7406-AD4F-0CA647F20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49">
                <a:extLst>
                  <a:ext uri="{FF2B5EF4-FFF2-40B4-BE49-F238E27FC236}">
                    <a16:creationId xmlns:a16="http://schemas.microsoft.com/office/drawing/2014/main" id="{E5D9CA6B-2307-795B-F504-91721F183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20.0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75E1560C-34E7-0320-E6A5-AA35B19580BB}"/>
                </a:ext>
              </a:extLst>
            </p:cNvPr>
            <p:cNvGrpSpPr/>
            <p:nvPr/>
          </p:nvGrpSpPr>
          <p:grpSpPr>
            <a:xfrm>
              <a:off x="4258043" y="5624110"/>
              <a:ext cx="391701" cy="367249"/>
              <a:chOff x="2557088" y="5296450"/>
              <a:chExt cx="391701" cy="367249"/>
            </a:xfrm>
          </p:grpSpPr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D719250-D5A0-8A4A-4560-3B6EF3AFD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49">
                <a:extLst>
                  <a:ext uri="{FF2B5EF4-FFF2-40B4-BE49-F238E27FC236}">
                    <a16:creationId xmlns:a16="http://schemas.microsoft.com/office/drawing/2014/main" id="{15794A00-8799-CE4C-16A1-7AA25A715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25.0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0748F67F-54A3-4145-112A-C70D512733FD}"/>
                </a:ext>
              </a:extLst>
            </p:cNvPr>
            <p:cNvGrpSpPr/>
            <p:nvPr/>
          </p:nvGrpSpPr>
          <p:grpSpPr>
            <a:xfrm>
              <a:off x="4915737" y="5624110"/>
              <a:ext cx="391701" cy="367249"/>
              <a:chOff x="2557088" y="5296450"/>
              <a:chExt cx="391701" cy="367249"/>
            </a:xfrm>
          </p:grpSpPr>
          <p:sp>
            <p:nvSpPr>
              <p:cNvPr id="33" name="Line 19">
                <a:extLst>
                  <a:ext uri="{FF2B5EF4-FFF2-40B4-BE49-F238E27FC236}">
                    <a16:creationId xmlns:a16="http://schemas.microsoft.com/office/drawing/2014/main" id="{2E7FE1F5-CF4A-0D6A-FC82-5BE37302E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49">
                <a:extLst>
                  <a:ext uri="{FF2B5EF4-FFF2-40B4-BE49-F238E27FC236}">
                    <a16:creationId xmlns:a16="http://schemas.microsoft.com/office/drawing/2014/main" id="{11CD9AC5-4D7B-04EE-039E-5FAC96352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30.0</a:t>
                </a: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456E65-DD34-42FF-874B-064C3EF9A8CE}"/>
                </a:ext>
              </a:extLst>
            </p:cNvPr>
            <p:cNvSpPr/>
            <p:nvPr/>
          </p:nvSpPr>
          <p:spPr>
            <a:xfrm>
              <a:off x="1240904" y="3773383"/>
              <a:ext cx="3742576" cy="2118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BD273657-4029-91FD-EE00-3919E6E67C5C}"/>
                </a:ext>
              </a:extLst>
            </p:cNvPr>
            <p:cNvGrpSpPr/>
            <p:nvPr/>
          </p:nvGrpSpPr>
          <p:grpSpPr>
            <a:xfrm>
              <a:off x="566418" y="4068246"/>
              <a:ext cx="657292" cy="288147"/>
              <a:chOff x="1446078" y="3480259"/>
              <a:chExt cx="657292" cy="288147"/>
            </a:xfrm>
          </p:grpSpPr>
          <p:sp>
            <p:nvSpPr>
              <p:cNvPr id="37" name="Line 11">
                <a:extLst>
                  <a:ext uri="{FF2B5EF4-FFF2-40B4-BE49-F238E27FC236}">
                    <a16:creationId xmlns:a16="http://schemas.microsoft.com/office/drawing/2014/main" id="{E108FEC8-83F2-023A-4E08-4FE4F9644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42">
                <a:extLst>
                  <a:ext uri="{FF2B5EF4-FFF2-40B4-BE49-F238E27FC236}">
                    <a16:creationId xmlns:a16="http://schemas.microsoft.com/office/drawing/2014/main" id="{9A7698E3-5B1C-1F9F-4BF1-7CC2F2C9C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078" y="3480259"/>
                <a:ext cx="561620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G118R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8079E3-6278-3B56-2991-C6D29C8C8EBE}"/>
                </a:ext>
              </a:extLst>
            </p:cNvPr>
            <p:cNvSpPr/>
            <p:nvPr/>
          </p:nvSpPr>
          <p:spPr>
            <a:xfrm>
              <a:off x="1240904" y="4091255"/>
              <a:ext cx="2820556" cy="2118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13558DB8-D6F0-3F2A-9F40-EED04730968E}"/>
                </a:ext>
              </a:extLst>
            </p:cNvPr>
            <p:cNvGrpSpPr/>
            <p:nvPr/>
          </p:nvGrpSpPr>
          <p:grpSpPr>
            <a:xfrm>
              <a:off x="675423" y="4386771"/>
              <a:ext cx="548287" cy="288147"/>
              <a:chOff x="1555083" y="3480259"/>
              <a:chExt cx="548287" cy="288147"/>
            </a:xfrm>
          </p:grpSpPr>
          <p:sp>
            <p:nvSpPr>
              <p:cNvPr id="41" name="Line 11">
                <a:extLst>
                  <a:ext uri="{FF2B5EF4-FFF2-40B4-BE49-F238E27FC236}">
                    <a16:creationId xmlns:a16="http://schemas.microsoft.com/office/drawing/2014/main" id="{5243E99A-06AD-D46B-658F-E6F6B465E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3AFCD7-5C43-8DA2-4A83-A432AC33F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083" y="3480259"/>
                <a:ext cx="45261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T66A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02622DF-B746-0A90-E1AD-EFFEDB0CCC21}"/>
                </a:ext>
              </a:extLst>
            </p:cNvPr>
            <p:cNvSpPr/>
            <p:nvPr/>
          </p:nvSpPr>
          <p:spPr>
            <a:xfrm>
              <a:off x="1240904" y="4409780"/>
              <a:ext cx="2812936" cy="2118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AD763A27-B9EC-CBE6-B542-832FD8EB8E02}"/>
                </a:ext>
              </a:extLst>
            </p:cNvPr>
            <p:cNvGrpSpPr/>
            <p:nvPr/>
          </p:nvGrpSpPr>
          <p:grpSpPr>
            <a:xfrm>
              <a:off x="582449" y="4719499"/>
              <a:ext cx="641261" cy="288147"/>
              <a:chOff x="1462109" y="3480259"/>
              <a:chExt cx="641261" cy="288147"/>
            </a:xfrm>
          </p:grpSpPr>
          <p:sp>
            <p:nvSpPr>
              <p:cNvPr id="45" name="Line 11">
                <a:extLst>
                  <a:ext uri="{FF2B5EF4-FFF2-40B4-BE49-F238E27FC236}">
                    <a16:creationId xmlns:a16="http://schemas.microsoft.com/office/drawing/2014/main" id="{637717B8-9201-D0EB-7A96-413277123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D404516-E3B7-9770-8E28-82E34EBD4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109" y="3480259"/>
                <a:ext cx="545589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R263K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359FD22-89BF-04C7-F122-0189C4514F55}"/>
                </a:ext>
              </a:extLst>
            </p:cNvPr>
            <p:cNvSpPr/>
            <p:nvPr/>
          </p:nvSpPr>
          <p:spPr>
            <a:xfrm>
              <a:off x="1240904" y="4742508"/>
              <a:ext cx="1868056" cy="2118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1DBD1836-03F3-3FA1-5FAF-A6C5211F5728}"/>
                </a:ext>
              </a:extLst>
            </p:cNvPr>
            <p:cNvGrpSpPr/>
            <p:nvPr/>
          </p:nvGrpSpPr>
          <p:grpSpPr>
            <a:xfrm>
              <a:off x="590464" y="5022512"/>
              <a:ext cx="633246" cy="288147"/>
              <a:chOff x="1470124" y="3480259"/>
              <a:chExt cx="633246" cy="288147"/>
            </a:xfrm>
          </p:grpSpPr>
          <p:sp>
            <p:nvSpPr>
              <p:cNvPr id="49" name="Line 11">
                <a:extLst>
                  <a:ext uri="{FF2B5EF4-FFF2-40B4-BE49-F238E27FC236}">
                    <a16:creationId xmlns:a16="http://schemas.microsoft.com/office/drawing/2014/main" id="{ADDD4885-6609-057E-FE62-B8105D565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3B7760C-3B16-EE55-DDBF-6E173D539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124" y="3480259"/>
                <a:ext cx="537574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Y134K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113B16-B16F-B68E-0520-D0EE448E775A}"/>
                </a:ext>
              </a:extLst>
            </p:cNvPr>
            <p:cNvSpPr/>
            <p:nvPr/>
          </p:nvSpPr>
          <p:spPr>
            <a:xfrm>
              <a:off x="1240904" y="5045521"/>
              <a:ext cx="923176" cy="2118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91446746-0B50-5882-BAED-C114B892D2F3}"/>
                </a:ext>
              </a:extLst>
            </p:cNvPr>
            <p:cNvGrpSpPr/>
            <p:nvPr/>
          </p:nvGrpSpPr>
          <p:grpSpPr>
            <a:xfrm>
              <a:off x="539167" y="5343430"/>
              <a:ext cx="684543" cy="288147"/>
              <a:chOff x="1418827" y="3480259"/>
              <a:chExt cx="684543" cy="288147"/>
            </a:xfrm>
          </p:grpSpPr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06683DD7-76DB-2B37-C024-A11AAA781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32137FD-238F-5FD3-6038-53AC8DB76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827" y="3480259"/>
                <a:ext cx="58887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Q148N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9F7E4CC-0251-3F40-4CDE-05365C5CAB17}"/>
                </a:ext>
              </a:extLst>
            </p:cNvPr>
            <p:cNvSpPr/>
            <p:nvPr/>
          </p:nvSpPr>
          <p:spPr>
            <a:xfrm>
              <a:off x="1240904" y="5366439"/>
              <a:ext cx="923176" cy="2118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E91ABE94-3419-EBD3-512F-1288F1E4E2AB}"/>
              </a:ext>
            </a:extLst>
          </p:cNvPr>
          <p:cNvGrpSpPr/>
          <p:nvPr/>
        </p:nvGrpSpPr>
        <p:grpSpPr>
          <a:xfrm>
            <a:off x="5597635" y="3699851"/>
            <a:ext cx="5517378" cy="2569523"/>
            <a:chOff x="5597635" y="3699851"/>
            <a:chExt cx="5517378" cy="2569523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02EEA441-5E81-766D-7312-B6CC19846B74}"/>
                </a:ext>
              </a:extLst>
            </p:cNvPr>
            <p:cNvGrpSpPr/>
            <p:nvPr/>
          </p:nvGrpSpPr>
          <p:grpSpPr>
            <a:xfrm>
              <a:off x="5764347" y="3699851"/>
              <a:ext cx="708588" cy="288147"/>
              <a:chOff x="1394782" y="3480259"/>
              <a:chExt cx="708588" cy="288147"/>
            </a:xfrm>
          </p:grpSpPr>
          <p:sp>
            <p:nvSpPr>
              <p:cNvPr id="57" name="Line 11">
                <a:extLst>
                  <a:ext uri="{FF2B5EF4-FFF2-40B4-BE49-F238E27FC236}">
                    <a16:creationId xmlns:a16="http://schemas.microsoft.com/office/drawing/2014/main" id="{38F84E6A-A717-F9EA-A924-92D3933B2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42">
                <a:extLst>
                  <a:ext uri="{FF2B5EF4-FFF2-40B4-BE49-F238E27FC236}">
                    <a16:creationId xmlns:a16="http://schemas.microsoft.com/office/drawing/2014/main" id="{8F36F85C-0DF4-E768-2AF0-733118462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782" y="3480259"/>
                <a:ext cx="612916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L74I/M</a:t>
                </a:r>
              </a:p>
            </p:txBody>
          </p:sp>
        </p:grpSp>
        <p:sp>
          <p:nvSpPr>
            <p:cNvPr id="59" name="Forme libre : forme 59">
              <a:extLst>
                <a:ext uri="{FF2B5EF4-FFF2-40B4-BE49-F238E27FC236}">
                  <a16:creationId xmlns:a16="http://schemas.microsoft.com/office/drawing/2014/main" id="{B27314CE-9CF8-6A2D-543F-460EB96D78EE}"/>
                </a:ext>
              </a:extLst>
            </p:cNvPr>
            <p:cNvSpPr/>
            <p:nvPr/>
          </p:nvSpPr>
          <p:spPr bwMode="auto">
            <a:xfrm>
              <a:off x="6486392" y="3736339"/>
              <a:ext cx="4508315" cy="1909287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36D45612-70C0-BF71-22F0-0D5B47C8720D}"/>
                </a:ext>
              </a:extLst>
            </p:cNvPr>
            <p:cNvGrpSpPr/>
            <p:nvPr/>
          </p:nvGrpSpPr>
          <p:grpSpPr>
            <a:xfrm>
              <a:off x="6314721" y="5649510"/>
              <a:ext cx="300331" cy="367249"/>
              <a:chOff x="2648458" y="5296450"/>
              <a:chExt cx="300331" cy="367249"/>
            </a:xfrm>
          </p:grpSpPr>
          <p:sp>
            <p:nvSpPr>
              <p:cNvPr id="61" name="Line 19">
                <a:extLst>
                  <a:ext uri="{FF2B5EF4-FFF2-40B4-BE49-F238E27FC236}">
                    <a16:creationId xmlns:a16="http://schemas.microsoft.com/office/drawing/2014/main" id="{01323ADA-4818-5FA8-E5AF-0B39722D0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761F9CC9-9F74-2B1C-8A42-A89DC7EE0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458" y="5375552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B004B982-D926-71C8-EC20-BBD36E73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976" y="5981227"/>
              <a:ext cx="223515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Frequency of INSTI DRMs (%)</a:t>
              </a: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F3B65B0D-2FC9-E0FA-A147-E2B56748F038}"/>
                </a:ext>
              </a:extLst>
            </p:cNvPr>
            <p:cNvGrpSpPr/>
            <p:nvPr/>
          </p:nvGrpSpPr>
          <p:grpSpPr>
            <a:xfrm>
              <a:off x="6877167" y="5649510"/>
              <a:ext cx="300331" cy="367249"/>
              <a:chOff x="2648458" y="5296450"/>
              <a:chExt cx="300331" cy="367249"/>
            </a:xfrm>
          </p:grpSpPr>
          <p:sp>
            <p:nvSpPr>
              <p:cNvPr id="65" name="Line 19">
                <a:extLst>
                  <a:ext uri="{FF2B5EF4-FFF2-40B4-BE49-F238E27FC236}">
                    <a16:creationId xmlns:a16="http://schemas.microsoft.com/office/drawing/2014/main" id="{2C4472B5-1B98-51E8-D4D3-466FF2722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49">
                <a:extLst>
                  <a:ext uri="{FF2B5EF4-FFF2-40B4-BE49-F238E27FC236}">
                    <a16:creationId xmlns:a16="http://schemas.microsoft.com/office/drawing/2014/main" id="{3313FB41-35BC-280C-142A-0DB8BA0CB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458" y="5375552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5.0</a:t>
                </a: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66513145-9E6D-B321-53FF-3DB496A1C9F5}"/>
                </a:ext>
              </a:extLst>
            </p:cNvPr>
            <p:cNvGrpSpPr/>
            <p:nvPr/>
          </p:nvGrpSpPr>
          <p:grpSpPr>
            <a:xfrm>
              <a:off x="7348242" y="5649510"/>
              <a:ext cx="391701" cy="367249"/>
              <a:chOff x="2557088" y="5296450"/>
              <a:chExt cx="391701" cy="367249"/>
            </a:xfrm>
          </p:grpSpPr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7501DBEA-58FB-228A-8B12-830CEB9EF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50524D4F-61BC-E527-352E-D4A1FBC07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10.0</a:t>
                </a: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FC522460-8D80-17C2-41FF-CE390CDF9D4F}"/>
                </a:ext>
              </a:extLst>
            </p:cNvPr>
            <p:cNvGrpSpPr/>
            <p:nvPr/>
          </p:nvGrpSpPr>
          <p:grpSpPr>
            <a:xfrm>
              <a:off x="7910687" y="5649510"/>
              <a:ext cx="391701" cy="367249"/>
              <a:chOff x="2557088" y="5296450"/>
              <a:chExt cx="391701" cy="367249"/>
            </a:xfrm>
          </p:grpSpPr>
          <p:sp>
            <p:nvSpPr>
              <p:cNvPr id="71" name="Line 19">
                <a:extLst>
                  <a:ext uri="{FF2B5EF4-FFF2-40B4-BE49-F238E27FC236}">
                    <a16:creationId xmlns:a16="http://schemas.microsoft.com/office/drawing/2014/main" id="{372BF094-19FA-4D73-E173-3A19AD215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49">
                <a:extLst>
                  <a:ext uri="{FF2B5EF4-FFF2-40B4-BE49-F238E27FC236}">
                    <a16:creationId xmlns:a16="http://schemas.microsoft.com/office/drawing/2014/main" id="{4988C506-14CE-9955-BCAB-DC9C701F1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15.0</a:t>
                </a:r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EE55CFA3-245F-690B-3F8C-E29A347D56DC}"/>
                </a:ext>
              </a:extLst>
            </p:cNvPr>
            <p:cNvGrpSpPr/>
            <p:nvPr/>
          </p:nvGrpSpPr>
          <p:grpSpPr>
            <a:xfrm>
              <a:off x="8473615" y="5649510"/>
              <a:ext cx="391701" cy="367249"/>
              <a:chOff x="2557088" y="5296450"/>
              <a:chExt cx="391701" cy="367249"/>
            </a:xfrm>
          </p:grpSpPr>
          <p:sp>
            <p:nvSpPr>
              <p:cNvPr id="74" name="Line 19">
                <a:extLst>
                  <a:ext uri="{FF2B5EF4-FFF2-40B4-BE49-F238E27FC236}">
                    <a16:creationId xmlns:a16="http://schemas.microsoft.com/office/drawing/2014/main" id="{D33502CF-9534-1EA7-2243-D8AAD32F9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49">
                <a:extLst>
                  <a:ext uri="{FF2B5EF4-FFF2-40B4-BE49-F238E27FC236}">
                    <a16:creationId xmlns:a16="http://schemas.microsoft.com/office/drawing/2014/main" id="{C4DD84F6-F9DE-5106-F9BD-CAAD623C1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20.0</a:t>
                </a: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1EAE5A60-98C1-AEF2-C90D-49362E989018}"/>
                </a:ext>
              </a:extLst>
            </p:cNvPr>
            <p:cNvGrpSpPr/>
            <p:nvPr/>
          </p:nvGrpSpPr>
          <p:grpSpPr>
            <a:xfrm>
              <a:off x="9036543" y="5649510"/>
              <a:ext cx="391701" cy="367249"/>
              <a:chOff x="2557088" y="5296450"/>
              <a:chExt cx="391701" cy="367249"/>
            </a:xfrm>
          </p:grpSpPr>
          <p:sp>
            <p:nvSpPr>
              <p:cNvPr id="77" name="Line 19">
                <a:extLst>
                  <a:ext uri="{FF2B5EF4-FFF2-40B4-BE49-F238E27FC236}">
                    <a16:creationId xmlns:a16="http://schemas.microsoft.com/office/drawing/2014/main" id="{586C3D4A-AF93-0E85-5010-2A1542EA6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49">
                <a:extLst>
                  <a:ext uri="{FF2B5EF4-FFF2-40B4-BE49-F238E27FC236}">
                    <a16:creationId xmlns:a16="http://schemas.microsoft.com/office/drawing/2014/main" id="{C25AE3E6-7619-13A3-7EBC-1E2B63A3A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25.0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91D7916F-66A5-8EEE-50FD-3A9A2B65FD19}"/>
                </a:ext>
              </a:extLst>
            </p:cNvPr>
            <p:cNvGrpSpPr/>
            <p:nvPr/>
          </p:nvGrpSpPr>
          <p:grpSpPr>
            <a:xfrm>
              <a:off x="9599470" y="5649510"/>
              <a:ext cx="391701" cy="367249"/>
              <a:chOff x="2557088" y="5296450"/>
              <a:chExt cx="391701" cy="367249"/>
            </a:xfrm>
          </p:grpSpPr>
          <p:sp>
            <p:nvSpPr>
              <p:cNvPr id="80" name="Line 19">
                <a:extLst>
                  <a:ext uri="{FF2B5EF4-FFF2-40B4-BE49-F238E27FC236}">
                    <a16:creationId xmlns:a16="http://schemas.microsoft.com/office/drawing/2014/main" id="{34F3EAB3-D552-2802-7045-1F61EF1D4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49">
                <a:extLst>
                  <a:ext uri="{FF2B5EF4-FFF2-40B4-BE49-F238E27FC236}">
                    <a16:creationId xmlns:a16="http://schemas.microsoft.com/office/drawing/2014/main" id="{FC747D77-D5FD-50E9-5ADA-2ED902C97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30.0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D3B269-67BC-B00C-68C2-5BDEF398560F}"/>
                </a:ext>
              </a:extLst>
            </p:cNvPr>
            <p:cNvSpPr/>
            <p:nvPr/>
          </p:nvSpPr>
          <p:spPr>
            <a:xfrm>
              <a:off x="6490128" y="3726993"/>
              <a:ext cx="3934031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5E0774EE-90D2-BED1-A1E6-1F1ED6133AB3}"/>
                </a:ext>
              </a:extLst>
            </p:cNvPr>
            <p:cNvGrpSpPr/>
            <p:nvPr/>
          </p:nvGrpSpPr>
          <p:grpSpPr>
            <a:xfrm>
              <a:off x="5597635" y="3950888"/>
              <a:ext cx="875300" cy="288147"/>
              <a:chOff x="1228070" y="3480259"/>
              <a:chExt cx="875300" cy="288147"/>
            </a:xfrm>
          </p:grpSpPr>
          <p:sp>
            <p:nvSpPr>
              <p:cNvPr id="84" name="Line 11">
                <a:extLst>
                  <a:ext uri="{FF2B5EF4-FFF2-40B4-BE49-F238E27FC236}">
                    <a16:creationId xmlns:a16="http://schemas.microsoft.com/office/drawing/2014/main" id="{316D2132-C928-3164-C184-B0B11EFD0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42">
                <a:extLst>
                  <a:ext uri="{FF2B5EF4-FFF2-40B4-BE49-F238E27FC236}">
                    <a16:creationId xmlns:a16="http://schemas.microsoft.com/office/drawing/2014/main" id="{A6EDD5BD-A8E7-93BC-3866-100E78968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070" y="3480259"/>
                <a:ext cx="779628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T97A/S/T</a:t>
                </a: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88C6FA8-9B57-70E6-AB6C-D53F9021BDDB}"/>
                </a:ext>
              </a:extLst>
            </p:cNvPr>
            <p:cNvSpPr/>
            <p:nvPr/>
          </p:nvSpPr>
          <p:spPr>
            <a:xfrm>
              <a:off x="6490129" y="3969320"/>
              <a:ext cx="3374596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7098A973-2B09-C49D-9939-B7220A3ECF07}"/>
                </a:ext>
              </a:extLst>
            </p:cNvPr>
            <p:cNvGrpSpPr/>
            <p:nvPr/>
          </p:nvGrpSpPr>
          <p:grpSpPr>
            <a:xfrm>
              <a:off x="5818849" y="4207978"/>
              <a:ext cx="654086" cy="288147"/>
              <a:chOff x="1449284" y="3480259"/>
              <a:chExt cx="654086" cy="288147"/>
            </a:xfrm>
          </p:grpSpPr>
          <p:sp>
            <p:nvSpPr>
              <p:cNvPr id="88" name="Line 11">
                <a:extLst>
                  <a:ext uri="{FF2B5EF4-FFF2-40B4-BE49-F238E27FC236}">
                    <a16:creationId xmlns:a16="http://schemas.microsoft.com/office/drawing/2014/main" id="{E2D230D6-C0DE-9575-9894-79309DD32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888D9D0-9CB9-6BB6-76C5-D70423CA7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284" y="3480259"/>
                <a:ext cx="558414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E157Q</a:t>
                </a:r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DAFC5DF-8E86-5F61-03CE-47A539F264E3}"/>
                </a:ext>
              </a:extLst>
            </p:cNvPr>
            <p:cNvSpPr/>
            <p:nvPr/>
          </p:nvSpPr>
          <p:spPr>
            <a:xfrm>
              <a:off x="6490129" y="4211647"/>
              <a:ext cx="1126696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17060F24-7721-DA66-E109-CA27CDE21EA3}"/>
                </a:ext>
              </a:extLst>
            </p:cNvPr>
            <p:cNvGrpSpPr/>
            <p:nvPr/>
          </p:nvGrpSpPr>
          <p:grpSpPr>
            <a:xfrm>
              <a:off x="5815643" y="4684223"/>
              <a:ext cx="657292" cy="288147"/>
              <a:chOff x="1446078" y="3480259"/>
              <a:chExt cx="657292" cy="288147"/>
            </a:xfrm>
          </p:grpSpPr>
          <p:sp>
            <p:nvSpPr>
              <p:cNvPr id="92" name="Line 11">
                <a:extLst>
                  <a:ext uri="{FF2B5EF4-FFF2-40B4-BE49-F238E27FC236}">
                    <a16:creationId xmlns:a16="http://schemas.microsoft.com/office/drawing/2014/main" id="{32683982-A954-FD26-B6AC-67982960F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6E12971-5D6A-89FE-9D07-6BDF349C0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078" y="3480259"/>
                <a:ext cx="561620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G163R</a:t>
                </a: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21E6CE3-8089-36BD-7E5F-471773CC2148}"/>
                </a:ext>
              </a:extLst>
            </p:cNvPr>
            <p:cNvSpPr/>
            <p:nvPr/>
          </p:nvSpPr>
          <p:spPr>
            <a:xfrm>
              <a:off x="6490129" y="4696301"/>
              <a:ext cx="561546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7477AD1E-3DBA-A526-8521-09876791215B}"/>
                </a:ext>
              </a:extLst>
            </p:cNvPr>
            <p:cNvGrpSpPr/>
            <p:nvPr/>
          </p:nvGrpSpPr>
          <p:grpSpPr>
            <a:xfrm>
              <a:off x="5807628" y="4933972"/>
              <a:ext cx="665307" cy="288147"/>
              <a:chOff x="1438063" y="3480259"/>
              <a:chExt cx="665307" cy="288147"/>
            </a:xfrm>
          </p:grpSpPr>
          <p:sp>
            <p:nvSpPr>
              <p:cNvPr id="96" name="Line 11">
                <a:extLst>
                  <a:ext uri="{FF2B5EF4-FFF2-40B4-BE49-F238E27FC236}">
                    <a16:creationId xmlns:a16="http://schemas.microsoft.com/office/drawing/2014/main" id="{B161E462-510E-34B4-C261-88BC1FAA2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1DBC0F7-0ACD-BAA5-9BF0-C5DCCB829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063" y="3480259"/>
                <a:ext cx="56963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G149A</a:t>
                </a:r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42582C7-46B9-0AAE-8660-BD636BC48A30}"/>
                </a:ext>
              </a:extLst>
            </p:cNvPr>
            <p:cNvSpPr/>
            <p:nvPr/>
          </p:nvSpPr>
          <p:spPr>
            <a:xfrm>
              <a:off x="6490129" y="4938628"/>
              <a:ext cx="558371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5195EBC2-4478-05E4-E379-8F19B1D99B12}"/>
                </a:ext>
              </a:extLst>
            </p:cNvPr>
            <p:cNvGrpSpPr/>
            <p:nvPr/>
          </p:nvGrpSpPr>
          <p:grpSpPr>
            <a:xfrm>
              <a:off x="5900602" y="5167745"/>
              <a:ext cx="572333" cy="288147"/>
              <a:chOff x="1531037" y="3480259"/>
              <a:chExt cx="572333" cy="288147"/>
            </a:xfrm>
          </p:grpSpPr>
          <p:sp>
            <p:nvSpPr>
              <p:cNvPr id="100" name="Line 11">
                <a:extLst>
                  <a:ext uri="{FF2B5EF4-FFF2-40B4-BE49-F238E27FC236}">
                    <a16:creationId xmlns:a16="http://schemas.microsoft.com/office/drawing/2014/main" id="{72AAE746-6E15-AA28-C3C0-CF431D5DB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ECD40FF-3B71-C183-5CD9-BD845D474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1037" y="3480259"/>
                <a:ext cx="47666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Q95K</a:t>
                </a:r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5F4D757-72CD-C522-0AED-719F5A2A2709}"/>
                </a:ext>
              </a:extLst>
            </p:cNvPr>
            <p:cNvSpPr/>
            <p:nvPr/>
          </p:nvSpPr>
          <p:spPr>
            <a:xfrm>
              <a:off x="6490129" y="5180955"/>
              <a:ext cx="561546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69B2A60D-E2EE-08F1-56F3-CEF69AEA15CA}"/>
                </a:ext>
              </a:extLst>
            </p:cNvPr>
            <p:cNvGrpSpPr/>
            <p:nvPr/>
          </p:nvGrpSpPr>
          <p:grpSpPr>
            <a:xfrm>
              <a:off x="10164961" y="5649510"/>
              <a:ext cx="391701" cy="367249"/>
              <a:chOff x="2557088" y="5296450"/>
              <a:chExt cx="391701" cy="367249"/>
            </a:xfrm>
          </p:grpSpPr>
          <p:sp>
            <p:nvSpPr>
              <p:cNvPr id="104" name="Line 19">
                <a:extLst>
                  <a:ext uri="{FF2B5EF4-FFF2-40B4-BE49-F238E27FC236}">
                    <a16:creationId xmlns:a16="http://schemas.microsoft.com/office/drawing/2014/main" id="{5543F26C-4BF2-B9BF-2A7A-E74DF6008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49">
                <a:extLst>
                  <a:ext uri="{FF2B5EF4-FFF2-40B4-BE49-F238E27FC236}">
                    <a16:creationId xmlns:a16="http://schemas.microsoft.com/office/drawing/2014/main" id="{E6D0F174-7329-E375-C12A-AF6D8FC96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35.0</a:t>
                </a:r>
              </a:p>
            </p:txBody>
          </p:sp>
        </p:grp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7AAB218E-FA01-A2FD-992C-6EEA43AD2267}"/>
                </a:ext>
              </a:extLst>
            </p:cNvPr>
            <p:cNvGrpSpPr/>
            <p:nvPr/>
          </p:nvGrpSpPr>
          <p:grpSpPr>
            <a:xfrm>
              <a:off x="10723312" y="5649510"/>
              <a:ext cx="391701" cy="367249"/>
              <a:chOff x="2557088" y="5296450"/>
              <a:chExt cx="391701" cy="367249"/>
            </a:xfrm>
          </p:grpSpPr>
          <p:sp>
            <p:nvSpPr>
              <p:cNvPr id="107" name="Line 19">
                <a:extLst>
                  <a:ext uri="{FF2B5EF4-FFF2-40B4-BE49-F238E27FC236}">
                    <a16:creationId xmlns:a16="http://schemas.microsoft.com/office/drawing/2014/main" id="{2808C1F0-7F4D-3478-64EF-67AC9BC27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305" y="5296450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49">
                <a:extLst>
                  <a:ext uri="{FF2B5EF4-FFF2-40B4-BE49-F238E27FC236}">
                    <a16:creationId xmlns:a16="http://schemas.microsoft.com/office/drawing/2014/main" id="{12660BEB-0873-F0AE-B218-9484B074A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088" y="5375552"/>
                <a:ext cx="39170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40.0</a:t>
                </a:r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CF3B813C-AF5E-566D-9B4F-09D0026498EA}"/>
                </a:ext>
              </a:extLst>
            </p:cNvPr>
            <p:cNvGrpSpPr/>
            <p:nvPr/>
          </p:nvGrpSpPr>
          <p:grpSpPr>
            <a:xfrm>
              <a:off x="5682594" y="4446134"/>
              <a:ext cx="790341" cy="288147"/>
              <a:chOff x="1313029" y="3480259"/>
              <a:chExt cx="790341" cy="288147"/>
            </a:xfrm>
          </p:grpSpPr>
          <p:sp>
            <p:nvSpPr>
              <p:cNvPr id="110" name="Line 11">
                <a:extLst>
                  <a:ext uri="{FF2B5EF4-FFF2-40B4-BE49-F238E27FC236}">
                    <a16:creationId xmlns:a16="http://schemas.microsoft.com/office/drawing/2014/main" id="{C2507C75-DF26-AC0F-3000-32D20E090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7CFEE22-9B37-5235-B4A0-EE29CF9D6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3029" y="3480259"/>
                <a:ext cx="694669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S230S/R</a:t>
                </a:r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E19881B-5049-8710-03DE-4F1F25C0FF6F}"/>
                </a:ext>
              </a:extLst>
            </p:cNvPr>
            <p:cNvSpPr/>
            <p:nvPr/>
          </p:nvSpPr>
          <p:spPr>
            <a:xfrm>
              <a:off x="6490129" y="4453974"/>
              <a:ext cx="558371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51756A63-36B3-2417-14F0-78BE58B47088}"/>
                </a:ext>
              </a:extLst>
            </p:cNvPr>
            <p:cNvGrpSpPr/>
            <p:nvPr/>
          </p:nvGrpSpPr>
          <p:grpSpPr>
            <a:xfrm>
              <a:off x="5713051" y="5396137"/>
              <a:ext cx="759884" cy="288147"/>
              <a:chOff x="1343486" y="3480259"/>
              <a:chExt cx="759884" cy="288147"/>
            </a:xfrm>
          </p:grpSpPr>
          <p:sp>
            <p:nvSpPr>
              <p:cNvPr id="114" name="Line 11">
                <a:extLst>
                  <a:ext uri="{FF2B5EF4-FFF2-40B4-BE49-F238E27FC236}">
                    <a16:creationId xmlns:a16="http://schemas.microsoft.com/office/drawing/2014/main" id="{A474DE7A-44A5-58DA-A477-E46C20802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D9916B6-69DF-2D7E-53DC-2EC34E4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486" y="3480259"/>
                <a:ext cx="664212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A49A/G</a:t>
                </a: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5C6A1D2-BCC8-848E-91E4-CA165A5D60AD}"/>
                </a:ext>
              </a:extLst>
            </p:cNvPr>
            <p:cNvSpPr/>
            <p:nvPr/>
          </p:nvSpPr>
          <p:spPr>
            <a:xfrm>
              <a:off x="6490129" y="5423279"/>
              <a:ext cx="561546" cy="2036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noProof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92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7A232-7123-3915-8117-A9C7CB7A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8466034" cy="999546"/>
          </a:xfrm>
        </p:spPr>
        <p:txBody>
          <a:bodyPr/>
          <a:lstStyle/>
          <a:p>
            <a:r>
              <a:rPr lang="en-US" noProof="0" dirty="0"/>
              <a:t>Viremia on DTG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A8F08-7624-0F95-E561-7211E0CF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94" y="926788"/>
            <a:ext cx="8536665" cy="1094450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Prospective study, Kenya, PWH with VL ≥ 1000 c/mL after ≥ 6 months on DTG: adherence reinforcement every month, continuation of DTG-based regimen, VL every 3 months and resistance test if VL ≥ 1000 c/mL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FE2CEA0-D337-77FD-47A4-4B4C9150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415" y="6444771"/>
            <a:ext cx="2464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err="1">
                <a:solidFill>
                  <a:srgbClr val="0070C0"/>
                </a:solidFill>
              </a:rPr>
              <a:t>Ombajo</a:t>
            </a:r>
            <a:r>
              <a:rPr lang="fr-FR" sz="1400" i="1">
                <a:solidFill>
                  <a:srgbClr val="0070C0"/>
                </a:solidFill>
              </a:rPr>
              <a:t> A, CROI 2026, Abs. 511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3F64A00-79DA-62C2-7E9C-8497BC51A1AA}"/>
              </a:ext>
            </a:extLst>
          </p:cNvPr>
          <p:cNvSpPr txBox="1">
            <a:spLocks/>
          </p:cNvSpPr>
          <p:nvPr/>
        </p:nvSpPr>
        <p:spPr>
          <a:xfrm>
            <a:off x="281703" y="2284166"/>
            <a:ext cx="4616785" cy="4160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noProof="0" dirty="0"/>
              <a:t>1821 individuals with M3 follow-up : 68% had VL &lt; 200 c/mL</a:t>
            </a:r>
          </a:p>
          <a:p>
            <a:pPr>
              <a:spcBef>
                <a:spcPts val="0"/>
              </a:spcBef>
            </a:pPr>
            <a:r>
              <a:rPr lang="en-US" sz="1800" noProof="0" dirty="0"/>
              <a:t>Factors associated with failure to achieve VL &lt; 200 c/mL:</a:t>
            </a:r>
          </a:p>
          <a:p>
            <a:pPr lvl="1">
              <a:spcBef>
                <a:spcPts val="0"/>
              </a:spcBef>
            </a:pPr>
            <a:r>
              <a:rPr lang="en-US" sz="1600" noProof="0" dirty="0"/>
              <a:t>Enrolment VL ≥ 10 000 c/mL</a:t>
            </a:r>
          </a:p>
          <a:p>
            <a:pPr lvl="1">
              <a:spcBef>
                <a:spcPts val="0"/>
              </a:spcBef>
            </a:pPr>
            <a:r>
              <a:rPr lang="en-US" sz="1600" noProof="0" dirty="0"/>
              <a:t>History of more than one prior VL ≥ 1000 c/mL</a:t>
            </a:r>
          </a:p>
          <a:p>
            <a:pPr lvl="1">
              <a:spcBef>
                <a:spcPts val="0"/>
              </a:spcBef>
            </a:pPr>
            <a:endParaRPr lang="en-US" sz="1800" noProof="0" dirty="0"/>
          </a:p>
          <a:p>
            <a:pPr>
              <a:spcBef>
                <a:spcPts val="0"/>
              </a:spcBef>
            </a:pPr>
            <a:r>
              <a:rPr lang="en-US" sz="1800" b="1" noProof="0" dirty="0"/>
              <a:t>Conclusion: </a:t>
            </a:r>
            <a:r>
              <a:rPr lang="en-US" sz="1800" noProof="0" dirty="0"/>
              <a:t>participants with DTG 1</a:t>
            </a:r>
            <a:r>
              <a:rPr lang="en-US" sz="1800" baseline="30000" noProof="0" dirty="0"/>
              <a:t>st</a:t>
            </a:r>
            <a:r>
              <a:rPr lang="en-US" sz="1800" noProof="0" dirty="0"/>
              <a:t> failure, VL &lt; 10 000 c/mL, have lower frequency of major DTG-R and are more likely to achieve virologic suppression. </a:t>
            </a:r>
          </a:p>
          <a:p>
            <a:pPr>
              <a:spcBef>
                <a:spcPts val="0"/>
              </a:spcBef>
            </a:pPr>
            <a:r>
              <a:rPr lang="en-US" sz="1800" noProof="0" dirty="0"/>
              <a:t>However, a significant proportion of patients with ≥ 2 high VL re-achieve success, suggesting systematic switch to PI is not always necessary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7CB3D1E-EEE4-5AE9-7F75-83B2D72F686D}"/>
              </a:ext>
            </a:extLst>
          </p:cNvPr>
          <p:cNvGrpSpPr/>
          <p:nvPr/>
        </p:nvGrpSpPr>
        <p:grpSpPr>
          <a:xfrm>
            <a:off x="5105400" y="2323033"/>
            <a:ext cx="6841599" cy="3839387"/>
            <a:chOff x="3897036" y="1726180"/>
            <a:chExt cx="8429744" cy="4321926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2EE1720-EC12-DD9F-B2FD-E5161835B480}"/>
                </a:ext>
              </a:extLst>
            </p:cNvPr>
            <p:cNvSpPr txBox="1"/>
            <p:nvPr/>
          </p:nvSpPr>
          <p:spPr>
            <a:xfrm>
              <a:off x="4207974" y="5697654"/>
              <a:ext cx="4136633" cy="3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VL suppressed with month 3 VL &lt; 200 c/mL</a:t>
              </a:r>
            </a:p>
          </p:txBody>
        </p:sp>
        <p:graphicFrame>
          <p:nvGraphicFramePr>
            <p:cNvPr id="46" name="Graphique 45">
              <a:extLst>
                <a:ext uri="{FF2B5EF4-FFF2-40B4-BE49-F238E27FC236}">
                  <a16:creationId xmlns:a16="http://schemas.microsoft.com/office/drawing/2014/main" id="{42659D45-AD98-B326-5D80-972006DBE6B0}"/>
                </a:ext>
              </a:extLst>
            </p:cNvPr>
            <p:cNvGraphicFramePr/>
            <p:nvPr/>
          </p:nvGraphicFramePr>
          <p:xfrm>
            <a:off x="4082055" y="2064733"/>
            <a:ext cx="7355444" cy="34188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4322E9-D06E-AD9A-197A-6FFF7501A4A8}"/>
                </a:ext>
              </a:extLst>
            </p:cNvPr>
            <p:cNvSpPr/>
            <p:nvPr/>
          </p:nvSpPr>
          <p:spPr>
            <a:xfrm>
              <a:off x="3897036" y="5701647"/>
              <a:ext cx="310938" cy="31093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71A77B5-6B4E-3798-9709-A08A81084D0B}"/>
                </a:ext>
              </a:extLst>
            </p:cNvPr>
            <p:cNvSpPr txBox="1"/>
            <p:nvPr/>
          </p:nvSpPr>
          <p:spPr>
            <a:xfrm>
              <a:off x="8934770" y="5701647"/>
              <a:ext cx="3392010" cy="34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>
                  <a:solidFill>
                    <a:srgbClr val="000066"/>
                  </a:solidFill>
                </a:rPr>
                <a:t>%</a:t>
              </a:r>
              <a:r>
                <a:rPr lang="en-US" sz="1400" b="1" noProof="0">
                  <a:solidFill>
                    <a:srgbClr val="000066"/>
                  </a:solidFill>
                </a:rPr>
                <a:t> with major DTG-associated DRMs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AD4674-6D98-2421-D596-0FC7C9E26545}"/>
                </a:ext>
              </a:extLst>
            </p:cNvPr>
            <p:cNvSpPr/>
            <p:nvPr/>
          </p:nvSpPr>
          <p:spPr>
            <a:xfrm>
              <a:off x="8608284" y="5705640"/>
              <a:ext cx="342032" cy="31093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1431307-1EFD-FCFA-BEE8-0B7D6B9391C5}"/>
                </a:ext>
              </a:extLst>
            </p:cNvPr>
            <p:cNvSpPr txBox="1"/>
            <p:nvPr/>
          </p:nvSpPr>
          <p:spPr>
            <a:xfrm>
              <a:off x="4082055" y="17261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noProof="0">
                  <a:solidFill>
                    <a:srgbClr val="000066"/>
                  </a:solidFill>
                </a:rPr>
                <a:t>%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206A5FC-3D13-711A-50EB-599B5C289A6F}"/>
                </a:ext>
              </a:extLst>
            </p:cNvPr>
            <p:cNvSpPr txBox="1"/>
            <p:nvPr/>
          </p:nvSpPr>
          <p:spPr>
            <a:xfrm>
              <a:off x="4953000" y="254737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78.7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3A44D98-E71F-BEF2-65E5-96DB51C9FDFE}"/>
                </a:ext>
              </a:extLst>
            </p:cNvPr>
            <p:cNvSpPr txBox="1"/>
            <p:nvPr/>
          </p:nvSpPr>
          <p:spPr>
            <a:xfrm>
              <a:off x="5456665" y="434672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13.6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477C19C-49F2-B1D0-044E-A8E2E8DFD3D4}"/>
                </a:ext>
              </a:extLst>
            </p:cNvPr>
            <p:cNvSpPr txBox="1"/>
            <p:nvPr/>
          </p:nvSpPr>
          <p:spPr>
            <a:xfrm>
              <a:off x="6630065" y="270126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72.1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8E9B817-759D-D025-3659-C4800A964FC2}"/>
                </a:ext>
              </a:extLst>
            </p:cNvPr>
            <p:cNvSpPr txBox="1"/>
            <p:nvPr/>
          </p:nvSpPr>
          <p:spPr>
            <a:xfrm>
              <a:off x="7133729" y="406290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22.9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868D656-9F41-25BD-BBAE-B4ED771578F4}"/>
                </a:ext>
              </a:extLst>
            </p:cNvPr>
            <p:cNvSpPr txBox="1"/>
            <p:nvPr/>
          </p:nvSpPr>
          <p:spPr>
            <a:xfrm>
              <a:off x="8270895" y="312271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58.2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2DE5C00-4408-9C68-52AA-2A642042DA5F}"/>
                </a:ext>
              </a:extLst>
            </p:cNvPr>
            <p:cNvSpPr txBox="1"/>
            <p:nvPr/>
          </p:nvSpPr>
          <p:spPr>
            <a:xfrm>
              <a:off x="8774559" y="3715196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36.8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BA7FAB5-0FE6-3B04-3B2C-3C5608256699}"/>
                </a:ext>
              </a:extLst>
            </p:cNvPr>
            <p:cNvSpPr txBox="1"/>
            <p:nvPr/>
          </p:nvSpPr>
          <p:spPr>
            <a:xfrm>
              <a:off x="9938615" y="375512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36.2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3F844EC-296C-7C33-48F8-A64347833282}"/>
                </a:ext>
              </a:extLst>
            </p:cNvPr>
            <p:cNvSpPr txBox="1"/>
            <p:nvPr/>
          </p:nvSpPr>
          <p:spPr>
            <a:xfrm>
              <a:off x="10442279" y="354108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>
                  <a:solidFill>
                    <a:srgbClr val="000066"/>
                  </a:solidFill>
                </a:rPr>
                <a:t>43.9</a:t>
              </a:r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6ED9A98E-D92F-3D58-C30B-6577576072AD}"/>
              </a:ext>
            </a:extLst>
          </p:cNvPr>
          <p:cNvSpPr txBox="1"/>
          <p:nvPr/>
        </p:nvSpPr>
        <p:spPr>
          <a:xfrm>
            <a:off x="5766238" y="2026880"/>
            <a:ext cx="607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70C0"/>
                </a:solidFill>
              </a:rPr>
              <a:t>VL &lt; 200 c/mL, 3 months after VL &gt; 1000 c/mL </a:t>
            </a:r>
            <a:br>
              <a:rPr lang="en-US" b="1" noProof="0" dirty="0">
                <a:solidFill>
                  <a:srgbClr val="0070C0"/>
                </a:solidFill>
              </a:rPr>
            </a:br>
            <a:r>
              <a:rPr lang="en-US" b="1" noProof="0" dirty="0">
                <a:solidFill>
                  <a:srgbClr val="0070C0"/>
                </a:solidFill>
              </a:rPr>
              <a:t>according to number of previous high VL and major DTG-DRM</a:t>
            </a:r>
          </a:p>
        </p:txBody>
      </p:sp>
    </p:spTree>
    <p:extLst>
      <p:ext uri="{BB962C8B-B14F-4D97-AF65-F5344CB8AC3E}">
        <p14:creationId xmlns:p14="http://schemas.microsoft.com/office/powerpoint/2010/main" val="36766255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A131479-3B56-726F-32DA-03A21BE7165A}"/>
              </a:ext>
            </a:extLst>
          </p:cNvPr>
          <p:cNvGrpSpPr/>
          <p:nvPr/>
        </p:nvGrpSpPr>
        <p:grpSpPr>
          <a:xfrm>
            <a:off x="2628737" y="120281"/>
            <a:ext cx="7330210" cy="6469139"/>
            <a:chOff x="1330825" y="23113"/>
            <a:chExt cx="7330210" cy="646913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D7ACD35-7621-6BBF-476A-EBDC2BDE901D}"/>
                </a:ext>
              </a:extLst>
            </p:cNvPr>
            <p:cNvSpPr>
              <a:spLocks/>
            </p:cNvSpPr>
            <p:nvPr/>
          </p:nvSpPr>
          <p:spPr bwMode="auto">
            <a:xfrm rot="8217426">
              <a:off x="1728490" y="3806347"/>
              <a:ext cx="3161733" cy="1641748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594D0C7-42FC-EE48-9CA8-62341F9C6C19}"/>
                </a:ext>
              </a:extLst>
            </p:cNvPr>
            <p:cNvSpPr>
              <a:spLocks/>
            </p:cNvSpPr>
            <p:nvPr/>
          </p:nvSpPr>
          <p:spPr bwMode="auto">
            <a:xfrm rot="3292768">
              <a:off x="5158273" y="4000094"/>
              <a:ext cx="2741998" cy="224231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9C6C9C3-5F68-D24D-9195-B527322ED3ED}"/>
                </a:ext>
              </a:extLst>
            </p:cNvPr>
            <p:cNvSpPr>
              <a:spLocks/>
            </p:cNvSpPr>
            <p:nvPr/>
          </p:nvSpPr>
          <p:spPr bwMode="auto">
            <a:xfrm rot="10420084">
              <a:off x="1333496" y="2776872"/>
              <a:ext cx="3161733" cy="1641748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2304992">
              <a:off x="1820280" y="1610099"/>
              <a:ext cx="3161733" cy="1489003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84EE2D0-CF66-413D-824C-4518ABACFCB4}"/>
                </a:ext>
              </a:extLst>
            </p:cNvPr>
            <p:cNvGrpSpPr/>
            <p:nvPr/>
          </p:nvGrpSpPr>
          <p:grpSpPr>
            <a:xfrm>
              <a:off x="3530964" y="23113"/>
              <a:ext cx="5130071" cy="6402064"/>
              <a:chOff x="5021169" y="66213"/>
              <a:chExt cx="5130071" cy="6402064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29400">
                <a:off x="6639483" y="3275217"/>
                <a:ext cx="3472867" cy="1853507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7020270">
                <a:off x="4670184" y="3731962"/>
                <a:ext cx="3161733" cy="2310897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6416258">
                <a:off x="4759238" y="488326"/>
                <a:ext cx="2944749" cy="2100523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9201002">
                <a:off x="5880250" y="1170958"/>
                <a:ext cx="3205308" cy="1950474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646340" y="306463"/>
                <a:ext cx="1181477" cy="150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FF6600"/>
                    </a:solidFill>
                  </a:rPr>
                  <a:t>DTG/3TC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Naïve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High VL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Low CD4</a:t>
                </a:r>
                <a:endParaRPr lang="en-US" sz="20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297" y="2325838"/>
                <a:ext cx="3716943" cy="1666262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7189892" y="1259091"/>
                <a:ext cx="1307089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FF6600"/>
                    </a:solidFill>
                  </a:rPr>
                  <a:t>DTG/3TC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in children</a:t>
                </a:r>
                <a:endParaRPr lang="en-US" sz="20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5250650" y="2144273"/>
                <a:ext cx="2340000" cy="23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5714243" y="2951501"/>
                <a:ext cx="1422954" cy="810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ARV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strategies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8057253" y="3947747"/>
                <a:ext cx="1618072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Early switch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FF6600"/>
                    </a:solidFill>
                  </a:rPr>
                  <a:t>CAB + RPV LA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</a:rPr>
                  <a:t>VOLITION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21169" y="4721450"/>
                <a:ext cx="2116028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FF6600"/>
                    </a:solidFill>
                  </a:rPr>
                  <a:t>Switch to DOR/ISL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1. vs B/F/TAF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2. vs </a:t>
                </a:r>
                <a:r>
                  <a:rPr lang="en-US" sz="2000" b="1" dirty="0" err="1">
                    <a:solidFill>
                      <a:srgbClr val="002060"/>
                    </a:solidFill>
                  </a:rPr>
                  <a:t>cART</a:t>
                </a:r>
                <a:endParaRPr lang="en-US" sz="2000" b="1" dirty="0">
                  <a:solidFill>
                    <a:srgbClr val="FF6600"/>
                  </a:solidFill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1920963" y="1918140"/>
              <a:ext cx="2267150" cy="788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000" b="1" dirty="0">
                  <a:solidFill>
                    <a:srgbClr val="002060"/>
                  </a:solidFill>
                </a:rPr>
                <a:t>Switch </a:t>
              </a:r>
              <a:r>
                <a:rPr lang="fr-FR" sz="2000" b="1" dirty="0">
                  <a:solidFill>
                    <a:srgbClr val="FF6600"/>
                  </a:solidFill>
                </a:rPr>
                <a:t>ISL/LEN </a:t>
              </a:r>
              <a:r>
                <a:rPr lang="fr-FR" sz="2000" b="1" dirty="0" err="1">
                  <a:solidFill>
                    <a:srgbClr val="FF6600"/>
                  </a:solidFill>
                </a:rPr>
                <a:t>qw</a:t>
              </a:r>
              <a:endParaRPr lang="fr-FR" sz="2000" b="1" dirty="0">
                <a:solidFill>
                  <a:srgbClr val="FF660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fr-FR" sz="2000" b="1" dirty="0">
                  <a:solidFill>
                    <a:srgbClr val="002060"/>
                  </a:solidFill>
                </a:rPr>
                <a:t>Phase 2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C56744-6399-E943-B328-7B50566D29FA}"/>
                </a:ext>
              </a:extLst>
            </p:cNvPr>
            <p:cNvSpPr/>
            <p:nvPr/>
          </p:nvSpPr>
          <p:spPr>
            <a:xfrm>
              <a:off x="6293842" y="2713511"/>
              <a:ext cx="1320683" cy="1147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FF6600"/>
                  </a:solidFill>
                </a:rPr>
                <a:t>DOR/ISL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2060"/>
                  </a:solidFill>
                </a:rPr>
                <a:t>vs B/F/TAF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2060"/>
                  </a:solidFill>
                </a:rPr>
                <a:t>1</a:t>
              </a:r>
              <a:r>
                <a:rPr lang="en-US" sz="2000" b="1" baseline="30000" dirty="0">
                  <a:solidFill>
                    <a:srgbClr val="002060"/>
                  </a:solidFill>
                </a:rPr>
                <a:t>st</a:t>
              </a:r>
              <a:r>
                <a:rPr lang="en-US" sz="2000" b="1" dirty="0">
                  <a:solidFill>
                    <a:srgbClr val="002060"/>
                  </a:solidFill>
                </a:rPr>
                <a:t> line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80F906-AC8B-3A4E-9A1A-F8742BBAC875}"/>
                </a:ext>
              </a:extLst>
            </p:cNvPr>
            <p:cNvSpPr/>
            <p:nvPr/>
          </p:nvSpPr>
          <p:spPr>
            <a:xfrm>
              <a:off x="1330825" y="3146141"/>
              <a:ext cx="2296963" cy="1147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000" b="1" dirty="0">
                  <a:solidFill>
                    <a:srgbClr val="002060"/>
                  </a:solidFill>
                </a:rPr>
                <a:t>Switch </a:t>
              </a:r>
              <a:r>
                <a:rPr lang="fr-FR" sz="2000" b="1" dirty="0">
                  <a:solidFill>
                    <a:srgbClr val="FF6600"/>
                  </a:solidFill>
                </a:rPr>
                <a:t>BIC/LEN qd</a:t>
              </a:r>
            </a:p>
            <a:p>
              <a:pPr algn="ctr">
                <a:lnSpc>
                  <a:spcPts val="2800"/>
                </a:lnSpc>
              </a:pPr>
              <a:r>
                <a:rPr lang="fr-FR" sz="2000" b="1" dirty="0">
                  <a:solidFill>
                    <a:srgbClr val="00B050"/>
                  </a:solidFill>
                </a:rPr>
                <a:t>ARTISTRY-1</a:t>
              </a:r>
            </a:p>
            <a:p>
              <a:pPr algn="ctr">
                <a:lnSpc>
                  <a:spcPts val="2800"/>
                </a:lnSpc>
              </a:pPr>
              <a:r>
                <a:rPr lang="fr-FR" sz="2000" b="1" dirty="0">
                  <a:solidFill>
                    <a:srgbClr val="00B050"/>
                  </a:solidFill>
                </a:rPr>
                <a:t>ARTISTRY-2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80A9A6-94F5-004E-A139-B6935EFD96DB}"/>
                </a:ext>
              </a:extLst>
            </p:cNvPr>
            <p:cNvSpPr/>
            <p:nvPr/>
          </p:nvSpPr>
          <p:spPr>
            <a:xfrm>
              <a:off x="5598635" y="5315210"/>
              <a:ext cx="1957053" cy="788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FF6600"/>
                  </a:solidFill>
                </a:rPr>
                <a:t>CAB + RPV LA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002060"/>
                  </a:solidFill>
                </a:rPr>
                <a:t>Adolescents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919426-DC6A-33B4-D8A4-C4EAD3A897F8}"/>
                </a:ext>
              </a:extLst>
            </p:cNvPr>
            <p:cNvSpPr/>
            <p:nvPr/>
          </p:nvSpPr>
          <p:spPr>
            <a:xfrm>
              <a:off x="1647061" y="4537934"/>
              <a:ext cx="2094700" cy="788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000" b="1" dirty="0">
                  <a:solidFill>
                    <a:srgbClr val="FF6600"/>
                  </a:solidFill>
                </a:rPr>
                <a:t>B/F/TAF</a:t>
              </a:r>
            </a:p>
            <a:p>
              <a:pPr algn="ctr">
                <a:lnSpc>
                  <a:spcPts val="2800"/>
                </a:lnSpc>
              </a:pPr>
              <a:r>
                <a:rPr lang="fr-FR" sz="2000" b="1" dirty="0" err="1">
                  <a:solidFill>
                    <a:srgbClr val="002060"/>
                  </a:solidFill>
                </a:rPr>
                <a:t>past</a:t>
              </a:r>
              <a:r>
                <a:rPr lang="fr-FR" sz="2000" b="1" dirty="0">
                  <a:solidFill>
                    <a:srgbClr val="002060"/>
                  </a:solidFill>
                </a:rPr>
                <a:t> NRTI-R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013981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202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FB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solidFill>
              <a:srgbClr val="00006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ViiV_CAB2022_BlueType">
    <a:dk1>
      <a:srgbClr val="071D49"/>
    </a:dk1>
    <a:lt1>
      <a:srgbClr val="FFFFFF"/>
    </a:lt1>
    <a:dk2>
      <a:srgbClr val="E40046"/>
    </a:dk2>
    <a:lt2>
      <a:srgbClr val="E7E6E6"/>
    </a:lt2>
    <a:accent1>
      <a:srgbClr val="00A779"/>
    </a:accent1>
    <a:accent2>
      <a:srgbClr val="970096"/>
    </a:accent2>
    <a:accent3>
      <a:srgbClr val="F05A05"/>
    </a:accent3>
    <a:accent4>
      <a:srgbClr val="5BC2E7"/>
    </a:accent4>
    <a:accent5>
      <a:srgbClr val="D0D3D4"/>
    </a:accent5>
    <a:accent6>
      <a:srgbClr val="FF3399"/>
    </a:accent6>
    <a:hlink>
      <a:srgbClr val="702082"/>
    </a:hlink>
    <a:folHlink>
      <a:srgbClr val="541761"/>
    </a:folHlink>
  </a:clrScheme>
  <a:fontScheme name="ViiV 2019 NEW Corporate">
    <a:majorFont>
      <a:latin typeface="Arial Narrow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iiV_CAB2022_BlueType">
    <a:dk1>
      <a:srgbClr val="071D49"/>
    </a:dk1>
    <a:lt1>
      <a:srgbClr val="FFFFFF"/>
    </a:lt1>
    <a:dk2>
      <a:srgbClr val="E40046"/>
    </a:dk2>
    <a:lt2>
      <a:srgbClr val="E7E6E6"/>
    </a:lt2>
    <a:accent1>
      <a:srgbClr val="00A779"/>
    </a:accent1>
    <a:accent2>
      <a:srgbClr val="970096"/>
    </a:accent2>
    <a:accent3>
      <a:srgbClr val="F05A05"/>
    </a:accent3>
    <a:accent4>
      <a:srgbClr val="5BC2E7"/>
    </a:accent4>
    <a:accent5>
      <a:srgbClr val="D0D3D4"/>
    </a:accent5>
    <a:accent6>
      <a:srgbClr val="FF3399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10727</Words>
  <Application>Microsoft Office PowerPoint</Application>
  <PresentationFormat>Grand écran</PresentationFormat>
  <Paragraphs>2624</Paragraphs>
  <Slides>60</Slides>
  <Notes>60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70" baseType="lpstr">
      <vt:lpstr>ＭＳ Ｐゴシック</vt:lpstr>
      <vt:lpstr>Aptos</vt:lpstr>
      <vt:lpstr>Aptos Narrow</vt:lpstr>
      <vt:lpstr>Arial</vt:lpstr>
      <vt:lpstr>Calibri</vt:lpstr>
      <vt:lpstr>Geneva</vt:lpstr>
      <vt:lpstr>Roboto Condensed</vt:lpstr>
      <vt:lpstr>Times New Roman</vt:lpstr>
      <vt:lpstr>Wingdings</vt:lpstr>
      <vt:lpstr>ARV-trials 2026</vt:lpstr>
      <vt:lpstr>CROI 2026 33rd Conference on Retroviruses  and Opportunistic Infections</vt:lpstr>
      <vt:lpstr>Faculty Disclosures</vt:lpstr>
      <vt:lpstr>Présentation PowerPoint</vt:lpstr>
      <vt:lpstr>Viral control in children with bNABs</vt:lpstr>
      <vt:lpstr>Sustained aviremia post ART interruption in infants with very early ART initiation</vt:lpstr>
      <vt:lpstr>HIV transmission risk with low viremia</vt:lpstr>
      <vt:lpstr>Rising DTG resistance: Tanzania</vt:lpstr>
      <vt:lpstr>Viremia on DTG </vt:lpstr>
      <vt:lpstr>Présentation PowerPoint</vt:lpstr>
      <vt:lpstr>DTG/3TC vs DTG + TDF/XTC in Naïve PWH with high viral loads and low CD4: meta-analysis </vt:lpstr>
      <vt:lpstr>DTG/3TC vs DTG + TDF/XTC in Naïve PWH with high viral loads and low CD4: meta-analysis </vt:lpstr>
      <vt:lpstr>DTG/3TC vs DTG + 2 NRTI in children</vt:lpstr>
      <vt:lpstr>DOR/ISL vs B/F/TAF in first-line ART</vt:lpstr>
      <vt:lpstr>DOR/ISL vs B/F/TAF in first-line ART</vt:lpstr>
      <vt:lpstr>Présentation PowerPoint</vt:lpstr>
      <vt:lpstr>Open-label choice: continue DTG/3TC  or switch to CAB + RPV LA</vt:lpstr>
      <vt:lpstr>Open-label choice: continue DTG/3TC  or switch to CAB + RPV LA (VOLITION)</vt:lpstr>
      <vt:lpstr>CAB + RPV LA in adolescents</vt:lpstr>
      <vt:lpstr>Switch to DOR/ISL (100/0.25 mg) QD from B/F/TAF</vt:lpstr>
      <vt:lpstr>Switch to DOR/ISL (100/0.25 mg) QD from cART</vt:lpstr>
      <vt:lpstr>B/F/TAF in PWH With NRTI Resistance  </vt:lpstr>
      <vt:lpstr>ARTISTRY-1: simplification to BIC/LEN qd</vt:lpstr>
      <vt:lpstr>ARTISTRY-2</vt:lpstr>
      <vt:lpstr>ARTISTRY-2</vt:lpstr>
      <vt:lpstr>ISL + LEN QW: Phase 2</vt:lpstr>
      <vt:lpstr>ISL + LEN QW: Phase 2</vt:lpstr>
      <vt:lpstr>ISL + LEN QW: Phase 2</vt:lpstr>
      <vt:lpstr>Présentation PowerPoint</vt:lpstr>
      <vt:lpstr>Ultra-long acting CAB: dose selection</vt:lpstr>
      <vt:lpstr>GS-3242, a Novel Long-Acting INSTI </vt:lpstr>
      <vt:lpstr>GS-3242, a Novel Long-Acting INSTI </vt:lpstr>
      <vt:lpstr>GS-3242, a Novel Long-Acting INSTI </vt:lpstr>
      <vt:lpstr>GS-3242, a Novel Long-Acting INSTI </vt:lpstr>
      <vt:lpstr>VH4524184 (VH-184), Third-Generation INSTI</vt:lpstr>
      <vt:lpstr>VH4524184 (VH-184), Third-Generation INSTI </vt:lpstr>
      <vt:lpstr>VH4524184 (VH-184), Third-Generation INSTI </vt:lpstr>
      <vt:lpstr>VH4524184 (VH-184), Third-Generation INSTI</vt:lpstr>
      <vt:lpstr>VH-499, new injectable capsid inhibitor</vt:lpstr>
      <vt:lpstr>VH-499, new injectable capsid inhibitor</vt:lpstr>
      <vt:lpstr>VH-499, new injectable capsid inhibitor</vt:lpstr>
      <vt:lpstr>N6LS (lotivibart) + CAB for maintenance: EMBRACE</vt:lpstr>
      <vt:lpstr>N6LS (lotivibart) + CAB for maintenance: EMBRACE</vt:lpstr>
      <vt:lpstr>Ultra-Long-Acting, Biodegradable, Injectable Doravirine In-situ Forming Implant</vt:lpstr>
      <vt:lpstr>Présentation PowerPoint</vt:lpstr>
      <vt:lpstr>Heart failure with preserved ejection fraction in PWH</vt:lpstr>
      <vt:lpstr>Estimated Baseline Biomarker Effects on MACE Hazard in  REPRIEVE  </vt:lpstr>
      <vt:lpstr>Incident Hypertension in REPRIEVE</vt:lpstr>
      <vt:lpstr>Cardiometabolic risk with switch to INSTI  in REPRIEVE</vt:lpstr>
      <vt:lpstr>DTG/3TC vs B/F/TAF on liver steatosis</vt:lpstr>
      <vt:lpstr>Tirzepatide in PWH</vt:lpstr>
      <vt:lpstr>Metformin in non-diabetic PWH</vt:lpstr>
      <vt:lpstr>Metformin in non-diabetic PWH</vt:lpstr>
      <vt:lpstr>Intensified Tuberculosis Treatment </vt:lpstr>
      <vt:lpstr>Intensified Tuberculosis Treatment </vt:lpstr>
      <vt:lpstr>Drug-Resistant TB: Linezolid + Bedaquiline + Delamanid + Clofazimine</vt:lpstr>
      <vt:lpstr>Présentation PowerPoint</vt:lpstr>
      <vt:lpstr>PrEP in Paris 2015-2024: use and epidemiological impact</vt:lpstr>
      <vt:lpstr>CAB LA and oral PrEP: comparison in OPERA cohort</vt:lpstr>
      <vt:lpstr>PURPOSE 1 and 2: final results</vt:lpstr>
      <vt:lpstr>HIV acquisition in PURPOSE 1 and 2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ARV-trials.com - CROI 2026</dc:title>
  <dc:creator>www.arv-trials.com</dc:creator>
  <cp:lastModifiedBy>Pilar Dufrene</cp:lastModifiedBy>
  <cp:revision>221</cp:revision>
  <dcterms:created xsi:type="dcterms:W3CDTF">2023-02-14T16:26:39Z</dcterms:created>
  <dcterms:modified xsi:type="dcterms:W3CDTF">2026-03-11T10:01:55Z</dcterms:modified>
</cp:coreProperties>
</file>