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4" r:id="rId1"/>
  </p:sldMasterIdLst>
  <p:notesMasterIdLst>
    <p:notesMasterId r:id="rId46"/>
  </p:notesMasterIdLst>
  <p:sldIdLst>
    <p:sldId id="2146847731" r:id="rId2"/>
    <p:sldId id="2146847732" r:id="rId3"/>
    <p:sldId id="2146847733" r:id="rId4"/>
    <p:sldId id="2146847738" r:id="rId5"/>
    <p:sldId id="1463" r:id="rId6"/>
    <p:sldId id="263" r:id="rId7"/>
    <p:sldId id="1464" r:id="rId8"/>
    <p:sldId id="2146847655" r:id="rId9"/>
    <p:sldId id="403" r:id="rId10"/>
    <p:sldId id="2146847656" r:id="rId11"/>
    <p:sldId id="2146847657" r:id="rId12"/>
    <p:sldId id="2146847658" r:id="rId13"/>
    <p:sldId id="2146847659" r:id="rId14"/>
    <p:sldId id="2146847660" r:id="rId15"/>
    <p:sldId id="257" r:id="rId16"/>
    <p:sldId id="258" r:id="rId17"/>
    <p:sldId id="259" r:id="rId18"/>
    <p:sldId id="272" r:id="rId19"/>
    <p:sldId id="2146847661" r:id="rId20"/>
    <p:sldId id="274" r:id="rId21"/>
    <p:sldId id="275" r:id="rId22"/>
    <p:sldId id="1993219265" r:id="rId23"/>
    <p:sldId id="2146847651" r:id="rId24"/>
    <p:sldId id="2146847652" r:id="rId25"/>
    <p:sldId id="2146847653" r:id="rId26"/>
    <p:sldId id="2146847662" r:id="rId27"/>
    <p:sldId id="2146847663" r:id="rId28"/>
    <p:sldId id="1462" r:id="rId29"/>
    <p:sldId id="1460" r:id="rId30"/>
    <p:sldId id="2146847700" r:id="rId31"/>
    <p:sldId id="2146847701" r:id="rId32"/>
    <p:sldId id="2146847702" r:id="rId33"/>
    <p:sldId id="2146847703" r:id="rId34"/>
    <p:sldId id="2146847704" r:id="rId35"/>
    <p:sldId id="2146847719" r:id="rId36"/>
    <p:sldId id="2146847720" r:id="rId37"/>
    <p:sldId id="2146847721" r:id="rId38"/>
    <p:sldId id="1459" r:id="rId39"/>
    <p:sldId id="2146847728" r:id="rId40"/>
    <p:sldId id="2146847730" r:id="rId41"/>
    <p:sldId id="2146847724" r:id="rId42"/>
    <p:sldId id="2146847729" r:id="rId43"/>
    <p:sldId id="2146847726" r:id="rId44"/>
    <p:sldId id="1532" r:id="rId45"/>
  </p:sldIdLst>
  <p:sldSz cx="12192000" cy="6858000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tion par défaut" id="{0A13BA87-ADB6-C048-B76C-366B243E1AE5}">
          <p14:sldIdLst>
            <p14:sldId id="2146847731"/>
            <p14:sldId id="2146847732"/>
            <p14:sldId id="2146847733"/>
            <p14:sldId id="2146847738"/>
            <p14:sldId id="1463"/>
            <p14:sldId id="263"/>
            <p14:sldId id="1464"/>
            <p14:sldId id="2146847655"/>
            <p14:sldId id="403"/>
            <p14:sldId id="2146847656"/>
            <p14:sldId id="2146847657"/>
            <p14:sldId id="2146847658"/>
            <p14:sldId id="2146847659"/>
            <p14:sldId id="2146847660"/>
            <p14:sldId id="257"/>
            <p14:sldId id="258"/>
            <p14:sldId id="259"/>
            <p14:sldId id="272"/>
            <p14:sldId id="2146847661"/>
            <p14:sldId id="274"/>
            <p14:sldId id="275"/>
            <p14:sldId id="1993219265"/>
            <p14:sldId id="2146847651"/>
            <p14:sldId id="2146847652"/>
            <p14:sldId id="2146847653"/>
            <p14:sldId id="2146847662"/>
            <p14:sldId id="2146847663"/>
            <p14:sldId id="1462"/>
            <p14:sldId id="1460"/>
            <p14:sldId id="2146847700"/>
            <p14:sldId id="2146847701"/>
            <p14:sldId id="2146847702"/>
            <p14:sldId id="2146847703"/>
            <p14:sldId id="2146847704"/>
            <p14:sldId id="2146847719"/>
            <p14:sldId id="2146847720"/>
            <p14:sldId id="2146847721"/>
            <p14:sldId id="1459"/>
            <p14:sldId id="2146847728"/>
            <p14:sldId id="2146847730"/>
            <p14:sldId id="2146847724"/>
            <p14:sldId id="2146847729"/>
            <p14:sldId id="2146847726"/>
            <p14:sldId id="1532"/>
          </p14:sldIdLst>
        </p14:section>
        <p14:section name="Section sans titre" id="{254791B9-0333-EB48-8435-5CBCE9E793FF}">
          <p14:sldIdLst/>
        </p14:section>
      </p14:sectionLst>
    </p:ext>
    <p:ext uri="{EFAFB233-063F-42B5-8137-9DF3F51BA10A}">
      <p15:sldGuideLst xmlns:p15="http://schemas.microsoft.com/office/powerpoint/2012/main">
        <p15:guide id="5" pos="5722" userDrawn="1">
          <p15:clr>
            <a:srgbClr val="A4A3A4"/>
          </p15:clr>
        </p15:guide>
        <p15:guide id="6" orient="horz" userDrawn="1">
          <p15:clr>
            <a:srgbClr val="A4A3A4"/>
          </p15:clr>
        </p15:guide>
        <p15:guide id="7" orient="horz" pos="1071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Utilisateur de Microsoft Office" initials="Office" lastIdx="106" clrIdx="0"/>
  <p:cmAuthor id="1" name="Yannick Darrats" initials="YD" lastIdx="1" clrIdx="1"/>
  <p:cmAuthor id="2" name="charles dufrene" initials="cd" lastIdx="1" clrIdx="2"/>
  <p:cmAuthor id="3" name="francois.raffi@wanadoo.fr" initials="f" lastIdx="6" clrIdx="3">
    <p:extLst>
      <p:ext uri="{19B8F6BF-5375-455C-9EA6-DF929625EA0E}">
        <p15:presenceInfo xmlns:p15="http://schemas.microsoft.com/office/powerpoint/2012/main" userId="fef510a6f748a89b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4F6FA"/>
    <a:srgbClr val="D0D8E8"/>
    <a:srgbClr val="E9EDF4"/>
    <a:srgbClr val="4F81BD"/>
    <a:srgbClr val="000000"/>
    <a:srgbClr val="000066"/>
    <a:srgbClr val="9BBB59"/>
    <a:srgbClr val="C0504D"/>
    <a:srgbClr val="D99694"/>
    <a:srgbClr val="18BE0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Style moyen 2 - Accentuatio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B301B821-A1FF-4177-AEE7-76D212191A09}" styleName="Style moyen 1 - Accentuation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8A107856-5554-42FB-B03E-39F5DBC370BA}" styleName="Style moyen 4 - Accentuation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0505E3EF-67EA-436B-97B2-0124C06EBD24}" styleName="Style moyen 4 - Accentuation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BC89EF96-8CEA-46FF-86C4-4CE0E7609802}" styleName="Style léger 3 - Accentuation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E8B1032C-EA38-4F05-BA0D-38AFFFC7BED3}" styleName="Style léger 3 - Accentuation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489" autoAdjust="0"/>
    <p:restoredTop sz="95672" autoAdjust="0"/>
  </p:normalViewPr>
  <p:slideViewPr>
    <p:cSldViewPr snapToGrid="0" snapToObjects="1">
      <p:cViewPr>
        <p:scale>
          <a:sx n="90" d="100"/>
          <a:sy n="90" d="100"/>
        </p:scale>
        <p:origin x="2456" y="856"/>
      </p:cViewPr>
      <p:guideLst>
        <p:guide pos="5722"/>
        <p:guide orient="horz"/>
        <p:guide orient="horz" pos="1071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napToObjects="1" showGuides="1">
      <p:cViewPr>
        <p:scale>
          <a:sx n="60" d="100"/>
          <a:sy n="60" d="100"/>
        </p:scale>
        <p:origin x="2290" y="19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commentAuthors" Target="commentAuthors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Feuille_de_calcul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Feuille_de_calcul_Microsoft_Excel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Série 1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2.7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4-D234-5744-8572-0729F73A6768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87.4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5-D234-5744-8572-0729F73A676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Feuil1!$A$2:$A$4</c:f>
              <c:numCache>
                <c:formatCode>General</c:formatCode>
                <c:ptCount val="3"/>
              </c:numCache>
            </c:numRef>
          </c:cat>
          <c:val>
            <c:numRef>
              <c:f>Feuil1!$B$2:$B$4</c:f>
              <c:numCache>
                <c:formatCode>General</c:formatCode>
                <c:ptCount val="3"/>
                <c:pt idx="0">
                  <c:v>2.7</c:v>
                </c:pt>
                <c:pt idx="1">
                  <c:v>87.4</c:v>
                </c:pt>
                <c:pt idx="2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96F-413A-8A1E-5E70EC1F36F3}"/>
            </c:ext>
          </c:extLst>
        </c:ser>
        <c:ser>
          <c:idx val="1"/>
          <c:order val="1"/>
          <c:tx>
            <c:strRef>
              <c:f>Feuil1!$C$1</c:f>
              <c:strCache>
                <c:ptCount val="1"/>
                <c:pt idx="0">
                  <c:v>Série 2</c:v>
                </c:pt>
              </c:strCache>
            </c:strRef>
          </c:tx>
          <c:spPr>
            <a:solidFill>
              <a:srgbClr val="990099"/>
            </a:solidFill>
            <a:ln>
              <a:noFill/>
            </a:ln>
            <a:effectLst/>
          </c:spPr>
          <c:invertIfNegative val="0"/>
          <c:dLbls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85.9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6-D234-5744-8572-0729F73A6768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13.2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D234-5744-8572-0729F73A676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Feuil1!$A$2:$A$4</c:f>
              <c:numCache>
                <c:formatCode>General</c:formatCode>
                <c:ptCount val="3"/>
              </c:numCache>
            </c:numRef>
          </c:cat>
          <c:val>
            <c:numRef>
              <c:f>Feuil1!$C$2:$C$4</c:f>
              <c:numCache>
                <c:formatCode>General</c:formatCode>
                <c:ptCount val="3"/>
                <c:pt idx="0">
                  <c:v>1</c:v>
                </c:pt>
                <c:pt idx="1">
                  <c:v>85.9</c:v>
                </c:pt>
                <c:pt idx="2">
                  <c:v>13.2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96F-413A-8A1E-5E70EC1F36F3}"/>
            </c:ext>
          </c:extLst>
        </c:ser>
        <c:ser>
          <c:idx val="2"/>
          <c:order val="2"/>
          <c:tx>
            <c:strRef>
              <c:f>Feuil1!$D$1</c:f>
              <c:strCache>
                <c:ptCount val="1"/>
                <c:pt idx="0">
                  <c:v>Série 3</c:v>
                </c:pt>
              </c:strCache>
            </c:strRef>
          </c:tx>
          <c:spPr>
            <a:pattFill prst="wdDnDiag">
              <a:fgClr>
                <a:srgbClr val="00B050"/>
              </a:fgClr>
              <a:bgClr>
                <a:schemeClr val="bg1"/>
              </a:bgClr>
            </a:patt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2.4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D234-5744-8572-0729F73A6768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88.2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7-D234-5744-8572-0729F73A6768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9.4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D234-5744-8572-0729F73A676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Feuil1!$A$2:$A$4</c:f>
              <c:numCache>
                <c:formatCode>General</c:formatCode>
                <c:ptCount val="3"/>
              </c:numCache>
            </c:numRef>
          </c:cat>
          <c:val>
            <c:numRef>
              <c:f>Feuil1!$D$2:$D$4</c:f>
              <c:numCache>
                <c:formatCode>General</c:formatCode>
                <c:ptCount val="3"/>
                <c:pt idx="0">
                  <c:v>2.4</c:v>
                </c:pt>
                <c:pt idx="1">
                  <c:v>88.2</c:v>
                </c:pt>
                <c:pt idx="2">
                  <c:v>9.4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96F-413A-8A1E-5E70EC1F36F3}"/>
            </c:ext>
          </c:extLst>
        </c:ser>
        <c:ser>
          <c:idx val="3"/>
          <c:order val="3"/>
          <c:tx>
            <c:strRef>
              <c:f>Feuil1!$E$1</c:f>
              <c:strCache>
                <c:ptCount val="1"/>
                <c:pt idx="0">
                  <c:v>Série 4</c:v>
                </c:pt>
              </c:strCache>
            </c:strRef>
          </c:tx>
          <c:spPr>
            <a:pattFill prst="wdDnDiag">
              <a:fgClr>
                <a:srgbClr val="990099"/>
              </a:fgClr>
              <a:bgClr>
                <a:schemeClr val="bg1"/>
              </a:bgClr>
            </a:pattFill>
            <a:ln>
              <a:noFill/>
            </a:ln>
            <a:effectLst/>
          </c:spPr>
          <c:invertIfNegative val="0"/>
          <c:dLbls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86.9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8-D234-5744-8572-0729F73A6768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12.1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2-D234-5744-8572-0729F73A676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Feuil1!$A$2:$A$4</c:f>
              <c:numCache>
                <c:formatCode>General</c:formatCode>
                <c:ptCount val="3"/>
              </c:numCache>
            </c:numRef>
          </c:cat>
          <c:val>
            <c:numRef>
              <c:f>Feuil1!$E$2:$E$4</c:f>
              <c:numCache>
                <c:formatCode>General</c:formatCode>
                <c:ptCount val="3"/>
                <c:pt idx="0">
                  <c:v>1</c:v>
                </c:pt>
                <c:pt idx="1">
                  <c:v>86.9</c:v>
                </c:pt>
                <c:pt idx="2">
                  <c:v>12.1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596F-413A-8A1E-5E70EC1F36F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-1965726672"/>
        <c:axId val="-1965724896"/>
      </c:barChart>
      <c:catAx>
        <c:axId val="-19657266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-1965724896"/>
        <c:crosses val="autoZero"/>
        <c:auto val="1"/>
        <c:lblAlgn val="ctr"/>
        <c:lblOffset val="100"/>
        <c:noMultiLvlLbl val="0"/>
      </c:catAx>
      <c:valAx>
        <c:axId val="-196572489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-1965726672"/>
        <c:crosses val="autoZero"/>
        <c:crossBetween val="between"/>
        <c:majorUnit val="20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Série 1</c:v>
                </c:pt>
              </c:strCache>
            </c:strRef>
          </c:tx>
          <c:spPr>
            <a:solidFill>
              <a:srgbClr val="00206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Feuil1!$A$2:$A$5</c:f>
              <c:strCache>
                <c:ptCount val="4"/>
                <c:pt idx="0">
                  <c:v> </c:v>
                </c:pt>
                <c:pt idx="1">
                  <c:v> </c:v>
                </c:pt>
                <c:pt idx="2">
                  <c:v> </c:v>
                </c:pt>
                <c:pt idx="3">
                  <c:v> </c:v>
                </c:pt>
              </c:strCache>
            </c:strRef>
          </c:cat>
          <c:val>
            <c:numRef>
              <c:f>Feuil1!$B$2:$B$5</c:f>
              <c:numCache>
                <c:formatCode>General</c:formatCode>
                <c:ptCount val="4"/>
                <c:pt idx="0">
                  <c:v>37.6</c:v>
                </c:pt>
                <c:pt idx="1">
                  <c:v>21.6</c:v>
                </c:pt>
                <c:pt idx="2">
                  <c:v>15</c:v>
                </c:pt>
                <c:pt idx="3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BE6-459E-BA1B-360F8736A284}"/>
            </c:ext>
          </c:extLst>
        </c:ser>
        <c:ser>
          <c:idx val="1"/>
          <c:order val="1"/>
          <c:tx>
            <c:strRef>
              <c:f>Feuil1!$C$1</c:f>
              <c:strCache>
                <c:ptCount val="1"/>
                <c:pt idx="0">
                  <c:v>Série 2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Feuil1!$A$2:$A$5</c:f>
              <c:strCache>
                <c:ptCount val="4"/>
                <c:pt idx="0">
                  <c:v> </c:v>
                </c:pt>
                <c:pt idx="1">
                  <c:v> </c:v>
                </c:pt>
                <c:pt idx="2">
                  <c:v> </c:v>
                </c:pt>
                <c:pt idx="3">
                  <c:v> </c:v>
                </c:pt>
              </c:strCache>
            </c:strRef>
          </c:cat>
          <c:val>
            <c:numRef>
              <c:f>Feuil1!$C$2:$C$5</c:f>
              <c:numCache>
                <c:formatCode>General</c:formatCode>
                <c:ptCount val="4"/>
                <c:pt idx="0">
                  <c:v>24.6</c:v>
                </c:pt>
                <c:pt idx="1">
                  <c:v>15.6</c:v>
                </c:pt>
                <c:pt idx="2">
                  <c:v>8</c:v>
                </c:pt>
                <c:pt idx="3">
                  <c:v>1.1000000000000001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BE6-459E-BA1B-360F8736A284}"/>
            </c:ext>
          </c:extLst>
        </c:ser>
        <c:ser>
          <c:idx val="2"/>
          <c:order val="2"/>
          <c:tx>
            <c:strRef>
              <c:f>Feuil1!$D$1</c:f>
              <c:strCache>
                <c:ptCount val="1"/>
                <c:pt idx="0">
                  <c:v>Série 3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Feuil1!$A$2:$A$5</c:f>
              <c:strCache>
                <c:ptCount val="4"/>
                <c:pt idx="0">
                  <c:v> </c:v>
                </c:pt>
                <c:pt idx="1">
                  <c:v> </c:v>
                </c:pt>
                <c:pt idx="2">
                  <c:v> </c:v>
                </c:pt>
                <c:pt idx="3">
                  <c:v> </c:v>
                </c:pt>
              </c:strCache>
            </c:strRef>
          </c:cat>
          <c:val>
            <c:numRef>
              <c:f>Feuil1!$D$2:$D$5</c:f>
              <c:numCache>
                <c:formatCode>General</c:formatCode>
                <c:ptCount val="4"/>
                <c:pt idx="0">
                  <c:v>19.7</c:v>
                </c:pt>
                <c:pt idx="1">
                  <c:v>14.9</c:v>
                </c:pt>
                <c:pt idx="2">
                  <c:v>3.8</c:v>
                </c:pt>
                <c:pt idx="3">
                  <c:v>1.1000000000000001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BE6-459E-BA1B-360F8736A284}"/>
            </c:ext>
          </c:extLst>
        </c:ser>
        <c:ser>
          <c:idx val="3"/>
          <c:order val="3"/>
          <c:tx>
            <c:strRef>
              <c:f>Feuil1!$E$1</c:f>
              <c:strCache>
                <c:ptCount val="1"/>
                <c:pt idx="0">
                  <c:v>Série 4</c:v>
                </c:pt>
              </c:strCache>
            </c:strRef>
          </c:tx>
          <c:spPr>
            <a:solidFill>
              <a:srgbClr val="92D05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Feuil1!$A$2:$A$5</c:f>
              <c:strCache>
                <c:ptCount val="4"/>
                <c:pt idx="0">
                  <c:v> </c:v>
                </c:pt>
                <c:pt idx="1">
                  <c:v> </c:v>
                </c:pt>
                <c:pt idx="2">
                  <c:v> </c:v>
                </c:pt>
                <c:pt idx="3">
                  <c:v> </c:v>
                </c:pt>
              </c:strCache>
            </c:strRef>
          </c:cat>
          <c:val>
            <c:numRef>
              <c:f>Feuil1!$E$2:$E$5</c:f>
              <c:numCache>
                <c:formatCode>General</c:formatCode>
                <c:ptCount val="4"/>
                <c:pt idx="0">
                  <c:v>15.6</c:v>
                </c:pt>
                <c:pt idx="1">
                  <c:v>14.1</c:v>
                </c:pt>
                <c:pt idx="2">
                  <c:v>1</c:v>
                </c:pt>
                <c:pt idx="3">
                  <c:v>0.5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EBE6-459E-BA1B-360F8736A28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071653696"/>
        <c:axId val="1071644128"/>
      </c:barChart>
      <c:catAx>
        <c:axId val="107165369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rgbClr val="00206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071644128"/>
        <c:crosses val="autoZero"/>
        <c:auto val="1"/>
        <c:lblAlgn val="ctr"/>
        <c:lblOffset val="100"/>
        <c:noMultiLvlLbl val="0"/>
      </c:catAx>
      <c:valAx>
        <c:axId val="107164412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>
            <a:solidFill>
              <a:srgbClr val="002060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0716536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rgbClr val="000000"/>
          </a:solidFill>
        </a:defRPr>
      </a:pPr>
      <a:endParaRPr lang="fr-F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71212D-1ACA-4140-B238-21A134C77371}" type="datetimeFigureOut">
              <a:rPr lang="fr-FR" smtClean="0"/>
              <a:t>26/04/2022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90A27D-7449-D94F-98A1-EFDA9800364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711237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0A27D-7449-D94F-98A1-EFDA98003643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92716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TND : Target Not </a:t>
            </a:r>
            <a:r>
              <a:rPr lang="fr-FR" dirty="0" err="1"/>
              <a:t>Detected</a:t>
            </a:r>
            <a:r>
              <a:rPr lang="fr-FR" dirty="0"/>
              <a:t>.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A086831-0EED-4BC4-9F57-D60BE23A0B7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</p:spPr>
        <p:txBody>
          <a:bodyPr/>
          <a:lstStyle/>
          <a:p>
            <a:fld id="{9890A27D-7449-D94F-98A1-EFDA98003643}" type="slidenum">
              <a:rPr lang="fr-FR" smtClean="0"/>
              <a:t>10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936369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90A27D-7449-D94F-98A1-EFDA98003643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424294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90A27D-7449-D94F-98A1-EFDA98003643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240763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90A27D-7449-D94F-98A1-EFDA98003643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6512801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90A27D-7449-D94F-98A1-EFDA98003643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6085270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FB72F01-6714-4A31-8C22-8E0F1B091B56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158779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b="0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FB72F01-6714-4A31-8C22-8E0F1B091B56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809754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b="0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FB72F01-6714-4A31-8C22-8E0F1B091B56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114533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7C33C5D-87D8-4B90-A10F-72DEDD3C238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90A27D-7449-D94F-98A1-EFDA98003643}" type="slidenum">
              <a:rPr lang="fr-FR" smtClean="0"/>
              <a:pPr/>
              <a:t>18</a:t>
            </a:fld>
            <a:endParaRPr lang="fr-FR" dirty="0"/>
          </a:p>
        </p:txBody>
      </p:sp>
      <p:sp>
        <p:nvSpPr>
          <p:cNvPr id="3" name="Espace réservé de l'image des diapositives 2">
            <a:extLst>
              <a:ext uri="{FF2B5EF4-FFF2-40B4-BE49-F238E27FC236}">
                <a16:creationId xmlns:a16="http://schemas.microsoft.com/office/drawing/2014/main" id="{64628AAC-FD2E-450C-823E-1E12890E1D7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5" name="Espace réservé des notes 4">
            <a:extLst>
              <a:ext uri="{FF2B5EF4-FFF2-40B4-BE49-F238E27FC236}">
                <a16:creationId xmlns:a16="http://schemas.microsoft.com/office/drawing/2014/main" id="{223E9B9C-E4E8-43BC-AA27-68D5EB6F5E2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235247631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9181DBF-1B73-442C-86EF-ED5E50C7B45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90A27D-7449-D94F-98A1-EFDA98003643}" type="slidenum">
              <a:rPr lang="fr-FR" smtClean="0"/>
              <a:pPr/>
              <a:t>19</a:t>
            </a:fld>
            <a:endParaRPr lang="fr-FR" dirty="0"/>
          </a:p>
        </p:txBody>
      </p:sp>
      <p:sp>
        <p:nvSpPr>
          <p:cNvPr id="3" name="Espace réservé de l'image des diapositives 2">
            <a:extLst>
              <a:ext uri="{FF2B5EF4-FFF2-40B4-BE49-F238E27FC236}">
                <a16:creationId xmlns:a16="http://schemas.microsoft.com/office/drawing/2014/main" id="{0D69EDD3-202E-4C20-A97E-F6FA95ED404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5" name="Espace réservé des notes 4">
            <a:extLst>
              <a:ext uri="{FF2B5EF4-FFF2-40B4-BE49-F238E27FC236}">
                <a16:creationId xmlns:a16="http://schemas.microsoft.com/office/drawing/2014/main" id="{44C27A3A-5178-43CC-9F41-086890C1958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40412507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0A27D-7449-D94F-98A1-EFDA98003643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000880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9E6A973-32BB-4BE4-8B0C-23F4BE0F60B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90A27D-7449-D94F-98A1-EFDA98003643}" type="slidenum">
              <a:rPr lang="fr-FR" smtClean="0"/>
              <a:pPr/>
              <a:t>20</a:t>
            </a:fld>
            <a:endParaRPr lang="fr-FR" dirty="0"/>
          </a:p>
        </p:txBody>
      </p:sp>
      <p:sp>
        <p:nvSpPr>
          <p:cNvPr id="3" name="Espace réservé de l'image des diapositives 2">
            <a:extLst>
              <a:ext uri="{FF2B5EF4-FFF2-40B4-BE49-F238E27FC236}">
                <a16:creationId xmlns:a16="http://schemas.microsoft.com/office/drawing/2014/main" id="{DEF831F5-8CEB-413D-874A-D15B3A7808B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5" name="Espace réservé des notes 4">
            <a:extLst>
              <a:ext uri="{FF2B5EF4-FFF2-40B4-BE49-F238E27FC236}">
                <a16:creationId xmlns:a16="http://schemas.microsoft.com/office/drawing/2014/main" id="{B7AE94BF-E57F-4169-86BD-A4680406ABE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260234897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7C2F14B-A942-461F-B5FC-E1D4098B451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90A27D-7449-D94F-98A1-EFDA98003643}" type="slidenum">
              <a:rPr lang="fr-FR" smtClean="0"/>
              <a:pPr/>
              <a:t>21</a:t>
            </a:fld>
            <a:endParaRPr lang="fr-FR" dirty="0"/>
          </a:p>
        </p:txBody>
      </p:sp>
      <p:sp>
        <p:nvSpPr>
          <p:cNvPr id="3" name="Espace réservé de l'image des diapositives 2">
            <a:extLst>
              <a:ext uri="{FF2B5EF4-FFF2-40B4-BE49-F238E27FC236}">
                <a16:creationId xmlns:a16="http://schemas.microsoft.com/office/drawing/2014/main" id="{B39328D1-EDEA-417C-B749-4E9986D72F0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5" name="Espace réservé des notes 4">
            <a:extLst>
              <a:ext uri="{FF2B5EF4-FFF2-40B4-BE49-F238E27FC236}">
                <a16:creationId xmlns:a16="http://schemas.microsoft.com/office/drawing/2014/main" id="{07C6E9E7-AE9B-41E9-97CA-8F8DFACA333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224079097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b="0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FB72F01-6714-4A31-8C22-8E0F1B091B56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2414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3B0ABFF-F898-4A1A-8BDD-BFCE7391DF0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90A27D-7449-D94F-98A1-EFDA98003643}" type="slidenum">
              <a:rPr lang="fr-FR" smtClean="0"/>
              <a:pPr/>
              <a:t>23</a:t>
            </a:fld>
            <a:endParaRPr lang="fr-FR" dirty="0"/>
          </a:p>
        </p:txBody>
      </p:sp>
      <p:sp>
        <p:nvSpPr>
          <p:cNvPr id="3" name="Espace réservé de l'image des diapositives 2">
            <a:extLst>
              <a:ext uri="{FF2B5EF4-FFF2-40B4-BE49-F238E27FC236}">
                <a16:creationId xmlns:a16="http://schemas.microsoft.com/office/drawing/2014/main" id="{8C96B903-DB79-4152-8A9B-25278552AD9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5" name="Espace réservé des notes 4">
            <a:extLst>
              <a:ext uri="{FF2B5EF4-FFF2-40B4-BE49-F238E27FC236}">
                <a16:creationId xmlns:a16="http://schemas.microsoft.com/office/drawing/2014/main" id="{96D2E55D-7816-43C9-B798-44650280636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176934451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858FD9D-7713-4A74-BF5D-2E4815F790F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90A27D-7449-D94F-98A1-EFDA98003643}" type="slidenum">
              <a:rPr lang="fr-FR" smtClean="0"/>
              <a:pPr/>
              <a:t>24</a:t>
            </a:fld>
            <a:endParaRPr lang="fr-FR" dirty="0"/>
          </a:p>
        </p:txBody>
      </p:sp>
      <p:sp>
        <p:nvSpPr>
          <p:cNvPr id="3" name="Espace réservé de l'image des diapositives 2">
            <a:extLst>
              <a:ext uri="{FF2B5EF4-FFF2-40B4-BE49-F238E27FC236}">
                <a16:creationId xmlns:a16="http://schemas.microsoft.com/office/drawing/2014/main" id="{3130A712-9814-4F2F-AF50-5B565253BC9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5" name="Espace réservé des notes 4">
            <a:extLst>
              <a:ext uri="{FF2B5EF4-FFF2-40B4-BE49-F238E27FC236}">
                <a16:creationId xmlns:a16="http://schemas.microsoft.com/office/drawing/2014/main" id="{D6AC70F4-E640-4795-A984-7EB8C503875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329042053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014A3E2-2FE1-41B0-8543-CAA4901E25E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90A27D-7449-D94F-98A1-EFDA98003643}" type="slidenum">
              <a:rPr lang="fr-FR" smtClean="0"/>
              <a:pPr/>
              <a:t>25</a:t>
            </a:fld>
            <a:endParaRPr lang="fr-FR" dirty="0"/>
          </a:p>
        </p:txBody>
      </p:sp>
      <p:sp>
        <p:nvSpPr>
          <p:cNvPr id="3" name="Espace réservé de l'image des diapositives 2">
            <a:extLst>
              <a:ext uri="{FF2B5EF4-FFF2-40B4-BE49-F238E27FC236}">
                <a16:creationId xmlns:a16="http://schemas.microsoft.com/office/drawing/2014/main" id="{B15EEDCA-5592-4B5F-B39D-E2A2363EAF3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5" name="Espace réservé des notes 4">
            <a:extLst>
              <a:ext uri="{FF2B5EF4-FFF2-40B4-BE49-F238E27FC236}">
                <a16:creationId xmlns:a16="http://schemas.microsoft.com/office/drawing/2014/main" id="{47D53728-E4E5-42A1-AA1B-F8B86F4BEF2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415347981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90A27D-7449-D94F-98A1-EFDA98003643}" type="slidenum">
              <a:rPr lang="fr-FR" smtClean="0"/>
              <a:t>26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5913301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272BA9D-AE6E-4449-9D23-B688246ED8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90A27D-7449-D94F-98A1-EFDA98003643}" type="slidenum">
              <a:rPr lang="fr-FR" smtClean="0"/>
              <a:pPr/>
              <a:t>27</a:t>
            </a:fld>
            <a:endParaRPr lang="fr-FR" dirty="0"/>
          </a:p>
        </p:txBody>
      </p:sp>
      <p:sp>
        <p:nvSpPr>
          <p:cNvPr id="3" name="Espace réservé de l'image des diapositives 2">
            <a:extLst>
              <a:ext uri="{FF2B5EF4-FFF2-40B4-BE49-F238E27FC236}">
                <a16:creationId xmlns:a16="http://schemas.microsoft.com/office/drawing/2014/main" id="{D0836FBD-326D-47B0-AD86-1CBBF09B42F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5" name="Espace réservé des notes 4">
            <a:extLst>
              <a:ext uri="{FF2B5EF4-FFF2-40B4-BE49-F238E27FC236}">
                <a16:creationId xmlns:a16="http://schemas.microsoft.com/office/drawing/2014/main" id="{73D3045C-9071-4263-9E1F-A006DD10FF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314302174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90A27D-7449-D94F-98A1-EFDA98003643}" type="slidenum">
              <a:rPr lang="fr-FR" smtClean="0"/>
              <a:t>28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8342785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90A27D-7449-D94F-98A1-EFDA98003643}" type="slidenum">
              <a:rPr lang="fr-FR" smtClean="0"/>
              <a:t>29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285588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0A27D-7449-D94F-98A1-EFDA98003643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673076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F4AD322-6E70-4D2E-A8DD-9880C3CC21E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</p:spPr>
        <p:txBody>
          <a:bodyPr/>
          <a:lstStyle/>
          <a:p>
            <a:fld id="{9890A27D-7449-D94F-98A1-EFDA98003643}" type="slidenum">
              <a:rPr lang="fr-FR" smtClean="0"/>
              <a:t>30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0629486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+ 2 infections dans le bras DTG.</a:t>
            </a:r>
          </a:p>
          <a:p>
            <a:r>
              <a:rPr lang="fr-FR" dirty="0"/>
              <a:t>+ 2 infections dans le bras TDF/FTC.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029ABC3-E93B-4335-A1BA-7755E485281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</p:spPr>
        <p:txBody>
          <a:bodyPr/>
          <a:lstStyle/>
          <a:p>
            <a:fld id="{9890A27D-7449-D94F-98A1-EFDA98003643}" type="slidenum">
              <a:rPr lang="fr-FR" smtClean="0"/>
              <a:t>31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955341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90A27D-7449-D94F-98A1-EFDA98003643}" type="slidenum">
              <a:rPr lang="fr-FR" smtClean="0"/>
              <a:t>32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7018011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90A27D-7449-D94F-98A1-EFDA98003643}" type="slidenum">
              <a:rPr lang="fr-FR" smtClean="0"/>
              <a:t>33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1252014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90A27D-7449-D94F-98A1-EFDA98003643}" type="slidenum">
              <a:rPr lang="fr-FR" smtClean="0"/>
              <a:t>34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2163344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9D53150-5CA5-44D4-96B2-5F361F1C6E6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</p:spPr>
        <p:txBody>
          <a:bodyPr/>
          <a:lstStyle/>
          <a:p>
            <a:fld id="{9890A27D-7449-D94F-98A1-EFDA98003643}" type="slidenum">
              <a:rPr lang="fr-FR" smtClean="0"/>
              <a:t>35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2587048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90A27D-7449-D94F-98A1-EFDA98003643}" type="slidenum">
              <a:rPr lang="fr-FR" smtClean="0"/>
              <a:t>36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7223288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90A27D-7449-D94F-98A1-EFDA98003643}" type="slidenum">
              <a:rPr lang="fr-FR" smtClean="0"/>
              <a:t>37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4507908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90A27D-7449-D94F-98A1-EFDA98003643}" type="slidenum">
              <a:rPr lang="fr-FR" smtClean="0"/>
              <a:t>38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8653899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90A27D-7449-D94F-98A1-EFDA98003643}" type="slidenum">
              <a:rPr lang="fr-FR" smtClean="0"/>
              <a:t>39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525363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90A27D-7449-D94F-98A1-EFDA98003643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8329106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90A27D-7449-D94F-98A1-EFDA98003643}" type="slidenum">
              <a:rPr lang="fr-FR" smtClean="0"/>
              <a:t>40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1685616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90A27D-7449-D94F-98A1-EFDA98003643}" type="slidenum">
              <a:rPr lang="fr-FR" smtClean="0"/>
              <a:t>41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9796374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90A27D-7449-D94F-98A1-EFDA98003643}" type="slidenum">
              <a:rPr lang="fr-FR" smtClean="0"/>
              <a:t>42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7843684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90A27D-7449-D94F-98A1-EFDA98003643}" type="slidenum">
              <a:rPr lang="fr-FR" smtClean="0"/>
              <a:t>43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7675323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e l'image des diapositives 9">
            <a:extLst>
              <a:ext uri="{FF2B5EF4-FFF2-40B4-BE49-F238E27FC236}">
                <a16:creationId xmlns:a16="http://schemas.microsoft.com/office/drawing/2014/main" id="{3AAD1561-FC95-4DD2-8589-0843D160112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1" name="Espace réservé des notes 10">
            <a:extLst>
              <a:ext uri="{FF2B5EF4-FFF2-40B4-BE49-F238E27FC236}">
                <a16:creationId xmlns:a16="http://schemas.microsoft.com/office/drawing/2014/main" id="{4CBA2EC1-62D4-4910-83D5-E0E07485C1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8782302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017A072-0AA5-4E5F-8123-4AB90ADA345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</p:spPr>
        <p:txBody>
          <a:bodyPr/>
          <a:lstStyle/>
          <a:p>
            <a:fld id="{9890A27D-7449-D94F-98A1-EFDA98003643}" type="slidenum">
              <a:rPr lang="fr-FR" smtClean="0"/>
              <a:t>5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6200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270F9B2-B498-4F39-B985-642384C915B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90A27D-7449-D94F-98A1-EFDA98003643}" type="slidenum">
              <a:rPr lang="fr-FR" smtClean="0"/>
              <a:pPr/>
              <a:t>6</a:t>
            </a:fld>
            <a:endParaRPr lang="fr-FR" dirty="0"/>
          </a:p>
        </p:txBody>
      </p:sp>
      <p:sp>
        <p:nvSpPr>
          <p:cNvPr id="3" name="Espace réservé de l'image des diapositives 2">
            <a:extLst>
              <a:ext uri="{FF2B5EF4-FFF2-40B4-BE49-F238E27FC236}">
                <a16:creationId xmlns:a16="http://schemas.microsoft.com/office/drawing/2014/main" id="{F2BF105F-17E8-44FB-9713-BFD602A81B7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5" name="Espace réservé des notes 4">
            <a:extLst>
              <a:ext uri="{FF2B5EF4-FFF2-40B4-BE49-F238E27FC236}">
                <a16:creationId xmlns:a16="http://schemas.microsoft.com/office/drawing/2014/main" id="{2D9A60C4-93AC-48BE-A94A-973ABE3617E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29370572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2F7266D-F4FC-4622-BC0F-265063C40E5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90A27D-7449-D94F-98A1-EFDA98003643}" type="slidenum">
              <a:rPr lang="fr-FR" smtClean="0"/>
              <a:pPr/>
              <a:t>7</a:t>
            </a:fld>
            <a:endParaRPr lang="fr-FR" dirty="0"/>
          </a:p>
        </p:txBody>
      </p:sp>
      <p:sp>
        <p:nvSpPr>
          <p:cNvPr id="3" name="Espace réservé de l'image des diapositives 2">
            <a:extLst>
              <a:ext uri="{FF2B5EF4-FFF2-40B4-BE49-F238E27FC236}">
                <a16:creationId xmlns:a16="http://schemas.microsoft.com/office/drawing/2014/main" id="{20F5B304-224E-4C4C-90DD-5827074D177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6" name="Espace réservé des notes 5">
            <a:extLst>
              <a:ext uri="{FF2B5EF4-FFF2-40B4-BE49-F238E27FC236}">
                <a16:creationId xmlns:a16="http://schemas.microsoft.com/office/drawing/2014/main" id="{D02641F6-385F-4339-B090-21D6D2FEE7B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14563856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9887C47-F79E-42F9-8165-513835C6271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</p:spPr>
        <p:txBody>
          <a:bodyPr/>
          <a:lstStyle/>
          <a:p>
            <a:fld id="{9890A27D-7449-D94F-98A1-EFDA98003643}" type="slidenum">
              <a:rPr lang="fr-FR" smtClean="0"/>
              <a:t>8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043641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419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3910F98-08C5-48D6-8116-B1BE4007150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</p:spPr>
        <p:txBody>
          <a:bodyPr/>
          <a:lstStyle/>
          <a:p>
            <a:fld id="{9890A27D-7449-D94F-98A1-EFDA98003643}" type="slidenum">
              <a:rPr lang="fr-FR" smtClean="0"/>
              <a:t>9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122652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219200" y="2865442"/>
            <a:ext cx="10363200" cy="1470025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3048000" y="4456651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</a:p>
        </p:txBody>
      </p:sp>
    </p:spTree>
    <p:extLst>
      <p:ext uri="{BB962C8B-B14F-4D97-AF65-F5344CB8AC3E}">
        <p14:creationId xmlns:p14="http://schemas.microsoft.com/office/powerpoint/2010/main" val="17666810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096943" y="96819"/>
            <a:ext cx="8485457" cy="1581373"/>
          </a:xfrm>
        </p:spPr>
        <p:txBody>
          <a:bodyPr/>
          <a:lstStyle>
            <a:lvl1pPr algn="l">
              <a:lnSpc>
                <a:spcPts val="3000"/>
              </a:lnSpc>
              <a:defRPr/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7" name="Espace réservé du contenu 6"/>
          <p:cNvSpPr>
            <a:spLocks noGrp="1"/>
          </p:cNvSpPr>
          <p:nvPr>
            <p:ph sz="quarter" idx="13"/>
          </p:nvPr>
        </p:nvSpPr>
        <p:spPr>
          <a:xfrm>
            <a:off x="609600" y="1741708"/>
            <a:ext cx="10972800" cy="4572000"/>
          </a:xfrm>
        </p:spPr>
        <p:txBody>
          <a:bodyPr/>
          <a:lstStyle/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28448622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Slide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C683A308-5D3A-4CA6-AC20-9C72DA27D8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36387" y="6519599"/>
            <a:ext cx="455611" cy="336525"/>
          </a:xfrm>
          <a:prstGeom prst="rect">
            <a:avLst/>
          </a:prstGeom>
        </p:spPr>
        <p:txBody>
          <a:bodyPr/>
          <a:lstStyle>
            <a:lvl1pPr algn="r">
              <a:defRPr sz="1200" b="1">
                <a:solidFill>
                  <a:schemeClr val="bg1"/>
                </a:solidFill>
              </a:defRPr>
            </a:lvl1pPr>
          </a:lstStyle>
          <a:p>
            <a:fld id="{724AC3FD-09E3-4FF5-A0F9-A72F20D7F301}" type="slidenum">
              <a:rPr lang="en-GB" smtClean="0">
                <a:solidFill>
                  <a:srgbClr val="FFFFFF"/>
                </a:solidFill>
              </a:rPr>
              <a:pPr/>
              <a:t>‹N°›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999A2E9C-1C03-427F-9B0F-714F67A738C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711199" y="152400"/>
            <a:ext cx="11144251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  <a:endParaRPr lang="en-GB" altLang="en-US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F8ACD967-ED9E-450B-92D9-A1E0D5E0BA7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11962" y="5943600"/>
            <a:ext cx="11143488" cy="304769"/>
          </a:xfrm>
        </p:spPr>
        <p:txBody>
          <a:bodyPr bIns="36000" anchor="b"/>
          <a:lstStyle>
            <a:lvl1pPr marL="0" indent="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E31836"/>
              </a:buClr>
              <a:buSzPct val="115000"/>
              <a:buFont typeface="Arial" panose="020B0604020202020204" pitchFamily="34" charset="0"/>
              <a:buNone/>
              <a:defRPr lang="en-US" sz="800" kern="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l" rtl="0" eaLnBrk="0" fontAlgn="base" hangingPunct="0">
              <a:spcBef>
                <a:spcPct val="0"/>
              </a:spcBef>
              <a:spcAft>
                <a:spcPts val="400"/>
              </a:spcAft>
              <a:buClr>
                <a:srgbClr val="E31836"/>
              </a:buClr>
              <a:buSzPct val="115000"/>
              <a:buFont typeface="Arial" panose="020B0604020202020204" pitchFamily="34" charset="0"/>
              <a:buNone/>
              <a:defRPr lang="en-US" sz="900" kern="0" baseline="0" dirty="0" smtClean="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0" indent="0" algn="l" rtl="0" eaLnBrk="0" fontAlgn="base" hangingPunct="0">
              <a:spcBef>
                <a:spcPct val="0"/>
              </a:spcBef>
              <a:spcAft>
                <a:spcPts val="400"/>
              </a:spcAft>
              <a:buClr>
                <a:srgbClr val="E31836"/>
              </a:buClr>
              <a:buSzPct val="115000"/>
              <a:buFont typeface="Arial" panose="020B0604020202020204" pitchFamily="34" charset="0"/>
              <a:buNone/>
              <a:defRPr lang="en-US" sz="900" kern="0" baseline="0" dirty="0" smtClean="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0" indent="0" algn="l" rtl="0" eaLnBrk="0" fontAlgn="base" hangingPunct="0">
              <a:spcBef>
                <a:spcPct val="0"/>
              </a:spcBef>
              <a:spcAft>
                <a:spcPts val="400"/>
              </a:spcAft>
              <a:buClr>
                <a:srgbClr val="E31836"/>
              </a:buClr>
              <a:buSzPct val="115000"/>
              <a:buFont typeface="Arial" panose="020B0604020202020204" pitchFamily="34" charset="0"/>
              <a:buNone/>
              <a:defRPr lang="en-US" sz="900" kern="0" baseline="0" dirty="0" smtClean="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0" indent="0" algn="l" rtl="0" eaLnBrk="0" fontAlgn="base" hangingPunct="0">
              <a:spcBef>
                <a:spcPct val="0"/>
              </a:spcBef>
              <a:spcAft>
                <a:spcPts val="400"/>
              </a:spcAft>
              <a:buClr>
                <a:srgbClr val="E31836"/>
              </a:buClr>
              <a:buSzPct val="115000"/>
              <a:buFont typeface="Arial" panose="020B0604020202020204" pitchFamily="34" charset="0"/>
              <a:buNone/>
              <a:defRPr lang="en-US" sz="900" kern="0" baseline="0" dirty="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85693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7" name="Espace réservé du contenu 6"/>
          <p:cNvSpPr>
            <a:spLocks noGrp="1"/>
          </p:cNvSpPr>
          <p:nvPr>
            <p:ph sz="quarter" idx="13"/>
          </p:nvPr>
        </p:nvSpPr>
        <p:spPr>
          <a:xfrm>
            <a:off x="609600" y="1619250"/>
            <a:ext cx="10972800" cy="4572000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41104191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09600" y="1600205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97600" y="1600205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23905900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>
            <a:noAutofit/>
          </a:bodyPr>
          <a:lstStyle>
            <a:lvl1pPr>
              <a:defRPr/>
            </a:lvl1pPr>
          </a:lstStyle>
          <a:p>
            <a:pPr lvl="0"/>
            <a:r>
              <a:rPr lang="en-US" dirty="0"/>
              <a:t>Add text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75846" y="6646663"/>
            <a:ext cx="1011833" cy="211339"/>
          </a:xfrm>
          <a:prstGeom prst="rect">
            <a:avLst/>
          </a:prstGeom>
        </p:spPr>
        <p:txBody>
          <a:bodyPr/>
          <a:lstStyle/>
          <a:p>
            <a:fld id="{E10189AC-4389-4A73-97F5-D7C36531EF56}" type="datetime1">
              <a:rPr lang="en-US" smtClean="0"/>
              <a:t>4/26/22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90187" y="6646663"/>
            <a:ext cx="9353781" cy="211339"/>
          </a:xfrm>
          <a:prstGeom prst="rect">
            <a:avLst/>
          </a:prstGeom>
        </p:spPr>
        <p:txBody>
          <a:bodyPr/>
          <a:lstStyle/>
          <a:p>
            <a:r>
              <a:rPr lang="en-US"/>
              <a:t>Confidential information statement (go to INSERT&gt;&gt;HEADER &amp; FOOTER)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46476" y="6646663"/>
            <a:ext cx="469680" cy="211339"/>
          </a:xfrm>
          <a:prstGeom prst="rect">
            <a:avLst/>
          </a:prstGeom>
        </p:spPr>
        <p:txBody>
          <a:bodyPr/>
          <a:lstStyle/>
          <a:p>
            <a:fld id="{4F90343F-D056-4E24-BE3D-A305BDC1A23E}" type="slidenum">
              <a:rPr lang="en-US" smtClean="0"/>
              <a:t>‹N°›</a:t>
            </a:fld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7586B4D5-F585-4327-9BBC-BE18FFDDB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827954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2298777304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0"/>
            <a:ext cx="8466034" cy="1491539"/>
          </a:xfrm>
        </p:spPr>
        <p:txBody>
          <a:bodyPr/>
          <a:lstStyle>
            <a:lvl1pPr algn="l">
              <a:defRPr/>
            </a:lvl1pPr>
          </a:lstStyle>
          <a:p>
            <a:r>
              <a:rPr lang="fr-FR" dirty="0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1376509305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-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360C558D-B934-1E48-A274-ADC7814E00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2752" y="472904"/>
            <a:ext cx="10515600" cy="39600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8BD1B54-3DC7-BE44-80C9-09715E68231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72633" y="1080000"/>
            <a:ext cx="10800000" cy="4860000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924041EA-67A6-3F41-A747-E6FD48DEB81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72633" y="92075"/>
            <a:ext cx="10515600" cy="381000"/>
          </a:xfrm>
        </p:spPr>
        <p:txBody>
          <a:bodyPr/>
          <a:lstStyle>
            <a:lvl1pPr>
              <a:buNone/>
              <a:defRPr sz="2500" b="1" cap="all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fr-FR" dirty="0"/>
              <a:t>Cliquez ici pour ajouter un titre</a:t>
            </a:r>
          </a:p>
        </p:txBody>
      </p:sp>
      <p:sp>
        <p:nvSpPr>
          <p:cNvPr id="6" name="Espace réservé du texte 6">
            <a:extLst>
              <a:ext uri="{FF2B5EF4-FFF2-40B4-BE49-F238E27FC236}">
                <a16:creationId xmlns:a16="http://schemas.microsoft.com/office/drawing/2014/main" id="{E3FB0B25-D500-EE43-8874-105A9804D61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72634" y="6059489"/>
            <a:ext cx="10799233" cy="433387"/>
          </a:xfrm>
        </p:spPr>
        <p:txBody>
          <a:bodyPr/>
          <a:lstStyle>
            <a:lvl1pPr>
              <a:buFont typeface="Police système Courant"/>
              <a:buChar char="→"/>
              <a:defRPr sz="240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fr-FR" dirty="0"/>
              <a:t>Conclusion</a:t>
            </a:r>
          </a:p>
        </p:txBody>
      </p:sp>
    </p:spTree>
    <p:extLst>
      <p:ext uri="{BB962C8B-B14F-4D97-AF65-F5344CB8AC3E}">
        <p14:creationId xmlns:p14="http://schemas.microsoft.com/office/powerpoint/2010/main" val="29927609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5832433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20069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609600" y="10471"/>
            <a:ext cx="8470698" cy="14810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790700"/>
            <a:ext cx="10972800" cy="43354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2726439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705" r:id="rId4"/>
    <p:sldLayoutId id="2147483707" r:id="rId5"/>
    <p:sldLayoutId id="2147483709" r:id="rId6"/>
    <p:sldLayoutId id="2147483710" r:id="rId7"/>
    <p:sldLayoutId id="2147483711" r:id="rId8"/>
    <p:sldLayoutId id="2147483712" r:id="rId9"/>
    <p:sldLayoutId id="2147483728" r:id="rId10"/>
    <p:sldLayoutId id="2147483731" r:id="rId11"/>
  </p:sldLayoutIdLst>
  <p:txStyles>
    <p:titleStyle>
      <a:lvl1pPr algn="l" defTabSz="342900" rtl="0" eaLnBrk="1" latinLnBrk="0" hangingPunct="1">
        <a:spcBef>
          <a:spcPct val="0"/>
        </a:spcBef>
        <a:buNone/>
        <a:defRPr sz="3300" b="1" kern="1200">
          <a:solidFill>
            <a:srgbClr val="FF6600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Clr>
          <a:srgbClr val="3C549F"/>
        </a:buClr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buClr>
          <a:srgbClr val="3C549F"/>
        </a:buClr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ct val="20000"/>
        </a:spcBef>
        <a:buClr>
          <a:srgbClr val="3C549F"/>
        </a:buClr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ct val="20000"/>
        </a:spcBef>
        <a:buClr>
          <a:srgbClr val="3C549F"/>
        </a:buClr>
        <a:buFont typeface="Arial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ct val="20000"/>
        </a:spcBef>
        <a:buClr>
          <a:srgbClr val="3C549F"/>
        </a:buClr>
        <a:buFont typeface="Arial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tiff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>
            <a:extLst>
              <a:ext uri="{FF2B5EF4-FFF2-40B4-BE49-F238E27FC236}">
                <a16:creationId xmlns:a16="http://schemas.microsoft.com/office/drawing/2014/main" id="{63010B18-AD51-4B41-B191-76745DB0400A}"/>
              </a:ext>
            </a:extLst>
          </p:cNvPr>
          <p:cNvSpPr txBox="1"/>
          <p:nvPr/>
        </p:nvSpPr>
        <p:spPr>
          <a:xfrm>
            <a:off x="10135404" y="5208746"/>
            <a:ext cx="183896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This webinar is proposed to you</a:t>
            </a:r>
            <a:b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with the support of</a:t>
            </a:r>
            <a:b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our institutional partner</a:t>
            </a:r>
            <a:endParaRPr kumimoji="0" lang="fr-FR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EAB9786F-BB85-4581-8014-12215CEFE27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281" t="10824" r="16962"/>
          <a:stretch/>
        </p:blipFill>
        <p:spPr>
          <a:xfrm>
            <a:off x="10676212" y="5762744"/>
            <a:ext cx="853401" cy="801700"/>
          </a:xfrm>
          <a:prstGeom prst="rect">
            <a:avLst/>
          </a:prstGeom>
        </p:spPr>
      </p:pic>
      <p:sp>
        <p:nvSpPr>
          <p:cNvPr id="10" name="Titre 1">
            <a:extLst>
              <a:ext uri="{FF2B5EF4-FFF2-40B4-BE49-F238E27FC236}">
                <a16:creationId xmlns:a16="http://schemas.microsoft.com/office/drawing/2014/main" id="{D979B62A-0DBD-4B35-BA82-E20CAF20B3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70666" y="2247218"/>
            <a:ext cx="7772400" cy="1470025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rgbClr val="1E3C91"/>
                </a:solidFill>
              </a:rPr>
              <a:t>CONFERENCE ON RETROVIRUSES</a:t>
            </a:r>
            <a:br>
              <a:rPr lang="en-US" dirty="0">
                <a:solidFill>
                  <a:srgbClr val="1E3C91"/>
                </a:solidFill>
              </a:rPr>
            </a:br>
            <a:r>
              <a:rPr lang="en-US" dirty="0">
                <a:solidFill>
                  <a:srgbClr val="1E3C91"/>
                </a:solidFill>
              </a:rPr>
              <a:t>AND OPPORTUNISTIC INFECTIONS</a:t>
            </a:r>
            <a:br>
              <a:rPr lang="en-US" dirty="0">
                <a:solidFill>
                  <a:srgbClr val="1E3C91"/>
                </a:solidFill>
              </a:rPr>
            </a:br>
            <a:r>
              <a:rPr lang="en-US" dirty="0">
                <a:solidFill>
                  <a:srgbClr val="1E3C91"/>
                </a:solidFill>
              </a:rPr>
              <a:t>(CROI 2022)</a:t>
            </a:r>
            <a:endParaRPr lang="fr-FR" dirty="0">
              <a:solidFill>
                <a:srgbClr val="1E3C91"/>
              </a:solidFill>
            </a:endParaRPr>
          </a:p>
        </p:txBody>
      </p:sp>
      <p:sp>
        <p:nvSpPr>
          <p:cNvPr id="11" name="Espace réservé du contenu 2">
            <a:extLst>
              <a:ext uri="{FF2B5EF4-FFF2-40B4-BE49-F238E27FC236}">
                <a16:creationId xmlns:a16="http://schemas.microsoft.com/office/drawing/2014/main" id="{859700EE-9D57-4BA6-B4A4-0FC26F3806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56466" y="4166130"/>
            <a:ext cx="6400800" cy="2099202"/>
          </a:xfrm>
        </p:spPr>
        <p:txBody>
          <a:bodyPr>
            <a:normAutofit fontScale="77500" lnSpcReduction="20000"/>
          </a:bodyPr>
          <a:lstStyle/>
          <a:p>
            <a:r>
              <a:rPr lang="es-ES" sz="3200" b="1" dirty="0">
                <a:solidFill>
                  <a:srgbClr val="FF6600"/>
                </a:solidFill>
              </a:rPr>
              <a:t>VIRTUAL| 12-16 FEBRUARY 2022</a:t>
            </a:r>
            <a:endParaRPr lang="en-US" sz="3200" b="1" dirty="0">
              <a:solidFill>
                <a:srgbClr val="FF6600"/>
              </a:solidFill>
            </a:endParaRPr>
          </a:p>
          <a:p>
            <a:endParaRPr lang="fr-FR" sz="2900" b="1" dirty="0">
              <a:solidFill>
                <a:schemeClr val="tx1"/>
              </a:solidFill>
            </a:endParaRPr>
          </a:p>
          <a:p>
            <a:r>
              <a:rPr lang="fr-FR" sz="2900" b="1" dirty="0" err="1">
                <a:solidFill>
                  <a:schemeClr val="tx1"/>
                </a:solidFill>
              </a:rPr>
              <a:t>Faculty</a:t>
            </a:r>
            <a:endParaRPr lang="fr-FR" sz="2900" b="1" dirty="0">
              <a:solidFill>
                <a:schemeClr val="tx1"/>
              </a:solidFill>
            </a:endParaRPr>
          </a:p>
          <a:p>
            <a:pPr marL="0" lvl="1"/>
            <a:r>
              <a:rPr lang="fr-FR" sz="2500" dirty="0">
                <a:solidFill>
                  <a:schemeClr val="tx1"/>
                </a:solidFill>
              </a:rPr>
              <a:t>Pedro </a:t>
            </a:r>
            <a:r>
              <a:rPr lang="fr-FR" sz="2500" dirty="0" err="1">
                <a:solidFill>
                  <a:schemeClr val="tx1"/>
                </a:solidFill>
              </a:rPr>
              <a:t>Cahn</a:t>
            </a:r>
            <a:r>
              <a:rPr lang="fr-FR" sz="2500" dirty="0">
                <a:solidFill>
                  <a:schemeClr val="tx1"/>
                </a:solidFill>
              </a:rPr>
              <a:t>, Buenos-Aires, Argentina</a:t>
            </a:r>
          </a:p>
          <a:p>
            <a:pPr marL="0" lvl="1"/>
            <a:r>
              <a:rPr lang="fr-FR" sz="2500" dirty="0">
                <a:solidFill>
                  <a:schemeClr val="tx1"/>
                </a:solidFill>
              </a:rPr>
              <a:t>Anton </a:t>
            </a:r>
            <a:r>
              <a:rPr lang="fr-FR" sz="2500" dirty="0" err="1">
                <a:solidFill>
                  <a:schemeClr val="tx1"/>
                </a:solidFill>
              </a:rPr>
              <a:t>Pozniak</a:t>
            </a:r>
            <a:r>
              <a:rPr lang="fr-FR" sz="2500" dirty="0">
                <a:solidFill>
                  <a:schemeClr val="tx1"/>
                </a:solidFill>
              </a:rPr>
              <a:t>, London, UK</a:t>
            </a:r>
          </a:p>
          <a:p>
            <a:pPr marL="0" lvl="1"/>
            <a:r>
              <a:rPr lang="fr-FR" sz="2500" dirty="0">
                <a:solidFill>
                  <a:schemeClr val="tx1"/>
                </a:solidFill>
              </a:rPr>
              <a:t>François </a:t>
            </a:r>
            <a:r>
              <a:rPr lang="fr-FR" sz="2500" dirty="0" err="1">
                <a:solidFill>
                  <a:schemeClr val="tx1"/>
                </a:solidFill>
              </a:rPr>
              <a:t>Raffi</a:t>
            </a:r>
            <a:r>
              <a:rPr lang="fr-FR" sz="2500" dirty="0">
                <a:solidFill>
                  <a:schemeClr val="tx1"/>
                </a:solidFill>
              </a:rPr>
              <a:t>, Nantes, France</a:t>
            </a:r>
          </a:p>
        </p:txBody>
      </p:sp>
    </p:spTree>
    <p:extLst>
      <p:ext uri="{BB962C8B-B14F-4D97-AF65-F5344CB8AC3E}">
        <p14:creationId xmlns:p14="http://schemas.microsoft.com/office/powerpoint/2010/main" val="34423744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Text Box 2">
            <a:extLst>
              <a:ext uri="{FF2B5EF4-FFF2-40B4-BE49-F238E27FC236}">
                <a16:creationId xmlns:a16="http://schemas.microsoft.com/office/drawing/2014/main" id="{E2E69852-8EFE-D545-BE44-C0AB10A899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85107" y="2087068"/>
            <a:ext cx="60198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ＭＳ Ｐゴシック" pitchFamily="34" charset="-128"/>
                <a:cs typeface="Arial" charset="0"/>
              </a:rPr>
              <a:t>% </a:t>
            </a:r>
            <a:r>
              <a:rPr lang="en-US" sz="2000" b="1">
                <a:solidFill>
                  <a:srgbClr val="0070C0"/>
                </a:solidFill>
                <a:ea typeface="ＭＳ Ｐゴシック" pitchFamily="34" charset="-128"/>
                <a:cs typeface="Arial" charset="0"/>
              </a:rPr>
              <a:t>of </a:t>
            </a:r>
            <a:r>
              <a:rPr kumimoji="0" lang="en-US" sz="2000" b="1" i="0" u="none" strike="noStrike" kern="1200" cap="none" spc="0" normalizeH="0" baseline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ＭＳ Ｐゴシック" pitchFamily="34" charset="-128"/>
                <a:cs typeface="Arial" charset="0"/>
              </a:rPr>
              <a:t>patients with HIV RNA &lt; 40 c/mL </a:t>
            </a:r>
            <a:r>
              <a:rPr kumimoji="0" lang="en-US" sz="2000" b="1" i="0" u="sng" strike="noStrike" kern="1200" cap="none" spc="0" normalizeH="0" baseline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ＭＳ Ｐゴシック" pitchFamily="34" charset="-128"/>
                <a:cs typeface="Arial" charset="0"/>
              </a:rPr>
              <a:t>a</a:t>
            </a:r>
            <a:r>
              <a:rPr lang="en-US" sz="2000" b="1" u="sng">
                <a:solidFill>
                  <a:srgbClr val="0070C0"/>
                </a:solidFill>
                <a:ea typeface="ＭＳ Ｐゴシック" pitchFamily="34" charset="-128"/>
                <a:cs typeface="Arial" charset="0"/>
              </a:rPr>
              <a:t>nd</a:t>
            </a:r>
            <a:r>
              <a:rPr kumimoji="0" lang="en-US" sz="2000" b="1" i="0" u="none" strike="noStrike" kern="1200" cap="none" spc="0" normalizeH="0" baseline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ＭＳ Ｐゴシック" pitchFamily="34" charset="-128"/>
                <a:cs typeface="Arial" charset="0"/>
              </a:rPr>
              <a:t> TND </a:t>
            </a:r>
            <a:r>
              <a:rPr lang="en-US" sz="2000" b="1">
                <a:solidFill>
                  <a:srgbClr val="0070C0"/>
                </a:solidFill>
                <a:ea typeface="ＭＳ Ｐゴシック" pitchFamily="34" charset="-128"/>
                <a:cs typeface="Arial" charset="0"/>
              </a:rPr>
              <a:t>at W</a:t>
            </a:r>
            <a:r>
              <a:rPr kumimoji="0" lang="en-US" sz="2000" b="1" i="0" u="none" strike="noStrike" kern="1200" cap="none" spc="0" normalizeH="0" baseline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ＭＳ Ｐゴシック" pitchFamily="34" charset="-128"/>
                <a:cs typeface="Arial" charset="0"/>
              </a:rPr>
              <a:t>48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8CB6CD4A-F28F-47D0-8117-BB7068008D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" y="10471"/>
            <a:ext cx="11243829" cy="1481068"/>
          </a:xfrm>
        </p:spPr>
        <p:txBody>
          <a:bodyPr/>
          <a:lstStyle/>
          <a:p>
            <a:r>
              <a:rPr lang="en-US" dirty="0"/>
              <a:t>SALSA study: archived </a:t>
            </a:r>
            <a:r>
              <a:rPr lang="en-US" dirty="0" err="1"/>
              <a:t>resistanceand</a:t>
            </a:r>
            <a:r>
              <a:rPr lang="en-US" dirty="0"/>
              <a:t> stringent virologic response (2)</a:t>
            </a:r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DC125C8-C8BA-134B-B670-377AF017A16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09600" y="1329252"/>
            <a:ext cx="10972800" cy="807261"/>
          </a:xfrm>
        </p:spPr>
        <p:txBody>
          <a:bodyPr>
            <a:noAutofit/>
          </a:bodyPr>
          <a:lstStyle/>
          <a:p>
            <a:r>
              <a:rPr lang="en-US" sz="2000" dirty="0">
                <a:latin typeface="+mj-lt"/>
                <a:cs typeface="Arial" panose="020B0604020202020204" pitchFamily="34" charset="0"/>
              </a:rPr>
              <a:t>HIV RNA </a:t>
            </a:r>
            <a:r>
              <a:rPr lang="en-US" sz="2000" b="0" dirty="0">
                <a:latin typeface="+mj-lt"/>
                <a:cs typeface="Arial" panose="020B0604020202020204" pitchFamily="34" charset="0"/>
              </a:rPr>
              <a:t>&lt; 50 c/mL at W48: 99.5 % DTG/3TC vs 98.4 % continuation 3DR</a:t>
            </a:r>
          </a:p>
          <a:p>
            <a:r>
              <a:rPr lang="en-US" sz="2000" b="0" dirty="0">
                <a:latin typeface="+mj-lt"/>
                <a:cs typeface="Arial" panose="020B0604020202020204" pitchFamily="34" charset="0"/>
              </a:rPr>
              <a:t>No confirmed virological failure</a:t>
            </a:r>
          </a:p>
        </p:txBody>
      </p:sp>
      <p:sp>
        <p:nvSpPr>
          <p:cNvPr id="10" name="Rectangle 7">
            <a:extLst>
              <a:ext uri="{FF2B5EF4-FFF2-40B4-BE49-F238E27FC236}">
                <a16:creationId xmlns:a16="http://schemas.microsoft.com/office/drawing/2014/main" id="{DBF9ECEA-DFB7-470F-9A37-451AF893CD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13559" y="4286618"/>
            <a:ext cx="403200" cy="1882214"/>
          </a:xfrm>
          <a:prstGeom prst="rect">
            <a:avLst/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b" anchorCtr="0" compatLnSpc="1">
            <a:prstTxWarp prst="textNoShape">
              <a:avLst/>
            </a:prstTxWarp>
          </a:bodyPr>
          <a:lstStyle/>
          <a:p>
            <a:pPr algn="ctr"/>
            <a:r>
              <a:rPr lang="fr-FR" sz="1050" dirty="0">
                <a:solidFill>
                  <a:schemeClr val="bg1"/>
                </a:solidFill>
              </a:rPr>
              <a:t>46/</a:t>
            </a:r>
            <a:br>
              <a:rPr lang="fr-FR" sz="1050" dirty="0">
                <a:solidFill>
                  <a:schemeClr val="bg1"/>
                </a:solidFill>
              </a:rPr>
            </a:br>
            <a:r>
              <a:rPr lang="fr-FR" sz="1050" dirty="0">
                <a:solidFill>
                  <a:schemeClr val="bg1"/>
                </a:solidFill>
              </a:rPr>
              <a:t>59</a:t>
            </a:r>
          </a:p>
        </p:txBody>
      </p:sp>
      <p:sp>
        <p:nvSpPr>
          <p:cNvPr id="11" name="Rectangle 8">
            <a:extLst>
              <a:ext uri="{FF2B5EF4-FFF2-40B4-BE49-F238E27FC236}">
                <a16:creationId xmlns:a16="http://schemas.microsoft.com/office/drawing/2014/main" id="{AC0D378D-9A07-486B-A114-B445846EE8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07160" y="4231594"/>
            <a:ext cx="404976" cy="1937239"/>
          </a:xfrm>
          <a:prstGeom prst="rect">
            <a:avLst/>
          </a:prstGeom>
          <a:solidFill>
            <a:srgbClr val="99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b" anchorCtr="0" compatLnSpc="1">
            <a:prstTxWarp prst="textNoShape">
              <a:avLst/>
            </a:prstTxWarp>
          </a:bodyPr>
          <a:lstStyle/>
          <a:p>
            <a:pPr algn="ctr"/>
            <a:r>
              <a:rPr lang="fr-FR" sz="1050" dirty="0">
                <a:solidFill>
                  <a:schemeClr val="bg1"/>
                </a:solidFill>
              </a:rPr>
              <a:t>4/</a:t>
            </a:r>
            <a:br>
              <a:rPr lang="fr-FR" sz="1050" dirty="0">
                <a:solidFill>
                  <a:schemeClr val="bg1"/>
                </a:solidFill>
              </a:rPr>
            </a:br>
            <a:r>
              <a:rPr lang="fr-FR" sz="1050" dirty="0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14" name="Rectangle 11">
            <a:extLst>
              <a:ext uri="{FF2B5EF4-FFF2-40B4-BE49-F238E27FC236}">
                <a16:creationId xmlns:a16="http://schemas.microsoft.com/office/drawing/2014/main" id="{8E24872E-5BEF-49AE-9582-787713AC55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86031" y="4248670"/>
            <a:ext cx="403200" cy="1920162"/>
          </a:xfrm>
          <a:prstGeom prst="rect">
            <a:avLst/>
          </a:prstGeom>
          <a:solidFill>
            <a:srgbClr val="99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b" anchorCtr="0" compatLnSpc="1">
            <a:prstTxWarp prst="textNoShape">
              <a:avLst/>
            </a:prstTxWarp>
          </a:bodyPr>
          <a:lstStyle/>
          <a:p>
            <a:pPr algn="ctr"/>
            <a:r>
              <a:rPr lang="fr-FR" sz="1050" dirty="0">
                <a:solidFill>
                  <a:schemeClr val="bg1"/>
                </a:solidFill>
              </a:rPr>
              <a:t>43/</a:t>
            </a:r>
            <a:br>
              <a:rPr lang="fr-FR" sz="1050" dirty="0">
                <a:solidFill>
                  <a:schemeClr val="bg1"/>
                </a:solidFill>
              </a:rPr>
            </a:br>
            <a:r>
              <a:rPr lang="fr-FR" sz="1050" dirty="0">
                <a:solidFill>
                  <a:schemeClr val="bg1"/>
                </a:solidFill>
              </a:rPr>
              <a:t>54</a:t>
            </a:r>
          </a:p>
        </p:txBody>
      </p:sp>
      <p:sp>
        <p:nvSpPr>
          <p:cNvPr id="15" name="Rectangle 12">
            <a:extLst>
              <a:ext uri="{FF2B5EF4-FFF2-40B4-BE49-F238E27FC236}">
                <a16:creationId xmlns:a16="http://schemas.microsoft.com/office/drawing/2014/main" id="{63BDA677-377D-4EA1-BCF3-7EB79083E8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36465" y="3759143"/>
            <a:ext cx="403200" cy="2409689"/>
          </a:xfrm>
          <a:prstGeom prst="rect">
            <a:avLst/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b" anchorCtr="0" compatLnSpc="1">
            <a:prstTxWarp prst="textNoShape">
              <a:avLst/>
            </a:prstTxWarp>
          </a:bodyPr>
          <a:lstStyle/>
          <a:p>
            <a:pPr algn="ctr"/>
            <a:r>
              <a:rPr lang="fr-FR" sz="1050" dirty="0">
                <a:solidFill>
                  <a:schemeClr val="bg1"/>
                </a:solidFill>
              </a:rPr>
              <a:t>7/</a:t>
            </a:r>
            <a:br>
              <a:rPr lang="fr-FR" sz="1050" dirty="0">
                <a:solidFill>
                  <a:schemeClr val="bg1"/>
                </a:solidFill>
              </a:rPr>
            </a:br>
            <a:r>
              <a:rPr lang="fr-FR" sz="1050" dirty="0">
                <a:solidFill>
                  <a:schemeClr val="bg1"/>
                </a:solidFill>
              </a:rPr>
              <a:t>7</a:t>
            </a:r>
          </a:p>
        </p:txBody>
      </p:sp>
      <p:sp>
        <p:nvSpPr>
          <p:cNvPr id="16" name="Rectangle 13">
            <a:extLst>
              <a:ext uri="{FF2B5EF4-FFF2-40B4-BE49-F238E27FC236}">
                <a16:creationId xmlns:a16="http://schemas.microsoft.com/office/drawing/2014/main" id="{C9088B91-85CF-45D4-900A-99B85C08F7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59370" y="3759143"/>
            <a:ext cx="403200" cy="2409689"/>
          </a:xfrm>
          <a:prstGeom prst="rect">
            <a:avLst/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b" anchorCtr="0" compatLnSpc="1">
            <a:prstTxWarp prst="textNoShape">
              <a:avLst/>
            </a:prstTxWarp>
          </a:bodyPr>
          <a:lstStyle/>
          <a:p>
            <a:pPr algn="ctr"/>
            <a:r>
              <a:rPr lang="fr-FR" sz="1050" dirty="0">
                <a:solidFill>
                  <a:schemeClr val="bg1"/>
                </a:solidFill>
              </a:rPr>
              <a:t>1/</a:t>
            </a:r>
            <a:br>
              <a:rPr lang="fr-FR" sz="1050" dirty="0">
                <a:solidFill>
                  <a:schemeClr val="bg1"/>
                </a:solidFill>
              </a:rPr>
            </a:br>
            <a:r>
              <a:rPr lang="fr-FR" sz="1050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17" name="Rectangle 14">
            <a:extLst>
              <a:ext uri="{FF2B5EF4-FFF2-40B4-BE49-F238E27FC236}">
                <a16:creationId xmlns:a16="http://schemas.microsoft.com/office/drawing/2014/main" id="{6614968E-A3D6-4CF2-8FFE-86D43FE4F6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30066" y="3759143"/>
            <a:ext cx="404976" cy="2409689"/>
          </a:xfrm>
          <a:prstGeom prst="rect">
            <a:avLst/>
          </a:prstGeom>
          <a:solidFill>
            <a:srgbClr val="99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b" anchorCtr="0" compatLnSpc="1">
            <a:prstTxWarp prst="textNoShape">
              <a:avLst/>
            </a:prstTxWarp>
          </a:bodyPr>
          <a:lstStyle/>
          <a:p>
            <a:pPr algn="ctr"/>
            <a:r>
              <a:rPr lang="fr-FR" sz="1050" dirty="0">
                <a:solidFill>
                  <a:schemeClr val="bg1"/>
                </a:solidFill>
              </a:rPr>
              <a:t>4/</a:t>
            </a:r>
            <a:br>
              <a:rPr lang="fr-FR" sz="1050" dirty="0">
                <a:solidFill>
                  <a:schemeClr val="bg1"/>
                </a:solidFill>
              </a:rPr>
            </a:br>
            <a:r>
              <a:rPr lang="fr-FR" sz="1050" dirty="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18" name="Rectangle 15">
            <a:extLst>
              <a:ext uri="{FF2B5EF4-FFF2-40B4-BE49-F238E27FC236}">
                <a16:creationId xmlns:a16="http://schemas.microsoft.com/office/drawing/2014/main" id="{844C0217-EEF6-4AFF-A938-6DF2DB78AB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84145" y="4512409"/>
            <a:ext cx="404976" cy="1656425"/>
          </a:xfrm>
          <a:prstGeom prst="rect">
            <a:avLst/>
          </a:prstGeom>
          <a:solidFill>
            <a:srgbClr val="99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b" anchorCtr="0" compatLnSpc="1">
            <a:prstTxWarp prst="textNoShape">
              <a:avLst/>
            </a:prstTxWarp>
          </a:bodyPr>
          <a:lstStyle/>
          <a:p>
            <a:pPr algn="ctr"/>
            <a:r>
              <a:rPr lang="fr-FR" sz="1050" dirty="0">
                <a:solidFill>
                  <a:schemeClr val="bg1"/>
                </a:solidFill>
              </a:rPr>
              <a:t>11/</a:t>
            </a:r>
            <a:br>
              <a:rPr lang="fr-FR" sz="1050" dirty="0">
                <a:solidFill>
                  <a:schemeClr val="bg1"/>
                </a:solidFill>
              </a:rPr>
            </a:br>
            <a:r>
              <a:rPr lang="fr-FR" sz="1050" dirty="0">
                <a:solidFill>
                  <a:schemeClr val="bg1"/>
                </a:solidFill>
              </a:rPr>
              <a:t>16</a:t>
            </a:r>
          </a:p>
        </p:txBody>
      </p:sp>
      <p:sp>
        <p:nvSpPr>
          <p:cNvPr id="19" name="Rectangle 16">
            <a:extLst>
              <a:ext uri="{FF2B5EF4-FFF2-40B4-BE49-F238E27FC236}">
                <a16:creationId xmlns:a16="http://schemas.microsoft.com/office/drawing/2014/main" id="{AF99A99F-0F2B-42B3-A754-77809A58B2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11673" y="4074110"/>
            <a:ext cx="404976" cy="2094722"/>
          </a:xfrm>
          <a:prstGeom prst="rect">
            <a:avLst/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b" anchorCtr="0" compatLnSpc="1">
            <a:prstTxWarp prst="textNoShape">
              <a:avLst/>
            </a:prstTxWarp>
          </a:bodyPr>
          <a:lstStyle/>
          <a:p>
            <a:pPr algn="ctr"/>
            <a:r>
              <a:rPr lang="fr-FR" sz="1050" dirty="0">
                <a:solidFill>
                  <a:schemeClr val="bg1"/>
                </a:solidFill>
              </a:rPr>
              <a:t>13/</a:t>
            </a:r>
            <a:br>
              <a:rPr lang="fr-FR" sz="1050" dirty="0">
                <a:solidFill>
                  <a:schemeClr val="bg1"/>
                </a:solidFill>
              </a:rPr>
            </a:br>
            <a:r>
              <a:rPr lang="fr-FR" sz="1050" dirty="0">
                <a:solidFill>
                  <a:schemeClr val="bg1"/>
                </a:solidFill>
              </a:rPr>
              <a:t>15</a:t>
            </a:r>
          </a:p>
        </p:txBody>
      </p:sp>
      <p:sp>
        <p:nvSpPr>
          <p:cNvPr id="20" name="Rectangle 17">
            <a:extLst>
              <a:ext uri="{FF2B5EF4-FFF2-40B4-BE49-F238E27FC236}">
                <a16:creationId xmlns:a16="http://schemas.microsoft.com/office/drawing/2014/main" id="{56081D90-6678-41BE-BB11-13E626AAF7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68758" y="4225902"/>
            <a:ext cx="404976" cy="1942931"/>
          </a:xfrm>
          <a:prstGeom prst="rect">
            <a:avLst/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b" anchorCtr="0" compatLnSpc="1">
            <a:prstTxWarp prst="textNoShape">
              <a:avLst/>
            </a:prstTxWarp>
          </a:bodyPr>
          <a:lstStyle/>
          <a:p>
            <a:pPr algn="ctr"/>
            <a:r>
              <a:rPr lang="fr-FR" sz="1050" dirty="0">
                <a:solidFill>
                  <a:schemeClr val="bg1"/>
                </a:solidFill>
              </a:rPr>
              <a:t>155/</a:t>
            </a:r>
            <a:br>
              <a:rPr lang="fr-FR" sz="1050" dirty="0">
                <a:solidFill>
                  <a:schemeClr val="bg1"/>
                </a:solidFill>
              </a:rPr>
            </a:br>
            <a:r>
              <a:rPr lang="fr-FR" sz="1050" dirty="0">
                <a:solidFill>
                  <a:schemeClr val="bg1"/>
                </a:solidFill>
              </a:rPr>
              <a:t>192</a:t>
            </a:r>
          </a:p>
        </p:txBody>
      </p:sp>
      <p:sp>
        <p:nvSpPr>
          <p:cNvPr id="21" name="Rectangle 18">
            <a:extLst>
              <a:ext uri="{FF2B5EF4-FFF2-40B4-BE49-F238E27FC236}">
                <a16:creationId xmlns:a16="http://schemas.microsoft.com/office/drawing/2014/main" id="{6F2FFC2A-A15E-485D-99CD-93BB12132C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1230" y="4174673"/>
            <a:ext cx="404976" cy="1994161"/>
          </a:xfrm>
          <a:prstGeom prst="rect">
            <a:avLst/>
          </a:prstGeom>
          <a:solidFill>
            <a:srgbClr val="99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b" anchorCtr="0" compatLnSpc="1">
            <a:prstTxWarp prst="textNoShape">
              <a:avLst/>
            </a:prstTxWarp>
          </a:bodyPr>
          <a:lstStyle/>
          <a:p>
            <a:pPr algn="ctr"/>
            <a:r>
              <a:rPr lang="fr-FR" sz="1050" dirty="0">
                <a:solidFill>
                  <a:schemeClr val="bg1"/>
                </a:solidFill>
              </a:rPr>
              <a:t>153/</a:t>
            </a:r>
            <a:br>
              <a:rPr lang="fr-FR" sz="1050" dirty="0">
                <a:solidFill>
                  <a:schemeClr val="bg1"/>
                </a:solidFill>
              </a:rPr>
            </a:br>
            <a:r>
              <a:rPr lang="fr-FR" sz="1050" dirty="0">
                <a:solidFill>
                  <a:schemeClr val="bg1"/>
                </a:solidFill>
              </a:rPr>
              <a:t>185</a:t>
            </a:r>
          </a:p>
        </p:txBody>
      </p:sp>
      <p:sp>
        <p:nvSpPr>
          <p:cNvPr id="22" name="Rectangle 19">
            <a:extLst>
              <a:ext uri="{FF2B5EF4-FFF2-40B4-BE49-F238E27FC236}">
                <a16:creationId xmlns:a16="http://schemas.microsoft.com/office/drawing/2014/main" id="{100ABBF4-627C-428B-B35D-2DAA0BA6DF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22948" y="4248670"/>
            <a:ext cx="404976" cy="1920162"/>
          </a:xfrm>
          <a:prstGeom prst="rect">
            <a:avLst/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b" anchorCtr="0" compatLnSpc="1">
            <a:prstTxWarp prst="textNoShape">
              <a:avLst/>
            </a:prstTxWarp>
          </a:bodyPr>
          <a:lstStyle/>
          <a:p>
            <a:pPr algn="ctr"/>
            <a:r>
              <a:rPr lang="fr-FR" sz="1050" dirty="0">
                <a:solidFill>
                  <a:schemeClr val="bg1"/>
                </a:solidFill>
              </a:rPr>
              <a:t>111/</a:t>
            </a:r>
            <a:br>
              <a:rPr lang="fr-FR" sz="1050" dirty="0">
                <a:solidFill>
                  <a:schemeClr val="bg1"/>
                </a:solidFill>
              </a:rPr>
            </a:br>
            <a:r>
              <a:rPr lang="fr-FR" sz="1050" dirty="0">
                <a:solidFill>
                  <a:schemeClr val="bg1"/>
                </a:solidFill>
              </a:rPr>
              <a:t>138</a:t>
            </a:r>
          </a:p>
        </p:txBody>
      </p:sp>
      <p:sp>
        <p:nvSpPr>
          <p:cNvPr id="23" name="Rectangle 20">
            <a:extLst>
              <a:ext uri="{FF2B5EF4-FFF2-40B4-BE49-F238E27FC236}">
                <a16:creationId xmlns:a16="http://schemas.microsoft.com/office/drawing/2014/main" id="{ACD14265-000C-47F6-A09C-F60939802D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18324" y="4231594"/>
            <a:ext cx="403200" cy="1937239"/>
          </a:xfrm>
          <a:prstGeom prst="rect">
            <a:avLst/>
          </a:prstGeom>
          <a:solidFill>
            <a:srgbClr val="99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b" anchorCtr="0" compatLnSpc="1">
            <a:prstTxWarp prst="textNoShape">
              <a:avLst/>
            </a:prstTxWarp>
          </a:bodyPr>
          <a:lstStyle/>
          <a:p>
            <a:pPr algn="ctr"/>
            <a:r>
              <a:rPr lang="fr-FR" sz="1050" dirty="0">
                <a:solidFill>
                  <a:schemeClr val="bg1"/>
                </a:solidFill>
              </a:rPr>
              <a:t>32/</a:t>
            </a:r>
            <a:br>
              <a:rPr lang="fr-FR" sz="1050" dirty="0">
                <a:solidFill>
                  <a:schemeClr val="bg1"/>
                </a:solidFill>
              </a:rPr>
            </a:br>
            <a:r>
              <a:rPr lang="fr-FR" sz="1050" dirty="0">
                <a:solidFill>
                  <a:schemeClr val="bg1"/>
                </a:solidFill>
              </a:rPr>
              <a:t>40</a:t>
            </a:r>
          </a:p>
        </p:txBody>
      </p:sp>
      <p:sp>
        <p:nvSpPr>
          <p:cNvPr id="24" name="Rectangle 21">
            <a:extLst>
              <a:ext uri="{FF2B5EF4-FFF2-40B4-BE49-F238E27FC236}">
                <a16:creationId xmlns:a16="http://schemas.microsoft.com/office/drawing/2014/main" id="{ACF0F794-9760-4F05-AE75-5527DE82D6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45852" y="4225902"/>
            <a:ext cx="404976" cy="1942931"/>
          </a:xfrm>
          <a:prstGeom prst="rect">
            <a:avLst/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b" anchorCtr="0" compatLnSpc="1">
            <a:prstTxWarp prst="textNoShape">
              <a:avLst/>
            </a:prstTxWarp>
          </a:bodyPr>
          <a:lstStyle/>
          <a:p>
            <a:pPr algn="ctr"/>
            <a:r>
              <a:rPr lang="fr-FR" sz="1050" dirty="0">
                <a:solidFill>
                  <a:schemeClr val="bg1"/>
                </a:solidFill>
              </a:rPr>
              <a:t>44/</a:t>
            </a:r>
            <a:br>
              <a:rPr lang="fr-FR" sz="1050" dirty="0">
                <a:solidFill>
                  <a:schemeClr val="bg1"/>
                </a:solidFill>
              </a:rPr>
            </a:br>
            <a:r>
              <a:rPr lang="fr-FR" sz="1050" dirty="0">
                <a:solidFill>
                  <a:schemeClr val="bg1"/>
                </a:solidFill>
              </a:rPr>
              <a:t>54</a:t>
            </a:r>
          </a:p>
        </p:txBody>
      </p:sp>
      <p:sp>
        <p:nvSpPr>
          <p:cNvPr id="25" name="Rectangle 22">
            <a:extLst>
              <a:ext uri="{FF2B5EF4-FFF2-40B4-BE49-F238E27FC236}">
                <a16:creationId xmlns:a16="http://schemas.microsoft.com/office/drawing/2014/main" id="{ED36A112-7B94-4EF8-B739-BA00AFB140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95420" y="4174673"/>
            <a:ext cx="404976" cy="1994161"/>
          </a:xfrm>
          <a:prstGeom prst="rect">
            <a:avLst/>
          </a:prstGeom>
          <a:solidFill>
            <a:srgbClr val="99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b" anchorCtr="0" compatLnSpc="1">
            <a:prstTxWarp prst="textNoShape">
              <a:avLst/>
            </a:prstTxWarp>
          </a:bodyPr>
          <a:lstStyle/>
          <a:p>
            <a:pPr algn="ctr"/>
            <a:r>
              <a:rPr lang="fr-FR" sz="1050" dirty="0">
                <a:solidFill>
                  <a:schemeClr val="bg1"/>
                </a:solidFill>
              </a:rPr>
              <a:t>121/</a:t>
            </a:r>
            <a:br>
              <a:rPr lang="fr-FR" sz="1050" dirty="0">
                <a:solidFill>
                  <a:schemeClr val="bg1"/>
                </a:solidFill>
              </a:rPr>
            </a:br>
            <a:r>
              <a:rPr lang="fr-FR" sz="1050" dirty="0">
                <a:solidFill>
                  <a:schemeClr val="bg1"/>
                </a:solidFill>
              </a:rPr>
              <a:t>145</a:t>
            </a:r>
          </a:p>
        </p:txBody>
      </p:sp>
      <p:grpSp>
        <p:nvGrpSpPr>
          <p:cNvPr id="84" name="Groupe 83">
            <a:extLst>
              <a:ext uri="{FF2B5EF4-FFF2-40B4-BE49-F238E27FC236}">
                <a16:creationId xmlns:a16="http://schemas.microsoft.com/office/drawing/2014/main" id="{B04B1E7D-63B6-4660-8E43-45E47E1E2273}"/>
              </a:ext>
            </a:extLst>
          </p:cNvPr>
          <p:cNvGrpSpPr/>
          <p:nvPr/>
        </p:nvGrpSpPr>
        <p:grpSpPr>
          <a:xfrm>
            <a:off x="1143178" y="3768631"/>
            <a:ext cx="10710251" cy="2400203"/>
            <a:chOff x="1204913" y="2581276"/>
            <a:chExt cx="10218738" cy="2008188"/>
          </a:xfrm>
        </p:grpSpPr>
        <p:sp>
          <p:nvSpPr>
            <p:cNvPr id="26" name="Line 23">
              <a:extLst>
                <a:ext uri="{FF2B5EF4-FFF2-40B4-BE49-F238E27FC236}">
                  <a16:creationId xmlns:a16="http://schemas.microsoft.com/office/drawing/2014/main" id="{62CB103F-E2FC-4E95-A474-5CEAE199D19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204913" y="3384551"/>
              <a:ext cx="60325" cy="0"/>
            </a:xfrm>
            <a:prstGeom prst="line">
              <a:avLst/>
            </a:prstGeom>
            <a:noFill/>
            <a:ln w="9525">
              <a:solidFill>
                <a:srgbClr val="00006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2000">
                <a:solidFill>
                  <a:srgbClr val="000066"/>
                </a:solidFill>
              </a:endParaRPr>
            </a:p>
          </p:txBody>
        </p:sp>
        <p:sp>
          <p:nvSpPr>
            <p:cNvPr id="27" name="Freeform 24">
              <a:extLst>
                <a:ext uri="{FF2B5EF4-FFF2-40B4-BE49-F238E27FC236}">
                  <a16:creationId xmlns:a16="http://schemas.microsoft.com/office/drawing/2014/main" id="{8EB30A05-8F37-4F5C-B58E-1BDFE9CDD0EF}"/>
                </a:ext>
              </a:extLst>
            </p:cNvPr>
            <p:cNvSpPr>
              <a:spLocks/>
            </p:cNvSpPr>
            <p:nvPr/>
          </p:nvSpPr>
          <p:spPr bwMode="auto">
            <a:xfrm>
              <a:off x="1265238" y="2581276"/>
              <a:ext cx="10158413" cy="2008188"/>
            </a:xfrm>
            <a:custGeom>
              <a:avLst/>
              <a:gdLst>
                <a:gd name="T0" fmla="*/ 6399 w 6399"/>
                <a:gd name="T1" fmla="*/ 1265 h 1265"/>
                <a:gd name="T2" fmla="*/ 0 w 6399"/>
                <a:gd name="T3" fmla="*/ 1265 h 1265"/>
                <a:gd name="T4" fmla="*/ 0 w 6399"/>
                <a:gd name="T5" fmla="*/ 1012 h 1265"/>
                <a:gd name="T6" fmla="*/ 0 w 6399"/>
                <a:gd name="T7" fmla="*/ 759 h 1265"/>
                <a:gd name="T8" fmla="*/ 0 w 6399"/>
                <a:gd name="T9" fmla="*/ 506 h 1265"/>
                <a:gd name="T10" fmla="*/ 0 w 6399"/>
                <a:gd name="T11" fmla="*/ 253 h 1265"/>
                <a:gd name="T12" fmla="*/ 0 w 6399"/>
                <a:gd name="T13" fmla="*/ 0 h 1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399" h="1265">
                  <a:moveTo>
                    <a:pt x="6399" y="1265"/>
                  </a:moveTo>
                  <a:lnTo>
                    <a:pt x="0" y="1265"/>
                  </a:lnTo>
                  <a:lnTo>
                    <a:pt x="0" y="1012"/>
                  </a:lnTo>
                  <a:lnTo>
                    <a:pt x="0" y="759"/>
                  </a:lnTo>
                  <a:lnTo>
                    <a:pt x="0" y="506"/>
                  </a:lnTo>
                  <a:lnTo>
                    <a:pt x="0" y="253"/>
                  </a:lnTo>
                  <a:lnTo>
                    <a:pt x="0" y="0"/>
                  </a:lnTo>
                </a:path>
              </a:pathLst>
            </a:custGeom>
            <a:noFill/>
            <a:ln w="9525">
              <a:solidFill>
                <a:srgbClr val="00006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2000">
                <a:solidFill>
                  <a:srgbClr val="000066"/>
                </a:solidFill>
              </a:endParaRPr>
            </a:p>
          </p:txBody>
        </p:sp>
        <p:sp>
          <p:nvSpPr>
            <p:cNvPr id="28" name="Line 25">
              <a:extLst>
                <a:ext uri="{FF2B5EF4-FFF2-40B4-BE49-F238E27FC236}">
                  <a16:creationId xmlns:a16="http://schemas.microsoft.com/office/drawing/2014/main" id="{44C6A27D-9D2D-483C-95BC-D7F7684FDA4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204913" y="2982913"/>
              <a:ext cx="60325" cy="0"/>
            </a:xfrm>
            <a:prstGeom prst="line">
              <a:avLst/>
            </a:prstGeom>
            <a:noFill/>
            <a:ln w="9525">
              <a:solidFill>
                <a:srgbClr val="00006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2000">
                <a:solidFill>
                  <a:srgbClr val="000066"/>
                </a:solidFill>
              </a:endParaRPr>
            </a:p>
          </p:txBody>
        </p:sp>
        <p:sp>
          <p:nvSpPr>
            <p:cNvPr id="29" name="Line 26">
              <a:extLst>
                <a:ext uri="{FF2B5EF4-FFF2-40B4-BE49-F238E27FC236}">
                  <a16:creationId xmlns:a16="http://schemas.microsoft.com/office/drawing/2014/main" id="{BE68E2AF-2340-4574-9433-B3738B039DD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204913" y="4187826"/>
              <a:ext cx="60325" cy="0"/>
            </a:xfrm>
            <a:prstGeom prst="line">
              <a:avLst/>
            </a:prstGeom>
            <a:noFill/>
            <a:ln w="9525">
              <a:solidFill>
                <a:srgbClr val="00006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2000">
                <a:solidFill>
                  <a:srgbClr val="000066"/>
                </a:solidFill>
              </a:endParaRPr>
            </a:p>
          </p:txBody>
        </p:sp>
        <p:sp>
          <p:nvSpPr>
            <p:cNvPr id="30" name="Line 27">
              <a:extLst>
                <a:ext uri="{FF2B5EF4-FFF2-40B4-BE49-F238E27FC236}">
                  <a16:creationId xmlns:a16="http://schemas.microsoft.com/office/drawing/2014/main" id="{92B44A38-D568-4DDC-BA56-F9BAA6C3DA3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204913" y="3786188"/>
              <a:ext cx="60325" cy="0"/>
            </a:xfrm>
            <a:prstGeom prst="line">
              <a:avLst/>
            </a:prstGeom>
            <a:noFill/>
            <a:ln w="9525">
              <a:solidFill>
                <a:srgbClr val="00006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2000">
                <a:solidFill>
                  <a:srgbClr val="000066"/>
                </a:solidFill>
              </a:endParaRPr>
            </a:p>
          </p:txBody>
        </p:sp>
        <p:sp>
          <p:nvSpPr>
            <p:cNvPr id="31" name="Line 28">
              <a:extLst>
                <a:ext uri="{FF2B5EF4-FFF2-40B4-BE49-F238E27FC236}">
                  <a16:creationId xmlns:a16="http://schemas.microsoft.com/office/drawing/2014/main" id="{AD93A52D-9B2F-44BA-9FB4-D1003CD24BC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204913" y="4589463"/>
              <a:ext cx="60325" cy="0"/>
            </a:xfrm>
            <a:prstGeom prst="line">
              <a:avLst/>
            </a:prstGeom>
            <a:noFill/>
            <a:ln w="9525">
              <a:solidFill>
                <a:srgbClr val="00006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2000">
                <a:solidFill>
                  <a:srgbClr val="000066"/>
                </a:solidFill>
              </a:endParaRPr>
            </a:p>
          </p:txBody>
        </p:sp>
        <p:sp>
          <p:nvSpPr>
            <p:cNvPr id="32" name="Line 29">
              <a:extLst>
                <a:ext uri="{FF2B5EF4-FFF2-40B4-BE49-F238E27FC236}">
                  <a16:creationId xmlns:a16="http://schemas.microsoft.com/office/drawing/2014/main" id="{FDD9B259-86EA-497D-B663-9F7149E7351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204913" y="2581276"/>
              <a:ext cx="60325" cy="0"/>
            </a:xfrm>
            <a:prstGeom prst="line">
              <a:avLst/>
            </a:prstGeom>
            <a:noFill/>
            <a:ln w="9525">
              <a:solidFill>
                <a:srgbClr val="00006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2000">
                <a:solidFill>
                  <a:srgbClr val="000066"/>
                </a:solidFill>
              </a:endParaRPr>
            </a:p>
          </p:txBody>
        </p:sp>
      </p:grpSp>
      <p:sp>
        <p:nvSpPr>
          <p:cNvPr id="33" name="Rectangle 30">
            <a:extLst>
              <a:ext uri="{FF2B5EF4-FFF2-40B4-BE49-F238E27FC236}">
                <a16:creationId xmlns:a16="http://schemas.microsoft.com/office/drawing/2014/main" id="{A5A44403-555B-412F-8E77-635F2CCBE1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7502" y="3660859"/>
            <a:ext cx="274114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40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n-lt"/>
              </a:rPr>
              <a:t>100</a:t>
            </a:r>
            <a:endParaRPr kumimoji="0" lang="fr-FR" altLang="fr-FR" sz="160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+mn-lt"/>
            </a:endParaRPr>
          </a:p>
        </p:txBody>
      </p:sp>
      <p:sp>
        <p:nvSpPr>
          <p:cNvPr id="34" name="Rectangle 31">
            <a:extLst>
              <a:ext uri="{FF2B5EF4-FFF2-40B4-BE49-F238E27FC236}">
                <a16:creationId xmlns:a16="http://schemas.microsoft.com/office/drawing/2014/main" id="{5F7823D3-AB5C-4328-8E7F-F4AC7266BB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7099" y="4140898"/>
            <a:ext cx="18274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40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+mn-lt"/>
              </a:rPr>
              <a:t>80</a:t>
            </a:r>
            <a:endParaRPr kumimoji="0" lang="fr-FR" altLang="fr-FR" sz="160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+mn-lt"/>
            </a:endParaRPr>
          </a:p>
        </p:txBody>
      </p:sp>
      <p:sp>
        <p:nvSpPr>
          <p:cNvPr id="35" name="Rectangle 32">
            <a:extLst>
              <a:ext uri="{FF2B5EF4-FFF2-40B4-BE49-F238E27FC236}">
                <a16:creationId xmlns:a16="http://schemas.microsoft.com/office/drawing/2014/main" id="{9AB0F126-90EB-4D81-861B-80D263221C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7099" y="4620940"/>
            <a:ext cx="18274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40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+mn-lt"/>
              </a:rPr>
              <a:t>60</a:t>
            </a:r>
            <a:endParaRPr kumimoji="0" lang="fr-FR" altLang="fr-FR" sz="160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+mn-lt"/>
            </a:endParaRPr>
          </a:p>
        </p:txBody>
      </p:sp>
      <p:sp>
        <p:nvSpPr>
          <p:cNvPr id="36" name="Rectangle 33">
            <a:extLst>
              <a:ext uri="{FF2B5EF4-FFF2-40B4-BE49-F238E27FC236}">
                <a16:creationId xmlns:a16="http://schemas.microsoft.com/office/drawing/2014/main" id="{4EFDE0E5-69D2-4646-8FE1-218DD6D3DA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7099" y="5100979"/>
            <a:ext cx="18274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40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+mn-lt"/>
              </a:rPr>
              <a:t>40</a:t>
            </a:r>
            <a:endParaRPr kumimoji="0" lang="fr-FR" altLang="fr-FR" sz="160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+mn-lt"/>
            </a:endParaRPr>
          </a:p>
        </p:txBody>
      </p:sp>
      <p:sp>
        <p:nvSpPr>
          <p:cNvPr id="37" name="Rectangle 34">
            <a:extLst>
              <a:ext uri="{FF2B5EF4-FFF2-40B4-BE49-F238E27FC236}">
                <a16:creationId xmlns:a16="http://schemas.microsoft.com/office/drawing/2014/main" id="{DE4D364D-A2FE-4E01-9BE8-95086706E3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7099" y="5581020"/>
            <a:ext cx="18274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40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+mn-lt"/>
              </a:rPr>
              <a:t>20</a:t>
            </a:r>
            <a:endParaRPr kumimoji="0" lang="fr-FR" altLang="fr-FR" sz="160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+mn-lt"/>
            </a:endParaRPr>
          </a:p>
        </p:txBody>
      </p:sp>
      <p:sp>
        <p:nvSpPr>
          <p:cNvPr id="38" name="Rectangle 35">
            <a:extLst>
              <a:ext uri="{FF2B5EF4-FFF2-40B4-BE49-F238E27FC236}">
                <a16:creationId xmlns:a16="http://schemas.microsoft.com/office/drawing/2014/main" id="{9F063C46-940B-4D46-8730-5B340581B9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8470" y="6061060"/>
            <a:ext cx="91371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40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+mn-lt"/>
              </a:rPr>
              <a:t>0</a:t>
            </a:r>
            <a:endParaRPr kumimoji="0" lang="fr-FR" altLang="fr-FR" sz="160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+mn-lt"/>
            </a:endParaRPr>
          </a:p>
        </p:txBody>
      </p:sp>
      <p:sp>
        <p:nvSpPr>
          <p:cNvPr id="39" name="Rectangle 36">
            <a:extLst>
              <a:ext uri="{FF2B5EF4-FFF2-40B4-BE49-F238E27FC236}">
                <a16:creationId xmlns:a16="http://schemas.microsoft.com/office/drawing/2014/main" id="{2A0D74DC-1484-48DF-B411-0B2F6DB8B1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85026" y="3928012"/>
            <a:ext cx="18274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40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n-lt"/>
              </a:rPr>
              <a:t>81</a:t>
            </a:r>
            <a:endParaRPr kumimoji="0" lang="fr-FR" altLang="fr-FR" sz="160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+mn-lt"/>
            </a:endParaRPr>
          </a:p>
        </p:txBody>
      </p:sp>
      <p:sp>
        <p:nvSpPr>
          <p:cNvPr id="40" name="Rectangle 37">
            <a:extLst>
              <a:ext uri="{FF2B5EF4-FFF2-40B4-BE49-F238E27FC236}">
                <a16:creationId xmlns:a16="http://schemas.microsoft.com/office/drawing/2014/main" id="{F473588E-DF17-41C3-B0EF-61784147B0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57498" y="3876781"/>
            <a:ext cx="18274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40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+mn-lt"/>
              </a:rPr>
              <a:t>83</a:t>
            </a:r>
            <a:endParaRPr kumimoji="0" lang="fr-FR" altLang="fr-FR" sz="160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+mn-lt"/>
            </a:endParaRPr>
          </a:p>
        </p:txBody>
      </p:sp>
      <p:sp>
        <p:nvSpPr>
          <p:cNvPr id="43" name="Rectangle 40">
            <a:extLst>
              <a:ext uri="{FF2B5EF4-FFF2-40B4-BE49-F238E27FC236}">
                <a16:creationId xmlns:a16="http://schemas.microsoft.com/office/drawing/2014/main" id="{31719F48-90BF-4011-B3B9-D8C6DD1A1A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62120" y="3928012"/>
            <a:ext cx="18274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40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n-lt"/>
              </a:rPr>
              <a:t>81</a:t>
            </a:r>
            <a:endParaRPr kumimoji="0" lang="fr-FR" altLang="fr-FR" sz="160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+mn-lt"/>
            </a:endParaRPr>
          </a:p>
        </p:txBody>
      </p:sp>
      <p:sp>
        <p:nvSpPr>
          <p:cNvPr id="44" name="Rectangle 41">
            <a:extLst>
              <a:ext uri="{FF2B5EF4-FFF2-40B4-BE49-F238E27FC236}">
                <a16:creationId xmlns:a16="http://schemas.microsoft.com/office/drawing/2014/main" id="{50B6CDE6-9208-4B14-BFB4-35D7FB78C2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4592" y="3933703"/>
            <a:ext cx="18274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40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+mn-lt"/>
              </a:rPr>
              <a:t>80</a:t>
            </a:r>
            <a:endParaRPr kumimoji="0" lang="fr-FR" altLang="fr-FR" sz="160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+mn-lt"/>
            </a:endParaRPr>
          </a:p>
        </p:txBody>
      </p:sp>
      <p:sp>
        <p:nvSpPr>
          <p:cNvPr id="47" name="Rectangle 44">
            <a:extLst>
              <a:ext uri="{FF2B5EF4-FFF2-40B4-BE49-F238E27FC236}">
                <a16:creationId xmlns:a16="http://schemas.microsoft.com/office/drawing/2014/main" id="{465EEE79-6B81-429A-937B-B1CCAD6C5B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39216" y="3950780"/>
            <a:ext cx="18274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40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+mn-lt"/>
              </a:rPr>
              <a:t>80</a:t>
            </a:r>
            <a:endParaRPr kumimoji="0" lang="fr-FR" altLang="fr-FR" sz="160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+mn-lt"/>
            </a:endParaRPr>
          </a:p>
        </p:txBody>
      </p:sp>
      <p:sp>
        <p:nvSpPr>
          <p:cNvPr id="48" name="Rectangle 45">
            <a:extLst>
              <a:ext uri="{FF2B5EF4-FFF2-40B4-BE49-F238E27FC236}">
                <a16:creationId xmlns:a16="http://schemas.microsoft.com/office/drawing/2014/main" id="{3C50CE5A-B211-456D-89AA-F141A5A367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11687" y="3876781"/>
            <a:ext cx="18274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40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+mn-lt"/>
              </a:rPr>
              <a:t>83</a:t>
            </a:r>
            <a:endParaRPr kumimoji="0" lang="fr-FR" altLang="fr-FR" sz="160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+mn-lt"/>
            </a:endParaRPr>
          </a:p>
        </p:txBody>
      </p:sp>
      <p:sp>
        <p:nvSpPr>
          <p:cNvPr id="51" name="Rectangle 48">
            <a:extLst>
              <a:ext uri="{FF2B5EF4-FFF2-40B4-BE49-F238E27FC236}">
                <a16:creationId xmlns:a16="http://schemas.microsoft.com/office/drawing/2014/main" id="{E159081F-BB6E-4509-AB97-02ABA0ACFC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27941" y="3776220"/>
            <a:ext cx="18274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40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+mn-lt"/>
              </a:rPr>
              <a:t>87</a:t>
            </a:r>
            <a:endParaRPr kumimoji="0" lang="fr-FR" altLang="fr-FR" sz="160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+mn-lt"/>
            </a:endParaRPr>
          </a:p>
        </p:txBody>
      </p:sp>
      <p:sp>
        <p:nvSpPr>
          <p:cNvPr id="52" name="Rectangle 49">
            <a:extLst>
              <a:ext uri="{FF2B5EF4-FFF2-40B4-BE49-F238E27FC236}">
                <a16:creationId xmlns:a16="http://schemas.microsoft.com/office/drawing/2014/main" id="{AF4ADD77-B62F-4985-8F77-10EFB85883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00413" y="4214517"/>
            <a:ext cx="18274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40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+mn-lt"/>
              </a:rPr>
              <a:t>69</a:t>
            </a:r>
            <a:endParaRPr kumimoji="0" lang="fr-FR" altLang="fr-FR" sz="160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+mn-lt"/>
            </a:endParaRPr>
          </a:p>
        </p:txBody>
      </p:sp>
      <p:sp>
        <p:nvSpPr>
          <p:cNvPr id="55" name="Rectangle 52">
            <a:extLst>
              <a:ext uri="{FF2B5EF4-FFF2-40B4-BE49-F238E27FC236}">
                <a16:creationId xmlns:a16="http://schemas.microsoft.com/office/drawing/2014/main" id="{0B8F4402-49F7-4645-9995-66FE2EB3A9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8175" y="3461253"/>
            <a:ext cx="274114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40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+mn-lt"/>
              </a:rPr>
              <a:t>100</a:t>
            </a:r>
            <a:endParaRPr kumimoji="0" lang="fr-FR" altLang="fr-FR" sz="160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+mn-lt"/>
            </a:endParaRPr>
          </a:p>
        </p:txBody>
      </p:sp>
      <p:sp>
        <p:nvSpPr>
          <p:cNvPr id="56" name="Rectangle 53">
            <a:extLst>
              <a:ext uri="{FF2B5EF4-FFF2-40B4-BE49-F238E27FC236}">
                <a16:creationId xmlns:a16="http://schemas.microsoft.com/office/drawing/2014/main" id="{B194F295-943A-45C2-8091-9857A34A1B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00648" y="3461253"/>
            <a:ext cx="274114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40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+mn-lt"/>
              </a:rPr>
              <a:t>100</a:t>
            </a:r>
            <a:endParaRPr kumimoji="0" lang="fr-FR" altLang="fr-FR" sz="160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+mn-lt"/>
            </a:endParaRPr>
          </a:p>
        </p:txBody>
      </p:sp>
      <p:sp>
        <p:nvSpPr>
          <p:cNvPr id="59" name="Rectangle 56">
            <a:extLst>
              <a:ext uri="{FF2B5EF4-FFF2-40B4-BE49-F238E27FC236}">
                <a16:creationId xmlns:a16="http://schemas.microsoft.com/office/drawing/2014/main" id="{0C1B7F47-8ED2-40AC-BF35-B200713184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05271" y="3461253"/>
            <a:ext cx="274114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40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+mn-lt"/>
              </a:rPr>
              <a:t>100</a:t>
            </a:r>
            <a:endParaRPr kumimoji="0" lang="fr-FR" altLang="fr-FR" sz="160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+mn-lt"/>
            </a:endParaRPr>
          </a:p>
        </p:txBody>
      </p:sp>
      <p:sp>
        <p:nvSpPr>
          <p:cNvPr id="60" name="Rectangle 57">
            <a:extLst>
              <a:ext uri="{FF2B5EF4-FFF2-40B4-BE49-F238E27FC236}">
                <a16:creationId xmlns:a16="http://schemas.microsoft.com/office/drawing/2014/main" id="{FFA73184-4019-482C-9540-7DE53235F1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23428" y="3933703"/>
            <a:ext cx="18274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40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+mn-lt"/>
              </a:rPr>
              <a:t>80</a:t>
            </a:r>
            <a:endParaRPr kumimoji="0" lang="fr-FR" altLang="fr-FR" sz="160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+mn-lt"/>
            </a:endParaRPr>
          </a:p>
        </p:txBody>
      </p:sp>
      <p:sp>
        <p:nvSpPr>
          <p:cNvPr id="63" name="Rectangle 60">
            <a:extLst>
              <a:ext uri="{FF2B5EF4-FFF2-40B4-BE49-F238E27FC236}">
                <a16:creationId xmlns:a16="http://schemas.microsoft.com/office/drawing/2014/main" id="{BDCC347B-E46F-41CD-81B8-17050EC2F9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29827" y="3988728"/>
            <a:ext cx="18274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40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+mn-lt"/>
              </a:rPr>
              <a:t>78</a:t>
            </a:r>
            <a:endParaRPr kumimoji="0" lang="fr-FR" altLang="fr-FR" sz="160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+mn-lt"/>
            </a:endParaRPr>
          </a:p>
        </p:txBody>
      </p:sp>
      <p:sp>
        <p:nvSpPr>
          <p:cNvPr id="64" name="Rectangle 61">
            <a:extLst>
              <a:ext uri="{FF2B5EF4-FFF2-40B4-BE49-F238E27FC236}">
                <a16:creationId xmlns:a16="http://schemas.microsoft.com/office/drawing/2014/main" id="{9CA72E91-9827-41D7-8E1B-E4C92D2603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02299" y="3950780"/>
            <a:ext cx="18274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40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+mn-lt"/>
              </a:rPr>
              <a:t>80</a:t>
            </a:r>
            <a:endParaRPr kumimoji="0" lang="fr-FR" altLang="fr-FR" sz="160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+mn-lt"/>
            </a:endParaRPr>
          </a:p>
        </p:txBody>
      </p:sp>
      <p:sp>
        <p:nvSpPr>
          <p:cNvPr id="75" name="Rectangle 72">
            <a:extLst>
              <a:ext uri="{FF2B5EF4-FFF2-40B4-BE49-F238E27FC236}">
                <a16:creationId xmlns:a16="http://schemas.microsoft.com/office/drawing/2014/main" id="{B67832FC-0651-4BCE-9A20-8CF6C87015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97588" y="3023105"/>
            <a:ext cx="84786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n-lt"/>
              </a:rPr>
              <a:t>All patients</a:t>
            </a:r>
            <a:endParaRPr kumimoji="0" lang="fr-FR" altLang="fr-FR" sz="1600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+mn-lt"/>
            </a:endParaRPr>
          </a:p>
        </p:txBody>
      </p:sp>
      <p:sp>
        <p:nvSpPr>
          <p:cNvPr id="76" name="Rectangle 73">
            <a:extLst>
              <a:ext uri="{FF2B5EF4-FFF2-40B4-BE49-F238E27FC236}">
                <a16:creationId xmlns:a16="http://schemas.microsoft.com/office/drawing/2014/main" id="{14884730-80EB-48D8-9010-FABD3084DB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49331" y="3023105"/>
            <a:ext cx="702115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n-lt"/>
              </a:rPr>
              <a:t>≥ 1 major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FR" altLang="fr-FR" sz="1400" b="1" dirty="0">
                <a:solidFill>
                  <a:srgbClr val="000000"/>
                </a:solidFill>
                <a:latin typeface="+mn-lt"/>
              </a:rPr>
              <a:t>RAM</a:t>
            </a:r>
            <a:endParaRPr kumimoji="0" lang="fr-FR" altLang="fr-FR" sz="1600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+mn-lt"/>
            </a:endParaRPr>
          </a:p>
        </p:txBody>
      </p:sp>
      <p:sp>
        <p:nvSpPr>
          <p:cNvPr id="77" name="Rectangle 74">
            <a:extLst>
              <a:ext uri="{FF2B5EF4-FFF2-40B4-BE49-F238E27FC236}">
                <a16:creationId xmlns:a16="http://schemas.microsoft.com/office/drawing/2014/main" id="{C0F05217-DFEC-4714-8FF4-4CA7916766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25160" y="3023105"/>
            <a:ext cx="1102866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FR" altLang="fr-FR" sz="1400" b="1" dirty="0">
                <a:solidFill>
                  <a:srgbClr val="000000"/>
                </a:solidFill>
                <a:latin typeface="+mn-lt"/>
              </a:rPr>
              <a:t>No major RAM</a:t>
            </a:r>
            <a:endParaRPr kumimoji="0" lang="fr-FR" altLang="fr-FR" sz="1600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+mn-lt"/>
            </a:endParaRPr>
          </a:p>
        </p:txBody>
      </p:sp>
      <p:sp>
        <p:nvSpPr>
          <p:cNvPr id="78" name="Rectangle 75">
            <a:extLst>
              <a:ext uri="{FF2B5EF4-FFF2-40B4-BE49-F238E27FC236}">
                <a16:creationId xmlns:a16="http://schemas.microsoft.com/office/drawing/2014/main" id="{CD36388C-B15A-4727-A404-B38E01CAFF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85559" y="3023105"/>
            <a:ext cx="761298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n-lt"/>
              </a:rPr>
              <a:t>Major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FR" altLang="fr-FR" sz="1400" b="1" dirty="0">
                <a:solidFill>
                  <a:srgbClr val="000000"/>
                </a:solidFill>
                <a:latin typeface="+mn-lt"/>
              </a:rPr>
              <a:t>NRTI RAM</a:t>
            </a:r>
            <a:endParaRPr kumimoji="0" lang="fr-FR" altLang="fr-FR" sz="1600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+mn-lt"/>
            </a:endParaRPr>
          </a:p>
        </p:txBody>
      </p:sp>
      <p:sp>
        <p:nvSpPr>
          <p:cNvPr id="79" name="Rectangle 76">
            <a:extLst>
              <a:ext uri="{FF2B5EF4-FFF2-40B4-BE49-F238E27FC236}">
                <a16:creationId xmlns:a16="http://schemas.microsoft.com/office/drawing/2014/main" id="{1462B840-7C20-4D36-A554-5176F01431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72974" y="3023105"/>
            <a:ext cx="878317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fr-FR" sz="1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n-lt"/>
              </a:rPr>
              <a:t>Major INSTI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fr-FR" sz="1400" b="1" dirty="0">
                <a:solidFill>
                  <a:srgbClr val="000000"/>
                </a:solidFill>
                <a:latin typeface="+mn-lt"/>
              </a:rPr>
              <a:t>RAM</a:t>
            </a:r>
            <a:endParaRPr kumimoji="0" lang="en-US" altLang="fr-FR" sz="1600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+mn-lt"/>
            </a:endParaRPr>
          </a:p>
        </p:txBody>
      </p:sp>
      <p:sp>
        <p:nvSpPr>
          <p:cNvPr id="80" name="Rectangle 77">
            <a:extLst>
              <a:ext uri="{FF2B5EF4-FFF2-40B4-BE49-F238E27FC236}">
                <a16:creationId xmlns:a16="http://schemas.microsoft.com/office/drawing/2014/main" id="{86B567CA-98E6-42A2-B3BF-2208788E7C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6824" y="3023105"/>
            <a:ext cx="924804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fr-FR" sz="1400" b="1" dirty="0">
                <a:solidFill>
                  <a:srgbClr val="000000"/>
                </a:solidFill>
                <a:latin typeface="+mn-lt"/>
              </a:rPr>
              <a:t>Minor INSTI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fr-FR" sz="1400" b="1" dirty="0">
                <a:solidFill>
                  <a:srgbClr val="000000"/>
                </a:solidFill>
                <a:latin typeface="+mn-lt"/>
              </a:rPr>
              <a:t>RAM</a:t>
            </a:r>
            <a:endParaRPr kumimoji="0" lang="en-US" altLang="fr-FR" sz="1600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+mn-lt"/>
            </a:endParaRPr>
          </a:p>
        </p:txBody>
      </p:sp>
      <p:sp>
        <p:nvSpPr>
          <p:cNvPr id="81" name="Rectangle 78">
            <a:extLst>
              <a:ext uri="{FF2B5EF4-FFF2-40B4-BE49-F238E27FC236}">
                <a16:creationId xmlns:a16="http://schemas.microsoft.com/office/drawing/2014/main" id="{25934020-4830-44EF-8451-8C4D07FD1F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36871" y="3023105"/>
            <a:ext cx="860684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fr-FR" sz="1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n-lt"/>
              </a:rPr>
              <a:t>Other INSTI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fr-FR" sz="1400" b="1" dirty="0">
                <a:solidFill>
                  <a:srgbClr val="000000"/>
                </a:solidFill>
                <a:latin typeface="+mn-lt"/>
              </a:rPr>
              <a:t>mutations</a:t>
            </a:r>
            <a:endParaRPr kumimoji="0" lang="en-US" altLang="fr-FR" sz="1600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+mn-lt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0931F2E8-1699-1F4E-B172-9B91E21EE276}"/>
              </a:ext>
            </a:extLst>
          </p:cNvPr>
          <p:cNvSpPr txBox="1"/>
          <p:nvPr/>
        </p:nvSpPr>
        <p:spPr>
          <a:xfrm>
            <a:off x="981540" y="3302000"/>
            <a:ext cx="3129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solidFill>
                  <a:srgbClr val="000000"/>
                </a:solidFill>
              </a:rPr>
              <a:t>%</a:t>
            </a:r>
          </a:p>
        </p:txBody>
      </p:sp>
      <p:sp>
        <p:nvSpPr>
          <p:cNvPr id="86" name="Rectangle 114">
            <a:extLst>
              <a:ext uri="{FF2B5EF4-FFF2-40B4-BE49-F238E27FC236}">
                <a16:creationId xmlns:a16="http://schemas.microsoft.com/office/drawing/2014/main" id="{F758212E-635B-0448-B2E3-42A58B95B5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3169" y="2389427"/>
            <a:ext cx="144000" cy="1440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2400">
              <a:solidFill>
                <a:srgbClr val="000066"/>
              </a:solidFill>
            </a:endParaRPr>
          </a:p>
        </p:txBody>
      </p:sp>
      <p:sp>
        <p:nvSpPr>
          <p:cNvPr id="87" name="Rectangle 114">
            <a:extLst>
              <a:ext uri="{FF2B5EF4-FFF2-40B4-BE49-F238E27FC236}">
                <a16:creationId xmlns:a16="http://schemas.microsoft.com/office/drawing/2014/main" id="{B600B64E-715B-5345-9207-F603E9DFAD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3169" y="2668561"/>
            <a:ext cx="144000" cy="144000"/>
          </a:xfrm>
          <a:prstGeom prst="rect">
            <a:avLst/>
          </a:prstGeom>
          <a:solidFill>
            <a:srgbClr val="99000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2400">
              <a:solidFill>
                <a:srgbClr val="000066"/>
              </a:solidFill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1F27C291-51E3-174B-A46F-75D8FED557C0}"/>
              </a:ext>
            </a:extLst>
          </p:cNvPr>
          <p:cNvSpPr txBox="1"/>
          <p:nvPr/>
        </p:nvSpPr>
        <p:spPr>
          <a:xfrm>
            <a:off x="687169" y="2305963"/>
            <a:ext cx="840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>
                <a:solidFill>
                  <a:srgbClr val="000000"/>
                </a:solidFill>
              </a:rPr>
              <a:t>DTG/3TC</a:t>
            </a:r>
          </a:p>
        </p:txBody>
      </p:sp>
      <p:sp>
        <p:nvSpPr>
          <p:cNvPr id="89" name="ZoneTexte 88">
            <a:extLst>
              <a:ext uri="{FF2B5EF4-FFF2-40B4-BE49-F238E27FC236}">
                <a16:creationId xmlns:a16="http://schemas.microsoft.com/office/drawing/2014/main" id="{F430386B-45A3-7440-8A80-6C4257DD1C99}"/>
              </a:ext>
            </a:extLst>
          </p:cNvPr>
          <p:cNvSpPr txBox="1"/>
          <p:nvPr/>
        </p:nvSpPr>
        <p:spPr>
          <a:xfrm>
            <a:off x="687169" y="2585096"/>
            <a:ext cx="15022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>
                <a:solidFill>
                  <a:srgbClr val="000000"/>
                </a:solidFill>
              </a:rPr>
              <a:t>Continuation 3DR</a:t>
            </a:r>
          </a:p>
        </p:txBody>
      </p:sp>
      <p:sp>
        <p:nvSpPr>
          <p:cNvPr id="90" name="ZoneTexte 89">
            <a:extLst>
              <a:ext uri="{FF2B5EF4-FFF2-40B4-BE49-F238E27FC236}">
                <a16:creationId xmlns:a16="http://schemas.microsoft.com/office/drawing/2014/main" id="{AC654445-18FA-8C48-8C67-803443C39E6F}"/>
              </a:ext>
            </a:extLst>
          </p:cNvPr>
          <p:cNvSpPr txBox="1"/>
          <p:nvPr/>
        </p:nvSpPr>
        <p:spPr>
          <a:xfrm>
            <a:off x="6254782" y="6241531"/>
            <a:ext cx="2535118" cy="307777"/>
          </a:xfrm>
          <a:prstGeom prst="rect">
            <a:avLst/>
          </a:prstGeom>
          <a:noFill/>
          <a:ln w="19050">
            <a:solidFill>
              <a:srgbClr val="00B0F0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>
                <a:solidFill>
                  <a:srgbClr val="000000"/>
                </a:solidFill>
              </a:rPr>
              <a:t>4/5 (80 %) with archived M184V</a:t>
            </a:r>
          </a:p>
        </p:txBody>
      </p:sp>
      <p:sp>
        <p:nvSpPr>
          <p:cNvPr id="93" name="Flèche à angle droit 92">
            <a:extLst>
              <a:ext uri="{FF2B5EF4-FFF2-40B4-BE49-F238E27FC236}">
                <a16:creationId xmlns:a16="http://schemas.microsoft.com/office/drawing/2014/main" id="{948AC230-E732-4442-A21F-98EEABDBB2D0}"/>
              </a:ext>
            </a:extLst>
          </p:cNvPr>
          <p:cNvSpPr/>
          <p:nvPr/>
        </p:nvSpPr>
        <p:spPr bwMode="auto">
          <a:xfrm rot="5400000">
            <a:off x="5913606" y="6123458"/>
            <a:ext cx="273946" cy="408405"/>
          </a:xfrm>
          <a:prstGeom prst="bentUpArrow">
            <a:avLst/>
          </a:prstGeom>
          <a:solidFill>
            <a:srgbClr val="00B0F0"/>
          </a:solidFill>
          <a:ln w="9525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rgbClr val="000066"/>
              </a:solidFill>
              <a:effectLst/>
              <a:latin typeface="Arial" charset="0"/>
            </a:endParaRPr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418C6F73-DEAE-CA4B-B63C-FD7E44B01E4B}"/>
              </a:ext>
            </a:extLst>
          </p:cNvPr>
          <p:cNvSpPr/>
          <p:nvPr/>
        </p:nvSpPr>
        <p:spPr bwMode="auto">
          <a:xfrm>
            <a:off x="7687425" y="2732536"/>
            <a:ext cx="4022215" cy="3436279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rgbClr val="000066"/>
              </a:solidFill>
              <a:effectLst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500E8D9-E920-6B47-97B8-53205A0A5B28}"/>
              </a:ext>
            </a:extLst>
          </p:cNvPr>
          <p:cNvSpPr/>
          <p:nvPr/>
        </p:nvSpPr>
        <p:spPr>
          <a:xfrm>
            <a:off x="85656" y="6441438"/>
            <a:ext cx="210378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>
                <a:solidFill>
                  <a:srgbClr val="000000"/>
                </a:solidFill>
              </a:rPr>
              <a:t>TND = Target not detected</a:t>
            </a:r>
          </a:p>
        </p:txBody>
      </p:sp>
      <p:sp>
        <p:nvSpPr>
          <p:cNvPr id="65" name="Text Box 3">
            <a:extLst>
              <a:ext uri="{FF2B5EF4-FFF2-40B4-BE49-F238E27FC236}">
                <a16:creationId xmlns:a16="http://schemas.microsoft.com/office/drawing/2014/main" id="{7CC3CA4B-5C63-4D89-8B9B-6CEDADBE38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07263" y="6444771"/>
            <a:ext cx="278473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eaLnBrk="0" hangingPunct="0"/>
            <a:r>
              <a:rPr lang="en-US" sz="1400" i="1" dirty="0">
                <a:solidFill>
                  <a:srgbClr val="0070C0"/>
                </a:solidFill>
              </a:rPr>
              <a:t>Underwood M, CROI 2022, Abs. 481</a:t>
            </a:r>
          </a:p>
        </p:txBody>
      </p:sp>
    </p:spTree>
    <p:extLst>
      <p:ext uri="{BB962C8B-B14F-4D97-AF65-F5344CB8AC3E}">
        <p14:creationId xmlns:p14="http://schemas.microsoft.com/office/powerpoint/2010/main" val="42653246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599" y="10471"/>
            <a:ext cx="11107479" cy="1481068"/>
          </a:xfrm>
        </p:spPr>
        <p:txBody>
          <a:bodyPr>
            <a:normAutofit/>
          </a:bodyPr>
          <a:lstStyle/>
          <a:p>
            <a:r>
              <a:rPr lang="fr-FR" dirty="0"/>
              <a:t>NADIA Study: DTG vs DRV/r + TDF + 3TC vs ZDV + 3TC </a:t>
            </a:r>
            <a:br>
              <a:rPr lang="fr-FR" dirty="0"/>
            </a:br>
            <a:r>
              <a:rPr lang="fr-FR" dirty="0"/>
              <a:t>as 2</a:t>
            </a:r>
            <a:r>
              <a:rPr lang="fr-FR" baseline="30000" dirty="0"/>
              <a:t>nd</a:t>
            </a:r>
            <a:r>
              <a:rPr lang="fr-FR" dirty="0"/>
              <a:t> line ART (1)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238197BD-D2E4-4EC3-88C1-394B3E656839}"/>
              </a:ext>
            </a:extLst>
          </p:cNvPr>
          <p:cNvGrpSpPr/>
          <p:nvPr/>
        </p:nvGrpSpPr>
        <p:grpSpPr>
          <a:xfrm>
            <a:off x="285740" y="1845664"/>
            <a:ext cx="11296660" cy="4716243"/>
            <a:chOff x="2653643" y="1845664"/>
            <a:chExt cx="9811169" cy="4716243"/>
          </a:xfrm>
        </p:grpSpPr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B447B295-84A0-4D14-BB8E-332155736829}"/>
                </a:ext>
              </a:extLst>
            </p:cNvPr>
            <p:cNvSpPr txBox="1"/>
            <p:nvPr/>
          </p:nvSpPr>
          <p:spPr>
            <a:xfrm>
              <a:off x="2653643" y="1845664"/>
              <a:ext cx="9461362" cy="1107996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b="1" dirty="0"/>
                <a:t>Eligible patients:</a:t>
              </a:r>
            </a:p>
            <a:p>
              <a:r>
                <a:rPr lang="en-US" sz="1600" b="1" dirty="0"/>
                <a:t>On TDF + 3TC/FTC + NNRTI regimen for ≥ 6 m with treatment failure defined as VL ≥ 1 000 copies/mL at screening AND</a:t>
              </a:r>
            </a:p>
            <a:p>
              <a:r>
                <a:rPr lang="en-US" sz="1600" b="1" dirty="0"/>
                <a:t>	EITHER: VL ≥ 1 000 copies/mL on test taken &lt; 6 m (&amp; ≥ 4 weeks) prior to screening</a:t>
              </a:r>
            </a:p>
            <a:p>
              <a:r>
                <a:rPr lang="en-US" sz="1600" b="1" dirty="0"/>
                <a:t>	OR: VL ≥ 1 000 copies/mL on confirmatory test taken ≥ 4 weeks after screening</a:t>
              </a:r>
            </a:p>
          </p:txBody>
        </p:sp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1B7F1C92-AD19-42A3-BEE8-8B285000C0CC}"/>
                </a:ext>
              </a:extLst>
            </p:cNvPr>
            <p:cNvSpPr txBox="1"/>
            <p:nvPr/>
          </p:nvSpPr>
          <p:spPr>
            <a:xfrm>
              <a:off x="3417097" y="3242419"/>
              <a:ext cx="4774064" cy="307777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fr-FR" sz="1400" b="1" dirty="0"/>
                <a:t>2 X 2 </a:t>
              </a:r>
              <a:r>
                <a:rPr lang="en-US" sz="1400" b="1" dirty="0"/>
                <a:t>factorial</a:t>
              </a:r>
              <a:r>
                <a:rPr lang="fr-FR" sz="1400" b="1" dirty="0"/>
                <a:t> randomisation</a:t>
              </a:r>
              <a:endParaRPr lang="fr-FR" sz="1400" dirty="0"/>
            </a:p>
          </p:txBody>
        </p:sp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0E690A62-63E0-4D43-9924-2D48B415E05F}"/>
                </a:ext>
              </a:extLst>
            </p:cNvPr>
            <p:cNvSpPr txBox="1"/>
            <p:nvPr/>
          </p:nvSpPr>
          <p:spPr>
            <a:xfrm>
              <a:off x="3217486" y="4087063"/>
              <a:ext cx="1726904" cy="369332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b="1" dirty="0">
                  <a:solidFill>
                    <a:schemeClr val="bg1"/>
                  </a:solidFill>
                </a:rPr>
                <a:t>DTG</a:t>
              </a:r>
              <a:endParaRPr lang="fr-FR" dirty="0">
                <a:solidFill>
                  <a:schemeClr val="bg1"/>
                </a:solidFill>
              </a:endParaRPr>
            </a:p>
          </p:txBody>
        </p:sp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F72B8902-BCC7-4264-97FB-A5D78BED2EE2}"/>
                </a:ext>
              </a:extLst>
            </p:cNvPr>
            <p:cNvSpPr txBox="1"/>
            <p:nvPr/>
          </p:nvSpPr>
          <p:spPr>
            <a:xfrm>
              <a:off x="6377960" y="4123639"/>
              <a:ext cx="2714464" cy="338554"/>
            </a:xfrm>
            <a:prstGeom prst="rect">
              <a:avLst/>
            </a:prstGeom>
            <a:solidFill>
              <a:srgbClr val="0061A0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b="1" dirty="0">
                  <a:solidFill>
                    <a:schemeClr val="bg1"/>
                  </a:solidFill>
                </a:rPr>
                <a:t>DRV/r (800mg/100mg </a:t>
              </a:r>
              <a:r>
                <a:rPr lang="fr-FR" sz="1600" b="1" dirty="0" err="1">
                  <a:solidFill>
                    <a:schemeClr val="bg1"/>
                  </a:solidFill>
                </a:rPr>
                <a:t>od</a:t>
              </a:r>
              <a:r>
                <a:rPr lang="fr-FR" sz="1600" b="1" dirty="0">
                  <a:solidFill>
                    <a:schemeClr val="bg1"/>
                  </a:solidFill>
                </a:rPr>
                <a:t>)</a:t>
              </a:r>
              <a:endParaRPr lang="fr-FR" sz="1600" dirty="0">
                <a:solidFill>
                  <a:schemeClr val="bg1"/>
                </a:solidFill>
              </a:endParaRPr>
            </a:p>
          </p:txBody>
        </p:sp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54B21CBA-3332-46FA-BDBC-7BE31B275A68}"/>
                </a:ext>
              </a:extLst>
            </p:cNvPr>
            <p:cNvSpPr txBox="1"/>
            <p:nvPr/>
          </p:nvSpPr>
          <p:spPr>
            <a:xfrm>
              <a:off x="3417098" y="5016454"/>
              <a:ext cx="612207" cy="523220"/>
            </a:xfrm>
            <a:prstGeom prst="rect">
              <a:avLst/>
            </a:prstGeom>
            <a:solidFill>
              <a:srgbClr val="18BE06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b="1" dirty="0">
                  <a:solidFill>
                    <a:schemeClr val="bg1"/>
                  </a:solidFill>
                </a:rPr>
                <a:t>TDF</a:t>
              </a:r>
              <a:br>
                <a:rPr lang="fr-FR" sz="1400" b="1" dirty="0">
                  <a:solidFill>
                    <a:schemeClr val="bg1"/>
                  </a:solidFill>
                </a:rPr>
              </a:br>
              <a:r>
                <a:rPr lang="fr-FR" sz="1400" b="1" dirty="0">
                  <a:solidFill>
                    <a:schemeClr val="bg1"/>
                  </a:solidFill>
                </a:rPr>
                <a:t>+ 3TC</a:t>
              </a:r>
              <a:endParaRPr lang="fr-FR" sz="1400" dirty="0">
                <a:solidFill>
                  <a:schemeClr val="bg1"/>
                </a:solidFill>
              </a:endParaRPr>
            </a:p>
          </p:txBody>
        </p:sp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5418FFC2-0702-498F-BF15-A74254E7CCF5}"/>
                </a:ext>
              </a:extLst>
            </p:cNvPr>
            <p:cNvSpPr txBox="1"/>
            <p:nvPr/>
          </p:nvSpPr>
          <p:spPr>
            <a:xfrm>
              <a:off x="4280550" y="5001320"/>
              <a:ext cx="612207" cy="52322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b="1" dirty="0">
                  <a:solidFill>
                    <a:srgbClr val="002060"/>
                  </a:solidFill>
                </a:rPr>
                <a:t>ZDV*</a:t>
              </a:r>
              <a:br>
                <a:rPr lang="fr-FR" sz="1400" b="1" dirty="0">
                  <a:solidFill>
                    <a:srgbClr val="002060"/>
                  </a:solidFill>
                </a:rPr>
              </a:br>
              <a:r>
                <a:rPr lang="fr-FR" sz="1400" b="1" dirty="0">
                  <a:solidFill>
                    <a:srgbClr val="002060"/>
                  </a:solidFill>
                </a:rPr>
                <a:t>+ 3TC</a:t>
              </a:r>
              <a:endParaRPr lang="fr-FR" sz="1400" dirty="0">
                <a:solidFill>
                  <a:srgbClr val="002060"/>
                </a:solidFill>
              </a:endParaRPr>
            </a:p>
          </p:txBody>
        </p:sp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B73D1A2A-5CE3-489D-8163-641DBD5110D4}"/>
                </a:ext>
              </a:extLst>
            </p:cNvPr>
            <p:cNvSpPr txBox="1"/>
            <p:nvPr/>
          </p:nvSpPr>
          <p:spPr>
            <a:xfrm>
              <a:off x="6715503" y="5016454"/>
              <a:ext cx="612207" cy="523220"/>
            </a:xfrm>
            <a:prstGeom prst="rect">
              <a:avLst/>
            </a:prstGeom>
            <a:solidFill>
              <a:srgbClr val="18BE06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b="1" dirty="0">
                  <a:solidFill>
                    <a:schemeClr val="bg1"/>
                  </a:solidFill>
                </a:rPr>
                <a:t>TDF</a:t>
              </a:r>
              <a:br>
                <a:rPr lang="fr-FR" sz="1400" b="1" dirty="0">
                  <a:solidFill>
                    <a:schemeClr val="bg1"/>
                  </a:solidFill>
                </a:rPr>
              </a:br>
              <a:r>
                <a:rPr lang="fr-FR" sz="1400" b="1" dirty="0">
                  <a:solidFill>
                    <a:schemeClr val="bg1"/>
                  </a:solidFill>
                </a:rPr>
                <a:t>+ 3TC</a:t>
              </a:r>
              <a:endParaRPr lang="fr-FR" sz="1400" dirty="0">
                <a:solidFill>
                  <a:schemeClr val="bg1"/>
                </a:solidFill>
              </a:endParaRPr>
            </a:p>
          </p:txBody>
        </p: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88284C1C-8EA4-438F-AAE3-EBB09048AF17}"/>
                </a:ext>
              </a:extLst>
            </p:cNvPr>
            <p:cNvSpPr txBox="1"/>
            <p:nvPr/>
          </p:nvSpPr>
          <p:spPr>
            <a:xfrm>
              <a:off x="7578955" y="5016454"/>
              <a:ext cx="612207" cy="52322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b="1" dirty="0">
                  <a:solidFill>
                    <a:srgbClr val="002060"/>
                  </a:solidFill>
                </a:rPr>
                <a:t>ZDV*</a:t>
              </a:r>
              <a:br>
                <a:rPr lang="fr-FR" sz="1400" b="1" dirty="0">
                  <a:solidFill>
                    <a:srgbClr val="002060"/>
                  </a:solidFill>
                </a:rPr>
              </a:br>
              <a:r>
                <a:rPr lang="fr-FR" sz="1400" b="1" dirty="0">
                  <a:solidFill>
                    <a:srgbClr val="002060"/>
                  </a:solidFill>
                </a:rPr>
                <a:t>+ 3TC</a:t>
              </a:r>
              <a:endParaRPr lang="fr-FR" sz="1400" dirty="0">
                <a:solidFill>
                  <a:srgbClr val="002060"/>
                </a:solidFill>
              </a:endParaRPr>
            </a:p>
          </p:txBody>
        </p:sp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89174522-3CD7-417B-8DBF-F135DFFF065D}"/>
                </a:ext>
              </a:extLst>
            </p:cNvPr>
            <p:cNvSpPr txBox="1"/>
            <p:nvPr/>
          </p:nvSpPr>
          <p:spPr>
            <a:xfrm>
              <a:off x="3417097" y="5838276"/>
              <a:ext cx="4774064" cy="30777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>
                  <a:solidFill>
                    <a:srgbClr val="0070C0"/>
                  </a:solidFill>
                </a:rPr>
                <a:t>Follow up for 96 weeks</a:t>
              </a:r>
              <a:endParaRPr lang="en-US" sz="1400">
                <a:solidFill>
                  <a:srgbClr val="0070C0"/>
                </a:solidFill>
              </a:endParaRPr>
            </a:p>
          </p:txBody>
        </p:sp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94B5E971-75ED-4F80-B1B3-B1CEE07277DC}"/>
                </a:ext>
              </a:extLst>
            </p:cNvPr>
            <p:cNvSpPr txBox="1"/>
            <p:nvPr/>
          </p:nvSpPr>
          <p:spPr>
            <a:xfrm>
              <a:off x="3417096" y="6254130"/>
              <a:ext cx="7137389" cy="30777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rgbClr val="0070C0"/>
                  </a:solidFill>
                </a:rPr>
                <a:t>Primary outcome: Viral &lt; 400 copies/mL at week 48: Non-inferiority </a:t>
              </a:r>
              <a:r>
                <a:rPr lang="en-US" sz="1400" b="1" i="1" dirty="0">
                  <a:solidFill>
                    <a:srgbClr val="0070C0"/>
                  </a:solidFill>
                </a:rPr>
                <a:t>(Paton N. NEJM 2021; 385:330-41) </a:t>
              </a:r>
              <a:endParaRPr lang="en-US" sz="1400" i="1" dirty="0">
                <a:solidFill>
                  <a:srgbClr val="0070C0"/>
                </a:solidFill>
              </a:endParaRPr>
            </a:p>
          </p:txBody>
        </p:sp>
        <p:cxnSp>
          <p:nvCxnSpPr>
            <p:cNvPr id="17" name="Connecteur : en angle 16">
              <a:extLst>
                <a:ext uri="{FF2B5EF4-FFF2-40B4-BE49-F238E27FC236}">
                  <a16:creationId xmlns:a16="http://schemas.microsoft.com/office/drawing/2014/main" id="{318C3D77-15F2-4A3D-B04A-DFEF096F1E7F}"/>
                </a:ext>
              </a:extLst>
            </p:cNvPr>
            <p:cNvCxnSpPr>
              <a:cxnSpLocks/>
              <a:stCxn id="31" idx="1"/>
              <a:endCxn id="8" idx="0"/>
            </p:cNvCxnSpPr>
            <p:nvPr/>
          </p:nvCxnSpPr>
          <p:spPr>
            <a:xfrm rot="10800000" flipV="1">
              <a:off x="4080939" y="3901271"/>
              <a:ext cx="1093233" cy="185792"/>
            </a:xfrm>
            <a:prstGeom prst="bentConnector2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necteur : en angle 17">
              <a:extLst>
                <a:ext uri="{FF2B5EF4-FFF2-40B4-BE49-F238E27FC236}">
                  <a16:creationId xmlns:a16="http://schemas.microsoft.com/office/drawing/2014/main" id="{9E26E47A-6D46-4537-A37F-9562D65250BB}"/>
                </a:ext>
              </a:extLst>
            </p:cNvPr>
            <p:cNvCxnSpPr>
              <a:cxnSpLocks/>
              <a:stCxn id="31" idx="3"/>
              <a:endCxn id="9" idx="0"/>
            </p:cNvCxnSpPr>
            <p:nvPr/>
          </p:nvCxnSpPr>
          <p:spPr>
            <a:xfrm>
              <a:off x="6617130" y="3901271"/>
              <a:ext cx="1118062" cy="222368"/>
            </a:xfrm>
            <a:prstGeom prst="bentConnector2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cteur droit avec flèche 18">
              <a:extLst>
                <a:ext uri="{FF2B5EF4-FFF2-40B4-BE49-F238E27FC236}">
                  <a16:creationId xmlns:a16="http://schemas.microsoft.com/office/drawing/2014/main" id="{D7B18806-1497-4FC1-AFAF-0328D9CAC139}"/>
                </a:ext>
              </a:extLst>
            </p:cNvPr>
            <p:cNvCxnSpPr>
              <a:cxnSpLocks/>
              <a:endCxn id="7" idx="0"/>
            </p:cNvCxnSpPr>
            <p:nvPr/>
          </p:nvCxnSpPr>
          <p:spPr>
            <a:xfrm>
              <a:off x="5804129" y="2971800"/>
              <a:ext cx="0" cy="27061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necteur droit avec flèche 19">
              <a:extLst>
                <a:ext uri="{FF2B5EF4-FFF2-40B4-BE49-F238E27FC236}">
                  <a16:creationId xmlns:a16="http://schemas.microsoft.com/office/drawing/2014/main" id="{607989F6-DB8A-4BBC-9E32-CB257BA9568F}"/>
                </a:ext>
              </a:extLst>
            </p:cNvPr>
            <p:cNvCxnSpPr>
              <a:cxnSpLocks/>
              <a:stCxn id="7" idx="2"/>
            </p:cNvCxnSpPr>
            <p:nvPr/>
          </p:nvCxnSpPr>
          <p:spPr>
            <a:xfrm>
              <a:off x="5804129" y="3550196"/>
              <a:ext cx="0" cy="19718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necteur droit avec flèche 20">
              <a:extLst>
                <a:ext uri="{FF2B5EF4-FFF2-40B4-BE49-F238E27FC236}">
                  <a16:creationId xmlns:a16="http://schemas.microsoft.com/office/drawing/2014/main" id="{C16D17FB-2DF1-4557-804B-7441558938D4}"/>
                </a:ext>
              </a:extLst>
            </p:cNvPr>
            <p:cNvCxnSpPr>
              <a:cxnSpLocks/>
              <a:endCxn id="34" idx="0"/>
            </p:cNvCxnSpPr>
            <p:nvPr/>
          </p:nvCxnSpPr>
          <p:spPr>
            <a:xfrm>
              <a:off x="5807842" y="4055159"/>
              <a:ext cx="6200" cy="60929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necteur droit avec flèche 21">
              <a:extLst>
                <a:ext uri="{FF2B5EF4-FFF2-40B4-BE49-F238E27FC236}">
                  <a16:creationId xmlns:a16="http://schemas.microsoft.com/office/drawing/2014/main" id="{70D73871-3E7A-4417-B863-61A8F12A5A31}"/>
                </a:ext>
              </a:extLst>
            </p:cNvPr>
            <p:cNvCxnSpPr>
              <a:cxnSpLocks/>
              <a:endCxn id="11" idx="0"/>
            </p:cNvCxnSpPr>
            <p:nvPr/>
          </p:nvCxnSpPr>
          <p:spPr>
            <a:xfrm>
              <a:off x="3716632" y="4462193"/>
              <a:ext cx="6570" cy="55426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necteur droit avec flèche 22">
              <a:extLst>
                <a:ext uri="{FF2B5EF4-FFF2-40B4-BE49-F238E27FC236}">
                  <a16:creationId xmlns:a16="http://schemas.microsoft.com/office/drawing/2014/main" id="{C432E66F-37CD-48A1-8531-3AF85673AAC4}"/>
                </a:ext>
              </a:extLst>
            </p:cNvPr>
            <p:cNvCxnSpPr>
              <a:cxnSpLocks/>
              <a:endCxn id="12" idx="0"/>
            </p:cNvCxnSpPr>
            <p:nvPr/>
          </p:nvCxnSpPr>
          <p:spPr>
            <a:xfrm>
              <a:off x="4580084" y="4447059"/>
              <a:ext cx="6570" cy="55426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necteur droit avec flèche 23">
              <a:extLst>
                <a:ext uri="{FF2B5EF4-FFF2-40B4-BE49-F238E27FC236}">
                  <a16:creationId xmlns:a16="http://schemas.microsoft.com/office/drawing/2014/main" id="{F1093272-457B-4D1E-9DDB-68862418D74B}"/>
                </a:ext>
              </a:extLst>
            </p:cNvPr>
            <p:cNvCxnSpPr>
              <a:cxnSpLocks/>
              <a:endCxn id="13" idx="0"/>
            </p:cNvCxnSpPr>
            <p:nvPr/>
          </p:nvCxnSpPr>
          <p:spPr>
            <a:xfrm>
              <a:off x="7021607" y="4462193"/>
              <a:ext cx="0" cy="55426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onnecteur droit avec flèche 24">
              <a:extLst>
                <a:ext uri="{FF2B5EF4-FFF2-40B4-BE49-F238E27FC236}">
                  <a16:creationId xmlns:a16="http://schemas.microsoft.com/office/drawing/2014/main" id="{0B8DD0CC-A677-45D7-9DAA-48E966D075AF}"/>
                </a:ext>
              </a:extLst>
            </p:cNvPr>
            <p:cNvCxnSpPr>
              <a:cxnSpLocks/>
              <a:endCxn id="14" idx="0"/>
            </p:cNvCxnSpPr>
            <p:nvPr/>
          </p:nvCxnSpPr>
          <p:spPr>
            <a:xfrm>
              <a:off x="7885058" y="4462193"/>
              <a:ext cx="1" cy="55426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onnecteur droit avec flèche 25">
              <a:extLst>
                <a:ext uri="{FF2B5EF4-FFF2-40B4-BE49-F238E27FC236}">
                  <a16:creationId xmlns:a16="http://schemas.microsoft.com/office/drawing/2014/main" id="{E32852C2-11B0-4B14-8015-564507958597}"/>
                </a:ext>
              </a:extLst>
            </p:cNvPr>
            <p:cNvCxnSpPr>
              <a:cxnSpLocks/>
              <a:stCxn id="11" idx="2"/>
            </p:cNvCxnSpPr>
            <p:nvPr/>
          </p:nvCxnSpPr>
          <p:spPr>
            <a:xfrm>
              <a:off x="3723202" y="5539674"/>
              <a:ext cx="0" cy="29459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Connecteur droit avec flèche 26">
              <a:extLst>
                <a:ext uri="{FF2B5EF4-FFF2-40B4-BE49-F238E27FC236}">
                  <a16:creationId xmlns:a16="http://schemas.microsoft.com/office/drawing/2014/main" id="{713D9973-70BF-4F5A-A529-8F3959DD6A15}"/>
                </a:ext>
              </a:extLst>
            </p:cNvPr>
            <p:cNvCxnSpPr>
              <a:cxnSpLocks/>
              <a:stCxn id="12" idx="2"/>
            </p:cNvCxnSpPr>
            <p:nvPr/>
          </p:nvCxnSpPr>
          <p:spPr>
            <a:xfrm>
              <a:off x="4586654" y="5524540"/>
              <a:ext cx="0" cy="30973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onnecteur droit avec flèche 27">
              <a:extLst>
                <a:ext uri="{FF2B5EF4-FFF2-40B4-BE49-F238E27FC236}">
                  <a16:creationId xmlns:a16="http://schemas.microsoft.com/office/drawing/2014/main" id="{7FEB4817-42D4-4DCA-97E7-E74E8FC1C67F}"/>
                </a:ext>
              </a:extLst>
            </p:cNvPr>
            <p:cNvCxnSpPr>
              <a:cxnSpLocks/>
              <a:stCxn id="13" idx="2"/>
            </p:cNvCxnSpPr>
            <p:nvPr/>
          </p:nvCxnSpPr>
          <p:spPr>
            <a:xfrm>
              <a:off x="7021607" y="5539674"/>
              <a:ext cx="0" cy="29860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Connecteur droit avec flèche 28">
              <a:extLst>
                <a:ext uri="{FF2B5EF4-FFF2-40B4-BE49-F238E27FC236}">
                  <a16:creationId xmlns:a16="http://schemas.microsoft.com/office/drawing/2014/main" id="{7982CE5D-3919-41A4-A42E-999E82DF5EEB}"/>
                </a:ext>
              </a:extLst>
            </p:cNvPr>
            <p:cNvCxnSpPr>
              <a:cxnSpLocks/>
              <a:stCxn id="14" idx="2"/>
            </p:cNvCxnSpPr>
            <p:nvPr/>
          </p:nvCxnSpPr>
          <p:spPr>
            <a:xfrm>
              <a:off x="7885059" y="5539674"/>
              <a:ext cx="0" cy="29860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ZoneTexte 29">
              <a:extLst>
                <a:ext uri="{FF2B5EF4-FFF2-40B4-BE49-F238E27FC236}">
                  <a16:creationId xmlns:a16="http://schemas.microsoft.com/office/drawing/2014/main" id="{EC78CEFD-EE23-42CF-8F76-E18D1A7469A9}"/>
                </a:ext>
              </a:extLst>
            </p:cNvPr>
            <p:cNvSpPr txBox="1"/>
            <p:nvPr/>
          </p:nvSpPr>
          <p:spPr>
            <a:xfrm>
              <a:off x="8866854" y="5221537"/>
              <a:ext cx="35979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*TDF added to ZDV/3TC group if HBV coinfection</a:t>
              </a:r>
            </a:p>
          </p:txBody>
        </p:sp>
        <p:sp>
          <p:nvSpPr>
            <p:cNvPr id="31" name="ZoneTexte 30">
              <a:extLst>
                <a:ext uri="{FF2B5EF4-FFF2-40B4-BE49-F238E27FC236}">
                  <a16:creationId xmlns:a16="http://schemas.microsoft.com/office/drawing/2014/main" id="{647894A4-A81E-48EE-871E-ED35BD71635F}"/>
                </a:ext>
              </a:extLst>
            </p:cNvPr>
            <p:cNvSpPr txBox="1"/>
            <p:nvPr/>
          </p:nvSpPr>
          <p:spPr>
            <a:xfrm>
              <a:off x="5174171" y="3747382"/>
              <a:ext cx="1442959" cy="307777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fr-FR" sz="1400" b="1" dirty="0"/>
                <a:t>Randomisation 1</a:t>
              </a:r>
            </a:p>
          </p:txBody>
        </p:sp>
        <p:sp>
          <p:nvSpPr>
            <p:cNvPr id="34" name="ZoneTexte 33">
              <a:extLst>
                <a:ext uri="{FF2B5EF4-FFF2-40B4-BE49-F238E27FC236}">
                  <a16:creationId xmlns:a16="http://schemas.microsoft.com/office/drawing/2014/main" id="{37217BE5-0B21-4894-A982-69881A48E3EC}"/>
                </a:ext>
              </a:extLst>
            </p:cNvPr>
            <p:cNvSpPr txBox="1"/>
            <p:nvPr/>
          </p:nvSpPr>
          <p:spPr>
            <a:xfrm>
              <a:off x="5092562" y="4664456"/>
              <a:ext cx="1442959" cy="307777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fr-FR" sz="1400" b="1" dirty="0"/>
                <a:t>Randomisation 2</a:t>
              </a:r>
            </a:p>
          </p:txBody>
        </p:sp>
      </p:grpSp>
      <p:sp>
        <p:nvSpPr>
          <p:cNvPr id="33" name="Text Box 3">
            <a:extLst>
              <a:ext uri="{FF2B5EF4-FFF2-40B4-BE49-F238E27FC236}">
                <a16:creationId xmlns:a16="http://schemas.microsoft.com/office/drawing/2014/main" id="{3B0E5D67-B700-4AC8-ABEC-E74A106699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31995" y="6444771"/>
            <a:ext cx="236000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eaLnBrk="0" hangingPunct="0"/>
            <a:r>
              <a:rPr lang="en-US" sz="1400" i="1" dirty="0">
                <a:solidFill>
                  <a:srgbClr val="0070C0"/>
                </a:solidFill>
              </a:rPr>
              <a:t>Paton N. CROI 2022, Abs. 137 </a:t>
            </a:r>
          </a:p>
        </p:txBody>
      </p:sp>
    </p:spTree>
    <p:extLst>
      <p:ext uri="{BB962C8B-B14F-4D97-AF65-F5344CB8AC3E}">
        <p14:creationId xmlns:p14="http://schemas.microsoft.com/office/powerpoint/2010/main" val="31623160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Tableau 7">
            <a:extLst>
              <a:ext uri="{FF2B5EF4-FFF2-40B4-BE49-F238E27FC236}">
                <a16:creationId xmlns:a16="http://schemas.microsoft.com/office/drawing/2014/main" id="{703416B9-D82D-4088-98F4-13A5ED96303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51565295"/>
              </p:ext>
            </p:extLst>
          </p:nvPr>
        </p:nvGraphicFramePr>
        <p:xfrm>
          <a:off x="376803" y="2344682"/>
          <a:ext cx="5539949" cy="3979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21568">
                  <a:extLst>
                    <a:ext uri="{9D8B030D-6E8A-4147-A177-3AD203B41FA5}">
                      <a16:colId xmlns:a16="http://schemas.microsoft.com/office/drawing/2014/main" val="2062821581"/>
                    </a:ext>
                  </a:extLst>
                </a:gridCol>
                <a:gridCol w="1291330">
                  <a:extLst>
                    <a:ext uri="{9D8B030D-6E8A-4147-A177-3AD203B41FA5}">
                      <a16:colId xmlns:a16="http://schemas.microsoft.com/office/drawing/2014/main" val="3247516941"/>
                    </a:ext>
                  </a:extLst>
                </a:gridCol>
                <a:gridCol w="1327051">
                  <a:extLst>
                    <a:ext uri="{9D8B030D-6E8A-4147-A177-3AD203B41FA5}">
                      <a16:colId xmlns:a16="http://schemas.microsoft.com/office/drawing/2014/main" val="2187829409"/>
                    </a:ext>
                  </a:extLst>
                </a:gridCol>
              </a:tblGrid>
              <a:tr h="743354">
                <a:tc>
                  <a:txBody>
                    <a:bodyPr/>
                    <a:lstStyle/>
                    <a:p>
                      <a:endParaRPr lang="en-US" sz="1400" noProof="0" dirty="0"/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err="1"/>
                        <a:t>Dolutegravir</a:t>
                      </a:r>
                      <a:endParaRPr lang="fr-FR" sz="1400" dirty="0"/>
                    </a:p>
                    <a:p>
                      <a:pPr algn="ctr"/>
                      <a:r>
                        <a:rPr lang="fr-FR" sz="1400" dirty="0"/>
                        <a:t>Group</a:t>
                      </a:r>
                      <a:br>
                        <a:rPr lang="fr-FR" sz="1400" dirty="0"/>
                      </a:br>
                      <a:r>
                        <a:rPr lang="fr-FR" sz="1400" dirty="0"/>
                        <a:t>(N = 235)</a:t>
                      </a:r>
                    </a:p>
                  </a:txBody>
                  <a:tcPr marL="36000" marR="36000" marT="0" marB="0"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err="1"/>
                        <a:t>Darunavir</a:t>
                      </a:r>
                      <a:r>
                        <a:rPr lang="fr-FR" sz="1400" dirty="0"/>
                        <a:t>/r</a:t>
                      </a:r>
                    </a:p>
                    <a:p>
                      <a:pPr algn="ctr"/>
                      <a:r>
                        <a:rPr lang="fr-FR" sz="1400" dirty="0"/>
                        <a:t>Group</a:t>
                      </a:r>
                      <a:br>
                        <a:rPr lang="fr-FR" sz="1400" dirty="0"/>
                      </a:br>
                      <a:r>
                        <a:rPr lang="fr-FR" sz="1400" dirty="0"/>
                        <a:t>(N = 229)</a:t>
                      </a:r>
                    </a:p>
                  </a:txBody>
                  <a:tcPr marL="36000" marR="36000" marT="0" marB="0" anchor="ctr">
                    <a:solidFill>
                      <a:srgbClr val="0061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2762643"/>
                  </a:ext>
                </a:extLst>
              </a:tr>
              <a:tr h="247785">
                <a:tc>
                  <a:txBody>
                    <a:bodyPr/>
                    <a:lstStyle/>
                    <a:p>
                      <a:r>
                        <a:rPr lang="en-US" sz="1400" noProof="0" dirty="0">
                          <a:solidFill>
                            <a:schemeClr val="tx1"/>
                          </a:solidFill>
                        </a:rPr>
                        <a:t>Female sex, no (%)</a:t>
                      </a: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dirty="0">
                          <a:solidFill>
                            <a:schemeClr val="tx1"/>
                          </a:solidFill>
                        </a:rPr>
                        <a:t>140 (59.6)</a:t>
                      </a: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dirty="0">
                          <a:solidFill>
                            <a:schemeClr val="tx1"/>
                          </a:solidFill>
                        </a:rPr>
                        <a:t>142 (62.0)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3355022879"/>
                  </a:ext>
                </a:extLst>
              </a:tr>
              <a:tr h="247785">
                <a:tc>
                  <a:txBody>
                    <a:bodyPr/>
                    <a:lstStyle/>
                    <a:p>
                      <a:r>
                        <a:rPr lang="en-US" sz="1400" noProof="0">
                          <a:solidFill>
                            <a:schemeClr val="tx1"/>
                          </a:solidFill>
                        </a:rPr>
                        <a:t>Median age (IQR), yr</a:t>
                      </a: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>
                          <a:solidFill>
                            <a:schemeClr val="tx1"/>
                          </a:solidFill>
                        </a:rPr>
                        <a:t>33 (28 – 40)</a:t>
                      </a: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>
                          <a:solidFill>
                            <a:schemeClr val="tx1"/>
                          </a:solidFill>
                        </a:rPr>
                        <a:t>35 (28 – 42)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1839206217"/>
                  </a:ext>
                </a:extLst>
              </a:tr>
              <a:tr h="413008">
                <a:tc>
                  <a:txBody>
                    <a:bodyPr/>
                    <a:lstStyle/>
                    <a:p>
                      <a:r>
                        <a:rPr lang="en-US" sz="1400" noProof="0" dirty="0">
                          <a:solidFill>
                            <a:schemeClr val="tx1"/>
                          </a:solidFill>
                        </a:rPr>
                        <a:t>CD4 per mm</a:t>
                      </a:r>
                      <a:r>
                        <a:rPr lang="en-US" sz="1400" baseline="30000" noProof="0" dirty="0">
                          <a:solidFill>
                            <a:schemeClr val="tx1"/>
                          </a:solidFill>
                        </a:rPr>
                        <a:t>3</a:t>
                      </a:r>
                      <a:r>
                        <a:rPr lang="en-US" sz="1400" noProof="0" dirty="0">
                          <a:solidFill>
                            <a:schemeClr val="tx1"/>
                          </a:solidFill>
                        </a:rPr>
                        <a:t>,</a:t>
                      </a:r>
                      <a:r>
                        <a:rPr lang="en-US" sz="1400" baseline="0" noProof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400" noProof="0" dirty="0">
                          <a:solidFill>
                            <a:schemeClr val="tx1"/>
                          </a:solidFill>
                        </a:rPr>
                        <a:t>Median (IQR)</a:t>
                      </a:r>
                      <a:endParaRPr lang="en-US" sz="1400" baseline="30000" noProof="0" dirty="0">
                        <a:solidFill>
                          <a:schemeClr val="tx1"/>
                        </a:solidFill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>
                          <a:solidFill>
                            <a:schemeClr val="tx1"/>
                          </a:solidFill>
                        </a:rPr>
                        <a:t>189 (58 – 388)</a:t>
                      </a: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>
                          <a:solidFill>
                            <a:schemeClr val="tx1"/>
                          </a:solidFill>
                        </a:rPr>
                        <a:t>202 (84 – 357)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4068890836"/>
                  </a:ext>
                </a:extLst>
              </a:tr>
              <a:tr h="247785">
                <a:tc>
                  <a:txBody>
                    <a:bodyPr/>
                    <a:lstStyle/>
                    <a:p>
                      <a:pPr marL="144000" algn="r"/>
                      <a:r>
                        <a:rPr lang="en-US" sz="1400" baseline="0" noProof="0" dirty="0">
                          <a:solidFill>
                            <a:schemeClr val="tx1"/>
                          </a:solidFill>
                        </a:rPr>
                        <a:t>&lt; 200 per mm</a:t>
                      </a:r>
                      <a:r>
                        <a:rPr lang="en-US" sz="1400" baseline="30000" noProof="0" dirty="0">
                          <a:solidFill>
                            <a:schemeClr val="tx1"/>
                          </a:solidFill>
                        </a:rPr>
                        <a:t>3</a:t>
                      </a:r>
                      <a:r>
                        <a:rPr lang="en-US" sz="1400" baseline="0" noProof="0" dirty="0">
                          <a:solidFill>
                            <a:schemeClr val="tx1"/>
                          </a:solidFill>
                        </a:rPr>
                        <a:t>, %</a:t>
                      </a: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>
                          <a:solidFill>
                            <a:schemeClr val="tx1"/>
                          </a:solidFill>
                        </a:rPr>
                        <a:t>53.2</a:t>
                      </a: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>
                          <a:solidFill>
                            <a:schemeClr val="tx1"/>
                          </a:solidFill>
                        </a:rPr>
                        <a:t>49.3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694479329"/>
                  </a:ext>
                </a:extLst>
              </a:tr>
              <a:tr h="34570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0" noProof="0" dirty="0">
                          <a:solidFill>
                            <a:schemeClr val="tx1"/>
                          </a:solidFill>
                        </a:rPr>
                        <a:t>HIV-1 RNA Median (IQR), log</a:t>
                      </a:r>
                      <a:r>
                        <a:rPr lang="en-US" sz="1400" baseline="-25000" noProof="0" dirty="0">
                          <a:solidFill>
                            <a:schemeClr val="tx1"/>
                          </a:solidFill>
                        </a:rPr>
                        <a:t>10</a:t>
                      </a:r>
                      <a:r>
                        <a:rPr lang="en-US" sz="1400" baseline="0" noProof="0" dirty="0">
                          <a:solidFill>
                            <a:schemeClr val="tx1"/>
                          </a:solidFill>
                        </a:rPr>
                        <a:t> c/mL</a:t>
                      </a: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>
                          <a:solidFill>
                            <a:schemeClr val="tx1"/>
                          </a:solidFill>
                        </a:rPr>
                        <a:t>4.5 (3.9 – 5.1)</a:t>
                      </a: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>
                          <a:solidFill>
                            <a:schemeClr val="tx1"/>
                          </a:solidFill>
                        </a:rPr>
                        <a:t>4.4 (3.8 – 5.1)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1752001135"/>
                  </a:ext>
                </a:extLst>
              </a:tr>
              <a:tr h="247785">
                <a:tc>
                  <a:txBody>
                    <a:bodyPr/>
                    <a:lstStyle/>
                    <a:p>
                      <a:pPr marL="14400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0" noProof="0">
                          <a:solidFill>
                            <a:schemeClr val="tx1"/>
                          </a:solidFill>
                        </a:rPr>
                        <a:t>&lt; 100 000</a:t>
                      </a: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>
                          <a:solidFill>
                            <a:schemeClr val="tx1"/>
                          </a:solidFill>
                        </a:rPr>
                        <a:t>169 (71.9)</a:t>
                      </a: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>
                          <a:solidFill>
                            <a:schemeClr val="tx1"/>
                          </a:solidFill>
                        </a:rPr>
                        <a:t>167 (72.9)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2262099628"/>
                  </a:ext>
                </a:extLst>
              </a:tr>
              <a:tr h="247785">
                <a:tc>
                  <a:txBody>
                    <a:bodyPr/>
                    <a:lstStyle/>
                    <a:p>
                      <a:pPr marL="14400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0" noProof="0">
                          <a:solidFill>
                            <a:schemeClr val="tx1"/>
                          </a:solidFill>
                        </a:rPr>
                        <a:t>≥ 100 000</a:t>
                      </a: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>
                          <a:solidFill>
                            <a:schemeClr val="tx1"/>
                          </a:solidFill>
                        </a:rPr>
                        <a:t>66 (28.1)</a:t>
                      </a: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>
                          <a:solidFill>
                            <a:schemeClr val="tx1"/>
                          </a:solidFill>
                        </a:rPr>
                        <a:t>62 (27.1)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1552266931"/>
                  </a:ext>
                </a:extLst>
              </a:tr>
              <a:tr h="24778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</a:rPr>
                        <a:t>K65R/N present at baseline, no (%)</a:t>
                      </a: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>
                          <a:solidFill>
                            <a:schemeClr val="tx1"/>
                          </a:solidFill>
                        </a:rPr>
                        <a:t>120 (52.9)</a:t>
                      </a: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>
                          <a:solidFill>
                            <a:schemeClr val="tx1"/>
                          </a:solidFill>
                        </a:rPr>
                        <a:t>107 (47.6)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3841456998"/>
                  </a:ext>
                </a:extLst>
              </a:tr>
              <a:tr h="24778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baseline="0" noProof="0" dirty="0">
                          <a:solidFill>
                            <a:schemeClr val="tx1"/>
                          </a:solidFill>
                        </a:rPr>
                        <a:t>M184V/I present at baseline, no (%)</a:t>
                      </a: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>
                          <a:solidFill>
                            <a:schemeClr val="tx1"/>
                          </a:solidFill>
                        </a:rPr>
                        <a:t>196 (86.3)</a:t>
                      </a: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>
                          <a:solidFill>
                            <a:schemeClr val="tx1"/>
                          </a:solidFill>
                        </a:rPr>
                        <a:t>195 (86.7)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1924261706"/>
                  </a:ext>
                </a:extLst>
              </a:tr>
              <a:tr h="24778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0" noProof="0" dirty="0">
                          <a:solidFill>
                            <a:schemeClr val="tx1"/>
                          </a:solidFill>
                        </a:rPr>
                        <a:t>Int/high TDF resistance, no (%)</a:t>
                      </a: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>
                          <a:solidFill>
                            <a:schemeClr val="tx1"/>
                          </a:solidFill>
                        </a:rPr>
                        <a:t>139 (61.2)</a:t>
                      </a: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>
                          <a:solidFill>
                            <a:schemeClr val="tx1"/>
                          </a:solidFill>
                        </a:rPr>
                        <a:t>125 (55.8)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477620826"/>
                  </a:ext>
                </a:extLst>
              </a:tr>
              <a:tr h="24778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0" noProof="0">
                          <a:solidFill>
                            <a:schemeClr val="tx1"/>
                          </a:solidFill>
                        </a:rPr>
                        <a:t>Int/high ZDV resistance, no (%)</a:t>
                      </a: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>
                          <a:solidFill>
                            <a:schemeClr val="tx1"/>
                          </a:solidFill>
                        </a:rPr>
                        <a:t>45 (19.8)</a:t>
                      </a: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>
                          <a:solidFill>
                            <a:schemeClr val="tx1"/>
                          </a:solidFill>
                        </a:rPr>
                        <a:t>38 (17.0)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3165439828"/>
                  </a:ext>
                </a:extLst>
              </a:tr>
              <a:tr h="24778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0" noProof="0" dirty="0">
                          <a:solidFill>
                            <a:schemeClr val="tx1"/>
                          </a:solidFill>
                        </a:rPr>
                        <a:t>Int/high 3TC resistance, no (%)</a:t>
                      </a: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>
                          <a:solidFill>
                            <a:schemeClr val="tx1"/>
                          </a:solidFill>
                        </a:rPr>
                        <a:t>213 (93.8)</a:t>
                      </a: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>
                          <a:solidFill>
                            <a:schemeClr val="tx1"/>
                          </a:solidFill>
                        </a:rPr>
                        <a:t>202 (90.2)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3150971079"/>
                  </a:ext>
                </a:extLst>
              </a:tr>
            </a:tbl>
          </a:graphicData>
        </a:graphic>
      </p:graphicFrame>
      <p:graphicFrame>
        <p:nvGraphicFramePr>
          <p:cNvPr id="8" name="Tableau 7">
            <a:extLst>
              <a:ext uri="{FF2B5EF4-FFF2-40B4-BE49-F238E27FC236}">
                <a16:creationId xmlns:a16="http://schemas.microsoft.com/office/drawing/2014/main" id="{71323919-FC57-4792-AD14-010AE432F50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34934858"/>
              </p:ext>
            </p:extLst>
          </p:nvPr>
        </p:nvGraphicFramePr>
        <p:xfrm>
          <a:off x="6352467" y="4496395"/>
          <a:ext cx="5692349" cy="143897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07424">
                  <a:extLst>
                    <a:ext uri="{9D8B030D-6E8A-4147-A177-3AD203B41FA5}">
                      <a16:colId xmlns:a16="http://schemas.microsoft.com/office/drawing/2014/main" val="2062821581"/>
                    </a:ext>
                  </a:extLst>
                </a:gridCol>
                <a:gridCol w="1184963">
                  <a:extLst>
                    <a:ext uri="{9D8B030D-6E8A-4147-A177-3AD203B41FA5}">
                      <a16:colId xmlns:a16="http://schemas.microsoft.com/office/drawing/2014/main" val="3247516941"/>
                    </a:ext>
                  </a:extLst>
                </a:gridCol>
                <a:gridCol w="1199962">
                  <a:extLst>
                    <a:ext uri="{9D8B030D-6E8A-4147-A177-3AD203B41FA5}">
                      <a16:colId xmlns:a16="http://schemas.microsoft.com/office/drawing/2014/main" val="2187829409"/>
                    </a:ext>
                  </a:extLst>
                </a:gridCol>
              </a:tblGrid>
              <a:tr h="627405">
                <a:tc>
                  <a:txBody>
                    <a:bodyPr/>
                    <a:lstStyle/>
                    <a:p>
                      <a:endParaRPr lang="en-US" sz="1400" noProof="0" dirty="0"/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err="1"/>
                        <a:t>Dolutegravir</a:t>
                      </a:r>
                      <a:endParaRPr lang="fr-FR" sz="1400" dirty="0"/>
                    </a:p>
                    <a:p>
                      <a:pPr algn="ctr"/>
                      <a:r>
                        <a:rPr lang="fr-FR" sz="1400" dirty="0"/>
                        <a:t>(N = 235)</a:t>
                      </a:r>
                    </a:p>
                  </a:txBody>
                  <a:tcPr marL="36000" marR="36000" marT="0" marB="0"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err="1"/>
                        <a:t>Darunavir</a:t>
                      </a:r>
                      <a:r>
                        <a:rPr lang="fr-FR" sz="1400" dirty="0"/>
                        <a:t>/r</a:t>
                      </a:r>
                    </a:p>
                    <a:p>
                      <a:pPr algn="ctr"/>
                      <a:r>
                        <a:rPr lang="fr-FR" sz="1400" dirty="0"/>
                        <a:t>(N = 229)</a:t>
                      </a:r>
                    </a:p>
                  </a:txBody>
                  <a:tcPr marL="36000" marR="36000" marT="0" marB="0" anchor="ctr">
                    <a:solidFill>
                      <a:srgbClr val="0061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2762643"/>
                  </a:ext>
                </a:extLst>
              </a:tr>
              <a:tr h="418270"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Event (any grade) leading to discontinuation</a:t>
                      </a:r>
                      <a:r>
                        <a:rPr lang="en-US" sz="1400" b="1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of study drug (s),</a:t>
                      </a:r>
                      <a:r>
                        <a:rPr lang="en-US" sz="1400" b="1" baseline="0" dirty="0">
                          <a:solidFill>
                            <a:schemeClr val="tx1"/>
                          </a:solidFill>
                        </a:rPr>
                        <a:t> N</a:t>
                      </a:r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 (%)</a:t>
                      </a:r>
                      <a:endParaRPr lang="fr-FR" sz="1400" b="1" baseline="30000" dirty="0">
                        <a:solidFill>
                          <a:schemeClr val="tx1"/>
                        </a:solidFill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u="none" strike="noStrike" kern="1200" baseline="0" dirty="0">
                          <a:solidFill>
                            <a:schemeClr val="tx1"/>
                          </a:solidFill>
                        </a:rPr>
                        <a:t>4 (1.7)</a:t>
                      </a:r>
                      <a:endParaRPr lang="fr-FR" sz="1400" b="1" dirty="0">
                        <a:solidFill>
                          <a:schemeClr val="tx1"/>
                        </a:solidFill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u="none" strike="noStrike" kern="1200" baseline="0" dirty="0">
                          <a:solidFill>
                            <a:schemeClr val="tx1"/>
                          </a:solidFill>
                        </a:rPr>
                        <a:t>1 (0.4)</a:t>
                      </a:r>
                      <a:endParaRPr lang="fr-FR" sz="1400" b="1" dirty="0">
                        <a:solidFill>
                          <a:schemeClr val="tx1"/>
                        </a:solidFill>
                      </a:endParaRP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4068890836"/>
                  </a:ext>
                </a:extLst>
              </a:tr>
              <a:tr h="384852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Serious adverse event,</a:t>
                      </a:r>
                      <a:r>
                        <a:rPr lang="en-US" sz="1400" baseline="0" dirty="0">
                          <a:solidFill>
                            <a:schemeClr val="tx1"/>
                          </a:solidFill>
                        </a:rPr>
                        <a:t> N 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(%)</a:t>
                      </a:r>
                      <a:endParaRPr lang="fr-FR" sz="1400" dirty="0">
                        <a:solidFill>
                          <a:schemeClr val="tx1"/>
                        </a:solidFill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0" u="none" strike="noStrike" kern="1200" baseline="0" dirty="0">
                          <a:solidFill>
                            <a:schemeClr val="dk1"/>
                          </a:solidFill>
                        </a:rPr>
                        <a:t>18 (7.7)</a:t>
                      </a:r>
                      <a:endParaRPr lang="fr-FR" sz="1400" dirty="0">
                        <a:solidFill>
                          <a:schemeClr val="tx1"/>
                        </a:solidFill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0" u="none" strike="noStrike" kern="1200" baseline="0" dirty="0">
                          <a:solidFill>
                            <a:schemeClr val="dk1"/>
                          </a:solidFill>
                        </a:rPr>
                        <a:t>16 (7.0)</a:t>
                      </a:r>
                      <a:endParaRPr lang="fr-FR" sz="1400" dirty="0">
                        <a:solidFill>
                          <a:schemeClr val="tx1"/>
                        </a:solidFill>
                      </a:endParaRP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3841456998"/>
                  </a:ext>
                </a:extLst>
              </a:tr>
            </a:tbl>
          </a:graphicData>
        </a:graphic>
      </p:graphicFrame>
      <p:graphicFrame>
        <p:nvGraphicFramePr>
          <p:cNvPr id="2" name="Tableau 2">
            <a:extLst>
              <a:ext uri="{FF2B5EF4-FFF2-40B4-BE49-F238E27FC236}">
                <a16:creationId xmlns:a16="http://schemas.microsoft.com/office/drawing/2014/main" id="{41C3AF02-46B5-41B5-8746-9C902195EC4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7113792"/>
              </p:ext>
            </p:extLst>
          </p:nvPr>
        </p:nvGraphicFramePr>
        <p:xfrm>
          <a:off x="6352467" y="2312239"/>
          <a:ext cx="5692349" cy="1249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28937">
                  <a:extLst>
                    <a:ext uri="{9D8B030D-6E8A-4147-A177-3AD203B41FA5}">
                      <a16:colId xmlns:a16="http://schemas.microsoft.com/office/drawing/2014/main" val="2054115878"/>
                    </a:ext>
                  </a:extLst>
                </a:gridCol>
                <a:gridCol w="1430610">
                  <a:extLst>
                    <a:ext uri="{9D8B030D-6E8A-4147-A177-3AD203B41FA5}">
                      <a16:colId xmlns:a16="http://schemas.microsoft.com/office/drawing/2014/main" val="771802043"/>
                    </a:ext>
                  </a:extLst>
                </a:gridCol>
                <a:gridCol w="1544151">
                  <a:extLst>
                    <a:ext uri="{9D8B030D-6E8A-4147-A177-3AD203B41FA5}">
                      <a16:colId xmlns:a16="http://schemas.microsoft.com/office/drawing/2014/main" val="3600907579"/>
                    </a:ext>
                  </a:extLst>
                </a:gridCol>
                <a:gridCol w="1588651">
                  <a:extLst>
                    <a:ext uri="{9D8B030D-6E8A-4147-A177-3AD203B41FA5}">
                      <a16:colId xmlns:a16="http://schemas.microsoft.com/office/drawing/2014/main" val="3158188975"/>
                    </a:ext>
                  </a:extLst>
                </a:gridCol>
              </a:tblGrid>
              <a:tr h="399235">
                <a:tc>
                  <a:txBody>
                    <a:bodyPr/>
                    <a:lstStyle/>
                    <a:p>
                      <a:pPr algn="ctr"/>
                      <a:r>
                        <a:rPr lang="fr-FR" sz="1600" dirty="0"/>
                        <a:t>DTG Group</a:t>
                      </a:r>
                      <a:br>
                        <a:rPr lang="fr-FR" sz="1600" dirty="0"/>
                      </a:br>
                      <a:r>
                        <a:rPr lang="fr-FR" sz="1600" dirty="0"/>
                        <a:t>(N = 235)</a:t>
                      </a:r>
                    </a:p>
                  </a:txBody>
                  <a:tcPr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/>
                        <a:t>DRV/r Group</a:t>
                      </a:r>
                      <a:br>
                        <a:rPr lang="fr-FR" sz="1600" dirty="0"/>
                      </a:br>
                      <a:r>
                        <a:rPr lang="fr-FR" sz="1600" dirty="0"/>
                        <a:t>(N = 229)</a:t>
                      </a:r>
                    </a:p>
                  </a:txBody>
                  <a:tcPr anchor="ctr">
                    <a:solidFill>
                      <a:srgbClr val="0061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/>
                        <a:t>TDF/3TC Group </a:t>
                      </a:r>
                    </a:p>
                    <a:p>
                      <a:pPr algn="ctr"/>
                      <a:r>
                        <a:rPr lang="fr-FR" sz="1600" dirty="0"/>
                        <a:t>(N = 233)</a:t>
                      </a:r>
                    </a:p>
                  </a:txBody>
                  <a:tcPr anchor="ctr">
                    <a:solidFill>
                      <a:srgbClr val="18BE0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>
                          <a:solidFill>
                            <a:schemeClr val="tx1"/>
                          </a:solidFill>
                        </a:rPr>
                        <a:t>ZDV/3TC Group </a:t>
                      </a:r>
                    </a:p>
                    <a:p>
                      <a:pPr algn="ctr"/>
                      <a:r>
                        <a:rPr lang="fr-FR" sz="1600" dirty="0">
                          <a:solidFill>
                            <a:schemeClr val="tx1"/>
                          </a:solidFill>
                        </a:rPr>
                        <a:t>(N = 231)</a:t>
                      </a: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7090057"/>
                  </a:ext>
                </a:extLst>
              </a:tr>
              <a:tr h="285727">
                <a:tc>
                  <a:txBody>
                    <a:bodyPr/>
                    <a:lstStyle/>
                    <a:p>
                      <a:pPr algn="ctr"/>
                      <a:r>
                        <a:rPr lang="fr-FR" sz="1600" b="0" u="none" strike="noStrike" kern="1200" baseline="0" dirty="0">
                          <a:solidFill>
                            <a:schemeClr val="dk1"/>
                          </a:solidFill>
                        </a:rPr>
                        <a:t>211 (89.8)</a:t>
                      </a:r>
                      <a:endParaRPr lang="fr-FR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0" u="none" strike="noStrike" kern="1200" baseline="0" dirty="0">
                          <a:solidFill>
                            <a:schemeClr val="dk1"/>
                          </a:solidFill>
                        </a:rPr>
                        <a:t>199 (86.9)</a:t>
                      </a:r>
                      <a:endParaRPr lang="fr-FR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0" u="none" strike="noStrike" kern="1200" baseline="0" dirty="0">
                          <a:solidFill>
                            <a:schemeClr val="dk1"/>
                          </a:solidFill>
                        </a:rPr>
                        <a:t>214 (91.8)</a:t>
                      </a:r>
                      <a:endParaRPr lang="fr-FR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/>
                        <a:t>196 (84.8)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244800"/>
                  </a:ext>
                </a:extLst>
              </a:tr>
              <a:tr h="285727">
                <a:tc gridSpan="2">
                  <a:txBody>
                    <a:bodyPr/>
                    <a:lstStyle/>
                    <a:p>
                      <a:pPr algn="ctr"/>
                      <a:r>
                        <a:rPr lang="fr-FR" sz="1600" dirty="0"/>
                        <a:t>p = 0.332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fr-FR" sz="1600" dirty="0"/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fr-FR" sz="1600" dirty="0"/>
                        <a:t>p = 0.019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fr-FR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03998103"/>
                  </a:ext>
                </a:extLst>
              </a:tr>
            </a:tbl>
          </a:graphicData>
        </a:graphic>
      </p:graphicFrame>
      <p:sp>
        <p:nvSpPr>
          <p:cNvPr id="11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NADIA Study: DTG vs DRV/r + TDF + 3TC </a:t>
            </a:r>
            <a:br>
              <a:rPr lang="fr-FR" dirty="0"/>
            </a:br>
            <a:r>
              <a:rPr lang="fr-FR" dirty="0"/>
              <a:t>vs ZDV + 3TC as 2</a:t>
            </a:r>
            <a:r>
              <a:rPr lang="fr-FR" baseline="30000" dirty="0"/>
              <a:t>nd</a:t>
            </a:r>
            <a:r>
              <a:rPr lang="fr-FR" dirty="0"/>
              <a:t> line ART (2)</a:t>
            </a:r>
          </a:p>
        </p:txBody>
      </p:sp>
      <p:sp>
        <p:nvSpPr>
          <p:cNvPr id="7" name="Text Box 2">
            <a:extLst>
              <a:ext uri="{FF2B5EF4-FFF2-40B4-BE49-F238E27FC236}">
                <a16:creationId xmlns:a16="http://schemas.microsoft.com/office/drawing/2014/main" id="{7A794CE7-614D-D148-B39C-78FDA1BA68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00002" y="4062528"/>
            <a:ext cx="279727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Arial" charset="0"/>
              </a:rPr>
              <a:t>Adverse events at W96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B363E89-7FCE-5C42-9DF1-352A24134080}"/>
              </a:ext>
            </a:extLst>
          </p:cNvPr>
          <p:cNvSpPr/>
          <p:nvPr/>
        </p:nvSpPr>
        <p:spPr>
          <a:xfrm>
            <a:off x="6959759" y="1942907"/>
            <a:ext cx="44777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0070C0"/>
                </a:solidFill>
              </a:rPr>
              <a:t>HIV RNA &lt; 400 c/mL, primary outcome, n (%)</a:t>
            </a:r>
            <a:endParaRPr lang="en-US">
              <a:solidFill>
                <a:srgbClr val="0070C0"/>
              </a:solidFill>
            </a:endParaRPr>
          </a:p>
        </p:txBody>
      </p:sp>
      <p:sp>
        <p:nvSpPr>
          <p:cNvPr id="12" name="Text Box 2">
            <a:extLst>
              <a:ext uri="{FF2B5EF4-FFF2-40B4-BE49-F238E27FC236}">
                <a16:creationId xmlns:a16="http://schemas.microsoft.com/office/drawing/2014/main" id="{A550C48C-3F69-E743-B15D-0EED3A0879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48138" y="1912129"/>
            <a:ext cx="279727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>
                <a:solidFill>
                  <a:srgbClr val="0070C0"/>
                </a:solidFill>
                <a:latin typeface="Calibri" pitchFamily="34" charset="0"/>
                <a:ea typeface="ＭＳ Ｐゴシック" pitchFamily="34" charset="-128"/>
                <a:cs typeface="Arial" charset="0"/>
              </a:rPr>
              <a:t>Baseline characteristics</a:t>
            </a:r>
            <a:endParaRPr kumimoji="0" lang="en-US" sz="2000" b="1" i="0" u="none" strike="noStrike" kern="1200" cap="none" spc="0" normalizeH="0" baseline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itchFamily="34" charset="0"/>
              <a:ea typeface="ＭＳ Ｐゴシック" pitchFamily="34" charset="-128"/>
              <a:cs typeface="Arial" charset="0"/>
            </a:endParaRPr>
          </a:p>
        </p:txBody>
      </p:sp>
      <p:sp>
        <p:nvSpPr>
          <p:cNvPr id="13" name="Text Box 3">
            <a:extLst>
              <a:ext uri="{FF2B5EF4-FFF2-40B4-BE49-F238E27FC236}">
                <a16:creationId xmlns:a16="http://schemas.microsoft.com/office/drawing/2014/main" id="{F76F62EB-C243-4779-B151-C1A8653D9A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31995" y="6444771"/>
            <a:ext cx="236000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eaLnBrk="0" hangingPunct="0"/>
            <a:r>
              <a:rPr lang="en-US" sz="1400" i="1" dirty="0">
                <a:solidFill>
                  <a:srgbClr val="0070C0"/>
                </a:solidFill>
              </a:rPr>
              <a:t>Paton N. CROI 2022, Abs. 137 </a:t>
            </a:r>
          </a:p>
        </p:txBody>
      </p:sp>
    </p:spTree>
    <p:extLst>
      <p:ext uri="{BB962C8B-B14F-4D97-AF65-F5344CB8AC3E}">
        <p14:creationId xmlns:p14="http://schemas.microsoft.com/office/powerpoint/2010/main" val="11347097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1A460414-72C3-544D-9B82-28E603C8F0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0786922"/>
              </p:ext>
            </p:extLst>
          </p:nvPr>
        </p:nvGraphicFramePr>
        <p:xfrm>
          <a:off x="1121228" y="1902962"/>
          <a:ext cx="8860972" cy="249936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3319791">
                  <a:extLst>
                    <a:ext uri="{9D8B030D-6E8A-4147-A177-3AD203B41FA5}">
                      <a16:colId xmlns:a16="http://schemas.microsoft.com/office/drawing/2014/main" val="4239552387"/>
                    </a:ext>
                  </a:extLst>
                </a:gridCol>
                <a:gridCol w="1314183">
                  <a:extLst>
                    <a:ext uri="{9D8B030D-6E8A-4147-A177-3AD203B41FA5}">
                      <a16:colId xmlns:a16="http://schemas.microsoft.com/office/drawing/2014/main" val="3492485530"/>
                    </a:ext>
                  </a:extLst>
                </a:gridCol>
                <a:gridCol w="1412227">
                  <a:extLst>
                    <a:ext uri="{9D8B030D-6E8A-4147-A177-3AD203B41FA5}">
                      <a16:colId xmlns:a16="http://schemas.microsoft.com/office/drawing/2014/main" val="3058862620"/>
                    </a:ext>
                  </a:extLst>
                </a:gridCol>
                <a:gridCol w="2016432">
                  <a:extLst>
                    <a:ext uri="{9D8B030D-6E8A-4147-A177-3AD203B41FA5}">
                      <a16:colId xmlns:a16="http://schemas.microsoft.com/office/drawing/2014/main" val="4262141228"/>
                    </a:ext>
                  </a:extLst>
                </a:gridCol>
                <a:gridCol w="798339">
                  <a:extLst>
                    <a:ext uri="{9D8B030D-6E8A-4147-A177-3AD203B41FA5}">
                      <a16:colId xmlns:a16="http://schemas.microsoft.com/office/drawing/2014/main" val="3555890119"/>
                    </a:ext>
                  </a:extLst>
                </a:gridCol>
              </a:tblGrid>
              <a:tr h="22515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noProof="0">
                        <a:solidFill>
                          <a:srgbClr val="000066"/>
                        </a:solidFill>
                      </a:endParaRPr>
                    </a:p>
                  </a:txBody>
                  <a:tcP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1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TDF </a:t>
                      </a:r>
                      <a:r>
                        <a:rPr kumimoji="0" lang="en-US" sz="1600" b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(N = 233)</a:t>
                      </a:r>
                      <a:endParaRPr kumimoji="0" lang="en-US" sz="16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solidFill>
                      <a:srgbClr val="18BE0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1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</a:rPr>
                        <a:t>ZDV </a:t>
                      </a:r>
                      <a:r>
                        <a:rPr kumimoji="0" lang="en-US" sz="1600" b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</a:rPr>
                        <a:t>(N = 231)</a:t>
                      </a:r>
                      <a:endParaRPr kumimoji="0" lang="en-US" sz="1600" b="0" i="0" u="none" strike="noStrike" cap="none" normalizeH="0" baseline="0" noProof="0" dirty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1" u="none" strike="noStrike" cap="none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Difference </a:t>
                      </a:r>
                      <a:r>
                        <a:rPr kumimoji="0" lang="en-US" sz="1600" b="0" u="none" strike="noStrike" cap="none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(95 % CI)</a:t>
                      </a:r>
                      <a:endParaRPr kumimoji="0" lang="en-US" sz="1600" b="0" i="0" u="none" strike="noStrike" cap="none" normalizeH="0" baseline="0" noProof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1" u="none" strike="noStrike" cap="none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p</a:t>
                      </a:r>
                      <a:endParaRPr kumimoji="0" lang="en-US" sz="1600" b="1" i="0" u="none" strike="noStrike" cap="none" normalizeH="0" baseline="0" noProof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8003690"/>
                  </a:ext>
                </a:extLst>
              </a:tr>
              <a:tr h="2046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HIV RNA &lt; 400 c/mL, ITT</a:t>
                      </a:r>
                      <a:endParaRPr kumimoji="0" lang="en-US" sz="1400" b="1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u="none" strike="noStrike" cap="none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91.8 %</a:t>
                      </a:r>
                      <a:endParaRPr kumimoji="0" lang="en-US" sz="1400" b="1" i="0" u="none" strike="noStrike" cap="none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u="none" strike="noStrike" cap="none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84.8 %</a:t>
                      </a:r>
                      <a:endParaRPr kumimoji="0" lang="en-US" sz="1400" b="1" i="0" u="none" strike="noStrike" cap="none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u="none" strike="noStrike" cap="none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7.0 (1.2 to 12.8)</a:t>
                      </a:r>
                      <a:endParaRPr kumimoji="0" lang="en-US" sz="1400" b="1" i="0" u="none" strike="noStrike" cap="none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u="none" strike="noStrike" cap="none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0.019</a:t>
                      </a:r>
                      <a:endParaRPr kumimoji="0" lang="en-US" sz="1400" b="1" i="0" u="none" strike="noStrike" cap="none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0665681"/>
                  </a:ext>
                </a:extLst>
              </a:tr>
              <a:tr h="347969">
                <a:tc>
                  <a:txBody>
                    <a:bodyPr/>
                    <a:lstStyle/>
                    <a:p>
                      <a:pPr marL="358775" marR="0" lvl="0" indent="-39688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K65R/N present (N = 227)</a:t>
                      </a:r>
                    </a:p>
                    <a:p>
                      <a:pPr marL="0" marR="0" lvl="0" indent="319088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K65R/N absent (N = 225)</a:t>
                      </a:r>
                      <a:endParaRPr kumimoji="0" lang="en-US" sz="1400" b="1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u="none" strike="noStrike" cap="none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95.7 %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u="none" strike="noStrike" cap="none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87.7 %</a:t>
                      </a:r>
                      <a:endParaRPr kumimoji="0" lang="en-US" sz="1400" b="0" i="0" u="none" strike="noStrike" cap="none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u="none" strike="noStrike" cap="none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93.6 %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u="none" strike="noStrike" cap="none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75.2 %</a:t>
                      </a:r>
                      <a:endParaRPr kumimoji="0" lang="en-US" sz="1400" b="0" i="0" u="none" strike="noStrike" cap="none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1400" b="0" i="0" u="none" strike="noStrike" cap="none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1400" b="0" i="0" u="none" strike="noStrike" cap="none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754400"/>
                  </a:ext>
                </a:extLst>
              </a:tr>
              <a:tr h="347969">
                <a:tc>
                  <a:txBody>
                    <a:bodyPr/>
                    <a:lstStyle/>
                    <a:p>
                      <a:pPr marL="0" marR="0" lvl="0" indent="319088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M184V/I present (N = 391)</a:t>
                      </a:r>
                    </a:p>
                    <a:p>
                      <a:pPr marL="0" marR="0" lvl="0" indent="319088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M184V/I absent (N = 61)</a:t>
                      </a:r>
                      <a:endParaRPr kumimoji="0" lang="en-US" sz="1400" b="1" i="0" u="none" strike="noStrike" cap="none" normalizeH="0" baseline="3000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u="none" strike="noStrike" cap="none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92.5 %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u="none" strike="noStrike" cap="none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86.2 %</a:t>
                      </a:r>
                      <a:endParaRPr kumimoji="0" lang="en-US" sz="1400" b="0" i="0" u="none" strike="noStrike" cap="none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u="none" strike="noStrike" cap="none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89.5 %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u="none" strike="noStrike" cap="none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54.5 %</a:t>
                      </a:r>
                      <a:endParaRPr kumimoji="0" lang="en-US" sz="1400" b="0" i="0" u="none" strike="noStrike" cap="none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1400" b="0" i="0" u="none" strike="noStrike" cap="none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1400" b="0" i="0" u="none" strike="noStrike" cap="none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929946"/>
                  </a:ext>
                </a:extLst>
              </a:tr>
              <a:tr h="2046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HIV RNA &lt; 400 c/mL, per protocol</a:t>
                      </a:r>
                      <a:endParaRPr kumimoji="0" lang="en-US" sz="1400" b="1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400" b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95.4 %</a:t>
                      </a:r>
                      <a:endParaRPr kumimoji="0" lang="en-US" sz="14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u="none" strike="noStrike" cap="none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87.8 %</a:t>
                      </a:r>
                      <a:endParaRPr kumimoji="0" lang="en-US" sz="1400" b="0" i="0" u="none" strike="noStrike" cap="none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1400" b="0" i="0" u="none" strike="noStrike" cap="none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1400" b="0" i="0" u="none" strike="noStrike" cap="none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1537700"/>
                  </a:ext>
                </a:extLst>
              </a:tr>
              <a:tr h="34796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Rebound VL &gt; 400 c/mL, </a:t>
                      </a:r>
                      <a:r>
                        <a:rPr kumimoji="0" lang="en-US" sz="1400" b="1" u="sng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WITH</a:t>
                      </a:r>
                      <a:r>
                        <a:rPr kumimoji="0" lang="en-US" sz="1400" b="1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 emergence of major RAM</a:t>
                      </a:r>
                      <a:endParaRPr kumimoji="0" lang="en-US" sz="1400" b="1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DTG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N = 3</a:t>
                      </a:r>
                      <a:endParaRPr kumimoji="0" lang="en-US" sz="14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DTG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N = 6</a:t>
                      </a:r>
                      <a:endParaRPr kumimoji="0" lang="en-US" sz="14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1400" b="0" i="0" u="none" strike="noStrike" cap="none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14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2716488"/>
                  </a:ext>
                </a:extLst>
              </a:tr>
            </a:tbl>
          </a:graphicData>
        </a:graphic>
      </p:graphicFrame>
      <p:sp>
        <p:nvSpPr>
          <p:cNvPr id="5" name="ZoneTexte 4">
            <a:extLst>
              <a:ext uri="{FF2B5EF4-FFF2-40B4-BE49-F238E27FC236}">
                <a16:creationId xmlns:a16="http://schemas.microsoft.com/office/drawing/2014/main" id="{0CC323B0-BB8E-534E-B373-E4AB7310059C}"/>
              </a:ext>
            </a:extLst>
          </p:cNvPr>
          <p:cNvSpPr txBox="1"/>
          <p:nvPr/>
        </p:nvSpPr>
        <p:spPr>
          <a:xfrm>
            <a:off x="2085363" y="4605160"/>
            <a:ext cx="2512932" cy="523220"/>
          </a:xfrm>
          <a:prstGeom prst="rect">
            <a:avLst/>
          </a:prstGeom>
          <a:solidFill>
            <a:srgbClr val="E9EDF4"/>
          </a:solidFill>
        </p:spPr>
        <p:txBody>
          <a:bodyPr wrap="none" rtlCol="0">
            <a:spAutoFit/>
          </a:bodyPr>
          <a:lstStyle/>
          <a:p>
            <a:r>
              <a:rPr lang="en-US" sz="1400" dirty="0"/>
              <a:t>Intermediate resistance, N = 3/3</a:t>
            </a:r>
          </a:p>
          <a:p>
            <a:r>
              <a:rPr lang="en-US" sz="1400" dirty="0"/>
              <a:t>(RAMS = M50I + R263K)</a:t>
            </a:r>
          </a:p>
        </p:txBody>
      </p:sp>
      <p:graphicFrame>
        <p:nvGraphicFramePr>
          <p:cNvPr id="7" name="Group 32">
            <a:extLst>
              <a:ext uri="{FF2B5EF4-FFF2-40B4-BE49-F238E27FC236}">
                <a16:creationId xmlns:a16="http://schemas.microsoft.com/office/drawing/2014/main" id="{6D80E227-7CB4-0948-8380-85435415C17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05846600"/>
              </p:ext>
            </p:extLst>
          </p:nvPr>
        </p:nvGraphicFramePr>
        <p:xfrm>
          <a:off x="6890659" y="4432002"/>
          <a:ext cx="5203370" cy="1920352"/>
        </p:xfrm>
        <a:graphic>
          <a:graphicData uri="http://schemas.openxmlformats.org/drawingml/2006/table">
            <a:tbl>
              <a:tblPr/>
              <a:tblGrid>
                <a:gridCol w="234042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862943">
                  <a:extLst>
                    <a:ext uri="{9D8B030D-6E8A-4147-A177-3AD203B41FA5}">
                      <a16:colId xmlns:a16="http://schemas.microsoft.com/office/drawing/2014/main" val="3295654531"/>
                    </a:ext>
                  </a:extLst>
                </a:gridCol>
              </a:tblGrid>
              <a:tr h="157616"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42900" algn="l" defTabSz="3429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685800" algn="l" defTabSz="3429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028700" algn="l" defTabSz="3429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371600" algn="l" defTabSz="3429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714500" algn="l" defTabSz="3429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057400" algn="l" defTabSz="3429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400300" algn="l" defTabSz="3429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2743200" algn="l" defTabSz="3429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DTG Resistance Level  (Stanford) </a:t>
                      </a:r>
                    </a:p>
                  </a:txBody>
                  <a:tcPr marL="121881" marR="121881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42900" algn="l" defTabSz="3429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685800" algn="l" defTabSz="3429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028700" algn="l" defTabSz="3429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371600" algn="l" defTabSz="3429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714500" algn="l" defTabSz="3429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057400" algn="l" defTabSz="3429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400300" algn="l" defTabSz="3429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2743200" algn="l" defTabSz="3429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DTG Mutations</a:t>
                      </a:r>
                    </a:p>
                  </a:txBody>
                  <a:tcPr marL="121881" marR="121881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964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7616">
                <a:tc rowSpan="5">
                  <a:txBody>
                    <a:bodyPr/>
                    <a:lstStyle>
                      <a:lvl1pPr marL="0" algn="l" defTabSz="3429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42900" algn="l" defTabSz="3429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685800" algn="l" defTabSz="3429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028700" algn="l" defTabSz="3429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371600" algn="l" defTabSz="3429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714500" algn="l" defTabSz="3429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057400" algn="l" defTabSz="3429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400300" algn="l" defTabSz="3429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2743200" algn="l" defTabSz="3429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High</a:t>
                      </a:r>
                    </a:p>
                  </a:txBody>
                  <a:tcPr marL="121881" marR="121881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42900" algn="l" defTabSz="3429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685800" algn="l" defTabSz="3429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028700" algn="l" defTabSz="3429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371600" algn="l" defTabSz="3429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714500" algn="l" defTabSz="3429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057400" algn="l" defTabSz="3429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400300" algn="l" defTabSz="3429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2743200" algn="l" defTabSz="3429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T66TA, G118R, E138K, G149GA, G163GR</a:t>
                      </a:r>
                    </a:p>
                  </a:txBody>
                  <a:tcPr marL="121881" marR="121881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4730628"/>
                  </a:ext>
                </a:extLst>
              </a:tr>
              <a:tr h="157616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16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121881" marR="121881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42900" algn="l" defTabSz="3429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685800" algn="l" defTabSz="3429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028700" algn="l" defTabSz="3429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371600" algn="l" defTabSz="3429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714500" algn="l" defTabSz="3429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057400" algn="l" defTabSz="3429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400300" algn="l" defTabSz="3429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2743200" algn="l" defTabSz="3429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T66TAIV, T97A, G118R, E138K</a:t>
                      </a:r>
                    </a:p>
                  </a:txBody>
                  <a:tcPr marL="121881" marR="121881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0826320"/>
                  </a:ext>
                </a:extLst>
              </a:tr>
              <a:tr h="157616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16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121881" marR="121881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42900" algn="l" defTabSz="3429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685800" algn="l" defTabSz="3429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028700" algn="l" defTabSz="3429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371600" algn="l" defTabSz="3429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714500" algn="l" defTabSz="3429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057400" algn="l" defTabSz="3429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400300" algn="l" defTabSz="3429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2743200" algn="l" defTabSz="3429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T66I, G118R, E138K, G149GA</a:t>
                      </a:r>
                    </a:p>
                  </a:txBody>
                  <a:tcPr marL="121881" marR="121881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7616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16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121881" marR="121881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42900" algn="l" defTabSz="3429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685800" algn="l" defTabSz="3429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028700" algn="l" defTabSz="3429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371600" algn="l" defTabSz="3429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714500" algn="l" defTabSz="3429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057400" algn="l" defTabSz="3429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400300" algn="l" defTabSz="3429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2743200" algn="l" defTabSz="3429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T66A, G118R, E138K</a:t>
                      </a:r>
                    </a:p>
                  </a:txBody>
                  <a:tcPr marL="121881" marR="121881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7547"/>
                  </a:ext>
                </a:extLst>
              </a:tr>
              <a:tr h="157616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16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121881" marR="121881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42900" algn="l" defTabSz="3429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685800" algn="l" defTabSz="3429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028700" algn="l" defTabSz="3429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371600" algn="l" defTabSz="3429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714500" algn="l" defTabSz="3429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057400" algn="l" defTabSz="3429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400300" algn="l" defTabSz="3429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2743200" algn="l" defTabSz="3429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E138K, G140A, Q148R</a:t>
                      </a:r>
                    </a:p>
                  </a:txBody>
                  <a:tcPr marL="121881" marR="121881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1090108"/>
                  </a:ext>
                </a:extLst>
              </a:tr>
              <a:tr h="157616"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42900" algn="l" defTabSz="3429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685800" algn="l" defTabSz="3429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028700" algn="l" defTabSz="3429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371600" algn="l" defTabSz="3429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714500" algn="l" defTabSz="3429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057400" algn="l" defTabSz="3429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400300" algn="l" defTabSz="3429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2743200" algn="l" defTabSz="3429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Intermediate</a:t>
                      </a:r>
                    </a:p>
                  </a:txBody>
                  <a:tcPr marL="121881" marR="121881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42900" algn="l" defTabSz="3429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685800" algn="l" defTabSz="3429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028700" algn="l" defTabSz="3429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371600" algn="l" defTabSz="3429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714500" algn="l" defTabSz="3429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057400" algn="l" defTabSz="3429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400300" algn="l" defTabSz="3429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2743200" algn="l" defTabSz="3429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R263RK</a:t>
                      </a:r>
                    </a:p>
                  </a:txBody>
                  <a:tcPr marL="121881" marR="121881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0276788"/>
                  </a:ext>
                </a:extLst>
              </a:tr>
            </a:tbl>
          </a:graphicData>
        </a:graphic>
      </p:graphicFrame>
      <p:sp>
        <p:nvSpPr>
          <p:cNvPr id="8" name="Flèche à angle droit 7">
            <a:extLst>
              <a:ext uri="{FF2B5EF4-FFF2-40B4-BE49-F238E27FC236}">
                <a16:creationId xmlns:a16="http://schemas.microsoft.com/office/drawing/2014/main" id="{10FA38AC-85A5-3842-A627-AC0A48C7AE5A}"/>
              </a:ext>
            </a:extLst>
          </p:cNvPr>
          <p:cNvSpPr/>
          <p:nvPr/>
        </p:nvSpPr>
        <p:spPr bwMode="auto">
          <a:xfrm rot="5400000">
            <a:off x="6425235" y="4468812"/>
            <a:ext cx="273946" cy="408405"/>
          </a:xfrm>
          <a:prstGeom prst="bentUpArrow">
            <a:avLst/>
          </a:prstGeom>
          <a:solidFill>
            <a:srgbClr val="00B0F0"/>
          </a:solidFill>
          <a:ln w="9525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9" name="Flèche à angle droit 8">
            <a:extLst>
              <a:ext uri="{FF2B5EF4-FFF2-40B4-BE49-F238E27FC236}">
                <a16:creationId xmlns:a16="http://schemas.microsoft.com/office/drawing/2014/main" id="{F4CD4FD2-E666-C44E-BC6E-368FAFFBD9B1}"/>
              </a:ext>
            </a:extLst>
          </p:cNvPr>
          <p:cNvSpPr/>
          <p:nvPr/>
        </p:nvSpPr>
        <p:spPr bwMode="auto">
          <a:xfrm rot="5400000" flipV="1">
            <a:off x="4789773" y="4468812"/>
            <a:ext cx="273946" cy="408405"/>
          </a:xfrm>
          <a:prstGeom prst="bentUpArrow">
            <a:avLst/>
          </a:prstGeom>
          <a:solidFill>
            <a:srgbClr val="00B0F0"/>
          </a:solidFill>
          <a:ln w="9525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1" name="Titre 1">
            <a:extLst>
              <a:ext uri="{FF2B5EF4-FFF2-40B4-BE49-F238E27FC236}">
                <a16:creationId xmlns:a16="http://schemas.microsoft.com/office/drawing/2014/main" id="{951702FC-38FE-6040-913B-A879834B26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" y="10471"/>
            <a:ext cx="9778409" cy="1481068"/>
          </a:xfrm>
        </p:spPr>
        <p:txBody>
          <a:bodyPr>
            <a:normAutofit/>
          </a:bodyPr>
          <a:lstStyle/>
          <a:p>
            <a:r>
              <a:rPr lang="fr-FR" dirty="0"/>
              <a:t>NADIA Study: DTG vs DRV/r + TDF + 3TC vs ZDV + 3TC as 2</a:t>
            </a:r>
            <a:r>
              <a:rPr lang="fr-FR" baseline="30000" dirty="0"/>
              <a:t>nd</a:t>
            </a:r>
            <a:r>
              <a:rPr lang="fr-FR" dirty="0"/>
              <a:t> line ART (3)</a:t>
            </a:r>
          </a:p>
        </p:txBody>
      </p:sp>
      <p:sp>
        <p:nvSpPr>
          <p:cNvPr id="12" name="Text Box 3">
            <a:extLst>
              <a:ext uri="{FF2B5EF4-FFF2-40B4-BE49-F238E27FC236}">
                <a16:creationId xmlns:a16="http://schemas.microsoft.com/office/drawing/2014/main" id="{91C40B55-C7BA-4079-8499-E65B455891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31995" y="6444771"/>
            <a:ext cx="236000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eaLnBrk="0" hangingPunct="0"/>
            <a:r>
              <a:rPr lang="en-US" sz="1400" i="1" dirty="0">
                <a:solidFill>
                  <a:srgbClr val="0070C0"/>
                </a:solidFill>
              </a:rPr>
              <a:t>Paton N. CROI 2022, Abs. 137 </a:t>
            </a:r>
          </a:p>
        </p:txBody>
      </p:sp>
    </p:spTree>
    <p:extLst>
      <p:ext uri="{BB962C8B-B14F-4D97-AF65-F5344CB8AC3E}">
        <p14:creationId xmlns:p14="http://schemas.microsoft.com/office/powerpoint/2010/main" val="37241714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31CE61E-2FED-3D4C-B5C1-11C06607FDD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09600" y="1891821"/>
            <a:ext cx="10972800" cy="4572000"/>
          </a:xfrm>
        </p:spPr>
        <p:txBody>
          <a:bodyPr/>
          <a:lstStyle/>
          <a:p>
            <a:r>
              <a:rPr lang="en-US" dirty="0"/>
              <a:t>In patients failing a first line with 2 NRTI + 1 NNRTI</a:t>
            </a:r>
          </a:p>
          <a:p>
            <a:pPr lvl="1"/>
            <a:r>
              <a:rPr lang="en-US" dirty="0"/>
              <a:t>DTG + 2 NRTIS can be used as a second-line ART, even if NRTIS are predicted to have no activity</a:t>
            </a:r>
          </a:p>
          <a:p>
            <a:pPr lvl="1"/>
            <a:r>
              <a:rPr lang="en-US" dirty="0"/>
              <a:t>TDF/3TC vas superior to ZDV/3TC</a:t>
            </a:r>
          </a:p>
          <a:p>
            <a:pPr lvl="1"/>
            <a:r>
              <a:rPr lang="en-US" dirty="0"/>
              <a:t>DTG + 2 NRTIs can be used where resistance testing is not available but DTG resistance </a:t>
            </a:r>
            <a:br>
              <a:rPr lang="en-US" dirty="0"/>
            </a:br>
            <a:r>
              <a:rPr lang="en-US" dirty="0"/>
              <a:t>is a concern</a:t>
            </a:r>
          </a:p>
          <a:p>
            <a:pPr lvl="1"/>
            <a:endParaRPr lang="en-US" dirty="0"/>
          </a:p>
          <a:p>
            <a:r>
              <a:rPr lang="en-US" dirty="0"/>
              <a:t>DRV/r + 2 NRTIs has efficacy equivalent to DTG + TDF/TAF+XTC, without concern </a:t>
            </a:r>
            <a:br>
              <a:rPr lang="en-US" dirty="0"/>
            </a:br>
            <a:r>
              <a:rPr lang="en-US" dirty="0"/>
              <a:t>for resistance emergence</a:t>
            </a:r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E49B5EA6-6E9E-E747-8747-9001CF3D6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" y="10471"/>
            <a:ext cx="9757145" cy="1481068"/>
          </a:xfrm>
        </p:spPr>
        <p:txBody>
          <a:bodyPr>
            <a:normAutofit/>
          </a:bodyPr>
          <a:lstStyle/>
          <a:p>
            <a:r>
              <a:rPr lang="fr-FR" dirty="0"/>
              <a:t>NADIA Study: DTG vs DRV/r + TDF + 3TC vs ZDV + 3TC as 2</a:t>
            </a:r>
            <a:r>
              <a:rPr lang="fr-FR" baseline="30000" dirty="0"/>
              <a:t>nd</a:t>
            </a:r>
            <a:r>
              <a:rPr lang="fr-FR" dirty="0"/>
              <a:t> line ART (4)</a:t>
            </a:r>
          </a:p>
        </p:txBody>
      </p:sp>
      <p:sp>
        <p:nvSpPr>
          <p:cNvPr id="6" name="Text Box 3">
            <a:extLst>
              <a:ext uri="{FF2B5EF4-FFF2-40B4-BE49-F238E27FC236}">
                <a16:creationId xmlns:a16="http://schemas.microsoft.com/office/drawing/2014/main" id="{77551C2D-CD5D-49A9-AE87-C6A7891EAE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31995" y="6444771"/>
            <a:ext cx="236000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eaLnBrk="0" hangingPunct="0"/>
            <a:r>
              <a:rPr lang="en-US" sz="1400" i="1" dirty="0">
                <a:solidFill>
                  <a:srgbClr val="0070C0"/>
                </a:solidFill>
              </a:rPr>
              <a:t>Paton N. CROI 2022, Abs. 137 </a:t>
            </a:r>
          </a:p>
        </p:txBody>
      </p:sp>
    </p:spTree>
    <p:extLst>
      <p:ext uri="{BB962C8B-B14F-4D97-AF65-F5344CB8AC3E}">
        <p14:creationId xmlns:p14="http://schemas.microsoft.com/office/powerpoint/2010/main" val="42680856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2DBD86-C168-4912-BFF4-8AE09E7AB7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" y="10471"/>
            <a:ext cx="11181907" cy="1481068"/>
          </a:xfrm>
        </p:spPr>
        <p:txBody>
          <a:bodyPr/>
          <a:lstStyle/>
          <a:p>
            <a:r>
              <a:rPr lang="en-US" dirty="0"/>
              <a:t>VISEND: DTG-Based ART vs PI-Based ART for Second-line Therapy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E0CC76D-FFDB-044F-848B-73D92EBBDC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4675" y="1513047"/>
            <a:ext cx="10877529" cy="338224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sz="2200" dirty="0">
                <a:solidFill>
                  <a:srgbClr val="000000"/>
                </a:solidFill>
              </a:rPr>
              <a:t>Randomized, open-label, noninferiority phase III trial in Zambia</a:t>
            </a:r>
          </a:p>
        </p:txBody>
      </p:sp>
      <p:sp>
        <p:nvSpPr>
          <p:cNvPr id="10" name="Rectangle 6">
            <a:extLst>
              <a:ext uri="{FF2B5EF4-FFF2-40B4-BE49-F238E27FC236}">
                <a16:creationId xmlns:a16="http://schemas.microsoft.com/office/drawing/2014/main" id="{153FAC30-416E-A648-BD69-82F2DFDE40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45765" y="2304906"/>
            <a:ext cx="2242864" cy="691998"/>
          </a:xfrm>
          <a:prstGeom prst="rect">
            <a:avLst/>
          </a:prstGeom>
          <a:ln>
            <a:solidFill>
              <a:schemeClr val="accent1"/>
            </a:solidFill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Arm A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(VL &lt;1000 c/mL)</a:t>
            </a:r>
          </a:p>
        </p:txBody>
      </p:sp>
      <p:sp>
        <p:nvSpPr>
          <p:cNvPr id="11" name="Rectangle 7">
            <a:extLst>
              <a:ext uri="{FF2B5EF4-FFF2-40B4-BE49-F238E27FC236}">
                <a16:creationId xmlns:a16="http://schemas.microsoft.com/office/drawing/2014/main" id="{A84BB31F-29C6-AE4A-B582-C5679F9371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45763" y="3617802"/>
            <a:ext cx="2242865" cy="693937"/>
          </a:xfrm>
          <a:prstGeom prst="rect">
            <a:avLst/>
          </a:prstGeom>
          <a:ln>
            <a:solidFill>
              <a:schemeClr val="accent1"/>
            </a:solidFill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Arm B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(VL ≥1000 c/mL)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8B3B82B-A34A-6343-B201-7BCBF82F9276}"/>
              </a:ext>
            </a:extLst>
          </p:cNvPr>
          <p:cNvSpPr/>
          <p:nvPr/>
        </p:nvSpPr>
        <p:spPr>
          <a:xfrm>
            <a:off x="1233026" y="2788587"/>
            <a:ext cx="1724484" cy="1077218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HIV-infected adults on EFV or NVP + 3TC/TDF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(N = 1201)</a:t>
            </a:r>
          </a:p>
        </p:txBody>
      </p:sp>
      <p:sp>
        <p:nvSpPr>
          <p:cNvPr id="16" name="Line 54">
            <a:extLst>
              <a:ext uri="{FF2B5EF4-FFF2-40B4-BE49-F238E27FC236}">
                <a16:creationId xmlns:a16="http://schemas.microsoft.com/office/drawing/2014/main" id="{1B2C9D54-EB69-BA48-AC2E-8832261C92F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9865812" y="2304906"/>
            <a:ext cx="374545" cy="0"/>
          </a:xfrm>
          <a:prstGeom prst="line">
            <a:avLst/>
          </a:prstGeom>
          <a:noFill/>
          <a:ln w="28575">
            <a:solidFill>
              <a:schemeClr val="accent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15B1977-C4E6-A248-AA3A-E0E8D8D5B154}"/>
              </a:ext>
            </a:extLst>
          </p:cNvPr>
          <p:cNvSpPr txBox="1"/>
          <p:nvPr/>
        </p:nvSpPr>
        <p:spPr bwMode="auto">
          <a:xfrm>
            <a:off x="10240357" y="2021466"/>
            <a:ext cx="1316181" cy="3658675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Follow-up for 144 wk</a:t>
            </a:r>
          </a:p>
        </p:txBody>
      </p:sp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758925D8-6568-014B-BCE6-4A460DBDE2F4}"/>
              </a:ext>
            </a:extLst>
          </p:cNvPr>
          <p:cNvSpPr txBox="1">
            <a:spLocks/>
          </p:cNvSpPr>
          <p:nvPr/>
        </p:nvSpPr>
        <p:spPr bwMode="auto">
          <a:xfrm>
            <a:off x="604674" y="5058307"/>
            <a:ext cx="5784611" cy="1235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chemeClr val="bg1"/>
              </a:buClr>
              <a:buFont typeface="Wingdings" panose="05000000000000000000" pitchFamily="2" charset="2"/>
              <a:buChar char="§"/>
              <a:defRPr sz="280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742950" indent="-28575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chemeClr val="bg1"/>
              </a:buClr>
              <a:buFont typeface="Arial" panose="020B0604020202020204" pitchFamily="34" charset="0"/>
              <a:buChar char="‒"/>
              <a:defRPr sz="2600">
                <a:solidFill>
                  <a:schemeClr val="bg1"/>
                </a:solidFill>
                <a:latin typeface="Calibri" panose="020F0502020204030204" pitchFamily="34" charset="0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chemeClr val="bg1"/>
              </a:buClr>
              <a:buFont typeface="Arial" panose="020B0604020202020204" pitchFamily="34" charset="0"/>
              <a:buChar char="‒"/>
              <a:defRPr sz="2400">
                <a:solidFill>
                  <a:schemeClr val="bg1"/>
                </a:solidFill>
                <a:latin typeface="Calibri" panose="020F0502020204030204" pitchFamily="34" charset="0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chemeClr val="bg1"/>
              </a:buClr>
              <a:buFont typeface="Arial" panose="020B0604020202020204" pitchFamily="34" charset="0"/>
              <a:buChar char="‒"/>
              <a:defRPr sz="2200">
                <a:solidFill>
                  <a:schemeClr val="bg1"/>
                </a:solidFill>
                <a:latin typeface="Calibri" panose="020F0502020204030204" pitchFamily="34" charset="0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chemeClr val="bg1"/>
              </a:buClr>
              <a:buFont typeface="Arial" panose="020B0604020202020204" pitchFamily="34" charset="0"/>
              <a:buChar char="‒"/>
              <a:defRPr sz="2000">
                <a:solidFill>
                  <a:schemeClr val="bg1"/>
                </a:solidFill>
                <a:latin typeface="Calibri" panose="020F0502020204030204" pitchFamily="34" charset="0"/>
              </a:defRPr>
            </a:lvl5pPr>
            <a:lvl6pPr marL="2514600" indent="-228600" algn="l" rtl="0" eaLnBrk="1" fontAlgn="base" hangingPunct="1">
              <a:lnSpc>
                <a:spcPct val="90000"/>
              </a:lnSpc>
              <a:spcBef>
                <a:spcPct val="35000"/>
              </a:spcBef>
              <a:spcAft>
                <a:spcPct val="25000"/>
              </a:spcAft>
              <a:buClr>
                <a:schemeClr val="accent2"/>
              </a:buClr>
              <a:buFont typeface="Arial" charset="0"/>
              <a:buChar char="–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lnSpc>
                <a:spcPct val="90000"/>
              </a:lnSpc>
              <a:spcBef>
                <a:spcPct val="35000"/>
              </a:spcBef>
              <a:spcAft>
                <a:spcPct val="25000"/>
              </a:spcAft>
              <a:buClr>
                <a:schemeClr val="accent2"/>
              </a:buClr>
              <a:buFont typeface="Arial" charset="0"/>
              <a:buChar char="–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lnSpc>
                <a:spcPct val="90000"/>
              </a:lnSpc>
              <a:spcBef>
                <a:spcPct val="35000"/>
              </a:spcBef>
              <a:spcAft>
                <a:spcPct val="25000"/>
              </a:spcAft>
              <a:buClr>
                <a:schemeClr val="accent2"/>
              </a:buClr>
              <a:buFont typeface="Arial" charset="0"/>
              <a:buChar char="–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lnSpc>
                <a:spcPct val="90000"/>
              </a:lnSpc>
              <a:spcBef>
                <a:spcPct val="35000"/>
              </a:spcBef>
              <a:spcAft>
                <a:spcPct val="25000"/>
              </a:spcAft>
              <a:buClr>
                <a:schemeClr val="accent2"/>
              </a:buClr>
              <a:buFont typeface="Arial" charset="0"/>
              <a:buChar char="–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marR="0" lvl="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>
                <a:schemeClr val="tx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en-US" sz="2200" dirty="0">
                <a:solidFill>
                  <a:srgbClr val="000000"/>
                </a:solidFill>
                <a:latin typeface="+mn-lt"/>
              </a:rPr>
              <a:t>Primary endpoint: HIV-1 RNA &lt;1000 c/mL</a:t>
            </a:r>
            <a:br>
              <a:rPr lang="en-US" altLang="en-US" sz="2200" dirty="0">
                <a:solidFill>
                  <a:srgbClr val="000000"/>
                </a:solidFill>
                <a:latin typeface="+mn-lt"/>
              </a:rPr>
            </a:br>
            <a:r>
              <a:rPr lang="en-US" altLang="en-US" sz="2200" dirty="0">
                <a:solidFill>
                  <a:srgbClr val="000000"/>
                </a:solidFill>
                <a:latin typeface="+mn-lt"/>
              </a:rPr>
              <a:t>at </a:t>
            </a:r>
            <a:r>
              <a:rPr lang="en-US" altLang="en-US" sz="2200" dirty="0" err="1">
                <a:solidFill>
                  <a:srgbClr val="000000"/>
                </a:solidFill>
                <a:latin typeface="+mn-lt"/>
              </a:rPr>
              <a:t>Wk</a:t>
            </a:r>
            <a:r>
              <a:rPr lang="en-US" altLang="en-US" sz="2200" dirty="0">
                <a:solidFill>
                  <a:srgbClr val="000000"/>
                </a:solidFill>
                <a:latin typeface="+mn-lt"/>
              </a:rPr>
              <a:t> 144 by FDA Snapshot in ITT</a:t>
            </a:r>
          </a:p>
          <a:p>
            <a:pPr marR="0" lvl="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>
                <a:schemeClr val="tx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en-US" sz="2200" dirty="0">
                <a:solidFill>
                  <a:srgbClr val="000000"/>
                </a:solidFill>
                <a:latin typeface="+mn-lt"/>
              </a:rPr>
              <a:t>Current analysis presents results at </a:t>
            </a:r>
            <a:r>
              <a:rPr lang="en-US" altLang="en-US" sz="2200" dirty="0" err="1">
                <a:solidFill>
                  <a:srgbClr val="000000"/>
                </a:solidFill>
                <a:latin typeface="+mn-lt"/>
              </a:rPr>
              <a:t>Wk</a:t>
            </a:r>
            <a:r>
              <a:rPr lang="en-US" altLang="en-US" sz="2200" dirty="0">
                <a:solidFill>
                  <a:srgbClr val="000000"/>
                </a:solidFill>
                <a:latin typeface="+mn-lt"/>
              </a:rPr>
              <a:t> 48</a:t>
            </a:r>
          </a:p>
        </p:txBody>
      </p:sp>
      <p:sp>
        <p:nvSpPr>
          <p:cNvPr id="28" name="Rectangle 6">
            <a:extLst>
              <a:ext uri="{FF2B5EF4-FFF2-40B4-BE49-F238E27FC236}">
                <a16:creationId xmlns:a16="http://schemas.microsoft.com/office/drawing/2014/main" id="{49C7E6D1-182A-E04C-9FB4-BEFAEC6752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60443" y="2021466"/>
            <a:ext cx="2869686" cy="525650"/>
          </a:xfrm>
          <a:prstGeom prst="rect">
            <a:avLst/>
          </a:prstGeom>
          <a:solidFill>
            <a:srgbClr val="00B0F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DTG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+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3TC/TDF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(N = 209)</a:t>
            </a:r>
          </a:p>
        </p:txBody>
      </p:sp>
      <p:sp>
        <p:nvSpPr>
          <p:cNvPr id="29" name="Rectangle 7">
            <a:extLst>
              <a:ext uri="{FF2B5EF4-FFF2-40B4-BE49-F238E27FC236}">
                <a16:creationId xmlns:a16="http://schemas.microsoft.com/office/drawing/2014/main" id="{3F61F665-9A28-3442-BDFB-47CAC85751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60442" y="2629861"/>
            <a:ext cx="2869687" cy="527123"/>
          </a:xfrm>
          <a:prstGeom prst="rect">
            <a:avLst/>
          </a:prstGeom>
          <a:solidFill>
            <a:srgbClr val="00B05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DTG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+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 FTC/TAF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Calibri" panose="020F0502020204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(N = 209)</a:t>
            </a:r>
            <a:endParaRPr kumimoji="0" lang="en-US" sz="1600" b="0" i="0" u="none" strike="noStrike" kern="1200" cap="none" spc="0" normalizeH="0" baseline="3000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Calibri" panose="020F0502020204030204" pitchFamily="34" charset="0"/>
            </a:endParaRPr>
          </a:p>
        </p:txBody>
      </p:sp>
      <p:sp>
        <p:nvSpPr>
          <p:cNvPr id="39" name="Rectangle 6">
            <a:extLst>
              <a:ext uri="{FF2B5EF4-FFF2-40B4-BE49-F238E27FC236}">
                <a16:creationId xmlns:a16="http://schemas.microsoft.com/office/drawing/2014/main" id="{AB93CC00-DFD1-7C49-B05D-FE3FAB4405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60442" y="3368568"/>
            <a:ext cx="2869686" cy="525650"/>
          </a:xfrm>
          <a:prstGeom prst="rect">
            <a:avLst/>
          </a:prstGeom>
          <a:solidFill>
            <a:srgbClr val="00B0F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DTG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+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3TC/TDF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(N = 208)</a:t>
            </a:r>
          </a:p>
        </p:txBody>
      </p:sp>
      <p:sp>
        <p:nvSpPr>
          <p:cNvPr id="40" name="Rectangle 7">
            <a:extLst>
              <a:ext uri="{FF2B5EF4-FFF2-40B4-BE49-F238E27FC236}">
                <a16:creationId xmlns:a16="http://schemas.microsoft.com/office/drawing/2014/main" id="{FF728095-CC11-5841-91F0-4425EFD88E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60441" y="3962895"/>
            <a:ext cx="2869687" cy="527123"/>
          </a:xfrm>
          <a:prstGeom prst="rect">
            <a:avLst/>
          </a:prstGeom>
          <a:solidFill>
            <a:srgbClr val="00B05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DTG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+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 FTC/TAF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Calibri" panose="020F0502020204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(N = 211)</a:t>
            </a:r>
            <a:endParaRPr kumimoji="0" lang="en-US" sz="1600" b="0" i="0" u="none" strike="noStrike" kern="1200" cap="none" spc="0" normalizeH="0" baseline="3000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Calibri" panose="020F0502020204030204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3A848103-5094-024C-BE77-C38F24BBFC8D}"/>
              </a:ext>
            </a:extLst>
          </p:cNvPr>
          <p:cNvSpPr txBox="1"/>
          <p:nvPr/>
        </p:nvSpPr>
        <p:spPr bwMode="auto">
          <a:xfrm>
            <a:off x="5278607" y="1951143"/>
            <a:ext cx="167235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Randomization</a:t>
            </a:r>
          </a:p>
        </p:txBody>
      </p:sp>
      <p:sp>
        <p:nvSpPr>
          <p:cNvPr id="42" name="Line 54">
            <a:extLst>
              <a:ext uri="{FF2B5EF4-FFF2-40B4-BE49-F238E27FC236}">
                <a16:creationId xmlns:a16="http://schemas.microsoft.com/office/drawing/2014/main" id="{9726649E-E38C-694F-80EA-870631FD248B}"/>
              </a:ext>
            </a:extLst>
          </p:cNvPr>
          <p:cNvSpPr>
            <a:spLocks noChangeShapeType="1"/>
          </p:cNvSpPr>
          <p:nvPr/>
        </p:nvSpPr>
        <p:spPr bwMode="auto">
          <a:xfrm>
            <a:off x="6249437" y="2237363"/>
            <a:ext cx="0" cy="216000"/>
          </a:xfrm>
          <a:prstGeom prst="line">
            <a:avLst/>
          </a:prstGeom>
          <a:noFill/>
          <a:ln w="28575">
            <a:solidFill>
              <a:schemeClr val="accent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0" name="Rectangle 6">
            <a:extLst>
              <a:ext uri="{FF2B5EF4-FFF2-40B4-BE49-F238E27FC236}">
                <a16:creationId xmlns:a16="http://schemas.microsoft.com/office/drawing/2014/main" id="{FBFC7321-87FD-AE43-85F5-BCFDBEB328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60442" y="4551749"/>
            <a:ext cx="2869686" cy="525650"/>
          </a:xfrm>
          <a:prstGeom prst="rect">
            <a:avLst/>
          </a:prstGeom>
          <a:solidFill>
            <a:schemeClr val="accent4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LPV/r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+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3TC/ZDV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(N = 167)</a:t>
            </a:r>
          </a:p>
        </p:txBody>
      </p:sp>
      <p:sp>
        <p:nvSpPr>
          <p:cNvPr id="34" name="Rectangle 7">
            <a:extLst>
              <a:ext uri="{FF2B5EF4-FFF2-40B4-BE49-F238E27FC236}">
                <a16:creationId xmlns:a16="http://schemas.microsoft.com/office/drawing/2014/main" id="{D11FEC1A-8699-444F-904F-4887F11076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60441" y="5160144"/>
            <a:ext cx="2869687" cy="527123"/>
          </a:xfrm>
          <a:prstGeom prst="rect">
            <a:avLst/>
          </a:prstGeom>
          <a:solidFill>
            <a:schemeClr val="accent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ATV/r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+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 3TC/ZDV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(N = 197)</a:t>
            </a:r>
          </a:p>
        </p:txBody>
      </p:sp>
      <p:sp>
        <p:nvSpPr>
          <p:cNvPr id="27" name="Text Box 15">
            <a:extLst>
              <a:ext uri="{FF2B5EF4-FFF2-40B4-BE49-F238E27FC236}">
                <a16:creationId xmlns:a16="http://schemas.microsoft.com/office/drawing/2014/main" id="{36FE28B3-2E9C-4131-A17A-E75C155965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12174" y="6439005"/>
            <a:ext cx="7853362" cy="307777"/>
          </a:xfrm>
          <a:prstGeom prst="rect">
            <a:avLst/>
          </a:prstGeom>
          <a:noFill/>
          <a:ln>
            <a:noFill/>
          </a:ln>
        </p:spPr>
        <p:txBody>
          <a:bodyPr anchor="b"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1" u="none" strike="noStrike" kern="1200" cap="none" spc="-1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Mulenga. CROI 2022, Abs. 135</a:t>
            </a:r>
            <a:endParaRPr kumimoji="0" lang="en-US" altLang="en-US" sz="1400" b="0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4" name="Connecteur : en angle 3">
            <a:extLst>
              <a:ext uri="{FF2B5EF4-FFF2-40B4-BE49-F238E27FC236}">
                <a16:creationId xmlns:a16="http://schemas.microsoft.com/office/drawing/2014/main" id="{DE37FCCF-792F-4DCF-A329-1D44FAB8B45F}"/>
              </a:ext>
            </a:extLst>
          </p:cNvPr>
          <p:cNvCxnSpPr>
            <a:stCxn id="14" idx="3"/>
            <a:endCxn id="10" idx="1"/>
          </p:cNvCxnSpPr>
          <p:nvPr/>
        </p:nvCxnSpPr>
        <p:spPr>
          <a:xfrm flipV="1">
            <a:off x="2957510" y="2650905"/>
            <a:ext cx="888255" cy="676291"/>
          </a:xfrm>
          <a:prstGeom prst="bentConnector3">
            <a:avLst/>
          </a:prstGeom>
          <a:ln>
            <a:solidFill>
              <a:schemeClr val="accent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Connecteur : en angle 5">
            <a:extLst>
              <a:ext uri="{FF2B5EF4-FFF2-40B4-BE49-F238E27FC236}">
                <a16:creationId xmlns:a16="http://schemas.microsoft.com/office/drawing/2014/main" id="{62079F91-8A9E-40ED-9D57-C593556B87B5}"/>
              </a:ext>
            </a:extLst>
          </p:cNvPr>
          <p:cNvCxnSpPr>
            <a:stCxn id="14" idx="3"/>
            <a:endCxn id="11" idx="1"/>
          </p:cNvCxnSpPr>
          <p:nvPr/>
        </p:nvCxnSpPr>
        <p:spPr>
          <a:xfrm>
            <a:off x="2957510" y="3327196"/>
            <a:ext cx="888253" cy="637575"/>
          </a:xfrm>
          <a:prstGeom prst="bentConnector3">
            <a:avLst/>
          </a:prstGeom>
          <a:ln>
            <a:solidFill>
              <a:schemeClr val="accent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Line 54">
            <a:extLst>
              <a:ext uri="{FF2B5EF4-FFF2-40B4-BE49-F238E27FC236}">
                <a16:creationId xmlns:a16="http://schemas.microsoft.com/office/drawing/2014/main" id="{DBE432BC-357C-47CB-BB64-4EBA07680F6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9865812" y="2869682"/>
            <a:ext cx="374545" cy="0"/>
          </a:xfrm>
          <a:prstGeom prst="line">
            <a:avLst/>
          </a:prstGeom>
          <a:noFill/>
          <a:ln w="28575">
            <a:solidFill>
              <a:schemeClr val="accent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3" name="Line 54">
            <a:extLst>
              <a:ext uri="{FF2B5EF4-FFF2-40B4-BE49-F238E27FC236}">
                <a16:creationId xmlns:a16="http://schemas.microsoft.com/office/drawing/2014/main" id="{004EB1AE-9577-4B1A-89A0-698BB22FDED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9865812" y="3611038"/>
            <a:ext cx="374545" cy="0"/>
          </a:xfrm>
          <a:prstGeom prst="line">
            <a:avLst/>
          </a:prstGeom>
          <a:noFill/>
          <a:ln w="28575">
            <a:solidFill>
              <a:schemeClr val="accent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5" name="Line 54">
            <a:extLst>
              <a:ext uri="{FF2B5EF4-FFF2-40B4-BE49-F238E27FC236}">
                <a16:creationId xmlns:a16="http://schemas.microsoft.com/office/drawing/2014/main" id="{709E62F3-DE7F-4E1E-8473-05C94A27D67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9865812" y="4226456"/>
            <a:ext cx="374545" cy="0"/>
          </a:xfrm>
          <a:prstGeom prst="line">
            <a:avLst/>
          </a:prstGeom>
          <a:noFill/>
          <a:ln w="28575">
            <a:solidFill>
              <a:schemeClr val="accent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6" name="Line 54">
            <a:extLst>
              <a:ext uri="{FF2B5EF4-FFF2-40B4-BE49-F238E27FC236}">
                <a16:creationId xmlns:a16="http://schemas.microsoft.com/office/drawing/2014/main" id="{177637E9-9019-4561-A959-5646CAE960D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9865812" y="4814574"/>
            <a:ext cx="374545" cy="0"/>
          </a:xfrm>
          <a:prstGeom prst="line">
            <a:avLst/>
          </a:prstGeom>
          <a:noFill/>
          <a:ln w="28575">
            <a:solidFill>
              <a:schemeClr val="accent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7" name="Line 54">
            <a:extLst>
              <a:ext uri="{FF2B5EF4-FFF2-40B4-BE49-F238E27FC236}">
                <a16:creationId xmlns:a16="http://schemas.microsoft.com/office/drawing/2014/main" id="{AA339FB0-8DA2-4AC8-9481-E935B039C8C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9865812" y="5397787"/>
            <a:ext cx="374545" cy="0"/>
          </a:xfrm>
          <a:prstGeom prst="line">
            <a:avLst/>
          </a:prstGeom>
          <a:noFill/>
          <a:ln w="28575">
            <a:solidFill>
              <a:schemeClr val="accent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15" name="Connecteur : en angle 14">
            <a:extLst>
              <a:ext uri="{FF2B5EF4-FFF2-40B4-BE49-F238E27FC236}">
                <a16:creationId xmlns:a16="http://schemas.microsoft.com/office/drawing/2014/main" id="{89DD2F3E-4563-4237-B4FB-878A456A7546}"/>
              </a:ext>
            </a:extLst>
          </p:cNvPr>
          <p:cNvCxnSpPr>
            <a:stCxn id="10" idx="3"/>
          </p:cNvCxnSpPr>
          <p:nvPr/>
        </p:nvCxnSpPr>
        <p:spPr>
          <a:xfrm flipV="1">
            <a:off x="6088629" y="2284291"/>
            <a:ext cx="862337" cy="366614"/>
          </a:xfrm>
          <a:prstGeom prst="bentConnector3">
            <a:avLst/>
          </a:prstGeom>
          <a:ln w="19050">
            <a:solidFill>
              <a:schemeClr val="accent1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9" name="Connecteur : en angle 18">
            <a:extLst>
              <a:ext uri="{FF2B5EF4-FFF2-40B4-BE49-F238E27FC236}">
                <a16:creationId xmlns:a16="http://schemas.microsoft.com/office/drawing/2014/main" id="{774F763F-3D5B-402D-A2ED-56AF22133A4D}"/>
              </a:ext>
            </a:extLst>
          </p:cNvPr>
          <p:cNvCxnSpPr>
            <a:cxnSpLocks/>
          </p:cNvCxnSpPr>
          <p:nvPr/>
        </p:nvCxnSpPr>
        <p:spPr>
          <a:xfrm>
            <a:off x="6097594" y="2659870"/>
            <a:ext cx="836130" cy="256093"/>
          </a:xfrm>
          <a:prstGeom prst="bentConnector3">
            <a:avLst/>
          </a:prstGeom>
          <a:ln w="19050">
            <a:solidFill>
              <a:schemeClr val="accent1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1" name="Connecteur : en angle 20">
            <a:extLst>
              <a:ext uri="{FF2B5EF4-FFF2-40B4-BE49-F238E27FC236}">
                <a16:creationId xmlns:a16="http://schemas.microsoft.com/office/drawing/2014/main" id="{D268E865-F779-4796-B1D7-8F9D0BFAD9DE}"/>
              </a:ext>
            </a:extLst>
          </p:cNvPr>
          <p:cNvCxnSpPr>
            <a:stCxn id="11" idx="3"/>
            <a:endCxn id="39" idx="1"/>
          </p:cNvCxnSpPr>
          <p:nvPr/>
        </p:nvCxnSpPr>
        <p:spPr>
          <a:xfrm flipV="1">
            <a:off x="6088628" y="3631393"/>
            <a:ext cx="871814" cy="333378"/>
          </a:xfrm>
          <a:prstGeom prst="bentConnector3">
            <a:avLst/>
          </a:prstGeom>
          <a:ln w="19050">
            <a:solidFill>
              <a:schemeClr val="accent1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3" name="Connecteur : en angle 22">
            <a:extLst>
              <a:ext uri="{FF2B5EF4-FFF2-40B4-BE49-F238E27FC236}">
                <a16:creationId xmlns:a16="http://schemas.microsoft.com/office/drawing/2014/main" id="{AC214B8D-0726-49F7-AAC8-E09D2099A31E}"/>
              </a:ext>
            </a:extLst>
          </p:cNvPr>
          <p:cNvCxnSpPr>
            <a:stCxn id="11" idx="3"/>
            <a:endCxn id="40" idx="1"/>
          </p:cNvCxnSpPr>
          <p:nvPr/>
        </p:nvCxnSpPr>
        <p:spPr>
          <a:xfrm>
            <a:off x="6088628" y="3964771"/>
            <a:ext cx="871813" cy="261686"/>
          </a:xfrm>
          <a:prstGeom prst="bentConnector3">
            <a:avLst/>
          </a:prstGeom>
          <a:ln w="19050">
            <a:solidFill>
              <a:schemeClr val="accent1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5" name="Connecteur : en angle 24">
            <a:extLst>
              <a:ext uri="{FF2B5EF4-FFF2-40B4-BE49-F238E27FC236}">
                <a16:creationId xmlns:a16="http://schemas.microsoft.com/office/drawing/2014/main" id="{DE9E5D85-36E2-4A46-A170-24B8BD762A4C}"/>
              </a:ext>
            </a:extLst>
          </p:cNvPr>
          <p:cNvCxnSpPr>
            <a:stCxn id="11" idx="3"/>
            <a:endCxn id="30" idx="1"/>
          </p:cNvCxnSpPr>
          <p:nvPr/>
        </p:nvCxnSpPr>
        <p:spPr>
          <a:xfrm>
            <a:off x="6088628" y="3964771"/>
            <a:ext cx="871814" cy="849803"/>
          </a:xfrm>
          <a:prstGeom prst="bentConnector3">
            <a:avLst/>
          </a:prstGeom>
          <a:ln w="19050">
            <a:solidFill>
              <a:schemeClr val="accent1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45" name="Connecteur : en angle 44">
            <a:extLst>
              <a:ext uri="{FF2B5EF4-FFF2-40B4-BE49-F238E27FC236}">
                <a16:creationId xmlns:a16="http://schemas.microsoft.com/office/drawing/2014/main" id="{C10B5DC5-1C80-4400-B2E2-4F62716AE023}"/>
              </a:ext>
            </a:extLst>
          </p:cNvPr>
          <p:cNvCxnSpPr>
            <a:stCxn id="11" idx="3"/>
            <a:endCxn id="34" idx="1"/>
          </p:cNvCxnSpPr>
          <p:nvPr/>
        </p:nvCxnSpPr>
        <p:spPr>
          <a:xfrm>
            <a:off x="6088628" y="3964771"/>
            <a:ext cx="871813" cy="1458935"/>
          </a:xfrm>
          <a:prstGeom prst="bentConnector3">
            <a:avLst/>
          </a:prstGeom>
          <a:ln w="19050">
            <a:solidFill>
              <a:schemeClr val="accent1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67720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3392CD-84A2-4785-8456-257A1CB68A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VISEND</a:t>
            </a:r>
            <a:r>
              <a:rPr lang="en-US" dirty="0"/>
              <a:t>: W48 outcome</a:t>
            </a:r>
          </a:p>
        </p:txBody>
      </p:sp>
      <p:graphicFrame>
        <p:nvGraphicFramePr>
          <p:cNvPr id="36" name="Group 32">
            <a:extLst>
              <a:ext uri="{FF2B5EF4-FFF2-40B4-BE49-F238E27FC236}">
                <a16:creationId xmlns:a16="http://schemas.microsoft.com/office/drawing/2014/main" id="{C4747BFE-E33E-9946-B9CE-7D3F774D761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0604029"/>
              </p:ext>
            </p:extLst>
          </p:nvPr>
        </p:nvGraphicFramePr>
        <p:xfrm>
          <a:off x="661376" y="1894497"/>
          <a:ext cx="11198929" cy="3411237"/>
        </p:xfrm>
        <a:graphic>
          <a:graphicData uri="http://schemas.openxmlformats.org/drawingml/2006/table">
            <a:tbl>
              <a:tblPr>
                <a:tableStyleId>{284E427A-3D55-4303-BF80-6455036E1DE7}</a:tableStyleId>
              </a:tblPr>
              <a:tblGrid>
                <a:gridCol w="315718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472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5729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00937">
                  <a:extLst>
                    <a:ext uri="{9D8B030D-6E8A-4147-A177-3AD203B41FA5}">
                      <a16:colId xmlns:a16="http://schemas.microsoft.com/office/drawing/2014/main" val="6298709"/>
                    </a:ext>
                  </a:extLst>
                </a:gridCol>
                <a:gridCol w="1467072">
                  <a:extLst>
                    <a:ext uri="{9D8B030D-6E8A-4147-A177-3AD203B41FA5}">
                      <a16:colId xmlns:a16="http://schemas.microsoft.com/office/drawing/2014/main" val="947314867"/>
                    </a:ext>
                  </a:extLst>
                </a:gridCol>
                <a:gridCol w="1516973">
                  <a:extLst>
                    <a:ext uri="{9D8B030D-6E8A-4147-A177-3AD203B41FA5}">
                      <a16:colId xmlns:a16="http://schemas.microsoft.com/office/drawing/2014/main" val="2340931351"/>
                    </a:ext>
                  </a:extLst>
                </a:gridCol>
                <a:gridCol w="1252269">
                  <a:extLst>
                    <a:ext uri="{9D8B030D-6E8A-4147-A177-3AD203B41FA5}">
                      <a16:colId xmlns:a16="http://schemas.microsoft.com/office/drawing/2014/main" val="3249905918"/>
                    </a:ext>
                  </a:extLst>
                </a:gridCol>
              </a:tblGrid>
              <a:tr h="401331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5000"/>
                        </a:spcBef>
                        <a:spcAft>
                          <a:spcPct val="2500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1881" marR="121881" marT="45728" marB="457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5000"/>
                        </a:spcBef>
                        <a:spcAft>
                          <a:spcPct val="2500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VL &lt; 1000 c/mL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1881" marR="121881" marT="45728" marB="4572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25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1881" marR="121881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471D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25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VL ≥ 1000 c/mL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1881" marR="121881" marT="45728" marB="4572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25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1881" marR="121881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471D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25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1881" marR="121881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471D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25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1881" marR="121881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471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3643683"/>
                  </a:ext>
                </a:extLst>
              </a:tr>
              <a:tr h="1003302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5000"/>
                        </a:spcBef>
                        <a:spcAft>
                          <a:spcPct val="2500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1881" marR="121881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471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5000"/>
                        </a:spcBef>
                        <a:spcAft>
                          <a:spcPct val="2500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DTG + </a:t>
                      </a:r>
                      <a:br>
                        <a:rPr kumimoji="0" lang="en-US" sz="18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</a:br>
                      <a:r>
                        <a:rPr kumimoji="0" lang="en-US" sz="18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3TC/TDF </a:t>
                      </a:r>
                      <a:br>
                        <a:rPr kumimoji="0" lang="en-US" sz="180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</a:br>
                      <a:r>
                        <a:rPr kumimoji="0" lang="en-US" sz="180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(N = 209)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1881" marR="121881" marT="45728" marB="4572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25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DTG + FTC/TAF </a:t>
                      </a:r>
                      <a:br>
                        <a:rPr kumimoji="0" lang="en-US" sz="180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</a:br>
                      <a:r>
                        <a:rPr kumimoji="0" lang="en-US" sz="180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(N = 209)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1881" marR="121881" marT="45728" marB="457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25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DTG + 3TC/TDF </a:t>
                      </a:r>
                      <a:br>
                        <a:rPr kumimoji="0" lang="en-US" sz="180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</a:br>
                      <a:r>
                        <a:rPr kumimoji="0" lang="en-US" sz="180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(N = 208)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1881" marR="121881" marT="45728" marB="457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25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DTG + FTC/TAF </a:t>
                      </a:r>
                      <a:br>
                        <a:rPr kumimoji="0" lang="en-US" sz="180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</a:br>
                      <a:r>
                        <a:rPr kumimoji="0" lang="en-US" sz="180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(N = 211)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1881" marR="121881" marT="45728" marB="457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25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LPV/r + 3TC/ZDV </a:t>
                      </a:r>
                      <a:br>
                        <a:rPr kumimoji="0" lang="en-US" sz="180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</a:br>
                      <a:r>
                        <a:rPr kumimoji="0" lang="en-US" sz="180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(N = 167)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1881" marR="121881" marT="45728" marB="457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25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ATV/r + 3TC/ZDV </a:t>
                      </a:r>
                      <a:br>
                        <a:rPr kumimoji="0" lang="en-US" sz="180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</a:br>
                      <a:r>
                        <a:rPr kumimoji="0" lang="en-US" sz="180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(N = 197)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1881" marR="121881" marT="45728" marB="457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0330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ITT</a:t>
                      </a:r>
                    </a:p>
                    <a:p>
                      <a:pPr marL="284163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Wingdings" pitchFamily="2" charset="2"/>
                        <a:buChar char="§"/>
                        <a:tabLst/>
                      </a:pPr>
                      <a:r>
                        <a:rPr kumimoji="0" lang="en-US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&lt;1000 c/mL</a:t>
                      </a:r>
                    </a:p>
                    <a:p>
                      <a:pPr marL="284163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Wingdings" pitchFamily="2" charset="2"/>
                        <a:buChar char="§"/>
                        <a:tabLst/>
                      </a:pPr>
                      <a:r>
                        <a:rPr kumimoji="0" lang="en-US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&lt;50 c/mL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1881" marR="121881" marT="45728" marB="4572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br>
                        <a:rPr kumimoji="0" lang="en-US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</a:br>
                      <a:r>
                        <a:rPr kumimoji="0" lang="en-US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88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80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1881" marR="121881" marT="45728" marB="457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5000"/>
                        </a:spcBef>
                        <a:spcAft>
                          <a:spcPct val="2500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br>
                        <a:rPr kumimoji="0" lang="en-US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</a:br>
                      <a:r>
                        <a:rPr kumimoji="0" lang="en-US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85</a:t>
                      </a:r>
                      <a:br>
                        <a:rPr kumimoji="0" lang="en-US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</a:br>
                      <a:r>
                        <a:rPr kumimoji="0" lang="en-US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74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1881" marR="121881" marT="45728" marB="457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5000"/>
                        </a:spcBef>
                        <a:spcAft>
                          <a:spcPct val="2500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br>
                        <a:rPr kumimoji="0" lang="en-US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</a:br>
                      <a:r>
                        <a:rPr kumimoji="0" lang="en-US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83</a:t>
                      </a:r>
                      <a:br>
                        <a:rPr kumimoji="0" lang="en-US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</a:br>
                      <a:r>
                        <a:rPr kumimoji="0" lang="en-US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72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1881" marR="121881" marT="45728" marB="457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5000"/>
                        </a:spcBef>
                        <a:spcAft>
                          <a:spcPct val="2500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br>
                        <a:rPr kumimoji="0" lang="en-US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</a:br>
                      <a:r>
                        <a:rPr kumimoji="0" lang="en-US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86</a:t>
                      </a:r>
                      <a:br>
                        <a:rPr kumimoji="0" lang="en-US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</a:br>
                      <a:r>
                        <a:rPr kumimoji="0" lang="en-US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80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1881" marR="121881" marT="45728" marB="457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5000"/>
                        </a:spcBef>
                        <a:spcAft>
                          <a:spcPct val="2500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br>
                        <a:rPr kumimoji="0" lang="en-US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</a:br>
                      <a:r>
                        <a:rPr kumimoji="0" lang="en-US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81</a:t>
                      </a:r>
                      <a:br>
                        <a:rPr kumimoji="0" lang="en-US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</a:br>
                      <a:r>
                        <a:rPr kumimoji="0" lang="en-US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70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1881" marR="121881" marT="45728" marB="457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5000"/>
                        </a:spcBef>
                        <a:spcAft>
                          <a:spcPct val="2500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br>
                        <a:rPr kumimoji="0" lang="en-US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</a:br>
                      <a:r>
                        <a:rPr kumimoji="0" lang="en-US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69</a:t>
                      </a:r>
                      <a:br>
                        <a:rPr kumimoji="0" lang="en-US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</a:br>
                      <a:r>
                        <a:rPr kumimoji="0" lang="en-US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56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1881" marR="121881" marT="45728" marB="457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0330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Per protocol (FDA Snapshot)</a:t>
                      </a:r>
                    </a:p>
                    <a:p>
                      <a:pPr marL="284163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Wingdings" pitchFamily="2" charset="2"/>
                        <a:buChar char="§"/>
                        <a:tabLst/>
                      </a:pPr>
                      <a:r>
                        <a:rPr kumimoji="0" lang="en-US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&lt;1000 c/mL</a:t>
                      </a:r>
                    </a:p>
                    <a:p>
                      <a:pPr marL="284163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Wingdings" pitchFamily="2" charset="2"/>
                        <a:buChar char="§"/>
                        <a:tabLst/>
                      </a:pPr>
                      <a:r>
                        <a:rPr kumimoji="0" lang="en-US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&lt;50 c/mL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1881" marR="121881" marT="45728" marB="4572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F6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br>
                        <a:rPr kumimoji="0" lang="en-US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</a:br>
                      <a:r>
                        <a:rPr kumimoji="0" lang="en-US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98</a:t>
                      </a:r>
                      <a:br>
                        <a:rPr kumimoji="0" lang="en-US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</a:br>
                      <a:r>
                        <a:rPr kumimoji="0" lang="en-US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90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1881" marR="121881" marT="45728" marB="457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F6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5000"/>
                        </a:spcBef>
                        <a:spcAft>
                          <a:spcPct val="2500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br>
                        <a:rPr kumimoji="0" lang="en-US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</a:br>
                      <a:r>
                        <a:rPr kumimoji="0" lang="en-US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98</a:t>
                      </a:r>
                      <a:br>
                        <a:rPr kumimoji="0" lang="en-US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</a:br>
                      <a:r>
                        <a:rPr kumimoji="0" lang="en-US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86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1881" marR="121881" marT="45728" marB="457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F6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5000"/>
                        </a:spcBef>
                        <a:spcAft>
                          <a:spcPct val="2500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br>
                        <a:rPr kumimoji="0" lang="en-US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</a:br>
                      <a:r>
                        <a:rPr kumimoji="0" lang="en-US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93</a:t>
                      </a:r>
                      <a:br>
                        <a:rPr kumimoji="0" lang="en-US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</a:br>
                      <a:r>
                        <a:rPr kumimoji="0" lang="en-US" sz="18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82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1881" marR="121881" marT="45728" marB="457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F6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5000"/>
                        </a:spcBef>
                        <a:spcAft>
                          <a:spcPct val="2500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br>
                        <a:rPr kumimoji="0" lang="en-US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</a:br>
                      <a:r>
                        <a:rPr kumimoji="0" lang="en-US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95</a:t>
                      </a:r>
                      <a:br>
                        <a:rPr kumimoji="0" lang="en-US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</a:br>
                      <a:r>
                        <a:rPr kumimoji="0" lang="en-US" sz="18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88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1881" marR="121881" marT="45728" marB="457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F6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5000"/>
                        </a:spcBef>
                        <a:spcAft>
                          <a:spcPct val="2500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br>
                        <a:rPr kumimoji="0" lang="en-US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</a:br>
                      <a:r>
                        <a:rPr kumimoji="0" lang="en-US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90</a:t>
                      </a:r>
                      <a:br>
                        <a:rPr kumimoji="0" lang="en-US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</a:br>
                      <a:r>
                        <a:rPr kumimoji="0" lang="en-US" sz="18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78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1881" marR="121881" marT="45728" marB="457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F6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5000"/>
                        </a:spcBef>
                        <a:spcAft>
                          <a:spcPct val="2500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br>
                        <a:rPr kumimoji="0" lang="en-US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</a:br>
                      <a:r>
                        <a:rPr kumimoji="0" lang="en-US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83</a:t>
                      </a:r>
                      <a:br>
                        <a:rPr kumimoji="0" lang="en-US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</a:br>
                      <a:r>
                        <a:rPr kumimoji="0" lang="en-US" sz="18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68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1881" marR="121881" marT="45728" marB="457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F6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DE5741FC-1938-1E48-921E-4CEA38331167}"/>
              </a:ext>
            </a:extLst>
          </p:cNvPr>
          <p:cNvSpPr txBox="1">
            <a:spLocks/>
          </p:cNvSpPr>
          <p:nvPr/>
        </p:nvSpPr>
        <p:spPr bwMode="auto">
          <a:xfrm>
            <a:off x="603616" y="5406482"/>
            <a:ext cx="11131183" cy="1441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chemeClr val="bg1"/>
              </a:buClr>
              <a:buFont typeface="Wingdings" panose="05000000000000000000" pitchFamily="2" charset="2"/>
              <a:buChar char="§"/>
              <a:defRPr sz="280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742950" indent="-28575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chemeClr val="bg1"/>
              </a:buClr>
              <a:buFont typeface="Arial" panose="020B0604020202020204" pitchFamily="34" charset="0"/>
              <a:buChar char="‒"/>
              <a:defRPr sz="2600">
                <a:solidFill>
                  <a:schemeClr val="bg1"/>
                </a:solidFill>
                <a:latin typeface="Calibri" panose="020F0502020204030204" pitchFamily="34" charset="0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chemeClr val="bg1"/>
              </a:buClr>
              <a:buFont typeface="Arial" panose="020B0604020202020204" pitchFamily="34" charset="0"/>
              <a:buChar char="‒"/>
              <a:defRPr sz="2400">
                <a:solidFill>
                  <a:schemeClr val="bg1"/>
                </a:solidFill>
                <a:latin typeface="Calibri" panose="020F0502020204030204" pitchFamily="34" charset="0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chemeClr val="bg1"/>
              </a:buClr>
              <a:buFont typeface="Arial" panose="020B0604020202020204" pitchFamily="34" charset="0"/>
              <a:buChar char="‒"/>
              <a:defRPr sz="2200">
                <a:solidFill>
                  <a:schemeClr val="bg1"/>
                </a:solidFill>
                <a:latin typeface="Calibri" panose="020F0502020204030204" pitchFamily="34" charset="0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chemeClr val="bg1"/>
              </a:buClr>
              <a:buFont typeface="Arial" panose="020B0604020202020204" pitchFamily="34" charset="0"/>
              <a:buChar char="‒"/>
              <a:defRPr sz="2000">
                <a:solidFill>
                  <a:schemeClr val="bg1"/>
                </a:solidFill>
                <a:latin typeface="Calibri" panose="020F0502020204030204" pitchFamily="34" charset="0"/>
              </a:defRPr>
            </a:lvl5pPr>
            <a:lvl6pPr marL="2514600" indent="-228600" algn="l" rtl="0" eaLnBrk="1" fontAlgn="base" hangingPunct="1">
              <a:lnSpc>
                <a:spcPct val="90000"/>
              </a:lnSpc>
              <a:spcBef>
                <a:spcPct val="35000"/>
              </a:spcBef>
              <a:spcAft>
                <a:spcPct val="25000"/>
              </a:spcAft>
              <a:buClr>
                <a:schemeClr val="accent2"/>
              </a:buClr>
              <a:buFont typeface="Arial" charset="0"/>
              <a:buChar char="–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lnSpc>
                <a:spcPct val="90000"/>
              </a:lnSpc>
              <a:spcBef>
                <a:spcPct val="35000"/>
              </a:spcBef>
              <a:spcAft>
                <a:spcPct val="25000"/>
              </a:spcAft>
              <a:buClr>
                <a:schemeClr val="accent2"/>
              </a:buClr>
              <a:buFont typeface="Arial" charset="0"/>
              <a:buChar char="–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lnSpc>
                <a:spcPct val="90000"/>
              </a:lnSpc>
              <a:spcBef>
                <a:spcPct val="35000"/>
              </a:spcBef>
              <a:spcAft>
                <a:spcPct val="25000"/>
              </a:spcAft>
              <a:buClr>
                <a:schemeClr val="accent2"/>
              </a:buClr>
              <a:buFont typeface="Arial" charset="0"/>
              <a:buChar char="–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lnSpc>
                <a:spcPct val="90000"/>
              </a:lnSpc>
              <a:spcBef>
                <a:spcPct val="35000"/>
              </a:spcBef>
              <a:spcAft>
                <a:spcPct val="25000"/>
              </a:spcAft>
              <a:buClr>
                <a:schemeClr val="accent2"/>
              </a:buClr>
              <a:buFont typeface="Arial" charset="0"/>
              <a:buChar char="–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marR="0" lvl="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tx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DTG + 3TC/TDF noninferior to DTG + FTC/TAF regardless of baseline HIV-1 RNA &lt;1000 c/mL and ≥1000 c/mL</a:t>
            </a:r>
          </a:p>
          <a:p>
            <a:pPr marR="0" lvl="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tx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DTG + 3TC/TDF and DTG + FTC/TAF superior to combined PI/RTV arm</a:t>
            </a:r>
          </a:p>
        </p:txBody>
      </p:sp>
      <p:sp>
        <p:nvSpPr>
          <p:cNvPr id="9" name="Text Box 15">
            <a:extLst>
              <a:ext uri="{FF2B5EF4-FFF2-40B4-BE49-F238E27FC236}">
                <a16:creationId xmlns:a16="http://schemas.microsoft.com/office/drawing/2014/main" id="{0E101BBE-CE05-4A12-B2AB-A4C9C34E92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12174" y="6439005"/>
            <a:ext cx="7853362" cy="307777"/>
          </a:xfrm>
          <a:prstGeom prst="rect">
            <a:avLst/>
          </a:prstGeom>
          <a:noFill/>
          <a:ln>
            <a:noFill/>
          </a:ln>
        </p:spPr>
        <p:txBody>
          <a:bodyPr anchor="b"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1" u="none" strike="noStrike" kern="1200" cap="none" spc="-1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Mulena</a:t>
            </a:r>
            <a:r>
              <a:rPr kumimoji="0" lang="en-US" altLang="en-US" sz="1400" b="0" i="1" u="none" strike="noStrike" kern="1200" cap="none" spc="-1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. CROI 2022, Abs. 135</a:t>
            </a:r>
            <a:endParaRPr kumimoji="0" lang="en-US" altLang="en-US" sz="1400" b="0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15A83C2-3357-40FD-B7A8-FABAE5894944}"/>
              </a:ext>
            </a:extLst>
          </p:cNvPr>
          <p:cNvSpPr/>
          <p:nvPr/>
        </p:nvSpPr>
        <p:spPr>
          <a:xfrm>
            <a:off x="3665343" y="1415116"/>
            <a:ext cx="39125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Virologic Efficacy at </a:t>
            </a:r>
            <a:r>
              <a:rPr lang="en-US" sz="2400" b="1" dirty="0" err="1">
                <a:solidFill>
                  <a:srgbClr val="0070C0"/>
                </a:solidFill>
              </a:rPr>
              <a:t>Wk</a:t>
            </a:r>
            <a:r>
              <a:rPr lang="en-US" sz="2400" b="1" dirty="0">
                <a:solidFill>
                  <a:srgbClr val="0070C0"/>
                </a:solidFill>
              </a:rPr>
              <a:t> 48, %</a:t>
            </a:r>
            <a:endParaRPr lang="fr-FR" sz="24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45052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3392CD-84A2-4785-8456-257A1CB68A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VISEND : W48 Results</a:t>
            </a:r>
            <a:endParaRPr lang="en-US" dirty="0"/>
          </a:p>
        </p:txBody>
      </p:sp>
      <p:graphicFrame>
        <p:nvGraphicFramePr>
          <p:cNvPr id="36" name="Group 32">
            <a:extLst>
              <a:ext uri="{FF2B5EF4-FFF2-40B4-BE49-F238E27FC236}">
                <a16:creationId xmlns:a16="http://schemas.microsoft.com/office/drawing/2014/main" id="{C4747BFE-E33E-9946-B9CE-7D3F774D761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111833"/>
              </p:ext>
            </p:extLst>
          </p:nvPr>
        </p:nvGraphicFramePr>
        <p:xfrm>
          <a:off x="386244" y="2765162"/>
          <a:ext cx="11201399" cy="3042892"/>
        </p:xfrm>
        <a:graphic>
          <a:graphicData uri="http://schemas.openxmlformats.org/drawingml/2006/table">
            <a:tbl>
              <a:tblPr>
                <a:tableStyleId>{284E427A-3D55-4303-BF80-6455036E1DE7}</a:tableStyleId>
              </a:tblPr>
              <a:tblGrid>
                <a:gridCol w="30876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176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5759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01202">
                  <a:extLst>
                    <a:ext uri="{9D8B030D-6E8A-4147-A177-3AD203B41FA5}">
                      <a16:colId xmlns:a16="http://schemas.microsoft.com/office/drawing/2014/main" val="6298709"/>
                    </a:ext>
                  </a:extLst>
                </a:gridCol>
                <a:gridCol w="1467396">
                  <a:extLst>
                    <a:ext uri="{9D8B030D-6E8A-4147-A177-3AD203B41FA5}">
                      <a16:colId xmlns:a16="http://schemas.microsoft.com/office/drawing/2014/main" val="947314867"/>
                    </a:ext>
                  </a:extLst>
                </a:gridCol>
                <a:gridCol w="1517308">
                  <a:extLst>
                    <a:ext uri="{9D8B030D-6E8A-4147-A177-3AD203B41FA5}">
                      <a16:colId xmlns:a16="http://schemas.microsoft.com/office/drawing/2014/main" val="2340931351"/>
                    </a:ext>
                  </a:extLst>
                </a:gridCol>
                <a:gridCol w="1252545">
                  <a:extLst>
                    <a:ext uri="{9D8B030D-6E8A-4147-A177-3AD203B41FA5}">
                      <a16:colId xmlns:a16="http://schemas.microsoft.com/office/drawing/2014/main" val="3249905918"/>
                    </a:ext>
                  </a:extLst>
                </a:gridCol>
              </a:tblGrid>
              <a:tr h="436877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5000"/>
                        </a:spcBef>
                        <a:spcAft>
                          <a:spcPct val="2500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1881" marR="121881" marT="45728" marB="457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5000"/>
                        </a:spcBef>
                        <a:spcAft>
                          <a:spcPct val="2500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VL &lt; 1000 c/mL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1881" marR="121881" marT="45728" marB="4572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25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1881" marR="121881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471D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25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VL ≥ 1000 c/mL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1881" marR="121881" marT="45728" marB="4572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25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1881" marR="121881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471D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25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1881" marR="121881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471D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25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1881" marR="121881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471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3643683"/>
                  </a:ext>
                </a:extLst>
              </a:tr>
              <a:tr h="1092165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5000"/>
                        </a:spcBef>
                        <a:spcAft>
                          <a:spcPct val="2500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1881" marR="121881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471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5000"/>
                        </a:spcBef>
                        <a:spcAft>
                          <a:spcPct val="2500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DTG + 3TC/TDF </a:t>
                      </a:r>
                      <a:br>
                        <a:rPr kumimoji="0" lang="en-US" sz="180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</a:br>
                      <a:r>
                        <a:rPr kumimoji="0" lang="en-US" sz="180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(N = 209)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1881" marR="121881" marT="45728" marB="4572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25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DTG + FTC/TAF </a:t>
                      </a:r>
                      <a:br>
                        <a:rPr kumimoji="0" lang="en-US" sz="18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</a:br>
                      <a:r>
                        <a:rPr kumimoji="0" lang="en-US" sz="18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(N= 209)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1881" marR="121881" marT="45728" marB="457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25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DTG + 3TC/TDF </a:t>
                      </a:r>
                      <a:br>
                        <a:rPr kumimoji="0" lang="en-US" sz="18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</a:br>
                      <a:r>
                        <a:rPr kumimoji="0" lang="en-US" sz="180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(N = 208)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1881" marR="121881" marT="45728" marB="457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25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DTG + FTC/TAF </a:t>
                      </a:r>
                      <a:br>
                        <a:rPr kumimoji="0" lang="en-US" sz="180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</a:br>
                      <a:r>
                        <a:rPr kumimoji="0" lang="en-US" sz="180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(N = 211)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1881" marR="121881" marT="45728" marB="457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25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LPV/r + 3TC/ZDV </a:t>
                      </a:r>
                      <a:br>
                        <a:rPr kumimoji="0" lang="en-US" sz="180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</a:br>
                      <a:r>
                        <a:rPr kumimoji="0" lang="en-US" sz="180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(N = 167)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1881" marR="121881" marT="45728" marB="457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25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ATV/r + 3TC/ZDV </a:t>
                      </a:r>
                      <a:br>
                        <a:rPr kumimoji="0" lang="en-US" sz="180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</a:br>
                      <a:r>
                        <a:rPr kumimoji="0" lang="en-US" sz="180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(N = 197)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1881" marR="121881" marT="45728" marB="457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6877">
                <a:tc>
                  <a:txBody>
                    <a:bodyPr/>
                    <a:lstStyle/>
                    <a:p>
                      <a:pPr marL="284163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Wingdings" pitchFamily="2" charset="2"/>
                        <a:buChar char="§"/>
                        <a:tabLst/>
                        <a:defRPr/>
                      </a:pPr>
                      <a:r>
                        <a:rPr kumimoji="0" lang="en-US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Overall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1881" marR="121881" marT="45728" marB="4572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1.1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1881" marR="121881" marT="45728" marB="457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5000"/>
                        </a:spcBef>
                        <a:spcAft>
                          <a:spcPct val="2500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2.8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1881" marR="121881" marT="45728" marB="457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5000"/>
                        </a:spcBef>
                        <a:spcAft>
                          <a:spcPct val="2500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5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1881" marR="121881" marT="45728" marB="457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5000"/>
                        </a:spcBef>
                        <a:spcAft>
                          <a:spcPct val="2500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5.4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1881" marR="121881" marT="45728" marB="457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5000"/>
                        </a:spcBef>
                        <a:spcAft>
                          <a:spcPct val="2500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2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1881" marR="121881" marT="45728" marB="457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5000"/>
                        </a:spcBef>
                        <a:spcAft>
                          <a:spcPct val="2500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2.8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1881" marR="121881" marT="45728" marB="457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0793114"/>
                  </a:ext>
                </a:extLst>
              </a:tr>
              <a:tr h="436877">
                <a:tc>
                  <a:txBody>
                    <a:bodyPr/>
                    <a:lstStyle/>
                    <a:p>
                      <a:pPr marL="284163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Wingdings" pitchFamily="2" charset="2"/>
                        <a:buChar char="§"/>
                        <a:tabLst/>
                        <a:defRPr/>
                      </a:pPr>
                      <a:r>
                        <a:rPr kumimoji="0" lang="en-US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Women </a:t>
                      </a:r>
                      <a:br>
                        <a:rPr kumimoji="0" lang="en-US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</a:br>
                      <a:r>
                        <a:rPr kumimoji="0" lang="en-US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(60% of participants)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1881" marR="121881" marT="45728" marB="4572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F6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NR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1881" marR="121881" marT="45728" marB="457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F6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5000"/>
                        </a:spcBef>
                        <a:spcAft>
                          <a:spcPct val="2500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NR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1881" marR="121881" marT="45728" marB="457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F6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5000"/>
                        </a:spcBef>
                        <a:spcAft>
                          <a:spcPct val="2500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3.1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1881" marR="121881" marT="45728" marB="457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F6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5000"/>
                        </a:spcBef>
                        <a:spcAft>
                          <a:spcPct val="2500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5.7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1881" marR="121881" marT="45728" marB="457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F6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5000"/>
                        </a:spcBef>
                        <a:spcAft>
                          <a:spcPct val="2500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2.8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1881" marR="121881" marT="45728" marB="457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F6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5000"/>
                        </a:spcBef>
                        <a:spcAft>
                          <a:spcPct val="2500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2.6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1881" marR="121881" marT="45728" marB="457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F6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1256820"/>
                  </a:ext>
                </a:extLst>
              </a:tr>
              <a:tr h="436877">
                <a:tc>
                  <a:txBody>
                    <a:bodyPr/>
                    <a:lstStyle/>
                    <a:p>
                      <a:pPr marL="284163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Wingdings" pitchFamily="2" charset="2"/>
                        <a:buChar char="§"/>
                        <a:tabLst/>
                      </a:pPr>
                      <a:r>
                        <a:rPr kumimoji="0" lang="en-US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Men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1881" marR="121881" marT="45728" marB="4572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NR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1881" marR="121881" marT="45728" marB="457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5000"/>
                        </a:spcBef>
                        <a:spcAft>
                          <a:spcPct val="2500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NR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1881" marR="121881" marT="45728" marB="457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5000"/>
                        </a:spcBef>
                        <a:spcAft>
                          <a:spcPct val="2500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4.6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1881" marR="121881" marT="45728" marB="457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5000"/>
                        </a:spcBef>
                        <a:spcAft>
                          <a:spcPct val="2500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3.4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1881" marR="121881" marT="45728" marB="457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5000"/>
                        </a:spcBef>
                        <a:spcAft>
                          <a:spcPct val="2500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2.1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1881" marR="121881" marT="45728" marB="457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5000"/>
                        </a:spcBef>
                        <a:spcAft>
                          <a:spcPct val="2500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3.2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1881" marR="121881" marT="45728" marB="457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5952673"/>
                  </a:ext>
                </a:extLst>
              </a:tr>
            </a:tbl>
          </a:graphicData>
        </a:graphic>
      </p:graphicFrame>
      <p:sp>
        <p:nvSpPr>
          <p:cNvPr id="7" name="Text Box 15">
            <a:extLst>
              <a:ext uri="{FF2B5EF4-FFF2-40B4-BE49-F238E27FC236}">
                <a16:creationId xmlns:a16="http://schemas.microsoft.com/office/drawing/2014/main" id="{391DB66F-AB06-4E87-8265-0FEA460E34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12974" y="6439005"/>
            <a:ext cx="3952561" cy="307777"/>
          </a:xfrm>
          <a:prstGeom prst="rect">
            <a:avLst/>
          </a:prstGeom>
          <a:noFill/>
          <a:ln>
            <a:noFill/>
          </a:ln>
        </p:spPr>
        <p:txBody>
          <a:bodyPr wrap="square" anchor="b"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1" u="none" strike="noStrike" kern="1200" cap="none" spc="-1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Mulenga. CROI 2022, Abs. 135</a:t>
            </a:r>
            <a:endParaRPr kumimoji="0" lang="en-US" altLang="en-US" sz="1400" b="0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2CAEB15-9493-4E71-B7FA-D2044601CC97}"/>
              </a:ext>
            </a:extLst>
          </p:cNvPr>
          <p:cNvSpPr/>
          <p:nvPr/>
        </p:nvSpPr>
        <p:spPr>
          <a:xfrm>
            <a:off x="3442399" y="2249943"/>
            <a:ext cx="607108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Mean Weight Changes from baseline at </a:t>
            </a:r>
            <a:r>
              <a:rPr lang="en-US" sz="2400" b="1" dirty="0" err="1">
                <a:solidFill>
                  <a:srgbClr val="0070C0"/>
                </a:solidFill>
              </a:rPr>
              <a:t>Wk</a:t>
            </a:r>
            <a:r>
              <a:rPr lang="en-US" sz="2400" b="1" dirty="0">
                <a:solidFill>
                  <a:srgbClr val="0070C0"/>
                </a:solidFill>
              </a:rPr>
              <a:t> 48</a:t>
            </a:r>
            <a:endParaRPr lang="fr-FR" sz="2400" b="1" dirty="0">
              <a:solidFill>
                <a:srgbClr val="0070C0"/>
              </a:solidFill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4AE57043-8239-496C-B2E0-9A359433D8C0}"/>
              </a:ext>
            </a:extLst>
          </p:cNvPr>
          <p:cNvSpPr txBox="1"/>
          <p:nvPr/>
        </p:nvSpPr>
        <p:spPr>
          <a:xfrm>
            <a:off x="3171253" y="6135196"/>
            <a:ext cx="33473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Median</a:t>
            </a:r>
            <a:r>
              <a:rPr lang="fr-FR" dirty="0"/>
              <a:t> </a:t>
            </a:r>
            <a:r>
              <a:rPr lang="fr-FR" dirty="0" err="1"/>
              <a:t>baseline</a:t>
            </a:r>
            <a:r>
              <a:rPr lang="fr-FR" dirty="0"/>
              <a:t> CD4 = 430/mm</a:t>
            </a:r>
            <a:r>
              <a:rPr lang="fr-FR" baseline="30000" dirty="0"/>
              <a:t>3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2F1B9D18-3580-4182-9C97-7924E3844A4F}"/>
              </a:ext>
            </a:extLst>
          </p:cNvPr>
          <p:cNvSpPr txBox="1"/>
          <p:nvPr/>
        </p:nvSpPr>
        <p:spPr>
          <a:xfrm>
            <a:off x="7399748" y="6135196"/>
            <a:ext cx="3283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Median</a:t>
            </a:r>
            <a:r>
              <a:rPr lang="fr-FR" dirty="0"/>
              <a:t> </a:t>
            </a:r>
            <a:r>
              <a:rPr lang="fr-FR" dirty="0" err="1"/>
              <a:t>baseline</a:t>
            </a:r>
            <a:r>
              <a:rPr lang="fr-FR" dirty="0"/>
              <a:t> CD4 = 170/mm</a:t>
            </a:r>
            <a:r>
              <a:rPr lang="fr-FR" baseline="30000" dirty="0"/>
              <a:t>3</a:t>
            </a:r>
          </a:p>
        </p:txBody>
      </p:sp>
      <p:sp>
        <p:nvSpPr>
          <p:cNvPr id="4" name="Accolade ouvrante 3">
            <a:extLst>
              <a:ext uri="{FF2B5EF4-FFF2-40B4-BE49-F238E27FC236}">
                <a16:creationId xmlns:a16="http://schemas.microsoft.com/office/drawing/2014/main" id="{0FD145B6-D4AD-4677-9807-4BA4AF3CE2D0}"/>
              </a:ext>
            </a:extLst>
          </p:cNvPr>
          <p:cNvSpPr/>
          <p:nvPr/>
        </p:nvSpPr>
        <p:spPr>
          <a:xfrm rot="16200000">
            <a:off x="4660789" y="4683858"/>
            <a:ext cx="259805" cy="2696586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Accolade ouvrante 9">
            <a:extLst>
              <a:ext uri="{FF2B5EF4-FFF2-40B4-BE49-F238E27FC236}">
                <a16:creationId xmlns:a16="http://schemas.microsoft.com/office/drawing/2014/main" id="{7AC0AE56-091B-4474-A166-397F701F5639}"/>
              </a:ext>
            </a:extLst>
          </p:cNvPr>
          <p:cNvSpPr/>
          <p:nvPr/>
        </p:nvSpPr>
        <p:spPr>
          <a:xfrm rot="16200000">
            <a:off x="8755553" y="3350453"/>
            <a:ext cx="295088" cy="5369092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332430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>
            <a:extLst>
              <a:ext uri="{FF2B5EF4-FFF2-40B4-BE49-F238E27FC236}">
                <a16:creationId xmlns:a16="http://schemas.microsoft.com/office/drawing/2014/main" id="{48507CB7-FA63-9F4F-8981-134FA06B7213}"/>
              </a:ext>
            </a:extLst>
          </p:cNvPr>
          <p:cNvSpPr/>
          <p:nvPr/>
        </p:nvSpPr>
        <p:spPr>
          <a:xfrm>
            <a:off x="9488033" y="2204507"/>
            <a:ext cx="156395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altLang="en-US" sz="1600" b="1" dirty="0">
                <a:solidFill>
                  <a:srgbClr val="0070C0"/>
                </a:solidFill>
                <a:cs typeface="Calibri" panose="020F0502020204030204" pitchFamily="34" charset="0"/>
              </a:rPr>
              <a:t>Extension phase</a:t>
            </a:r>
            <a:endParaRPr kumimoji="0" lang="fr-FR" altLang="en-US" sz="1600" b="0" i="0" u="none" strike="noStrike" kern="1200" cap="none" spc="0" normalizeH="0" baseline="3000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ea typeface="+mn-ea"/>
              <a:cs typeface="Calibri" panose="020F0502020204030204" pitchFamily="34" charset="0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76E8EB82-A1D9-9D4E-844D-5CF1D836415E}"/>
              </a:ext>
            </a:extLst>
          </p:cNvPr>
          <p:cNvSpPr/>
          <p:nvPr/>
        </p:nvSpPr>
        <p:spPr>
          <a:xfrm>
            <a:off x="5389488" y="2204507"/>
            <a:ext cx="185858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600" b="1" dirty="0">
                <a:solidFill>
                  <a:srgbClr val="0070C0"/>
                </a:solidFill>
                <a:cs typeface="Calibri" panose="020F0502020204030204" pitchFamily="34" charset="0"/>
              </a:rPr>
              <a:t>Maintenance phase</a:t>
            </a:r>
            <a:endParaRPr kumimoji="0" lang="en-US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ea typeface="+mn-ea"/>
              <a:cs typeface="Calibri" panose="020F0502020204030204" pitchFamily="34" charset="0"/>
            </a:endParaRPr>
          </a:p>
        </p:txBody>
      </p:sp>
      <p:cxnSp>
        <p:nvCxnSpPr>
          <p:cNvPr id="44" name="Straight Arrow Connector 9">
            <a:extLst>
              <a:ext uri="{FF2B5EF4-FFF2-40B4-BE49-F238E27FC236}">
                <a16:creationId xmlns:a16="http://schemas.microsoft.com/office/drawing/2014/main" id="{7E2A13BE-BB95-0A4E-87F2-6201844658F2}"/>
              </a:ext>
            </a:extLst>
          </p:cNvPr>
          <p:cNvCxnSpPr>
            <a:cxnSpLocks/>
          </p:cNvCxnSpPr>
          <p:nvPr/>
        </p:nvCxnSpPr>
        <p:spPr>
          <a:xfrm>
            <a:off x="3742512" y="4316344"/>
            <a:ext cx="8156496" cy="0"/>
          </a:xfrm>
          <a:prstGeom prst="straightConnector1">
            <a:avLst/>
          </a:prstGeom>
          <a:ln w="19050" cap="sq">
            <a:solidFill>
              <a:srgbClr val="0070C0"/>
            </a:solidFill>
            <a:miter lim="800000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0">
            <a:extLst>
              <a:ext uri="{FF2B5EF4-FFF2-40B4-BE49-F238E27FC236}">
                <a16:creationId xmlns:a16="http://schemas.microsoft.com/office/drawing/2014/main" id="{042F7DE6-0F63-A34B-BA78-10B66D5C9078}"/>
              </a:ext>
            </a:extLst>
          </p:cNvPr>
          <p:cNvCxnSpPr/>
          <p:nvPr/>
        </p:nvCxnSpPr>
        <p:spPr>
          <a:xfrm>
            <a:off x="5196212" y="4323645"/>
            <a:ext cx="0" cy="110699"/>
          </a:xfrm>
          <a:prstGeom prst="line">
            <a:avLst/>
          </a:prstGeom>
          <a:ln w="19050" cap="sq">
            <a:solidFill>
              <a:srgbClr val="0070C0"/>
            </a:solidFill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2">
            <a:extLst>
              <a:ext uri="{FF2B5EF4-FFF2-40B4-BE49-F238E27FC236}">
                <a16:creationId xmlns:a16="http://schemas.microsoft.com/office/drawing/2014/main" id="{CF6124DA-850E-144A-8A2D-171B53311DFA}"/>
              </a:ext>
            </a:extLst>
          </p:cNvPr>
          <p:cNvCxnSpPr/>
          <p:nvPr/>
        </p:nvCxnSpPr>
        <p:spPr>
          <a:xfrm>
            <a:off x="7070346" y="4323645"/>
            <a:ext cx="0" cy="110699"/>
          </a:xfrm>
          <a:prstGeom prst="line">
            <a:avLst/>
          </a:prstGeom>
          <a:ln w="19050" cap="sq">
            <a:solidFill>
              <a:srgbClr val="0070C0"/>
            </a:solidFill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5">
            <a:extLst>
              <a:ext uri="{FF2B5EF4-FFF2-40B4-BE49-F238E27FC236}">
                <a16:creationId xmlns:a16="http://schemas.microsoft.com/office/drawing/2014/main" id="{02B0284A-DD52-784F-8B73-F7FC6EC40537}"/>
              </a:ext>
            </a:extLst>
          </p:cNvPr>
          <p:cNvCxnSpPr/>
          <p:nvPr/>
        </p:nvCxnSpPr>
        <p:spPr>
          <a:xfrm>
            <a:off x="8941601" y="4323645"/>
            <a:ext cx="0" cy="110699"/>
          </a:xfrm>
          <a:prstGeom prst="line">
            <a:avLst/>
          </a:prstGeom>
          <a:ln w="19050" cap="sq">
            <a:solidFill>
              <a:srgbClr val="0070C0"/>
            </a:solidFill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Flowchart: Off-page Connector 3">
            <a:extLst>
              <a:ext uri="{FF2B5EF4-FFF2-40B4-BE49-F238E27FC236}">
                <a16:creationId xmlns:a16="http://schemas.microsoft.com/office/drawing/2014/main" id="{F18B3D6C-25CC-2646-AD79-C6BD0D29E479}"/>
              </a:ext>
            </a:extLst>
          </p:cNvPr>
          <p:cNvSpPr/>
          <p:nvPr/>
        </p:nvSpPr>
        <p:spPr>
          <a:xfrm rot="16200000">
            <a:off x="6730996" y="1903069"/>
            <a:ext cx="728616" cy="3798331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8000 h 10000"/>
              <a:gd name="connsiteX3" fmla="*/ 5000 w 10000"/>
              <a:gd name="connsiteY3" fmla="*/ 10000 h 10000"/>
              <a:gd name="connsiteX4" fmla="*/ 0 w 10000"/>
              <a:gd name="connsiteY4" fmla="*/ 8000 h 10000"/>
              <a:gd name="connsiteX5" fmla="*/ 0 w 10000"/>
              <a:gd name="connsiteY5" fmla="*/ 0 h 10000"/>
              <a:gd name="connsiteX0" fmla="*/ 0 w 10051"/>
              <a:gd name="connsiteY0" fmla="*/ 0 h 10000"/>
              <a:gd name="connsiteX1" fmla="*/ 10000 w 10051"/>
              <a:gd name="connsiteY1" fmla="*/ 0 h 10000"/>
              <a:gd name="connsiteX2" fmla="*/ 10051 w 10051"/>
              <a:gd name="connsiteY2" fmla="*/ 9260 h 10000"/>
              <a:gd name="connsiteX3" fmla="*/ 5000 w 10051"/>
              <a:gd name="connsiteY3" fmla="*/ 10000 h 10000"/>
              <a:gd name="connsiteX4" fmla="*/ 0 w 10051"/>
              <a:gd name="connsiteY4" fmla="*/ 8000 h 10000"/>
              <a:gd name="connsiteX5" fmla="*/ 0 w 10051"/>
              <a:gd name="connsiteY5" fmla="*/ 0 h 10000"/>
              <a:gd name="connsiteX0" fmla="*/ 0 w 10051"/>
              <a:gd name="connsiteY0" fmla="*/ 0 h 10000"/>
              <a:gd name="connsiteX1" fmla="*/ 10000 w 10051"/>
              <a:gd name="connsiteY1" fmla="*/ 0 h 10000"/>
              <a:gd name="connsiteX2" fmla="*/ 10051 w 10051"/>
              <a:gd name="connsiteY2" fmla="*/ 9260 h 10000"/>
              <a:gd name="connsiteX3" fmla="*/ 5000 w 10051"/>
              <a:gd name="connsiteY3" fmla="*/ 10000 h 10000"/>
              <a:gd name="connsiteX4" fmla="*/ 51 w 10051"/>
              <a:gd name="connsiteY4" fmla="*/ 9306 h 10000"/>
              <a:gd name="connsiteX5" fmla="*/ 0 w 10051"/>
              <a:gd name="connsiteY5" fmla="*/ 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051" h="10000">
                <a:moveTo>
                  <a:pt x="0" y="0"/>
                </a:moveTo>
                <a:lnTo>
                  <a:pt x="10000" y="0"/>
                </a:lnTo>
                <a:cubicBezTo>
                  <a:pt x="10017" y="3087"/>
                  <a:pt x="10034" y="6173"/>
                  <a:pt x="10051" y="9260"/>
                </a:cubicBezTo>
                <a:lnTo>
                  <a:pt x="5000" y="10000"/>
                </a:lnTo>
                <a:lnTo>
                  <a:pt x="51" y="9306"/>
                </a:lnTo>
                <a:lnTo>
                  <a:pt x="0" y="0"/>
                </a:lnTo>
                <a:close/>
              </a:path>
            </a:pathLst>
          </a:custGeom>
          <a:solidFill>
            <a:srgbClr val="9700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lIns="90000" tIns="0" bIns="108000" rtlCol="0" anchor="ctr"/>
          <a:lstStyle/>
          <a:p>
            <a:pPr lvl="0" algn="ctr">
              <a:lnSpc>
                <a:spcPct val="114000"/>
              </a:lnSpc>
              <a:defRPr/>
            </a:pPr>
            <a:r>
              <a:rPr kumimoji="0" lang="fr-FR" altLang="en-US" sz="1400" b="1" i="0" u="none" strike="noStrike" kern="1200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Q4W CAB LA 400 mg + RPV LA 600 mg</a:t>
            </a:r>
            <a:endParaRPr lang="fr-FR" altLang="en-US" sz="1400" b="1" baseline="30000" dirty="0">
              <a:solidFill>
                <a:srgbClr val="FFFFFF"/>
              </a:solidFill>
              <a:cs typeface="Arial" panose="020B0604020202020204" pitchFamily="34" charset="0"/>
            </a:endParaRPr>
          </a:p>
          <a:p>
            <a:pPr lvl="0" algn="ctr">
              <a:lnSpc>
                <a:spcPct val="114000"/>
              </a:lnSpc>
              <a:defRPr/>
            </a:pPr>
            <a:r>
              <a:rPr kumimoji="0" lang="fr-FR" sz="1400" b="1" i="0" u="none" strike="noStrike" kern="1200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(N = 523)</a:t>
            </a:r>
            <a:endParaRPr kumimoji="0" lang="fr-FR" sz="1400" b="0" i="0" u="none" strike="noStrike" kern="1200" cap="none" spc="0" normalizeH="0" baseline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49" name="Rectangle 65">
            <a:extLst>
              <a:ext uri="{FF2B5EF4-FFF2-40B4-BE49-F238E27FC236}">
                <a16:creationId xmlns:a16="http://schemas.microsoft.com/office/drawing/2014/main" id="{CD937ECB-D9A7-754A-B1E4-9FA0D67737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14400" y="2479503"/>
            <a:ext cx="65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Arial" charset="0"/>
            </a:endParaRPr>
          </a:p>
        </p:txBody>
      </p:sp>
      <p:sp>
        <p:nvSpPr>
          <p:cNvPr id="50" name="Flowchart: Off-page Connector 3">
            <a:extLst>
              <a:ext uri="{FF2B5EF4-FFF2-40B4-BE49-F238E27FC236}">
                <a16:creationId xmlns:a16="http://schemas.microsoft.com/office/drawing/2014/main" id="{C9564A79-2B19-0644-97EB-80F64299A1B8}"/>
              </a:ext>
            </a:extLst>
          </p:cNvPr>
          <p:cNvSpPr/>
          <p:nvPr/>
        </p:nvSpPr>
        <p:spPr>
          <a:xfrm rot="16200000">
            <a:off x="6733704" y="1031906"/>
            <a:ext cx="723200" cy="3798331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8000 h 10000"/>
              <a:gd name="connsiteX3" fmla="*/ 5000 w 10000"/>
              <a:gd name="connsiteY3" fmla="*/ 10000 h 10000"/>
              <a:gd name="connsiteX4" fmla="*/ 0 w 10000"/>
              <a:gd name="connsiteY4" fmla="*/ 8000 h 10000"/>
              <a:gd name="connsiteX5" fmla="*/ 0 w 10000"/>
              <a:gd name="connsiteY5" fmla="*/ 0 h 10000"/>
              <a:gd name="connsiteX0" fmla="*/ 0 w 10051"/>
              <a:gd name="connsiteY0" fmla="*/ 0 h 10000"/>
              <a:gd name="connsiteX1" fmla="*/ 10000 w 10051"/>
              <a:gd name="connsiteY1" fmla="*/ 0 h 10000"/>
              <a:gd name="connsiteX2" fmla="*/ 10051 w 10051"/>
              <a:gd name="connsiteY2" fmla="*/ 9260 h 10000"/>
              <a:gd name="connsiteX3" fmla="*/ 5000 w 10051"/>
              <a:gd name="connsiteY3" fmla="*/ 10000 h 10000"/>
              <a:gd name="connsiteX4" fmla="*/ 0 w 10051"/>
              <a:gd name="connsiteY4" fmla="*/ 8000 h 10000"/>
              <a:gd name="connsiteX5" fmla="*/ 0 w 10051"/>
              <a:gd name="connsiteY5" fmla="*/ 0 h 10000"/>
              <a:gd name="connsiteX0" fmla="*/ 0 w 10051"/>
              <a:gd name="connsiteY0" fmla="*/ 0 h 10000"/>
              <a:gd name="connsiteX1" fmla="*/ 10000 w 10051"/>
              <a:gd name="connsiteY1" fmla="*/ 0 h 10000"/>
              <a:gd name="connsiteX2" fmla="*/ 10051 w 10051"/>
              <a:gd name="connsiteY2" fmla="*/ 9260 h 10000"/>
              <a:gd name="connsiteX3" fmla="*/ 5000 w 10051"/>
              <a:gd name="connsiteY3" fmla="*/ 10000 h 10000"/>
              <a:gd name="connsiteX4" fmla="*/ 51 w 10051"/>
              <a:gd name="connsiteY4" fmla="*/ 9306 h 10000"/>
              <a:gd name="connsiteX5" fmla="*/ 0 w 10051"/>
              <a:gd name="connsiteY5" fmla="*/ 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051" h="10000">
                <a:moveTo>
                  <a:pt x="0" y="0"/>
                </a:moveTo>
                <a:lnTo>
                  <a:pt x="10000" y="0"/>
                </a:lnTo>
                <a:cubicBezTo>
                  <a:pt x="10017" y="3087"/>
                  <a:pt x="10034" y="6173"/>
                  <a:pt x="10051" y="9260"/>
                </a:cubicBezTo>
                <a:lnTo>
                  <a:pt x="5000" y="10000"/>
                </a:lnTo>
                <a:lnTo>
                  <a:pt x="51" y="9306"/>
                </a:lnTo>
                <a:lnTo>
                  <a:pt x="0" y="0"/>
                </a:lnTo>
                <a:close/>
              </a:path>
            </a:pathLst>
          </a:cu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lvl="0" algn="ctr">
              <a:lnSpc>
                <a:spcPct val="114000"/>
              </a:lnSpc>
              <a:defRPr/>
            </a:pPr>
            <a:r>
              <a:rPr lang="fr-FR" altLang="en-US" sz="1400" b="1" dirty="0">
                <a:solidFill>
                  <a:srgbClr val="FFFFFF"/>
                </a:solidFill>
              </a:rPr>
              <a:t>Q8W CAB LA 600mg + RPV LA 900mg </a:t>
            </a:r>
          </a:p>
          <a:p>
            <a:pPr lvl="0" algn="ctr">
              <a:lnSpc>
                <a:spcPct val="114000"/>
              </a:lnSpc>
              <a:defRPr/>
            </a:pPr>
            <a:r>
              <a:rPr kumimoji="0" lang="fr-FR" altLang="en-US" sz="1400" b="1" i="0" u="none" strike="noStrike" kern="1200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(N = 522)</a:t>
            </a:r>
            <a:endParaRPr kumimoji="0" lang="fr-FR" sz="1400" b="0" i="0" u="none" strike="noStrike" kern="1200" cap="none" spc="0" normalizeH="0" baseline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51" name="Flowchart: Off-page Connector 3">
            <a:extLst>
              <a:ext uri="{FF2B5EF4-FFF2-40B4-BE49-F238E27FC236}">
                <a16:creationId xmlns:a16="http://schemas.microsoft.com/office/drawing/2014/main" id="{777A1669-98F5-3C44-9632-810414ABB0C9}"/>
              </a:ext>
            </a:extLst>
          </p:cNvPr>
          <p:cNvSpPr/>
          <p:nvPr/>
        </p:nvSpPr>
        <p:spPr>
          <a:xfrm>
            <a:off x="9269456" y="2569471"/>
            <a:ext cx="2717464" cy="723201"/>
          </a:xfrm>
          <a:prstGeom prst="homePlate">
            <a:avLst>
              <a:gd name="adj" fmla="val 37504"/>
            </a:avLst>
          </a:prstGeom>
          <a:solidFill>
            <a:srgbClr val="00B050"/>
          </a:solidFill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36000" tIns="144000" rIns="36000" bIns="144000" rtlCol="0" anchor="ctr"/>
          <a:lstStyle/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altLang="en-US" sz="1200" b="1" dirty="0">
                <a:solidFill>
                  <a:schemeClr val="bg1"/>
                </a:solidFill>
                <a:cs typeface="Arial" panose="020B0604020202020204" pitchFamily="34" charset="0"/>
              </a:rPr>
              <a:t>  </a:t>
            </a:r>
            <a:endParaRPr kumimoji="0" lang="fr-FR" altLang="en-US" sz="1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331619D0-F733-1E40-A767-9D44D9DE9222}"/>
              </a:ext>
            </a:extLst>
          </p:cNvPr>
          <p:cNvSpPr/>
          <p:nvPr/>
        </p:nvSpPr>
        <p:spPr>
          <a:xfrm>
            <a:off x="8753452" y="4425517"/>
            <a:ext cx="362225" cy="220750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Ins="90000" bIns="108000" rtlCol="0" anchor="ctr"/>
          <a:lstStyle/>
          <a:p>
            <a:pPr marL="0" marR="0" lvl="0" indent="0" algn="ctr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53" name="Rectangle 12">
            <a:extLst>
              <a:ext uri="{FF2B5EF4-FFF2-40B4-BE49-F238E27FC236}">
                <a16:creationId xmlns:a16="http://schemas.microsoft.com/office/drawing/2014/main" id="{9A054038-29A4-3740-AB25-BBDC2D0ED8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11177" y="4469733"/>
            <a:ext cx="253274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Arial" charset="0"/>
              </a:rPr>
              <a:t>W4 </a:t>
            </a:r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Arial" charset="0"/>
            </a:endParaRPr>
          </a:p>
        </p:txBody>
      </p:sp>
      <p:sp>
        <p:nvSpPr>
          <p:cNvPr id="54" name="Rectangle 12">
            <a:extLst>
              <a:ext uri="{FF2B5EF4-FFF2-40B4-BE49-F238E27FC236}">
                <a16:creationId xmlns:a16="http://schemas.microsoft.com/office/drawing/2014/main" id="{922ECA00-C781-664B-9C27-A0CDA761F8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24838" y="4469733"/>
            <a:ext cx="296556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Arial" charset="0"/>
              </a:rPr>
              <a:t>W48</a:t>
            </a:r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Arial" charset="0"/>
            </a:endParaRPr>
          </a:p>
        </p:txBody>
      </p:sp>
      <p:sp>
        <p:nvSpPr>
          <p:cNvPr id="55" name="Rectangle 12">
            <a:extLst>
              <a:ext uri="{FF2B5EF4-FFF2-40B4-BE49-F238E27FC236}">
                <a16:creationId xmlns:a16="http://schemas.microsoft.com/office/drawing/2014/main" id="{05AA93AD-5C06-F34F-AF39-1D35360162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93323" y="4469733"/>
            <a:ext cx="296556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Arial" charset="0"/>
              </a:rPr>
              <a:t>W96</a:t>
            </a:r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Arial" charset="0"/>
            </a:endParaRPr>
          </a:p>
        </p:txBody>
      </p:sp>
      <p:sp>
        <p:nvSpPr>
          <p:cNvPr id="56" name="ZoneTexte 55">
            <a:extLst>
              <a:ext uri="{FF2B5EF4-FFF2-40B4-BE49-F238E27FC236}">
                <a16:creationId xmlns:a16="http://schemas.microsoft.com/office/drawing/2014/main" id="{FBF936A2-2A6A-6D43-9097-1C01EF2032D8}"/>
              </a:ext>
            </a:extLst>
          </p:cNvPr>
          <p:cNvSpPr txBox="1"/>
          <p:nvPr/>
        </p:nvSpPr>
        <p:spPr>
          <a:xfrm>
            <a:off x="802312" y="2559883"/>
            <a:ext cx="2157702" cy="221100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l"/>
            <a:r>
              <a:rPr lang="fr-FR" sz="1600" b="0" i="0" u="none" strike="noStrike" baseline="0" dirty="0">
                <a:solidFill>
                  <a:schemeClr val="tx1"/>
                </a:solidFill>
              </a:rPr>
              <a:t>Eligible participants:</a:t>
            </a:r>
            <a:br>
              <a:rPr lang="fr-FR" sz="1600" b="0" i="0" u="none" strike="noStrike" baseline="0" dirty="0">
                <a:solidFill>
                  <a:schemeClr val="tx1"/>
                </a:solidFill>
              </a:rPr>
            </a:br>
            <a:r>
              <a:rPr lang="fr-FR" sz="1600" b="0" i="0" u="none" strike="noStrike" baseline="0" dirty="0">
                <a:solidFill>
                  <a:schemeClr val="tx1"/>
                </a:solidFill>
              </a:rPr>
              <a:t>• ATLAS Phase 3 </a:t>
            </a:r>
            <a:r>
              <a:rPr lang="fr-FR" sz="1600" b="0" i="0" u="none" strike="noStrike" baseline="0" dirty="0" err="1">
                <a:solidFill>
                  <a:schemeClr val="tx1"/>
                </a:solidFill>
              </a:rPr>
              <a:t>study</a:t>
            </a:r>
            <a:endParaRPr lang="fr-FR" sz="1600" b="0" i="0" u="none" strike="noStrike" baseline="0" dirty="0">
              <a:solidFill>
                <a:schemeClr val="tx1"/>
              </a:solidFill>
            </a:endParaRPr>
          </a:p>
          <a:p>
            <a:pPr algn="l"/>
            <a:r>
              <a:rPr lang="fr-FR" sz="1600" b="0" i="0" u="none" strike="noStrike" baseline="0" dirty="0">
                <a:solidFill>
                  <a:schemeClr val="tx1"/>
                </a:solidFill>
              </a:rPr>
              <a:t>(CAB + RPV LA Q4W)</a:t>
            </a:r>
            <a:br>
              <a:rPr lang="fr-FR" sz="1600" b="0" i="0" u="none" strike="noStrike" baseline="0" dirty="0">
                <a:solidFill>
                  <a:schemeClr val="tx1"/>
                </a:solidFill>
              </a:rPr>
            </a:br>
            <a:r>
              <a:rPr lang="fr-FR" sz="1600" b="0" i="0" u="none" strike="noStrike" baseline="0" dirty="0">
                <a:solidFill>
                  <a:schemeClr val="tx1"/>
                </a:solidFill>
              </a:rPr>
              <a:t>N = 391</a:t>
            </a:r>
          </a:p>
          <a:p>
            <a:pPr algn="l"/>
            <a:r>
              <a:rPr lang="fr-FR" sz="1600" b="0" i="0" u="none" strike="noStrike" baseline="0" dirty="0">
                <a:solidFill>
                  <a:schemeClr val="tx1"/>
                </a:solidFill>
              </a:rPr>
              <a:t>• ATLAS Soc arm +</a:t>
            </a:r>
          </a:p>
          <a:p>
            <a:pPr algn="l"/>
            <a:r>
              <a:rPr lang="en-US" sz="1600" b="0" i="0" u="none" strike="noStrike" baseline="0" dirty="0">
                <a:solidFill>
                  <a:schemeClr val="tx1"/>
                </a:solidFill>
              </a:rPr>
              <a:t>additional</a:t>
            </a:r>
            <a:r>
              <a:rPr lang="fr-FR" sz="1600" b="0" i="0" u="none" strike="noStrike" baseline="0" dirty="0">
                <a:solidFill>
                  <a:schemeClr val="tx1"/>
                </a:solidFill>
              </a:rPr>
              <a:t> soc</a:t>
            </a:r>
          </a:p>
          <a:p>
            <a:pPr algn="l"/>
            <a:r>
              <a:rPr lang="fr-FR" sz="1600" b="0" i="0" u="none" strike="noStrike" baseline="0" dirty="0">
                <a:solidFill>
                  <a:schemeClr val="tx1"/>
                </a:solidFill>
              </a:rPr>
              <a:t>participants</a:t>
            </a:r>
          </a:p>
          <a:p>
            <a:pPr algn="l"/>
            <a:r>
              <a:rPr lang="fr-FR" sz="1600" b="0" i="0" u="none" strike="noStrike" baseline="0" dirty="0">
                <a:solidFill>
                  <a:schemeClr val="tx1"/>
                </a:solidFill>
              </a:rPr>
              <a:t>N = 654</a:t>
            </a: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4306C860-ECED-2349-939F-D30BB4C03C16}"/>
              </a:ext>
            </a:extLst>
          </p:cNvPr>
          <p:cNvSpPr/>
          <p:nvPr/>
        </p:nvSpPr>
        <p:spPr>
          <a:xfrm>
            <a:off x="1033892" y="2190092"/>
            <a:ext cx="156735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</a:rPr>
              <a:t>Screening phase</a:t>
            </a:r>
            <a:endParaRPr kumimoji="0" lang="en-US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ea typeface="+mn-ea"/>
              <a:cs typeface="Calibri" panose="020F0502020204030204" pitchFamily="34" charset="0"/>
            </a:endParaRPr>
          </a:p>
        </p:txBody>
      </p:sp>
      <p:cxnSp>
        <p:nvCxnSpPr>
          <p:cNvPr id="58" name="Straight Connector 39">
            <a:extLst>
              <a:ext uri="{FF2B5EF4-FFF2-40B4-BE49-F238E27FC236}">
                <a16:creationId xmlns:a16="http://schemas.microsoft.com/office/drawing/2014/main" id="{CC224554-B556-794D-9DC1-AFF7015F68E4}"/>
              </a:ext>
            </a:extLst>
          </p:cNvPr>
          <p:cNvCxnSpPr/>
          <p:nvPr/>
        </p:nvCxnSpPr>
        <p:spPr>
          <a:xfrm>
            <a:off x="3742512" y="4329741"/>
            <a:ext cx="0" cy="110699"/>
          </a:xfrm>
          <a:prstGeom prst="line">
            <a:avLst/>
          </a:prstGeom>
          <a:ln w="19050" cap="sq">
            <a:solidFill>
              <a:srgbClr val="0070C0"/>
            </a:solidFill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Rectangle 12">
            <a:extLst>
              <a:ext uri="{FF2B5EF4-FFF2-40B4-BE49-F238E27FC236}">
                <a16:creationId xmlns:a16="http://schemas.microsoft.com/office/drawing/2014/main" id="{A2D7E1D3-DCF3-2946-BF5E-C4AF060468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83256" y="4469733"/>
            <a:ext cx="176330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Arial" charset="0"/>
              </a:rPr>
              <a:t>D1</a:t>
            </a:r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Arial" charset="0"/>
            </a:endParaRPr>
          </a:p>
        </p:txBody>
      </p:sp>
      <p:sp>
        <p:nvSpPr>
          <p:cNvPr id="60" name="Rectangle 12">
            <a:extLst>
              <a:ext uri="{FF2B5EF4-FFF2-40B4-BE49-F238E27FC236}">
                <a16:creationId xmlns:a16="http://schemas.microsoft.com/office/drawing/2014/main" id="{8D0C5CB0-409B-7944-A918-676D413C90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32035" y="4471725"/>
            <a:ext cx="375103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200" b="1" dirty="0">
                <a:latin typeface="+mn-lt"/>
                <a:cs typeface="Arial" charset="0"/>
              </a:rPr>
              <a:t>W</a:t>
            </a: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Arial" charset="0"/>
              </a:rPr>
              <a:t>100</a:t>
            </a:r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Arial" charset="0"/>
            </a:endParaRPr>
          </a:p>
        </p:txBody>
      </p:sp>
      <p:cxnSp>
        <p:nvCxnSpPr>
          <p:cNvPr id="61" name="Straight Connector 45">
            <a:extLst>
              <a:ext uri="{FF2B5EF4-FFF2-40B4-BE49-F238E27FC236}">
                <a16:creationId xmlns:a16="http://schemas.microsoft.com/office/drawing/2014/main" id="{3FBA84C6-A24E-B345-9551-061B50A8D3AD}"/>
              </a:ext>
            </a:extLst>
          </p:cNvPr>
          <p:cNvCxnSpPr/>
          <p:nvPr/>
        </p:nvCxnSpPr>
        <p:spPr>
          <a:xfrm>
            <a:off x="9269456" y="4317281"/>
            <a:ext cx="0" cy="110699"/>
          </a:xfrm>
          <a:prstGeom prst="line">
            <a:avLst/>
          </a:prstGeom>
          <a:ln w="19050" cap="sq">
            <a:solidFill>
              <a:srgbClr val="0070C0"/>
            </a:solidFill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Flowchart: Off-page Connector 3">
            <a:extLst>
              <a:ext uri="{FF2B5EF4-FFF2-40B4-BE49-F238E27FC236}">
                <a16:creationId xmlns:a16="http://schemas.microsoft.com/office/drawing/2014/main" id="{34FDA8C2-2605-1043-BAEF-28200D41D9C2}"/>
              </a:ext>
            </a:extLst>
          </p:cNvPr>
          <p:cNvSpPr/>
          <p:nvPr/>
        </p:nvSpPr>
        <p:spPr>
          <a:xfrm>
            <a:off x="3673283" y="2569471"/>
            <a:ext cx="1507700" cy="723201"/>
          </a:xfrm>
          <a:prstGeom prst="homePlate">
            <a:avLst>
              <a:gd name="adj" fmla="val 13812"/>
            </a:avLst>
          </a:prstGeom>
          <a:solidFill>
            <a:srgbClr val="00B0F0"/>
          </a:solidFill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36000" tIns="144000" rIns="36000" bIns="144000" rtlCol="0" anchor="ctr"/>
          <a:lstStyle/>
          <a:p>
            <a:pPr lvl="0">
              <a:defRPr/>
            </a:pPr>
            <a:r>
              <a:rPr lang="en-US" altLang="en-US" sz="1400" b="1" dirty="0">
                <a:solidFill>
                  <a:srgbClr val="FFFFFF"/>
                </a:solidFill>
              </a:rPr>
              <a:t>Oral CAB </a:t>
            </a:r>
          </a:p>
          <a:p>
            <a:pPr lvl="0">
              <a:defRPr/>
            </a:pPr>
            <a:r>
              <a:rPr lang="en-US" altLang="en-US" sz="1400" b="1" dirty="0">
                <a:solidFill>
                  <a:srgbClr val="FFFFFF"/>
                </a:solidFill>
              </a:rPr>
              <a:t>+ RPV </a:t>
            </a:r>
          </a:p>
        </p:txBody>
      </p:sp>
      <p:sp>
        <p:nvSpPr>
          <p:cNvPr id="63" name="Flowchart: Off-page Connector 3">
            <a:extLst>
              <a:ext uri="{FF2B5EF4-FFF2-40B4-BE49-F238E27FC236}">
                <a16:creationId xmlns:a16="http://schemas.microsoft.com/office/drawing/2014/main" id="{EF517E74-D98D-534A-A6CE-7D79B1E08773}"/>
              </a:ext>
            </a:extLst>
          </p:cNvPr>
          <p:cNvSpPr/>
          <p:nvPr/>
        </p:nvSpPr>
        <p:spPr>
          <a:xfrm>
            <a:off x="9269456" y="3400795"/>
            <a:ext cx="2717464" cy="723201"/>
          </a:xfrm>
          <a:prstGeom prst="homePlate">
            <a:avLst>
              <a:gd name="adj" fmla="val 37504"/>
            </a:avLst>
          </a:prstGeom>
          <a:solidFill>
            <a:srgbClr val="970096"/>
          </a:solidFill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36000" tIns="144000" rIns="36000" bIns="144000" rtlCol="0" anchor="ctr"/>
          <a:lstStyle/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altLang="en-US" sz="1200" b="1" dirty="0">
                <a:solidFill>
                  <a:schemeClr val="bg1"/>
                </a:solidFill>
                <a:cs typeface="Arial" panose="020B0604020202020204" pitchFamily="34" charset="0"/>
              </a:rPr>
              <a:t>   </a:t>
            </a:r>
            <a:endParaRPr kumimoji="0" lang="fr-FR" altLang="en-US" sz="1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64" name="Rectangle 12">
            <a:extLst>
              <a:ext uri="{FF2B5EF4-FFF2-40B4-BE49-F238E27FC236}">
                <a16:creationId xmlns:a16="http://schemas.microsoft.com/office/drawing/2014/main" id="{E21ED1A7-2506-B449-94F1-06098F102B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51227" y="4469681"/>
            <a:ext cx="375103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Arial" charset="0"/>
              </a:rPr>
              <a:t>W152</a:t>
            </a:r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Arial" charset="0"/>
            </a:endParaRPr>
          </a:p>
        </p:txBody>
      </p:sp>
      <p:cxnSp>
        <p:nvCxnSpPr>
          <p:cNvPr id="65" name="Straight Connector 45">
            <a:extLst>
              <a:ext uri="{FF2B5EF4-FFF2-40B4-BE49-F238E27FC236}">
                <a16:creationId xmlns:a16="http://schemas.microsoft.com/office/drawing/2014/main" id="{B8A67C51-4BA6-5F47-895A-5764820738A6}"/>
              </a:ext>
            </a:extLst>
          </p:cNvPr>
          <p:cNvCxnSpPr/>
          <p:nvPr/>
        </p:nvCxnSpPr>
        <p:spPr>
          <a:xfrm>
            <a:off x="11588647" y="4315237"/>
            <a:ext cx="0" cy="110699"/>
          </a:xfrm>
          <a:prstGeom prst="line">
            <a:avLst/>
          </a:prstGeom>
          <a:ln w="19050" cap="sq">
            <a:solidFill>
              <a:srgbClr val="0070C0"/>
            </a:solidFill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ZoneTexte 65">
            <a:extLst>
              <a:ext uri="{FF2B5EF4-FFF2-40B4-BE49-F238E27FC236}">
                <a16:creationId xmlns:a16="http://schemas.microsoft.com/office/drawing/2014/main" id="{FFFC31E0-3F15-DC45-A31D-584E8071B5FA}"/>
              </a:ext>
            </a:extLst>
          </p:cNvPr>
          <p:cNvSpPr txBox="1"/>
          <p:nvPr/>
        </p:nvSpPr>
        <p:spPr>
          <a:xfrm>
            <a:off x="533315" y="1762346"/>
            <a:ext cx="103229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i="0" u="none" strike="noStrike" baseline="0" dirty="0"/>
              <a:t>Phase 3b, randomized, multicenter, parallel-group, noninferiority, open-label study</a:t>
            </a:r>
            <a:endParaRPr lang="fr-FR" b="1" dirty="0"/>
          </a:p>
        </p:txBody>
      </p:sp>
      <p:sp>
        <p:nvSpPr>
          <p:cNvPr id="67" name="Ellipse 66">
            <a:extLst>
              <a:ext uri="{FF2B5EF4-FFF2-40B4-BE49-F238E27FC236}">
                <a16:creationId xmlns:a16="http://schemas.microsoft.com/office/drawing/2014/main" id="{6847E214-0CF8-B046-A785-CC8C8AC4A95E}"/>
              </a:ext>
            </a:extLst>
          </p:cNvPr>
          <p:cNvSpPr/>
          <p:nvPr/>
        </p:nvSpPr>
        <p:spPr>
          <a:xfrm>
            <a:off x="3052028" y="3180317"/>
            <a:ext cx="563597" cy="521757"/>
          </a:xfrm>
          <a:prstGeom prst="ellipse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ts val="1600"/>
              </a:lnSpc>
            </a:pPr>
            <a:r>
              <a:rPr lang="fr-FR" dirty="0"/>
              <a:t>R</a:t>
            </a:r>
            <a:br>
              <a:rPr lang="fr-FR" dirty="0"/>
            </a:br>
            <a:r>
              <a:rPr lang="fr-FR" sz="1200" dirty="0"/>
              <a:t>1:1</a:t>
            </a:r>
            <a:endParaRPr lang="fr-FR" dirty="0"/>
          </a:p>
        </p:txBody>
      </p:sp>
      <p:sp>
        <p:nvSpPr>
          <p:cNvPr id="68" name="Flowchart: Off-page Connector 3">
            <a:extLst>
              <a:ext uri="{FF2B5EF4-FFF2-40B4-BE49-F238E27FC236}">
                <a16:creationId xmlns:a16="http://schemas.microsoft.com/office/drawing/2014/main" id="{15A93E1A-FBA2-6840-AF4F-657B26260EB2}"/>
              </a:ext>
            </a:extLst>
          </p:cNvPr>
          <p:cNvSpPr/>
          <p:nvPr/>
        </p:nvSpPr>
        <p:spPr>
          <a:xfrm>
            <a:off x="3673283" y="3443342"/>
            <a:ext cx="1507700" cy="723201"/>
          </a:xfrm>
          <a:prstGeom prst="homePlate">
            <a:avLst>
              <a:gd name="adj" fmla="val 13812"/>
            </a:avLst>
          </a:prstGeom>
          <a:solidFill>
            <a:srgbClr val="00B0F0"/>
          </a:solidFill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36000" tIns="144000" rIns="36000" bIns="144000" rtlCol="0" anchor="ctr"/>
          <a:lstStyle/>
          <a:p>
            <a:pPr lvl="0">
              <a:defRPr/>
            </a:pPr>
            <a:r>
              <a:rPr lang="en-US" altLang="en-US" sz="1400" b="1" dirty="0">
                <a:solidFill>
                  <a:srgbClr val="FFFFFF"/>
                </a:solidFill>
              </a:rPr>
              <a:t>Oral CAB </a:t>
            </a:r>
          </a:p>
          <a:p>
            <a:pPr lvl="0">
              <a:defRPr/>
            </a:pPr>
            <a:r>
              <a:rPr lang="en-US" altLang="en-US" sz="1400" b="1" dirty="0">
                <a:solidFill>
                  <a:srgbClr val="FFFFFF"/>
                </a:solidFill>
              </a:rPr>
              <a:t>+ RPV </a:t>
            </a:r>
          </a:p>
        </p:txBody>
      </p:sp>
      <p:cxnSp>
        <p:nvCxnSpPr>
          <p:cNvPr id="69" name="Connecteur : en angle 39">
            <a:extLst>
              <a:ext uri="{FF2B5EF4-FFF2-40B4-BE49-F238E27FC236}">
                <a16:creationId xmlns:a16="http://schemas.microsoft.com/office/drawing/2014/main" id="{4177C531-6F4D-8A48-81A7-9A236B4047A7}"/>
              </a:ext>
            </a:extLst>
          </p:cNvPr>
          <p:cNvCxnSpPr>
            <a:cxnSpLocks/>
            <a:stCxn id="67" idx="0"/>
            <a:endCxn id="62" idx="1"/>
          </p:cNvCxnSpPr>
          <p:nvPr/>
        </p:nvCxnSpPr>
        <p:spPr>
          <a:xfrm rot="5400000" flipH="1" flipV="1">
            <a:off x="3378933" y="2885967"/>
            <a:ext cx="249245" cy="339456"/>
          </a:xfrm>
          <a:prstGeom prst="bentConnector2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" name="Connecteur : en angle 41">
            <a:extLst>
              <a:ext uri="{FF2B5EF4-FFF2-40B4-BE49-F238E27FC236}">
                <a16:creationId xmlns:a16="http://schemas.microsoft.com/office/drawing/2014/main" id="{3EC92FC4-09A1-E346-BB6E-753F557FC5C3}"/>
              </a:ext>
            </a:extLst>
          </p:cNvPr>
          <p:cNvCxnSpPr>
            <a:cxnSpLocks/>
            <a:stCxn id="67" idx="4"/>
            <a:endCxn id="68" idx="1"/>
          </p:cNvCxnSpPr>
          <p:nvPr/>
        </p:nvCxnSpPr>
        <p:spPr>
          <a:xfrm rot="16200000" flipH="1">
            <a:off x="3452121" y="3583780"/>
            <a:ext cx="102869" cy="339456"/>
          </a:xfrm>
          <a:prstGeom prst="bentConnector2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1" name="Espace réservé du contenu 42">
            <a:extLst>
              <a:ext uri="{FF2B5EF4-FFF2-40B4-BE49-F238E27FC236}">
                <a16:creationId xmlns:a16="http://schemas.microsoft.com/office/drawing/2014/main" id="{46F1530B-99BE-9342-B9C0-4E9695A2880B}"/>
              </a:ext>
            </a:extLst>
          </p:cNvPr>
          <p:cNvSpPr txBox="1">
            <a:spLocks/>
          </p:cNvSpPr>
          <p:nvPr/>
        </p:nvSpPr>
        <p:spPr>
          <a:xfrm>
            <a:off x="575560" y="4958590"/>
            <a:ext cx="11616440" cy="1543473"/>
          </a:xfrm>
          <a:prstGeom prst="rect">
            <a:avLst/>
          </a:prstGeom>
        </p:spPr>
        <p:txBody>
          <a:bodyPr>
            <a:normAutofit/>
          </a:bodyPr>
          <a:lstStyle>
            <a:lvl1pPr marL="257175" indent="-257175" algn="l" defTabSz="342900" rtl="0" eaLnBrk="1" latinLnBrk="0" hangingPunct="1">
              <a:spcBef>
                <a:spcPct val="20000"/>
              </a:spcBef>
              <a:buClr>
                <a:srgbClr val="3C549F"/>
              </a:buClr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213" indent="-214313" algn="l" defTabSz="342900" rtl="0" eaLnBrk="1" latinLnBrk="0" hangingPunct="1">
              <a:spcBef>
                <a:spcPct val="20000"/>
              </a:spcBef>
              <a:buClr>
                <a:srgbClr val="3C549F"/>
              </a:buClr>
              <a:buFont typeface="Arial"/>
              <a:buChar char="–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Clr>
                <a:srgbClr val="3C549F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Clr>
                <a:srgbClr val="3C549F"/>
              </a:buClr>
              <a:buFont typeface="Arial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Clr>
                <a:srgbClr val="3C549F"/>
              </a:buClr>
              <a:buFont typeface="Arial"/>
              <a:buChar char="»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Primary endpoint: % of participants with plasma HIV RNA </a:t>
            </a:r>
            <a:r>
              <a:rPr lang="en-US" sz="1800" u="sng" dirty="0"/>
              <a:t>&gt;</a:t>
            </a:r>
            <a:r>
              <a:rPr lang="en-US" sz="1800" dirty="0"/>
              <a:t>50 c/mL at Week 48 (Snapshot, ITT-E)</a:t>
            </a:r>
          </a:p>
          <a:p>
            <a:r>
              <a:rPr lang="en-US" sz="1800" dirty="0"/>
              <a:t>Secondary endpoints: % of participants with plasma HIV RNA </a:t>
            </a:r>
            <a:r>
              <a:rPr lang="en-US" sz="1800" u="sng" dirty="0"/>
              <a:t>&gt;</a:t>
            </a:r>
            <a:r>
              <a:rPr lang="en-US" sz="1800" dirty="0"/>
              <a:t>50 or &lt;50 c/mL at W96 / W152 (Snapshot, ITT-E)</a:t>
            </a:r>
          </a:p>
          <a:p>
            <a:r>
              <a:rPr lang="en-US" sz="1800" dirty="0"/>
              <a:t>Other endpoints at W152: incidence of CVF (2 consecutive plasma HIV RNA </a:t>
            </a:r>
            <a:r>
              <a:rPr lang="en-US" sz="1800" u="sng" dirty="0"/>
              <a:t>&gt;</a:t>
            </a:r>
            <a:r>
              <a:rPr lang="en-US" sz="1800" dirty="0"/>
              <a:t>200 c/mL ), incidence of viral resistance </a:t>
            </a:r>
            <a:br>
              <a:rPr lang="en-US" sz="1800" dirty="0"/>
            </a:br>
            <a:r>
              <a:rPr lang="en-US" sz="1800" dirty="0"/>
              <a:t>in participants with CVF, and safety and tolerability</a:t>
            </a:r>
            <a:endParaRPr lang="fr-FR" sz="1800" dirty="0"/>
          </a:p>
        </p:txBody>
      </p:sp>
      <p:sp>
        <p:nvSpPr>
          <p:cNvPr id="34" name="Text Box 3">
            <a:extLst>
              <a:ext uri="{FF2B5EF4-FFF2-40B4-BE49-F238E27FC236}">
                <a16:creationId xmlns:a16="http://schemas.microsoft.com/office/drawing/2014/main" id="{2CA84125-B3E2-4970-8231-BCFEA4120D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68616" y="6444771"/>
            <a:ext cx="252338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eaLnBrk="0" hangingPunct="0"/>
            <a:r>
              <a:rPr lang="fr-FR" sz="1400" i="1" dirty="0" err="1">
                <a:solidFill>
                  <a:srgbClr val="0070C0"/>
                </a:solidFill>
              </a:rPr>
              <a:t>Overton</a:t>
            </a:r>
            <a:r>
              <a:rPr lang="fr-FR" sz="1400" i="1" dirty="0">
                <a:solidFill>
                  <a:srgbClr val="0070C0"/>
                </a:solidFill>
              </a:rPr>
              <a:t> ET, CROI 2022, Abs. 479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0584C24E-CC81-4417-8819-1C4648E780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" y="10471"/>
            <a:ext cx="10841627" cy="1481068"/>
          </a:xfrm>
        </p:spPr>
        <p:txBody>
          <a:bodyPr/>
          <a:lstStyle/>
          <a:p>
            <a:r>
              <a:rPr lang="en-US" dirty="0"/>
              <a:t>ATLAS-2M study: LA CAB + RPV every 2 Months – W152 Results (1)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Grp="1" noChangeArrowheads="1"/>
          </p:cNvSpPr>
          <p:nvPr>
            <p:ph idx="1"/>
          </p:nvPr>
        </p:nvSpPr>
        <p:spPr>
          <a:xfrm>
            <a:off x="609601" y="1351486"/>
            <a:ext cx="11343217" cy="656925"/>
          </a:xfrm>
        </p:spPr>
        <p:txBody>
          <a:bodyPr/>
          <a:lstStyle/>
          <a:p>
            <a:r>
              <a:rPr lang="en-US" sz="1600" dirty="0"/>
              <a:t>Baseline characteristics similar between Q4W and Q8W arms </a:t>
            </a:r>
            <a:r>
              <a:rPr lang="en-US" sz="1600" b="0" dirty="0"/>
              <a:t>(N = 1 045)</a:t>
            </a:r>
            <a:br>
              <a:rPr lang="en-US" sz="1600" b="0" dirty="0"/>
            </a:br>
            <a:r>
              <a:rPr lang="en-US" sz="1600" b="0" dirty="0"/>
              <a:t>Female: 27 %, median age: 42 years, </a:t>
            </a:r>
            <a:r>
              <a:rPr lang="en-US" sz="1600" dirty="0"/>
              <a:t>BMI</a:t>
            </a:r>
            <a:r>
              <a:rPr lang="en-US" sz="1600" b="0" dirty="0"/>
              <a:t> </a:t>
            </a:r>
            <a:r>
              <a:rPr lang="en-US" sz="1600" b="0" u="sng" dirty="0"/>
              <a:t>&gt;</a:t>
            </a:r>
            <a:r>
              <a:rPr lang="en-US" sz="1600" b="0" dirty="0"/>
              <a:t> 30 kg/m²: 20 %, prior exposu</a:t>
            </a:r>
            <a:r>
              <a:rPr lang="en-US" sz="1600" dirty="0"/>
              <a:t>re to</a:t>
            </a:r>
            <a:r>
              <a:rPr lang="en-US" sz="1600" b="0" dirty="0"/>
              <a:t> CAB + RPV: 37 %</a:t>
            </a:r>
          </a:p>
          <a:p>
            <a:pPr lvl="1"/>
            <a:endParaRPr lang="en-US" sz="1600" dirty="0"/>
          </a:p>
        </p:txBody>
      </p:sp>
      <p:graphicFrame>
        <p:nvGraphicFramePr>
          <p:cNvPr id="7" name="Graphique 6">
            <a:extLst>
              <a:ext uri="{FF2B5EF4-FFF2-40B4-BE49-F238E27FC236}">
                <a16:creationId xmlns:a16="http://schemas.microsoft.com/office/drawing/2014/main" id="{5082176A-13D1-451D-B3C8-D8A8FE04CA3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56268834"/>
              </p:ext>
            </p:extLst>
          </p:nvPr>
        </p:nvGraphicFramePr>
        <p:xfrm>
          <a:off x="367002" y="2573051"/>
          <a:ext cx="6509083" cy="33543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DF7348AB-3786-47DC-8373-99A8B6B4CAEA}"/>
              </a:ext>
            </a:extLst>
          </p:cNvPr>
          <p:cNvSpPr/>
          <p:nvPr/>
        </p:nvSpPr>
        <p:spPr bwMode="auto">
          <a:xfrm>
            <a:off x="4974298" y="2721757"/>
            <a:ext cx="137285" cy="137285"/>
          </a:xfrm>
          <a:prstGeom prst="rect">
            <a:avLst/>
          </a:prstGeom>
          <a:solidFill>
            <a:srgbClr val="00B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+mj-lt"/>
            </a:endParaRPr>
          </a:p>
        </p:txBody>
      </p:sp>
      <p:sp>
        <p:nvSpPr>
          <p:cNvPr id="115" name="Rectangle 114">
            <a:extLst>
              <a:ext uri="{FF2B5EF4-FFF2-40B4-BE49-F238E27FC236}">
                <a16:creationId xmlns:a16="http://schemas.microsoft.com/office/drawing/2014/main" id="{8C1A196C-0239-4205-B6E9-B7DF4379AC51}"/>
              </a:ext>
            </a:extLst>
          </p:cNvPr>
          <p:cNvSpPr/>
          <p:nvPr/>
        </p:nvSpPr>
        <p:spPr bwMode="auto">
          <a:xfrm>
            <a:off x="4974298" y="3115184"/>
            <a:ext cx="137285" cy="137285"/>
          </a:xfrm>
          <a:prstGeom prst="rect">
            <a:avLst/>
          </a:prstGeom>
          <a:solidFill>
            <a:srgbClr val="99009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+mj-lt"/>
            </a:endParaRPr>
          </a:p>
        </p:txBody>
      </p:sp>
      <p:sp>
        <p:nvSpPr>
          <p:cNvPr id="116" name="Rectangle 115">
            <a:extLst>
              <a:ext uri="{FF2B5EF4-FFF2-40B4-BE49-F238E27FC236}">
                <a16:creationId xmlns:a16="http://schemas.microsoft.com/office/drawing/2014/main" id="{60F9C2AA-D3A1-4A5F-AAEF-48AE773C80E1}"/>
              </a:ext>
            </a:extLst>
          </p:cNvPr>
          <p:cNvSpPr/>
          <p:nvPr/>
        </p:nvSpPr>
        <p:spPr bwMode="auto">
          <a:xfrm>
            <a:off x="4974298" y="3829743"/>
            <a:ext cx="137285" cy="137285"/>
          </a:xfrm>
          <a:prstGeom prst="rect">
            <a:avLst/>
          </a:prstGeom>
          <a:pattFill prst="wdDnDiag">
            <a:fgClr>
              <a:srgbClr val="00B050"/>
            </a:fgClr>
            <a:bgClr>
              <a:schemeClr val="bg1"/>
            </a:bgClr>
          </a:patt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+mj-lt"/>
            </a:endParaRPr>
          </a:p>
        </p:txBody>
      </p:sp>
      <p:sp>
        <p:nvSpPr>
          <p:cNvPr id="117" name="Rectangle 116">
            <a:extLst>
              <a:ext uri="{FF2B5EF4-FFF2-40B4-BE49-F238E27FC236}">
                <a16:creationId xmlns:a16="http://schemas.microsoft.com/office/drawing/2014/main" id="{BCECBB6E-19F9-4CC0-9E96-73E09EF7DC14}"/>
              </a:ext>
            </a:extLst>
          </p:cNvPr>
          <p:cNvSpPr/>
          <p:nvPr/>
        </p:nvSpPr>
        <p:spPr bwMode="auto">
          <a:xfrm>
            <a:off x="4974298" y="4223169"/>
            <a:ext cx="137285" cy="137285"/>
          </a:xfrm>
          <a:prstGeom prst="rect">
            <a:avLst/>
          </a:prstGeom>
          <a:pattFill prst="wdDnDiag">
            <a:fgClr>
              <a:srgbClr val="990099"/>
            </a:fgClr>
            <a:bgClr>
              <a:schemeClr val="bg1"/>
            </a:bgClr>
          </a:patt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+mj-lt"/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BA8EDFB6-338B-4642-B9CF-8251A7B115C6}"/>
              </a:ext>
            </a:extLst>
          </p:cNvPr>
          <p:cNvGrpSpPr/>
          <p:nvPr/>
        </p:nvGrpSpPr>
        <p:grpSpPr>
          <a:xfrm>
            <a:off x="7871181" y="2491925"/>
            <a:ext cx="4244176" cy="1927489"/>
            <a:chOff x="7871181" y="2491925"/>
            <a:chExt cx="4244176" cy="1927489"/>
          </a:xfrm>
        </p:grpSpPr>
        <p:sp>
          <p:nvSpPr>
            <p:cNvPr id="109" name="Forme libre 129">
              <a:extLst>
                <a:ext uri="{FF2B5EF4-FFF2-40B4-BE49-F238E27FC236}">
                  <a16:creationId xmlns:a16="http://schemas.microsoft.com/office/drawing/2014/main" id="{9150B2E0-31AC-4903-A2E9-29534E11C823}"/>
                </a:ext>
              </a:extLst>
            </p:cNvPr>
            <p:cNvSpPr/>
            <p:nvPr/>
          </p:nvSpPr>
          <p:spPr>
            <a:xfrm rot="5400000">
              <a:off x="10052124" y="3106050"/>
              <a:ext cx="128727" cy="539965"/>
            </a:xfrm>
            <a:custGeom>
              <a:avLst/>
              <a:gdLst>
                <a:gd name="connsiteX0" fmla="*/ 0 w 558800"/>
                <a:gd name="connsiteY0" fmla="*/ 0 h 1234440"/>
                <a:gd name="connsiteX1" fmla="*/ 558800 w 558800"/>
                <a:gd name="connsiteY1" fmla="*/ 0 h 1234440"/>
                <a:gd name="connsiteX2" fmla="*/ 279400 w 558800"/>
                <a:gd name="connsiteY2" fmla="*/ 0 h 1234440"/>
                <a:gd name="connsiteX3" fmla="*/ 279400 w 558800"/>
                <a:gd name="connsiteY3" fmla="*/ 1234440 h 1234440"/>
                <a:gd name="connsiteX4" fmla="*/ 558800 w 558800"/>
                <a:gd name="connsiteY4" fmla="*/ 1234440 h 1234440"/>
                <a:gd name="connsiteX5" fmla="*/ 0 w 558800"/>
                <a:gd name="connsiteY5" fmla="*/ 1234440 h 1234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58800" h="1234440">
                  <a:moveTo>
                    <a:pt x="0" y="0"/>
                  </a:moveTo>
                  <a:lnTo>
                    <a:pt x="558800" y="0"/>
                  </a:lnTo>
                  <a:lnTo>
                    <a:pt x="279400" y="0"/>
                  </a:lnTo>
                  <a:lnTo>
                    <a:pt x="279400" y="1234440"/>
                  </a:lnTo>
                  <a:lnTo>
                    <a:pt x="558800" y="1234440"/>
                  </a:lnTo>
                  <a:lnTo>
                    <a:pt x="0" y="1234440"/>
                  </a:ln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76" name="Text Box 2">
              <a:extLst>
                <a:ext uri="{FF2B5EF4-FFF2-40B4-BE49-F238E27FC236}">
                  <a16:creationId xmlns:a16="http://schemas.microsoft.com/office/drawing/2014/main" id="{15E8BB08-BFCC-4D4A-BE36-B623A3C281D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871181" y="2491925"/>
              <a:ext cx="4015615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ＭＳ Ｐゴシック" pitchFamily="34" charset="-128"/>
                  <a:cs typeface="Arial" charset="0"/>
                </a:rPr>
                <a:t>Proportion HIV RNA </a:t>
              </a:r>
              <a:r>
                <a:rPr kumimoji="0" lang="en-US" sz="1400" b="1" i="0" u="sng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ＭＳ Ｐゴシック" pitchFamily="34" charset="-128"/>
                  <a:cs typeface="Arial" charset="0"/>
                </a:rPr>
                <a:t>&gt;</a:t>
              </a:r>
              <a:r>
                <a:rPr kumimoji="0" lang="en-US" sz="1400" b="1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ＭＳ Ｐゴシック" pitchFamily="34" charset="-128"/>
                  <a:cs typeface="Arial" charset="0"/>
                </a:rPr>
                <a:t> 50 </a:t>
              </a:r>
              <a:r>
                <a:rPr lang="en-US" sz="1400" b="1">
                  <a:solidFill>
                    <a:srgbClr val="000000"/>
                  </a:solidFill>
                  <a:latin typeface="+mj-lt"/>
                  <a:ea typeface="ＭＳ Ｐゴシック" pitchFamily="34" charset="-128"/>
                </a:rPr>
                <a:t>c</a:t>
              </a:r>
              <a:r>
                <a:rPr kumimoji="0" lang="en-US" sz="1400" b="1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ＭＳ Ｐゴシック" pitchFamily="34" charset="-128"/>
                  <a:cs typeface="Arial" charset="0"/>
                </a:rPr>
                <a:t>/mL at W152</a:t>
              </a:r>
            </a:p>
          </p:txBody>
        </p:sp>
        <p:sp>
          <p:nvSpPr>
            <p:cNvPr id="79" name="Content Placeholder 1">
              <a:extLst>
                <a:ext uri="{FF2B5EF4-FFF2-40B4-BE49-F238E27FC236}">
                  <a16:creationId xmlns:a16="http://schemas.microsoft.com/office/drawing/2014/main" id="{308B93A0-9570-42E3-97C3-BE9EC510BD77}"/>
                </a:ext>
              </a:extLst>
            </p:cNvPr>
            <p:cNvSpPr txBox="1">
              <a:spLocks/>
            </p:cNvSpPr>
            <p:nvPr/>
          </p:nvSpPr>
          <p:spPr>
            <a:xfrm>
              <a:off x="9317063" y="4142415"/>
              <a:ext cx="1093569" cy="276999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lvl1pPr marL="190500" indent="-190500" algn="l" rtl="0" eaLnBrk="0" fontAlgn="base" hangingPunct="0">
                <a:spcBef>
                  <a:spcPct val="0"/>
                </a:spcBef>
                <a:spcAft>
                  <a:spcPts val="500"/>
                </a:spcAft>
                <a:buClr>
                  <a:srgbClr val="E31836"/>
                </a:buClr>
                <a:buSzPct val="115000"/>
                <a:buFont typeface="Arial" charset="0"/>
                <a:buChar char="•"/>
                <a:defRPr sz="2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73075" indent="-257175" algn="l" rtl="0" eaLnBrk="0" fontAlgn="base" hangingPunct="0">
                <a:spcBef>
                  <a:spcPct val="0"/>
                </a:spcBef>
                <a:spcAft>
                  <a:spcPts val="300"/>
                </a:spcAft>
                <a:buClr>
                  <a:srgbClr val="E31836"/>
                </a:buClr>
                <a:buSzPct val="115000"/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639763" indent="-158750" algn="l" rtl="0" eaLnBrk="0" fontAlgn="base" hangingPunct="0">
                <a:spcBef>
                  <a:spcPct val="0"/>
                </a:spcBef>
                <a:spcAft>
                  <a:spcPts val="300"/>
                </a:spcAft>
                <a:buClr>
                  <a:srgbClr val="E31836"/>
                </a:buClr>
                <a:buSzPct val="115000"/>
                <a:buFont typeface="Arial" charset="0"/>
                <a:buChar char="•"/>
                <a:defRPr lang="en-US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798513" indent="-142875" algn="l" rtl="0" eaLnBrk="0" fontAlgn="base" hangingPunct="0">
                <a:spcBef>
                  <a:spcPct val="0"/>
                </a:spcBef>
                <a:spcAft>
                  <a:spcPts val="300"/>
                </a:spcAft>
                <a:buClr>
                  <a:srgbClr val="E31836"/>
                </a:buClr>
                <a:buSzPct val="115000"/>
                <a:buFont typeface="Arial" charset="0"/>
                <a:buChar char="-"/>
                <a:defRPr lang="en-US" sz="1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922338" indent="-114300" algn="l" defTabSz="923925" rtl="0" eaLnBrk="0" fontAlgn="base" hangingPunct="0">
                <a:spcBef>
                  <a:spcPct val="0"/>
                </a:spcBef>
                <a:spcAft>
                  <a:spcPts val="300"/>
                </a:spcAft>
                <a:buClr>
                  <a:srgbClr val="E31836"/>
                </a:buClr>
                <a:buSzPct val="115000"/>
                <a:buFont typeface="Arial" charset="0"/>
                <a:buChar char="•"/>
                <a:defRPr lang="en-GB" sz="1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668338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B61229"/>
                </a:buClr>
                <a:buSzPct val="115000"/>
                <a:buFont typeface="Arial" charset="0"/>
                <a:buNone/>
                <a:defRPr sz="1000">
                  <a:solidFill>
                    <a:schemeClr val="bg2"/>
                  </a:solidFill>
                  <a:latin typeface="+mn-lt"/>
                  <a:cs typeface="+mn-cs"/>
                </a:defRPr>
              </a:lvl6pPr>
              <a:lvl7pPr marL="1447800" indent="-188913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B61229"/>
                </a:buClr>
                <a:buSzPct val="115000"/>
                <a:buFont typeface="Arial" charset="0"/>
                <a:buChar char="•"/>
                <a:defRPr sz="1000">
                  <a:solidFill>
                    <a:schemeClr val="bg2"/>
                  </a:solidFill>
                  <a:latin typeface="+mn-lt"/>
                  <a:cs typeface="+mn-cs"/>
                </a:defRPr>
              </a:lvl7pPr>
              <a:lvl8pPr marL="1905000" indent="-188913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B61229"/>
                </a:buClr>
                <a:buSzPct val="115000"/>
                <a:buFont typeface="Arial" charset="0"/>
                <a:buChar char="•"/>
                <a:defRPr sz="1000">
                  <a:solidFill>
                    <a:schemeClr val="bg2"/>
                  </a:solidFill>
                  <a:latin typeface="+mn-lt"/>
                  <a:cs typeface="+mn-cs"/>
                </a:defRPr>
              </a:lvl8pPr>
              <a:lvl9pPr marL="2362200" indent="-188913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B61229"/>
                </a:buClr>
                <a:buSzPct val="115000"/>
                <a:buFont typeface="Arial" charset="0"/>
                <a:buChar char="•"/>
                <a:defRPr sz="1000">
                  <a:solidFill>
                    <a:schemeClr val="bg2"/>
                  </a:solidFill>
                  <a:latin typeface="+mn-lt"/>
                  <a:cs typeface="+mn-cs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ts val="500"/>
                </a:spcAft>
                <a:buClr>
                  <a:srgbClr val="C00000"/>
                </a:buClr>
                <a:buSzPct val="115000"/>
                <a:buFont typeface="Arial" charset="0"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</a:rPr>
                <a:t>Difference (%)</a:t>
              </a:r>
            </a:p>
          </p:txBody>
        </p:sp>
        <p:sp>
          <p:nvSpPr>
            <p:cNvPr id="80" name="TextBox 48">
              <a:extLst>
                <a:ext uri="{FF2B5EF4-FFF2-40B4-BE49-F238E27FC236}">
                  <a16:creationId xmlns:a16="http://schemas.microsoft.com/office/drawing/2014/main" id="{5AD5011C-0FDB-4177-98FE-AF65BA0EE3BD}"/>
                </a:ext>
              </a:extLst>
            </p:cNvPr>
            <p:cNvSpPr txBox="1"/>
            <p:nvPr/>
          </p:nvSpPr>
          <p:spPr>
            <a:xfrm>
              <a:off x="9405852" y="3286187"/>
              <a:ext cx="458221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+mn-ea"/>
                  <a:cs typeface="Arial" charset="0"/>
                </a:rPr>
                <a:t>0.1</a:t>
              </a:r>
            </a:p>
          </p:txBody>
        </p:sp>
        <p:sp>
          <p:nvSpPr>
            <p:cNvPr id="81" name="TextBox 49">
              <a:extLst>
                <a:ext uri="{FF2B5EF4-FFF2-40B4-BE49-F238E27FC236}">
                  <a16:creationId xmlns:a16="http://schemas.microsoft.com/office/drawing/2014/main" id="{B339BF53-BABC-44C1-8FFD-8701A408366D}"/>
                </a:ext>
              </a:extLst>
            </p:cNvPr>
            <p:cNvSpPr txBox="1"/>
            <p:nvPr/>
          </p:nvSpPr>
          <p:spPr>
            <a:xfrm>
              <a:off x="10429971" y="3289395"/>
              <a:ext cx="458221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+mn-ea"/>
                  <a:cs typeface="Arial" charset="0"/>
                </a:rPr>
                <a:t>3.3</a:t>
              </a:r>
            </a:p>
          </p:txBody>
        </p:sp>
        <p:sp>
          <p:nvSpPr>
            <p:cNvPr id="82" name="TextBox 52">
              <a:extLst>
                <a:ext uri="{FF2B5EF4-FFF2-40B4-BE49-F238E27FC236}">
                  <a16:creationId xmlns:a16="http://schemas.microsoft.com/office/drawing/2014/main" id="{B4555743-1E37-4B2C-89E5-95000D32DB24}"/>
                </a:ext>
              </a:extLst>
            </p:cNvPr>
            <p:cNvSpPr txBox="1"/>
            <p:nvPr/>
          </p:nvSpPr>
          <p:spPr>
            <a:xfrm>
              <a:off x="9978344" y="3121548"/>
              <a:ext cx="198772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+mn-ea"/>
                  <a:cs typeface="Arial" charset="0"/>
                </a:rPr>
                <a:t>1.7</a:t>
              </a:r>
            </a:p>
          </p:txBody>
        </p:sp>
        <p:cxnSp>
          <p:nvCxnSpPr>
            <p:cNvPr id="83" name="Straight Connector 12">
              <a:extLst>
                <a:ext uri="{FF2B5EF4-FFF2-40B4-BE49-F238E27FC236}">
                  <a16:creationId xmlns:a16="http://schemas.microsoft.com/office/drawing/2014/main" id="{DCC43C8C-E78A-4598-B407-4F565D9C2138}"/>
                </a:ext>
              </a:extLst>
            </p:cNvPr>
            <p:cNvCxnSpPr>
              <a:cxnSpLocks/>
            </p:cNvCxnSpPr>
            <p:nvPr/>
          </p:nvCxnSpPr>
          <p:spPr>
            <a:xfrm>
              <a:off x="8150376" y="3116910"/>
              <a:ext cx="0" cy="770395"/>
            </a:xfrm>
            <a:prstGeom prst="line">
              <a:avLst/>
            </a:prstGeom>
            <a:noFill/>
            <a:ln w="19050" cap="flat" cmpd="sng" algn="ctr">
              <a:solidFill>
                <a:srgbClr val="002F5F"/>
              </a:solidFill>
              <a:prstDash val="sysDash"/>
            </a:ln>
            <a:effectLst/>
          </p:spPr>
        </p:cxnSp>
        <p:sp>
          <p:nvSpPr>
            <p:cNvPr id="84" name="Line 21">
              <a:extLst>
                <a:ext uri="{FF2B5EF4-FFF2-40B4-BE49-F238E27FC236}">
                  <a16:creationId xmlns:a16="http://schemas.microsoft.com/office/drawing/2014/main" id="{63C87A0E-F146-4139-B7B3-74DF27787F70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6200000">
              <a:off x="8115269" y="3953948"/>
              <a:ext cx="67737" cy="0"/>
            </a:xfrm>
            <a:prstGeom prst="line">
              <a:avLst/>
            </a:prstGeom>
            <a:noFill/>
            <a:ln w="9525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endParaRPr>
            </a:p>
          </p:txBody>
        </p:sp>
        <p:sp>
          <p:nvSpPr>
            <p:cNvPr id="85" name="ZoneTexte 84">
              <a:extLst>
                <a:ext uri="{FF2B5EF4-FFF2-40B4-BE49-F238E27FC236}">
                  <a16:creationId xmlns:a16="http://schemas.microsoft.com/office/drawing/2014/main" id="{11410673-7FA4-46E0-A655-BBE74D05D073}"/>
                </a:ext>
              </a:extLst>
            </p:cNvPr>
            <p:cNvSpPr txBox="1"/>
            <p:nvPr/>
          </p:nvSpPr>
          <p:spPr>
            <a:xfrm>
              <a:off x="7955013" y="3974082"/>
              <a:ext cx="38824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+mn-ea"/>
                  <a:cs typeface="Arial" charset="0"/>
                </a:rPr>
                <a:t>-10</a:t>
              </a:r>
            </a:p>
          </p:txBody>
        </p:sp>
        <p:sp>
          <p:nvSpPr>
            <p:cNvPr id="86" name="Line 21">
              <a:extLst>
                <a:ext uri="{FF2B5EF4-FFF2-40B4-BE49-F238E27FC236}">
                  <a16:creationId xmlns:a16="http://schemas.microsoft.com/office/drawing/2014/main" id="{437F928F-9AA6-4FC9-A874-1392E8D4E4DF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6200000">
              <a:off x="8451352" y="3953948"/>
              <a:ext cx="67737" cy="0"/>
            </a:xfrm>
            <a:prstGeom prst="line">
              <a:avLst/>
            </a:prstGeom>
            <a:noFill/>
            <a:ln w="9525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endParaRPr>
            </a:p>
          </p:txBody>
        </p:sp>
        <p:sp>
          <p:nvSpPr>
            <p:cNvPr id="87" name="ZoneTexte 86">
              <a:extLst>
                <a:ext uri="{FF2B5EF4-FFF2-40B4-BE49-F238E27FC236}">
                  <a16:creationId xmlns:a16="http://schemas.microsoft.com/office/drawing/2014/main" id="{56694669-B31B-424B-9D4E-85CDA2092F2A}"/>
                </a:ext>
              </a:extLst>
            </p:cNvPr>
            <p:cNvSpPr txBox="1"/>
            <p:nvPr/>
          </p:nvSpPr>
          <p:spPr>
            <a:xfrm>
              <a:off x="8324760" y="3974082"/>
              <a:ext cx="32092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+mn-ea"/>
                  <a:cs typeface="Arial" charset="0"/>
                </a:rPr>
                <a:t>-8</a:t>
              </a:r>
            </a:p>
          </p:txBody>
        </p:sp>
        <p:sp>
          <p:nvSpPr>
            <p:cNvPr id="88" name="Line 21">
              <a:extLst>
                <a:ext uri="{FF2B5EF4-FFF2-40B4-BE49-F238E27FC236}">
                  <a16:creationId xmlns:a16="http://schemas.microsoft.com/office/drawing/2014/main" id="{28B02D60-AAD7-4B31-9F28-8ED32CCE13AD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6200000">
              <a:off x="8781546" y="3953948"/>
              <a:ext cx="67737" cy="0"/>
            </a:xfrm>
            <a:prstGeom prst="line">
              <a:avLst/>
            </a:prstGeom>
            <a:noFill/>
            <a:ln w="9525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endParaRPr>
            </a:p>
          </p:txBody>
        </p:sp>
        <p:sp>
          <p:nvSpPr>
            <p:cNvPr id="89" name="ZoneTexte 88">
              <a:extLst>
                <a:ext uri="{FF2B5EF4-FFF2-40B4-BE49-F238E27FC236}">
                  <a16:creationId xmlns:a16="http://schemas.microsoft.com/office/drawing/2014/main" id="{C507E4D4-38A6-4864-B5A3-757965D6F0CE}"/>
                </a:ext>
              </a:extLst>
            </p:cNvPr>
            <p:cNvSpPr txBox="1"/>
            <p:nvPr/>
          </p:nvSpPr>
          <p:spPr>
            <a:xfrm>
              <a:off x="8654954" y="3974082"/>
              <a:ext cx="32092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+mn-ea"/>
                  <a:cs typeface="Arial" charset="0"/>
                </a:rPr>
                <a:t>-6</a:t>
              </a:r>
            </a:p>
          </p:txBody>
        </p:sp>
        <p:sp>
          <p:nvSpPr>
            <p:cNvPr id="90" name="Line 21">
              <a:extLst>
                <a:ext uri="{FF2B5EF4-FFF2-40B4-BE49-F238E27FC236}">
                  <a16:creationId xmlns:a16="http://schemas.microsoft.com/office/drawing/2014/main" id="{E9ECD88A-B00D-42AA-8F9B-68634F4824E6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6200000">
              <a:off x="9117629" y="3953948"/>
              <a:ext cx="67737" cy="0"/>
            </a:xfrm>
            <a:prstGeom prst="line">
              <a:avLst/>
            </a:prstGeom>
            <a:noFill/>
            <a:ln w="9525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endParaRPr>
            </a:p>
          </p:txBody>
        </p:sp>
        <p:sp>
          <p:nvSpPr>
            <p:cNvPr id="91" name="ZoneTexte 90">
              <a:extLst>
                <a:ext uri="{FF2B5EF4-FFF2-40B4-BE49-F238E27FC236}">
                  <a16:creationId xmlns:a16="http://schemas.microsoft.com/office/drawing/2014/main" id="{05B6CB31-4676-482A-9713-497FDEB2D9B8}"/>
                </a:ext>
              </a:extLst>
            </p:cNvPr>
            <p:cNvSpPr txBox="1"/>
            <p:nvPr/>
          </p:nvSpPr>
          <p:spPr>
            <a:xfrm>
              <a:off x="8991037" y="3974082"/>
              <a:ext cx="32092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+mn-ea"/>
                  <a:cs typeface="Arial" charset="0"/>
                </a:rPr>
                <a:t>-4</a:t>
              </a:r>
            </a:p>
          </p:txBody>
        </p:sp>
        <p:sp>
          <p:nvSpPr>
            <p:cNvPr id="92" name="Line 21">
              <a:extLst>
                <a:ext uri="{FF2B5EF4-FFF2-40B4-BE49-F238E27FC236}">
                  <a16:creationId xmlns:a16="http://schemas.microsoft.com/office/drawing/2014/main" id="{B9C61FA0-0022-4EC3-9E84-C856818811A2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6200000">
              <a:off x="9458862" y="3953948"/>
              <a:ext cx="67737" cy="0"/>
            </a:xfrm>
            <a:prstGeom prst="line">
              <a:avLst/>
            </a:prstGeom>
            <a:noFill/>
            <a:ln w="9525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endParaRPr>
            </a:p>
          </p:txBody>
        </p:sp>
        <p:sp>
          <p:nvSpPr>
            <p:cNvPr id="93" name="ZoneTexte 92">
              <a:extLst>
                <a:ext uri="{FF2B5EF4-FFF2-40B4-BE49-F238E27FC236}">
                  <a16:creationId xmlns:a16="http://schemas.microsoft.com/office/drawing/2014/main" id="{46EFC8F0-D14E-494A-AB58-DF43703FC83E}"/>
                </a:ext>
              </a:extLst>
            </p:cNvPr>
            <p:cNvSpPr txBox="1"/>
            <p:nvPr/>
          </p:nvSpPr>
          <p:spPr>
            <a:xfrm>
              <a:off x="9332270" y="3974082"/>
              <a:ext cx="32092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+mn-ea"/>
                  <a:cs typeface="Arial" charset="0"/>
                </a:rPr>
                <a:t>-2</a:t>
              </a:r>
            </a:p>
          </p:txBody>
        </p:sp>
        <p:sp>
          <p:nvSpPr>
            <p:cNvPr id="94" name="Line 21">
              <a:extLst>
                <a:ext uri="{FF2B5EF4-FFF2-40B4-BE49-F238E27FC236}">
                  <a16:creationId xmlns:a16="http://schemas.microsoft.com/office/drawing/2014/main" id="{36F2BF53-1494-43F1-87E5-EABA97A18751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6200000">
              <a:off x="9794945" y="3953948"/>
              <a:ext cx="67737" cy="0"/>
            </a:xfrm>
            <a:prstGeom prst="line">
              <a:avLst/>
            </a:prstGeom>
            <a:noFill/>
            <a:ln w="9525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endParaRPr>
            </a:p>
          </p:txBody>
        </p:sp>
        <p:sp>
          <p:nvSpPr>
            <p:cNvPr id="95" name="ZoneTexte 94">
              <a:extLst>
                <a:ext uri="{FF2B5EF4-FFF2-40B4-BE49-F238E27FC236}">
                  <a16:creationId xmlns:a16="http://schemas.microsoft.com/office/drawing/2014/main" id="{D67C427A-0E12-4033-86B7-CA646615CC77}"/>
                </a:ext>
              </a:extLst>
            </p:cNvPr>
            <p:cNvSpPr txBox="1"/>
            <p:nvPr/>
          </p:nvSpPr>
          <p:spPr>
            <a:xfrm>
              <a:off x="9694001" y="3974082"/>
              <a:ext cx="26962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+mn-ea"/>
                  <a:cs typeface="Arial" charset="0"/>
                </a:rPr>
                <a:t>0</a:t>
              </a:r>
            </a:p>
          </p:txBody>
        </p:sp>
        <p:sp>
          <p:nvSpPr>
            <p:cNvPr id="96" name="Line 21">
              <a:extLst>
                <a:ext uri="{FF2B5EF4-FFF2-40B4-BE49-F238E27FC236}">
                  <a16:creationId xmlns:a16="http://schemas.microsoft.com/office/drawing/2014/main" id="{772DC654-3782-4C3B-9FCC-3E59A2166A4A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6200000">
              <a:off x="10141594" y="3953948"/>
              <a:ext cx="67737" cy="0"/>
            </a:xfrm>
            <a:prstGeom prst="line">
              <a:avLst/>
            </a:prstGeom>
            <a:noFill/>
            <a:ln w="9525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endParaRPr>
            </a:p>
          </p:txBody>
        </p:sp>
        <p:sp>
          <p:nvSpPr>
            <p:cNvPr id="97" name="ZoneTexte 96">
              <a:extLst>
                <a:ext uri="{FF2B5EF4-FFF2-40B4-BE49-F238E27FC236}">
                  <a16:creationId xmlns:a16="http://schemas.microsoft.com/office/drawing/2014/main" id="{218F5357-F995-45AB-AF7D-A58F7258EFD4}"/>
                </a:ext>
              </a:extLst>
            </p:cNvPr>
            <p:cNvSpPr txBox="1"/>
            <p:nvPr/>
          </p:nvSpPr>
          <p:spPr>
            <a:xfrm>
              <a:off x="10040650" y="3974082"/>
              <a:ext cx="26962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+mn-ea"/>
                  <a:cs typeface="Arial" charset="0"/>
                </a:rPr>
                <a:t>2</a:t>
              </a:r>
            </a:p>
          </p:txBody>
        </p:sp>
        <p:sp>
          <p:nvSpPr>
            <p:cNvPr id="98" name="Line 21">
              <a:extLst>
                <a:ext uri="{FF2B5EF4-FFF2-40B4-BE49-F238E27FC236}">
                  <a16:creationId xmlns:a16="http://schemas.microsoft.com/office/drawing/2014/main" id="{9A5E1015-98FF-421E-9375-4A2BE32BD989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6200000">
              <a:off x="10477677" y="3953948"/>
              <a:ext cx="67737" cy="0"/>
            </a:xfrm>
            <a:prstGeom prst="line">
              <a:avLst/>
            </a:prstGeom>
            <a:noFill/>
            <a:ln w="9525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endParaRPr>
            </a:p>
          </p:txBody>
        </p:sp>
        <p:sp>
          <p:nvSpPr>
            <p:cNvPr id="99" name="ZoneTexte 98">
              <a:extLst>
                <a:ext uri="{FF2B5EF4-FFF2-40B4-BE49-F238E27FC236}">
                  <a16:creationId xmlns:a16="http://schemas.microsoft.com/office/drawing/2014/main" id="{64CC4787-D606-4737-81EF-3FF8C7632F7F}"/>
                </a:ext>
              </a:extLst>
            </p:cNvPr>
            <p:cNvSpPr txBox="1"/>
            <p:nvPr/>
          </p:nvSpPr>
          <p:spPr>
            <a:xfrm>
              <a:off x="10376733" y="3974082"/>
              <a:ext cx="26962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+mn-ea"/>
                  <a:cs typeface="Arial" charset="0"/>
                </a:rPr>
                <a:t>4</a:t>
              </a:r>
            </a:p>
          </p:txBody>
        </p:sp>
        <p:sp>
          <p:nvSpPr>
            <p:cNvPr id="100" name="Line 21">
              <a:extLst>
                <a:ext uri="{FF2B5EF4-FFF2-40B4-BE49-F238E27FC236}">
                  <a16:creationId xmlns:a16="http://schemas.microsoft.com/office/drawing/2014/main" id="{BFD9F58E-FA87-4140-AF5E-0D3FFB1121D0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6200000">
              <a:off x="10808579" y="3953948"/>
              <a:ext cx="67737" cy="0"/>
            </a:xfrm>
            <a:prstGeom prst="line">
              <a:avLst/>
            </a:prstGeom>
            <a:noFill/>
            <a:ln w="9525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endParaRPr>
            </a:p>
          </p:txBody>
        </p:sp>
        <p:sp>
          <p:nvSpPr>
            <p:cNvPr id="101" name="ZoneTexte 100">
              <a:extLst>
                <a:ext uri="{FF2B5EF4-FFF2-40B4-BE49-F238E27FC236}">
                  <a16:creationId xmlns:a16="http://schemas.microsoft.com/office/drawing/2014/main" id="{561F61DB-5F91-4F5E-B931-8CD9F19162E3}"/>
                </a:ext>
              </a:extLst>
            </p:cNvPr>
            <p:cNvSpPr txBox="1"/>
            <p:nvPr/>
          </p:nvSpPr>
          <p:spPr>
            <a:xfrm>
              <a:off x="10707635" y="3974082"/>
              <a:ext cx="26962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+mn-ea"/>
                  <a:cs typeface="Arial" charset="0"/>
                </a:rPr>
                <a:t>6</a:t>
              </a:r>
            </a:p>
          </p:txBody>
        </p:sp>
        <p:sp>
          <p:nvSpPr>
            <p:cNvPr id="102" name="Line 21">
              <a:extLst>
                <a:ext uri="{FF2B5EF4-FFF2-40B4-BE49-F238E27FC236}">
                  <a16:creationId xmlns:a16="http://schemas.microsoft.com/office/drawing/2014/main" id="{24971A36-E112-466D-B5C3-F08A0EF3AF59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6200000">
              <a:off x="11144662" y="3953948"/>
              <a:ext cx="67737" cy="0"/>
            </a:xfrm>
            <a:prstGeom prst="line">
              <a:avLst/>
            </a:prstGeom>
            <a:noFill/>
            <a:ln w="9525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endParaRPr>
            </a:p>
          </p:txBody>
        </p:sp>
        <p:sp>
          <p:nvSpPr>
            <p:cNvPr id="103" name="ZoneTexte 102">
              <a:extLst>
                <a:ext uri="{FF2B5EF4-FFF2-40B4-BE49-F238E27FC236}">
                  <a16:creationId xmlns:a16="http://schemas.microsoft.com/office/drawing/2014/main" id="{5540C9FE-7203-4038-9CA7-87D6C9137708}"/>
                </a:ext>
              </a:extLst>
            </p:cNvPr>
            <p:cNvSpPr txBox="1"/>
            <p:nvPr/>
          </p:nvSpPr>
          <p:spPr>
            <a:xfrm>
              <a:off x="11043718" y="3974082"/>
              <a:ext cx="26962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+mn-ea"/>
                  <a:cs typeface="Arial" charset="0"/>
                </a:rPr>
                <a:t>8</a:t>
              </a:r>
            </a:p>
          </p:txBody>
        </p:sp>
        <p:sp>
          <p:nvSpPr>
            <p:cNvPr id="104" name="Line 21">
              <a:extLst>
                <a:ext uri="{FF2B5EF4-FFF2-40B4-BE49-F238E27FC236}">
                  <a16:creationId xmlns:a16="http://schemas.microsoft.com/office/drawing/2014/main" id="{F66188A1-3D03-4F65-BB7F-43C653690555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6200000">
              <a:off x="11480744" y="3953948"/>
              <a:ext cx="67737" cy="0"/>
            </a:xfrm>
            <a:prstGeom prst="line">
              <a:avLst/>
            </a:prstGeom>
            <a:noFill/>
            <a:ln w="9525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endParaRPr>
            </a:p>
          </p:txBody>
        </p:sp>
        <p:sp>
          <p:nvSpPr>
            <p:cNvPr id="105" name="ZoneTexte 104">
              <a:extLst>
                <a:ext uri="{FF2B5EF4-FFF2-40B4-BE49-F238E27FC236}">
                  <a16:creationId xmlns:a16="http://schemas.microsoft.com/office/drawing/2014/main" id="{FBC93F48-CA1B-459F-9065-CBFB273A8433}"/>
                </a:ext>
              </a:extLst>
            </p:cNvPr>
            <p:cNvSpPr txBox="1"/>
            <p:nvPr/>
          </p:nvSpPr>
          <p:spPr>
            <a:xfrm>
              <a:off x="11337320" y="3974082"/>
              <a:ext cx="35458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+mn-ea"/>
                  <a:cs typeface="Arial" charset="0"/>
                </a:rPr>
                <a:t>10</a:t>
              </a:r>
            </a:p>
          </p:txBody>
        </p:sp>
        <p:cxnSp>
          <p:nvCxnSpPr>
            <p:cNvPr id="106" name="Connecteur droit 105">
              <a:extLst>
                <a:ext uri="{FF2B5EF4-FFF2-40B4-BE49-F238E27FC236}">
                  <a16:creationId xmlns:a16="http://schemas.microsoft.com/office/drawing/2014/main" id="{B15249A9-C730-479A-82A8-3A173AB620CD}"/>
                </a:ext>
              </a:extLst>
            </p:cNvPr>
            <p:cNvCxnSpPr/>
            <p:nvPr/>
          </p:nvCxnSpPr>
          <p:spPr bwMode="auto">
            <a:xfrm>
              <a:off x="8149138" y="3920079"/>
              <a:ext cx="3365475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07" name="Line 21">
              <a:extLst>
                <a:ext uri="{FF2B5EF4-FFF2-40B4-BE49-F238E27FC236}">
                  <a16:creationId xmlns:a16="http://schemas.microsoft.com/office/drawing/2014/main" id="{01A6D589-3BD4-4A29-AFA0-48FF1D1510F9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6200000">
              <a:off x="9451968" y="3516290"/>
              <a:ext cx="753693" cy="0"/>
            </a:xfrm>
            <a:prstGeom prst="line">
              <a:avLst/>
            </a:prstGeom>
            <a:noFill/>
            <a:ln w="14288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endParaRPr>
            </a:p>
          </p:txBody>
        </p:sp>
        <p:sp>
          <p:nvSpPr>
            <p:cNvPr id="108" name="Rectangle 107">
              <a:extLst>
                <a:ext uri="{FF2B5EF4-FFF2-40B4-BE49-F238E27FC236}">
                  <a16:creationId xmlns:a16="http://schemas.microsoft.com/office/drawing/2014/main" id="{1012472B-3A3A-4CB8-A600-79CB67CCB2DB}"/>
                </a:ext>
              </a:extLst>
            </p:cNvPr>
            <p:cNvSpPr/>
            <p:nvPr/>
          </p:nvSpPr>
          <p:spPr bwMode="auto">
            <a:xfrm>
              <a:off x="10045684" y="3308917"/>
              <a:ext cx="141442" cy="129915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endParaRPr>
            </a:p>
          </p:txBody>
        </p:sp>
        <p:sp>
          <p:nvSpPr>
            <p:cNvPr id="110" name="Down Arrow 10">
              <a:extLst>
                <a:ext uri="{FF2B5EF4-FFF2-40B4-BE49-F238E27FC236}">
                  <a16:creationId xmlns:a16="http://schemas.microsoft.com/office/drawing/2014/main" id="{18F49B90-FF79-4863-AB1C-2A4453183386}"/>
                </a:ext>
              </a:extLst>
            </p:cNvPr>
            <p:cNvSpPr/>
            <p:nvPr/>
          </p:nvSpPr>
          <p:spPr>
            <a:xfrm rot="16200000">
              <a:off x="10410362" y="2170774"/>
              <a:ext cx="499674" cy="1662769"/>
            </a:xfrm>
            <a:prstGeom prst="downArrow">
              <a:avLst/>
            </a:prstGeom>
            <a:solidFill>
              <a:srgbClr val="990099"/>
            </a:solidFill>
            <a:ln w="25400" cap="flat" cmpd="sng" algn="ctr">
              <a:noFill/>
              <a:prstDash val="solid"/>
            </a:ln>
            <a:effectLst/>
          </p:spPr>
          <p:txBody>
            <a:bodyPr vert="vert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000" b="1" i="0" u="none" strike="noStrike" kern="0" cap="none" spc="0" normalizeH="0" baseline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j-lt"/>
                  <a:ea typeface="+mn-ea"/>
                  <a:cs typeface="Arial" charset="0"/>
                </a:rPr>
                <a:t>Q4W</a:t>
              </a:r>
              <a:endParaRPr kumimoji="0" lang="en-US" sz="938" b="0" i="0" u="none" strike="noStrike" kern="0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endParaRPr>
            </a:p>
          </p:txBody>
        </p:sp>
        <p:sp>
          <p:nvSpPr>
            <p:cNvPr id="111" name="Down Arrow 11">
              <a:extLst>
                <a:ext uri="{FF2B5EF4-FFF2-40B4-BE49-F238E27FC236}">
                  <a16:creationId xmlns:a16="http://schemas.microsoft.com/office/drawing/2014/main" id="{F009BA2F-DB31-4F7A-AF0E-6E0DA58C0104}"/>
                </a:ext>
              </a:extLst>
            </p:cNvPr>
            <p:cNvSpPr/>
            <p:nvPr/>
          </p:nvSpPr>
          <p:spPr>
            <a:xfrm rot="5400000">
              <a:off x="8754786" y="2177975"/>
              <a:ext cx="499675" cy="1648381"/>
            </a:xfrm>
            <a:prstGeom prst="downArrow">
              <a:avLst/>
            </a:prstGeom>
            <a:solidFill>
              <a:srgbClr val="00B050"/>
            </a:solidFill>
            <a:ln w="25400" cap="flat" cmpd="sng" algn="ctr">
              <a:noFill/>
              <a:prstDash val="solid"/>
            </a:ln>
            <a:effectLst/>
          </p:spPr>
          <p:txBody>
            <a:bodyPr vert="vert27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j-lt"/>
                  <a:ea typeface="+mn-ea"/>
                  <a:cs typeface="Arial" charset="0"/>
                </a:rPr>
                <a:t>Q8W</a:t>
              </a:r>
            </a:p>
          </p:txBody>
        </p:sp>
        <p:sp>
          <p:nvSpPr>
            <p:cNvPr id="112" name="TextBox 43">
              <a:extLst>
                <a:ext uri="{FF2B5EF4-FFF2-40B4-BE49-F238E27FC236}">
                  <a16:creationId xmlns:a16="http://schemas.microsoft.com/office/drawing/2014/main" id="{BF0E2F78-219F-4F7C-9183-DFC223EE621E}"/>
                </a:ext>
              </a:extLst>
            </p:cNvPr>
            <p:cNvSpPr txBox="1"/>
            <p:nvPr/>
          </p:nvSpPr>
          <p:spPr>
            <a:xfrm>
              <a:off x="11070384" y="3496102"/>
              <a:ext cx="1044973" cy="32316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lvl="0"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0" lang="en-US" sz="105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cs typeface="Arial" charset="0"/>
                </a:rPr>
                <a:t>4 % </a:t>
              </a:r>
              <a:r>
                <a:rPr lang="en-US" sz="1050">
                  <a:solidFill>
                    <a:srgbClr val="000000"/>
                  </a:solidFill>
                  <a:latin typeface="+mj-lt"/>
                  <a:cs typeface="Arial" charset="0"/>
                </a:rPr>
                <a:t>non inferiority margin</a:t>
              </a:r>
              <a:endParaRPr kumimoji="0" lang="en-US" sz="1050" b="0" i="0" u="none" strike="noStrike" kern="120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Arial" charset="0"/>
              </a:endParaRPr>
            </a:p>
          </p:txBody>
        </p:sp>
        <p:sp>
          <p:nvSpPr>
            <p:cNvPr id="120" name="Rectangle 119">
              <a:extLst>
                <a:ext uri="{FF2B5EF4-FFF2-40B4-BE49-F238E27FC236}">
                  <a16:creationId xmlns:a16="http://schemas.microsoft.com/office/drawing/2014/main" id="{72C7EFFA-3F81-4765-89EE-407708D0E7EA}"/>
                </a:ext>
              </a:extLst>
            </p:cNvPr>
            <p:cNvSpPr/>
            <p:nvPr/>
          </p:nvSpPr>
          <p:spPr bwMode="auto">
            <a:xfrm>
              <a:off x="8357423" y="3411626"/>
              <a:ext cx="141442" cy="129915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endParaRPr>
            </a:p>
          </p:txBody>
        </p:sp>
        <p:sp>
          <p:nvSpPr>
            <p:cNvPr id="121" name="Rectangle 120">
              <a:extLst>
                <a:ext uri="{FF2B5EF4-FFF2-40B4-BE49-F238E27FC236}">
                  <a16:creationId xmlns:a16="http://schemas.microsoft.com/office/drawing/2014/main" id="{2ADC622B-9D81-4F4A-8723-75BE1F95A565}"/>
                </a:ext>
              </a:extLst>
            </p:cNvPr>
            <p:cNvSpPr/>
            <p:nvPr/>
          </p:nvSpPr>
          <p:spPr bwMode="auto">
            <a:xfrm>
              <a:off x="8357423" y="3681076"/>
              <a:ext cx="141442" cy="129915"/>
            </a:xfrm>
            <a:prstGeom prst="rect">
              <a:avLst/>
            </a:prstGeom>
            <a:pattFill prst="wdDnDiag">
              <a:fgClr>
                <a:schemeClr val="tx1"/>
              </a:fgClr>
              <a:bgClr>
                <a:schemeClr val="bg1"/>
              </a:bgClr>
            </a:patt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endParaRPr>
            </a:p>
          </p:txBody>
        </p:sp>
        <p:sp>
          <p:nvSpPr>
            <p:cNvPr id="122" name="TextBox 43">
              <a:extLst>
                <a:ext uri="{FF2B5EF4-FFF2-40B4-BE49-F238E27FC236}">
                  <a16:creationId xmlns:a16="http://schemas.microsoft.com/office/drawing/2014/main" id="{924992DA-24C4-4F4A-8F84-BD71055E5AB6}"/>
                </a:ext>
              </a:extLst>
            </p:cNvPr>
            <p:cNvSpPr txBox="1"/>
            <p:nvPr/>
          </p:nvSpPr>
          <p:spPr>
            <a:xfrm>
              <a:off x="8594143" y="3381728"/>
              <a:ext cx="529976" cy="16158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+mn-ea"/>
                  <a:cs typeface="Arial" charset="0"/>
                </a:rPr>
                <a:t>ITT-E</a:t>
              </a:r>
            </a:p>
          </p:txBody>
        </p:sp>
        <p:sp>
          <p:nvSpPr>
            <p:cNvPr id="123" name="TextBox 43">
              <a:extLst>
                <a:ext uri="{FF2B5EF4-FFF2-40B4-BE49-F238E27FC236}">
                  <a16:creationId xmlns:a16="http://schemas.microsoft.com/office/drawing/2014/main" id="{51528728-7ACB-4BAF-98BD-D2375D063540}"/>
                </a:ext>
              </a:extLst>
            </p:cNvPr>
            <p:cNvSpPr txBox="1"/>
            <p:nvPr/>
          </p:nvSpPr>
          <p:spPr>
            <a:xfrm>
              <a:off x="8594143" y="3647819"/>
              <a:ext cx="326741" cy="16158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+mn-ea"/>
                  <a:cs typeface="Arial" charset="0"/>
                </a:rPr>
                <a:t>PP</a:t>
              </a:r>
            </a:p>
          </p:txBody>
        </p:sp>
        <p:cxnSp>
          <p:nvCxnSpPr>
            <p:cNvPr id="124" name="Straight Connector 12">
              <a:extLst>
                <a:ext uri="{FF2B5EF4-FFF2-40B4-BE49-F238E27FC236}">
                  <a16:creationId xmlns:a16="http://schemas.microsoft.com/office/drawing/2014/main" id="{1E0FED35-51E3-4FAB-81EF-F17D0021AA5D}"/>
                </a:ext>
              </a:extLst>
            </p:cNvPr>
            <p:cNvCxnSpPr>
              <a:cxnSpLocks/>
            </p:cNvCxnSpPr>
            <p:nvPr/>
          </p:nvCxnSpPr>
          <p:spPr>
            <a:xfrm>
              <a:off x="10511175" y="3116910"/>
              <a:ext cx="0" cy="770395"/>
            </a:xfrm>
            <a:prstGeom prst="line">
              <a:avLst/>
            </a:prstGeom>
            <a:noFill/>
            <a:ln w="19050" cap="flat" cmpd="sng" algn="ctr">
              <a:solidFill>
                <a:srgbClr val="002F5F"/>
              </a:solidFill>
              <a:prstDash val="sysDash"/>
            </a:ln>
            <a:effectLst/>
          </p:spPr>
        </p:cxnSp>
        <p:sp>
          <p:nvSpPr>
            <p:cNvPr id="125" name="Forme libre 129">
              <a:extLst>
                <a:ext uri="{FF2B5EF4-FFF2-40B4-BE49-F238E27FC236}">
                  <a16:creationId xmlns:a16="http://schemas.microsoft.com/office/drawing/2014/main" id="{98A29B90-623E-4069-B87C-919E6E51DB4E}"/>
                </a:ext>
              </a:extLst>
            </p:cNvPr>
            <p:cNvSpPr/>
            <p:nvPr/>
          </p:nvSpPr>
          <p:spPr>
            <a:xfrm rot="5400000">
              <a:off x="10003257" y="3478494"/>
              <a:ext cx="128727" cy="522283"/>
            </a:xfrm>
            <a:custGeom>
              <a:avLst/>
              <a:gdLst>
                <a:gd name="connsiteX0" fmla="*/ 0 w 558800"/>
                <a:gd name="connsiteY0" fmla="*/ 0 h 1234440"/>
                <a:gd name="connsiteX1" fmla="*/ 558800 w 558800"/>
                <a:gd name="connsiteY1" fmla="*/ 0 h 1234440"/>
                <a:gd name="connsiteX2" fmla="*/ 279400 w 558800"/>
                <a:gd name="connsiteY2" fmla="*/ 0 h 1234440"/>
                <a:gd name="connsiteX3" fmla="*/ 279400 w 558800"/>
                <a:gd name="connsiteY3" fmla="*/ 1234440 h 1234440"/>
                <a:gd name="connsiteX4" fmla="*/ 558800 w 558800"/>
                <a:gd name="connsiteY4" fmla="*/ 1234440 h 1234440"/>
                <a:gd name="connsiteX5" fmla="*/ 0 w 558800"/>
                <a:gd name="connsiteY5" fmla="*/ 1234440 h 1234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58800" h="1234440">
                  <a:moveTo>
                    <a:pt x="0" y="0"/>
                  </a:moveTo>
                  <a:lnTo>
                    <a:pt x="558800" y="0"/>
                  </a:lnTo>
                  <a:lnTo>
                    <a:pt x="279400" y="0"/>
                  </a:lnTo>
                  <a:lnTo>
                    <a:pt x="279400" y="1234440"/>
                  </a:lnTo>
                  <a:lnTo>
                    <a:pt x="558800" y="1234440"/>
                  </a:lnTo>
                  <a:lnTo>
                    <a:pt x="0" y="1234440"/>
                  </a:ln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126" name="TextBox 48">
              <a:extLst>
                <a:ext uri="{FF2B5EF4-FFF2-40B4-BE49-F238E27FC236}">
                  <a16:creationId xmlns:a16="http://schemas.microsoft.com/office/drawing/2014/main" id="{13250F6D-2C50-40D9-AD0C-4D81BB6C47B6}"/>
                </a:ext>
              </a:extLst>
            </p:cNvPr>
            <p:cNvSpPr txBox="1"/>
            <p:nvPr/>
          </p:nvSpPr>
          <p:spPr>
            <a:xfrm>
              <a:off x="9371005" y="3664873"/>
              <a:ext cx="458221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+mn-ea"/>
                  <a:cs typeface="Arial" charset="0"/>
                </a:rPr>
                <a:t>-0.2</a:t>
              </a:r>
            </a:p>
          </p:txBody>
        </p:sp>
        <p:sp>
          <p:nvSpPr>
            <p:cNvPr id="127" name="TextBox 49">
              <a:extLst>
                <a:ext uri="{FF2B5EF4-FFF2-40B4-BE49-F238E27FC236}">
                  <a16:creationId xmlns:a16="http://schemas.microsoft.com/office/drawing/2014/main" id="{A5DE4D96-F179-4878-BC07-F8273B852BBA}"/>
                </a:ext>
              </a:extLst>
            </p:cNvPr>
            <p:cNvSpPr txBox="1"/>
            <p:nvPr/>
          </p:nvSpPr>
          <p:spPr>
            <a:xfrm>
              <a:off x="10429971" y="3681076"/>
              <a:ext cx="458221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+mn-ea"/>
                  <a:cs typeface="Arial" charset="0"/>
                </a:rPr>
                <a:t>2.9</a:t>
              </a:r>
            </a:p>
          </p:txBody>
        </p:sp>
        <p:sp>
          <p:nvSpPr>
            <p:cNvPr id="128" name="TextBox 52">
              <a:extLst>
                <a:ext uri="{FF2B5EF4-FFF2-40B4-BE49-F238E27FC236}">
                  <a16:creationId xmlns:a16="http://schemas.microsoft.com/office/drawing/2014/main" id="{3AEB1FDE-DD26-4DFE-A648-24E581D2D64F}"/>
                </a:ext>
              </a:extLst>
            </p:cNvPr>
            <p:cNvSpPr txBox="1"/>
            <p:nvPr/>
          </p:nvSpPr>
          <p:spPr>
            <a:xfrm>
              <a:off x="9978344" y="3485151"/>
              <a:ext cx="198772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+mn-ea"/>
                  <a:cs typeface="Arial" charset="0"/>
                </a:rPr>
                <a:t>1.4</a:t>
              </a:r>
            </a:p>
          </p:txBody>
        </p:sp>
        <p:sp>
          <p:nvSpPr>
            <p:cNvPr id="130" name="Rectangle 129">
              <a:extLst>
                <a:ext uri="{FF2B5EF4-FFF2-40B4-BE49-F238E27FC236}">
                  <a16:creationId xmlns:a16="http://schemas.microsoft.com/office/drawing/2014/main" id="{668B6841-5D07-456B-9559-FC3BD363AD7C}"/>
                </a:ext>
              </a:extLst>
            </p:cNvPr>
            <p:cNvSpPr/>
            <p:nvPr/>
          </p:nvSpPr>
          <p:spPr bwMode="auto">
            <a:xfrm>
              <a:off x="9982234" y="3673356"/>
              <a:ext cx="141442" cy="129915"/>
            </a:xfrm>
            <a:prstGeom prst="rect">
              <a:avLst/>
            </a:prstGeom>
            <a:pattFill prst="wdDnDiag">
              <a:fgClr>
                <a:schemeClr val="tx1"/>
              </a:fgClr>
              <a:bgClr>
                <a:schemeClr val="bg1"/>
              </a:bgClr>
            </a:patt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endParaRPr>
            </a:p>
          </p:txBody>
        </p:sp>
      </p:grpSp>
      <p:grpSp>
        <p:nvGrpSpPr>
          <p:cNvPr id="3" name="Groupe 2">
            <a:extLst>
              <a:ext uri="{FF2B5EF4-FFF2-40B4-BE49-F238E27FC236}">
                <a16:creationId xmlns:a16="http://schemas.microsoft.com/office/drawing/2014/main" id="{B4A04677-3588-4F2B-8D85-F480366CAC4D}"/>
              </a:ext>
            </a:extLst>
          </p:cNvPr>
          <p:cNvGrpSpPr/>
          <p:nvPr/>
        </p:nvGrpSpPr>
        <p:grpSpPr>
          <a:xfrm>
            <a:off x="7111121" y="4591997"/>
            <a:ext cx="4775675" cy="1941460"/>
            <a:chOff x="7111121" y="4591997"/>
            <a:chExt cx="4775675" cy="1941460"/>
          </a:xfrm>
        </p:grpSpPr>
        <p:sp>
          <p:nvSpPr>
            <p:cNvPr id="42" name="Content Placeholder 1">
              <a:extLst>
                <a:ext uri="{FF2B5EF4-FFF2-40B4-BE49-F238E27FC236}">
                  <a16:creationId xmlns:a16="http://schemas.microsoft.com/office/drawing/2014/main" id="{0D5520E5-3017-4A48-946F-CA3A39036746}"/>
                </a:ext>
              </a:extLst>
            </p:cNvPr>
            <p:cNvSpPr txBox="1">
              <a:spLocks/>
            </p:cNvSpPr>
            <p:nvPr/>
          </p:nvSpPr>
          <p:spPr>
            <a:xfrm>
              <a:off x="9299406" y="6256458"/>
              <a:ext cx="1093569" cy="276999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lvl1pPr marL="190500" indent="-190500" algn="l" rtl="0" eaLnBrk="0" fontAlgn="base" hangingPunct="0">
                <a:spcBef>
                  <a:spcPct val="0"/>
                </a:spcBef>
                <a:spcAft>
                  <a:spcPts val="500"/>
                </a:spcAft>
                <a:buClr>
                  <a:srgbClr val="E31836"/>
                </a:buClr>
                <a:buSzPct val="115000"/>
                <a:buFont typeface="Arial" charset="0"/>
                <a:buChar char="•"/>
                <a:defRPr sz="2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73075" indent="-257175" algn="l" rtl="0" eaLnBrk="0" fontAlgn="base" hangingPunct="0">
                <a:spcBef>
                  <a:spcPct val="0"/>
                </a:spcBef>
                <a:spcAft>
                  <a:spcPts val="300"/>
                </a:spcAft>
                <a:buClr>
                  <a:srgbClr val="E31836"/>
                </a:buClr>
                <a:buSzPct val="115000"/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639763" indent="-158750" algn="l" rtl="0" eaLnBrk="0" fontAlgn="base" hangingPunct="0">
                <a:spcBef>
                  <a:spcPct val="0"/>
                </a:spcBef>
                <a:spcAft>
                  <a:spcPts val="300"/>
                </a:spcAft>
                <a:buClr>
                  <a:srgbClr val="E31836"/>
                </a:buClr>
                <a:buSzPct val="115000"/>
                <a:buFont typeface="Arial" charset="0"/>
                <a:buChar char="•"/>
                <a:defRPr lang="en-US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798513" indent="-142875" algn="l" rtl="0" eaLnBrk="0" fontAlgn="base" hangingPunct="0">
                <a:spcBef>
                  <a:spcPct val="0"/>
                </a:spcBef>
                <a:spcAft>
                  <a:spcPts val="300"/>
                </a:spcAft>
                <a:buClr>
                  <a:srgbClr val="E31836"/>
                </a:buClr>
                <a:buSzPct val="115000"/>
                <a:buFont typeface="Arial" charset="0"/>
                <a:buChar char="-"/>
                <a:defRPr lang="en-US" sz="1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922338" indent="-114300" algn="l" defTabSz="923925" rtl="0" eaLnBrk="0" fontAlgn="base" hangingPunct="0">
                <a:spcBef>
                  <a:spcPct val="0"/>
                </a:spcBef>
                <a:spcAft>
                  <a:spcPts val="300"/>
                </a:spcAft>
                <a:buClr>
                  <a:srgbClr val="E31836"/>
                </a:buClr>
                <a:buSzPct val="115000"/>
                <a:buFont typeface="Arial" charset="0"/>
                <a:buChar char="•"/>
                <a:defRPr lang="en-GB" sz="1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668338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B61229"/>
                </a:buClr>
                <a:buSzPct val="115000"/>
                <a:buFont typeface="Arial" charset="0"/>
                <a:buNone/>
                <a:defRPr sz="1000">
                  <a:solidFill>
                    <a:schemeClr val="bg2"/>
                  </a:solidFill>
                  <a:latin typeface="+mn-lt"/>
                  <a:cs typeface="+mn-cs"/>
                </a:defRPr>
              </a:lvl6pPr>
              <a:lvl7pPr marL="1447800" indent="-188913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B61229"/>
                </a:buClr>
                <a:buSzPct val="115000"/>
                <a:buFont typeface="Arial" charset="0"/>
                <a:buChar char="•"/>
                <a:defRPr sz="1000">
                  <a:solidFill>
                    <a:schemeClr val="bg2"/>
                  </a:solidFill>
                  <a:latin typeface="+mn-lt"/>
                  <a:cs typeface="+mn-cs"/>
                </a:defRPr>
              </a:lvl7pPr>
              <a:lvl8pPr marL="1905000" indent="-188913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B61229"/>
                </a:buClr>
                <a:buSzPct val="115000"/>
                <a:buFont typeface="Arial" charset="0"/>
                <a:buChar char="•"/>
                <a:defRPr sz="1000">
                  <a:solidFill>
                    <a:schemeClr val="bg2"/>
                  </a:solidFill>
                  <a:latin typeface="+mn-lt"/>
                  <a:cs typeface="+mn-cs"/>
                </a:defRPr>
              </a:lvl8pPr>
              <a:lvl9pPr marL="2362200" indent="-188913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B61229"/>
                </a:buClr>
                <a:buSzPct val="115000"/>
                <a:buFont typeface="Arial" charset="0"/>
                <a:buChar char="•"/>
                <a:defRPr sz="1000">
                  <a:solidFill>
                    <a:schemeClr val="bg2"/>
                  </a:solidFill>
                  <a:latin typeface="+mn-lt"/>
                  <a:cs typeface="+mn-cs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ts val="500"/>
                </a:spcAft>
                <a:buClr>
                  <a:srgbClr val="C00000"/>
                </a:buClr>
                <a:buSzPct val="115000"/>
                <a:buFont typeface="Arial" charset="0"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</a:rPr>
                <a:t>Difference (%)</a:t>
              </a:r>
            </a:p>
          </p:txBody>
        </p:sp>
        <p:cxnSp>
          <p:nvCxnSpPr>
            <p:cNvPr id="46" name="Straight Connector 12">
              <a:extLst>
                <a:ext uri="{FF2B5EF4-FFF2-40B4-BE49-F238E27FC236}">
                  <a16:creationId xmlns:a16="http://schemas.microsoft.com/office/drawing/2014/main" id="{51C04D55-DAE8-46D6-ACC6-3F664573B8B3}"/>
                </a:ext>
              </a:extLst>
            </p:cNvPr>
            <p:cNvCxnSpPr>
              <a:cxnSpLocks/>
            </p:cNvCxnSpPr>
            <p:nvPr/>
          </p:nvCxnSpPr>
          <p:spPr>
            <a:xfrm>
              <a:off x="8132719" y="5159423"/>
              <a:ext cx="0" cy="770395"/>
            </a:xfrm>
            <a:prstGeom prst="line">
              <a:avLst/>
            </a:prstGeom>
            <a:noFill/>
            <a:ln w="19050" cap="flat" cmpd="sng" algn="ctr">
              <a:solidFill>
                <a:srgbClr val="002F5F"/>
              </a:solidFill>
              <a:prstDash val="sysDash"/>
            </a:ln>
            <a:effectLst/>
          </p:spPr>
        </p:cxnSp>
        <p:sp>
          <p:nvSpPr>
            <p:cNvPr id="47" name="Down Arrow 10">
              <a:extLst>
                <a:ext uri="{FF2B5EF4-FFF2-40B4-BE49-F238E27FC236}">
                  <a16:creationId xmlns:a16="http://schemas.microsoft.com/office/drawing/2014/main" id="{55678091-D94C-46FB-A8F1-F8302A931E97}"/>
                </a:ext>
              </a:extLst>
            </p:cNvPr>
            <p:cNvSpPr/>
            <p:nvPr/>
          </p:nvSpPr>
          <p:spPr>
            <a:xfrm rot="16200000">
              <a:off x="10392704" y="4228693"/>
              <a:ext cx="499674" cy="1662769"/>
            </a:xfrm>
            <a:prstGeom prst="downArrow">
              <a:avLst/>
            </a:prstGeom>
            <a:solidFill>
              <a:srgbClr val="00B050"/>
            </a:solidFill>
            <a:ln w="25400" cap="flat" cmpd="sng" algn="ctr">
              <a:noFill/>
              <a:prstDash val="solid"/>
            </a:ln>
            <a:effectLst/>
          </p:spPr>
          <p:txBody>
            <a:bodyPr vert="vert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000" b="1" i="0" u="none" strike="noStrike" kern="0" cap="none" spc="0" normalizeH="0" baseline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j-lt"/>
                  <a:ea typeface="+mn-ea"/>
                  <a:cs typeface="Arial" charset="0"/>
                </a:rPr>
                <a:t>Q8W</a:t>
              </a:r>
              <a:endParaRPr kumimoji="0" lang="en-US" sz="938" b="0" i="0" u="none" strike="noStrike" kern="0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endParaRPr>
            </a:p>
          </p:txBody>
        </p:sp>
        <p:sp>
          <p:nvSpPr>
            <p:cNvPr id="48" name="Down Arrow 11">
              <a:extLst>
                <a:ext uri="{FF2B5EF4-FFF2-40B4-BE49-F238E27FC236}">
                  <a16:creationId xmlns:a16="http://schemas.microsoft.com/office/drawing/2014/main" id="{E6743281-5010-43F4-A27B-7686998E5E73}"/>
                </a:ext>
              </a:extLst>
            </p:cNvPr>
            <p:cNvSpPr/>
            <p:nvPr/>
          </p:nvSpPr>
          <p:spPr>
            <a:xfrm rot="5400000">
              <a:off x="8737128" y="4235894"/>
              <a:ext cx="499675" cy="1648381"/>
            </a:xfrm>
            <a:prstGeom prst="downArrow">
              <a:avLst/>
            </a:prstGeom>
            <a:solidFill>
              <a:srgbClr val="990099"/>
            </a:solidFill>
            <a:ln w="25400" cap="flat" cmpd="sng" algn="ctr">
              <a:noFill/>
              <a:prstDash val="solid"/>
            </a:ln>
            <a:effectLst/>
          </p:spPr>
          <p:txBody>
            <a:bodyPr vert="vert27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j-lt"/>
                  <a:ea typeface="+mn-ea"/>
                  <a:cs typeface="Arial" charset="0"/>
                </a:rPr>
                <a:t>Q4W</a:t>
              </a:r>
            </a:p>
          </p:txBody>
        </p:sp>
        <p:sp>
          <p:nvSpPr>
            <p:cNvPr id="49" name="TextBox 43">
              <a:extLst>
                <a:ext uri="{FF2B5EF4-FFF2-40B4-BE49-F238E27FC236}">
                  <a16:creationId xmlns:a16="http://schemas.microsoft.com/office/drawing/2014/main" id="{BBF5C8BF-EC9B-4F0F-A164-E71538C0D475}"/>
                </a:ext>
              </a:extLst>
            </p:cNvPr>
            <p:cNvSpPr txBox="1"/>
            <p:nvPr/>
          </p:nvSpPr>
          <p:spPr>
            <a:xfrm>
              <a:off x="7111121" y="5542427"/>
              <a:ext cx="929987" cy="48474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+mn-ea"/>
                  <a:cs typeface="Arial" charset="0"/>
                </a:rPr>
                <a:t>-10 % non inferiority margin</a:t>
              </a:r>
            </a:p>
          </p:txBody>
        </p:sp>
        <p:sp>
          <p:nvSpPr>
            <p:cNvPr id="50" name="Line 21">
              <a:extLst>
                <a:ext uri="{FF2B5EF4-FFF2-40B4-BE49-F238E27FC236}">
                  <a16:creationId xmlns:a16="http://schemas.microsoft.com/office/drawing/2014/main" id="{4691ED06-A3E3-4FAB-8415-A074A6496F26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6200000">
              <a:off x="8097612" y="5996461"/>
              <a:ext cx="67737" cy="0"/>
            </a:xfrm>
            <a:prstGeom prst="line">
              <a:avLst/>
            </a:prstGeom>
            <a:noFill/>
            <a:ln w="9525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endParaRPr>
            </a:p>
          </p:txBody>
        </p:sp>
        <p:sp>
          <p:nvSpPr>
            <p:cNvPr id="51" name="ZoneTexte 50">
              <a:extLst>
                <a:ext uri="{FF2B5EF4-FFF2-40B4-BE49-F238E27FC236}">
                  <a16:creationId xmlns:a16="http://schemas.microsoft.com/office/drawing/2014/main" id="{498A1E6C-8DD2-4FA8-8540-B5658249F921}"/>
                </a:ext>
              </a:extLst>
            </p:cNvPr>
            <p:cNvSpPr txBox="1"/>
            <p:nvPr/>
          </p:nvSpPr>
          <p:spPr>
            <a:xfrm>
              <a:off x="7937356" y="6016595"/>
              <a:ext cx="38824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+mn-ea"/>
                  <a:cs typeface="Arial" charset="0"/>
                </a:rPr>
                <a:t>-10</a:t>
              </a:r>
            </a:p>
          </p:txBody>
        </p:sp>
        <p:sp>
          <p:nvSpPr>
            <p:cNvPr id="52" name="Line 21">
              <a:extLst>
                <a:ext uri="{FF2B5EF4-FFF2-40B4-BE49-F238E27FC236}">
                  <a16:creationId xmlns:a16="http://schemas.microsoft.com/office/drawing/2014/main" id="{5848ED46-88FB-484C-8504-F606B5BBAE43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6200000">
              <a:off x="8433695" y="5996461"/>
              <a:ext cx="67737" cy="0"/>
            </a:xfrm>
            <a:prstGeom prst="line">
              <a:avLst/>
            </a:prstGeom>
            <a:noFill/>
            <a:ln w="9525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endParaRPr>
            </a:p>
          </p:txBody>
        </p:sp>
        <p:sp>
          <p:nvSpPr>
            <p:cNvPr id="53" name="ZoneTexte 52">
              <a:extLst>
                <a:ext uri="{FF2B5EF4-FFF2-40B4-BE49-F238E27FC236}">
                  <a16:creationId xmlns:a16="http://schemas.microsoft.com/office/drawing/2014/main" id="{249D6597-D26D-47CA-94FB-D793C264ED81}"/>
                </a:ext>
              </a:extLst>
            </p:cNvPr>
            <p:cNvSpPr txBox="1"/>
            <p:nvPr/>
          </p:nvSpPr>
          <p:spPr>
            <a:xfrm>
              <a:off x="8307103" y="6016595"/>
              <a:ext cx="32092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+mn-ea"/>
                  <a:cs typeface="Arial" charset="0"/>
                </a:rPr>
                <a:t>-8</a:t>
              </a:r>
            </a:p>
          </p:txBody>
        </p:sp>
        <p:sp>
          <p:nvSpPr>
            <p:cNvPr id="54" name="Line 21">
              <a:extLst>
                <a:ext uri="{FF2B5EF4-FFF2-40B4-BE49-F238E27FC236}">
                  <a16:creationId xmlns:a16="http://schemas.microsoft.com/office/drawing/2014/main" id="{CB78230C-1022-464D-A4A2-B402576BE369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6200000">
              <a:off x="8763889" y="5996461"/>
              <a:ext cx="67737" cy="0"/>
            </a:xfrm>
            <a:prstGeom prst="line">
              <a:avLst/>
            </a:prstGeom>
            <a:noFill/>
            <a:ln w="9525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endParaRPr>
            </a:p>
          </p:txBody>
        </p:sp>
        <p:sp>
          <p:nvSpPr>
            <p:cNvPr id="55" name="ZoneTexte 54">
              <a:extLst>
                <a:ext uri="{FF2B5EF4-FFF2-40B4-BE49-F238E27FC236}">
                  <a16:creationId xmlns:a16="http://schemas.microsoft.com/office/drawing/2014/main" id="{B9953D3F-FA2C-4B28-B847-B010DAED0393}"/>
                </a:ext>
              </a:extLst>
            </p:cNvPr>
            <p:cNvSpPr txBox="1"/>
            <p:nvPr/>
          </p:nvSpPr>
          <p:spPr>
            <a:xfrm>
              <a:off x="8637297" y="6016595"/>
              <a:ext cx="32092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+mn-ea"/>
                  <a:cs typeface="Arial" charset="0"/>
                </a:rPr>
                <a:t>-6</a:t>
              </a:r>
            </a:p>
          </p:txBody>
        </p:sp>
        <p:sp>
          <p:nvSpPr>
            <p:cNvPr id="56" name="Line 21">
              <a:extLst>
                <a:ext uri="{FF2B5EF4-FFF2-40B4-BE49-F238E27FC236}">
                  <a16:creationId xmlns:a16="http://schemas.microsoft.com/office/drawing/2014/main" id="{C5ABB37A-FF14-4CFA-A250-A144F63685A2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6200000">
              <a:off x="9099972" y="5996461"/>
              <a:ext cx="67737" cy="0"/>
            </a:xfrm>
            <a:prstGeom prst="line">
              <a:avLst/>
            </a:prstGeom>
            <a:noFill/>
            <a:ln w="9525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endParaRPr>
            </a:p>
          </p:txBody>
        </p:sp>
        <p:sp>
          <p:nvSpPr>
            <p:cNvPr id="57" name="ZoneTexte 56">
              <a:extLst>
                <a:ext uri="{FF2B5EF4-FFF2-40B4-BE49-F238E27FC236}">
                  <a16:creationId xmlns:a16="http://schemas.microsoft.com/office/drawing/2014/main" id="{C4E759DF-D68D-4EC7-B784-D24DDD482AAD}"/>
                </a:ext>
              </a:extLst>
            </p:cNvPr>
            <p:cNvSpPr txBox="1"/>
            <p:nvPr/>
          </p:nvSpPr>
          <p:spPr>
            <a:xfrm>
              <a:off x="8973380" y="6016595"/>
              <a:ext cx="32092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+mn-ea"/>
                  <a:cs typeface="Arial" charset="0"/>
                </a:rPr>
                <a:t>-4</a:t>
              </a:r>
            </a:p>
          </p:txBody>
        </p:sp>
        <p:sp>
          <p:nvSpPr>
            <p:cNvPr id="58" name="Line 21">
              <a:extLst>
                <a:ext uri="{FF2B5EF4-FFF2-40B4-BE49-F238E27FC236}">
                  <a16:creationId xmlns:a16="http://schemas.microsoft.com/office/drawing/2014/main" id="{3226E1A9-E9C0-49E2-8700-5ABD10813BE4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6200000">
              <a:off x="9441205" y="5996461"/>
              <a:ext cx="67737" cy="0"/>
            </a:xfrm>
            <a:prstGeom prst="line">
              <a:avLst/>
            </a:prstGeom>
            <a:noFill/>
            <a:ln w="9525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endParaRPr>
            </a:p>
          </p:txBody>
        </p:sp>
        <p:sp>
          <p:nvSpPr>
            <p:cNvPr id="59" name="ZoneTexte 58">
              <a:extLst>
                <a:ext uri="{FF2B5EF4-FFF2-40B4-BE49-F238E27FC236}">
                  <a16:creationId xmlns:a16="http://schemas.microsoft.com/office/drawing/2014/main" id="{ABD8B847-70A0-480C-ABDD-A06894E84D22}"/>
                </a:ext>
              </a:extLst>
            </p:cNvPr>
            <p:cNvSpPr txBox="1"/>
            <p:nvPr/>
          </p:nvSpPr>
          <p:spPr>
            <a:xfrm>
              <a:off x="9314613" y="6016595"/>
              <a:ext cx="32092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+mn-ea"/>
                  <a:cs typeface="Arial" charset="0"/>
                </a:rPr>
                <a:t>-2</a:t>
              </a:r>
            </a:p>
          </p:txBody>
        </p:sp>
        <p:sp>
          <p:nvSpPr>
            <p:cNvPr id="60" name="Line 21">
              <a:extLst>
                <a:ext uri="{FF2B5EF4-FFF2-40B4-BE49-F238E27FC236}">
                  <a16:creationId xmlns:a16="http://schemas.microsoft.com/office/drawing/2014/main" id="{D762F194-A93E-4F9D-9DAC-4DA1BFB7D83E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6200000">
              <a:off x="9777288" y="5996461"/>
              <a:ext cx="67737" cy="0"/>
            </a:xfrm>
            <a:prstGeom prst="line">
              <a:avLst/>
            </a:prstGeom>
            <a:noFill/>
            <a:ln w="9525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endParaRPr>
            </a:p>
          </p:txBody>
        </p:sp>
        <p:sp>
          <p:nvSpPr>
            <p:cNvPr id="61" name="ZoneTexte 60">
              <a:extLst>
                <a:ext uri="{FF2B5EF4-FFF2-40B4-BE49-F238E27FC236}">
                  <a16:creationId xmlns:a16="http://schemas.microsoft.com/office/drawing/2014/main" id="{F851F0B9-7C3C-45C7-AE07-B4FACD5FFE3E}"/>
                </a:ext>
              </a:extLst>
            </p:cNvPr>
            <p:cNvSpPr txBox="1"/>
            <p:nvPr/>
          </p:nvSpPr>
          <p:spPr>
            <a:xfrm>
              <a:off x="9676344" y="6016595"/>
              <a:ext cx="26962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+mn-ea"/>
                  <a:cs typeface="Arial" charset="0"/>
                </a:rPr>
                <a:t>0</a:t>
              </a:r>
            </a:p>
          </p:txBody>
        </p:sp>
        <p:sp>
          <p:nvSpPr>
            <p:cNvPr id="62" name="Line 21">
              <a:extLst>
                <a:ext uri="{FF2B5EF4-FFF2-40B4-BE49-F238E27FC236}">
                  <a16:creationId xmlns:a16="http://schemas.microsoft.com/office/drawing/2014/main" id="{8E4C51A0-8EAD-45F8-A690-5BAB9BBD453A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6200000">
              <a:off x="10123937" y="5996461"/>
              <a:ext cx="67737" cy="0"/>
            </a:xfrm>
            <a:prstGeom prst="line">
              <a:avLst/>
            </a:prstGeom>
            <a:noFill/>
            <a:ln w="9525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endParaRPr>
            </a:p>
          </p:txBody>
        </p:sp>
        <p:sp>
          <p:nvSpPr>
            <p:cNvPr id="63" name="ZoneTexte 62">
              <a:extLst>
                <a:ext uri="{FF2B5EF4-FFF2-40B4-BE49-F238E27FC236}">
                  <a16:creationId xmlns:a16="http://schemas.microsoft.com/office/drawing/2014/main" id="{CCBEC44E-A733-42BC-81B9-DB96F04E909B}"/>
                </a:ext>
              </a:extLst>
            </p:cNvPr>
            <p:cNvSpPr txBox="1"/>
            <p:nvPr/>
          </p:nvSpPr>
          <p:spPr>
            <a:xfrm>
              <a:off x="10022993" y="6016595"/>
              <a:ext cx="26962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+mn-ea"/>
                  <a:cs typeface="Arial" charset="0"/>
                </a:rPr>
                <a:t>2</a:t>
              </a:r>
            </a:p>
          </p:txBody>
        </p:sp>
        <p:sp>
          <p:nvSpPr>
            <p:cNvPr id="64" name="Line 21">
              <a:extLst>
                <a:ext uri="{FF2B5EF4-FFF2-40B4-BE49-F238E27FC236}">
                  <a16:creationId xmlns:a16="http://schemas.microsoft.com/office/drawing/2014/main" id="{9DADE8C1-4D03-4EB4-9002-6DA31FD64078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6200000">
              <a:off x="10460020" y="5996461"/>
              <a:ext cx="67737" cy="0"/>
            </a:xfrm>
            <a:prstGeom prst="line">
              <a:avLst/>
            </a:prstGeom>
            <a:noFill/>
            <a:ln w="9525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endParaRPr>
            </a:p>
          </p:txBody>
        </p:sp>
        <p:sp>
          <p:nvSpPr>
            <p:cNvPr id="65" name="ZoneTexte 64">
              <a:extLst>
                <a:ext uri="{FF2B5EF4-FFF2-40B4-BE49-F238E27FC236}">
                  <a16:creationId xmlns:a16="http://schemas.microsoft.com/office/drawing/2014/main" id="{C2EBE222-D77C-43E7-B30C-40F8872643C9}"/>
                </a:ext>
              </a:extLst>
            </p:cNvPr>
            <p:cNvSpPr txBox="1"/>
            <p:nvPr/>
          </p:nvSpPr>
          <p:spPr>
            <a:xfrm>
              <a:off x="10359076" y="6016595"/>
              <a:ext cx="26962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+mn-ea"/>
                  <a:cs typeface="Arial" charset="0"/>
                </a:rPr>
                <a:t>4</a:t>
              </a:r>
            </a:p>
          </p:txBody>
        </p:sp>
        <p:sp>
          <p:nvSpPr>
            <p:cNvPr id="66" name="Line 21">
              <a:extLst>
                <a:ext uri="{FF2B5EF4-FFF2-40B4-BE49-F238E27FC236}">
                  <a16:creationId xmlns:a16="http://schemas.microsoft.com/office/drawing/2014/main" id="{601A16DF-C2E4-4CA2-91CA-D965F88BB072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6200000">
              <a:off x="10790922" y="5996461"/>
              <a:ext cx="67737" cy="0"/>
            </a:xfrm>
            <a:prstGeom prst="line">
              <a:avLst/>
            </a:prstGeom>
            <a:noFill/>
            <a:ln w="9525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endParaRPr>
            </a:p>
          </p:txBody>
        </p:sp>
        <p:sp>
          <p:nvSpPr>
            <p:cNvPr id="67" name="ZoneTexte 66">
              <a:extLst>
                <a:ext uri="{FF2B5EF4-FFF2-40B4-BE49-F238E27FC236}">
                  <a16:creationId xmlns:a16="http://schemas.microsoft.com/office/drawing/2014/main" id="{CA1D12E6-AF18-4690-95E4-360D501717FC}"/>
                </a:ext>
              </a:extLst>
            </p:cNvPr>
            <p:cNvSpPr txBox="1"/>
            <p:nvPr/>
          </p:nvSpPr>
          <p:spPr>
            <a:xfrm>
              <a:off x="10689978" y="6016595"/>
              <a:ext cx="26962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+mn-ea"/>
                  <a:cs typeface="Arial" charset="0"/>
                </a:rPr>
                <a:t>6</a:t>
              </a:r>
            </a:p>
          </p:txBody>
        </p:sp>
        <p:sp>
          <p:nvSpPr>
            <p:cNvPr id="68" name="Line 21">
              <a:extLst>
                <a:ext uri="{FF2B5EF4-FFF2-40B4-BE49-F238E27FC236}">
                  <a16:creationId xmlns:a16="http://schemas.microsoft.com/office/drawing/2014/main" id="{E4730D8E-69A9-4781-960D-88E555FAECC8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6200000">
              <a:off x="11127005" y="5996461"/>
              <a:ext cx="67737" cy="0"/>
            </a:xfrm>
            <a:prstGeom prst="line">
              <a:avLst/>
            </a:prstGeom>
            <a:noFill/>
            <a:ln w="9525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endParaRPr>
            </a:p>
          </p:txBody>
        </p:sp>
        <p:sp>
          <p:nvSpPr>
            <p:cNvPr id="69" name="ZoneTexte 68">
              <a:extLst>
                <a:ext uri="{FF2B5EF4-FFF2-40B4-BE49-F238E27FC236}">
                  <a16:creationId xmlns:a16="http://schemas.microsoft.com/office/drawing/2014/main" id="{8B73ACF9-681C-4F69-B651-B8576B7D0C40}"/>
                </a:ext>
              </a:extLst>
            </p:cNvPr>
            <p:cNvSpPr txBox="1"/>
            <p:nvPr/>
          </p:nvSpPr>
          <p:spPr>
            <a:xfrm>
              <a:off x="11026061" y="6016595"/>
              <a:ext cx="26962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+mn-ea"/>
                  <a:cs typeface="Arial" charset="0"/>
                </a:rPr>
                <a:t>8</a:t>
              </a:r>
            </a:p>
          </p:txBody>
        </p:sp>
        <p:sp>
          <p:nvSpPr>
            <p:cNvPr id="70" name="Line 21">
              <a:extLst>
                <a:ext uri="{FF2B5EF4-FFF2-40B4-BE49-F238E27FC236}">
                  <a16:creationId xmlns:a16="http://schemas.microsoft.com/office/drawing/2014/main" id="{9F776DE4-3095-4EF3-AC3D-2CB47CAABFED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6200000">
              <a:off x="11463087" y="5996461"/>
              <a:ext cx="67737" cy="0"/>
            </a:xfrm>
            <a:prstGeom prst="line">
              <a:avLst/>
            </a:prstGeom>
            <a:noFill/>
            <a:ln w="9525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endParaRPr>
            </a:p>
          </p:txBody>
        </p:sp>
        <p:sp>
          <p:nvSpPr>
            <p:cNvPr id="71" name="ZoneTexte 70">
              <a:extLst>
                <a:ext uri="{FF2B5EF4-FFF2-40B4-BE49-F238E27FC236}">
                  <a16:creationId xmlns:a16="http://schemas.microsoft.com/office/drawing/2014/main" id="{02E4C82E-14EF-4458-8F8B-9873BA7054FA}"/>
                </a:ext>
              </a:extLst>
            </p:cNvPr>
            <p:cNvSpPr txBox="1"/>
            <p:nvPr/>
          </p:nvSpPr>
          <p:spPr>
            <a:xfrm>
              <a:off x="11319663" y="6016595"/>
              <a:ext cx="35458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+mn-ea"/>
                  <a:cs typeface="Arial" charset="0"/>
                </a:rPr>
                <a:t>10</a:t>
              </a:r>
            </a:p>
          </p:txBody>
        </p:sp>
        <p:cxnSp>
          <p:nvCxnSpPr>
            <p:cNvPr id="72" name="Connecteur droit 71">
              <a:extLst>
                <a:ext uri="{FF2B5EF4-FFF2-40B4-BE49-F238E27FC236}">
                  <a16:creationId xmlns:a16="http://schemas.microsoft.com/office/drawing/2014/main" id="{755C8ECE-076F-4166-8B16-D2CDE2028883}"/>
                </a:ext>
              </a:extLst>
            </p:cNvPr>
            <p:cNvCxnSpPr/>
            <p:nvPr/>
          </p:nvCxnSpPr>
          <p:spPr bwMode="auto">
            <a:xfrm>
              <a:off x="8131481" y="5962592"/>
              <a:ext cx="3365475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73" name="Line 21">
              <a:extLst>
                <a:ext uri="{FF2B5EF4-FFF2-40B4-BE49-F238E27FC236}">
                  <a16:creationId xmlns:a16="http://schemas.microsoft.com/office/drawing/2014/main" id="{959597F8-5604-437E-88D6-C9FDAD4FBB77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6200000">
              <a:off x="9434311" y="5558803"/>
              <a:ext cx="753693" cy="0"/>
            </a:xfrm>
            <a:prstGeom prst="line">
              <a:avLst/>
            </a:prstGeom>
            <a:noFill/>
            <a:ln w="14288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endParaRPr>
            </a:p>
          </p:txBody>
        </p:sp>
        <p:sp>
          <p:nvSpPr>
            <p:cNvPr id="118" name="Text Box 2">
              <a:extLst>
                <a:ext uri="{FF2B5EF4-FFF2-40B4-BE49-F238E27FC236}">
                  <a16:creationId xmlns:a16="http://schemas.microsoft.com/office/drawing/2014/main" id="{A9C41BB7-0369-43F4-B688-CB7EE8B3D25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871181" y="4591997"/>
              <a:ext cx="4015615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ＭＳ Ｐゴシック" pitchFamily="34" charset="-128"/>
                  <a:cs typeface="Arial" charset="0"/>
                </a:rPr>
                <a:t>Proportion HIV RNA </a:t>
              </a:r>
              <a:r>
                <a:rPr lang="en-US" sz="1400" b="1">
                  <a:solidFill>
                    <a:srgbClr val="000000"/>
                  </a:solidFill>
                  <a:latin typeface="+mj-lt"/>
                  <a:ea typeface="ＭＳ Ｐゴシック" pitchFamily="34" charset="-128"/>
                </a:rPr>
                <a:t>&lt;</a:t>
              </a:r>
              <a:r>
                <a:rPr kumimoji="0" lang="en-US" sz="1400" b="1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ＭＳ Ｐゴシック" pitchFamily="34" charset="-128"/>
                  <a:cs typeface="Arial" charset="0"/>
                </a:rPr>
                <a:t> 50 c/mL at W152</a:t>
              </a:r>
            </a:p>
          </p:txBody>
        </p:sp>
        <p:sp>
          <p:nvSpPr>
            <p:cNvPr id="131" name="Forme libre 129">
              <a:extLst>
                <a:ext uri="{FF2B5EF4-FFF2-40B4-BE49-F238E27FC236}">
                  <a16:creationId xmlns:a16="http://schemas.microsoft.com/office/drawing/2014/main" id="{09D7F777-53E1-497A-BDD7-ABB12EE868D8}"/>
                </a:ext>
              </a:extLst>
            </p:cNvPr>
            <p:cNvSpPr/>
            <p:nvPr/>
          </p:nvSpPr>
          <p:spPr>
            <a:xfrm rot="5400000">
              <a:off x="9974956" y="4790664"/>
              <a:ext cx="128727" cy="1336630"/>
            </a:xfrm>
            <a:custGeom>
              <a:avLst/>
              <a:gdLst>
                <a:gd name="connsiteX0" fmla="*/ 0 w 558800"/>
                <a:gd name="connsiteY0" fmla="*/ 0 h 1234440"/>
                <a:gd name="connsiteX1" fmla="*/ 558800 w 558800"/>
                <a:gd name="connsiteY1" fmla="*/ 0 h 1234440"/>
                <a:gd name="connsiteX2" fmla="*/ 279400 w 558800"/>
                <a:gd name="connsiteY2" fmla="*/ 0 h 1234440"/>
                <a:gd name="connsiteX3" fmla="*/ 279400 w 558800"/>
                <a:gd name="connsiteY3" fmla="*/ 1234440 h 1234440"/>
                <a:gd name="connsiteX4" fmla="*/ 558800 w 558800"/>
                <a:gd name="connsiteY4" fmla="*/ 1234440 h 1234440"/>
                <a:gd name="connsiteX5" fmla="*/ 0 w 558800"/>
                <a:gd name="connsiteY5" fmla="*/ 1234440 h 1234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58800" h="1234440">
                  <a:moveTo>
                    <a:pt x="0" y="0"/>
                  </a:moveTo>
                  <a:lnTo>
                    <a:pt x="558800" y="0"/>
                  </a:lnTo>
                  <a:lnTo>
                    <a:pt x="279400" y="0"/>
                  </a:lnTo>
                  <a:lnTo>
                    <a:pt x="279400" y="1234440"/>
                  </a:lnTo>
                  <a:lnTo>
                    <a:pt x="558800" y="1234440"/>
                  </a:lnTo>
                  <a:lnTo>
                    <a:pt x="0" y="1234440"/>
                  </a:ln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132" name="TextBox 48">
              <a:extLst>
                <a:ext uri="{FF2B5EF4-FFF2-40B4-BE49-F238E27FC236}">
                  <a16:creationId xmlns:a16="http://schemas.microsoft.com/office/drawing/2014/main" id="{CF3124C4-B5BA-4B62-9BE0-27E5FD53F2E5}"/>
                </a:ext>
              </a:extLst>
            </p:cNvPr>
            <p:cNvSpPr txBox="1"/>
            <p:nvPr/>
          </p:nvSpPr>
          <p:spPr>
            <a:xfrm>
              <a:off x="8934954" y="5372340"/>
              <a:ext cx="458221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+mn-ea"/>
                  <a:cs typeface="Arial" charset="0"/>
                </a:rPr>
                <a:t>-2.6</a:t>
              </a:r>
            </a:p>
          </p:txBody>
        </p:sp>
        <p:sp>
          <p:nvSpPr>
            <p:cNvPr id="133" name="TextBox 49">
              <a:extLst>
                <a:ext uri="{FF2B5EF4-FFF2-40B4-BE49-F238E27FC236}">
                  <a16:creationId xmlns:a16="http://schemas.microsoft.com/office/drawing/2014/main" id="{27A38C90-B384-46FA-93E7-3018B7BD3E45}"/>
                </a:ext>
              </a:extLst>
            </p:cNvPr>
            <p:cNvSpPr txBox="1"/>
            <p:nvPr/>
          </p:nvSpPr>
          <p:spPr>
            <a:xfrm>
              <a:off x="10662491" y="5372340"/>
              <a:ext cx="458221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+mn-ea"/>
                  <a:cs typeface="Arial" charset="0"/>
                </a:rPr>
                <a:t>5.6</a:t>
              </a:r>
            </a:p>
          </p:txBody>
        </p:sp>
        <p:sp>
          <p:nvSpPr>
            <p:cNvPr id="134" name="TextBox 52">
              <a:extLst>
                <a:ext uri="{FF2B5EF4-FFF2-40B4-BE49-F238E27FC236}">
                  <a16:creationId xmlns:a16="http://schemas.microsoft.com/office/drawing/2014/main" id="{336BD3E0-3D02-4900-AADB-F8F55C45F5C9}"/>
                </a:ext>
              </a:extLst>
            </p:cNvPr>
            <p:cNvSpPr txBox="1"/>
            <p:nvPr/>
          </p:nvSpPr>
          <p:spPr>
            <a:xfrm>
              <a:off x="9908712" y="5204493"/>
              <a:ext cx="198772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+mn-ea"/>
                  <a:cs typeface="Arial" charset="0"/>
                </a:rPr>
                <a:t>1.5</a:t>
              </a:r>
            </a:p>
          </p:txBody>
        </p:sp>
        <p:sp>
          <p:nvSpPr>
            <p:cNvPr id="135" name="Rectangle 134">
              <a:extLst>
                <a:ext uri="{FF2B5EF4-FFF2-40B4-BE49-F238E27FC236}">
                  <a16:creationId xmlns:a16="http://schemas.microsoft.com/office/drawing/2014/main" id="{4E389751-7802-4148-9674-1BC948B43F53}"/>
                </a:ext>
              </a:extLst>
            </p:cNvPr>
            <p:cNvSpPr/>
            <p:nvPr/>
          </p:nvSpPr>
          <p:spPr bwMode="auto">
            <a:xfrm>
              <a:off x="9952818" y="5388573"/>
              <a:ext cx="141442" cy="129915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endParaRPr>
            </a:p>
          </p:txBody>
        </p:sp>
        <p:sp>
          <p:nvSpPr>
            <p:cNvPr id="136" name="Forme libre 129">
              <a:extLst>
                <a:ext uri="{FF2B5EF4-FFF2-40B4-BE49-F238E27FC236}">
                  <a16:creationId xmlns:a16="http://schemas.microsoft.com/office/drawing/2014/main" id="{97F0A4BD-6F4E-45D1-9AC6-0F971D58A223}"/>
                </a:ext>
              </a:extLst>
            </p:cNvPr>
            <p:cNvSpPr/>
            <p:nvPr/>
          </p:nvSpPr>
          <p:spPr>
            <a:xfrm rot="5400000">
              <a:off x="9933014" y="5157471"/>
              <a:ext cx="128727" cy="1330219"/>
            </a:xfrm>
            <a:custGeom>
              <a:avLst/>
              <a:gdLst>
                <a:gd name="connsiteX0" fmla="*/ 0 w 558800"/>
                <a:gd name="connsiteY0" fmla="*/ 0 h 1234440"/>
                <a:gd name="connsiteX1" fmla="*/ 558800 w 558800"/>
                <a:gd name="connsiteY1" fmla="*/ 0 h 1234440"/>
                <a:gd name="connsiteX2" fmla="*/ 279400 w 558800"/>
                <a:gd name="connsiteY2" fmla="*/ 0 h 1234440"/>
                <a:gd name="connsiteX3" fmla="*/ 279400 w 558800"/>
                <a:gd name="connsiteY3" fmla="*/ 1234440 h 1234440"/>
                <a:gd name="connsiteX4" fmla="*/ 558800 w 558800"/>
                <a:gd name="connsiteY4" fmla="*/ 1234440 h 1234440"/>
                <a:gd name="connsiteX5" fmla="*/ 0 w 558800"/>
                <a:gd name="connsiteY5" fmla="*/ 1234440 h 1234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58800" h="1234440">
                  <a:moveTo>
                    <a:pt x="0" y="0"/>
                  </a:moveTo>
                  <a:lnTo>
                    <a:pt x="558800" y="0"/>
                  </a:lnTo>
                  <a:lnTo>
                    <a:pt x="279400" y="0"/>
                  </a:lnTo>
                  <a:lnTo>
                    <a:pt x="279400" y="1234440"/>
                  </a:lnTo>
                  <a:lnTo>
                    <a:pt x="558800" y="1234440"/>
                  </a:lnTo>
                  <a:lnTo>
                    <a:pt x="0" y="1234440"/>
                  </a:ln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137" name="TextBox 48">
              <a:extLst>
                <a:ext uri="{FF2B5EF4-FFF2-40B4-BE49-F238E27FC236}">
                  <a16:creationId xmlns:a16="http://schemas.microsoft.com/office/drawing/2014/main" id="{8EF2B0A7-E8A2-434C-8183-F0A7D1C313A8}"/>
                </a:ext>
              </a:extLst>
            </p:cNvPr>
            <p:cNvSpPr txBox="1"/>
            <p:nvPr/>
          </p:nvSpPr>
          <p:spPr>
            <a:xfrm>
              <a:off x="8881191" y="5732702"/>
              <a:ext cx="458221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+mn-ea"/>
                  <a:cs typeface="Arial" charset="0"/>
                </a:rPr>
                <a:t>-2.7</a:t>
              </a:r>
            </a:p>
          </p:txBody>
        </p:sp>
        <p:sp>
          <p:nvSpPr>
            <p:cNvPr id="138" name="TextBox 49">
              <a:extLst>
                <a:ext uri="{FF2B5EF4-FFF2-40B4-BE49-F238E27FC236}">
                  <a16:creationId xmlns:a16="http://schemas.microsoft.com/office/drawing/2014/main" id="{A683B83B-91F7-4EF4-9447-7981423EF4B0}"/>
                </a:ext>
              </a:extLst>
            </p:cNvPr>
            <p:cNvSpPr txBox="1"/>
            <p:nvPr/>
          </p:nvSpPr>
          <p:spPr>
            <a:xfrm>
              <a:off x="10595679" y="5721494"/>
              <a:ext cx="458221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+mn-ea"/>
                  <a:cs typeface="Arial" charset="0"/>
                </a:rPr>
                <a:t>5.3</a:t>
              </a:r>
            </a:p>
          </p:txBody>
        </p:sp>
        <p:sp>
          <p:nvSpPr>
            <p:cNvPr id="139" name="TextBox 52">
              <a:extLst>
                <a:ext uri="{FF2B5EF4-FFF2-40B4-BE49-F238E27FC236}">
                  <a16:creationId xmlns:a16="http://schemas.microsoft.com/office/drawing/2014/main" id="{29F6363C-3BFC-42E1-B423-91E35B389122}"/>
                </a:ext>
              </a:extLst>
            </p:cNvPr>
            <p:cNvSpPr txBox="1"/>
            <p:nvPr/>
          </p:nvSpPr>
          <p:spPr>
            <a:xfrm>
              <a:off x="9904736" y="5568096"/>
              <a:ext cx="198772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+mn-ea"/>
                  <a:cs typeface="Arial" charset="0"/>
                </a:rPr>
                <a:t>1.3</a:t>
              </a:r>
            </a:p>
          </p:txBody>
        </p:sp>
        <p:sp>
          <p:nvSpPr>
            <p:cNvPr id="140" name="Rectangle 139">
              <a:extLst>
                <a:ext uri="{FF2B5EF4-FFF2-40B4-BE49-F238E27FC236}">
                  <a16:creationId xmlns:a16="http://schemas.microsoft.com/office/drawing/2014/main" id="{5EE12402-4EB8-4C45-A7C6-EC146B6E4BF8}"/>
                </a:ext>
              </a:extLst>
            </p:cNvPr>
            <p:cNvSpPr/>
            <p:nvPr/>
          </p:nvSpPr>
          <p:spPr bwMode="auto">
            <a:xfrm>
              <a:off x="9932481" y="5756301"/>
              <a:ext cx="141442" cy="129915"/>
            </a:xfrm>
            <a:prstGeom prst="rect">
              <a:avLst/>
            </a:prstGeom>
            <a:pattFill prst="wdDnDiag">
              <a:fgClr>
                <a:schemeClr val="tx1"/>
              </a:fgClr>
              <a:bgClr>
                <a:schemeClr val="bg1"/>
              </a:bgClr>
            </a:patt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endParaRPr>
            </a:p>
          </p:txBody>
        </p:sp>
      </p:grpSp>
      <p:sp>
        <p:nvSpPr>
          <p:cNvPr id="113" name="ZoneTexte 112">
            <a:extLst>
              <a:ext uri="{FF2B5EF4-FFF2-40B4-BE49-F238E27FC236}">
                <a16:creationId xmlns:a16="http://schemas.microsoft.com/office/drawing/2014/main" id="{8FC6A9A9-0B0D-4B83-8CB4-5B907697A646}"/>
              </a:ext>
            </a:extLst>
          </p:cNvPr>
          <p:cNvSpPr txBox="1"/>
          <p:nvPr/>
        </p:nvSpPr>
        <p:spPr>
          <a:xfrm>
            <a:off x="5159857" y="2633756"/>
            <a:ext cx="17493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b="1" dirty="0">
                <a:solidFill>
                  <a:srgbClr val="000000"/>
                </a:solidFill>
                <a:latin typeface="+mj-lt"/>
              </a:rPr>
              <a:t>Q8W CAB + RPV LA ITT-E</a:t>
            </a:r>
            <a:br>
              <a:rPr lang="fr-FR" sz="1200" dirty="0">
                <a:solidFill>
                  <a:srgbClr val="000000"/>
                </a:solidFill>
                <a:latin typeface="+mj-lt"/>
              </a:rPr>
            </a:br>
            <a:r>
              <a:rPr lang="fr-FR" sz="1200" dirty="0">
                <a:solidFill>
                  <a:srgbClr val="000000"/>
                </a:solidFill>
                <a:latin typeface="+mj-lt"/>
              </a:rPr>
              <a:t>(n = 522)</a:t>
            </a:r>
          </a:p>
        </p:txBody>
      </p:sp>
      <p:sp>
        <p:nvSpPr>
          <p:cNvPr id="142" name="ZoneTexte 141">
            <a:extLst>
              <a:ext uri="{FF2B5EF4-FFF2-40B4-BE49-F238E27FC236}">
                <a16:creationId xmlns:a16="http://schemas.microsoft.com/office/drawing/2014/main" id="{E8A086EA-FE64-4788-B0D3-0B638EC9786F}"/>
              </a:ext>
            </a:extLst>
          </p:cNvPr>
          <p:cNvSpPr txBox="1"/>
          <p:nvPr/>
        </p:nvSpPr>
        <p:spPr>
          <a:xfrm>
            <a:off x="5159857" y="3027082"/>
            <a:ext cx="17493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b="1" dirty="0">
                <a:solidFill>
                  <a:srgbClr val="000000"/>
                </a:solidFill>
                <a:latin typeface="+mj-lt"/>
              </a:rPr>
              <a:t>Q4W CAB + RPV LA ITT-E</a:t>
            </a:r>
            <a:br>
              <a:rPr lang="fr-FR" sz="1200" dirty="0">
                <a:solidFill>
                  <a:srgbClr val="000000"/>
                </a:solidFill>
                <a:latin typeface="+mj-lt"/>
              </a:rPr>
            </a:br>
            <a:r>
              <a:rPr lang="fr-FR" sz="1200" dirty="0">
                <a:solidFill>
                  <a:srgbClr val="000000"/>
                </a:solidFill>
                <a:latin typeface="+mj-lt"/>
              </a:rPr>
              <a:t>(n = 523)</a:t>
            </a:r>
          </a:p>
        </p:txBody>
      </p:sp>
      <p:sp>
        <p:nvSpPr>
          <p:cNvPr id="143" name="ZoneTexte 142">
            <a:extLst>
              <a:ext uri="{FF2B5EF4-FFF2-40B4-BE49-F238E27FC236}">
                <a16:creationId xmlns:a16="http://schemas.microsoft.com/office/drawing/2014/main" id="{6B7AA518-83EA-4F3D-AC89-9851D701F3E1}"/>
              </a:ext>
            </a:extLst>
          </p:cNvPr>
          <p:cNvSpPr txBox="1"/>
          <p:nvPr/>
        </p:nvSpPr>
        <p:spPr>
          <a:xfrm>
            <a:off x="5159857" y="3743667"/>
            <a:ext cx="16041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b="1" dirty="0">
                <a:solidFill>
                  <a:srgbClr val="000000"/>
                </a:solidFill>
                <a:latin typeface="+mj-lt"/>
              </a:rPr>
              <a:t>Q8W CAB + RPV LA PP</a:t>
            </a:r>
            <a:br>
              <a:rPr lang="fr-FR" sz="1200" dirty="0">
                <a:solidFill>
                  <a:srgbClr val="000000"/>
                </a:solidFill>
                <a:latin typeface="+mj-lt"/>
              </a:rPr>
            </a:br>
            <a:r>
              <a:rPr lang="fr-FR" sz="1200" dirty="0">
                <a:solidFill>
                  <a:srgbClr val="000000"/>
                </a:solidFill>
                <a:latin typeface="+mj-lt"/>
              </a:rPr>
              <a:t>(n = 510)</a:t>
            </a:r>
          </a:p>
        </p:txBody>
      </p:sp>
      <p:sp>
        <p:nvSpPr>
          <p:cNvPr id="144" name="ZoneTexte 143">
            <a:extLst>
              <a:ext uri="{FF2B5EF4-FFF2-40B4-BE49-F238E27FC236}">
                <a16:creationId xmlns:a16="http://schemas.microsoft.com/office/drawing/2014/main" id="{80B0001E-1CBD-46F3-B98E-5040E2E266A6}"/>
              </a:ext>
            </a:extLst>
          </p:cNvPr>
          <p:cNvSpPr txBox="1"/>
          <p:nvPr/>
        </p:nvSpPr>
        <p:spPr>
          <a:xfrm>
            <a:off x="5159857" y="4149721"/>
            <a:ext cx="16041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b="1" dirty="0">
                <a:solidFill>
                  <a:srgbClr val="000000"/>
                </a:solidFill>
                <a:latin typeface="+mj-lt"/>
              </a:rPr>
              <a:t>Q4W CAB + RPV LA PP</a:t>
            </a:r>
            <a:br>
              <a:rPr lang="fr-FR" sz="1200" dirty="0">
                <a:solidFill>
                  <a:srgbClr val="000000"/>
                </a:solidFill>
                <a:latin typeface="+mj-lt"/>
              </a:rPr>
            </a:br>
            <a:r>
              <a:rPr lang="fr-FR" sz="1200" dirty="0">
                <a:solidFill>
                  <a:srgbClr val="000000"/>
                </a:solidFill>
                <a:latin typeface="+mj-lt"/>
              </a:rPr>
              <a:t>(n = 513)</a:t>
            </a:r>
          </a:p>
        </p:txBody>
      </p:sp>
      <p:sp>
        <p:nvSpPr>
          <p:cNvPr id="145" name="ZoneTexte 144">
            <a:extLst>
              <a:ext uri="{FF2B5EF4-FFF2-40B4-BE49-F238E27FC236}">
                <a16:creationId xmlns:a16="http://schemas.microsoft.com/office/drawing/2014/main" id="{10548D3A-5F39-42AD-BD23-474697E08EAE}"/>
              </a:ext>
            </a:extLst>
          </p:cNvPr>
          <p:cNvSpPr txBox="1"/>
          <p:nvPr/>
        </p:nvSpPr>
        <p:spPr>
          <a:xfrm>
            <a:off x="1049665" y="5884561"/>
            <a:ext cx="15872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>
                <a:solidFill>
                  <a:srgbClr val="000000"/>
                </a:solidFill>
                <a:latin typeface="+mj-lt"/>
              </a:rPr>
              <a:t>HIV RNA </a:t>
            </a:r>
            <a:r>
              <a:rPr lang="en-US" sz="1400" b="1" u="sng">
                <a:solidFill>
                  <a:srgbClr val="000000"/>
                </a:solidFill>
                <a:latin typeface="+mj-lt"/>
              </a:rPr>
              <a:t>&gt;</a:t>
            </a:r>
            <a:r>
              <a:rPr lang="en-US" sz="1400" b="1">
                <a:solidFill>
                  <a:srgbClr val="000000"/>
                </a:solidFill>
                <a:latin typeface="+mj-lt"/>
              </a:rPr>
              <a:t> 50 c/mL</a:t>
            </a:r>
          </a:p>
        </p:txBody>
      </p:sp>
      <p:sp>
        <p:nvSpPr>
          <p:cNvPr id="146" name="ZoneTexte 145">
            <a:extLst>
              <a:ext uri="{FF2B5EF4-FFF2-40B4-BE49-F238E27FC236}">
                <a16:creationId xmlns:a16="http://schemas.microsoft.com/office/drawing/2014/main" id="{22E835FA-4AA1-44D2-9AD9-68868A5D6F26}"/>
              </a:ext>
            </a:extLst>
          </p:cNvPr>
          <p:cNvSpPr txBox="1"/>
          <p:nvPr/>
        </p:nvSpPr>
        <p:spPr>
          <a:xfrm>
            <a:off x="2976142" y="5884561"/>
            <a:ext cx="15872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>
                <a:solidFill>
                  <a:srgbClr val="000000"/>
                </a:solidFill>
                <a:latin typeface="+mj-lt"/>
              </a:rPr>
              <a:t>HIV RNA &lt; 50 c/mL</a:t>
            </a:r>
          </a:p>
        </p:txBody>
      </p:sp>
      <p:sp>
        <p:nvSpPr>
          <p:cNvPr id="147" name="ZoneTexte 146">
            <a:extLst>
              <a:ext uri="{FF2B5EF4-FFF2-40B4-BE49-F238E27FC236}">
                <a16:creationId xmlns:a16="http://schemas.microsoft.com/office/drawing/2014/main" id="{A04D4295-2F43-47E9-84C7-AC03C5D9DB10}"/>
              </a:ext>
            </a:extLst>
          </p:cNvPr>
          <p:cNvSpPr txBox="1"/>
          <p:nvPr/>
        </p:nvSpPr>
        <p:spPr>
          <a:xfrm>
            <a:off x="4939576" y="5884561"/>
            <a:ext cx="15774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>
                <a:solidFill>
                  <a:srgbClr val="000000"/>
                </a:solidFill>
                <a:latin typeface="+mj-lt"/>
              </a:rPr>
              <a:t>No virological data</a:t>
            </a:r>
          </a:p>
        </p:txBody>
      </p:sp>
      <p:sp>
        <p:nvSpPr>
          <p:cNvPr id="150" name="ZoneTexte 149">
            <a:extLst>
              <a:ext uri="{FF2B5EF4-FFF2-40B4-BE49-F238E27FC236}">
                <a16:creationId xmlns:a16="http://schemas.microsoft.com/office/drawing/2014/main" id="{219E1225-28B0-4269-B2E9-B23A38E5F9AE}"/>
              </a:ext>
            </a:extLst>
          </p:cNvPr>
          <p:cNvSpPr txBox="1"/>
          <p:nvPr/>
        </p:nvSpPr>
        <p:spPr>
          <a:xfrm>
            <a:off x="1536827" y="2012624"/>
            <a:ext cx="378999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Virologic response at W152, %</a:t>
            </a:r>
          </a:p>
        </p:txBody>
      </p:sp>
      <p:sp>
        <p:nvSpPr>
          <p:cNvPr id="151" name="ZoneTexte 150">
            <a:extLst>
              <a:ext uri="{FF2B5EF4-FFF2-40B4-BE49-F238E27FC236}">
                <a16:creationId xmlns:a16="http://schemas.microsoft.com/office/drawing/2014/main" id="{3431DDEC-1257-41AE-8A94-C35B163C6CAD}"/>
              </a:ext>
            </a:extLst>
          </p:cNvPr>
          <p:cNvSpPr txBox="1"/>
          <p:nvPr/>
        </p:nvSpPr>
        <p:spPr>
          <a:xfrm>
            <a:off x="7884257" y="2012624"/>
            <a:ext cx="378999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Adjusted differences</a:t>
            </a:r>
          </a:p>
        </p:txBody>
      </p:sp>
      <p:sp>
        <p:nvSpPr>
          <p:cNvPr id="114" name="Text Box 3">
            <a:extLst>
              <a:ext uri="{FF2B5EF4-FFF2-40B4-BE49-F238E27FC236}">
                <a16:creationId xmlns:a16="http://schemas.microsoft.com/office/drawing/2014/main" id="{CFC44259-2BE5-4E47-AD9A-9CFFC90D45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68616" y="6444771"/>
            <a:ext cx="252338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eaLnBrk="0" hangingPunct="0"/>
            <a:r>
              <a:rPr lang="fr-FR" sz="1400" i="1" dirty="0" err="1">
                <a:solidFill>
                  <a:srgbClr val="0070C0"/>
                </a:solidFill>
              </a:rPr>
              <a:t>Overton</a:t>
            </a:r>
            <a:r>
              <a:rPr lang="fr-FR" sz="1400" i="1" dirty="0">
                <a:solidFill>
                  <a:srgbClr val="0070C0"/>
                </a:solidFill>
              </a:rPr>
              <a:t> ET, CROI 2022, Abs. 479</a:t>
            </a:r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1B92182E-E7A8-4CAE-98AA-1B16F38CD5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0"/>
            <a:ext cx="10864326" cy="1491539"/>
          </a:xfrm>
        </p:spPr>
        <p:txBody>
          <a:bodyPr/>
          <a:lstStyle/>
          <a:p>
            <a:r>
              <a:rPr lang="en-US" dirty="0"/>
              <a:t>ATLAS-2M study: LA CAB + RPV every 2 Months – W152 Results (2)</a:t>
            </a:r>
          </a:p>
        </p:txBody>
      </p:sp>
    </p:spTree>
    <p:extLst>
      <p:ext uri="{BB962C8B-B14F-4D97-AF65-F5344CB8AC3E}">
        <p14:creationId xmlns:p14="http://schemas.microsoft.com/office/powerpoint/2010/main" val="9626946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97519B8-7374-4F47-9021-631E918449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Disclosure</a:t>
            </a:r>
            <a:r>
              <a:rPr lang="fr-FR" dirty="0"/>
              <a:t>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E03D508-37FF-754B-951B-226E43153FF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09600" y="1979422"/>
            <a:ext cx="10972800" cy="4684667"/>
          </a:xfrm>
        </p:spPr>
        <p:txBody>
          <a:bodyPr>
            <a:normAutofit fontScale="85000" lnSpcReduction="20000"/>
          </a:bodyPr>
          <a:lstStyle/>
          <a:p>
            <a:r>
              <a:rPr lang="en-US" sz="2800" b="1" dirty="0">
                <a:solidFill>
                  <a:srgbClr val="000000"/>
                </a:solidFill>
              </a:rPr>
              <a:t>Pedro Cahn</a:t>
            </a:r>
            <a:r>
              <a:rPr lang="en-US" sz="2800" dirty="0">
                <a:solidFill>
                  <a:srgbClr val="000000"/>
                </a:solidFill>
              </a:rPr>
              <a:t> has received research support and/or honoraria for consulting and/or advisory boards from Abbott ; </a:t>
            </a:r>
            <a:r>
              <a:rPr lang="en-US" sz="2800" dirty="0" err="1">
                <a:solidFill>
                  <a:srgbClr val="000000"/>
                </a:solidFill>
              </a:rPr>
              <a:t>Avexa</a:t>
            </a:r>
            <a:r>
              <a:rPr lang="en-US" sz="2800" dirty="0">
                <a:solidFill>
                  <a:srgbClr val="000000"/>
                </a:solidFill>
              </a:rPr>
              <a:t> ; BMS ; Boehringer Ingelheim ; Gilead ; GSK ; Myriad ; Merck ; Pfizer ; Pharmasset ; Roche ; Schering Plough ; </a:t>
            </a:r>
            <a:r>
              <a:rPr lang="en-US" sz="2800" dirty="0" err="1">
                <a:solidFill>
                  <a:srgbClr val="000000"/>
                </a:solidFill>
              </a:rPr>
              <a:t>Tibotec</a:t>
            </a:r>
            <a:br>
              <a:rPr lang="en-US" sz="2800" dirty="0">
                <a:solidFill>
                  <a:srgbClr val="000000"/>
                </a:solidFill>
              </a:rPr>
            </a:br>
            <a:endParaRPr lang="en-US" sz="2800" dirty="0">
              <a:solidFill>
                <a:srgbClr val="000000"/>
              </a:solidFill>
            </a:endParaRPr>
          </a:p>
          <a:p>
            <a:r>
              <a:rPr lang="en-US" sz="2800" b="1" dirty="0">
                <a:solidFill>
                  <a:srgbClr val="000000"/>
                </a:solidFill>
              </a:rPr>
              <a:t>Anton </a:t>
            </a:r>
            <a:r>
              <a:rPr lang="en-US" sz="2800" b="1" dirty="0" err="1">
                <a:solidFill>
                  <a:srgbClr val="000000"/>
                </a:solidFill>
              </a:rPr>
              <a:t>Pozniak</a:t>
            </a:r>
            <a:r>
              <a:rPr lang="en-US" sz="2800" dirty="0">
                <a:solidFill>
                  <a:srgbClr val="000000"/>
                </a:solidFill>
              </a:rPr>
              <a:t> has received research support and/or honoraria for consulting and/or advisory boards from Abbott Laboratories ; Boehringer Ingelheim Pharmaceuticals, Inc. ; Bristol-Myers Squibb Company ; Gilead Sciences Medical Affairs ; Merck &amp; Co., Inc. ; Roche Laboratories Inc. ; </a:t>
            </a:r>
            <a:r>
              <a:rPr lang="en-US" sz="2800" dirty="0" err="1">
                <a:solidFill>
                  <a:srgbClr val="000000"/>
                </a:solidFill>
              </a:rPr>
              <a:t>Tibotec</a:t>
            </a:r>
            <a:r>
              <a:rPr lang="en-US" sz="2800" dirty="0">
                <a:solidFill>
                  <a:srgbClr val="000000"/>
                </a:solidFill>
              </a:rPr>
              <a:t> and </a:t>
            </a:r>
            <a:r>
              <a:rPr lang="en-US" sz="2800" dirty="0" err="1">
                <a:solidFill>
                  <a:srgbClr val="000000"/>
                </a:solidFill>
              </a:rPr>
              <a:t>Viiv</a:t>
            </a:r>
            <a:r>
              <a:rPr lang="en-US" sz="2800" dirty="0">
                <a:solidFill>
                  <a:srgbClr val="000000"/>
                </a:solidFill>
              </a:rPr>
              <a:t> Healthcare</a:t>
            </a:r>
            <a:br>
              <a:rPr lang="en-US" sz="2800" dirty="0">
                <a:solidFill>
                  <a:srgbClr val="000000"/>
                </a:solidFill>
              </a:rPr>
            </a:br>
            <a:endParaRPr lang="en-US" sz="2800" dirty="0">
              <a:solidFill>
                <a:srgbClr val="000000"/>
              </a:solidFill>
            </a:endParaRPr>
          </a:p>
          <a:p>
            <a:r>
              <a:rPr lang="en-US" sz="2800" b="1" dirty="0">
                <a:solidFill>
                  <a:srgbClr val="000000"/>
                </a:solidFill>
              </a:rPr>
              <a:t>François Raffi</a:t>
            </a:r>
            <a:r>
              <a:rPr lang="en-US" sz="2800" dirty="0">
                <a:solidFill>
                  <a:srgbClr val="000000"/>
                </a:solidFill>
              </a:rPr>
              <a:t> has received research support and/or honoraria for consulting and/or advisory boards from Abbott Laboratories ; Boehringer Ingelheim Pharmaceuticals, Inc .; Bristol-Myers Squibb Company ; Gilead Sciences Medical Affairs ; GlaxoSmithKline ; Merck &amp; Co., Inc.  ; Pfizer ; Roche Laboratories Inc. ; </a:t>
            </a:r>
            <a:r>
              <a:rPr lang="en-US" sz="2800" dirty="0" err="1">
                <a:solidFill>
                  <a:srgbClr val="000000"/>
                </a:solidFill>
              </a:rPr>
              <a:t>Tibotec</a:t>
            </a:r>
            <a:r>
              <a:rPr lang="en-US" sz="2800" dirty="0">
                <a:solidFill>
                  <a:srgbClr val="000000"/>
                </a:solidFill>
              </a:rPr>
              <a:t> and </a:t>
            </a:r>
            <a:r>
              <a:rPr lang="en-US" sz="2800" dirty="0" err="1">
                <a:solidFill>
                  <a:srgbClr val="000000"/>
                </a:solidFill>
              </a:rPr>
              <a:t>ViiV</a:t>
            </a:r>
            <a:r>
              <a:rPr lang="en-US" sz="2800" dirty="0">
                <a:solidFill>
                  <a:srgbClr val="000000"/>
                </a:solidFill>
              </a:rPr>
              <a:t> Healthcare</a:t>
            </a:r>
          </a:p>
        </p:txBody>
      </p:sp>
    </p:spTree>
    <p:extLst>
      <p:ext uri="{BB962C8B-B14F-4D97-AF65-F5344CB8AC3E}">
        <p14:creationId xmlns:p14="http://schemas.microsoft.com/office/powerpoint/2010/main" val="31095127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1EB8309-74D1-4913-84FF-DCAE23AC91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" y="10471"/>
            <a:ext cx="10990521" cy="1481068"/>
          </a:xfrm>
        </p:spPr>
        <p:txBody>
          <a:bodyPr/>
          <a:lstStyle/>
          <a:p>
            <a:r>
              <a:rPr lang="en-US" dirty="0"/>
              <a:t>ATLAS-2M study: LA CAB + RPV every 2 Months – W152 Results (3)</a:t>
            </a:r>
          </a:p>
        </p:txBody>
      </p:sp>
      <p:sp>
        <p:nvSpPr>
          <p:cNvPr id="150" name="ZoneTexte 149">
            <a:extLst>
              <a:ext uri="{FF2B5EF4-FFF2-40B4-BE49-F238E27FC236}">
                <a16:creationId xmlns:a16="http://schemas.microsoft.com/office/drawing/2014/main" id="{219E1225-28B0-4269-B2E9-B23A38E5F9AE}"/>
              </a:ext>
            </a:extLst>
          </p:cNvPr>
          <p:cNvSpPr txBox="1"/>
          <p:nvPr/>
        </p:nvSpPr>
        <p:spPr>
          <a:xfrm>
            <a:off x="125333" y="1429749"/>
            <a:ext cx="893977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Confirmed virological failure (2 consecutive HIV RNA </a:t>
            </a:r>
            <a:r>
              <a:rPr lang="en-US" sz="2000" b="1" u="sng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&gt;</a:t>
            </a:r>
            <a:r>
              <a:rPr lang="en-US" sz="2000" b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200 c/mL) on Q8W at W152</a:t>
            </a:r>
          </a:p>
        </p:txBody>
      </p:sp>
      <p:graphicFrame>
        <p:nvGraphicFramePr>
          <p:cNvPr id="114" name="Tableau 113">
            <a:extLst>
              <a:ext uri="{FF2B5EF4-FFF2-40B4-BE49-F238E27FC236}">
                <a16:creationId xmlns:a16="http://schemas.microsoft.com/office/drawing/2014/main" id="{10E4B76D-DDAB-4C91-9531-FA716619208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9068094"/>
              </p:ext>
            </p:extLst>
          </p:nvPr>
        </p:nvGraphicFramePr>
        <p:xfrm>
          <a:off x="250160" y="1829859"/>
          <a:ext cx="11460907" cy="4239309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6682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06824">
                  <a:extLst>
                    <a:ext uri="{9D8B030D-6E8A-4147-A177-3AD203B41FA5}">
                      <a16:colId xmlns:a16="http://schemas.microsoft.com/office/drawing/2014/main" val="1498147157"/>
                    </a:ext>
                  </a:extLst>
                </a:gridCol>
                <a:gridCol w="9681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46199413"/>
                    </a:ext>
                  </a:extLst>
                </a:gridCol>
                <a:gridCol w="122758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3854771151"/>
                    </a:ext>
                  </a:extLst>
                </a:gridCol>
                <a:gridCol w="1106129">
                  <a:extLst>
                    <a:ext uri="{9D8B030D-6E8A-4147-A177-3AD203B41FA5}">
                      <a16:colId xmlns:a16="http://schemas.microsoft.com/office/drawing/2014/main" val="3519674779"/>
                    </a:ext>
                  </a:extLst>
                </a:gridCol>
                <a:gridCol w="1799303">
                  <a:extLst>
                    <a:ext uri="{9D8B030D-6E8A-4147-A177-3AD203B41FA5}">
                      <a16:colId xmlns:a16="http://schemas.microsoft.com/office/drawing/2014/main" val="704265834"/>
                    </a:ext>
                  </a:extLst>
                </a:gridCol>
                <a:gridCol w="1903390">
                  <a:extLst>
                    <a:ext uri="{9D8B030D-6E8A-4147-A177-3AD203B41FA5}">
                      <a16:colId xmlns:a16="http://schemas.microsoft.com/office/drawing/2014/main" val="567086942"/>
                    </a:ext>
                  </a:extLst>
                </a:gridCol>
              </a:tblGrid>
              <a:tr h="4790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u="none" strike="noStrike" cap="none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Sex,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Country</a:t>
                      </a:r>
                    </a:p>
                  </a:txBody>
                  <a:tcPr marL="91944" marR="91944" marT="45972" marB="45972" anchor="ctr" horzOverflow="overflow"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Time of CVF</a:t>
                      </a:r>
                    </a:p>
                  </a:txBody>
                  <a:tcPr marL="91944" marR="91944" marT="45972" marB="45972" anchor="ctr" horzOverflow="overflow"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u="none" strike="noStrike" cap="none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Subtype</a:t>
                      </a:r>
                      <a:endParaRPr kumimoji="0" lang="en-US" sz="1400" b="1" i="0" u="none" strike="noStrike" cap="none" normalizeH="0" baseline="0" noProof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91944" marR="91944" marT="45972" marB="45972" anchor="ctr" horzOverflow="overflow"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BMI</a:t>
                      </a:r>
                    </a:p>
                  </a:txBody>
                  <a:tcPr marL="91944" marR="91944" marT="45972" marB="45972" anchor="ctr" horzOverflow="overflow">
                    <a:solidFill>
                      <a:srgbClr val="4F81BD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u="none" strike="noStrike" cap="none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NNRTI RAMs</a:t>
                      </a:r>
                      <a:endParaRPr kumimoji="0" lang="en-US" sz="1400" b="1" i="0" u="none" strike="noStrike" cap="none" normalizeH="0" baseline="0" noProof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91944" marR="91944" marT="45972" marB="45972" anchor="ctr" horzOverflow="overflow"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fr-FR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91944" marR="91944" marT="45972" marB="45972" anchor="ctr" horzOverflow="overflow"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u="none" strike="noStrike" cap="none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INSTI RAMs</a:t>
                      </a:r>
                      <a:endParaRPr kumimoji="0" lang="en-US" sz="1400" b="1" i="0" u="none" strike="noStrike" cap="none" normalizeH="0" baseline="0" noProof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91944" marR="91944" marT="45972" marB="45972" anchor="ctr" horzOverflow="overflow"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endParaRPr kumimoji="0" lang="fr-FR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91944" marR="91944" marT="45972" marB="45972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Baseline VF predictive factors</a:t>
                      </a:r>
                    </a:p>
                  </a:txBody>
                  <a:tcPr marL="91944" marR="91944" marT="45972" marB="45972" anchor="ctr" horzOverflow="overflow"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384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1200" b="1" i="0" u="none" strike="noStrike" cap="none" normalizeH="0" baseline="0" noProof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91944" marR="91944" marT="45972" marB="45972" anchor="ctr" horzOverflow="overflow"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1200" b="1" i="0" u="none" strike="noStrike" cap="none" normalizeH="0" baseline="0" noProof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91944" marR="91944" marT="45972" marB="45972" anchor="ctr" horzOverflow="overflow"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1200" b="1" i="0" u="none" strike="noStrike" cap="none" normalizeH="0" baseline="0" noProof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91944" marR="91944" marT="45972" marB="45972" anchor="ctr" horzOverflow="overflow"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1200" b="1" i="0" u="none" strike="noStrike" cap="none" normalizeH="0" baseline="0" noProof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91944" marR="91944" marT="45972" marB="45972" anchor="ctr" horzOverflow="overflow"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Archived</a:t>
                      </a:r>
                    </a:p>
                  </a:txBody>
                  <a:tcPr marL="91944" marR="91944" marT="45972" marB="45972" anchor="ctr" horzOverflow="overflow"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RAMs at CVF</a:t>
                      </a:r>
                    </a:p>
                  </a:txBody>
                  <a:tcPr marL="91944" marR="91944" marT="45972" marB="45972" anchor="ctr" horzOverflow="overflow"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Archived</a:t>
                      </a:r>
                    </a:p>
                  </a:txBody>
                  <a:tcPr marL="91944" marR="91944" marT="45972" marB="45972" anchor="ctr" horzOverflow="overflow"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RAMs at CVF</a:t>
                      </a:r>
                    </a:p>
                  </a:txBody>
                  <a:tcPr marL="91944" marR="91944" marT="45972" marB="45972" anchor="ctr" horzOverflow="overflow"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1200" b="1" i="0" u="none" strike="noStrike" cap="none" normalizeH="0" baseline="0" noProof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91944" marR="91944" marT="45972" marB="45972" anchor="ctr" horzOverflow="overflow"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1367239"/>
                  </a:ext>
                </a:extLst>
              </a:tr>
              <a:tr h="25384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F, South Africa</a:t>
                      </a:r>
                    </a:p>
                  </a:txBody>
                  <a:tcPr marL="91944" marR="91944" marT="45972" marB="45972" anchor="ctr" horzOverflow="overflow"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W8</a:t>
                      </a:r>
                    </a:p>
                  </a:txBody>
                  <a:tcPr marL="91944" marR="91944" marT="45972" marB="45972" anchor="ctr" horzOverflow="overflow"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C</a:t>
                      </a:r>
                    </a:p>
                  </a:txBody>
                  <a:tcPr marL="91944" marR="91944" marT="45972" marB="45972" anchor="ctr" horzOverflow="overflow"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≥ 30</a:t>
                      </a:r>
                    </a:p>
                  </a:txBody>
                  <a:tcPr marL="91944" marR="91944" marT="45972" marB="45972" anchor="ctr" horzOverflow="overflow"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Y181C, H221Y</a:t>
                      </a:r>
                    </a:p>
                  </a:txBody>
                  <a:tcPr marL="91944" marR="91944" marT="45972" marB="45972" anchor="ctr" horzOverflow="overflow"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None</a:t>
                      </a:r>
                    </a:p>
                  </a:txBody>
                  <a:tcPr marL="91944" marR="91944" marT="45972" marB="45972" anchor="ctr" horzOverflow="overflow"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None</a:t>
                      </a:r>
                    </a:p>
                  </a:txBody>
                  <a:tcPr marL="91944" marR="91944" marT="45972" marB="45972" anchor="ctr" horzOverflow="overflow"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None</a:t>
                      </a:r>
                    </a:p>
                  </a:txBody>
                  <a:tcPr marL="91944" marR="91944" marT="45972" marB="45972" anchor="ctr" horzOverflow="overflow"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91944" marR="91944" marT="45972" marB="45972" anchor="ctr" horzOverflow="overflow"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275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F, South Africa</a:t>
                      </a:r>
                    </a:p>
                  </a:txBody>
                  <a:tcPr marL="91944" marR="91944" marT="45972" marB="45972" anchor="ctr" horzOverflow="overflow"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W16</a:t>
                      </a:r>
                    </a:p>
                  </a:txBody>
                  <a:tcPr marL="91944" marR="91944" marT="45972" marB="45972" anchor="ctr" horzOverflow="overflow"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C</a:t>
                      </a:r>
                    </a:p>
                  </a:txBody>
                  <a:tcPr marL="91944" marR="91944" marT="45972" marB="45972" anchor="ctr" horzOverflow="overflow"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≥ 30</a:t>
                      </a:r>
                    </a:p>
                  </a:txBody>
                  <a:tcPr marL="91944" marR="91944" marT="45972" marB="45972" anchor="ctr" horzOverflow="overflow"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Y188</a:t>
                      </a:r>
                    </a:p>
                  </a:txBody>
                  <a:tcPr marL="91944" marR="91944" marT="45972" marB="45972" anchor="ctr" horzOverflow="overflow"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Y188L</a:t>
                      </a:r>
                    </a:p>
                  </a:txBody>
                  <a:tcPr marL="91944" marR="91944" marT="45972" marB="45972" anchor="ctr" horzOverflow="overflow"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200" b="0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L74I, G140R</a:t>
                      </a:r>
                    </a:p>
                  </a:txBody>
                  <a:tcPr marL="91944" marR="91944" marT="45972" marB="45972" anchor="ctr" horzOverflow="overflow"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L74I, Q148R, N155H</a:t>
                      </a:r>
                    </a:p>
                  </a:txBody>
                  <a:tcPr marL="91944" marR="91944" marT="45972" marB="45972" anchor="ctr" horzOverflow="overflow"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91944" marR="91944" marT="45972" marB="45972" anchor="ctr" horzOverflow="overflow"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8711009"/>
                  </a:ext>
                </a:extLst>
              </a:tr>
              <a:tr h="25384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F, Russia</a:t>
                      </a:r>
                    </a:p>
                  </a:txBody>
                  <a:tcPr marL="91944" marR="91944" marT="45972" marB="45972" anchor="ctr" horzOverflow="overflow"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W16</a:t>
                      </a:r>
                    </a:p>
                  </a:txBody>
                  <a:tcPr marL="91944" marR="91944" marT="45972" marB="45972" anchor="ctr" horzOverflow="overflow"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A6</a:t>
                      </a:r>
                    </a:p>
                  </a:txBody>
                  <a:tcPr marL="91944" marR="91944" marT="45972" marB="45972" anchor="ctr" horzOverflow="overflow"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≥ 30</a:t>
                      </a:r>
                    </a:p>
                  </a:txBody>
                  <a:tcPr marL="91944" marR="91944" marT="45972" marB="45972" anchor="ctr" horzOverflow="overflow"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None</a:t>
                      </a:r>
                    </a:p>
                  </a:txBody>
                  <a:tcPr marL="91944" marR="91944" marT="45972" marB="45972" anchor="ctr" horzOverflow="overflow"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K101E</a:t>
                      </a:r>
                    </a:p>
                  </a:txBody>
                  <a:tcPr marL="91944" marR="91944" marT="45972" marB="45972" anchor="ctr" horzOverflow="overflow"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L74I</a:t>
                      </a:r>
                    </a:p>
                  </a:txBody>
                  <a:tcPr marL="91944" marR="91944" marT="45972" marB="45972" anchor="ctr" horzOverflow="overflow"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L74I, Q148R</a:t>
                      </a:r>
                    </a:p>
                  </a:txBody>
                  <a:tcPr marL="91944" marR="91944" marT="45972" marB="45972" anchor="ctr" horzOverflow="overflow"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91944" marR="91944" marT="45972" marB="45972" anchor="ctr" horzOverflow="overflow"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9167552"/>
                  </a:ext>
                </a:extLst>
              </a:tr>
              <a:tr h="25384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M, Spain</a:t>
                      </a:r>
                    </a:p>
                  </a:txBody>
                  <a:tcPr marL="91944" marR="91944" marT="45972" marB="45972" anchor="ctr" horzOverflow="overflow"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W16</a:t>
                      </a:r>
                    </a:p>
                  </a:txBody>
                  <a:tcPr marL="91944" marR="91944" marT="45972" marB="45972" anchor="ctr" horzOverflow="overflow"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B</a:t>
                      </a:r>
                    </a:p>
                  </a:txBody>
                  <a:tcPr marL="91944" marR="91944" marT="45972" marB="45972" anchor="ctr" horzOverflow="overflow"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&lt; 30</a:t>
                      </a:r>
                    </a:p>
                  </a:txBody>
                  <a:tcPr marL="91944" marR="91944" marT="45972" marB="45972" anchor="ctr" horzOverflow="overflow"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None</a:t>
                      </a:r>
                    </a:p>
                  </a:txBody>
                  <a:tcPr marL="91944" marR="91944" marT="45972" marB="45972" anchor="ctr" horzOverflow="overflow"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None</a:t>
                      </a:r>
                    </a:p>
                  </a:txBody>
                  <a:tcPr marL="91944" marR="91944" marT="45972" marB="45972" anchor="ctr" horzOverflow="overflow"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None</a:t>
                      </a:r>
                    </a:p>
                  </a:txBody>
                  <a:tcPr marL="91944" marR="91944" marT="45972" marB="45972" anchor="ctr" horzOverflow="overflow"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None</a:t>
                      </a:r>
                    </a:p>
                  </a:txBody>
                  <a:tcPr marL="91944" marR="91944" marT="45972" marB="45972" anchor="ctr" horzOverflow="overflow"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91944" marR="91944" marT="45972" marB="45972" anchor="ctr" horzOverflow="overflow"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0139521"/>
                  </a:ext>
                </a:extLst>
              </a:tr>
              <a:tr h="25384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F, Canada</a:t>
                      </a:r>
                    </a:p>
                  </a:txBody>
                  <a:tcPr marL="91944" marR="91944" marT="45972" marB="45972" anchor="ctr" horzOverflow="overflow"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W24</a:t>
                      </a:r>
                    </a:p>
                  </a:txBody>
                  <a:tcPr marL="91944" marR="91944" marT="45972" marB="45972" anchor="ctr" horzOverflow="overflow"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A1</a:t>
                      </a:r>
                    </a:p>
                  </a:txBody>
                  <a:tcPr marL="91944" marR="91944" marT="45972" marB="45972" anchor="ctr" horzOverflow="overflow"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≥ 30</a:t>
                      </a:r>
                    </a:p>
                  </a:txBody>
                  <a:tcPr marL="91944" marR="91944" marT="45972" marB="45972" anchor="ctr" horzOverflow="overflow"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Y188L</a:t>
                      </a:r>
                    </a:p>
                  </a:txBody>
                  <a:tcPr marL="91944" marR="91944" marT="45972" marB="45972" anchor="ctr" horzOverflow="overflow"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Y188L</a:t>
                      </a:r>
                    </a:p>
                  </a:txBody>
                  <a:tcPr marL="91944" marR="91944" marT="45972" marB="45972" anchor="ctr" horzOverflow="overflow"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L74I</a:t>
                      </a:r>
                    </a:p>
                  </a:txBody>
                  <a:tcPr marL="91944" marR="91944" marT="45972" marB="45972" anchor="ctr" horzOverflow="overflow"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L74I, N155H</a:t>
                      </a:r>
                    </a:p>
                  </a:txBody>
                  <a:tcPr marL="91944" marR="91944" marT="45972" marB="45972" anchor="ctr" horzOverflow="overflow"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91944" marR="91944" marT="45972" marB="45972" anchor="ctr" horzOverflow="overflow"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0377594"/>
                  </a:ext>
                </a:extLst>
              </a:tr>
              <a:tr h="25384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M, US</a:t>
                      </a:r>
                    </a:p>
                  </a:txBody>
                  <a:tcPr marL="91944" marR="91944" marT="45972" marB="45972" anchor="ctr" horzOverflow="overflow"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W24</a:t>
                      </a:r>
                    </a:p>
                  </a:txBody>
                  <a:tcPr marL="91944" marR="91944" marT="45972" marB="45972" anchor="ctr" horzOverflow="overflow"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B</a:t>
                      </a:r>
                    </a:p>
                  </a:txBody>
                  <a:tcPr marL="91944" marR="91944" marT="45972" marB="45972" anchor="ctr" horzOverflow="overflow"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≥ 30</a:t>
                      </a:r>
                    </a:p>
                  </a:txBody>
                  <a:tcPr marL="91944" marR="91944" marT="45972" marB="45972" anchor="ctr" horzOverflow="overflow"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E138A</a:t>
                      </a:r>
                    </a:p>
                  </a:txBody>
                  <a:tcPr marL="91944" marR="91944" marT="45972" marB="45972" anchor="ctr" horzOverflow="overflow"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E138A</a:t>
                      </a:r>
                    </a:p>
                  </a:txBody>
                  <a:tcPr marL="91944" marR="91944" marT="45972" marB="45972" anchor="ctr" horzOverflow="overflow"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None</a:t>
                      </a:r>
                    </a:p>
                  </a:txBody>
                  <a:tcPr marL="91944" marR="91944" marT="45972" marB="45972" anchor="ctr" horzOverflow="overflow"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N155H</a:t>
                      </a:r>
                    </a:p>
                  </a:txBody>
                  <a:tcPr marL="91944" marR="91944" marT="45972" marB="45972" anchor="ctr" horzOverflow="overflow"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91944" marR="91944" marT="45972" marB="45972" anchor="ctr" horzOverflow="overflow"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6845229"/>
                  </a:ext>
                </a:extLst>
              </a:tr>
              <a:tr h="25384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F, Russia</a:t>
                      </a:r>
                    </a:p>
                  </a:txBody>
                  <a:tcPr marL="91944" marR="91944" marT="45972" marB="45972" anchor="ctr" horzOverflow="overflow"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W24</a:t>
                      </a:r>
                    </a:p>
                  </a:txBody>
                  <a:tcPr marL="91944" marR="91944" marT="45972" marB="45972" anchor="ctr" horzOverflow="overflow"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A6</a:t>
                      </a:r>
                    </a:p>
                  </a:txBody>
                  <a:tcPr marL="91944" marR="91944" marT="45972" marB="45972" anchor="ctr" horzOverflow="overflow"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≥ 30</a:t>
                      </a:r>
                    </a:p>
                  </a:txBody>
                  <a:tcPr marL="91944" marR="91944" marT="45972" marB="45972" anchor="ctr" horzOverflow="overflow"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E138A</a:t>
                      </a:r>
                    </a:p>
                  </a:txBody>
                  <a:tcPr marL="91944" marR="91944" marT="45972" marB="45972" anchor="ctr" horzOverflow="overflow"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E138A, K101E</a:t>
                      </a:r>
                    </a:p>
                  </a:txBody>
                  <a:tcPr marL="91944" marR="91944" marT="45972" marB="45972" anchor="ctr" horzOverflow="overflow"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L74I</a:t>
                      </a:r>
                    </a:p>
                  </a:txBody>
                  <a:tcPr marL="91944" marR="91944" marT="45972" marB="45972" anchor="ctr" horzOverflow="overflow"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L74I, N155H</a:t>
                      </a:r>
                    </a:p>
                  </a:txBody>
                  <a:tcPr marL="91944" marR="91944" marT="45972" marB="45972" anchor="ctr" horzOverflow="overflow"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91944" marR="91944" marT="45972" marB="45972" anchor="ctr" horzOverflow="overflow"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7657768"/>
                  </a:ext>
                </a:extLst>
              </a:tr>
              <a:tr h="25384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M, Spain</a:t>
                      </a:r>
                    </a:p>
                  </a:txBody>
                  <a:tcPr marL="91944" marR="91944" marT="45972" marB="45972" anchor="ctr" horzOverflow="overflow"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W48</a:t>
                      </a:r>
                    </a:p>
                  </a:txBody>
                  <a:tcPr marL="91944" marR="91944" marT="45972" marB="45972" anchor="ctr" horzOverflow="overflow"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A1</a:t>
                      </a:r>
                    </a:p>
                  </a:txBody>
                  <a:tcPr marL="91944" marR="91944" marT="45972" marB="45972" anchor="ctr" horzOverflow="overflow"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&lt; 30</a:t>
                      </a:r>
                    </a:p>
                  </a:txBody>
                  <a:tcPr marL="91944" marR="91944" marT="45972" marB="45972" anchor="ctr" horzOverflow="overflow"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None</a:t>
                      </a:r>
                    </a:p>
                  </a:txBody>
                  <a:tcPr marL="91944" marR="91944" marT="45972" marB="45972" anchor="ctr" horzOverflow="overflow"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E138K</a:t>
                      </a:r>
                    </a:p>
                  </a:txBody>
                  <a:tcPr marL="91944" marR="91944" marT="45972" marB="45972" anchor="ctr" horzOverflow="overflow"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None</a:t>
                      </a:r>
                    </a:p>
                  </a:txBody>
                  <a:tcPr marL="91944" marR="91944" marT="45972" marB="45972" anchor="ctr" horzOverflow="overflow"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None</a:t>
                      </a:r>
                    </a:p>
                  </a:txBody>
                  <a:tcPr marL="91944" marR="91944" marT="45972" marB="45972" anchor="ctr" horzOverflow="overflow"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91944" marR="91944" marT="45972" marB="45972" anchor="ctr" horzOverflow="overflow"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66948440"/>
                  </a:ext>
                </a:extLst>
              </a:tr>
              <a:tr h="25384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M, Russia</a:t>
                      </a:r>
                    </a:p>
                  </a:txBody>
                  <a:tcPr marL="91944" marR="91944" marT="45972" marB="45972" anchor="ctr" horzOverflow="overflow"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W48</a:t>
                      </a:r>
                    </a:p>
                  </a:txBody>
                  <a:tcPr marL="91944" marR="91944" marT="45972" marB="45972" anchor="ctr" horzOverflow="overflow"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A6 </a:t>
                      </a:r>
                    </a:p>
                  </a:txBody>
                  <a:tcPr marL="91944" marR="91944" marT="45972" marB="45972" anchor="ctr" horzOverflow="overflow"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&lt; 30</a:t>
                      </a:r>
                    </a:p>
                  </a:txBody>
                  <a:tcPr marL="91944" marR="91944" marT="45972" marB="45972" anchor="ctr" horzOverflow="overflow"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None</a:t>
                      </a:r>
                    </a:p>
                  </a:txBody>
                  <a:tcPr marL="91944" marR="91944" marT="45972" marB="45972" anchor="ctr" horzOverflow="overflow"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E138K</a:t>
                      </a:r>
                    </a:p>
                  </a:txBody>
                  <a:tcPr marL="91944" marR="91944" marT="45972" marB="45972" anchor="ctr" horzOverflow="overflow"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L74I</a:t>
                      </a:r>
                    </a:p>
                  </a:txBody>
                  <a:tcPr marL="91944" marR="91944" marT="45972" marB="45972" anchor="ctr" horzOverflow="overflow"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L74I, Q148R, N155H</a:t>
                      </a:r>
                    </a:p>
                  </a:txBody>
                  <a:tcPr marL="91944" marR="91944" marT="45972" marB="45972" anchor="ctr" horzOverflow="overflow"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91944" marR="91944" marT="45972" marB="45972" anchor="ctr" horzOverflow="overflow"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2463285"/>
                  </a:ext>
                </a:extLst>
              </a:tr>
              <a:tr h="25384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M, US</a:t>
                      </a:r>
                    </a:p>
                  </a:txBody>
                  <a:tcPr marL="91944" marR="91944" marT="45972" marB="45972" anchor="ctr" horzOverflow="overflow"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W88</a:t>
                      </a:r>
                    </a:p>
                  </a:txBody>
                  <a:tcPr marL="91944" marR="91944" marT="45972" marB="45972" anchor="ctr" horzOverflow="overflow"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B</a:t>
                      </a:r>
                    </a:p>
                  </a:txBody>
                  <a:tcPr marL="91944" marR="91944" marT="45972" marB="45972" anchor="ctr" horzOverflow="overflow"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&lt; 30</a:t>
                      </a:r>
                    </a:p>
                  </a:txBody>
                  <a:tcPr marL="91944" marR="91944" marT="45972" marB="45972" anchor="ctr" horzOverflow="overflow"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Y181C</a:t>
                      </a:r>
                    </a:p>
                  </a:txBody>
                  <a:tcPr marL="91944" marR="91944" marT="45972" marB="45972" anchor="ctr" horzOverflow="overflow"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Y181C</a:t>
                      </a:r>
                    </a:p>
                  </a:txBody>
                  <a:tcPr marL="91944" marR="91944" marT="45972" marB="45972" anchor="ctr" horzOverflow="overflow"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L74I</a:t>
                      </a:r>
                    </a:p>
                  </a:txBody>
                  <a:tcPr marL="91944" marR="91944" marT="45972" marB="45972" anchor="ctr" horzOverflow="overflow"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None</a:t>
                      </a:r>
                    </a:p>
                  </a:txBody>
                  <a:tcPr marL="91944" marR="91944" marT="45972" marB="45972" anchor="ctr" horzOverflow="overflow"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91944" marR="91944" marT="45972" marB="45972" anchor="ctr" horzOverflow="overflow"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0381878"/>
                  </a:ext>
                </a:extLst>
              </a:tr>
              <a:tr h="25384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M, Russia</a:t>
                      </a:r>
                    </a:p>
                  </a:txBody>
                  <a:tcPr marL="91944" marR="91944" marT="45972" marB="45972" anchor="ctr" horzOverflow="overflow"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W112</a:t>
                      </a:r>
                    </a:p>
                  </a:txBody>
                  <a:tcPr marL="91944" marR="91944" marT="45972" marB="45972" anchor="ctr" horzOverflow="overflow"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A6</a:t>
                      </a:r>
                    </a:p>
                  </a:txBody>
                  <a:tcPr marL="91944" marR="91944" marT="45972" marB="45972" anchor="ctr" horzOverflow="overflow"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&lt; 30</a:t>
                      </a:r>
                    </a:p>
                  </a:txBody>
                  <a:tcPr marL="91944" marR="91944" marT="45972" marB="45972" anchor="ctr" horzOverflow="overflow"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None</a:t>
                      </a:r>
                    </a:p>
                  </a:txBody>
                  <a:tcPr marL="91944" marR="91944" marT="45972" marB="45972" anchor="ctr" horzOverflow="overflow"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E138A, Y181C</a:t>
                      </a:r>
                    </a:p>
                  </a:txBody>
                  <a:tcPr marL="91944" marR="91944" marT="45972" marB="45972" anchor="ctr" horzOverflow="overflow"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L74I</a:t>
                      </a:r>
                    </a:p>
                  </a:txBody>
                  <a:tcPr marL="91944" marR="91944" marT="45972" marB="45972" anchor="ctr" horzOverflow="overflow"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L74I, Q148R</a:t>
                      </a:r>
                    </a:p>
                  </a:txBody>
                  <a:tcPr marL="91944" marR="91944" marT="45972" marB="45972" anchor="ctr" horzOverflow="overflow"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91944" marR="91944" marT="45972" marB="45972" anchor="ctr" horzOverflow="overflow"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84383122"/>
                  </a:ext>
                </a:extLst>
              </a:tr>
              <a:tr h="25384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M, Germany</a:t>
                      </a:r>
                    </a:p>
                  </a:txBody>
                  <a:tcPr marL="91944" marR="91944" marT="45972" marB="45972" anchor="ctr" horzOverflow="overflow"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W120</a:t>
                      </a:r>
                    </a:p>
                  </a:txBody>
                  <a:tcPr marL="91944" marR="91944" marT="45972" marB="45972" anchor="ctr" horzOverflow="overflow"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B</a:t>
                      </a:r>
                    </a:p>
                  </a:txBody>
                  <a:tcPr marL="91944" marR="91944" marT="45972" marB="45972" anchor="ctr" horzOverflow="overflow"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&lt; 30</a:t>
                      </a:r>
                    </a:p>
                  </a:txBody>
                  <a:tcPr marL="91944" marR="91944" marT="45972" marB="45972" anchor="ctr" horzOverflow="overflow"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None</a:t>
                      </a:r>
                    </a:p>
                  </a:txBody>
                  <a:tcPr marL="91944" marR="91944" marT="45972" marB="45972" anchor="ctr" horzOverflow="overflow"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E138A, M230M/L</a:t>
                      </a:r>
                    </a:p>
                  </a:txBody>
                  <a:tcPr marL="91944" marR="91944" marT="45972" marB="45972" anchor="ctr" horzOverflow="overflow"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None</a:t>
                      </a:r>
                    </a:p>
                  </a:txBody>
                  <a:tcPr marL="91944" marR="91944" marT="45972" marB="45972" anchor="ctr" horzOverflow="overflow"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Q148R</a:t>
                      </a:r>
                    </a:p>
                  </a:txBody>
                  <a:tcPr marL="91944" marR="91944" marT="45972" marB="45972" anchor="ctr" horzOverflow="overflow"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91944" marR="91944" marT="45972" marB="45972" anchor="ctr" horzOverflow="overflow"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2782930"/>
                  </a:ext>
                </a:extLst>
              </a:tr>
            </a:tbl>
          </a:graphicData>
        </a:graphic>
      </p:graphicFrame>
      <p:sp>
        <p:nvSpPr>
          <p:cNvPr id="8" name="Text Box 3">
            <a:extLst>
              <a:ext uri="{FF2B5EF4-FFF2-40B4-BE49-F238E27FC236}">
                <a16:creationId xmlns:a16="http://schemas.microsoft.com/office/drawing/2014/main" id="{A33B9C06-F204-4A00-8FD3-C81FAFEBD7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68616" y="6444771"/>
            <a:ext cx="252338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eaLnBrk="0" hangingPunct="0"/>
            <a:r>
              <a:rPr lang="fr-FR" sz="1400" i="1" dirty="0" err="1">
                <a:solidFill>
                  <a:srgbClr val="0070C0"/>
                </a:solidFill>
              </a:rPr>
              <a:t>Overton</a:t>
            </a:r>
            <a:r>
              <a:rPr lang="fr-FR" sz="1400" i="1" dirty="0">
                <a:solidFill>
                  <a:srgbClr val="0070C0"/>
                </a:solidFill>
              </a:rPr>
              <a:t> ET, CROI 2022, Abs. 479</a:t>
            </a:r>
          </a:p>
        </p:txBody>
      </p:sp>
      <p:sp>
        <p:nvSpPr>
          <p:cNvPr id="11" name="Rectangle 3">
            <a:extLst>
              <a:ext uri="{FF2B5EF4-FFF2-40B4-BE49-F238E27FC236}">
                <a16:creationId xmlns:a16="http://schemas.microsoft.com/office/drawing/2014/main" id="{67933441-D7C9-4860-9A71-8672AFAAD306}"/>
              </a:ext>
            </a:extLst>
          </p:cNvPr>
          <p:cNvSpPr txBox="1">
            <a:spLocks noChangeArrowheads="1"/>
          </p:cNvSpPr>
          <p:nvPr/>
        </p:nvSpPr>
        <p:spPr>
          <a:xfrm>
            <a:off x="230436" y="6090188"/>
            <a:ext cx="10237867" cy="47766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57175" indent="-257175" algn="l" defTabSz="342900" rtl="0" eaLnBrk="1" latinLnBrk="0" hangingPunct="1">
              <a:spcBef>
                <a:spcPct val="20000"/>
              </a:spcBef>
              <a:buClr>
                <a:srgbClr val="3C549F"/>
              </a:buClr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213" indent="-214313" algn="l" defTabSz="342900" rtl="0" eaLnBrk="1" latinLnBrk="0" hangingPunct="1">
              <a:spcBef>
                <a:spcPct val="20000"/>
              </a:spcBef>
              <a:buClr>
                <a:srgbClr val="3C549F"/>
              </a:buClr>
              <a:buFont typeface="Arial"/>
              <a:buChar char="–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Clr>
                <a:srgbClr val="3C549F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Clr>
                <a:srgbClr val="3C549F"/>
              </a:buClr>
              <a:buFont typeface="Arial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Clr>
                <a:srgbClr val="3C549F"/>
              </a:buClr>
              <a:buFont typeface="Arial"/>
              <a:buChar char="»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/>
              <a:t>Among 12 CVF, 9 occurred during the first 48 weeks, 1 between W48 and W96 and 2 between W96 and W152</a:t>
            </a:r>
          </a:p>
          <a:p>
            <a:pPr lvl="1"/>
            <a:r>
              <a:rPr lang="en-US" sz="1400"/>
              <a:t>10/12 had at least 1 baseline predictor of virological failure, No injections were outside the 7 days window</a:t>
            </a:r>
          </a:p>
        </p:txBody>
      </p:sp>
    </p:spTree>
    <p:extLst>
      <p:ext uri="{BB962C8B-B14F-4D97-AF65-F5344CB8AC3E}">
        <p14:creationId xmlns:p14="http://schemas.microsoft.com/office/powerpoint/2010/main" val="13273964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8ED40836-5259-45DE-94B3-69E3AD8D59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" y="10471"/>
            <a:ext cx="10193081" cy="1481068"/>
          </a:xfrm>
        </p:spPr>
        <p:txBody>
          <a:bodyPr/>
          <a:lstStyle/>
          <a:p>
            <a:r>
              <a:rPr lang="en-US" dirty="0"/>
              <a:t>ATLAS-2M study: LA CAB + RPV every 2 Months – W152 Results (4)</a:t>
            </a:r>
          </a:p>
        </p:txBody>
      </p:sp>
      <p:graphicFrame>
        <p:nvGraphicFramePr>
          <p:cNvPr id="114" name="Tableau 113">
            <a:extLst>
              <a:ext uri="{FF2B5EF4-FFF2-40B4-BE49-F238E27FC236}">
                <a16:creationId xmlns:a16="http://schemas.microsoft.com/office/drawing/2014/main" id="{10E4B76D-DDAB-4C91-9531-FA716619208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3165006"/>
              </p:ext>
            </p:extLst>
          </p:nvPr>
        </p:nvGraphicFramePr>
        <p:xfrm>
          <a:off x="1646986" y="1989948"/>
          <a:ext cx="8632401" cy="1129272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67295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7814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28130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5083">
                <a:tc>
                  <a:txBody>
                    <a:bodyPr/>
                    <a:lstStyle/>
                    <a:p>
                      <a:endParaRPr lang="en-US" sz="2000" noProof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marL="91944" marR="91944" marT="45972" marB="45972"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Not related to injections</a:t>
                      </a:r>
                      <a:br>
                        <a:rPr kumimoji="0" lang="en-US" sz="1400" b="1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</a:br>
                      <a:r>
                        <a:rPr kumimoji="0" lang="en-US" sz="1400" b="1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n (including between W96-W152), %</a:t>
                      </a:r>
                    </a:p>
                  </a:txBody>
                  <a:tcPr marL="91944" marR="91944" marT="45972" marB="45972" anchor="ctr" horzOverflow="overflow"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Related to injections</a:t>
                      </a:r>
                      <a:br>
                        <a:rPr kumimoji="0" lang="en-US" sz="1400" b="1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</a:br>
                      <a:r>
                        <a:rPr kumimoji="0" lang="en-US" sz="1400" b="1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n (including between W96-W152), %</a:t>
                      </a:r>
                    </a:p>
                  </a:txBody>
                  <a:tcPr marL="91944" marR="91944" marT="45972" marB="45972" anchor="ctr" horzOverflow="overflow"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643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Q8W</a:t>
                      </a:r>
                      <a:r>
                        <a:rPr kumimoji="0" lang="en-US" sz="14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 (N = 522)</a:t>
                      </a:r>
                    </a:p>
                  </a:txBody>
                  <a:tcPr marL="91944" marR="91944" marT="45972" marB="45972" anchor="ctr" horzOverflow="overflow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6 (0) ; 1.1 %</a:t>
                      </a:r>
                    </a:p>
                  </a:txBody>
                  <a:tcPr marL="91944" marR="91944" marT="45972" marB="45972" anchor="ctr" horzOverflow="overflow"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8 (+1) ; 1.5 %</a:t>
                      </a:r>
                    </a:p>
                  </a:txBody>
                  <a:tcPr marL="91944" marR="91944" marT="45972" marB="45972" anchor="ctr" horzOverflow="overflow"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643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Q4W</a:t>
                      </a:r>
                      <a:r>
                        <a:rPr kumimoji="0" lang="en-US" sz="14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 (N = 523)</a:t>
                      </a:r>
                    </a:p>
                  </a:txBody>
                  <a:tcPr marL="91944" marR="91944" marT="45972" marB="45972" anchor="ctr" horzOverflow="overflow">
                    <a:solidFill>
                      <a:srgbClr val="9900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13 (+2) ; 2.5 %</a:t>
                      </a:r>
                    </a:p>
                  </a:txBody>
                  <a:tcPr marL="91944" marR="91944" marT="45972" marB="45972" anchor="ctr" horzOverflow="overflow"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13 (+2) ;  2.5 %</a:t>
                      </a:r>
                    </a:p>
                  </a:txBody>
                  <a:tcPr marL="91944" marR="91944" marT="45972" marB="45972" anchor="ctr" horzOverflow="overflow"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9" name="Rectangle 3">
            <a:extLst>
              <a:ext uri="{FF2B5EF4-FFF2-40B4-BE49-F238E27FC236}">
                <a16:creationId xmlns:a16="http://schemas.microsoft.com/office/drawing/2014/main" id="{50A22786-9A2C-4209-9EBD-14C83ED523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56155" y="3233563"/>
            <a:ext cx="7014062" cy="4434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B0F0"/>
              </a:buClr>
              <a:buChar char="•"/>
              <a:defRPr sz="2400" b="1">
                <a:solidFill>
                  <a:srgbClr val="000066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B0F0"/>
              </a:buClr>
              <a:buChar char="–"/>
              <a:defRPr sz="2400">
                <a:solidFill>
                  <a:srgbClr val="000066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B0F0"/>
              </a:buClr>
              <a:buChar char="•"/>
              <a:defRPr sz="2000">
                <a:solidFill>
                  <a:srgbClr val="000066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B0F0"/>
              </a:buClr>
              <a:buChar char="–"/>
              <a:defRPr sz="2000">
                <a:solidFill>
                  <a:srgbClr val="000066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B0F0"/>
              </a:buClr>
              <a:buChar char="»"/>
              <a:defRPr sz="2000">
                <a:solidFill>
                  <a:srgbClr val="000066"/>
                </a:solidFill>
                <a:latin typeface="+mn-lt"/>
              </a:defRPr>
            </a:lvl5pPr>
            <a:lvl6pPr marL="2514600" indent="-228600" algn="l" rtl="0" fontAlgn="base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Char char="»"/>
              <a:defRPr sz="2000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Char char="»"/>
              <a:defRPr sz="2000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Char char="»"/>
              <a:defRPr sz="2000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Char char="»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US" sz="2000" ker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Proportion of participants with injection site reactions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D6B75324-332C-478A-A27F-209488C74D45}"/>
              </a:ext>
            </a:extLst>
          </p:cNvPr>
          <p:cNvGrpSpPr/>
          <p:nvPr/>
        </p:nvGrpSpPr>
        <p:grpSpPr>
          <a:xfrm>
            <a:off x="636692" y="3396042"/>
            <a:ext cx="10194045" cy="3090669"/>
            <a:chOff x="636692" y="2967025"/>
            <a:chExt cx="10194045" cy="3090669"/>
          </a:xfrm>
        </p:grpSpPr>
        <p:sp>
          <p:nvSpPr>
            <p:cNvPr id="8" name="Freeform 5">
              <a:extLst>
                <a:ext uri="{FF2B5EF4-FFF2-40B4-BE49-F238E27FC236}">
                  <a16:creationId xmlns:a16="http://schemas.microsoft.com/office/drawing/2014/main" id="{B0259B50-3E1A-47F7-9043-15756633C398}"/>
                </a:ext>
              </a:extLst>
            </p:cNvPr>
            <p:cNvSpPr>
              <a:spLocks/>
            </p:cNvSpPr>
            <p:nvPr/>
          </p:nvSpPr>
          <p:spPr bwMode="auto">
            <a:xfrm>
              <a:off x="1671862" y="3232080"/>
              <a:ext cx="9130819" cy="2336424"/>
            </a:xfrm>
            <a:custGeom>
              <a:avLst/>
              <a:gdLst>
                <a:gd name="T0" fmla="*/ 4690 w 4690"/>
                <a:gd name="T1" fmla="*/ 1580 h 1580"/>
                <a:gd name="T2" fmla="*/ 0 w 4690"/>
                <a:gd name="T3" fmla="*/ 1580 h 1580"/>
                <a:gd name="T4" fmla="*/ 0 w 4690"/>
                <a:gd name="T5" fmla="*/ 0 h 15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90" h="1580">
                  <a:moveTo>
                    <a:pt x="4690" y="1580"/>
                  </a:moveTo>
                  <a:lnTo>
                    <a:pt x="0" y="1580"/>
                  </a:lnTo>
                  <a:lnTo>
                    <a:pt x="0" y="0"/>
                  </a:lnTo>
                </a:path>
              </a:pathLst>
            </a:custGeom>
            <a:noFill/>
            <a:ln w="7938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1" name="Line 6">
              <a:extLst>
                <a:ext uri="{FF2B5EF4-FFF2-40B4-BE49-F238E27FC236}">
                  <a16:creationId xmlns:a16="http://schemas.microsoft.com/office/drawing/2014/main" id="{DFD83004-D4A2-4EAE-98E8-77FCF346BDE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84253" y="3720067"/>
              <a:ext cx="87609" cy="0"/>
            </a:xfrm>
            <a:prstGeom prst="line">
              <a:avLst/>
            </a:prstGeom>
            <a:noFill/>
            <a:ln w="7938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" name="Line 7">
              <a:extLst>
                <a:ext uri="{FF2B5EF4-FFF2-40B4-BE49-F238E27FC236}">
                  <a16:creationId xmlns:a16="http://schemas.microsoft.com/office/drawing/2014/main" id="{9D5C2766-5533-4C9C-B8D7-2FB85AB27C4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84253" y="4181437"/>
              <a:ext cx="87609" cy="0"/>
            </a:xfrm>
            <a:prstGeom prst="line">
              <a:avLst/>
            </a:prstGeom>
            <a:noFill/>
            <a:ln w="7938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" name="Line 8">
              <a:extLst>
                <a:ext uri="{FF2B5EF4-FFF2-40B4-BE49-F238E27FC236}">
                  <a16:creationId xmlns:a16="http://schemas.microsoft.com/office/drawing/2014/main" id="{19962183-DD0C-486B-BD8C-6314BD0FFF1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84253" y="4644286"/>
              <a:ext cx="87609" cy="0"/>
            </a:xfrm>
            <a:prstGeom prst="line">
              <a:avLst/>
            </a:prstGeom>
            <a:noFill/>
            <a:ln w="7938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" name="Line 9">
              <a:extLst>
                <a:ext uri="{FF2B5EF4-FFF2-40B4-BE49-F238E27FC236}">
                  <a16:creationId xmlns:a16="http://schemas.microsoft.com/office/drawing/2014/main" id="{E53DE12C-19FC-4E44-BB02-E38B7D75CC0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84253" y="5105656"/>
              <a:ext cx="87609" cy="0"/>
            </a:xfrm>
            <a:prstGeom prst="line">
              <a:avLst/>
            </a:prstGeom>
            <a:noFill/>
            <a:ln w="7938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5" name="Line 10">
              <a:extLst>
                <a:ext uri="{FF2B5EF4-FFF2-40B4-BE49-F238E27FC236}">
                  <a16:creationId xmlns:a16="http://schemas.microsoft.com/office/drawing/2014/main" id="{ECA18AF4-A193-4740-A013-E3EB3EB3DF8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84253" y="5568504"/>
              <a:ext cx="87609" cy="0"/>
            </a:xfrm>
            <a:prstGeom prst="line">
              <a:avLst/>
            </a:prstGeom>
            <a:noFill/>
            <a:ln w="7938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6" name="Line 11">
              <a:extLst>
                <a:ext uri="{FF2B5EF4-FFF2-40B4-BE49-F238E27FC236}">
                  <a16:creationId xmlns:a16="http://schemas.microsoft.com/office/drawing/2014/main" id="{356AED01-9E6D-4E8E-AEAA-D58A0F91E57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84253" y="3258697"/>
              <a:ext cx="87609" cy="0"/>
            </a:xfrm>
            <a:prstGeom prst="line">
              <a:avLst/>
            </a:prstGeom>
            <a:noFill/>
            <a:ln w="7938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7" name="Freeform 12">
              <a:extLst>
                <a:ext uri="{FF2B5EF4-FFF2-40B4-BE49-F238E27FC236}">
                  <a16:creationId xmlns:a16="http://schemas.microsoft.com/office/drawing/2014/main" id="{976F3AF1-D438-4A3B-8EBA-3DEB861300F8}"/>
                </a:ext>
              </a:extLst>
            </p:cNvPr>
            <p:cNvSpPr>
              <a:spLocks/>
            </p:cNvSpPr>
            <p:nvPr/>
          </p:nvSpPr>
          <p:spPr bwMode="auto">
            <a:xfrm>
              <a:off x="1808142" y="5154454"/>
              <a:ext cx="58406" cy="414050"/>
            </a:xfrm>
            <a:custGeom>
              <a:avLst/>
              <a:gdLst>
                <a:gd name="T0" fmla="*/ 30 w 30"/>
                <a:gd name="T1" fmla="*/ 0 h 280"/>
                <a:gd name="T2" fmla="*/ 0 w 30"/>
                <a:gd name="T3" fmla="*/ 0 h 280"/>
                <a:gd name="T4" fmla="*/ 0 w 30"/>
                <a:gd name="T5" fmla="*/ 280 h 280"/>
                <a:gd name="T6" fmla="*/ 30 w 30"/>
                <a:gd name="T7" fmla="*/ 280 h 280"/>
                <a:gd name="T8" fmla="*/ 30 w 30"/>
                <a:gd name="T9" fmla="*/ 0 h 280"/>
                <a:gd name="T10" fmla="*/ 30 w 30"/>
                <a:gd name="T11" fmla="*/ 0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280">
                  <a:moveTo>
                    <a:pt x="30" y="0"/>
                  </a:moveTo>
                  <a:lnTo>
                    <a:pt x="0" y="0"/>
                  </a:lnTo>
                  <a:lnTo>
                    <a:pt x="0" y="280"/>
                  </a:lnTo>
                  <a:lnTo>
                    <a:pt x="30" y="280"/>
                  </a:lnTo>
                  <a:lnTo>
                    <a:pt x="30" y="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99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8" name="Freeform 13">
              <a:extLst>
                <a:ext uri="{FF2B5EF4-FFF2-40B4-BE49-F238E27FC236}">
                  <a16:creationId xmlns:a16="http://schemas.microsoft.com/office/drawing/2014/main" id="{7115144D-B9F9-443E-BA97-C4E1A72EF7D6}"/>
                </a:ext>
              </a:extLst>
            </p:cNvPr>
            <p:cNvSpPr>
              <a:spLocks/>
            </p:cNvSpPr>
            <p:nvPr/>
          </p:nvSpPr>
          <p:spPr bwMode="auto">
            <a:xfrm>
              <a:off x="2974318" y="4873492"/>
              <a:ext cx="58406" cy="695012"/>
            </a:xfrm>
            <a:custGeom>
              <a:avLst/>
              <a:gdLst>
                <a:gd name="T0" fmla="*/ 30 w 30"/>
                <a:gd name="T1" fmla="*/ 0 h 470"/>
                <a:gd name="T2" fmla="*/ 0 w 30"/>
                <a:gd name="T3" fmla="*/ 0 h 470"/>
                <a:gd name="T4" fmla="*/ 0 w 30"/>
                <a:gd name="T5" fmla="*/ 470 h 470"/>
                <a:gd name="T6" fmla="*/ 30 w 30"/>
                <a:gd name="T7" fmla="*/ 470 h 470"/>
                <a:gd name="T8" fmla="*/ 30 w 30"/>
                <a:gd name="T9" fmla="*/ 0 h 470"/>
                <a:gd name="T10" fmla="*/ 30 w 30"/>
                <a:gd name="T11" fmla="*/ 0 h 4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470">
                  <a:moveTo>
                    <a:pt x="30" y="0"/>
                  </a:moveTo>
                  <a:lnTo>
                    <a:pt x="0" y="0"/>
                  </a:lnTo>
                  <a:lnTo>
                    <a:pt x="0" y="470"/>
                  </a:lnTo>
                  <a:lnTo>
                    <a:pt x="30" y="470"/>
                  </a:lnTo>
                  <a:lnTo>
                    <a:pt x="30" y="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99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9" name="Freeform 14">
              <a:extLst>
                <a:ext uri="{FF2B5EF4-FFF2-40B4-BE49-F238E27FC236}">
                  <a16:creationId xmlns:a16="http://schemas.microsoft.com/office/drawing/2014/main" id="{7034413D-A2BD-4E98-B925-5276334F03FA}"/>
                </a:ext>
              </a:extLst>
            </p:cNvPr>
            <p:cNvSpPr>
              <a:spLocks/>
            </p:cNvSpPr>
            <p:nvPr/>
          </p:nvSpPr>
          <p:spPr bwMode="auto">
            <a:xfrm>
              <a:off x="3585635" y="4945951"/>
              <a:ext cx="58406" cy="622554"/>
            </a:xfrm>
            <a:custGeom>
              <a:avLst/>
              <a:gdLst>
                <a:gd name="T0" fmla="*/ 30 w 30"/>
                <a:gd name="T1" fmla="*/ 0 h 421"/>
                <a:gd name="T2" fmla="*/ 0 w 30"/>
                <a:gd name="T3" fmla="*/ 0 h 421"/>
                <a:gd name="T4" fmla="*/ 0 w 30"/>
                <a:gd name="T5" fmla="*/ 421 h 421"/>
                <a:gd name="T6" fmla="*/ 30 w 30"/>
                <a:gd name="T7" fmla="*/ 421 h 421"/>
                <a:gd name="T8" fmla="*/ 30 w 30"/>
                <a:gd name="T9" fmla="*/ 0 h 421"/>
                <a:gd name="T10" fmla="*/ 30 w 30"/>
                <a:gd name="T11" fmla="*/ 0 h 4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421">
                  <a:moveTo>
                    <a:pt x="30" y="0"/>
                  </a:moveTo>
                  <a:lnTo>
                    <a:pt x="0" y="0"/>
                  </a:lnTo>
                  <a:lnTo>
                    <a:pt x="0" y="421"/>
                  </a:lnTo>
                  <a:lnTo>
                    <a:pt x="30" y="421"/>
                  </a:lnTo>
                  <a:lnTo>
                    <a:pt x="30" y="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" name="Freeform 15">
              <a:extLst>
                <a:ext uri="{FF2B5EF4-FFF2-40B4-BE49-F238E27FC236}">
                  <a16:creationId xmlns:a16="http://schemas.microsoft.com/office/drawing/2014/main" id="{E5BEB90F-0809-4F05-A6D3-69A03C612507}"/>
                </a:ext>
              </a:extLst>
            </p:cNvPr>
            <p:cNvSpPr>
              <a:spLocks/>
            </p:cNvSpPr>
            <p:nvPr/>
          </p:nvSpPr>
          <p:spPr bwMode="auto">
            <a:xfrm>
              <a:off x="5071096" y="5271276"/>
              <a:ext cx="56459" cy="297229"/>
            </a:xfrm>
            <a:custGeom>
              <a:avLst/>
              <a:gdLst>
                <a:gd name="T0" fmla="*/ 29 w 29"/>
                <a:gd name="T1" fmla="*/ 0 h 201"/>
                <a:gd name="T2" fmla="*/ 0 w 29"/>
                <a:gd name="T3" fmla="*/ 0 h 201"/>
                <a:gd name="T4" fmla="*/ 0 w 29"/>
                <a:gd name="T5" fmla="*/ 201 h 201"/>
                <a:gd name="T6" fmla="*/ 29 w 29"/>
                <a:gd name="T7" fmla="*/ 201 h 201"/>
                <a:gd name="T8" fmla="*/ 29 w 29"/>
                <a:gd name="T9" fmla="*/ 0 h 201"/>
                <a:gd name="T10" fmla="*/ 29 w 29"/>
                <a:gd name="T11" fmla="*/ 0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" h="201">
                  <a:moveTo>
                    <a:pt x="29" y="0"/>
                  </a:moveTo>
                  <a:lnTo>
                    <a:pt x="0" y="0"/>
                  </a:lnTo>
                  <a:lnTo>
                    <a:pt x="0" y="201"/>
                  </a:lnTo>
                  <a:lnTo>
                    <a:pt x="29" y="201"/>
                  </a:lnTo>
                  <a:lnTo>
                    <a:pt x="29" y="0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99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" name="Freeform 16">
              <a:extLst>
                <a:ext uri="{FF2B5EF4-FFF2-40B4-BE49-F238E27FC236}">
                  <a16:creationId xmlns:a16="http://schemas.microsoft.com/office/drawing/2014/main" id="{903B53CB-2DF8-4E3B-B4D3-7A4F43D912F9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0827" y="5263882"/>
              <a:ext cx="56459" cy="304622"/>
            </a:xfrm>
            <a:custGeom>
              <a:avLst/>
              <a:gdLst>
                <a:gd name="T0" fmla="*/ 29 w 29"/>
                <a:gd name="T1" fmla="*/ 0 h 206"/>
                <a:gd name="T2" fmla="*/ 0 w 29"/>
                <a:gd name="T3" fmla="*/ 0 h 206"/>
                <a:gd name="T4" fmla="*/ 0 w 29"/>
                <a:gd name="T5" fmla="*/ 206 h 206"/>
                <a:gd name="T6" fmla="*/ 29 w 29"/>
                <a:gd name="T7" fmla="*/ 206 h 206"/>
                <a:gd name="T8" fmla="*/ 29 w 29"/>
                <a:gd name="T9" fmla="*/ 0 h 206"/>
                <a:gd name="T10" fmla="*/ 29 w 29"/>
                <a:gd name="T11" fmla="*/ 0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" h="206">
                  <a:moveTo>
                    <a:pt x="29" y="0"/>
                  </a:moveTo>
                  <a:lnTo>
                    <a:pt x="0" y="0"/>
                  </a:lnTo>
                  <a:lnTo>
                    <a:pt x="0" y="206"/>
                  </a:lnTo>
                  <a:lnTo>
                    <a:pt x="29" y="206"/>
                  </a:lnTo>
                  <a:lnTo>
                    <a:pt x="29" y="0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99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2" name="Freeform 17">
              <a:extLst>
                <a:ext uri="{FF2B5EF4-FFF2-40B4-BE49-F238E27FC236}">
                  <a16:creationId xmlns:a16="http://schemas.microsoft.com/office/drawing/2014/main" id="{B40D7B92-CEAF-4D5F-9544-6116F786B789}"/>
                </a:ext>
              </a:extLst>
            </p:cNvPr>
            <p:cNvSpPr>
              <a:spLocks/>
            </p:cNvSpPr>
            <p:nvPr/>
          </p:nvSpPr>
          <p:spPr bwMode="auto">
            <a:xfrm>
              <a:off x="5524718" y="5238743"/>
              <a:ext cx="58406" cy="329762"/>
            </a:xfrm>
            <a:custGeom>
              <a:avLst/>
              <a:gdLst>
                <a:gd name="T0" fmla="*/ 30 w 30"/>
                <a:gd name="T1" fmla="*/ 0 h 223"/>
                <a:gd name="T2" fmla="*/ 0 w 30"/>
                <a:gd name="T3" fmla="*/ 0 h 223"/>
                <a:gd name="T4" fmla="*/ 0 w 30"/>
                <a:gd name="T5" fmla="*/ 223 h 223"/>
                <a:gd name="T6" fmla="*/ 30 w 30"/>
                <a:gd name="T7" fmla="*/ 223 h 223"/>
                <a:gd name="T8" fmla="*/ 30 w 30"/>
                <a:gd name="T9" fmla="*/ 0 h 223"/>
                <a:gd name="T10" fmla="*/ 30 w 30"/>
                <a:gd name="T11" fmla="*/ 0 h 2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223">
                  <a:moveTo>
                    <a:pt x="30" y="0"/>
                  </a:moveTo>
                  <a:lnTo>
                    <a:pt x="0" y="0"/>
                  </a:lnTo>
                  <a:lnTo>
                    <a:pt x="0" y="223"/>
                  </a:lnTo>
                  <a:lnTo>
                    <a:pt x="30" y="223"/>
                  </a:lnTo>
                  <a:lnTo>
                    <a:pt x="30" y="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99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3" name="Freeform 18">
              <a:extLst>
                <a:ext uri="{FF2B5EF4-FFF2-40B4-BE49-F238E27FC236}">
                  <a16:creationId xmlns:a16="http://schemas.microsoft.com/office/drawing/2014/main" id="{8D574E0C-4FE0-4A3D-A28E-C9EBCD7CF3B2}"/>
                </a:ext>
              </a:extLst>
            </p:cNvPr>
            <p:cNvSpPr>
              <a:spLocks/>
            </p:cNvSpPr>
            <p:nvPr/>
          </p:nvSpPr>
          <p:spPr bwMode="auto">
            <a:xfrm>
              <a:off x="5993913" y="5268318"/>
              <a:ext cx="56459" cy="300187"/>
            </a:xfrm>
            <a:custGeom>
              <a:avLst/>
              <a:gdLst>
                <a:gd name="T0" fmla="*/ 29 w 29"/>
                <a:gd name="T1" fmla="*/ 0 h 203"/>
                <a:gd name="T2" fmla="*/ 0 w 29"/>
                <a:gd name="T3" fmla="*/ 0 h 203"/>
                <a:gd name="T4" fmla="*/ 0 w 29"/>
                <a:gd name="T5" fmla="*/ 203 h 203"/>
                <a:gd name="T6" fmla="*/ 29 w 29"/>
                <a:gd name="T7" fmla="*/ 203 h 203"/>
                <a:gd name="T8" fmla="*/ 29 w 29"/>
                <a:gd name="T9" fmla="*/ 0 h 203"/>
                <a:gd name="T10" fmla="*/ 29 w 29"/>
                <a:gd name="T11" fmla="*/ 0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" h="203">
                  <a:moveTo>
                    <a:pt x="29" y="0"/>
                  </a:moveTo>
                  <a:lnTo>
                    <a:pt x="0" y="0"/>
                  </a:lnTo>
                  <a:lnTo>
                    <a:pt x="0" y="203"/>
                  </a:lnTo>
                  <a:lnTo>
                    <a:pt x="29" y="203"/>
                  </a:lnTo>
                  <a:lnTo>
                    <a:pt x="29" y="0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99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4" name="Freeform 19">
              <a:extLst>
                <a:ext uri="{FF2B5EF4-FFF2-40B4-BE49-F238E27FC236}">
                  <a16:creationId xmlns:a16="http://schemas.microsoft.com/office/drawing/2014/main" id="{C2220786-47CE-4851-902E-F2AFBA0DD14C}"/>
                </a:ext>
              </a:extLst>
            </p:cNvPr>
            <p:cNvSpPr>
              <a:spLocks/>
            </p:cNvSpPr>
            <p:nvPr/>
          </p:nvSpPr>
          <p:spPr bwMode="auto">
            <a:xfrm>
              <a:off x="6223643" y="5269797"/>
              <a:ext cx="56459" cy="298707"/>
            </a:xfrm>
            <a:custGeom>
              <a:avLst/>
              <a:gdLst>
                <a:gd name="T0" fmla="*/ 29 w 29"/>
                <a:gd name="T1" fmla="*/ 0 h 202"/>
                <a:gd name="T2" fmla="*/ 0 w 29"/>
                <a:gd name="T3" fmla="*/ 0 h 202"/>
                <a:gd name="T4" fmla="*/ 0 w 29"/>
                <a:gd name="T5" fmla="*/ 202 h 202"/>
                <a:gd name="T6" fmla="*/ 29 w 29"/>
                <a:gd name="T7" fmla="*/ 202 h 202"/>
                <a:gd name="T8" fmla="*/ 29 w 29"/>
                <a:gd name="T9" fmla="*/ 0 h 202"/>
                <a:gd name="T10" fmla="*/ 29 w 29"/>
                <a:gd name="T11" fmla="*/ 0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" h="202">
                  <a:moveTo>
                    <a:pt x="29" y="0"/>
                  </a:moveTo>
                  <a:lnTo>
                    <a:pt x="0" y="0"/>
                  </a:lnTo>
                  <a:lnTo>
                    <a:pt x="0" y="202"/>
                  </a:lnTo>
                  <a:lnTo>
                    <a:pt x="29" y="202"/>
                  </a:lnTo>
                  <a:lnTo>
                    <a:pt x="29" y="0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99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5" name="Freeform 20">
              <a:extLst>
                <a:ext uri="{FF2B5EF4-FFF2-40B4-BE49-F238E27FC236}">
                  <a16:creationId xmlns:a16="http://schemas.microsoft.com/office/drawing/2014/main" id="{B0F12734-E6B1-4B9F-8B38-0C229AACDE49}"/>
                </a:ext>
              </a:extLst>
            </p:cNvPr>
            <p:cNvSpPr>
              <a:spLocks/>
            </p:cNvSpPr>
            <p:nvPr/>
          </p:nvSpPr>
          <p:spPr bwMode="auto">
            <a:xfrm>
              <a:off x="7304157" y="5175157"/>
              <a:ext cx="56459" cy="393347"/>
            </a:xfrm>
            <a:custGeom>
              <a:avLst/>
              <a:gdLst>
                <a:gd name="T0" fmla="*/ 29 w 29"/>
                <a:gd name="T1" fmla="*/ 0 h 266"/>
                <a:gd name="T2" fmla="*/ 0 w 29"/>
                <a:gd name="T3" fmla="*/ 0 h 266"/>
                <a:gd name="T4" fmla="*/ 0 w 29"/>
                <a:gd name="T5" fmla="*/ 266 h 266"/>
                <a:gd name="T6" fmla="*/ 29 w 29"/>
                <a:gd name="T7" fmla="*/ 266 h 266"/>
                <a:gd name="T8" fmla="*/ 29 w 29"/>
                <a:gd name="T9" fmla="*/ 0 h 266"/>
                <a:gd name="T10" fmla="*/ 29 w 29"/>
                <a:gd name="T11" fmla="*/ 0 h 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" h="266">
                  <a:moveTo>
                    <a:pt x="29" y="0"/>
                  </a:moveTo>
                  <a:lnTo>
                    <a:pt x="0" y="0"/>
                  </a:lnTo>
                  <a:lnTo>
                    <a:pt x="0" y="266"/>
                  </a:lnTo>
                  <a:lnTo>
                    <a:pt x="29" y="266"/>
                  </a:lnTo>
                  <a:lnTo>
                    <a:pt x="29" y="0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6" name="Freeform 21">
              <a:extLst>
                <a:ext uri="{FF2B5EF4-FFF2-40B4-BE49-F238E27FC236}">
                  <a16:creationId xmlns:a16="http://schemas.microsoft.com/office/drawing/2014/main" id="{FAE25891-DFA1-474B-BD6B-2EAD8634DC73}"/>
                </a:ext>
              </a:extLst>
            </p:cNvPr>
            <p:cNvSpPr>
              <a:spLocks/>
            </p:cNvSpPr>
            <p:nvPr/>
          </p:nvSpPr>
          <p:spPr bwMode="auto">
            <a:xfrm>
              <a:off x="6461161" y="5271276"/>
              <a:ext cx="58406" cy="297229"/>
            </a:xfrm>
            <a:custGeom>
              <a:avLst/>
              <a:gdLst>
                <a:gd name="T0" fmla="*/ 30 w 30"/>
                <a:gd name="T1" fmla="*/ 0 h 201"/>
                <a:gd name="T2" fmla="*/ 0 w 30"/>
                <a:gd name="T3" fmla="*/ 0 h 201"/>
                <a:gd name="T4" fmla="*/ 0 w 30"/>
                <a:gd name="T5" fmla="*/ 201 h 201"/>
                <a:gd name="T6" fmla="*/ 30 w 30"/>
                <a:gd name="T7" fmla="*/ 201 h 201"/>
                <a:gd name="T8" fmla="*/ 30 w 30"/>
                <a:gd name="T9" fmla="*/ 0 h 201"/>
                <a:gd name="T10" fmla="*/ 30 w 30"/>
                <a:gd name="T11" fmla="*/ 0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201">
                  <a:moveTo>
                    <a:pt x="30" y="0"/>
                  </a:moveTo>
                  <a:lnTo>
                    <a:pt x="0" y="0"/>
                  </a:lnTo>
                  <a:lnTo>
                    <a:pt x="0" y="201"/>
                  </a:lnTo>
                  <a:lnTo>
                    <a:pt x="30" y="201"/>
                  </a:lnTo>
                  <a:lnTo>
                    <a:pt x="30" y="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99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7" name="Freeform 22">
              <a:extLst>
                <a:ext uri="{FF2B5EF4-FFF2-40B4-BE49-F238E27FC236}">
                  <a16:creationId xmlns:a16="http://schemas.microsoft.com/office/drawing/2014/main" id="{F064AFC5-57C0-4694-8C68-0508DD9A6388}"/>
                </a:ext>
              </a:extLst>
            </p:cNvPr>
            <p:cNvSpPr>
              <a:spLocks/>
            </p:cNvSpPr>
            <p:nvPr/>
          </p:nvSpPr>
          <p:spPr bwMode="auto">
            <a:xfrm>
              <a:off x="6690892" y="5271276"/>
              <a:ext cx="58406" cy="297229"/>
            </a:xfrm>
            <a:custGeom>
              <a:avLst/>
              <a:gdLst>
                <a:gd name="T0" fmla="*/ 30 w 30"/>
                <a:gd name="T1" fmla="*/ 0 h 201"/>
                <a:gd name="T2" fmla="*/ 0 w 30"/>
                <a:gd name="T3" fmla="*/ 0 h 201"/>
                <a:gd name="T4" fmla="*/ 0 w 30"/>
                <a:gd name="T5" fmla="*/ 201 h 201"/>
                <a:gd name="T6" fmla="*/ 30 w 30"/>
                <a:gd name="T7" fmla="*/ 201 h 201"/>
                <a:gd name="T8" fmla="*/ 30 w 30"/>
                <a:gd name="T9" fmla="*/ 0 h 201"/>
                <a:gd name="T10" fmla="*/ 30 w 30"/>
                <a:gd name="T11" fmla="*/ 0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201">
                  <a:moveTo>
                    <a:pt x="30" y="0"/>
                  </a:moveTo>
                  <a:lnTo>
                    <a:pt x="0" y="0"/>
                  </a:lnTo>
                  <a:lnTo>
                    <a:pt x="0" y="201"/>
                  </a:lnTo>
                  <a:lnTo>
                    <a:pt x="30" y="201"/>
                  </a:lnTo>
                  <a:lnTo>
                    <a:pt x="30" y="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99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8" name="Freeform 23">
              <a:extLst>
                <a:ext uri="{FF2B5EF4-FFF2-40B4-BE49-F238E27FC236}">
                  <a16:creationId xmlns:a16="http://schemas.microsoft.com/office/drawing/2014/main" id="{A6730E63-1D78-4780-9D53-91F00514C092}"/>
                </a:ext>
              </a:extLst>
            </p:cNvPr>
            <p:cNvSpPr>
              <a:spLocks/>
            </p:cNvSpPr>
            <p:nvPr/>
          </p:nvSpPr>
          <p:spPr bwMode="auto">
            <a:xfrm>
              <a:off x="7160088" y="5287542"/>
              <a:ext cx="56459" cy="280962"/>
            </a:xfrm>
            <a:custGeom>
              <a:avLst/>
              <a:gdLst>
                <a:gd name="T0" fmla="*/ 29 w 29"/>
                <a:gd name="T1" fmla="*/ 0 h 190"/>
                <a:gd name="T2" fmla="*/ 0 w 29"/>
                <a:gd name="T3" fmla="*/ 0 h 190"/>
                <a:gd name="T4" fmla="*/ 0 w 29"/>
                <a:gd name="T5" fmla="*/ 190 h 190"/>
                <a:gd name="T6" fmla="*/ 29 w 29"/>
                <a:gd name="T7" fmla="*/ 190 h 190"/>
                <a:gd name="T8" fmla="*/ 29 w 29"/>
                <a:gd name="T9" fmla="*/ 0 h 190"/>
                <a:gd name="T10" fmla="*/ 29 w 29"/>
                <a:gd name="T11" fmla="*/ 0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" h="190">
                  <a:moveTo>
                    <a:pt x="29" y="0"/>
                  </a:moveTo>
                  <a:lnTo>
                    <a:pt x="0" y="0"/>
                  </a:lnTo>
                  <a:lnTo>
                    <a:pt x="0" y="190"/>
                  </a:lnTo>
                  <a:lnTo>
                    <a:pt x="29" y="190"/>
                  </a:lnTo>
                  <a:lnTo>
                    <a:pt x="29" y="0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99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9" name="Freeform 24">
              <a:extLst>
                <a:ext uri="{FF2B5EF4-FFF2-40B4-BE49-F238E27FC236}">
                  <a16:creationId xmlns:a16="http://schemas.microsoft.com/office/drawing/2014/main" id="{54763AF2-E621-4D3D-86A7-901AC85E1775}"/>
                </a:ext>
              </a:extLst>
            </p:cNvPr>
            <p:cNvSpPr>
              <a:spLocks/>
            </p:cNvSpPr>
            <p:nvPr/>
          </p:nvSpPr>
          <p:spPr bwMode="auto">
            <a:xfrm>
              <a:off x="7613708" y="5315638"/>
              <a:ext cx="56459" cy="252867"/>
            </a:xfrm>
            <a:custGeom>
              <a:avLst/>
              <a:gdLst>
                <a:gd name="T0" fmla="*/ 29 w 29"/>
                <a:gd name="T1" fmla="*/ 0 h 171"/>
                <a:gd name="T2" fmla="*/ 0 w 29"/>
                <a:gd name="T3" fmla="*/ 0 h 171"/>
                <a:gd name="T4" fmla="*/ 0 w 29"/>
                <a:gd name="T5" fmla="*/ 171 h 171"/>
                <a:gd name="T6" fmla="*/ 29 w 29"/>
                <a:gd name="T7" fmla="*/ 171 h 171"/>
                <a:gd name="T8" fmla="*/ 29 w 29"/>
                <a:gd name="T9" fmla="*/ 0 h 171"/>
                <a:gd name="T10" fmla="*/ 29 w 29"/>
                <a:gd name="T11" fmla="*/ 0 h 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" h="171">
                  <a:moveTo>
                    <a:pt x="29" y="0"/>
                  </a:moveTo>
                  <a:lnTo>
                    <a:pt x="0" y="0"/>
                  </a:lnTo>
                  <a:lnTo>
                    <a:pt x="0" y="171"/>
                  </a:lnTo>
                  <a:lnTo>
                    <a:pt x="29" y="171"/>
                  </a:lnTo>
                  <a:lnTo>
                    <a:pt x="29" y="0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99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0" name="Freeform 25">
              <a:extLst>
                <a:ext uri="{FF2B5EF4-FFF2-40B4-BE49-F238E27FC236}">
                  <a16:creationId xmlns:a16="http://schemas.microsoft.com/office/drawing/2014/main" id="{3BF3D8E8-9672-48A0-83F9-73402C7408E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07649" y="5223956"/>
              <a:ext cx="58406" cy="344549"/>
            </a:xfrm>
            <a:custGeom>
              <a:avLst/>
              <a:gdLst>
                <a:gd name="T0" fmla="*/ 0 w 30"/>
                <a:gd name="T1" fmla="*/ 0 h 233"/>
                <a:gd name="T2" fmla="*/ 0 w 30"/>
                <a:gd name="T3" fmla="*/ 233 h 233"/>
                <a:gd name="T4" fmla="*/ 30 w 30"/>
                <a:gd name="T5" fmla="*/ 233 h 233"/>
                <a:gd name="T6" fmla="*/ 30 w 30"/>
                <a:gd name="T7" fmla="*/ 0 h 233"/>
                <a:gd name="T8" fmla="*/ 0 w 30"/>
                <a:gd name="T9" fmla="*/ 0 h 233"/>
                <a:gd name="T10" fmla="*/ 0 w 30"/>
                <a:gd name="T11" fmla="*/ 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233">
                  <a:moveTo>
                    <a:pt x="0" y="0"/>
                  </a:moveTo>
                  <a:lnTo>
                    <a:pt x="0" y="233"/>
                  </a:lnTo>
                  <a:lnTo>
                    <a:pt x="30" y="233"/>
                  </a:lnTo>
                  <a:lnTo>
                    <a:pt x="3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1" name="Freeform 26">
              <a:extLst>
                <a:ext uri="{FF2B5EF4-FFF2-40B4-BE49-F238E27FC236}">
                  <a16:creationId xmlns:a16="http://schemas.microsoft.com/office/drawing/2014/main" id="{23E3DC0B-EEC8-4B9B-9640-71F82082DD6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87470" y="5333383"/>
              <a:ext cx="58406" cy="235122"/>
            </a:xfrm>
            <a:custGeom>
              <a:avLst/>
              <a:gdLst>
                <a:gd name="T0" fmla="*/ 30 w 30"/>
                <a:gd name="T1" fmla="*/ 0 h 159"/>
                <a:gd name="T2" fmla="*/ 0 w 30"/>
                <a:gd name="T3" fmla="*/ 0 h 159"/>
                <a:gd name="T4" fmla="*/ 0 w 30"/>
                <a:gd name="T5" fmla="*/ 159 h 159"/>
                <a:gd name="T6" fmla="*/ 30 w 30"/>
                <a:gd name="T7" fmla="*/ 159 h 159"/>
                <a:gd name="T8" fmla="*/ 30 w 30"/>
                <a:gd name="T9" fmla="*/ 0 h 159"/>
                <a:gd name="T10" fmla="*/ 30 w 30"/>
                <a:gd name="T11" fmla="*/ 0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59">
                  <a:moveTo>
                    <a:pt x="30" y="0"/>
                  </a:moveTo>
                  <a:lnTo>
                    <a:pt x="0" y="0"/>
                  </a:lnTo>
                  <a:lnTo>
                    <a:pt x="0" y="159"/>
                  </a:lnTo>
                  <a:lnTo>
                    <a:pt x="30" y="159"/>
                  </a:lnTo>
                  <a:lnTo>
                    <a:pt x="30" y="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99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96" name="Freeform 27">
              <a:extLst>
                <a:ext uri="{FF2B5EF4-FFF2-40B4-BE49-F238E27FC236}">
                  <a16:creationId xmlns:a16="http://schemas.microsoft.com/office/drawing/2014/main" id="{EAB57906-9F2F-41C6-B92A-23417FBFAA9C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26936" y="5293457"/>
              <a:ext cx="56459" cy="275047"/>
            </a:xfrm>
            <a:custGeom>
              <a:avLst/>
              <a:gdLst>
                <a:gd name="T0" fmla="*/ 29 w 29"/>
                <a:gd name="T1" fmla="*/ 0 h 186"/>
                <a:gd name="T2" fmla="*/ 0 w 29"/>
                <a:gd name="T3" fmla="*/ 0 h 186"/>
                <a:gd name="T4" fmla="*/ 0 w 29"/>
                <a:gd name="T5" fmla="*/ 186 h 186"/>
                <a:gd name="T6" fmla="*/ 29 w 29"/>
                <a:gd name="T7" fmla="*/ 186 h 186"/>
                <a:gd name="T8" fmla="*/ 29 w 29"/>
                <a:gd name="T9" fmla="*/ 0 h 186"/>
                <a:gd name="T10" fmla="*/ 29 w 29"/>
                <a:gd name="T11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" h="186">
                  <a:moveTo>
                    <a:pt x="29" y="0"/>
                  </a:moveTo>
                  <a:lnTo>
                    <a:pt x="0" y="0"/>
                  </a:lnTo>
                  <a:lnTo>
                    <a:pt x="0" y="186"/>
                  </a:lnTo>
                  <a:lnTo>
                    <a:pt x="29" y="186"/>
                  </a:lnTo>
                  <a:lnTo>
                    <a:pt x="29" y="0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99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97" name="Freeform 28">
              <a:extLst>
                <a:ext uri="{FF2B5EF4-FFF2-40B4-BE49-F238E27FC236}">
                  <a16:creationId xmlns:a16="http://schemas.microsoft.com/office/drawing/2014/main" id="{E33E69B9-8EB9-4775-A3F5-7DFCCE4651C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76844" y="5337819"/>
              <a:ext cx="56459" cy="230685"/>
            </a:xfrm>
            <a:custGeom>
              <a:avLst/>
              <a:gdLst>
                <a:gd name="T0" fmla="*/ 29 w 29"/>
                <a:gd name="T1" fmla="*/ 0 h 156"/>
                <a:gd name="T2" fmla="*/ 0 w 29"/>
                <a:gd name="T3" fmla="*/ 0 h 156"/>
                <a:gd name="T4" fmla="*/ 0 w 29"/>
                <a:gd name="T5" fmla="*/ 156 h 156"/>
                <a:gd name="T6" fmla="*/ 29 w 29"/>
                <a:gd name="T7" fmla="*/ 156 h 156"/>
                <a:gd name="T8" fmla="*/ 29 w 29"/>
                <a:gd name="T9" fmla="*/ 0 h 156"/>
                <a:gd name="T10" fmla="*/ 29 w 29"/>
                <a:gd name="T11" fmla="*/ 0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" h="156">
                  <a:moveTo>
                    <a:pt x="29" y="0"/>
                  </a:moveTo>
                  <a:lnTo>
                    <a:pt x="0" y="0"/>
                  </a:lnTo>
                  <a:lnTo>
                    <a:pt x="0" y="156"/>
                  </a:lnTo>
                  <a:lnTo>
                    <a:pt x="29" y="156"/>
                  </a:lnTo>
                  <a:lnTo>
                    <a:pt x="29" y="0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98" name="Freeform 29">
              <a:extLst>
                <a:ext uri="{FF2B5EF4-FFF2-40B4-BE49-F238E27FC236}">
                  <a16:creationId xmlns:a16="http://schemas.microsoft.com/office/drawing/2014/main" id="{DFD83C7E-332F-4256-810D-62212F0FB0B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56666" y="5337819"/>
              <a:ext cx="56459" cy="230685"/>
            </a:xfrm>
            <a:custGeom>
              <a:avLst/>
              <a:gdLst>
                <a:gd name="T0" fmla="*/ 0 w 29"/>
                <a:gd name="T1" fmla="*/ 156 h 156"/>
                <a:gd name="T2" fmla="*/ 29 w 29"/>
                <a:gd name="T3" fmla="*/ 156 h 156"/>
                <a:gd name="T4" fmla="*/ 29 w 29"/>
                <a:gd name="T5" fmla="*/ 0 h 156"/>
                <a:gd name="T6" fmla="*/ 0 w 29"/>
                <a:gd name="T7" fmla="*/ 0 h 156"/>
                <a:gd name="T8" fmla="*/ 0 w 29"/>
                <a:gd name="T9" fmla="*/ 156 h 156"/>
                <a:gd name="T10" fmla="*/ 0 w 29"/>
                <a:gd name="T11" fmla="*/ 156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" h="156">
                  <a:moveTo>
                    <a:pt x="0" y="156"/>
                  </a:moveTo>
                  <a:lnTo>
                    <a:pt x="29" y="156"/>
                  </a:lnTo>
                  <a:lnTo>
                    <a:pt x="29" y="0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0" y="156"/>
                  </a:lnTo>
                  <a:close/>
                </a:path>
              </a:pathLst>
            </a:custGeom>
            <a:solidFill>
              <a:srgbClr val="99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99" name="Freeform 30">
              <a:extLst>
                <a:ext uri="{FF2B5EF4-FFF2-40B4-BE49-F238E27FC236}">
                  <a16:creationId xmlns:a16="http://schemas.microsoft.com/office/drawing/2014/main" id="{1BCD8BC3-2BA8-4E44-A3F4-05BD52B06D62}"/>
                </a:ext>
              </a:extLst>
            </p:cNvPr>
            <p:cNvSpPr>
              <a:spLocks/>
            </p:cNvSpPr>
            <p:nvPr/>
          </p:nvSpPr>
          <p:spPr bwMode="auto">
            <a:xfrm>
              <a:off x="9957739" y="5289021"/>
              <a:ext cx="58406" cy="279484"/>
            </a:xfrm>
            <a:custGeom>
              <a:avLst/>
              <a:gdLst>
                <a:gd name="T0" fmla="*/ 30 w 30"/>
                <a:gd name="T1" fmla="*/ 0 h 189"/>
                <a:gd name="T2" fmla="*/ 0 w 30"/>
                <a:gd name="T3" fmla="*/ 0 h 189"/>
                <a:gd name="T4" fmla="*/ 0 w 30"/>
                <a:gd name="T5" fmla="*/ 189 h 189"/>
                <a:gd name="T6" fmla="*/ 30 w 30"/>
                <a:gd name="T7" fmla="*/ 189 h 189"/>
                <a:gd name="T8" fmla="*/ 30 w 30"/>
                <a:gd name="T9" fmla="*/ 0 h 189"/>
                <a:gd name="T10" fmla="*/ 30 w 30"/>
                <a:gd name="T11" fmla="*/ 0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89">
                  <a:moveTo>
                    <a:pt x="30" y="0"/>
                  </a:moveTo>
                  <a:lnTo>
                    <a:pt x="0" y="0"/>
                  </a:lnTo>
                  <a:lnTo>
                    <a:pt x="0" y="189"/>
                  </a:lnTo>
                  <a:lnTo>
                    <a:pt x="30" y="189"/>
                  </a:lnTo>
                  <a:lnTo>
                    <a:pt x="30" y="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99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00" name="Freeform 31">
              <a:extLst>
                <a:ext uri="{FF2B5EF4-FFF2-40B4-BE49-F238E27FC236}">
                  <a16:creationId xmlns:a16="http://schemas.microsoft.com/office/drawing/2014/main" id="{35B5FA96-47CA-453E-AE70-CAD4E32A1162}"/>
                </a:ext>
              </a:extLst>
            </p:cNvPr>
            <p:cNvSpPr>
              <a:spLocks/>
            </p:cNvSpPr>
            <p:nvPr/>
          </p:nvSpPr>
          <p:spPr bwMode="auto">
            <a:xfrm>
              <a:off x="9720221" y="5314159"/>
              <a:ext cx="56459" cy="254345"/>
            </a:xfrm>
            <a:custGeom>
              <a:avLst/>
              <a:gdLst>
                <a:gd name="T0" fmla="*/ 29 w 29"/>
                <a:gd name="T1" fmla="*/ 0 h 172"/>
                <a:gd name="T2" fmla="*/ 0 w 29"/>
                <a:gd name="T3" fmla="*/ 0 h 172"/>
                <a:gd name="T4" fmla="*/ 0 w 29"/>
                <a:gd name="T5" fmla="*/ 172 h 172"/>
                <a:gd name="T6" fmla="*/ 29 w 29"/>
                <a:gd name="T7" fmla="*/ 172 h 172"/>
                <a:gd name="T8" fmla="*/ 29 w 29"/>
                <a:gd name="T9" fmla="*/ 0 h 172"/>
                <a:gd name="T10" fmla="*/ 29 w 29"/>
                <a:gd name="T11" fmla="*/ 0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" h="172">
                  <a:moveTo>
                    <a:pt x="29" y="0"/>
                  </a:moveTo>
                  <a:lnTo>
                    <a:pt x="0" y="0"/>
                  </a:lnTo>
                  <a:lnTo>
                    <a:pt x="0" y="172"/>
                  </a:lnTo>
                  <a:lnTo>
                    <a:pt x="29" y="172"/>
                  </a:lnTo>
                  <a:lnTo>
                    <a:pt x="29" y="0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99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01" name="Freeform 32">
              <a:extLst>
                <a:ext uri="{FF2B5EF4-FFF2-40B4-BE49-F238E27FC236}">
                  <a16:creationId xmlns:a16="http://schemas.microsoft.com/office/drawing/2014/main" id="{42D37DF9-E266-490E-9513-76E9DFE36620}"/>
                </a:ext>
              </a:extLst>
            </p:cNvPr>
            <p:cNvSpPr>
              <a:spLocks/>
            </p:cNvSpPr>
            <p:nvPr/>
          </p:nvSpPr>
          <p:spPr bwMode="auto">
            <a:xfrm>
              <a:off x="9640400" y="5241701"/>
              <a:ext cx="56459" cy="326804"/>
            </a:xfrm>
            <a:custGeom>
              <a:avLst/>
              <a:gdLst>
                <a:gd name="T0" fmla="*/ 29 w 29"/>
                <a:gd name="T1" fmla="*/ 0 h 221"/>
                <a:gd name="T2" fmla="*/ 0 w 29"/>
                <a:gd name="T3" fmla="*/ 0 h 221"/>
                <a:gd name="T4" fmla="*/ 0 w 29"/>
                <a:gd name="T5" fmla="*/ 221 h 221"/>
                <a:gd name="T6" fmla="*/ 29 w 29"/>
                <a:gd name="T7" fmla="*/ 221 h 221"/>
                <a:gd name="T8" fmla="*/ 29 w 29"/>
                <a:gd name="T9" fmla="*/ 0 h 221"/>
                <a:gd name="T10" fmla="*/ 29 w 29"/>
                <a:gd name="T11" fmla="*/ 0 h 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" h="221">
                  <a:moveTo>
                    <a:pt x="29" y="0"/>
                  </a:moveTo>
                  <a:lnTo>
                    <a:pt x="0" y="0"/>
                  </a:lnTo>
                  <a:lnTo>
                    <a:pt x="0" y="221"/>
                  </a:lnTo>
                  <a:lnTo>
                    <a:pt x="29" y="221"/>
                  </a:lnTo>
                  <a:lnTo>
                    <a:pt x="29" y="0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02" name="Freeform 33">
              <a:extLst>
                <a:ext uri="{FF2B5EF4-FFF2-40B4-BE49-F238E27FC236}">
                  <a16:creationId xmlns:a16="http://schemas.microsoft.com/office/drawing/2014/main" id="{383F95A2-9B85-46C5-A752-2BA94584C91C}"/>
                </a:ext>
              </a:extLst>
            </p:cNvPr>
            <p:cNvSpPr>
              <a:spLocks/>
            </p:cNvSpPr>
            <p:nvPr/>
          </p:nvSpPr>
          <p:spPr bwMode="auto">
            <a:xfrm>
              <a:off x="9490491" y="5314159"/>
              <a:ext cx="56459" cy="254345"/>
            </a:xfrm>
            <a:custGeom>
              <a:avLst/>
              <a:gdLst>
                <a:gd name="T0" fmla="*/ 29 w 29"/>
                <a:gd name="T1" fmla="*/ 0 h 172"/>
                <a:gd name="T2" fmla="*/ 0 w 29"/>
                <a:gd name="T3" fmla="*/ 0 h 172"/>
                <a:gd name="T4" fmla="*/ 0 w 29"/>
                <a:gd name="T5" fmla="*/ 172 h 172"/>
                <a:gd name="T6" fmla="*/ 29 w 29"/>
                <a:gd name="T7" fmla="*/ 172 h 172"/>
                <a:gd name="T8" fmla="*/ 29 w 29"/>
                <a:gd name="T9" fmla="*/ 0 h 172"/>
                <a:gd name="T10" fmla="*/ 29 w 29"/>
                <a:gd name="T11" fmla="*/ 0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" h="172">
                  <a:moveTo>
                    <a:pt x="29" y="0"/>
                  </a:moveTo>
                  <a:lnTo>
                    <a:pt x="0" y="0"/>
                  </a:lnTo>
                  <a:lnTo>
                    <a:pt x="0" y="172"/>
                  </a:lnTo>
                  <a:lnTo>
                    <a:pt x="29" y="172"/>
                  </a:lnTo>
                  <a:lnTo>
                    <a:pt x="29" y="0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99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03" name="Freeform 34">
              <a:extLst>
                <a:ext uri="{FF2B5EF4-FFF2-40B4-BE49-F238E27FC236}">
                  <a16:creationId xmlns:a16="http://schemas.microsoft.com/office/drawing/2014/main" id="{81A71796-06D4-406F-9B28-118069692708}"/>
                </a:ext>
              </a:extLst>
            </p:cNvPr>
            <p:cNvSpPr>
              <a:spLocks/>
            </p:cNvSpPr>
            <p:nvPr/>
          </p:nvSpPr>
          <p:spPr bwMode="auto">
            <a:xfrm>
              <a:off x="9251026" y="5352607"/>
              <a:ext cx="58406" cy="215897"/>
            </a:xfrm>
            <a:custGeom>
              <a:avLst/>
              <a:gdLst>
                <a:gd name="T0" fmla="*/ 30 w 30"/>
                <a:gd name="T1" fmla="*/ 0 h 146"/>
                <a:gd name="T2" fmla="*/ 0 w 30"/>
                <a:gd name="T3" fmla="*/ 0 h 146"/>
                <a:gd name="T4" fmla="*/ 0 w 30"/>
                <a:gd name="T5" fmla="*/ 146 h 146"/>
                <a:gd name="T6" fmla="*/ 30 w 30"/>
                <a:gd name="T7" fmla="*/ 146 h 146"/>
                <a:gd name="T8" fmla="*/ 30 w 30"/>
                <a:gd name="T9" fmla="*/ 0 h 146"/>
                <a:gd name="T10" fmla="*/ 30 w 30"/>
                <a:gd name="T11" fmla="*/ 0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46">
                  <a:moveTo>
                    <a:pt x="30" y="0"/>
                  </a:moveTo>
                  <a:lnTo>
                    <a:pt x="0" y="0"/>
                  </a:lnTo>
                  <a:lnTo>
                    <a:pt x="0" y="146"/>
                  </a:lnTo>
                  <a:lnTo>
                    <a:pt x="30" y="146"/>
                  </a:lnTo>
                  <a:lnTo>
                    <a:pt x="30" y="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99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04" name="Freeform 35">
              <a:extLst>
                <a:ext uri="{FF2B5EF4-FFF2-40B4-BE49-F238E27FC236}">
                  <a16:creationId xmlns:a16="http://schemas.microsoft.com/office/drawing/2014/main" id="{8FBE4F77-D6A0-4CB1-B059-F1443A5CDAEF}"/>
                </a:ext>
              </a:extLst>
            </p:cNvPr>
            <p:cNvSpPr>
              <a:spLocks/>
            </p:cNvSpPr>
            <p:nvPr/>
          </p:nvSpPr>
          <p:spPr bwMode="auto">
            <a:xfrm>
              <a:off x="9171204" y="5294936"/>
              <a:ext cx="58406" cy="273569"/>
            </a:xfrm>
            <a:custGeom>
              <a:avLst/>
              <a:gdLst>
                <a:gd name="T0" fmla="*/ 30 w 30"/>
                <a:gd name="T1" fmla="*/ 0 h 185"/>
                <a:gd name="T2" fmla="*/ 0 w 30"/>
                <a:gd name="T3" fmla="*/ 0 h 185"/>
                <a:gd name="T4" fmla="*/ 0 w 30"/>
                <a:gd name="T5" fmla="*/ 185 h 185"/>
                <a:gd name="T6" fmla="*/ 30 w 30"/>
                <a:gd name="T7" fmla="*/ 185 h 185"/>
                <a:gd name="T8" fmla="*/ 30 w 30"/>
                <a:gd name="T9" fmla="*/ 0 h 185"/>
                <a:gd name="T10" fmla="*/ 30 w 30"/>
                <a:gd name="T11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85">
                  <a:moveTo>
                    <a:pt x="30" y="0"/>
                  </a:moveTo>
                  <a:lnTo>
                    <a:pt x="0" y="0"/>
                  </a:lnTo>
                  <a:lnTo>
                    <a:pt x="0" y="185"/>
                  </a:lnTo>
                  <a:lnTo>
                    <a:pt x="30" y="185"/>
                  </a:lnTo>
                  <a:lnTo>
                    <a:pt x="30" y="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05" name="Freeform 36">
              <a:extLst>
                <a:ext uri="{FF2B5EF4-FFF2-40B4-BE49-F238E27FC236}">
                  <a16:creationId xmlns:a16="http://schemas.microsoft.com/office/drawing/2014/main" id="{AB1D0601-7D48-4D45-80A3-5A9BE70D090A}"/>
                </a:ext>
              </a:extLst>
            </p:cNvPr>
            <p:cNvSpPr>
              <a:spLocks/>
            </p:cNvSpPr>
            <p:nvPr/>
          </p:nvSpPr>
          <p:spPr bwMode="auto">
            <a:xfrm>
              <a:off x="9017402" y="5312681"/>
              <a:ext cx="58406" cy="255824"/>
            </a:xfrm>
            <a:custGeom>
              <a:avLst/>
              <a:gdLst>
                <a:gd name="T0" fmla="*/ 30 w 30"/>
                <a:gd name="T1" fmla="*/ 0 h 173"/>
                <a:gd name="T2" fmla="*/ 0 w 30"/>
                <a:gd name="T3" fmla="*/ 0 h 173"/>
                <a:gd name="T4" fmla="*/ 0 w 30"/>
                <a:gd name="T5" fmla="*/ 173 h 173"/>
                <a:gd name="T6" fmla="*/ 30 w 30"/>
                <a:gd name="T7" fmla="*/ 173 h 173"/>
                <a:gd name="T8" fmla="*/ 30 w 30"/>
                <a:gd name="T9" fmla="*/ 0 h 173"/>
                <a:gd name="T10" fmla="*/ 30 w 30"/>
                <a:gd name="T11" fmla="*/ 0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73">
                  <a:moveTo>
                    <a:pt x="30" y="0"/>
                  </a:moveTo>
                  <a:lnTo>
                    <a:pt x="0" y="0"/>
                  </a:lnTo>
                  <a:lnTo>
                    <a:pt x="0" y="173"/>
                  </a:lnTo>
                  <a:lnTo>
                    <a:pt x="30" y="173"/>
                  </a:lnTo>
                  <a:lnTo>
                    <a:pt x="30" y="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99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06" name="Freeform 37">
              <a:extLst>
                <a:ext uri="{FF2B5EF4-FFF2-40B4-BE49-F238E27FC236}">
                  <a16:creationId xmlns:a16="http://schemas.microsoft.com/office/drawing/2014/main" id="{6DC0C409-1553-4F8F-B32E-3DA4E4DACB5A}"/>
                </a:ext>
              </a:extLst>
            </p:cNvPr>
            <p:cNvSpPr>
              <a:spLocks/>
            </p:cNvSpPr>
            <p:nvPr/>
          </p:nvSpPr>
          <p:spPr bwMode="auto">
            <a:xfrm>
              <a:off x="8787671" y="5333383"/>
              <a:ext cx="58406" cy="235122"/>
            </a:xfrm>
            <a:custGeom>
              <a:avLst/>
              <a:gdLst>
                <a:gd name="T0" fmla="*/ 30 w 30"/>
                <a:gd name="T1" fmla="*/ 0 h 159"/>
                <a:gd name="T2" fmla="*/ 0 w 30"/>
                <a:gd name="T3" fmla="*/ 0 h 159"/>
                <a:gd name="T4" fmla="*/ 0 w 30"/>
                <a:gd name="T5" fmla="*/ 159 h 159"/>
                <a:gd name="T6" fmla="*/ 30 w 30"/>
                <a:gd name="T7" fmla="*/ 159 h 159"/>
                <a:gd name="T8" fmla="*/ 30 w 30"/>
                <a:gd name="T9" fmla="*/ 0 h 159"/>
                <a:gd name="T10" fmla="*/ 30 w 30"/>
                <a:gd name="T11" fmla="*/ 0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59">
                  <a:moveTo>
                    <a:pt x="30" y="0"/>
                  </a:moveTo>
                  <a:lnTo>
                    <a:pt x="0" y="0"/>
                  </a:lnTo>
                  <a:lnTo>
                    <a:pt x="0" y="159"/>
                  </a:lnTo>
                  <a:lnTo>
                    <a:pt x="30" y="159"/>
                  </a:lnTo>
                  <a:lnTo>
                    <a:pt x="30" y="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99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07" name="Freeform 38">
              <a:extLst>
                <a:ext uri="{FF2B5EF4-FFF2-40B4-BE49-F238E27FC236}">
                  <a16:creationId xmlns:a16="http://schemas.microsoft.com/office/drawing/2014/main" id="{97C81FB3-2D38-4131-AB72-0E233060C236}"/>
                </a:ext>
              </a:extLst>
            </p:cNvPr>
            <p:cNvSpPr>
              <a:spLocks/>
            </p:cNvSpPr>
            <p:nvPr/>
          </p:nvSpPr>
          <p:spPr bwMode="auto">
            <a:xfrm>
              <a:off x="8707849" y="5297893"/>
              <a:ext cx="58406" cy="270612"/>
            </a:xfrm>
            <a:custGeom>
              <a:avLst/>
              <a:gdLst>
                <a:gd name="T0" fmla="*/ 30 w 30"/>
                <a:gd name="T1" fmla="*/ 0 h 183"/>
                <a:gd name="T2" fmla="*/ 0 w 30"/>
                <a:gd name="T3" fmla="*/ 0 h 183"/>
                <a:gd name="T4" fmla="*/ 0 w 30"/>
                <a:gd name="T5" fmla="*/ 183 h 183"/>
                <a:gd name="T6" fmla="*/ 30 w 30"/>
                <a:gd name="T7" fmla="*/ 183 h 183"/>
                <a:gd name="T8" fmla="*/ 30 w 30"/>
                <a:gd name="T9" fmla="*/ 0 h 183"/>
                <a:gd name="T10" fmla="*/ 30 w 30"/>
                <a:gd name="T11" fmla="*/ 0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83">
                  <a:moveTo>
                    <a:pt x="30" y="0"/>
                  </a:moveTo>
                  <a:lnTo>
                    <a:pt x="0" y="0"/>
                  </a:lnTo>
                  <a:lnTo>
                    <a:pt x="0" y="183"/>
                  </a:lnTo>
                  <a:lnTo>
                    <a:pt x="30" y="183"/>
                  </a:lnTo>
                  <a:lnTo>
                    <a:pt x="30" y="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08" name="Freeform 39">
              <a:extLst>
                <a:ext uri="{FF2B5EF4-FFF2-40B4-BE49-F238E27FC236}">
                  <a16:creationId xmlns:a16="http://schemas.microsoft.com/office/drawing/2014/main" id="{8A2E33B7-1003-4F71-BDB0-41484007B2A0}"/>
                </a:ext>
              </a:extLst>
            </p:cNvPr>
            <p:cNvSpPr>
              <a:spLocks/>
            </p:cNvSpPr>
            <p:nvPr/>
          </p:nvSpPr>
          <p:spPr bwMode="auto">
            <a:xfrm>
              <a:off x="7851226" y="5312681"/>
              <a:ext cx="58406" cy="255824"/>
            </a:xfrm>
            <a:custGeom>
              <a:avLst/>
              <a:gdLst>
                <a:gd name="T0" fmla="*/ 30 w 30"/>
                <a:gd name="T1" fmla="*/ 0 h 173"/>
                <a:gd name="T2" fmla="*/ 0 w 30"/>
                <a:gd name="T3" fmla="*/ 0 h 173"/>
                <a:gd name="T4" fmla="*/ 0 w 30"/>
                <a:gd name="T5" fmla="*/ 173 h 173"/>
                <a:gd name="T6" fmla="*/ 30 w 30"/>
                <a:gd name="T7" fmla="*/ 173 h 173"/>
                <a:gd name="T8" fmla="*/ 30 w 30"/>
                <a:gd name="T9" fmla="*/ 0 h 173"/>
                <a:gd name="T10" fmla="*/ 30 w 30"/>
                <a:gd name="T11" fmla="*/ 0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73">
                  <a:moveTo>
                    <a:pt x="30" y="0"/>
                  </a:moveTo>
                  <a:lnTo>
                    <a:pt x="0" y="0"/>
                  </a:lnTo>
                  <a:lnTo>
                    <a:pt x="0" y="173"/>
                  </a:lnTo>
                  <a:lnTo>
                    <a:pt x="30" y="173"/>
                  </a:lnTo>
                  <a:lnTo>
                    <a:pt x="30" y="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99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09" name="Freeform 40">
              <a:extLst>
                <a:ext uri="{FF2B5EF4-FFF2-40B4-BE49-F238E27FC236}">
                  <a16:creationId xmlns:a16="http://schemas.microsoft.com/office/drawing/2014/main" id="{954EFF97-3ED7-4395-8384-CA37BEBBF115}"/>
                </a:ext>
              </a:extLst>
            </p:cNvPr>
            <p:cNvSpPr>
              <a:spLocks/>
            </p:cNvSpPr>
            <p:nvPr/>
          </p:nvSpPr>
          <p:spPr bwMode="auto">
            <a:xfrm>
              <a:off x="7771405" y="5312681"/>
              <a:ext cx="58406" cy="255824"/>
            </a:xfrm>
            <a:custGeom>
              <a:avLst/>
              <a:gdLst>
                <a:gd name="T0" fmla="*/ 30 w 30"/>
                <a:gd name="T1" fmla="*/ 0 h 173"/>
                <a:gd name="T2" fmla="*/ 0 w 30"/>
                <a:gd name="T3" fmla="*/ 0 h 173"/>
                <a:gd name="T4" fmla="*/ 0 w 30"/>
                <a:gd name="T5" fmla="*/ 173 h 173"/>
                <a:gd name="T6" fmla="*/ 30 w 30"/>
                <a:gd name="T7" fmla="*/ 173 h 173"/>
                <a:gd name="T8" fmla="*/ 30 w 30"/>
                <a:gd name="T9" fmla="*/ 0 h 173"/>
                <a:gd name="T10" fmla="*/ 30 w 30"/>
                <a:gd name="T11" fmla="*/ 0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73">
                  <a:moveTo>
                    <a:pt x="30" y="0"/>
                  </a:moveTo>
                  <a:lnTo>
                    <a:pt x="0" y="0"/>
                  </a:lnTo>
                  <a:lnTo>
                    <a:pt x="0" y="173"/>
                  </a:lnTo>
                  <a:lnTo>
                    <a:pt x="30" y="173"/>
                  </a:lnTo>
                  <a:lnTo>
                    <a:pt x="30" y="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10" name="Freeform 41">
              <a:extLst>
                <a:ext uri="{FF2B5EF4-FFF2-40B4-BE49-F238E27FC236}">
                  <a16:creationId xmlns:a16="http://schemas.microsoft.com/office/drawing/2014/main" id="{B592C2AB-8331-4AF5-8AC9-A3BDA14F5ED7}"/>
                </a:ext>
              </a:extLst>
            </p:cNvPr>
            <p:cNvSpPr>
              <a:spLocks/>
            </p:cNvSpPr>
            <p:nvPr/>
          </p:nvSpPr>
          <p:spPr bwMode="auto">
            <a:xfrm>
              <a:off x="8080957" y="5290499"/>
              <a:ext cx="58406" cy="278005"/>
            </a:xfrm>
            <a:custGeom>
              <a:avLst/>
              <a:gdLst>
                <a:gd name="T0" fmla="*/ 30 w 30"/>
                <a:gd name="T1" fmla="*/ 0 h 188"/>
                <a:gd name="T2" fmla="*/ 0 w 30"/>
                <a:gd name="T3" fmla="*/ 0 h 188"/>
                <a:gd name="T4" fmla="*/ 0 w 30"/>
                <a:gd name="T5" fmla="*/ 188 h 188"/>
                <a:gd name="T6" fmla="*/ 30 w 30"/>
                <a:gd name="T7" fmla="*/ 188 h 188"/>
                <a:gd name="T8" fmla="*/ 30 w 30"/>
                <a:gd name="T9" fmla="*/ 0 h 188"/>
                <a:gd name="T10" fmla="*/ 30 w 30"/>
                <a:gd name="T11" fmla="*/ 0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88">
                  <a:moveTo>
                    <a:pt x="30" y="0"/>
                  </a:moveTo>
                  <a:lnTo>
                    <a:pt x="0" y="0"/>
                  </a:lnTo>
                  <a:lnTo>
                    <a:pt x="0" y="188"/>
                  </a:lnTo>
                  <a:lnTo>
                    <a:pt x="30" y="188"/>
                  </a:lnTo>
                  <a:lnTo>
                    <a:pt x="30" y="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99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11" name="Freeform 42">
              <a:extLst>
                <a:ext uri="{FF2B5EF4-FFF2-40B4-BE49-F238E27FC236}">
                  <a16:creationId xmlns:a16="http://schemas.microsoft.com/office/drawing/2014/main" id="{CECB26FC-04E5-48FC-AB04-DF247C2FB3AE}"/>
                </a:ext>
              </a:extLst>
            </p:cNvPr>
            <p:cNvSpPr>
              <a:spLocks/>
            </p:cNvSpPr>
            <p:nvPr/>
          </p:nvSpPr>
          <p:spPr bwMode="auto">
            <a:xfrm>
              <a:off x="8240600" y="5265361"/>
              <a:ext cx="56459" cy="303144"/>
            </a:xfrm>
            <a:custGeom>
              <a:avLst/>
              <a:gdLst>
                <a:gd name="T0" fmla="*/ 29 w 29"/>
                <a:gd name="T1" fmla="*/ 0 h 205"/>
                <a:gd name="T2" fmla="*/ 0 w 29"/>
                <a:gd name="T3" fmla="*/ 0 h 205"/>
                <a:gd name="T4" fmla="*/ 0 w 29"/>
                <a:gd name="T5" fmla="*/ 205 h 205"/>
                <a:gd name="T6" fmla="*/ 29 w 29"/>
                <a:gd name="T7" fmla="*/ 205 h 205"/>
                <a:gd name="T8" fmla="*/ 29 w 29"/>
                <a:gd name="T9" fmla="*/ 0 h 205"/>
                <a:gd name="T10" fmla="*/ 29 w 29"/>
                <a:gd name="T11" fmla="*/ 0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" h="205">
                  <a:moveTo>
                    <a:pt x="29" y="0"/>
                  </a:moveTo>
                  <a:lnTo>
                    <a:pt x="0" y="0"/>
                  </a:lnTo>
                  <a:lnTo>
                    <a:pt x="0" y="205"/>
                  </a:lnTo>
                  <a:lnTo>
                    <a:pt x="29" y="205"/>
                  </a:lnTo>
                  <a:lnTo>
                    <a:pt x="29" y="0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12" name="Freeform 43">
              <a:extLst>
                <a:ext uri="{FF2B5EF4-FFF2-40B4-BE49-F238E27FC236}">
                  <a16:creationId xmlns:a16="http://schemas.microsoft.com/office/drawing/2014/main" id="{AE9BEA6A-A4E0-4585-BD77-0FCE25D74F0B}"/>
                </a:ext>
              </a:extLst>
            </p:cNvPr>
            <p:cNvSpPr>
              <a:spLocks/>
            </p:cNvSpPr>
            <p:nvPr/>
          </p:nvSpPr>
          <p:spPr bwMode="auto">
            <a:xfrm>
              <a:off x="8320423" y="5358522"/>
              <a:ext cx="56459" cy="209982"/>
            </a:xfrm>
            <a:custGeom>
              <a:avLst/>
              <a:gdLst>
                <a:gd name="T0" fmla="*/ 29 w 29"/>
                <a:gd name="T1" fmla="*/ 142 h 142"/>
                <a:gd name="T2" fmla="*/ 29 w 29"/>
                <a:gd name="T3" fmla="*/ 0 h 142"/>
                <a:gd name="T4" fmla="*/ 0 w 29"/>
                <a:gd name="T5" fmla="*/ 0 h 142"/>
                <a:gd name="T6" fmla="*/ 0 w 29"/>
                <a:gd name="T7" fmla="*/ 142 h 142"/>
                <a:gd name="T8" fmla="*/ 29 w 29"/>
                <a:gd name="T9" fmla="*/ 142 h 142"/>
                <a:gd name="T10" fmla="*/ 29 w 29"/>
                <a:gd name="T11" fmla="*/ 142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" h="142">
                  <a:moveTo>
                    <a:pt x="29" y="142"/>
                  </a:moveTo>
                  <a:lnTo>
                    <a:pt x="29" y="0"/>
                  </a:lnTo>
                  <a:lnTo>
                    <a:pt x="0" y="0"/>
                  </a:lnTo>
                  <a:lnTo>
                    <a:pt x="0" y="142"/>
                  </a:lnTo>
                  <a:lnTo>
                    <a:pt x="29" y="142"/>
                  </a:lnTo>
                  <a:lnTo>
                    <a:pt x="29" y="142"/>
                  </a:lnTo>
                  <a:close/>
                </a:path>
              </a:pathLst>
            </a:custGeom>
            <a:solidFill>
              <a:srgbClr val="99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13" name="Freeform 44">
              <a:extLst>
                <a:ext uri="{FF2B5EF4-FFF2-40B4-BE49-F238E27FC236}">
                  <a16:creationId xmlns:a16="http://schemas.microsoft.com/office/drawing/2014/main" id="{F63C6F3F-BD7E-4188-A05B-7157825E8699}"/>
                </a:ext>
              </a:extLst>
            </p:cNvPr>
            <p:cNvSpPr>
              <a:spLocks/>
            </p:cNvSpPr>
            <p:nvPr/>
          </p:nvSpPr>
          <p:spPr bwMode="auto">
            <a:xfrm>
              <a:off x="8550153" y="5328947"/>
              <a:ext cx="56459" cy="239557"/>
            </a:xfrm>
            <a:custGeom>
              <a:avLst/>
              <a:gdLst>
                <a:gd name="T0" fmla="*/ 29 w 29"/>
                <a:gd name="T1" fmla="*/ 0 h 162"/>
                <a:gd name="T2" fmla="*/ 0 w 29"/>
                <a:gd name="T3" fmla="*/ 0 h 162"/>
                <a:gd name="T4" fmla="*/ 0 w 29"/>
                <a:gd name="T5" fmla="*/ 162 h 162"/>
                <a:gd name="T6" fmla="*/ 29 w 29"/>
                <a:gd name="T7" fmla="*/ 162 h 162"/>
                <a:gd name="T8" fmla="*/ 29 w 29"/>
                <a:gd name="T9" fmla="*/ 0 h 162"/>
                <a:gd name="T10" fmla="*/ 29 w 29"/>
                <a:gd name="T11" fmla="*/ 0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" h="162">
                  <a:moveTo>
                    <a:pt x="29" y="0"/>
                  </a:moveTo>
                  <a:lnTo>
                    <a:pt x="0" y="0"/>
                  </a:lnTo>
                  <a:lnTo>
                    <a:pt x="0" y="162"/>
                  </a:lnTo>
                  <a:lnTo>
                    <a:pt x="29" y="162"/>
                  </a:lnTo>
                  <a:lnTo>
                    <a:pt x="29" y="0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99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15" name="Freeform 45">
              <a:extLst>
                <a:ext uri="{FF2B5EF4-FFF2-40B4-BE49-F238E27FC236}">
                  <a16:creationId xmlns:a16="http://schemas.microsoft.com/office/drawing/2014/main" id="{44D7D1E5-42B7-4B99-9031-8B522BA41EF7}"/>
                </a:ext>
              </a:extLst>
            </p:cNvPr>
            <p:cNvSpPr>
              <a:spLocks/>
            </p:cNvSpPr>
            <p:nvPr/>
          </p:nvSpPr>
          <p:spPr bwMode="auto">
            <a:xfrm>
              <a:off x="1728321" y="4833566"/>
              <a:ext cx="58406" cy="734939"/>
            </a:xfrm>
            <a:custGeom>
              <a:avLst/>
              <a:gdLst>
                <a:gd name="T0" fmla="*/ 30 w 30"/>
                <a:gd name="T1" fmla="*/ 0 h 497"/>
                <a:gd name="T2" fmla="*/ 0 w 30"/>
                <a:gd name="T3" fmla="*/ 0 h 497"/>
                <a:gd name="T4" fmla="*/ 0 w 30"/>
                <a:gd name="T5" fmla="*/ 497 h 497"/>
                <a:gd name="T6" fmla="*/ 30 w 30"/>
                <a:gd name="T7" fmla="*/ 497 h 497"/>
                <a:gd name="T8" fmla="*/ 30 w 30"/>
                <a:gd name="T9" fmla="*/ 0 h 497"/>
                <a:gd name="T10" fmla="*/ 30 w 30"/>
                <a:gd name="T11" fmla="*/ 0 h 4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497">
                  <a:moveTo>
                    <a:pt x="30" y="0"/>
                  </a:moveTo>
                  <a:lnTo>
                    <a:pt x="0" y="0"/>
                  </a:lnTo>
                  <a:lnTo>
                    <a:pt x="0" y="497"/>
                  </a:lnTo>
                  <a:lnTo>
                    <a:pt x="30" y="497"/>
                  </a:lnTo>
                  <a:lnTo>
                    <a:pt x="30" y="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16" name="Freeform 46">
              <a:extLst>
                <a:ext uri="{FF2B5EF4-FFF2-40B4-BE49-F238E27FC236}">
                  <a16:creationId xmlns:a16="http://schemas.microsoft.com/office/drawing/2014/main" id="{00A094D9-666A-4CAA-8B0B-70563B99E999}"/>
                </a:ext>
              </a:extLst>
            </p:cNvPr>
            <p:cNvSpPr>
              <a:spLocks/>
            </p:cNvSpPr>
            <p:nvPr/>
          </p:nvSpPr>
          <p:spPr bwMode="auto">
            <a:xfrm>
              <a:off x="1728321" y="4786246"/>
              <a:ext cx="58406" cy="47320"/>
            </a:xfrm>
            <a:custGeom>
              <a:avLst/>
              <a:gdLst>
                <a:gd name="T0" fmla="*/ 0 w 30"/>
                <a:gd name="T1" fmla="*/ 32 h 32"/>
                <a:gd name="T2" fmla="*/ 30 w 30"/>
                <a:gd name="T3" fmla="*/ 32 h 32"/>
                <a:gd name="T4" fmla="*/ 30 w 30"/>
                <a:gd name="T5" fmla="*/ 0 h 32"/>
                <a:gd name="T6" fmla="*/ 0 w 30"/>
                <a:gd name="T7" fmla="*/ 0 h 32"/>
                <a:gd name="T8" fmla="*/ 0 w 30"/>
                <a:gd name="T9" fmla="*/ 32 h 32"/>
                <a:gd name="T10" fmla="*/ 0 w 30"/>
                <a:gd name="T11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32">
                  <a:moveTo>
                    <a:pt x="0" y="32"/>
                  </a:moveTo>
                  <a:lnTo>
                    <a:pt x="30" y="32"/>
                  </a:lnTo>
                  <a:lnTo>
                    <a:pt x="30" y="0"/>
                  </a:lnTo>
                  <a:lnTo>
                    <a:pt x="0" y="0"/>
                  </a:lnTo>
                  <a:lnTo>
                    <a:pt x="0" y="32"/>
                  </a:lnTo>
                  <a:lnTo>
                    <a:pt x="0" y="3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17" name="Freeform 47">
              <a:extLst>
                <a:ext uri="{FF2B5EF4-FFF2-40B4-BE49-F238E27FC236}">
                  <a16:creationId xmlns:a16="http://schemas.microsoft.com/office/drawing/2014/main" id="{511E321E-FEB6-4358-88C2-943BB7763B7E}"/>
                </a:ext>
              </a:extLst>
            </p:cNvPr>
            <p:cNvSpPr>
              <a:spLocks/>
            </p:cNvSpPr>
            <p:nvPr/>
          </p:nvSpPr>
          <p:spPr bwMode="auto">
            <a:xfrm>
              <a:off x="1958052" y="3955189"/>
              <a:ext cx="58406" cy="1613316"/>
            </a:xfrm>
            <a:custGeom>
              <a:avLst/>
              <a:gdLst>
                <a:gd name="T0" fmla="*/ 30 w 30"/>
                <a:gd name="T1" fmla="*/ 0 h 1091"/>
                <a:gd name="T2" fmla="*/ 0 w 30"/>
                <a:gd name="T3" fmla="*/ 0 h 1091"/>
                <a:gd name="T4" fmla="*/ 0 w 30"/>
                <a:gd name="T5" fmla="*/ 1091 h 1091"/>
                <a:gd name="T6" fmla="*/ 30 w 30"/>
                <a:gd name="T7" fmla="*/ 1091 h 1091"/>
                <a:gd name="T8" fmla="*/ 30 w 30"/>
                <a:gd name="T9" fmla="*/ 0 h 1091"/>
                <a:gd name="T10" fmla="*/ 30 w 30"/>
                <a:gd name="T11" fmla="*/ 0 h 10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091">
                  <a:moveTo>
                    <a:pt x="30" y="0"/>
                  </a:moveTo>
                  <a:lnTo>
                    <a:pt x="0" y="0"/>
                  </a:lnTo>
                  <a:lnTo>
                    <a:pt x="0" y="1091"/>
                  </a:lnTo>
                  <a:lnTo>
                    <a:pt x="30" y="1091"/>
                  </a:lnTo>
                  <a:lnTo>
                    <a:pt x="30" y="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18" name="Freeform 48">
              <a:extLst>
                <a:ext uri="{FF2B5EF4-FFF2-40B4-BE49-F238E27FC236}">
                  <a16:creationId xmlns:a16="http://schemas.microsoft.com/office/drawing/2014/main" id="{C4576C7F-F14B-4FC1-8B5F-54CF9EE353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958052" y="3904911"/>
              <a:ext cx="58406" cy="50277"/>
            </a:xfrm>
            <a:custGeom>
              <a:avLst/>
              <a:gdLst>
                <a:gd name="T0" fmla="*/ 0 w 30"/>
                <a:gd name="T1" fmla="*/ 34 h 34"/>
                <a:gd name="T2" fmla="*/ 30 w 30"/>
                <a:gd name="T3" fmla="*/ 34 h 34"/>
                <a:gd name="T4" fmla="*/ 30 w 30"/>
                <a:gd name="T5" fmla="*/ 0 h 34"/>
                <a:gd name="T6" fmla="*/ 0 w 30"/>
                <a:gd name="T7" fmla="*/ 0 h 34"/>
                <a:gd name="T8" fmla="*/ 0 w 30"/>
                <a:gd name="T9" fmla="*/ 34 h 34"/>
                <a:gd name="T10" fmla="*/ 0 w 30"/>
                <a:gd name="T11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34">
                  <a:moveTo>
                    <a:pt x="0" y="34"/>
                  </a:moveTo>
                  <a:lnTo>
                    <a:pt x="30" y="34"/>
                  </a:lnTo>
                  <a:lnTo>
                    <a:pt x="30" y="0"/>
                  </a:lnTo>
                  <a:lnTo>
                    <a:pt x="0" y="0"/>
                  </a:lnTo>
                  <a:lnTo>
                    <a:pt x="0" y="34"/>
                  </a:lnTo>
                  <a:lnTo>
                    <a:pt x="0" y="34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19" name="Freeform 49">
              <a:extLst>
                <a:ext uri="{FF2B5EF4-FFF2-40B4-BE49-F238E27FC236}">
                  <a16:creationId xmlns:a16="http://schemas.microsoft.com/office/drawing/2014/main" id="{D39C94C2-E40E-4232-9B86-47E72592B0AF}"/>
                </a:ext>
              </a:extLst>
            </p:cNvPr>
            <p:cNvSpPr>
              <a:spLocks/>
            </p:cNvSpPr>
            <p:nvPr/>
          </p:nvSpPr>
          <p:spPr bwMode="auto">
            <a:xfrm>
              <a:off x="2037873" y="4342621"/>
              <a:ext cx="58406" cy="48799"/>
            </a:xfrm>
            <a:custGeom>
              <a:avLst/>
              <a:gdLst>
                <a:gd name="T0" fmla="*/ 30 w 30"/>
                <a:gd name="T1" fmla="*/ 0 h 33"/>
                <a:gd name="T2" fmla="*/ 0 w 30"/>
                <a:gd name="T3" fmla="*/ 0 h 33"/>
                <a:gd name="T4" fmla="*/ 0 w 30"/>
                <a:gd name="T5" fmla="*/ 33 h 33"/>
                <a:gd name="T6" fmla="*/ 30 w 30"/>
                <a:gd name="T7" fmla="*/ 33 h 33"/>
                <a:gd name="T8" fmla="*/ 30 w 30"/>
                <a:gd name="T9" fmla="*/ 0 h 33"/>
                <a:gd name="T10" fmla="*/ 30 w 30"/>
                <a:gd name="T11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33">
                  <a:moveTo>
                    <a:pt x="30" y="0"/>
                  </a:moveTo>
                  <a:lnTo>
                    <a:pt x="0" y="0"/>
                  </a:lnTo>
                  <a:lnTo>
                    <a:pt x="0" y="33"/>
                  </a:lnTo>
                  <a:lnTo>
                    <a:pt x="30" y="33"/>
                  </a:lnTo>
                  <a:lnTo>
                    <a:pt x="30" y="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0" name="Freeform 50">
              <a:extLst>
                <a:ext uri="{FF2B5EF4-FFF2-40B4-BE49-F238E27FC236}">
                  <a16:creationId xmlns:a16="http://schemas.microsoft.com/office/drawing/2014/main" id="{137481FB-2ED6-4660-A26E-03DCE80D197B}"/>
                </a:ext>
              </a:extLst>
            </p:cNvPr>
            <p:cNvSpPr>
              <a:spLocks/>
            </p:cNvSpPr>
            <p:nvPr/>
          </p:nvSpPr>
          <p:spPr bwMode="auto">
            <a:xfrm>
              <a:off x="2037873" y="4391420"/>
              <a:ext cx="58406" cy="1177085"/>
            </a:xfrm>
            <a:custGeom>
              <a:avLst/>
              <a:gdLst>
                <a:gd name="T0" fmla="*/ 30 w 30"/>
                <a:gd name="T1" fmla="*/ 0 h 796"/>
                <a:gd name="T2" fmla="*/ 0 w 30"/>
                <a:gd name="T3" fmla="*/ 0 h 796"/>
                <a:gd name="T4" fmla="*/ 0 w 30"/>
                <a:gd name="T5" fmla="*/ 796 h 796"/>
                <a:gd name="T6" fmla="*/ 30 w 30"/>
                <a:gd name="T7" fmla="*/ 796 h 796"/>
                <a:gd name="T8" fmla="*/ 30 w 30"/>
                <a:gd name="T9" fmla="*/ 0 h 796"/>
                <a:gd name="T10" fmla="*/ 30 w 30"/>
                <a:gd name="T11" fmla="*/ 0 h 7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796">
                  <a:moveTo>
                    <a:pt x="30" y="0"/>
                  </a:moveTo>
                  <a:lnTo>
                    <a:pt x="0" y="0"/>
                  </a:lnTo>
                  <a:lnTo>
                    <a:pt x="0" y="796"/>
                  </a:lnTo>
                  <a:lnTo>
                    <a:pt x="30" y="796"/>
                  </a:lnTo>
                  <a:lnTo>
                    <a:pt x="30" y="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99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1" name="Freeform 51">
              <a:extLst>
                <a:ext uri="{FF2B5EF4-FFF2-40B4-BE49-F238E27FC236}">
                  <a16:creationId xmlns:a16="http://schemas.microsoft.com/office/drawing/2014/main" id="{C4F2526F-3462-442E-BCB6-7F2EB627923B}"/>
                </a:ext>
              </a:extLst>
            </p:cNvPr>
            <p:cNvSpPr>
              <a:spLocks/>
            </p:cNvSpPr>
            <p:nvPr/>
          </p:nvSpPr>
          <p:spPr bwMode="auto">
            <a:xfrm>
              <a:off x="2197516" y="4456485"/>
              <a:ext cx="56459" cy="32532"/>
            </a:xfrm>
            <a:custGeom>
              <a:avLst/>
              <a:gdLst>
                <a:gd name="T0" fmla="*/ 0 w 29"/>
                <a:gd name="T1" fmla="*/ 0 h 22"/>
                <a:gd name="T2" fmla="*/ 0 w 29"/>
                <a:gd name="T3" fmla="*/ 22 h 22"/>
                <a:gd name="T4" fmla="*/ 29 w 29"/>
                <a:gd name="T5" fmla="*/ 22 h 22"/>
                <a:gd name="T6" fmla="*/ 29 w 29"/>
                <a:gd name="T7" fmla="*/ 0 h 22"/>
                <a:gd name="T8" fmla="*/ 0 w 29"/>
                <a:gd name="T9" fmla="*/ 0 h 22"/>
                <a:gd name="T10" fmla="*/ 0 w 29"/>
                <a:gd name="T11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" h="22">
                  <a:moveTo>
                    <a:pt x="0" y="0"/>
                  </a:moveTo>
                  <a:lnTo>
                    <a:pt x="0" y="22"/>
                  </a:lnTo>
                  <a:lnTo>
                    <a:pt x="29" y="22"/>
                  </a:lnTo>
                  <a:lnTo>
                    <a:pt x="29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2" name="Freeform 52">
              <a:extLst>
                <a:ext uri="{FF2B5EF4-FFF2-40B4-BE49-F238E27FC236}">
                  <a16:creationId xmlns:a16="http://schemas.microsoft.com/office/drawing/2014/main" id="{4B4AD0F2-97EC-48B7-AF96-458C2B6082FB}"/>
                </a:ext>
              </a:extLst>
            </p:cNvPr>
            <p:cNvSpPr>
              <a:spLocks/>
            </p:cNvSpPr>
            <p:nvPr/>
          </p:nvSpPr>
          <p:spPr bwMode="auto">
            <a:xfrm>
              <a:off x="2197516" y="4489017"/>
              <a:ext cx="56459" cy="1079487"/>
            </a:xfrm>
            <a:custGeom>
              <a:avLst/>
              <a:gdLst>
                <a:gd name="T0" fmla="*/ 29 w 29"/>
                <a:gd name="T1" fmla="*/ 0 h 730"/>
                <a:gd name="T2" fmla="*/ 0 w 29"/>
                <a:gd name="T3" fmla="*/ 0 h 730"/>
                <a:gd name="T4" fmla="*/ 0 w 29"/>
                <a:gd name="T5" fmla="*/ 730 h 730"/>
                <a:gd name="T6" fmla="*/ 29 w 29"/>
                <a:gd name="T7" fmla="*/ 730 h 730"/>
                <a:gd name="T8" fmla="*/ 29 w 29"/>
                <a:gd name="T9" fmla="*/ 0 h 730"/>
                <a:gd name="T10" fmla="*/ 29 w 29"/>
                <a:gd name="T11" fmla="*/ 0 h 7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" h="730">
                  <a:moveTo>
                    <a:pt x="29" y="0"/>
                  </a:moveTo>
                  <a:lnTo>
                    <a:pt x="0" y="0"/>
                  </a:lnTo>
                  <a:lnTo>
                    <a:pt x="0" y="730"/>
                  </a:lnTo>
                  <a:lnTo>
                    <a:pt x="29" y="730"/>
                  </a:lnTo>
                  <a:lnTo>
                    <a:pt x="29" y="0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3" name="Freeform 53">
              <a:extLst>
                <a:ext uri="{FF2B5EF4-FFF2-40B4-BE49-F238E27FC236}">
                  <a16:creationId xmlns:a16="http://schemas.microsoft.com/office/drawing/2014/main" id="{95B22FD8-FEEC-45F9-99CC-0FBA45888354}"/>
                </a:ext>
              </a:extLst>
            </p:cNvPr>
            <p:cNvSpPr>
              <a:spLocks/>
            </p:cNvSpPr>
            <p:nvPr/>
          </p:nvSpPr>
          <p:spPr bwMode="auto">
            <a:xfrm>
              <a:off x="2277339" y="4767022"/>
              <a:ext cx="56459" cy="801482"/>
            </a:xfrm>
            <a:custGeom>
              <a:avLst/>
              <a:gdLst>
                <a:gd name="T0" fmla="*/ 29 w 29"/>
                <a:gd name="T1" fmla="*/ 0 h 542"/>
                <a:gd name="T2" fmla="*/ 0 w 29"/>
                <a:gd name="T3" fmla="*/ 0 h 542"/>
                <a:gd name="T4" fmla="*/ 0 w 29"/>
                <a:gd name="T5" fmla="*/ 542 h 542"/>
                <a:gd name="T6" fmla="*/ 29 w 29"/>
                <a:gd name="T7" fmla="*/ 542 h 542"/>
                <a:gd name="T8" fmla="*/ 29 w 29"/>
                <a:gd name="T9" fmla="*/ 0 h 542"/>
                <a:gd name="T10" fmla="*/ 29 w 29"/>
                <a:gd name="T11" fmla="*/ 0 h 5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" h="542">
                  <a:moveTo>
                    <a:pt x="29" y="0"/>
                  </a:moveTo>
                  <a:lnTo>
                    <a:pt x="0" y="0"/>
                  </a:lnTo>
                  <a:lnTo>
                    <a:pt x="0" y="542"/>
                  </a:lnTo>
                  <a:lnTo>
                    <a:pt x="29" y="542"/>
                  </a:lnTo>
                  <a:lnTo>
                    <a:pt x="29" y="0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99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4" name="Freeform 54">
              <a:extLst>
                <a:ext uri="{FF2B5EF4-FFF2-40B4-BE49-F238E27FC236}">
                  <a16:creationId xmlns:a16="http://schemas.microsoft.com/office/drawing/2014/main" id="{94622A9B-BFFC-4EEE-BFF9-1B59FAA4A855}"/>
                </a:ext>
              </a:extLst>
            </p:cNvPr>
            <p:cNvSpPr>
              <a:spLocks/>
            </p:cNvSpPr>
            <p:nvPr/>
          </p:nvSpPr>
          <p:spPr bwMode="auto">
            <a:xfrm>
              <a:off x="2277339" y="4747799"/>
              <a:ext cx="56459" cy="19224"/>
            </a:xfrm>
            <a:custGeom>
              <a:avLst/>
              <a:gdLst>
                <a:gd name="T0" fmla="*/ 0 w 29"/>
                <a:gd name="T1" fmla="*/ 13 h 13"/>
                <a:gd name="T2" fmla="*/ 29 w 29"/>
                <a:gd name="T3" fmla="*/ 13 h 13"/>
                <a:gd name="T4" fmla="*/ 29 w 29"/>
                <a:gd name="T5" fmla="*/ 0 h 13"/>
                <a:gd name="T6" fmla="*/ 0 w 29"/>
                <a:gd name="T7" fmla="*/ 0 h 13"/>
                <a:gd name="T8" fmla="*/ 0 w 29"/>
                <a:gd name="T9" fmla="*/ 13 h 13"/>
                <a:gd name="T10" fmla="*/ 0 w 29"/>
                <a:gd name="T11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" h="13">
                  <a:moveTo>
                    <a:pt x="0" y="13"/>
                  </a:moveTo>
                  <a:lnTo>
                    <a:pt x="29" y="13"/>
                  </a:lnTo>
                  <a:lnTo>
                    <a:pt x="29" y="0"/>
                  </a:lnTo>
                  <a:lnTo>
                    <a:pt x="0" y="0"/>
                  </a:lnTo>
                  <a:lnTo>
                    <a:pt x="0" y="13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5" name="Freeform 55">
              <a:extLst>
                <a:ext uri="{FF2B5EF4-FFF2-40B4-BE49-F238E27FC236}">
                  <a16:creationId xmlns:a16="http://schemas.microsoft.com/office/drawing/2014/main" id="{B8B4BD63-2682-4872-92D9-060A40EB648F}"/>
                </a:ext>
              </a:extLst>
            </p:cNvPr>
            <p:cNvSpPr>
              <a:spLocks/>
            </p:cNvSpPr>
            <p:nvPr/>
          </p:nvSpPr>
          <p:spPr bwMode="auto">
            <a:xfrm>
              <a:off x="2507069" y="4928206"/>
              <a:ext cx="56459" cy="20702"/>
            </a:xfrm>
            <a:custGeom>
              <a:avLst/>
              <a:gdLst>
                <a:gd name="T0" fmla="*/ 29 w 29"/>
                <a:gd name="T1" fmla="*/ 0 h 14"/>
                <a:gd name="T2" fmla="*/ 0 w 29"/>
                <a:gd name="T3" fmla="*/ 0 h 14"/>
                <a:gd name="T4" fmla="*/ 0 w 29"/>
                <a:gd name="T5" fmla="*/ 14 h 14"/>
                <a:gd name="T6" fmla="*/ 29 w 29"/>
                <a:gd name="T7" fmla="*/ 14 h 14"/>
                <a:gd name="T8" fmla="*/ 29 w 29"/>
                <a:gd name="T9" fmla="*/ 0 h 14"/>
                <a:gd name="T10" fmla="*/ 29 w 29"/>
                <a:gd name="T11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" h="14">
                  <a:moveTo>
                    <a:pt x="29" y="0"/>
                  </a:moveTo>
                  <a:lnTo>
                    <a:pt x="0" y="0"/>
                  </a:lnTo>
                  <a:lnTo>
                    <a:pt x="0" y="14"/>
                  </a:lnTo>
                  <a:lnTo>
                    <a:pt x="29" y="14"/>
                  </a:lnTo>
                  <a:lnTo>
                    <a:pt x="29" y="0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6" name="Freeform 56">
              <a:extLst>
                <a:ext uri="{FF2B5EF4-FFF2-40B4-BE49-F238E27FC236}">
                  <a16:creationId xmlns:a16="http://schemas.microsoft.com/office/drawing/2014/main" id="{2C3861DB-B679-44C7-9289-B4DF1E6BC084}"/>
                </a:ext>
              </a:extLst>
            </p:cNvPr>
            <p:cNvSpPr>
              <a:spLocks/>
            </p:cNvSpPr>
            <p:nvPr/>
          </p:nvSpPr>
          <p:spPr bwMode="auto">
            <a:xfrm>
              <a:off x="2507069" y="4948909"/>
              <a:ext cx="56459" cy="619596"/>
            </a:xfrm>
            <a:custGeom>
              <a:avLst/>
              <a:gdLst>
                <a:gd name="T0" fmla="*/ 29 w 29"/>
                <a:gd name="T1" fmla="*/ 0 h 419"/>
                <a:gd name="T2" fmla="*/ 0 w 29"/>
                <a:gd name="T3" fmla="*/ 0 h 419"/>
                <a:gd name="T4" fmla="*/ 0 w 29"/>
                <a:gd name="T5" fmla="*/ 419 h 419"/>
                <a:gd name="T6" fmla="*/ 29 w 29"/>
                <a:gd name="T7" fmla="*/ 419 h 419"/>
                <a:gd name="T8" fmla="*/ 29 w 29"/>
                <a:gd name="T9" fmla="*/ 0 h 419"/>
                <a:gd name="T10" fmla="*/ 29 w 29"/>
                <a:gd name="T11" fmla="*/ 0 h 4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" h="419">
                  <a:moveTo>
                    <a:pt x="29" y="0"/>
                  </a:moveTo>
                  <a:lnTo>
                    <a:pt x="0" y="0"/>
                  </a:lnTo>
                  <a:lnTo>
                    <a:pt x="0" y="419"/>
                  </a:lnTo>
                  <a:lnTo>
                    <a:pt x="29" y="419"/>
                  </a:lnTo>
                  <a:lnTo>
                    <a:pt x="29" y="0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99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7" name="Freeform 57">
              <a:extLst>
                <a:ext uri="{FF2B5EF4-FFF2-40B4-BE49-F238E27FC236}">
                  <a16:creationId xmlns:a16="http://schemas.microsoft.com/office/drawing/2014/main" id="{C528712F-0FF7-48E5-B900-7DE2FED80B33}"/>
                </a:ext>
              </a:extLst>
            </p:cNvPr>
            <p:cNvSpPr>
              <a:spLocks/>
            </p:cNvSpPr>
            <p:nvPr/>
          </p:nvSpPr>
          <p:spPr bwMode="auto">
            <a:xfrm>
              <a:off x="2664765" y="4790682"/>
              <a:ext cx="58406" cy="777822"/>
            </a:xfrm>
            <a:custGeom>
              <a:avLst/>
              <a:gdLst>
                <a:gd name="T0" fmla="*/ 30 w 30"/>
                <a:gd name="T1" fmla="*/ 0 h 526"/>
                <a:gd name="T2" fmla="*/ 0 w 30"/>
                <a:gd name="T3" fmla="*/ 0 h 526"/>
                <a:gd name="T4" fmla="*/ 0 w 30"/>
                <a:gd name="T5" fmla="*/ 526 h 526"/>
                <a:gd name="T6" fmla="*/ 30 w 30"/>
                <a:gd name="T7" fmla="*/ 526 h 526"/>
                <a:gd name="T8" fmla="*/ 30 w 30"/>
                <a:gd name="T9" fmla="*/ 0 h 526"/>
                <a:gd name="T10" fmla="*/ 30 w 30"/>
                <a:gd name="T11" fmla="*/ 0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526">
                  <a:moveTo>
                    <a:pt x="30" y="0"/>
                  </a:moveTo>
                  <a:lnTo>
                    <a:pt x="0" y="0"/>
                  </a:lnTo>
                  <a:lnTo>
                    <a:pt x="0" y="526"/>
                  </a:lnTo>
                  <a:lnTo>
                    <a:pt x="30" y="526"/>
                  </a:lnTo>
                  <a:lnTo>
                    <a:pt x="30" y="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8" name="Freeform 58">
              <a:extLst>
                <a:ext uri="{FF2B5EF4-FFF2-40B4-BE49-F238E27FC236}">
                  <a16:creationId xmlns:a16="http://schemas.microsoft.com/office/drawing/2014/main" id="{A8D4987A-681F-4156-B314-A0669161F817}"/>
                </a:ext>
              </a:extLst>
            </p:cNvPr>
            <p:cNvSpPr>
              <a:spLocks/>
            </p:cNvSpPr>
            <p:nvPr/>
          </p:nvSpPr>
          <p:spPr bwMode="auto">
            <a:xfrm>
              <a:off x="2664765" y="4772937"/>
              <a:ext cx="58406" cy="17745"/>
            </a:xfrm>
            <a:custGeom>
              <a:avLst/>
              <a:gdLst>
                <a:gd name="T0" fmla="*/ 0 w 30"/>
                <a:gd name="T1" fmla="*/ 12 h 12"/>
                <a:gd name="T2" fmla="*/ 30 w 30"/>
                <a:gd name="T3" fmla="*/ 12 h 12"/>
                <a:gd name="T4" fmla="*/ 30 w 30"/>
                <a:gd name="T5" fmla="*/ 0 h 12"/>
                <a:gd name="T6" fmla="*/ 0 w 30"/>
                <a:gd name="T7" fmla="*/ 0 h 12"/>
                <a:gd name="T8" fmla="*/ 0 w 30"/>
                <a:gd name="T9" fmla="*/ 12 h 12"/>
                <a:gd name="T10" fmla="*/ 0 w 30"/>
                <a:gd name="T11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">
                  <a:moveTo>
                    <a:pt x="0" y="12"/>
                  </a:moveTo>
                  <a:lnTo>
                    <a:pt x="30" y="12"/>
                  </a:lnTo>
                  <a:lnTo>
                    <a:pt x="30" y="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9" name="Freeform 59">
              <a:extLst>
                <a:ext uri="{FF2B5EF4-FFF2-40B4-BE49-F238E27FC236}">
                  <a16:creationId xmlns:a16="http://schemas.microsoft.com/office/drawing/2014/main" id="{B8EC8EB9-BC86-4193-88E2-7EB902CFCFBF}"/>
                </a:ext>
              </a:extLst>
            </p:cNvPr>
            <p:cNvSpPr>
              <a:spLocks/>
            </p:cNvSpPr>
            <p:nvPr/>
          </p:nvSpPr>
          <p:spPr bwMode="auto">
            <a:xfrm>
              <a:off x="2744587" y="4937079"/>
              <a:ext cx="58406" cy="16267"/>
            </a:xfrm>
            <a:custGeom>
              <a:avLst/>
              <a:gdLst>
                <a:gd name="T0" fmla="*/ 0 w 30"/>
                <a:gd name="T1" fmla="*/ 0 h 11"/>
                <a:gd name="T2" fmla="*/ 0 w 30"/>
                <a:gd name="T3" fmla="*/ 11 h 11"/>
                <a:gd name="T4" fmla="*/ 30 w 30"/>
                <a:gd name="T5" fmla="*/ 11 h 11"/>
                <a:gd name="T6" fmla="*/ 30 w 30"/>
                <a:gd name="T7" fmla="*/ 0 h 11"/>
                <a:gd name="T8" fmla="*/ 0 w 30"/>
                <a:gd name="T9" fmla="*/ 0 h 11"/>
                <a:gd name="T10" fmla="*/ 0 w 30"/>
                <a:gd name="T11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1">
                  <a:moveTo>
                    <a:pt x="0" y="0"/>
                  </a:moveTo>
                  <a:lnTo>
                    <a:pt x="0" y="11"/>
                  </a:lnTo>
                  <a:lnTo>
                    <a:pt x="30" y="11"/>
                  </a:lnTo>
                  <a:lnTo>
                    <a:pt x="3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0" name="Freeform 60">
              <a:extLst>
                <a:ext uri="{FF2B5EF4-FFF2-40B4-BE49-F238E27FC236}">
                  <a16:creationId xmlns:a16="http://schemas.microsoft.com/office/drawing/2014/main" id="{100FB2AA-3A40-466A-8565-DC9A0F4960AE}"/>
                </a:ext>
              </a:extLst>
            </p:cNvPr>
            <p:cNvSpPr>
              <a:spLocks/>
            </p:cNvSpPr>
            <p:nvPr/>
          </p:nvSpPr>
          <p:spPr bwMode="auto">
            <a:xfrm>
              <a:off x="2744587" y="4953344"/>
              <a:ext cx="58406" cy="615160"/>
            </a:xfrm>
            <a:custGeom>
              <a:avLst/>
              <a:gdLst>
                <a:gd name="T0" fmla="*/ 30 w 30"/>
                <a:gd name="T1" fmla="*/ 0 h 416"/>
                <a:gd name="T2" fmla="*/ 0 w 30"/>
                <a:gd name="T3" fmla="*/ 0 h 416"/>
                <a:gd name="T4" fmla="*/ 0 w 30"/>
                <a:gd name="T5" fmla="*/ 416 h 416"/>
                <a:gd name="T6" fmla="*/ 30 w 30"/>
                <a:gd name="T7" fmla="*/ 416 h 416"/>
                <a:gd name="T8" fmla="*/ 30 w 30"/>
                <a:gd name="T9" fmla="*/ 0 h 416"/>
                <a:gd name="T10" fmla="*/ 30 w 30"/>
                <a:gd name="T11" fmla="*/ 0 h 4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416">
                  <a:moveTo>
                    <a:pt x="30" y="0"/>
                  </a:moveTo>
                  <a:lnTo>
                    <a:pt x="0" y="0"/>
                  </a:lnTo>
                  <a:lnTo>
                    <a:pt x="0" y="416"/>
                  </a:lnTo>
                  <a:lnTo>
                    <a:pt x="30" y="416"/>
                  </a:lnTo>
                  <a:lnTo>
                    <a:pt x="30" y="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99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1" name="Freeform 61">
              <a:extLst>
                <a:ext uri="{FF2B5EF4-FFF2-40B4-BE49-F238E27FC236}">
                  <a16:creationId xmlns:a16="http://schemas.microsoft.com/office/drawing/2014/main" id="{D37BA6D0-C1C3-423E-AFCD-96B823F8BC62}"/>
                </a:ext>
              </a:extLst>
            </p:cNvPr>
            <p:cNvSpPr>
              <a:spLocks/>
            </p:cNvSpPr>
            <p:nvPr/>
          </p:nvSpPr>
          <p:spPr bwMode="auto">
            <a:xfrm>
              <a:off x="3133961" y="4892716"/>
              <a:ext cx="56459" cy="20702"/>
            </a:xfrm>
            <a:custGeom>
              <a:avLst/>
              <a:gdLst>
                <a:gd name="T0" fmla="*/ 0 w 29"/>
                <a:gd name="T1" fmla="*/ 0 h 14"/>
                <a:gd name="T2" fmla="*/ 0 w 29"/>
                <a:gd name="T3" fmla="*/ 14 h 14"/>
                <a:gd name="T4" fmla="*/ 29 w 29"/>
                <a:gd name="T5" fmla="*/ 14 h 14"/>
                <a:gd name="T6" fmla="*/ 29 w 29"/>
                <a:gd name="T7" fmla="*/ 0 h 14"/>
                <a:gd name="T8" fmla="*/ 0 w 29"/>
                <a:gd name="T9" fmla="*/ 0 h 14"/>
                <a:gd name="T10" fmla="*/ 0 w 29"/>
                <a:gd name="T11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" h="14">
                  <a:moveTo>
                    <a:pt x="0" y="0"/>
                  </a:moveTo>
                  <a:lnTo>
                    <a:pt x="0" y="14"/>
                  </a:lnTo>
                  <a:lnTo>
                    <a:pt x="29" y="14"/>
                  </a:lnTo>
                  <a:lnTo>
                    <a:pt x="29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2" name="Freeform 62">
              <a:extLst>
                <a:ext uri="{FF2B5EF4-FFF2-40B4-BE49-F238E27FC236}">
                  <a16:creationId xmlns:a16="http://schemas.microsoft.com/office/drawing/2014/main" id="{ED498225-D3F1-4730-BF4A-DCCB8C169B57}"/>
                </a:ext>
              </a:extLst>
            </p:cNvPr>
            <p:cNvSpPr>
              <a:spLocks/>
            </p:cNvSpPr>
            <p:nvPr/>
          </p:nvSpPr>
          <p:spPr bwMode="auto">
            <a:xfrm>
              <a:off x="3133961" y="4913419"/>
              <a:ext cx="56459" cy="655086"/>
            </a:xfrm>
            <a:custGeom>
              <a:avLst/>
              <a:gdLst>
                <a:gd name="T0" fmla="*/ 29 w 29"/>
                <a:gd name="T1" fmla="*/ 0 h 443"/>
                <a:gd name="T2" fmla="*/ 0 w 29"/>
                <a:gd name="T3" fmla="*/ 0 h 443"/>
                <a:gd name="T4" fmla="*/ 0 w 29"/>
                <a:gd name="T5" fmla="*/ 443 h 443"/>
                <a:gd name="T6" fmla="*/ 29 w 29"/>
                <a:gd name="T7" fmla="*/ 443 h 443"/>
                <a:gd name="T8" fmla="*/ 29 w 29"/>
                <a:gd name="T9" fmla="*/ 0 h 443"/>
                <a:gd name="T10" fmla="*/ 29 w 29"/>
                <a:gd name="T11" fmla="*/ 0 h 4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" h="443">
                  <a:moveTo>
                    <a:pt x="29" y="0"/>
                  </a:moveTo>
                  <a:lnTo>
                    <a:pt x="0" y="0"/>
                  </a:lnTo>
                  <a:lnTo>
                    <a:pt x="0" y="443"/>
                  </a:lnTo>
                  <a:lnTo>
                    <a:pt x="29" y="443"/>
                  </a:lnTo>
                  <a:lnTo>
                    <a:pt x="29" y="0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3" name="Freeform 63">
              <a:extLst>
                <a:ext uri="{FF2B5EF4-FFF2-40B4-BE49-F238E27FC236}">
                  <a16:creationId xmlns:a16="http://schemas.microsoft.com/office/drawing/2014/main" id="{75690DAE-93A4-43B3-9741-658B2C804265}"/>
                </a:ext>
              </a:extLst>
            </p:cNvPr>
            <p:cNvSpPr>
              <a:spLocks/>
            </p:cNvSpPr>
            <p:nvPr/>
          </p:nvSpPr>
          <p:spPr bwMode="auto">
            <a:xfrm>
              <a:off x="3213782" y="5052421"/>
              <a:ext cx="56459" cy="13309"/>
            </a:xfrm>
            <a:custGeom>
              <a:avLst/>
              <a:gdLst>
                <a:gd name="T0" fmla="*/ 29 w 29"/>
                <a:gd name="T1" fmla="*/ 9 h 9"/>
                <a:gd name="T2" fmla="*/ 29 w 29"/>
                <a:gd name="T3" fmla="*/ 0 h 9"/>
                <a:gd name="T4" fmla="*/ 0 w 29"/>
                <a:gd name="T5" fmla="*/ 0 h 9"/>
                <a:gd name="T6" fmla="*/ 0 w 29"/>
                <a:gd name="T7" fmla="*/ 9 h 9"/>
                <a:gd name="T8" fmla="*/ 29 w 29"/>
                <a:gd name="T9" fmla="*/ 9 h 9"/>
                <a:gd name="T10" fmla="*/ 29 w 29"/>
                <a:gd name="T11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" h="9">
                  <a:moveTo>
                    <a:pt x="29" y="9"/>
                  </a:moveTo>
                  <a:lnTo>
                    <a:pt x="29" y="0"/>
                  </a:lnTo>
                  <a:lnTo>
                    <a:pt x="0" y="0"/>
                  </a:lnTo>
                  <a:lnTo>
                    <a:pt x="0" y="9"/>
                  </a:lnTo>
                  <a:lnTo>
                    <a:pt x="29" y="9"/>
                  </a:lnTo>
                  <a:lnTo>
                    <a:pt x="29" y="9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4" name="Freeform 64">
              <a:extLst>
                <a:ext uri="{FF2B5EF4-FFF2-40B4-BE49-F238E27FC236}">
                  <a16:creationId xmlns:a16="http://schemas.microsoft.com/office/drawing/2014/main" id="{0AB15137-F61A-429D-83C1-8F17AF505167}"/>
                </a:ext>
              </a:extLst>
            </p:cNvPr>
            <p:cNvSpPr>
              <a:spLocks/>
            </p:cNvSpPr>
            <p:nvPr/>
          </p:nvSpPr>
          <p:spPr bwMode="auto">
            <a:xfrm>
              <a:off x="3213782" y="5065729"/>
              <a:ext cx="56459" cy="502775"/>
            </a:xfrm>
            <a:custGeom>
              <a:avLst/>
              <a:gdLst>
                <a:gd name="T0" fmla="*/ 29 w 29"/>
                <a:gd name="T1" fmla="*/ 0 h 340"/>
                <a:gd name="T2" fmla="*/ 0 w 29"/>
                <a:gd name="T3" fmla="*/ 0 h 340"/>
                <a:gd name="T4" fmla="*/ 0 w 29"/>
                <a:gd name="T5" fmla="*/ 340 h 340"/>
                <a:gd name="T6" fmla="*/ 29 w 29"/>
                <a:gd name="T7" fmla="*/ 340 h 340"/>
                <a:gd name="T8" fmla="*/ 29 w 29"/>
                <a:gd name="T9" fmla="*/ 0 h 340"/>
                <a:gd name="T10" fmla="*/ 29 w 29"/>
                <a:gd name="T11" fmla="*/ 0 h 3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" h="340">
                  <a:moveTo>
                    <a:pt x="29" y="0"/>
                  </a:moveTo>
                  <a:lnTo>
                    <a:pt x="0" y="0"/>
                  </a:lnTo>
                  <a:lnTo>
                    <a:pt x="0" y="340"/>
                  </a:lnTo>
                  <a:lnTo>
                    <a:pt x="29" y="340"/>
                  </a:lnTo>
                  <a:lnTo>
                    <a:pt x="29" y="0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99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5" name="Freeform 65">
              <a:extLst>
                <a:ext uri="{FF2B5EF4-FFF2-40B4-BE49-F238E27FC236}">
                  <a16:creationId xmlns:a16="http://schemas.microsoft.com/office/drawing/2014/main" id="{3423FAED-43AF-4E30-94E6-E27DC703D6C0}"/>
                </a:ext>
              </a:extLst>
            </p:cNvPr>
            <p:cNvSpPr>
              <a:spLocks/>
            </p:cNvSpPr>
            <p:nvPr/>
          </p:nvSpPr>
          <p:spPr bwMode="auto">
            <a:xfrm>
              <a:off x="3443513" y="5077559"/>
              <a:ext cx="56459" cy="11830"/>
            </a:xfrm>
            <a:custGeom>
              <a:avLst/>
              <a:gdLst>
                <a:gd name="T0" fmla="*/ 29 w 29"/>
                <a:gd name="T1" fmla="*/ 0 h 8"/>
                <a:gd name="T2" fmla="*/ 0 w 29"/>
                <a:gd name="T3" fmla="*/ 0 h 8"/>
                <a:gd name="T4" fmla="*/ 0 w 29"/>
                <a:gd name="T5" fmla="*/ 8 h 8"/>
                <a:gd name="T6" fmla="*/ 29 w 29"/>
                <a:gd name="T7" fmla="*/ 8 h 8"/>
                <a:gd name="T8" fmla="*/ 29 w 29"/>
                <a:gd name="T9" fmla="*/ 0 h 8"/>
                <a:gd name="T10" fmla="*/ 29 w 29"/>
                <a:gd name="T11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" h="8">
                  <a:moveTo>
                    <a:pt x="29" y="0"/>
                  </a:moveTo>
                  <a:lnTo>
                    <a:pt x="0" y="0"/>
                  </a:lnTo>
                  <a:lnTo>
                    <a:pt x="0" y="8"/>
                  </a:lnTo>
                  <a:lnTo>
                    <a:pt x="29" y="8"/>
                  </a:lnTo>
                  <a:lnTo>
                    <a:pt x="29" y="0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6" name="Freeform 66">
              <a:extLst>
                <a:ext uri="{FF2B5EF4-FFF2-40B4-BE49-F238E27FC236}">
                  <a16:creationId xmlns:a16="http://schemas.microsoft.com/office/drawing/2014/main" id="{E96AED9F-66D7-4F3C-A46A-7D81F387AB0B}"/>
                </a:ext>
              </a:extLst>
            </p:cNvPr>
            <p:cNvSpPr>
              <a:spLocks/>
            </p:cNvSpPr>
            <p:nvPr/>
          </p:nvSpPr>
          <p:spPr bwMode="auto">
            <a:xfrm>
              <a:off x="3443513" y="5089389"/>
              <a:ext cx="56459" cy="479115"/>
            </a:xfrm>
            <a:custGeom>
              <a:avLst/>
              <a:gdLst>
                <a:gd name="T0" fmla="*/ 29 w 29"/>
                <a:gd name="T1" fmla="*/ 0 h 324"/>
                <a:gd name="T2" fmla="*/ 0 w 29"/>
                <a:gd name="T3" fmla="*/ 0 h 324"/>
                <a:gd name="T4" fmla="*/ 0 w 29"/>
                <a:gd name="T5" fmla="*/ 324 h 324"/>
                <a:gd name="T6" fmla="*/ 29 w 29"/>
                <a:gd name="T7" fmla="*/ 324 h 324"/>
                <a:gd name="T8" fmla="*/ 29 w 29"/>
                <a:gd name="T9" fmla="*/ 0 h 324"/>
                <a:gd name="T10" fmla="*/ 29 w 29"/>
                <a:gd name="T11" fmla="*/ 0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" h="324">
                  <a:moveTo>
                    <a:pt x="29" y="0"/>
                  </a:moveTo>
                  <a:lnTo>
                    <a:pt x="0" y="0"/>
                  </a:lnTo>
                  <a:lnTo>
                    <a:pt x="0" y="324"/>
                  </a:lnTo>
                  <a:lnTo>
                    <a:pt x="29" y="324"/>
                  </a:lnTo>
                  <a:lnTo>
                    <a:pt x="29" y="0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99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7" name="Freeform 67">
              <a:extLst>
                <a:ext uri="{FF2B5EF4-FFF2-40B4-BE49-F238E27FC236}">
                  <a16:creationId xmlns:a16="http://schemas.microsoft.com/office/drawing/2014/main" id="{930C7CED-0C5C-44B5-B261-B6936C58B660}"/>
                </a:ext>
              </a:extLst>
            </p:cNvPr>
            <p:cNvSpPr>
              <a:spLocks/>
            </p:cNvSpPr>
            <p:nvPr/>
          </p:nvSpPr>
          <p:spPr bwMode="auto">
            <a:xfrm>
              <a:off x="3665456" y="5098262"/>
              <a:ext cx="58406" cy="19224"/>
            </a:xfrm>
            <a:custGeom>
              <a:avLst/>
              <a:gdLst>
                <a:gd name="T0" fmla="*/ 30 w 30"/>
                <a:gd name="T1" fmla="*/ 13 h 13"/>
                <a:gd name="T2" fmla="*/ 30 w 30"/>
                <a:gd name="T3" fmla="*/ 0 h 13"/>
                <a:gd name="T4" fmla="*/ 0 w 30"/>
                <a:gd name="T5" fmla="*/ 0 h 13"/>
                <a:gd name="T6" fmla="*/ 0 w 30"/>
                <a:gd name="T7" fmla="*/ 13 h 13"/>
                <a:gd name="T8" fmla="*/ 30 w 30"/>
                <a:gd name="T9" fmla="*/ 13 h 13"/>
                <a:gd name="T10" fmla="*/ 30 w 30"/>
                <a:gd name="T11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3">
                  <a:moveTo>
                    <a:pt x="30" y="13"/>
                  </a:moveTo>
                  <a:lnTo>
                    <a:pt x="30" y="0"/>
                  </a:lnTo>
                  <a:lnTo>
                    <a:pt x="0" y="0"/>
                  </a:lnTo>
                  <a:lnTo>
                    <a:pt x="0" y="13"/>
                  </a:lnTo>
                  <a:lnTo>
                    <a:pt x="30" y="13"/>
                  </a:lnTo>
                  <a:lnTo>
                    <a:pt x="30" y="13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8" name="Freeform 68">
              <a:extLst>
                <a:ext uri="{FF2B5EF4-FFF2-40B4-BE49-F238E27FC236}">
                  <a16:creationId xmlns:a16="http://schemas.microsoft.com/office/drawing/2014/main" id="{36D35D75-2B3A-49E1-B756-038D47A2DCEB}"/>
                </a:ext>
              </a:extLst>
            </p:cNvPr>
            <p:cNvSpPr>
              <a:spLocks/>
            </p:cNvSpPr>
            <p:nvPr/>
          </p:nvSpPr>
          <p:spPr bwMode="auto">
            <a:xfrm>
              <a:off x="3665456" y="5117486"/>
              <a:ext cx="58406" cy="451019"/>
            </a:xfrm>
            <a:custGeom>
              <a:avLst/>
              <a:gdLst>
                <a:gd name="T0" fmla="*/ 30 w 30"/>
                <a:gd name="T1" fmla="*/ 0 h 305"/>
                <a:gd name="T2" fmla="*/ 0 w 30"/>
                <a:gd name="T3" fmla="*/ 0 h 305"/>
                <a:gd name="T4" fmla="*/ 0 w 30"/>
                <a:gd name="T5" fmla="*/ 305 h 305"/>
                <a:gd name="T6" fmla="*/ 30 w 30"/>
                <a:gd name="T7" fmla="*/ 305 h 305"/>
                <a:gd name="T8" fmla="*/ 30 w 30"/>
                <a:gd name="T9" fmla="*/ 0 h 305"/>
                <a:gd name="T10" fmla="*/ 30 w 30"/>
                <a:gd name="T11" fmla="*/ 0 h 3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305">
                  <a:moveTo>
                    <a:pt x="30" y="0"/>
                  </a:moveTo>
                  <a:lnTo>
                    <a:pt x="0" y="0"/>
                  </a:lnTo>
                  <a:lnTo>
                    <a:pt x="0" y="305"/>
                  </a:lnTo>
                  <a:lnTo>
                    <a:pt x="30" y="305"/>
                  </a:lnTo>
                  <a:lnTo>
                    <a:pt x="30" y="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99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9" name="Freeform 69">
              <a:extLst>
                <a:ext uri="{FF2B5EF4-FFF2-40B4-BE49-F238E27FC236}">
                  <a16:creationId xmlns:a16="http://schemas.microsoft.com/office/drawing/2014/main" id="{1DC7A510-76FE-44CA-8DB3-81D5EC95C6EE}"/>
                </a:ext>
              </a:extLst>
            </p:cNvPr>
            <p:cNvSpPr>
              <a:spLocks/>
            </p:cNvSpPr>
            <p:nvPr/>
          </p:nvSpPr>
          <p:spPr bwMode="auto">
            <a:xfrm>
              <a:off x="3895187" y="5081996"/>
              <a:ext cx="58406" cy="16267"/>
            </a:xfrm>
            <a:custGeom>
              <a:avLst/>
              <a:gdLst>
                <a:gd name="T0" fmla="*/ 30 w 30"/>
                <a:gd name="T1" fmla="*/ 11 h 11"/>
                <a:gd name="T2" fmla="*/ 30 w 30"/>
                <a:gd name="T3" fmla="*/ 0 h 11"/>
                <a:gd name="T4" fmla="*/ 0 w 30"/>
                <a:gd name="T5" fmla="*/ 0 h 11"/>
                <a:gd name="T6" fmla="*/ 0 w 30"/>
                <a:gd name="T7" fmla="*/ 11 h 11"/>
                <a:gd name="T8" fmla="*/ 30 w 30"/>
                <a:gd name="T9" fmla="*/ 11 h 11"/>
                <a:gd name="T10" fmla="*/ 30 w 30"/>
                <a:gd name="T11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1">
                  <a:moveTo>
                    <a:pt x="30" y="11"/>
                  </a:moveTo>
                  <a:lnTo>
                    <a:pt x="30" y="0"/>
                  </a:lnTo>
                  <a:lnTo>
                    <a:pt x="0" y="0"/>
                  </a:lnTo>
                  <a:lnTo>
                    <a:pt x="0" y="11"/>
                  </a:lnTo>
                  <a:lnTo>
                    <a:pt x="30" y="11"/>
                  </a:lnTo>
                  <a:lnTo>
                    <a:pt x="30" y="11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0" name="Freeform 70">
              <a:extLst>
                <a:ext uri="{FF2B5EF4-FFF2-40B4-BE49-F238E27FC236}">
                  <a16:creationId xmlns:a16="http://schemas.microsoft.com/office/drawing/2014/main" id="{5C76C0E4-4710-4178-833E-38E24495F6FF}"/>
                </a:ext>
              </a:extLst>
            </p:cNvPr>
            <p:cNvSpPr>
              <a:spLocks/>
            </p:cNvSpPr>
            <p:nvPr/>
          </p:nvSpPr>
          <p:spPr bwMode="auto">
            <a:xfrm>
              <a:off x="3895187" y="5098262"/>
              <a:ext cx="58406" cy="470242"/>
            </a:xfrm>
            <a:custGeom>
              <a:avLst/>
              <a:gdLst>
                <a:gd name="T0" fmla="*/ 30 w 30"/>
                <a:gd name="T1" fmla="*/ 0 h 318"/>
                <a:gd name="T2" fmla="*/ 0 w 30"/>
                <a:gd name="T3" fmla="*/ 0 h 318"/>
                <a:gd name="T4" fmla="*/ 0 w 30"/>
                <a:gd name="T5" fmla="*/ 318 h 318"/>
                <a:gd name="T6" fmla="*/ 30 w 30"/>
                <a:gd name="T7" fmla="*/ 318 h 318"/>
                <a:gd name="T8" fmla="*/ 30 w 30"/>
                <a:gd name="T9" fmla="*/ 0 h 318"/>
                <a:gd name="T10" fmla="*/ 30 w 30"/>
                <a:gd name="T11" fmla="*/ 0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318">
                  <a:moveTo>
                    <a:pt x="30" y="0"/>
                  </a:moveTo>
                  <a:lnTo>
                    <a:pt x="0" y="0"/>
                  </a:lnTo>
                  <a:lnTo>
                    <a:pt x="0" y="318"/>
                  </a:lnTo>
                  <a:lnTo>
                    <a:pt x="30" y="318"/>
                  </a:lnTo>
                  <a:lnTo>
                    <a:pt x="30" y="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99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1" name="Freeform 71">
              <a:extLst>
                <a:ext uri="{FF2B5EF4-FFF2-40B4-BE49-F238E27FC236}">
                  <a16:creationId xmlns:a16="http://schemas.microsoft.com/office/drawing/2014/main" id="{62D95297-BE50-448D-83F6-0B2D5B78E8CB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4652" y="5081996"/>
              <a:ext cx="56459" cy="16267"/>
            </a:xfrm>
            <a:custGeom>
              <a:avLst/>
              <a:gdLst>
                <a:gd name="T0" fmla="*/ 29 w 29"/>
                <a:gd name="T1" fmla="*/ 0 h 11"/>
                <a:gd name="T2" fmla="*/ 0 w 29"/>
                <a:gd name="T3" fmla="*/ 0 h 11"/>
                <a:gd name="T4" fmla="*/ 0 w 29"/>
                <a:gd name="T5" fmla="*/ 11 h 11"/>
                <a:gd name="T6" fmla="*/ 29 w 29"/>
                <a:gd name="T7" fmla="*/ 11 h 11"/>
                <a:gd name="T8" fmla="*/ 29 w 29"/>
                <a:gd name="T9" fmla="*/ 0 h 11"/>
                <a:gd name="T10" fmla="*/ 29 w 29"/>
                <a:gd name="T11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" h="11">
                  <a:moveTo>
                    <a:pt x="29" y="0"/>
                  </a:moveTo>
                  <a:lnTo>
                    <a:pt x="0" y="0"/>
                  </a:lnTo>
                  <a:lnTo>
                    <a:pt x="0" y="11"/>
                  </a:lnTo>
                  <a:lnTo>
                    <a:pt x="29" y="11"/>
                  </a:lnTo>
                  <a:lnTo>
                    <a:pt x="29" y="0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2" name="Freeform 72">
              <a:extLst>
                <a:ext uri="{FF2B5EF4-FFF2-40B4-BE49-F238E27FC236}">
                  <a16:creationId xmlns:a16="http://schemas.microsoft.com/office/drawing/2014/main" id="{FF9714EB-13B4-4C61-8EC8-72D310152327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4652" y="5098262"/>
              <a:ext cx="56459" cy="470242"/>
            </a:xfrm>
            <a:custGeom>
              <a:avLst/>
              <a:gdLst>
                <a:gd name="T0" fmla="*/ 29 w 29"/>
                <a:gd name="T1" fmla="*/ 0 h 318"/>
                <a:gd name="T2" fmla="*/ 0 w 29"/>
                <a:gd name="T3" fmla="*/ 0 h 318"/>
                <a:gd name="T4" fmla="*/ 0 w 29"/>
                <a:gd name="T5" fmla="*/ 318 h 318"/>
                <a:gd name="T6" fmla="*/ 29 w 29"/>
                <a:gd name="T7" fmla="*/ 318 h 318"/>
                <a:gd name="T8" fmla="*/ 29 w 29"/>
                <a:gd name="T9" fmla="*/ 0 h 318"/>
                <a:gd name="T10" fmla="*/ 29 w 29"/>
                <a:gd name="T11" fmla="*/ 0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" h="318">
                  <a:moveTo>
                    <a:pt x="29" y="0"/>
                  </a:moveTo>
                  <a:lnTo>
                    <a:pt x="0" y="0"/>
                  </a:lnTo>
                  <a:lnTo>
                    <a:pt x="0" y="318"/>
                  </a:lnTo>
                  <a:lnTo>
                    <a:pt x="29" y="318"/>
                  </a:lnTo>
                  <a:lnTo>
                    <a:pt x="29" y="0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99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3" name="Freeform 73">
              <a:extLst>
                <a:ext uri="{FF2B5EF4-FFF2-40B4-BE49-F238E27FC236}">
                  <a16:creationId xmlns:a16="http://schemas.microsoft.com/office/drawing/2014/main" id="{E7AF6425-715B-484D-A26F-E1094D576964}"/>
                </a:ext>
              </a:extLst>
            </p:cNvPr>
            <p:cNvSpPr>
              <a:spLocks/>
            </p:cNvSpPr>
            <p:nvPr/>
          </p:nvSpPr>
          <p:spPr bwMode="auto">
            <a:xfrm>
              <a:off x="4364383" y="5098262"/>
              <a:ext cx="56459" cy="17745"/>
            </a:xfrm>
            <a:custGeom>
              <a:avLst/>
              <a:gdLst>
                <a:gd name="T0" fmla="*/ 0 w 29"/>
                <a:gd name="T1" fmla="*/ 0 h 12"/>
                <a:gd name="T2" fmla="*/ 0 w 29"/>
                <a:gd name="T3" fmla="*/ 12 h 12"/>
                <a:gd name="T4" fmla="*/ 29 w 29"/>
                <a:gd name="T5" fmla="*/ 12 h 12"/>
                <a:gd name="T6" fmla="*/ 29 w 29"/>
                <a:gd name="T7" fmla="*/ 0 h 12"/>
                <a:gd name="T8" fmla="*/ 0 w 29"/>
                <a:gd name="T9" fmla="*/ 0 h 12"/>
                <a:gd name="T10" fmla="*/ 0 w 29"/>
                <a:gd name="T11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" h="12">
                  <a:moveTo>
                    <a:pt x="0" y="0"/>
                  </a:moveTo>
                  <a:lnTo>
                    <a:pt x="0" y="12"/>
                  </a:lnTo>
                  <a:lnTo>
                    <a:pt x="29" y="12"/>
                  </a:lnTo>
                  <a:lnTo>
                    <a:pt x="29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4" name="Freeform 74">
              <a:extLst>
                <a:ext uri="{FF2B5EF4-FFF2-40B4-BE49-F238E27FC236}">
                  <a16:creationId xmlns:a16="http://schemas.microsoft.com/office/drawing/2014/main" id="{90619D6F-DFC6-4564-BD85-736A55A50DDF}"/>
                </a:ext>
              </a:extLst>
            </p:cNvPr>
            <p:cNvSpPr>
              <a:spLocks/>
            </p:cNvSpPr>
            <p:nvPr/>
          </p:nvSpPr>
          <p:spPr bwMode="auto">
            <a:xfrm>
              <a:off x="4364383" y="5116007"/>
              <a:ext cx="56459" cy="452497"/>
            </a:xfrm>
            <a:custGeom>
              <a:avLst/>
              <a:gdLst>
                <a:gd name="T0" fmla="*/ 0 w 29"/>
                <a:gd name="T1" fmla="*/ 0 h 306"/>
                <a:gd name="T2" fmla="*/ 0 w 29"/>
                <a:gd name="T3" fmla="*/ 306 h 306"/>
                <a:gd name="T4" fmla="*/ 29 w 29"/>
                <a:gd name="T5" fmla="*/ 306 h 306"/>
                <a:gd name="T6" fmla="*/ 29 w 29"/>
                <a:gd name="T7" fmla="*/ 0 h 306"/>
                <a:gd name="T8" fmla="*/ 0 w 29"/>
                <a:gd name="T9" fmla="*/ 0 h 306"/>
                <a:gd name="T10" fmla="*/ 0 w 29"/>
                <a:gd name="T11" fmla="*/ 0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" h="306">
                  <a:moveTo>
                    <a:pt x="0" y="0"/>
                  </a:moveTo>
                  <a:lnTo>
                    <a:pt x="0" y="306"/>
                  </a:lnTo>
                  <a:lnTo>
                    <a:pt x="29" y="306"/>
                  </a:lnTo>
                  <a:lnTo>
                    <a:pt x="29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9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5" name="Freeform 75">
              <a:extLst>
                <a:ext uri="{FF2B5EF4-FFF2-40B4-BE49-F238E27FC236}">
                  <a16:creationId xmlns:a16="http://schemas.microsoft.com/office/drawing/2014/main" id="{1860FAAC-B551-41F4-98DA-5919B7DDDEA2}"/>
                </a:ext>
              </a:extLst>
            </p:cNvPr>
            <p:cNvSpPr>
              <a:spLocks/>
            </p:cNvSpPr>
            <p:nvPr/>
          </p:nvSpPr>
          <p:spPr bwMode="auto">
            <a:xfrm>
              <a:off x="4054830" y="4768501"/>
              <a:ext cx="56459" cy="800004"/>
            </a:xfrm>
            <a:custGeom>
              <a:avLst/>
              <a:gdLst>
                <a:gd name="T0" fmla="*/ 29 w 29"/>
                <a:gd name="T1" fmla="*/ 0 h 541"/>
                <a:gd name="T2" fmla="*/ 0 w 29"/>
                <a:gd name="T3" fmla="*/ 0 h 541"/>
                <a:gd name="T4" fmla="*/ 0 w 29"/>
                <a:gd name="T5" fmla="*/ 541 h 541"/>
                <a:gd name="T6" fmla="*/ 29 w 29"/>
                <a:gd name="T7" fmla="*/ 541 h 541"/>
                <a:gd name="T8" fmla="*/ 29 w 29"/>
                <a:gd name="T9" fmla="*/ 0 h 541"/>
                <a:gd name="T10" fmla="*/ 29 w 29"/>
                <a:gd name="T11" fmla="*/ 0 h 5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" h="541">
                  <a:moveTo>
                    <a:pt x="29" y="0"/>
                  </a:moveTo>
                  <a:lnTo>
                    <a:pt x="0" y="0"/>
                  </a:lnTo>
                  <a:lnTo>
                    <a:pt x="0" y="541"/>
                  </a:lnTo>
                  <a:lnTo>
                    <a:pt x="29" y="541"/>
                  </a:lnTo>
                  <a:lnTo>
                    <a:pt x="29" y="0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6" name="Freeform 76">
              <a:extLst>
                <a:ext uri="{FF2B5EF4-FFF2-40B4-BE49-F238E27FC236}">
                  <a16:creationId xmlns:a16="http://schemas.microsoft.com/office/drawing/2014/main" id="{2F5B6A7A-B227-4CC5-9EB6-6E757CF392C7}"/>
                </a:ext>
              </a:extLst>
            </p:cNvPr>
            <p:cNvSpPr>
              <a:spLocks/>
            </p:cNvSpPr>
            <p:nvPr/>
          </p:nvSpPr>
          <p:spPr bwMode="auto">
            <a:xfrm>
              <a:off x="4054830" y="4753714"/>
              <a:ext cx="56459" cy="14787"/>
            </a:xfrm>
            <a:custGeom>
              <a:avLst/>
              <a:gdLst>
                <a:gd name="T0" fmla="*/ 0 w 29"/>
                <a:gd name="T1" fmla="*/ 10 h 10"/>
                <a:gd name="T2" fmla="*/ 29 w 29"/>
                <a:gd name="T3" fmla="*/ 10 h 10"/>
                <a:gd name="T4" fmla="*/ 29 w 29"/>
                <a:gd name="T5" fmla="*/ 0 h 10"/>
                <a:gd name="T6" fmla="*/ 0 w 29"/>
                <a:gd name="T7" fmla="*/ 0 h 10"/>
                <a:gd name="T8" fmla="*/ 0 w 29"/>
                <a:gd name="T9" fmla="*/ 10 h 10"/>
                <a:gd name="T10" fmla="*/ 0 w 29"/>
                <a:gd name="T11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" h="10">
                  <a:moveTo>
                    <a:pt x="0" y="10"/>
                  </a:moveTo>
                  <a:lnTo>
                    <a:pt x="29" y="10"/>
                  </a:lnTo>
                  <a:lnTo>
                    <a:pt x="29" y="0"/>
                  </a:lnTo>
                  <a:lnTo>
                    <a:pt x="0" y="0"/>
                  </a:lnTo>
                  <a:lnTo>
                    <a:pt x="0" y="1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7" name="Freeform 77">
              <a:extLst>
                <a:ext uri="{FF2B5EF4-FFF2-40B4-BE49-F238E27FC236}">
                  <a16:creationId xmlns:a16="http://schemas.microsoft.com/office/drawing/2014/main" id="{935F879E-2205-47C2-8B80-BF3BE5F049BD}"/>
                </a:ext>
              </a:extLst>
            </p:cNvPr>
            <p:cNvSpPr>
              <a:spLocks/>
            </p:cNvSpPr>
            <p:nvPr/>
          </p:nvSpPr>
          <p:spPr bwMode="auto">
            <a:xfrm>
              <a:off x="4522079" y="5043548"/>
              <a:ext cx="58406" cy="524957"/>
            </a:xfrm>
            <a:custGeom>
              <a:avLst/>
              <a:gdLst>
                <a:gd name="T0" fmla="*/ 30 w 30"/>
                <a:gd name="T1" fmla="*/ 0 h 355"/>
                <a:gd name="T2" fmla="*/ 0 w 30"/>
                <a:gd name="T3" fmla="*/ 0 h 355"/>
                <a:gd name="T4" fmla="*/ 0 w 30"/>
                <a:gd name="T5" fmla="*/ 355 h 355"/>
                <a:gd name="T6" fmla="*/ 30 w 30"/>
                <a:gd name="T7" fmla="*/ 355 h 355"/>
                <a:gd name="T8" fmla="*/ 30 w 30"/>
                <a:gd name="T9" fmla="*/ 0 h 355"/>
                <a:gd name="T10" fmla="*/ 30 w 30"/>
                <a:gd name="T11" fmla="*/ 0 h 3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355">
                  <a:moveTo>
                    <a:pt x="30" y="0"/>
                  </a:moveTo>
                  <a:lnTo>
                    <a:pt x="0" y="0"/>
                  </a:lnTo>
                  <a:lnTo>
                    <a:pt x="0" y="355"/>
                  </a:lnTo>
                  <a:lnTo>
                    <a:pt x="30" y="355"/>
                  </a:lnTo>
                  <a:lnTo>
                    <a:pt x="30" y="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8" name="Freeform 78">
              <a:extLst>
                <a:ext uri="{FF2B5EF4-FFF2-40B4-BE49-F238E27FC236}">
                  <a16:creationId xmlns:a16="http://schemas.microsoft.com/office/drawing/2014/main" id="{7850A883-809D-4F51-BC49-4E2E21BA929C}"/>
                </a:ext>
              </a:extLst>
            </p:cNvPr>
            <p:cNvSpPr>
              <a:spLocks/>
            </p:cNvSpPr>
            <p:nvPr/>
          </p:nvSpPr>
          <p:spPr bwMode="auto">
            <a:xfrm>
              <a:off x="4522079" y="5025804"/>
              <a:ext cx="58406" cy="17745"/>
            </a:xfrm>
            <a:custGeom>
              <a:avLst/>
              <a:gdLst>
                <a:gd name="T0" fmla="*/ 0 w 30"/>
                <a:gd name="T1" fmla="*/ 12 h 12"/>
                <a:gd name="T2" fmla="*/ 30 w 30"/>
                <a:gd name="T3" fmla="*/ 12 h 12"/>
                <a:gd name="T4" fmla="*/ 30 w 30"/>
                <a:gd name="T5" fmla="*/ 0 h 12"/>
                <a:gd name="T6" fmla="*/ 0 w 30"/>
                <a:gd name="T7" fmla="*/ 0 h 12"/>
                <a:gd name="T8" fmla="*/ 0 w 30"/>
                <a:gd name="T9" fmla="*/ 12 h 12"/>
                <a:gd name="T10" fmla="*/ 0 w 30"/>
                <a:gd name="T11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">
                  <a:moveTo>
                    <a:pt x="0" y="12"/>
                  </a:moveTo>
                  <a:lnTo>
                    <a:pt x="30" y="12"/>
                  </a:lnTo>
                  <a:lnTo>
                    <a:pt x="30" y="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9" name="Freeform 79">
              <a:extLst>
                <a:ext uri="{FF2B5EF4-FFF2-40B4-BE49-F238E27FC236}">
                  <a16:creationId xmlns:a16="http://schemas.microsoft.com/office/drawing/2014/main" id="{937C6872-7894-4435-98FE-7C6BAC298CF2}"/>
                </a:ext>
              </a:extLst>
            </p:cNvPr>
            <p:cNvSpPr>
              <a:spLocks/>
            </p:cNvSpPr>
            <p:nvPr/>
          </p:nvSpPr>
          <p:spPr bwMode="auto">
            <a:xfrm>
              <a:off x="4601901" y="5098262"/>
              <a:ext cx="58406" cy="19224"/>
            </a:xfrm>
            <a:custGeom>
              <a:avLst/>
              <a:gdLst>
                <a:gd name="T0" fmla="*/ 30 w 30"/>
                <a:gd name="T1" fmla="*/ 0 h 13"/>
                <a:gd name="T2" fmla="*/ 0 w 30"/>
                <a:gd name="T3" fmla="*/ 0 h 13"/>
                <a:gd name="T4" fmla="*/ 0 w 30"/>
                <a:gd name="T5" fmla="*/ 13 h 13"/>
                <a:gd name="T6" fmla="*/ 30 w 30"/>
                <a:gd name="T7" fmla="*/ 13 h 13"/>
                <a:gd name="T8" fmla="*/ 30 w 30"/>
                <a:gd name="T9" fmla="*/ 0 h 13"/>
                <a:gd name="T10" fmla="*/ 30 w 30"/>
                <a:gd name="T11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3">
                  <a:moveTo>
                    <a:pt x="30" y="0"/>
                  </a:moveTo>
                  <a:lnTo>
                    <a:pt x="0" y="0"/>
                  </a:lnTo>
                  <a:lnTo>
                    <a:pt x="0" y="13"/>
                  </a:lnTo>
                  <a:lnTo>
                    <a:pt x="30" y="13"/>
                  </a:lnTo>
                  <a:lnTo>
                    <a:pt x="30" y="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51" name="Freeform 80">
              <a:extLst>
                <a:ext uri="{FF2B5EF4-FFF2-40B4-BE49-F238E27FC236}">
                  <a16:creationId xmlns:a16="http://schemas.microsoft.com/office/drawing/2014/main" id="{EA0FD786-FADF-4B19-AAEF-DF88913ABB1A}"/>
                </a:ext>
              </a:extLst>
            </p:cNvPr>
            <p:cNvSpPr>
              <a:spLocks/>
            </p:cNvSpPr>
            <p:nvPr/>
          </p:nvSpPr>
          <p:spPr bwMode="auto">
            <a:xfrm>
              <a:off x="4601901" y="5117486"/>
              <a:ext cx="58406" cy="451019"/>
            </a:xfrm>
            <a:custGeom>
              <a:avLst/>
              <a:gdLst>
                <a:gd name="T0" fmla="*/ 30 w 30"/>
                <a:gd name="T1" fmla="*/ 0 h 305"/>
                <a:gd name="T2" fmla="*/ 0 w 30"/>
                <a:gd name="T3" fmla="*/ 0 h 305"/>
                <a:gd name="T4" fmla="*/ 0 w 30"/>
                <a:gd name="T5" fmla="*/ 305 h 305"/>
                <a:gd name="T6" fmla="*/ 30 w 30"/>
                <a:gd name="T7" fmla="*/ 305 h 305"/>
                <a:gd name="T8" fmla="*/ 30 w 30"/>
                <a:gd name="T9" fmla="*/ 0 h 305"/>
                <a:gd name="T10" fmla="*/ 30 w 30"/>
                <a:gd name="T11" fmla="*/ 0 h 3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305">
                  <a:moveTo>
                    <a:pt x="30" y="0"/>
                  </a:moveTo>
                  <a:lnTo>
                    <a:pt x="0" y="0"/>
                  </a:lnTo>
                  <a:lnTo>
                    <a:pt x="0" y="305"/>
                  </a:lnTo>
                  <a:lnTo>
                    <a:pt x="30" y="305"/>
                  </a:lnTo>
                  <a:lnTo>
                    <a:pt x="30" y="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99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52" name="Freeform 81">
              <a:extLst>
                <a:ext uri="{FF2B5EF4-FFF2-40B4-BE49-F238E27FC236}">
                  <a16:creationId xmlns:a16="http://schemas.microsoft.com/office/drawing/2014/main" id="{3634F017-CBC9-4544-AC84-27F47CE9B4B4}"/>
                </a:ext>
              </a:extLst>
            </p:cNvPr>
            <p:cNvSpPr>
              <a:spLocks/>
            </p:cNvSpPr>
            <p:nvPr/>
          </p:nvSpPr>
          <p:spPr bwMode="auto">
            <a:xfrm>
              <a:off x="4831632" y="5212126"/>
              <a:ext cx="58406" cy="20702"/>
            </a:xfrm>
            <a:custGeom>
              <a:avLst/>
              <a:gdLst>
                <a:gd name="T0" fmla="*/ 30 w 30"/>
                <a:gd name="T1" fmla="*/ 0 h 14"/>
                <a:gd name="T2" fmla="*/ 0 w 30"/>
                <a:gd name="T3" fmla="*/ 0 h 14"/>
                <a:gd name="T4" fmla="*/ 0 w 30"/>
                <a:gd name="T5" fmla="*/ 14 h 14"/>
                <a:gd name="T6" fmla="*/ 30 w 30"/>
                <a:gd name="T7" fmla="*/ 14 h 14"/>
                <a:gd name="T8" fmla="*/ 30 w 30"/>
                <a:gd name="T9" fmla="*/ 0 h 14"/>
                <a:gd name="T10" fmla="*/ 30 w 30"/>
                <a:gd name="T11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4">
                  <a:moveTo>
                    <a:pt x="30" y="0"/>
                  </a:moveTo>
                  <a:lnTo>
                    <a:pt x="0" y="0"/>
                  </a:lnTo>
                  <a:lnTo>
                    <a:pt x="0" y="14"/>
                  </a:lnTo>
                  <a:lnTo>
                    <a:pt x="30" y="14"/>
                  </a:lnTo>
                  <a:lnTo>
                    <a:pt x="30" y="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53" name="Freeform 82">
              <a:extLst>
                <a:ext uri="{FF2B5EF4-FFF2-40B4-BE49-F238E27FC236}">
                  <a16:creationId xmlns:a16="http://schemas.microsoft.com/office/drawing/2014/main" id="{AFAF3943-3BD2-475E-BE4C-010AF24DD75C}"/>
                </a:ext>
              </a:extLst>
            </p:cNvPr>
            <p:cNvSpPr>
              <a:spLocks/>
            </p:cNvSpPr>
            <p:nvPr/>
          </p:nvSpPr>
          <p:spPr bwMode="auto">
            <a:xfrm>
              <a:off x="4831632" y="5232828"/>
              <a:ext cx="58406" cy="335677"/>
            </a:xfrm>
            <a:custGeom>
              <a:avLst/>
              <a:gdLst>
                <a:gd name="T0" fmla="*/ 30 w 30"/>
                <a:gd name="T1" fmla="*/ 0 h 227"/>
                <a:gd name="T2" fmla="*/ 0 w 30"/>
                <a:gd name="T3" fmla="*/ 0 h 227"/>
                <a:gd name="T4" fmla="*/ 0 w 30"/>
                <a:gd name="T5" fmla="*/ 227 h 227"/>
                <a:gd name="T6" fmla="*/ 30 w 30"/>
                <a:gd name="T7" fmla="*/ 227 h 227"/>
                <a:gd name="T8" fmla="*/ 30 w 30"/>
                <a:gd name="T9" fmla="*/ 0 h 227"/>
                <a:gd name="T10" fmla="*/ 30 w 30"/>
                <a:gd name="T11" fmla="*/ 0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227">
                  <a:moveTo>
                    <a:pt x="30" y="0"/>
                  </a:moveTo>
                  <a:lnTo>
                    <a:pt x="0" y="0"/>
                  </a:lnTo>
                  <a:lnTo>
                    <a:pt x="0" y="227"/>
                  </a:lnTo>
                  <a:lnTo>
                    <a:pt x="30" y="227"/>
                  </a:lnTo>
                  <a:lnTo>
                    <a:pt x="30" y="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99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54" name="Freeform 83">
              <a:extLst>
                <a:ext uri="{FF2B5EF4-FFF2-40B4-BE49-F238E27FC236}">
                  <a16:creationId xmlns:a16="http://schemas.microsoft.com/office/drawing/2014/main" id="{CC73542A-F96B-4BCB-88EC-D690091E5C5D}"/>
                </a:ext>
              </a:extLst>
            </p:cNvPr>
            <p:cNvSpPr>
              <a:spLocks/>
            </p:cNvSpPr>
            <p:nvPr/>
          </p:nvSpPr>
          <p:spPr bwMode="auto">
            <a:xfrm>
              <a:off x="4991275" y="5116007"/>
              <a:ext cx="56459" cy="452497"/>
            </a:xfrm>
            <a:custGeom>
              <a:avLst/>
              <a:gdLst>
                <a:gd name="T0" fmla="*/ 29 w 29"/>
                <a:gd name="T1" fmla="*/ 0 h 306"/>
                <a:gd name="T2" fmla="*/ 0 w 29"/>
                <a:gd name="T3" fmla="*/ 0 h 306"/>
                <a:gd name="T4" fmla="*/ 0 w 29"/>
                <a:gd name="T5" fmla="*/ 306 h 306"/>
                <a:gd name="T6" fmla="*/ 29 w 29"/>
                <a:gd name="T7" fmla="*/ 306 h 306"/>
                <a:gd name="T8" fmla="*/ 29 w 29"/>
                <a:gd name="T9" fmla="*/ 0 h 306"/>
                <a:gd name="T10" fmla="*/ 29 w 29"/>
                <a:gd name="T11" fmla="*/ 0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" h="306">
                  <a:moveTo>
                    <a:pt x="29" y="0"/>
                  </a:moveTo>
                  <a:lnTo>
                    <a:pt x="0" y="0"/>
                  </a:lnTo>
                  <a:lnTo>
                    <a:pt x="0" y="306"/>
                  </a:lnTo>
                  <a:lnTo>
                    <a:pt x="29" y="306"/>
                  </a:lnTo>
                  <a:lnTo>
                    <a:pt x="29" y="0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55" name="Freeform 84">
              <a:extLst>
                <a:ext uri="{FF2B5EF4-FFF2-40B4-BE49-F238E27FC236}">
                  <a16:creationId xmlns:a16="http://schemas.microsoft.com/office/drawing/2014/main" id="{9DE822D4-0D93-46D6-AECF-85BE2BFD676C}"/>
                </a:ext>
              </a:extLst>
            </p:cNvPr>
            <p:cNvSpPr>
              <a:spLocks/>
            </p:cNvSpPr>
            <p:nvPr/>
          </p:nvSpPr>
          <p:spPr bwMode="auto">
            <a:xfrm>
              <a:off x="4991275" y="5101219"/>
              <a:ext cx="56459" cy="14787"/>
            </a:xfrm>
            <a:custGeom>
              <a:avLst/>
              <a:gdLst>
                <a:gd name="T0" fmla="*/ 0 w 29"/>
                <a:gd name="T1" fmla="*/ 10 h 10"/>
                <a:gd name="T2" fmla="*/ 29 w 29"/>
                <a:gd name="T3" fmla="*/ 10 h 10"/>
                <a:gd name="T4" fmla="*/ 29 w 29"/>
                <a:gd name="T5" fmla="*/ 0 h 10"/>
                <a:gd name="T6" fmla="*/ 0 w 29"/>
                <a:gd name="T7" fmla="*/ 0 h 10"/>
                <a:gd name="T8" fmla="*/ 0 w 29"/>
                <a:gd name="T9" fmla="*/ 10 h 10"/>
                <a:gd name="T10" fmla="*/ 0 w 29"/>
                <a:gd name="T11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" h="10">
                  <a:moveTo>
                    <a:pt x="0" y="10"/>
                  </a:moveTo>
                  <a:lnTo>
                    <a:pt x="29" y="10"/>
                  </a:lnTo>
                  <a:lnTo>
                    <a:pt x="29" y="0"/>
                  </a:lnTo>
                  <a:lnTo>
                    <a:pt x="0" y="0"/>
                  </a:lnTo>
                  <a:lnTo>
                    <a:pt x="0" y="1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56" name="Freeform 85">
              <a:extLst>
                <a:ext uri="{FF2B5EF4-FFF2-40B4-BE49-F238E27FC236}">
                  <a16:creationId xmlns:a16="http://schemas.microsoft.com/office/drawing/2014/main" id="{9793C489-3FC9-4A76-991E-C8417627B075}"/>
                </a:ext>
              </a:extLst>
            </p:cNvPr>
            <p:cNvSpPr>
              <a:spLocks/>
            </p:cNvSpPr>
            <p:nvPr/>
          </p:nvSpPr>
          <p:spPr bwMode="auto">
            <a:xfrm>
              <a:off x="5446843" y="5138188"/>
              <a:ext cx="56459" cy="26617"/>
            </a:xfrm>
            <a:custGeom>
              <a:avLst/>
              <a:gdLst>
                <a:gd name="T0" fmla="*/ 0 w 29"/>
                <a:gd name="T1" fmla="*/ 0 h 18"/>
                <a:gd name="T2" fmla="*/ 0 w 29"/>
                <a:gd name="T3" fmla="*/ 18 h 18"/>
                <a:gd name="T4" fmla="*/ 29 w 29"/>
                <a:gd name="T5" fmla="*/ 18 h 18"/>
                <a:gd name="T6" fmla="*/ 29 w 29"/>
                <a:gd name="T7" fmla="*/ 0 h 18"/>
                <a:gd name="T8" fmla="*/ 0 w 29"/>
                <a:gd name="T9" fmla="*/ 0 h 18"/>
                <a:gd name="T10" fmla="*/ 0 w 29"/>
                <a:gd name="T11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" h="18">
                  <a:moveTo>
                    <a:pt x="0" y="0"/>
                  </a:moveTo>
                  <a:lnTo>
                    <a:pt x="0" y="18"/>
                  </a:lnTo>
                  <a:lnTo>
                    <a:pt x="29" y="18"/>
                  </a:lnTo>
                  <a:lnTo>
                    <a:pt x="29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57" name="Freeform 86">
              <a:extLst>
                <a:ext uri="{FF2B5EF4-FFF2-40B4-BE49-F238E27FC236}">
                  <a16:creationId xmlns:a16="http://schemas.microsoft.com/office/drawing/2014/main" id="{98C8FB21-B54D-4F8D-94DA-14BB49C1A8BC}"/>
                </a:ext>
              </a:extLst>
            </p:cNvPr>
            <p:cNvSpPr>
              <a:spLocks/>
            </p:cNvSpPr>
            <p:nvPr/>
          </p:nvSpPr>
          <p:spPr bwMode="auto">
            <a:xfrm>
              <a:off x="5446843" y="5164806"/>
              <a:ext cx="56459" cy="403699"/>
            </a:xfrm>
            <a:custGeom>
              <a:avLst/>
              <a:gdLst>
                <a:gd name="T0" fmla="*/ 29 w 29"/>
                <a:gd name="T1" fmla="*/ 0 h 273"/>
                <a:gd name="T2" fmla="*/ 0 w 29"/>
                <a:gd name="T3" fmla="*/ 0 h 273"/>
                <a:gd name="T4" fmla="*/ 0 w 29"/>
                <a:gd name="T5" fmla="*/ 273 h 273"/>
                <a:gd name="T6" fmla="*/ 29 w 29"/>
                <a:gd name="T7" fmla="*/ 273 h 273"/>
                <a:gd name="T8" fmla="*/ 29 w 29"/>
                <a:gd name="T9" fmla="*/ 0 h 273"/>
                <a:gd name="T10" fmla="*/ 29 w 29"/>
                <a:gd name="T11" fmla="*/ 0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" h="273">
                  <a:moveTo>
                    <a:pt x="29" y="0"/>
                  </a:moveTo>
                  <a:lnTo>
                    <a:pt x="0" y="0"/>
                  </a:lnTo>
                  <a:lnTo>
                    <a:pt x="0" y="273"/>
                  </a:lnTo>
                  <a:lnTo>
                    <a:pt x="29" y="273"/>
                  </a:lnTo>
                  <a:lnTo>
                    <a:pt x="29" y="0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58" name="Freeform 87">
              <a:extLst>
                <a:ext uri="{FF2B5EF4-FFF2-40B4-BE49-F238E27FC236}">
                  <a16:creationId xmlns:a16="http://schemas.microsoft.com/office/drawing/2014/main" id="{AD56AEB5-BBC8-41FE-87E1-2699F9F0895F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4448" y="5164806"/>
              <a:ext cx="58406" cy="19224"/>
            </a:xfrm>
            <a:custGeom>
              <a:avLst/>
              <a:gdLst>
                <a:gd name="T0" fmla="*/ 30 w 30"/>
                <a:gd name="T1" fmla="*/ 0 h 13"/>
                <a:gd name="T2" fmla="*/ 0 w 30"/>
                <a:gd name="T3" fmla="*/ 0 h 13"/>
                <a:gd name="T4" fmla="*/ 0 w 30"/>
                <a:gd name="T5" fmla="*/ 13 h 13"/>
                <a:gd name="T6" fmla="*/ 30 w 30"/>
                <a:gd name="T7" fmla="*/ 13 h 13"/>
                <a:gd name="T8" fmla="*/ 30 w 30"/>
                <a:gd name="T9" fmla="*/ 0 h 13"/>
                <a:gd name="T10" fmla="*/ 30 w 30"/>
                <a:gd name="T11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3">
                  <a:moveTo>
                    <a:pt x="30" y="0"/>
                  </a:moveTo>
                  <a:lnTo>
                    <a:pt x="0" y="0"/>
                  </a:lnTo>
                  <a:lnTo>
                    <a:pt x="0" y="13"/>
                  </a:lnTo>
                  <a:lnTo>
                    <a:pt x="30" y="13"/>
                  </a:lnTo>
                  <a:lnTo>
                    <a:pt x="30" y="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59" name="Freeform 88">
              <a:extLst>
                <a:ext uri="{FF2B5EF4-FFF2-40B4-BE49-F238E27FC236}">
                  <a16:creationId xmlns:a16="http://schemas.microsoft.com/office/drawing/2014/main" id="{00B5B99E-7C9F-470C-B132-964A7D009CB5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4448" y="5184029"/>
              <a:ext cx="58406" cy="384475"/>
            </a:xfrm>
            <a:custGeom>
              <a:avLst/>
              <a:gdLst>
                <a:gd name="T0" fmla="*/ 30 w 30"/>
                <a:gd name="T1" fmla="*/ 0 h 260"/>
                <a:gd name="T2" fmla="*/ 0 w 30"/>
                <a:gd name="T3" fmla="*/ 0 h 260"/>
                <a:gd name="T4" fmla="*/ 0 w 30"/>
                <a:gd name="T5" fmla="*/ 260 h 260"/>
                <a:gd name="T6" fmla="*/ 30 w 30"/>
                <a:gd name="T7" fmla="*/ 260 h 260"/>
                <a:gd name="T8" fmla="*/ 30 w 30"/>
                <a:gd name="T9" fmla="*/ 0 h 260"/>
                <a:gd name="T10" fmla="*/ 30 w 30"/>
                <a:gd name="T11" fmla="*/ 0 h 2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260">
                  <a:moveTo>
                    <a:pt x="30" y="0"/>
                  </a:moveTo>
                  <a:lnTo>
                    <a:pt x="0" y="0"/>
                  </a:lnTo>
                  <a:lnTo>
                    <a:pt x="0" y="260"/>
                  </a:lnTo>
                  <a:lnTo>
                    <a:pt x="30" y="260"/>
                  </a:lnTo>
                  <a:lnTo>
                    <a:pt x="30" y="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99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120" name="Freeform 89">
              <a:extLst>
                <a:ext uri="{FF2B5EF4-FFF2-40B4-BE49-F238E27FC236}">
                  <a16:creationId xmlns:a16="http://schemas.microsoft.com/office/drawing/2014/main" id="{3E562105-4D01-4AB7-8BA3-15900D8517EB}"/>
                </a:ext>
              </a:extLst>
            </p:cNvPr>
            <p:cNvSpPr>
              <a:spLocks/>
            </p:cNvSpPr>
            <p:nvPr/>
          </p:nvSpPr>
          <p:spPr bwMode="auto">
            <a:xfrm>
              <a:off x="5914091" y="5102698"/>
              <a:ext cx="58406" cy="14787"/>
            </a:xfrm>
            <a:custGeom>
              <a:avLst/>
              <a:gdLst>
                <a:gd name="T0" fmla="*/ 30 w 30"/>
                <a:gd name="T1" fmla="*/ 0 h 10"/>
                <a:gd name="T2" fmla="*/ 0 w 30"/>
                <a:gd name="T3" fmla="*/ 0 h 10"/>
                <a:gd name="T4" fmla="*/ 0 w 30"/>
                <a:gd name="T5" fmla="*/ 10 h 10"/>
                <a:gd name="T6" fmla="*/ 30 w 30"/>
                <a:gd name="T7" fmla="*/ 10 h 10"/>
                <a:gd name="T8" fmla="*/ 30 w 30"/>
                <a:gd name="T9" fmla="*/ 0 h 10"/>
                <a:gd name="T10" fmla="*/ 30 w 30"/>
                <a:gd name="T11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0">
                  <a:moveTo>
                    <a:pt x="30" y="0"/>
                  </a:moveTo>
                  <a:lnTo>
                    <a:pt x="0" y="0"/>
                  </a:lnTo>
                  <a:lnTo>
                    <a:pt x="0" y="10"/>
                  </a:lnTo>
                  <a:lnTo>
                    <a:pt x="30" y="10"/>
                  </a:lnTo>
                  <a:lnTo>
                    <a:pt x="30" y="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121" name="Freeform 90">
              <a:extLst>
                <a:ext uri="{FF2B5EF4-FFF2-40B4-BE49-F238E27FC236}">
                  <a16:creationId xmlns:a16="http://schemas.microsoft.com/office/drawing/2014/main" id="{034690E1-7ACC-47B6-9AFF-1055166E5920}"/>
                </a:ext>
              </a:extLst>
            </p:cNvPr>
            <p:cNvSpPr>
              <a:spLocks/>
            </p:cNvSpPr>
            <p:nvPr/>
          </p:nvSpPr>
          <p:spPr bwMode="auto">
            <a:xfrm>
              <a:off x="5914091" y="5117486"/>
              <a:ext cx="58406" cy="451019"/>
            </a:xfrm>
            <a:custGeom>
              <a:avLst/>
              <a:gdLst>
                <a:gd name="T0" fmla="*/ 30 w 30"/>
                <a:gd name="T1" fmla="*/ 0 h 305"/>
                <a:gd name="T2" fmla="*/ 0 w 30"/>
                <a:gd name="T3" fmla="*/ 0 h 305"/>
                <a:gd name="T4" fmla="*/ 0 w 30"/>
                <a:gd name="T5" fmla="*/ 305 h 305"/>
                <a:gd name="T6" fmla="*/ 30 w 30"/>
                <a:gd name="T7" fmla="*/ 305 h 305"/>
                <a:gd name="T8" fmla="*/ 30 w 30"/>
                <a:gd name="T9" fmla="*/ 0 h 305"/>
                <a:gd name="T10" fmla="*/ 30 w 30"/>
                <a:gd name="T11" fmla="*/ 0 h 3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305">
                  <a:moveTo>
                    <a:pt x="30" y="0"/>
                  </a:moveTo>
                  <a:lnTo>
                    <a:pt x="0" y="0"/>
                  </a:lnTo>
                  <a:lnTo>
                    <a:pt x="0" y="305"/>
                  </a:lnTo>
                  <a:lnTo>
                    <a:pt x="30" y="305"/>
                  </a:lnTo>
                  <a:lnTo>
                    <a:pt x="30" y="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124" name="Freeform 91">
              <a:extLst>
                <a:ext uri="{FF2B5EF4-FFF2-40B4-BE49-F238E27FC236}">
                  <a16:creationId xmlns:a16="http://schemas.microsoft.com/office/drawing/2014/main" id="{5E2DF2C2-D190-4F41-8BE4-A368CC219F01}"/>
                </a:ext>
              </a:extLst>
            </p:cNvPr>
            <p:cNvSpPr>
              <a:spLocks/>
            </p:cNvSpPr>
            <p:nvPr/>
          </p:nvSpPr>
          <p:spPr bwMode="auto">
            <a:xfrm>
              <a:off x="6383287" y="5175157"/>
              <a:ext cx="56459" cy="36969"/>
            </a:xfrm>
            <a:custGeom>
              <a:avLst/>
              <a:gdLst>
                <a:gd name="T0" fmla="*/ 29 w 29"/>
                <a:gd name="T1" fmla="*/ 0 h 25"/>
                <a:gd name="T2" fmla="*/ 0 w 29"/>
                <a:gd name="T3" fmla="*/ 0 h 25"/>
                <a:gd name="T4" fmla="*/ 0 w 29"/>
                <a:gd name="T5" fmla="*/ 25 h 25"/>
                <a:gd name="T6" fmla="*/ 29 w 29"/>
                <a:gd name="T7" fmla="*/ 25 h 25"/>
                <a:gd name="T8" fmla="*/ 29 w 29"/>
                <a:gd name="T9" fmla="*/ 0 h 25"/>
                <a:gd name="T10" fmla="*/ 29 w 29"/>
                <a:gd name="T11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" h="25">
                  <a:moveTo>
                    <a:pt x="29" y="0"/>
                  </a:moveTo>
                  <a:lnTo>
                    <a:pt x="0" y="0"/>
                  </a:lnTo>
                  <a:lnTo>
                    <a:pt x="0" y="25"/>
                  </a:lnTo>
                  <a:lnTo>
                    <a:pt x="29" y="25"/>
                  </a:lnTo>
                  <a:lnTo>
                    <a:pt x="29" y="0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125" name="Freeform 92">
              <a:extLst>
                <a:ext uri="{FF2B5EF4-FFF2-40B4-BE49-F238E27FC236}">
                  <a16:creationId xmlns:a16="http://schemas.microsoft.com/office/drawing/2014/main" id="{A6B08285-7F8B-4341-B1E0-19FB79CF1C3E}"/>
                </a:ext>
              </a:extLst>
            </p:cNvPr>
            <p:cNvSpPr>
              <a:spLocks/>
            </p:cNvSpPr>
            <p:nvPr/>
          </p:nvSpPr>
          <p:spPr bwMode="auto">
            <a:xfrm>
              <a:off x="6383287" y="5212126"/>
              <a:ext cx="56459" cy="356379"/>
            </a:xfrm>
            <a:custGeom>
              <a:avLst/>
              <a:gdLst>
                <a:gd name="T0" fmla="*/ 29 w 29"/>
                <a:gd name="T1" fmla="*/ 0 h 241"/>
                <a:gd name="T2" fmla="*/ 0 w 29"/>
                <a:gd name="T3" fmla="*/ 0 h 241"/>
                <a:gd name="T4" fmla="*/ 0 w 29"/>
                <a:gd name="T5" fmla="*/ 241 h 241"/>
                <a:gd name="T6" fmla="*/ 29 w 29"/>
                <a:gd name="T7" fmla="*/ 241 h 241"/>
                <a:gd name="T8" fmla="*/ 29 w 29"/>
                <a:gd name="T9" fmla="*/ 0 h 241"/>
                <a:gd name="T10" fmla="*/ 29 w 29"/>
                <a:gd name="T11" fmla="*/ 0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" h="241">
                  <a:moveTo>
                    <a:pt x="29" y="0"/>
                  </a:moveTo>
                  <a:lnTo>
                    <a:pt x="0" y="0"/>
                  </a:lnTo>
                  <a:lnTo>
                    <a:pt x="0" y="241"/>
                  </a:lnTo>
                  <a:lnTo>
                    <a:pt x="29" y="241"/>
                  </a:lnTo>
                  <a:lnTo>
                    <a:pt x="29" y="0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126" name="Freeform 93">
              <a:extLst>
                <a:ext uri="{FF2B5EF4-FFF2-40B4-BE49-F238E27FC236}">
                  <a16:creationId xmlns:a16="http://schemas.microsoft.com/office/drawing/2014/main" id="{527CE759-FD5D-4635-8185-D61A28B2F90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50535" y="5237264"/>
              <a:ext cx="58406" cy="19224"/>
            </a:xfrm>
            <a:custGeom>
              <a:avLst/>
              <a:gdLst>
                <a:gd name="T0" fmla="*/ 0 w 30"/>
                <a:gd name="T1" fmla="*/ 0 h 13"/>
                <a:gd name="T2" fmla="*/ 0 w 30"/>
                <a:gd name="T3" fmla="*/ 13 h 13"/>
                <a:gd name="T4" fmla="*/ 30 w 30"/>
                <a:gd name="T5" fmla="*/ 13 h 13"/>
                <a:gd name="T6" fmla="*/ 30 w 30"/>
                <a:gd name="T7" fmla="*/ 0 h 13"/>
                <a:gd name="T8" fmla="*/ 0 w 30"/>
                <a:gd name="T9" fmla="*/ 0 h 13"/>
                <a:gd name="T10" fmla="*/ 0 w 30"/>
                <a:gd name="T11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3">
                  <a:moveTo>
                    <a:pt x="0" y="0"/>
                  </a:moveTo>
                  <a:lnTo>
                    <a:pt x="0" y="13"/>
                  </a:lnTo>
                  <a:lnTo>
                    <a:pt x="30" y="13"/>
                  </a:lnTo>
                  <a:lnTo>
                    <a:pt x="3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127" name="Freeform 94">
              <a:extLst>
                <a:ext uri="{FF2B5EF4-FFF2-40B4-BE49-F238E27FC236}">
                  <a16:creationId xmlns:a16="http://schemas.microsoft.com/office/drawing/2014/main" id="{35EF8E53-8F43-44D5-B6D6-A57C615C3C4B}"/>
                </a:ext>
              </a:extLst>
            </p:cNvPr>
            <p:cNvSpPr>
              <a:spLocks/>
            </p:cNvSpPr>
            <p:nvPr/>
          </p:nvSpPr>
          <p:spPr bwMode="auto">
            <a:xfrm>
              <a:off x="6850535" y="5256488"/>
              <a:ext cx="58406" cy="312017"/>
            </a:xfrm>
            <a:custGeom>
              <a:avLst/>
              <a:gdLst>
                <a:gd name="T0" fmla="*/ 30 w 30"/>
                <a:gd name="T1" fmla="*/ 0 h 211"/>
                <a:gd name="T2" fmla="*/ 0 w 30"/>
                <a:gd name="T3" fmla="*/ 0 h 211"/>
                <a:gd name="T4" fmla="*/ 0 w 30"/>
                <a:gd name="T5" fmla="*/ 211 h 211"/>
                <a:gd name="T6" fmla="*/ 30 w 30"/>
                <a:gd name="T7" fmla="*/ 211 h 211"/>
                <a:gd name="T8" fmla="*/ 30 w 30"/>
                <a:gd name="T9" fmla="*/ 0 h 211"/>
                <a:gd name="T10" fmla="*/ 30 w 30"/>
                <a:gd name="T11" fmla="*/ 0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211">
                  <a:moveTo>
                    <a:pt x="30" y="0"/>
                  </a:moveTo>
                  <a:lnTo>
                    <a:pt x="0" y="0"/>
                  </a:lnTo>
                  <a:lnTo>
                    <a:pt x="0" y="211"/>
                  </a:lnTo>
                  <a:lnTo>
                    <a:pt x="30" y="211"/>
                  </a:lnTo>
                  <a:lnTo>
                    <a:pt x="30" y="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128" name="Freeform 95">
              <a:extLst>
                <a:ext uri="{FF2B5EF4-FFF2-40B4-BE49-F238E27FC236}">
                  <a16:creationId xmlns:a16="http://schemas.microsoft.com/office/drawing/2014/main" id="{4D4A462A-98E1-4308-8FF4-9D25C15734BC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0358" y="5305287"/>
              <a:ext cx="56459" cy="263217"/>
            </a:xfrm>
            <a:custGeom>
              <a:avLst/>
              <a:gdLst>
                <a:gd name="T0" fmla="*/ 29 w 29"/>
                <a:gd name="T1" fmla="*/ 0 h 178"/>
                <a:gd name="T2" fmla="*/ 0 w 29"/>
                <a:gd name="T3" fmla="*/ 0 h 178"/>
                <a:gd name="T4" fmla="*/ 0 w 29"/>
                <a:gd name="T5" fmla="*/ 178 h 178"/>
                <a:gd name="T6" fmla="*/ 29 w 29"/>
                <a:gd name="T7" fmla="*/ 178 h 178"/>
                <a:gd name="T8" fmla="*/ 29 w 29"/>
                <a:gd name="T9" fmla="*/ 0 h 178"/>
                <a:gd name="T10" fmla="*/ 29 w 29"/>
                <a:gd name="T11" fmla="*/ 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" h="178">
                  <a:moveTo>
                    <a:pt x="29" y="0"/>
                  </a:moveTo>
                  <a:lnTo>
                    <a:pt x="0" y="0"/>
                  </a:lnTo>
                  <a:lnTo>
                    <a:pt x="0" y="178"/>
                  </a:lnTo>
                  <a:lnTo>
                    <a:pt x="29" y="178"/>
                  </a:lnTo>
                  <a:lnTo>
                    <a:pt x="29" y="0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99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129" name="Freeform 96">
              <a:extLst>
                <a:ext uri="{FF2B5EF4-FFF2-40B4-BE49-F238E27FC236}">
                  <a16:creationId xmlns:a16="http://schemas.microsoft.com/office/drawing/2014/main" id="{695B525F-9AC6-4A1A-9ADF-8B50F2CB825F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0358" y="5287542"/>
              <a:ext cx="56459" cy="17745"/>
            </a:xfrm>
            <a:custGeom>
              <a:avLst/>
              <a:gdLst>
                <a:gd name="T0" fmla="*/ 0 w 29"/>
                <a:gd name="T1" fmla="*/ 12 h 12"/>
                <a:gd name="T2" fmla="*/ 29 w 29"/>
                <a:gd name="T3" fmla="*/ 12 h 12"/>
                <a:gd name="T4" fmla="*/ 29 w 29"/>
                <a:gd name="T5" fmla="*/ 0 h 12"/>
                <a:gd name="T6" fmla="*/ 0 w 29"/>
                <a:gd name="T7" fmla="*/ 0 h 12"/>
                <a:gd name="T8" fmla="*/ 0 w 29"/>
                <a:gd name="T9" fmla="*/ 12 h 12"/>
                <a:gd name="T10" fmla="*/ 0 w 29"/>
                <a:gd name="T11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" h="12">
                  <a:moveTo>
                    <a:pt x="0" y="12"/>
                  </a:moveTo>
                  <a:lnTo>
                    <a:pt x="29" y="12"/>
                  </a:lnTo>
                  <a:lnTo>
                    <a:pt x="29" y="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130" name="Freeform 97">
              <a:extLst>
                <a:ext uri="{FF2B5EF4-FFF2-40B4-BE49-F238E27FC236}">
                  <a16:creationId xmlns:a16="http://schemas.microsoft.com/office/drawing/2014/main" id="{604403F4-8E2B-459B-A241-AD4C5B8A0FA9}"/>
                </a:ext>
              </a:extLst>
            </p:cNvPr>
            <p:cNvSpPr>
              <a:spLocks/>
            </p:cNvSpPr>
            <p:nvPr/>
          </p:nvSpPr>
          <p:spPr bwMode="auto">
            <a:xfrm>
              <a:off x="7383978" y="5287542"/>
              <a:ext cx="56459" cy="17745"/>
            </a:xfrm>
            <a:custGeom>
              <a:avLst/>
              <a:gdLst>
                <a:gd name="T0" fmla="*/ 0 w 29"/>
                <a:gd name="T1" fmla="*/ 0 h 12"/>
                <a:gd name="T2" fmla="*/ 0 w 29"/>
                <a:gd name="T3" fmla="*/ 12 h 12"/>
                <a:gd name="T4" fmla="*/ 29 w 29"/>
                <a:gd name="T5" fmla="*/ 12 h 12"/>
                <a:gd name="T6" fmla="*/ 29 w 29"/>
                <a:gd name="T7" fmla="*/ 0 h 12"/>
                <a:gd name="T8" fmla="*/ 0 w 29"/>
                <a:gd name="T9" fmla="*/ 0 h 12"/>
                <a:gd name="T10" fmla="*/ 0 w 29"/>
                <a:gd name="T11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" h="12">
                  <a:moveTo>
                    <a:pt x="0" y="0"/>
                  </a:moveTo>
                  <a:lnTo>
                    <a:pt x="0" y="12"/>
                  </a:lnTo>
                  <a:lnTo>
                    <a:pt x="29" y="12"/>
                  </a:lnTo>
                  <a:lnTo>
                    <a:pt x="29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131" name="Freeform 98">
              <a:extLst>
                <a:ext uri="{FF2B5EF4-FFF2-40B4-BE49-F238E27FC236}">
                  <a16:creationId xmlns:a16="http://schemas.microsoft.com/office/drawing/2014/main" id="{3B6F33EA-A988-47A5-B45B-1095A248982C}"/>
                </a:ext>
              </a:extLst>
            </p:cNvPr>
            <p:cNvSpPr>
              <a:spLocks/>
            </p:cNvSpPr>
            <p:nvPr/>
          </p:nvSpPr>
          <p:spPr bwMode="auto">
            <a:xfrm>
              <a:off x="7383978" y="5305287"/>
              <a:ext cx="56459" cy="263217"/>
            </a:xfrm>
            <a:custGeom>
              <a:avLst/>
              <a:gdLst>
                <a:gd name="T0" fmla="*/ 29 w 29"/>
                <a:gd name="T1" fmla="*/ 0 h 178"/>
                <a:gd name="T2" fmla="*/ 0 w 29"/>
                <a:gd name="T3" fmla="*/ 0 h 178"/>
                <a:gd name="T4" fmla="*/ 0 w 29"/>
                <a:gd name="T5" fmla="*/ 178 h 178"/>
                <a:gd name="T6" fmla="*/ 29 w 29"/>
                <a:gd name="T7" fmla="*/ 178 h 178"/>
                <a:gd name="T8" fmla="*/ 29 w 29"/>
                <a:gd name="T9" fmla="*/ 0 h 178"/>
                <a:gd name="T10" fmla="*/ 29 w 29"/>
                <a:gd name="T11" fmla="*/ 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" h="178">
                  <a:moveTo>
                    <a:pt x="29" y="0"/>
                  </a:moveTo>
                  <a:lnTo>
                    <a:pt x="0" y="0"/>
                  </a:lnTo>
                  <a:lnTo>
                    <a:pt x="0" y="178"/>
                  </a:lnTo>
                  <a:lnTo>
                    <a:pt x="29" y="178"/>
                  </a:lnTo>
                  <a:lnTo>
                    <a:pt x="29" y="0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99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132" name="Freeform 99">
              <a:extLst>
                <a:ext uri="{FF2B5EF4-FFF2-40B4-BE49-F238E27FC236}">
                  <a16:creationId xmlns:a16="http://schemas.microsoft.com/office/drawing/2014/main" id="{6268F4C1-8A4B-4CBD-BC99-39C0C6E00313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4429" y="3606701"/>
              <a:ext cx="123825" cy="117475"/>
            </a:xfrm>
            <a:custGeom>
              <a:avLst/>
              <a:gdLst>
                <a:gd name="T0" fmla="*/ 0 w 78"/>
                <a:gd name="T1" fmla="*/ 0 h 74"/>
                <a:gd name="T2" fmla="*/ 0 w 78"/>
                <a:gd name="T3" fmla="*/ 74 h 74"/>
                <a:gd name="T4" fmla="*/ 78 w 78"/>
                <a:gd name="T5" fmla="*/ 74 h 74"/>
                <a:gd name="T6" fmla="*/ 78 w 78"/>
                <a:gd name="T7" fmla="*/ 0 h 74"/>
                <a:gd name="T8" fmla="*/ 0 w 78"/>
                <a:gd name="T9" fmla="*/ 0 h 74"/>
                <a:gd name="T10" fmla="*/ 0 w 78"/>
                <a:gd name="T11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8" h="74">
                  <a:moveTo>
                    <a:pt x="0" y="0"/>
                  </a:moveTo>
                  <a:lnTo>
                    <a:pt x="0" y="74"/>
                  </a:lnTo>
                  <a:lnTo>
                    <a:pt x="78" y="74"/>
                  </a:lnTo>
                  <a:lnTo>
                    <a:pt x="78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133" name="Freeform 100">
              <a:extLst>
                <a:ext uri="{FF2B5EF4-FFF2-40B4-BE49-F238E27FC236}">
                  <a16:creationId xmlns:a16="http://schemas.microsoft.com/office/drawing/2014/main" id="{FF61879B-DEE1-4D33-818F-52291F2FA6E6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4429" y="3892451"/>
              <a:ext cx="123825" cy="115888"/>
            </a:xfrm>
            <a:custGeom>
              <a:avLst/>
              <a:gdLst>
                <a:gd name="T0" fmla="*/ 0 w 78"/>
                <a:gd name="T1" fmla="*/ 73 h 73"/>
                <a:gd name="T2" fmla="*/ 78 w 78"/>
                <a:gd name="T3" fmla="*/ 73 h 73"/>
                <a:gd name="T4" fmla="*/ 78 w 78"/>
                <a:gd name="T5" fmla="*/ 0 h 73"/>
                <a:gd name="T6" fmla="*/ 0 w 78"/>
                <a:gd name="T7" fmla="*/ 0 h 73"/>
                <a:gd name="T8" fmla="*/ 0 w 78"/>
                <a:gd name="T9" fmla="*/ 73 h 73"/>
                <a:gd name="T10" fmla="*/ 0 w 78"/>
                <a:gd name="T11" fmla="*/ 73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8" h="73">
                  <a:moveTo>
                    <a:pt x="0" y="73"/>
                  </a:moveTo>
                  <a:lnTo>
                    <a:pt x="78" y="73"/>
                  </a:lnTo>
                  <a:lnTo>
                    <a:pt x="78" y="0"/>
                  </a:lnTo>
                  <a:lnTo>
                    <a:pt x="0" y="0"/>
                  </a:lnTo>
                  <a:lnTo>
                    <a:pt x="0" y="73"/>
                  </a:lnTo>
                  <a:lnTo>
                    <a:pt x="0" y="73"/>
                  </a:lnTo>
                  <a:close/>
                </a:path>
              </a:pathLst>
            </a:custGeom>
            <a:solidFill>
              <a:srgbClr val="99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134" name="Freeform 101">
              <a:extLst>
                <a:ext uri="{FF2B5EF4-FFF2-40B4-BE49-F238E27FC236}">
                  <a16:creationId xmlns:a16="http://schemas.microsoft.com/office/drawing/2014/main" id="{49958EF5-3750-4481-9C0C-AB3E9C8D49B9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4429" y="4176613"/>
              <a:ext cx="123825" cy="115888"/>
            </a:xfrm>
            <a:custGeom>
              <a:avLst/>
              <a:gdLst>
                <a:gd name="T0" fmla="*/ 78 w 78"/>
                <a:gd name="T1" fmla="*/ 0 h 73"/>
                <a:gd name="T2" fmla="*/ 0 w 78"/>
                <a:gd name="T3" fmla="*/ 0 h 73"/>
                <a:gd name="T4" fmla="*/ 0 w 78"/>
                <a:gd name="T5" fmla="*/ 73 h 73"/>
                <a:gd name="T6" fmla="*/ 78 w 78"/>
                <a:gd name="T7" fmla="*/ 73 h 73"/>
                <a:gd name="T8" fmla="*/ 78 w 78"/>
                <a:gd name="T9" fmla="*/ 0 h 73"/>
                <a:gd name="T10" fmla="*/ 78 w 78"/>
                <a:gd name="T11" fmla="*/ 0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8" h="73">
                  <a:moveTo>
                    <a:pt x="78" y="0"/>
                  </a:moveTo>
                  <a:lnTo>
                    <a:pt x="0" y="0"/>
                  </a:lnTo>
                  <a:lnTo>
                    <a:pt x="0" y="73"/>
                  </a:lnTo>
                  <a:lnTo>
                    <a:pt x="78" y="73"/>
                  </a:lnTo>
                  <a:lnTo>
                    <a:pt x="78" y="0"/>
                  </a:lnTo>
                  <a:lnTo>
                    <a:pt x="78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136" name="ZoneTexte 5135">
              <a:extLst>
                <a:ext uri="{FF2B5EF4-FFF2-40B4-BE49-F238E27FC236}">
                  <a16:creationId xmlns:a16="http://schemas.microsoft.com/office/drawing/2014/main" id="{A79DA0C1-5852-4D96-BB4B-08CFCE9D2237}"/>
                </a:ext>
              </a:extLst>
            </p:cNvPr>
            <p:cNvSpPr txBox="1"/>
            <p:nvPr/>
          </p:nvSpPr>
          <p:spPr>
            <a:xfrm>
              <a:off x="8550153" y="3528179"/>
              <a:ext cx="223073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b="1" dirty="0"/>
                <a:t>CAB + RPV LA Q8W grade 1 or 2</a:t>
              </a:r>
            </a:p>
          </p:txBody>
        </p:sp>
        <p:sp>
          <p:nvSpPr>
            <p:cNvPr id="160" name="ZoneTexte 159">
              <a:extLst>
                <a:ext uri="{FF2B5EF4-FFF2-40B4-BE49-F238E27FC236}">
                  <a16:creationId xmlns:a16="http://schemas.microsoft.com/office/drawing/2014/main" id="{35553D2B-70A2-4B18-BE30-C43A1957434F}"/>
                </a:ext>
              </a:extLst>
            </p:cNvPr>
            <p:cNvSpPr txBox="1"/>
            <p:nvPr/>
          </p:nvSpPr>
          <p:spPr>
            <a:xfrm>
              <a:off x="8550153" y="3808072"/>
              <a:ext cx="223073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b="1" dirty="0"/>
                <a:t>CAB + RPV LA Q4W grade 1 or 2</a:t>
              </a:r>
            </a:p>
          </p:txBody>
        </p:sp>
        <p:sp>
          <p:nvSpPr>
            <p:cNvPr id="161" name="ZoneTexte 160">
              <a:extLst>
                <a:ext uri="{FF2B5EF4-FFF2-40B4-BE49-F238E27FC236}">
                  <a16:creationId xmlns:a16="http://schemas.microsoft.com/office/drawing/2014/main" id="{70F90F6A-EEE8-4253-8BCA-FE0F5E7F561F}"/>
                </a:ext>
              </a:extLst>
            </p:cNvPr>
            <p:cNvSpPr txBox="1"/>
            <p:nvPr/>
          </p:nvSpPr>
          <p:spPr>
            <a:xfrm>
              <a:off x="8550153" y="4095584"/>
              <a:ext cx="75693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b="1" dirty="0"/>
                <a:t>Grade 3</a:t>
              </a:r>
            </a:p>
          </p:txBody>
        </p:sp>
        <p:sp>
          <p:nvSpPr>
            <p:cNvPr id="162" name="ZoneTexte 161">
              <a:extLst>
                <a:ext uri="{FF2B5EF4-FFF2-40B4-BE49-F238E27FC236}">
                  <a16:creationId xmlns:a16="http://schemas.microsoft.com/office/drawing/2014/main" id="{FFB93AD3-C304-4BB2-AEEA-71AD363E7CF6}"/>
                </a:ext>
              </a:extLst>
            </p:cNvPr>
            <p:cNvSpPr txBox="1"/>
            <p:nvPr/>
          </p:nvSpPr>
          <p:spPr>
            <a:xfrm>
              <a:off x="1386065" y="5454030"/>
              <a:ext cx="25519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fr-FR" sz="1000" dirty="0"/>
                <a:t>0</a:t>
              </a:r>
            </a:p>
          </p:txBody>
        </p:sp>
        <p:sp>
          <p:nvSpPr>
            <p:cNvPr id="163" name="ZoneTexte 162">
              <a:extLst>
                <a:ext uri="{FF2B5EF4-FFF2-40B4-BE49-F238E27FC236}">
                  <a16:creationId xmlns:a16="http://schemas.microsoft.com/office/drawing/2014/main" id="{A4992A81-E817-43CF-BC21-B7B96F0149D5}"/>
                </a:ext>
              </a:extLst>
            </p:cNvPr>
            <p:cNvSpPr txBox="1"/>
            <p:nvPr/>
          </p:nvSpPr>
          <p:spPr>
            <a:xfrm>
              <a:off x="1315533" y="4990092"/>
              <a:ext cx="32573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fr-FR" sz="1000" dirty="0"/>
                <a:t>20</a:t>
              </a:r>
            </a:p>
          </p:txBody>
        </p:sp>
        <p:sp>
          <p:nvSpPr>
            <p:cNvPr id="164" name="ZoneTexte 163">
              <a:extLst>
                <a:ext uri="{FF2B5EF4-FFF2-40B4-BE49-F238E27FC236}">
                  <a16:creationId xmlns:a16="http://schemas.microsoft.com/office/drawing/2014/main" id="{18BBBFC1-0AC6-4BB1-91F7-61425A8A6C16}"/>
                </a:ext>
              </a:extLst>
            </p:cNvPr>
            <p:cNvSpPr txBox="1"/>
            <p:nvPr/>
          </p:nvSpPr>
          <p:spPr>
            <a:xfrm>
              <a:off x="1315533" y="4526154"/>
              <a:ext cx="32573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fr-FR" sz="1000" dirty="0"/>
                <a:t>40</a:t>
              </a:r>
            </a:p>
          </p:txBody>
        </p:sp>
        <p:sp>
          <p:nvSpPr>
            <p:cNvPr id="165" name="ZoneTexte 164">
              <a:extLst>
                <a:ext uri="{FF2B5EF4-FFF2-40B4-BE49-F238E27FC236}">
                  <a16:creationId xmlns:a16="http://schemas.microsoft.com/office/drawing/2014/main" id="{AB1D188E-0E43-4C88-A6DA-80DF9B42BCDA}"/>
                </a:ext>
              </a:extLst>
            </p:cNvPr>
            <p:cNvSpPr txBox="1"/>
            <p:nvPr/>
          </p:nvSpPr>
          <p:spPr>
            <a:xfrm>
              <a:off x="1315533" y="4062216"/>
              <a:ext cx="32573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fr-FR" sz="1000" dirty="0"/>
                <a:t>60</a:t>
              </a:r>
            </a:p>
          </p:txBody>
        </p:sp>
        <p:sp>
          <p:nvSpPr>
            <p:cNvPr id="166" name="ZoneTexte 165">
              <a:extLst>
                <a:ext uri="{FF2B5EF4-FFF2-40B4-BE49-F238E27FC236}">
                  <a16:creationId xmlns:a16="http://schemas.microsoft.com/office/drawing/2014/main" id="{05EE1C5B-0071-4797-B21E-8F54E5445383}"/>
                </a:ext>
              </a:extLst>
            </p:cNvPr>
            <p:cNvSpPr txBox="1"/>
            <p:nvPr/>
          </p:nvSpPr>
          <p:spPr>
            <a:xfrm>
              <a:off x="1315533" y="3598278"/>
              <a:ext cx="32573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fr-FR" sz="1000" dirty="0"/>
                <a:t>80</a:t>
              </a:r>
            </a:p>
          </p:txBody>
        </p:sp>
        <p:sp>
          <p:nvSpPr>
            <p:cNvPr id="167" name="ZoneTexte 166">
              <a:extLst>
                <a:ext uri="{FF2B5EF4-FFF2-40B4-BE49-F238E27FC236}">
                  <a16:creationId xmlns:a16="http://schemas.microsoft.com/office/drawing/2014/main" id="{28BB86A7-F283-459E-8236-E4103CC393FD}"/>
                </a:ext>
              </a:extLst>
            </p:cNvPr>
            <p:cNvSpPr txBox="1"/>
            <p:nvPr/>
          </p:nvSpPr>
          <p:spPr>
            <a:xfrm>
              <a:off x="1245001" y="3134340"/>
              <a:ext cx="396262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fr-FR" sz="1000" dirty="0"/>
                <a:t>100</a:t>
              </a:r>
            </a:p>
          </p:txBody>
        </p:sp>
        <p:sp>
          <p:nvSpPr>
            <p:cNvPr id="170" name="ZoneTexte 169">
              <a:extLst>
                <a:ext uri="{FF2B5EF4-FFF2-40B4-BE49-F238E27FC236}">
                  <a16:creationId xmlns:a16="http://schemas.microsoft.com/office/drawing/2014/main" id="{14C2C522-0AEC-4644-BE2E-2FD1A1192E88}"/>
                </a:ext>
              </a:extLst>
            </p:cNvPr>
            <p:cNvSpPr txBox="1"/>
            <p:nvPr/>
          </p:nvSpPr>
          <p:spPr>
            <a:xfrm>
              <a:off x="1644423" y="5609748"/>
              <a:ext cx="319318" cy="4334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900"/>
                </a:lnSpc>
              </a:pPr>
              <a:r>
                <a:rPr lang="fr-FR" sz="700" dirty="0"/>
                <a:t>J1</a:t>
              </a:r>
            </a:p>
            <a:p>
              <a:pPr algn="ctr">
                <a:lnSpc>
                  <a:spcPts val="900"/>
                </a:lnSpc>
              </a:pPr>
              <a:r>
                <a:rPr lang="fr-FR" sz="700" dirty="0"/>
                <a:t>194</a:t>
              </a:r>
            </a:p>
            <a:p>
              <a:pPr algn="ctr">
                <a:lnSpc>
                  <a:spcPts val="900"/>
                </a:lnSpc>
              </a:pPr>
              <a:r>
                <a:rPr lang="fr-FR" sz="700" dirty="0"/>
                <a:t>196</a:t>
              </a:r>
            </a:p>
          </p:txBody>
        </p:sp>
        <p:sp>
          <p:nvSpPr>
            <p:cNvPr id="171" name="ZoneTexte 170">
              <a:extLst>
                <a:ext uri="{FF2B5EF4-FFF2-40B4-BE49-F238E27FC236}">
                  <a16:creationId xmlns:a16="http://schemas.microsoft.com/office/drawing/2014/main" id="{D9D82CA9-6D24-49F2-8213-481671A031AA}"/>
                </a:ext>
              </a:extLst>
            </p:cNvPr>
            <p:cNvSpPr txBox="1"/>
            <p:nvPr/>
          </p:nvSpPr>
          <p:spPr>
            <a:xfrm>
              <a:off x="1873855" y="5609748"/>
              <a:ext cx="319318" cy="4334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900"/>
                </a:lnSpc>
              </a:pPr>
              <a:r>
                <a:rPr lang="fr-FR" sz="700" dirty="0"/>
                <a:t>S4</a:t>
              </a:r>
            </a:p>
            <a:p>
              <a:pPr algn="ctr">
                <a:lnSpc>
                  <a:spcPts val="900"/>
                </a:lnSpc>
              </a:pPr>
              <a:r>
                <a:rPr lang="fr-FR" sz="700" dirty="0"/>
                <a:t>322</a:t>
              </a:r>
            </a:p>
            <a:p>
              <a:pPr algn="ctr">
                <a:lnSpc>
                  <a:spcPts val="900"/>
                </a:lnSpc>
              </a:pPr>
              <a:r>
                <a:rPr lang="fr-FR" sz="700" dirty="0"/>
                <a:t>515</a:t>
              </a:r>
            </a:p>
          </p:txBody>
        </p:sp>
        <p:sp>
          <p:nvSpPr>
            <p:cNvPr id="172" name="ZoneTexte 171">
              <a:extLst>
                <a:ext uri="{FF2B5EF4-FFF2-40B4-BE49-F238E27FC236}">
                  <a16:creationId xmlns:a16="http://schemas.microsoft.com/office/drawing/2014/main" id="{3FD1C06F-09AB-4169-BC61-149D32EA51D4}"/>
                </a:ext>
              </a:extLst>
            </p:cNvPr>
            <p:cNvSpPr txBox="1"/>
            <p:nvPr/>
          </p:nvSpPr>
          <p:spPr>
            <a:xfrm>
              <a:off x="2108467" y="5609748"/>
              <a:ext cx="319318" cy="4334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900"/>
                </a:lnSpc>
              </a:pPr>
              <a:r>
                <a:rPr lang="fr-FR" sz="700" dirty="0"/>
                <a:t>S8</a:t>
              </a:r>
            </a:p>
            <a:p>
              <a:pPr algn="ctr">
                <a:lnSpc>
                  <a:spcPts val="900"/>
                </a:lnSpc>
              </a:pPr>
              <a:r>
                <a:rPr lang="fr-FR" sz="700" dirty="0"/>
                <a:t>514</a:t>
              </a:r>
            </a:p>
            <a:p>
              <a:pPr algn="ctr">
                <a:lnSpc>
                  <a:spcPts val="900"/>
                </a:lnSpc>
              </a:pPr>
              <a:r>
                <a:rPr lang="fr-FR" sz="700" dirty="0"/>
                <a:t>515</a:t>
              </a:r>
            </a:p>
          </p:txBody>
        </p:sp>
        <p:sp>
          <p:nvSpPr>
            <p:cNvPr id="173" name="ZoneTexte 172">
              <a:extLst>
                <a:ext uri="{FF2B5EF4-FFF2-40B4-BE49-F238E27FC236}">
                  <a16:creationId xmlns:a16="http://schemas.microsoft.com/office/drawing/2014/main" id="{36026DE9-0304-4105-8CBE-C3E63E5BD8B6}"/>
                </a:ext>
              </a:extLst>
            </p:cNvPr>
            <p:cNvSpPr txBox="1"/>
            <p:nvPr/>
          </p:nvSpPr>
          <p:spPr>
            <a:xfrm>
              <a:off x="2343078" y="5609748"/>
              <a:ext cx="319318" cy="4334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900"/>
                </a:lnSpc>
              </a:pPr>
              <a:r>
                <a:rPr lang="fr-FR" sz="700" dirty="0"/>
                <a:t>S12</a:t>
              </a:r>
            </a:p>
            <a:p>
              <a:pPr algn="ctr">
                <a:lnSpc>
                  <a:spcPts val="900"/>
                </a:lnSpc>
              </a:pPr>
              <a:r>
                <a:rPr lang="fr-FR" sz="700" dirty="0"/>
                <a:t>NA</a:t>
              </a:r>
            </a:p>
            <a:p>
              <a:pPr algn="ctr">
                <a:lnSpc>
                  <a:spcPts val="900"/>
                </a:lnSpc>
              </a:pPr>
              <a:r>
                <a:rPr lang="fr-FR" sz="700" dirty="0"/>
                <a:t>513</a:t>
              </a:r>
            </a:p>
          </p:txBody>
        </p:sp>
        <p:sp>
          <p:nvSpPr>
            <p:cNvPr id="174" name="ZoneTexte 173">
              <a:extLst>
                <a:ext uri="{FF2B5EF4-FFF2-40B4-BE49-F238E27FC236}">
                  <a16:creationId xmlns:a16="http://schemas.microsoft.com/office/drawing/2014/main" id="{6B9BB707-7E1E-4F57-A759-1E2DA0FB7390}"/>
                </a:ext>
              </a:extLst>
            </p:cNvPr>
            <p:cNvSpPr txBox="1"/>
            <p:nvPr/>
          </p:nvSpPr>
          <p:spPr>
            <a:xfrm>
              <a:off x="2577690" y="5609748"/>
              <a:ext cx="319318" cy="4334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900"/>
                </a:lnSpc>
              </a:pPr>
              <a:r>
                <a:rPr lang="fr-FR" sz="700" dirty="0"/>
                <a:t>S16</a:t>
              </a:r>
            </a:p>
            <a:p>
              <a:pPr algn="ctr">
                <a:lnSpc>
                  <a:spcPts val="900"/>
                </a:lnSpc>
              </a:pPr>
              <a:r>
                <a:rPr lang="fr-FR" sz="700" dirty="0"/>
                <a:t>511</a:t>
              </a:r>
            </a:p>
            <a:p>
              <a:pPr algn="ctr">
                <a:lnSpc>
                  <a:spcPts val="900"/>
                </a:lnSpc>
              </a:pPr>
              <a:r>
                <a:rPr lang="fr-FR" sz="700" dirty="0"/>
                <a:t>508</a:t>
              </a:r>
            </a:p>
          </p:txBody>
        </p:sp>
        <p:sp>
          <p:nvSpPr>
            <p:cNvPr id="175" name="ZoneTexte 174">
              <a:extLst>
                <a:ext uri="{FF2B5EF4-FFF2-40B4-BE49-F238E27FC236}">
                  <a16:creationId xmlns:a16="http://schemas.microsoft.com/office/drawing/2014/main" id="{C6373B85-6CA1-4C68-994F-A1CCAC084A24}"/>
                </a:ext>
              </a:extLst>
            </p:cNvPr>
            <p:cNvSpPr txBox="1"/>
            <p:nvPr/>
          </p:nvSpPr>
          <p:spPr>
            <a:xfrm>
              <a:off x="2812302" y="5609748"/>
              <a:ext cx="319318" cy="4334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900"/>
                </a:lnSpc>
              </a:pPr>
              <a:r>
                <a:rPr lang="fr-FR" sz="700" dirty="0"/>
                <a:t>S20</a:t>
              </a:r>
              <a:br>
                <a:rPr lang="fr-FR" sz="700" dirty="0"/>
              </a:br>
              <a:r>
                <a:rPr lang="fr-FR" sz="700" dirty="0"/>
                <a:t>NA</a:t>
              </a:r>
            </a:p>
            <a:p>
              <a:pPr algn="ctr">
                <a:lnSpc>
                  <a:spcPts val="900"/>
                </a:lnSpc>
              </a:pPr>
              <a:r>
                <a:rPr lang="fr-FR" sz="700" dirty="0"/>
                <a:t>502</a:t>
              </a:r>
            </a:p>
          </p:txBody>
        </p:sp>
        <p:sp>
          <p:nvSpPr>
            <p:cNvPr id="176" name="ZoneTexte 175">
              <a:extLst>
                <a:ext uri="{FF2B5EF4-FFF2-40B4-BE49-F238E27FC236}">
                  <a16:creationId xmlns:a16="http://schemas.microsoft.com/office/drawing/2014/main" id="{87AF0323-3D3C-48A9-9191-0EB22CAE0141}"/>
                </a:ext>
              </a:extLst>
            </p:cNvPr>
            <p:cNvSpPr txBox="1"/>
            <p:nvPr/>
          </p:nvSpPr>
          <p:spPr>
            <a:xfrm>
              <a:off x="3046912" y="5609748"/>
              <a:ext cx="319318" cy="4334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900"/>
                </a:lnSpc>
              </a:pPr>
              <a:r>
                <a:rPr lang="fr-FR" sz="700" dirty="0"/>
                <a:t>S24</a:t>
              </a:r>
            </a:p>
            <a:p>
              <a:pPr algn="ctr">
                <a:lnSpc>
                  <a:spcPts val="900"/>
                </a:lnSpc>
              </a:pPr>
              <a:r>
                <a:rPr lang="fr-FR" sz="700" dirty="0"/>
                <a:t>502</a:t>
              </a:r>
            </a:p>
            <a:p>
              <a:pPr algn="ctr">
                <a:lnSpc>
                  <a:spcPts val="900"/>
                </a:lnSpc>
              </a:pPr>
              <a:r>
                <a:rPr lang="fr-FR" sz="700" dirty="0"/>
                <a:t>503</a:t>
              </a:r>
            </a:p>
          </p:txBody>
        </p:sp>
        <p:sp>
          <p:nvSpPr>
            <p:cNvPr id="177" name="ZoneTexte 176">
              <a:extLst>
                <a:ext uri="{FF2B5EF4-FFF2-40B4-BE49-F238E27FC236}">
                  <a16:creationId xmlns:a16="http://schemas.microsoft.com/office/drawing/2014/main" id="{6EFCEF35-3272-45F6-A3FC-15FF7E861B0D}"/>
                </a:ext>
              </a:extLst>
            </p:cNvPr>
            <p:cNvSpPr txBox="1"/>
            <p:nvPr/>
          </p:nvSpPr>
          <p:spPr>
            <a:xfrm>
              <a:off x="3255309" y="5609748"/>
              <a:ext cx="319318" cy="4334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900"/>
                </a:lnSpc>
              </a:pPr>
              <a:r>
                <a:rPr lang="fr-FR" sz="700" dirty="0"/>
                <a:t>S28</a:t>
              </a:r>
            </a:p>
            <a:p>
              <a:pPr algn="ctr">
                <a:lnSpc>
                  <a:spcPts val="900"/>
                </a:lnSpc>
              </a:pPr>
              <a:r>
                <a:rPr lang="fr-FR" sz="700" dirty="0"/>
                <a:t>NA</a:t>
              </a:r>
            </a:p>
            <a:p>
              <a:pPr algn="ctr">
                <a:lnSpc>
                  <a:spcPts val="900"/>
                </a:lnSpc>
              </a:pPr>
              <a:r>
                <a:rPr lang="fr-FR" sz="700" dirty="0"/>
                <a:t>502</a:t>
              </a:r>
            </a:p>
          </p:txBody>
        </p:sp>
        <p:sp>
          <p:nvSpPr>
            <p:cNvPr id="178" name="ZoneTexte 177">
              <a:extLst>
                <a:ext uri="{FF2B5EF4-FFF2-40B4-BE49-F238E27FC236}">
                  <a16:creationId xmlns:a16="http://schemas.microsoft.com/office/drawing/2014/main" id="{E823C2AE-B543-4894-9E1F-FF3939FC0348}"/>
                </a:ext>
              </a:extLst>
            </p:cNvPr>
            <p:cNvSpPr txBox="1"/>
            <p:nvPr/>
          </p:nvSpPr>
          <p:spPr>
            <a:xfrm>
              <a:off x="3489921" y="5609748"/>
              <a:ext cx="319318" cy="4334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900"/>
                </a:lnSpc>
              </a:pPr>
              <a:r>
                <a:rPr lang="fr-FR" sz="700" dirty="0"/>
                <a:t>S32</a:t>
              </a:r>
            </a:p>
            <a:p>
              <a:pPr algn="ctr">
                <a:lnSpc>
                  <a:spcPts val="900"/>
                </a:lnSpc>
              </a:pPr>
              <a:r>
                <a:rPr lang="fr-FR" sz="700" dirty="0"/>
                <a:t>495</a:t>
              </a:r>
            </a:p>
            <a:p>
              <a:pPr algn="ctr">
                <a:lnSpc>
                  <a:spcPts val="900"/>
                </a:lnSpc>
              </a:pPr>
              <a:r>
                <a:rPr lang="fr-FR" sz="700" dirty="0"/>
                <a:t>499</a:t>
              </a:r>
            </a:p>
          </p:txBody>
        </p:sp>
        <p:sp>
          <p:nvSpPr>
            <p:cNvPr id="179" name="ZoneTexte 178">
              <a:extLst>
                <a:ext uri="{FF2B5EF4-FFF2-40B4-BE49-F238E27FC236}">
                  <a16:creationId xmlns:a16="http://schemas.microsoft.com/office/drawing/2014/main" id="{633F4AAA-C2DD-47F6-86BF-528323FEB2CC}"/>
                </a:ext>
              </a:extLst>
            </p:cNvPr>
            <p:cNvSpPr txBox="1"/>
            <p:nvPr/>
          </p:nvSpPr>
          <p:spPr>
            <a:xfrm>
              <a:off x="3724533" y="5609748"/>
              <a:ext cx="319318" cy="4334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900"/>
                </a:lnSpc>
              </a:pPr>
              <a:r>
                <a:rPr lang="fr-FR" sz="700" dirty="0"/>
                <a:t>S36</a:t>
              </a:r>
            </a:p>
            <a:p>
              <a:pPr algn="ctr">
                <a:lnSpc>
                  <a:spcPts val="900"/>
                </a:lnSpc>
              </a:pPr>
              <a:r>
                <a:rPr lang="fr-FR" sz="700" dirty="0"/>
                <a:t>NA</a:t>
              </a:r>
            </a:p>
            <a:p>
              <a:pPr algn="ctr">
                <a:lnSpc>
                  <a:spcPts val="900"/>
                </a:lnSpc>
              </a:pPr>
              <a:r>
                <a:rPr lang="fr-FR" sz="700" dirty="0"/>
                <a:t>492</a:t>
              </a:r>
            </a:p>
          </p:txBody>
        </p:sp>
        <p:sp>
          <p:nvSpPr>
            <p:cNvPr id="180" name="ZoneTexte 179">
              <a:extLst>
                <a:ext uri="{FF2B5EF4-FFF2-40B4-BE49-F238E27FC236}">
                  <a16:creationId xmlns:a16="http://schemas.microsoft.com/office/drawing/2014/main" id="{C3AD64E7-4430-4D22-B462-7D83256C327A}"/>
                </a:ext>
              </a:extLst>
            </p:cNvPr>
            <p:cNvSpPr txBox="1"/>
            <p:nvPr/>
          </p:nvSpPr>
          <p:spPr>
            <a:xfrm>
              <a:off x="3959144" y="5609748"/>
              <a:ext cx="319318" cy="4334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900"/>
                </a:lnSpc>
              </a:pPr>
              <a:r>
                <a:rPr lang="fr-FR" sz="700" dirty="0"/>
                <a:t>S40</a:t>
              </a:r>
            </a:p>
            <a:p>
              <a:pPr algn="ctr">
                <a:lnSpc>
                  <a:spcPts val="900"/>
                </a:lnSpc>
              </a:pPr>
              <a:r>
                <a:rPr lang="fr-FR" sz="700" dirty="0"/>
                <a:t>495</a:t>
              </a:r>
            </a:p>
            <a:p>
              <a:pPr algn="ctr">
                <a:lnSpc>
                  <a:spcPts val="900"/>
                </a:lnSpc>
              </a:pPr>
              <a:r>
                <a:rPr lang="fr-FR" sz="700" dirty="0"/>
                <a:t>491</a:t>
              </a:r>
            </a:p>
          </p:txBody>
        </p:sp>
        <p:sp>
          <p:nvSpPr>
            <p:cNvPr id="181" name="ZoneTexte 180">
              <a:extLst>
                <a:ext uri="{FF2B5EF4-FFF2-40B4-BE49-F238E27FC236}">
                  <a16:creationId xmlns:a16="http://schemas.microsoft.com/office/drawing/2014/main" id="{9E6ED6D7-791B-4041-B6CA-5788C61FDF85}"/>
                </a:ext>
              </a:extLst>
            </p:cNvPr>
            <p:cNvSpPr txBox="1"/>
            <p:nvPr/>
          </p:nvSpPr>
          <p:spPr>
            <a:xfrm>
              <a:off x="4193756" y="5609748"/>
              <a:ext cx="319318" cy="4334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900"/>
                </a:lnSpc>
              </a:pPr>
              <a:r>
                <a:rPr lang="fr-FR" sz="700" dirty="0"/>
                <a:t>S44</a:t>
              </a:r>
            </a:p>
            <a:p>
              <a:pPr algn="ctr">
                <a:lnSpc>
                  <a:spcPts val="900"/>
                </a:lnSpc>
              </a:pPr>
              <a:r>
                <a:rPr lang="fr-FR" sz="700" dirty="0"/>
                <a:t>NA</a:t>
              </a:r>
            </a:p>
            <a:p>
              <a:pPr algn="ctr">
                <a:lnSpc>
                  <a:spcPts val="900"/>
                </a:lnSpc>
              </a:pPr>
              <a:r>
                <a:rPr lang="fr-FR" sz="700" dirty="0"/>
                <a:t>490</a:t>
              </a:r>
            </a:p>
          </p:txBody>
        </p:sp>
        <p:sp>
          <p:nvSpPr>
            <p:cNvPr id="182" name="ZoneTexte 181">
              <a:extLst>
                <a:ext uri="{FF2B5EF4-FFF2-40B4-BE49-F238E27FC236}">
                  <a16:creationId xmlns:a16="http://schemas.microsoft.com/office/drawing/2014/main" id="{2892DCF7-B841-48E1-AD8E-C30FC446B1FF}"/>
                </a:ext>
              </a:extLst>
            </p:cNvPr>
            <p:cNvSpPr txBox="1"/>
            <p:nvPr/>
          </p:nvSpPr>
          <p:spPr>
            <a:xfrm>
              <a:off x="4428366" y="5609748"/>
              <a:ext cx="319318" cy="4334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900"/>
                </a:lnSpc>
              </a:pPr>
              <a:r>
                <a:rPr lang="fr-FR" sz="700" dirty="0"/>
                <a:t>S48</a:t>
              </a:r>
            </a:p>
            <a:p>
              <a:pPr algn="ctr">
                <a:lnSpc>
                  <a:spcPts val="900"/>
                </a:lnSpc>
              </a:pPr>
              <a:r>
                <a:rPr lang="fr-FR" sz="700" dirty="0"/>
                <a:t>483</a:t>
              </a:r>
            </a:p>
            <a:p>
              <a:pPr algn="ctr">
                <a:lnSpc>
                  <a:spcPts val="900"/>
                </a:lnSpc>
              </a:pPr>
              <a:r>
                <a:rPr lang="fr-FR" sz="700" dirty="0"/>
                <a:t>488</a:t>
              </a:r>
            </a:p>
          </p:txBody>
        </p:sp>
        <p:sp>
          <p:nvSpPr>
            <p:cNvPr id="183" name="ZoneTexte 182">
              <a:extLst>
                <a:ext uri="{FF2B5EF4-FFF2-40B4-BE49-F238E27FC236}">
                  <a16:creationId xmlns:a16="http://schemas.microsoft.com/office/drawing/2014/main" id="{EF7585D3-72EC-4200-AC51-DE96851A2E42}"/>
                </a:ext>
              </a:extLst>
            </p:cNvPr>
            <p:cNvSpPr txBox="1"/>
            <p:nvPr/>
          </p:nvSpPr>
          <p:spPr>
            <a:xfrm>
              <a:off x="4658323" y="5609748"/>
              <a:ext cx="319318" cy="4334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900"/>
                </a:lnSpc>
              </a:pPr>
              <a:r>
                <a:rPr lang="fr-FR" sz="700" dirty="0"/>
                <a:t>S52</a:t>
              </a:r>
            </a:p>
            <a:p>
              <a:pPr algn="ctr">
                <a:lnSpc>
                  <a:spcPts val="900"/>
                </a:lnSpc>
              </a:pPr>
              <a:r>
                <a:rPr lang="fr-FR" sz="700" dirty="0"/>
                <a:t>NA</a:t>
              </a:r>
            </a:p>
            <a:p>
              <a:pPr algn="ctr">
                <a:lnSpc>
                  <a:spcPts val="900"/>
                </a:lnSpc>
              </a:pPr>
              <a:r>
                <a:rPr lang="fr-FR" sz="700" dirty="0"/>
                <a:t>483</a:t>
              </a:r>
            </a:p>
          </p:txBody>
        </p:sp>
        <p:sp>
          <p:nvSpPr>
            <p:cNvPr id="184" name="ZoneTexte 183">
              <a:extLst>
                <a:ext uri="{FF2B5EF4-FFF2-40B4-BE49-F238E27FC236}">
                  <a16:creationId xmlns:a16="http://schemas.microsoft.com/office/drawing/2014/main" id="{EAF3AB29-36C4-482E-AD9E-69571F2AF606}"/>
                </a:ext>
              </a:extLst>
            </p:cNvPr>
            <p:cNvSpPr txBox="1"/>
            <p:nvPr/>
          </p:nvSpPr>
          <p:spPr>
            <a:xfrm>
              <a:off x="4892935" y="5609748"/>
              <a:ext cx="319318" cy="4334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900"/>
                </a:lnSpc>
              </a:pPr>
              <a:r>
                <a:rPr lang="fr-FR" sz="700" dirty="0"/>
                <a:t>S56</a:t>
              </a:r>
            </a:p>
            <a:p>
              <a:pPr algn="ctr">
                <a:lnSpc>
                  <a:spcPts val="900"/>
                </a:lnSpc>
              </a:pPr>
              <a:r>
                <a:rPr lang="fr-FR" sz="700" dirty="0"/>
                <a:t>487</a:t>
              </a:r>
            </a:p>
            <a:p>
              <a:pPr algn="ctr">
                <a:lnSpc>
                  <a:spcPts val="900"/>
                </a:lnSpc>
              </a:pPr>
              <a:r>
                <a:rPr lang="fr-FR" sz="700" dirty="0"/>
                <a:t>480</a:t>
              </a:r>
            </a:p>
          </p:txBody>
        </p:sp>
        <p:sp>
          <p:nvSpPr>
            <p:cNvPr id="185" name="ZoneTexte 184">
              <a:extLst>
                <a:ext uri="{FF2B5EF4-FFF2-40B4-BE49-F238E27FC236}">
                  <a16:creationId xmlns:a16="http://schemas.microsoft.com/office/drawing/2014/main" id="{A3585696-EA0F-417F-93D4-424A9B3EB2CF}"/>
                </a:ext>
              </a:extLst>
            </p:cNvPr>
            <p:cNvSpPr txBox="1"/>
            <p:nvPr/>
          </p:nvSpPr>
          <p:spPr>
            <a:xfrm>
              <a:off x="5127547" y="5609748"/>
              <a:ext cx="319318" cy="4334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900"/>
                </a:lnSpc>
              </a:pPr>
              <a:r>
                <a:rPr lang="fr-FR" sz="700" dirty="0"/>
                <a:t>S60</a:t>
              </a:r>
            </a:p>
            <a:p>
              <a:pPr algn="ctr">
                <a:lnSpc>
                  <a:spcPts val="900"/>
                </a:lnSpc>
              </a:pPr>
              <a:r>
                <a:rPr lang="fr-FR" sz="700" dirty="0"/>
                <a:t>NA</a:t>
              </a:r>
            </a:p>
            <a:p>
              <a:pPr algn="ctr">
                <a:lnSpc>
                  <a:spcPts val="900"/>
                </a:lnSpc>
              </a:pPr>
              <a:r>
                <a:rPr lang="fr-FR" sz="700" dirty="0"/>
                <a:t>480</a:t>
              </a:r>
            </a:p>
          </p:txBody>
        </p:sp>
        <p:sp>
          <p:nvSpPr>
            <p:cNvPr id="186" name="ZoneTexte 185">
              <a:extLst>
                <a:ext uri="{FF2B5EF4-FFF2-40B4-BE49-F238E27FC236}">
                  <a16:creationId xmlns:a16="http://schemas.microsoft.com/office/drawing/2014/main" id="{04C9B7CC-BF1A-46C0-A10E-D511FFE993CE}"/>
                </a:ext>
              </a:extLst>
            </p:cNvPr>
            <p:cNvSpPr txBox="1"/>
            <p:nvPr/>
          </p:nvSpPr>
          <p:spPr>
            <a:xfrm>
              <a:off x="5362159" y="5609748"/>
              <a:ext cx="319318" cy="4334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900"/>
                </a:lnSpc>
              </a:pPr>
              <a:r>
                <a:rPr lang="fr-FR" sz="700" dirty="0"/>
                <a:t>S64</a:t>
              </a:r>
            </a:p>
            <a:p>
              <a:pPr algn="ctr">
                <a:lnSpc>
                  <a:spcPts val="900"/>
                </a:lnSpc>
              </a:pPr>
              <a:r>
                <a:rPr lang="fr-FR" sz="700" dirty="0"/>
                <a:t>485</a:t>
              </a:r>
            </a:p>
            <a:p>
              <a:pPr algn="ctr">
                <a:lnSpc>
                  <a:spcPts val="900"/>
                </a:lnSpc>
              </a:pPr>
              <a:r>
                <a:rPr lang="fr-FR" sz="700" dirty="0"/>
                <a:t>477</a:t>
              </a:r>
            </a:p>
          </p:txBody>
        </p:sp>
        <p:sp>
          <p:nvSpPr>
            <p:cNvPr id="187" name="ZoneTexte 186">
              <a:extLst>
                <a:ext uri="{FF2B5EF4-FFF2-40B4-BE49-F238E27FC236}">
                  <a16:creationId xmlns:a16="http://schemas.microsoft.com/office/drawing/2014/main" id="{BC46B367-2B7A-4EEA-9AE6-C09B0169F8D1}"/>
                </a:ext>
              </a:extLst>
            </p:cNvPr>
            <p:cNvSpPr txBox="1"/>
            <p:nvPr/>
          </p:nvSpPr>
          <p:spPr>
            <a:xfrm>
              <a:off x="5596771" y="5609748"/>
              <a:ext cx="319318" cy="4334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900"/>
                </a:lnSpc>
              </a:pPr>
              <a:r>
                <a:rPr lang="fr-FR" sz="700" dirty="0"/>
                <a:t>S68</a:t>
              </a:r>
            </a:p>
            <a:p>
              <a:pPr algn="ctr">
                <a:lnSpc>
                  <a:spcPts val="900"/>
                </a:lnSpc>
              </a:pPr>
              <a:r>
                <a:rPr lang="fr-FR" sz="700" dirty="0"/>
                <a:t>NA</a:t>
              </a:r>
            </a:p>
            <a:p>
              <a:pPr algn="ctr">
                <a:lnSpc>
                  <a:spcPts val="900"/>
                </a:lnSpc>
              </a:pPr>
              <a:r>
                <a:rPr lang="fr-FR" sz="700" dirty="0"/>
                <a:t>477</a:t>
              </a:r>
            </a:p>
          </p:txBody>
        </p:sp>
        <p:sp>
          <p:nvSpPr>
            <p:cNvPr id="188" name="ZoneTexte 187">
              <a:extLst>
                <a:ext uri="{FF2B5EF4-FFF2-40B4-BE49-F238E27FC236}">
                  <a16:creationId xmlns:a16="http://schemas.microsoft.com/office/drawing/2014/main" id="{224C3E2D-703A-4AFB-8493-F0FBE298514A}"/>
                </a:ext>
              </a:extLst>
            </p:cNvPr>
            <p:cNvSpPr txBox="1"/>
            <p:nvPr/>
          </p:nvSpPr>
          <p:spPr>
            <a:xfrm>
              <a:off x="5831381" y="5609748"/>
              <a:ext cx="319318" cy="4334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900"/>
                </a:lnSpc>
              </a:pPr>
              <a:r>
                <a:rPr lang="fr-FR" sz="700" dirty="0"/>
                <a:t>S72</a:t>
              </a:r>
            </a:p>
            <a:p>
              <a:pPr algn="ctr">
                <a:lnSpc>
                  <a:spcPts val="900"/>
                </a:lnSpc>
              </a:pPr>
              <a:r>
                <a:rPr lang="fr-FR" sz="700" dirty="0"/>
                <a:t>481</a:t>
              </a:r>
            </a:p>
            <a:p>
              <a:pPr algn="ctr">
                <a:lnSpc>
                  <a:spcPts val="900"/>
                </a:lnSpc>
              </a:pPr>
              <a:r>
                <a:rPr lang="fr-FR" sz="700" dirty="0"/>
                <a:t>476</a:t>
              </a:r>
            </a:p>
          </p:txBody>
        </p:sp>
        <p:sp>
          <p:nvSpPr>
            <p:cNvPr id="189" name="ZoneTexte 188">
              <a:extLst>
                <a:ext uri="{FF2B5EF4-FFF2-40B4-BE49-F238E27FC236}">
                  <a16:creationId xmlns:a16="http://schemas.microsoft.com/office/drawing/2014/main" id="{32984155-7E89-412A-A6BC-E9A0C6D770B1}"/>
                </a:ext>
              </a:extLst>
            </p:cNvPr>
            <p:cNvSpPr txBox="1"/>
            <p:nvPr/>
          </p:nvSpPr>
          <p:spPr>
            <a:xfrm>
              <a:off x="6039778" y="5609748"/>
              <a:ext cx="319318" cy="4334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900"/>
                </a:lnSpc>
              </a:pPr>
              <a:r>
                <a:rPr lang="fr-FR" sz="700" dirty="0"/>
                <a:t>S76</a:t>
              </a:r>
            </a:p>
            <a:p>
              <a:pPr algn="ctr">
                <a:lnSpc>
                  <a:spcPts val="900"/>
                </a:lnSpc>
              </a:pPr>
              <a:r>
                <a:rPr lang="fr-FR" sz="700" dirty="0"/>
                <a:t>NA</a:t>
              </a:r>
            </a:p>
            <a:p>
              <a:pPr algn="ctr">
                <a:lnSpc>
                  <a:spcPts val="900"/>
                </a:lnSpc>
              </a:pPr>
              <a:r>
                <a:rPr lang="fr-FR" sz="700" dirty="0"/>
                <a:t>478</a:t>
              </a:r>
            </a:p>
          </p:txBody>
        </p:sp>
        <p:sp>
          <p:nvSpPr>
            <p:cNvPr id="190" name="ZoneTexte 189">
              <a:extLst>
                <a:ext uri="{FF2B5EF4-FFF2-40B4-BE49-F238E27FC236}">
                  <a16:creationId xmlns:a16="http://schemas.microsoft.com/office/drawing/2014/main" id="{77BA289A-CE2D-434D-B58B-1E989C31C995}"/>
                </a:ext>
              </a:extLst>
            </p:cNvPr>
            <p:cNvSpPr txBox="1"/>
            <p:nvPr/>
          </p:nvSpPr>
          <p:spPr>
            <a:xfrm>
              <a:off x="6274390" y="5609748"/>
              <a:ext cx="319318" cy="4334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900"/>
                </a:lnSpc>
              </a:pPr>
              <a:r>
                <a:rPr lang="fr-FR" sz="700" dirty="0"/>
                <a:t>S80</a:t>
              </a:r>
            </a:p>
            <a:p>
              <a:pPr algn="ctr">
                <a:lnSpc>
                  <a:spcPts val="900"/>
                </a:lnSpc>
              </a:pPr>
              <a:r>
                <a:rPr lang="fr-FR" sz="700" dirty="0"/>
                <a:t>482</a:t>
              </a:r>
            </a:p>
            <a:p>
              <a:pPr algn="ctr">
                <a:lnSpc>
                  <a:spcPts val="900"/>
                </a:lnSpc>
              </a:pPr>
              <a:r>
                <a:rPr lang="fr-FR" sz="700" dirty="0"/>
                <a:t>475</a:t>
              </a:r>
            </a:p>
          </p:txBody>
        </p:sp>
        <p:sp>
          <p:nvSpPr>
            <p:cNvPr id="191" name="ZoneTexte 190">
              <a:extLst>
                <a:ext uri="{FF2B5EF4-FFF2-40B4-BE49-F238E27FC236}">
                  <a16:creationId xmlns:a16="http://schemas.microsoft.com/office/drawing/2014/main" id="{35C15465-BABA-4E85-B606-8FB599DEBB91}"/>
                </a:ext>
              </a:extLst>
            </p:cNvPr>
            <p:cNvSpPr txBox="1"/>
            <p:nvPr/>
          </p:nvSpPr>
          <p:spPr>
            <a:xfrm>
              <a:off x="6509002" y="5609748"/>
              <a:ext cx="319318" cy="4334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900"/>
                </a:lnSpc>
              </a:pPr>
              <a:r>
                <a:rPr lang="fr-FR" sz="700" dirty="0"/>
                <a:t>S84</a:t>
              </a:r>
            </a:p>
            <a:p>
              <a:pPr algn="ctr">
                <a:lnSpc>
                  <a:spcPts val="900"/>
                </a:lnSpc>
              </a:pPr>
              <a:r>
                <a:rPr lang="fr-FR" sz="700" dirty="0"/>
                <a:t>NA</a:t>
              </a:r>
            </a:p>
            <a:p>
              <a:pPr algn="ctr">
                <a:lnSpc>
                  <a:spcPts val="900"/>
                </a:lnSpc>
              </a:pPr>
              <a:r>
                <a:rPr lang="fr-FR" sz="700" dirty="0"/>
                <a:t>475</a:t>
              </a:r>
            </a:p>
          </p:txBody>
        </p:sp>
        <p:sp>
          <p:nvSpPr>
            <p:cNvPr id="192" name="ZoneTexte 191">
              <a:extLst>
                <a:ext uri="{FF2B5EF4-FFF2-40B4-BE49-F238E27FC236}">
                  <a16:creationId xmlns:a16="http://schemas.microsoft.com/office/drawing/2014/main" id="{611A7C97-B027-42D8-AE94-D07E3F6A1A72}"/>
                </a:ext>
              </a:extLst>
            </p:cNvPr>
            <p:cNvSpPr txBox="1"/>
            <p:nvPr/>
          </p:nvSpPr>
          <p:spPr>
            <a:xfrm>
              <a:off x="6743614" y="5609748"/>
              <a:ext cx="319318" cy="4334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900"/>
                </a:lnSpc>
              </a:pPr>
              <a:r>
                <a:rPr lang="fr-FR" sz="700" dirty="0"/>
                <a:t>S88</a:t>
              </a:r>
            </a:p>
            <a:p>
              <a:pPr algn="ctr">
                <a:lnSpc>
                  <a:spcPts val="900"/>
                </a:lnSpc>
              </a:pPr>
              <a:r>
                <a:rPr lang="fr-FR" sz="700" dirty="0"/>
                <a:t>480</a:t>
              </a:r>
            </a:p>
            <a:p>
              <a:pPr algn="ctr">
                <a:lnSpc>
                  <a:spcPts val="900"/>
                </a:lnSpc>
              </a:pPr>
              <a:r>
                <a:rPr lang="fr-FR" sz="700" dirty="0"/>
                <a:t>475</a:t>
              </a:r>
            </a:p>
          </p:txBody>
        </p:sp>
        <p:sp>
          <p:nvSpPr>
            <p:cNvPr id="193" name="ZoneTexte 192">
              <a:extLst>
                <a:ext uri="{FF2B5EF4-FFF2-40B4-BE49-F238E27FC236}">
                  <a16:creationId xmlns:a16="http://schemas.microsoft.com/office/drawing/2014/main" id="{C70A1C14-4E32-41C7-AE16-03542BA9F740}"/>
                </a:ext>
              </a:extLst>
            </p:cNvPr>
            <p:cNvSpPr txBox="1"/>
            <p:nvPr/>
          </p:nvSpPr>
          <p:spPr>
            <a:xfrm>
              <a:off x="6978226" y="5609748"/>
              <a:ext cx="319318" cy="4334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900"/>
                </a:lnSpc>
              </a:pPr>
              <a:r>
                <a:rPr lang="fr-FR" sz="700" dirty="0"/>
                <a:t>S92</a:t>
              </a:r>
            </a:p>
            <a:p>
              <a:pPr algn="ctr">
                <a:lnSpc>
                  <a:spcPts val="900"/>
                </a:lnSpc>
              </a:pPr>
              <a:r>
                <a:rPr lang="fr-FR" sz="700" dirty="0"/>
                <a:t>NA</a:t>
              </a:r>
            </a:p>
            <a:p>
              <a:pPr algn="ctr">
                <a:lnSpc>
                  <a:spcPts val="900"/>
                </a:lnSpc>
              </a:pPr>
              <a:r>
                <a:rPr lang="fr-FR" sz="700" dirty="0"/>
                <a:t>470</a:t>
              </a:r>
            </a:p>
          </p:txBody>
        </p:sp>
        <p:sp>
          <p:nvSpPr>
            <p:cNvPr id="194" name="ZoneTexte 193">
              <a:extLst>
                <a:ext uri="{FF2B5EF4-FFF2-40B4-BE49-F238E27FC236}">
                  <a16:creationId xmlns:a16="http://schemas.microsoft.com/office/drawing/2014/main" id="{A19F8872-57F1-455D-B679-1D64B71531D6}"/>
                </a:ext>
              </a:extLst>
            </p:cNvPr>
            <p:cNvSpPr txBox="1"/>
            <p:nvPr/>
          </p:nvSpPr>
          <p:spPr>
            <a:xfrm>
              <a:off x="7212836" y="5609748"/>
              <a:ext cx="319318" cy="4334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900"/>
                </a:lnSpc>
              </a:pPr>
              <a:r>
                <a:rPr lang="fr-FR" sz="700" dirty="0"/>
                <a:t>S96</a:t>
              </a:r>
            </a:p>
            <a:p>
              <a:pPr algn="ctr">
                <a:lnSpc>
                  <a:spcPts val="900"/>
                </a:lnSpc>
              </a:pPr>
              <a:r>
                <a:rPr lang="fr-FR" sz="700" dirty="0"/>
                <a:t>473</a:t>
              </a:r>
            </a:p>
            <a:p>
              <a:pPr algn="ctr">
                <a:lnSpc>
                  <a:spcPts val="900"/>
                </a:lnSpc>
              </a:pPr>
              <a:r>
                <a:rPr lang="fr-FR" sz="700" dirty="0"/>
                <a:t>468</a:t>
              </a:r>
            </a:p>
          </p:txBody>
        </p:sp>
        <p:sp>
          <p:nvSpPr>
            <p:cNvPr id="195" name="ZoneTexte 194">
              <a:extLst>
                <a:ext uri="{FF2B5EF4-FFF2-40B4-BE49-F238E27FC236}">
                  <a16:creationId xmlns:a16="http://schemas.microsoft.com/office/drawing/2014/main" id="{2686818F-FEA8-46E7-B87B-D2EFD074AB1D}"/>
                </a:ext>
              </a:extLst>
            </p:cNvPr>
            <p:cNvSpPr txBox="1"/>
            <p:nvPr/>
          </p:nvSpPr>
          <p:spPr>
            <a:xfrm>
              <a:off x="7440032" y="5609748"/>
              <a:ext cx="360996" cy="4334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900"/>
                </a:lnSpc>
              </a:pPr>
              <a:r>
                <a:rPr lang="fr-FR" sz="700" dirty="0"/>
                <a:t>S100</a:t>
              </a:r>
            </a:p>
            <a:p>
              <a:pPr algn="ctr">
                <a:lnSpc>
                  <a:spcPts val="900"/>
                </a:lnSpc>
              </a:pPr>
              <a:r>
                <a:rPr lang="fr-FR" sz="700" dirty="0"/>
                <a:t>NA</a:t>
              </a:r>
            </a:p>
            <a:p>
              <a:pPr algn="ctr">
                <a:lnSpc>
                  <a:spcPts val="900"/>
                </a:lnSpc>
              </a:pPr>
              <a:r>
                <a:rPr lang="fr-FR" sz="700" dirty="0"/>
                <a:t>464</a:t>
              </a:r>
            </a:p>
          </p:txBody>
        </p:sp>
        <p:sp>
          <p:nvSpPr>
            <p:cNvPr id="196" name="ZoneTexte 195">
              <a:extLst>
                <a:ext uri="{FF2B5EF4-FFF2-40B4-BE49-F238E27FC236}">
                  <a16:creationId xmlns:a16="http://schemas.microsoft.com/office/drawing/2014/main" id="{7754042B-6836-4CE1-BFBB-725F5E70D294}"/>
                </a:ext>
              </a:extLst>
            </p:cNvPr>
            <p:cNvSpPr txBox="1"/>
            <p:nvPr/>
          </p:nvSpPr>
          <p:spPr>
            <a:xfrm>
              <a:off x="7674644" y="5609748"/>
              <a:ext cx="360996" cy="4334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900"/>
                </a:lnSpc>
              </a:pPr>
              <a:r>
                <a:rPr lang="fr-FR" sz="700" dirty="0"/>
                <a:t>S104</a:t>
              </a:r>
            </a:p>
            <a:p>
              <a:pPr algn="ctr">
                <a:lnSpc>
                  <a:spcPts val="900"/>
                </a:lnSpc>
              </a:pPr>
              <a:r>
                <a:rPr lang="fr-FR" sz="700" dirty="0"/>
                <a:t>452</a:t>
              </a:r>
            </a:p>
            <a:p>
              <a:pPr algn="ctr">
                <a:lnSpc>
                  <a:spcPts val="900"/>
                </a:lnSpc>
              </a:pPr>
              <a:r>
                <a:rPr lang="fr-FR" sz="700" dirty="0"/>
                <a:t>459</a:t>
              </a:r>
            </a:p>
          </p:txBody>
        </p:sp>
        <p:sp>
          <p:nvSpPr>
            <p:cNvPr id="197" name="ZoneTexte 196">
              <a:extLst>
                <a:ext uri="{FF2B5EF4-FFF2-40B4-BE49-F238E27FC236}">
                  <a16:creationId xmlns:a16="http://schemas.microsoft.com/office/drawing/2014/main" id="{BD6B0655-854C-4779-BC50-C8D3A66A803A}"/>
                </a:ext>
              </a:extLst>
            </p:cNvPr>
            <p:cNvSpPr txBox="1"/>
            <p:nvPr/>
          </p:nvSpPr>
          <p:spPr>
            <a:xfrm>
              <a:off x="7909256" y="5609748"/>
              <a:ext cx="360996" cy="4334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900"/>
                </a:lnSpc>
              </a:pPr>
              <a:r>
                <a:rPr lang="fr-FR" sz="700" dirty="0"/>
                <a:t>S108</a:t>
              </a:r>
            </a:p>
            <a:p>
              <a:pPr algn="ctr">
                <a:lnSpc>
                  <a:spcPts val="900"/>
                </a:lnSpc>
              </a:pPr>
              <a:r>
                <a:rPr lang="fr-FR" sz="700" dirty="0"/>
                <a:t>NA</a:t>
              </a:r>
            </a:p>
            <a:p>
              <a:pPr algn="ctr">
                <a:lnSpc>
                  <a:spcPts val="900"/>
                </a:lnSpc>
              </a:pPr>
              <a:r>
                <a:rPr lang="fr-FR" sz="700" dirty="0"/>
                <a:t>450</a:t>
              </a:r>
            </a:p>
          </p:txBody>
        </p:sp>
        <p:sp>
          <p:nvSpPr>
            <p:cNvPr id="198" name="ZoneTexte 197">
              <a:extLst>
                <a:ext uri="{FF2B5EF4-FFF2-40B4-BE49-F238E27FC236}">
                  <a16:creationId xmlns:a16="http://schemas.microsoft.com/office/drawing/2014/main" id="{5371E564-189C-46FD-8C2E-C178A7446051}"/>
                </a:ext>
              </a:extLst>
            </p:cNvPr>
            <p:cNvSpPr txBox="1"/>
            <p:nvPr/>
          </p:nvSpPr>
          <p:spPr>
            <a:xfrm>
              <a:off x="8143868" y="5609748"/>
              <a:ext cx="360996" cy="4334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900"/>
                </a:lnSpc>
              </a:pPr>
              <a:r>
                <a:rPr lang="fr-FR" sz="700" dirty="0"/>
                <a:t>S112</a:t>
              </a:r>
            </a:p>
            <a:p>
              <a:pPr algn="ctr">
                <a:lnSpc>
                  <a:spcPts val="900"/>
                </a:lnSpc>
              </a:pPr>
              <a:r>
                <a:rPr lang="fr-FR" sz="700" dirty="0"/>
                <a:t>456</a:t>
              </a:r>
            </a:p>
            <a:p>
              <a:pPr algn="ctr">
                <a:lnSpc>
                  <a:spcPts val="900"/>
                </a:lnSpc>
              </a:pPr>
              <a:r>
                <a:rPr lang="fr-FR" sz="700" dirty="0"/>
                <a:t>451</a:t>
              </a:r>
            </a:p>
          </p:txBody>
        </p:sp>
        <p:sp>
          <p:nvSpPr>
            <p:cNvPr id="199" name="ZoneTexte 198">
              <a:extLst>
                <a:ext uri="{FF2B5EF4-FFF2-40B4-BE49-F238E27FC236}">
                  <a16:creationId xmlns:a16="http://schemas.microsoft.com/office/drawing/2014/main" id="{4D117BCD-2E21-4C03-9843-6814D0011BB8}"/>
                </a:ext>
              </a:extLst>
            </p:cNvPr>
            <p:cNvSpPr txBox="1"/>
            <p:nvPr/>
          </p:nvSpPr>
          <p:spPr>
            <a:xfrm>
              <a:off x="8378480" y="5609748"/>
              <a:ext cx="360996" cy="4334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900"/>
                </a:lnSpc>
              </a:pPr>
              <a:r>
                <a:rPr lang="fr-FR" sz="700" dirty="0"/>
                <a:t>S116</a:t>
              </a:r>
            </a:p>
            <a:p>
              <a:pPr algn="ctr">
                <a:lnSpc>
                  <a:spcPts val="900"/>
                </a:lnSpc>
              </a:pPr>
              <a:r>
                <a:rPr lang="fr-FR" sz="700" dirty="0"/>
                <a:t>NA</a:t>
              </a:r>
            </a:p>
            <a:p>
              <a:pPr algn="ctr">
                <a:lnSpc>
                  <a:spcPts val="900"/>
                </a:lnSpc>
              </a:pPr>
              <a:r>
                <a:rPr lang="fr-FR" sz="700" dirty="0"/>
                <a:t>450</a:t>
              </a:r>
            </a:p>
          </p:txBody>
        </p:sp>
        <p:sp>
          <p:nvSpPr>
            <p:cNvPr id="200" name="ZoneTexte 199">
              <a:extLst>
                <a:ext uri="{FF2B5EF4-FFF2-40B4-BE49-F238E27FC236}">
                  <a16:creationId xmlns:a16="http://schemas.microsoft.com/office/drawing/2014/main" id="{6E0FAD25-FA8A-4E96-A436-D21D37FF75CC}"/>
                </a:ext>
              </a:extLst>
            </p:cNvPr>
            <p:cNvSpPr txBox="1"/>
            <p:nvPr/>
          </p:nvSpPr>
          <p:spPr>
            <a:xfrm>
              <a:off x="8613090" y="5609748"/>
              <a:ext cx="360996" cy="4334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900"/>
                </a:lnSpc>
              </a:pPr>
              <a:r>
                <a:rPr lang="fr-FR" sz="700" dirty="0"/>
                <a:t>S120</a:t>
              </a:r>
            </a:p>
            <a:p>
              <a:pPr algn="ctr">
                <a:lnSpc>
                  <a:spcPts val="900"/>
                </a:lnSpc>
              </a:pPr>
              <a:r>
                <a:rPr lang="fr-FR" sz="700" dirty="0"/>
                <a:t>456</a:t>
              </a:r>
            </a:p>
            <a:p>
              <a:pPr algn="ctr">
                <a:lnSpc>
                  <a:spcPts val="900"/>
                </a:lnSpc>
              </a:pPr>
              <a:r>
                <a:rPr lang="fr-FR" sz="700" dirty="0"/>
                <a:t>449</a:t>
              </a:r>
            </a:p>
          </p:txBody>
        </p:sp>
        <p:sp>
          <p:nvSpPr>
            <p:cNvPr id="201" name="ZoneTexte 200">
              <a:extLst>
                <a:ext uri="{FF2B5EF4-FFF2-40B4-BE49-F238E27FC236}">
                  <a16:creationId xmlns:a16="http://schemas.microsoft.com/office/drawing/2014/main" id="{C9F30874-1450-4E46-AF75-AD56CC739412}"/>
                </a:ext>
              </a:extLst>
            </p:cNvPr>
            <p:cNvSpPr txBox="1"/>
            <p:nvPr/>
          </p:nvSpPr>
          <p:spPr>
            <a:xfrm>
              <a:off x="8821487" y="5609748"/>
              <a:ext cx="360996" cy="4334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900"/>
                </a:lnSpc>
              </a:pPr>
              <a:r>
                <a:rPr lang="fr-FR" sz="700" dirty="0"/>
                <a:t>S124</a:t>
              </a:r>
            </a:p>
            <a:p>
              <a:pPr algn="ctr">
                <a:lnSpc>
                  <a:spcPts val="900"/>
                </a:lnSpc>
              </a:pPr>
              <a:r>
                <a:rPr lang="fr-FR" sz="700" dirty="0"/>
                <a:t>NA</a:t>
              </a:r>
            </a:p>
            <a:p>
              <a:pPr algn="ctr">
                <a:lnSpc>
                  <a:spcPts val="900"/>
                </a:lnSpc>
              </a:pPr>
              <a:r>
                <a:rPr lang="fr-FR" sz="700" dirty="0"/>
                <a:t>453</a:t>
              </a:r>
            </a:p>
          </p:txBody>
        </p:sp>
        <p:sp>
          <p:nvSpPr>
            <p:cNvPr id="202" name="ZoneTexte 201">
              <a:extLst>
                <a:ext uri="{FF2B5EF4-FFF2-40B4-BE49-F238E27FC236}">
                  <a16:creationId xmlns:a16="http://schemas.microsoft.com/office/drawing/2014/main" id="{B0C658F2-ECDD-4062-A2E4-656327DB9BD4}"/>
                </a:ext>
              </a:extLst>
            </p:cNvPr>
            <p:cNvSpPr txBox="1"/>
            <p:nvPr/>
          </p:nvSpPr>
          <p:spPr>
            <a:xfrm>
              <a:off x="9056099" y="5609748"/>
              <a:ext cx="360996" cy="4334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900"/>
                </a:lnSpc>
              </a:pPr>
              <a:r>
                <a:rPr lang="fr-FR" sz="700" dirty="0"/>
                <a:t>S128</a:t>
              </a:r>
            </a:p>
            <a:p>
              <a:pPr algn="ctr">
                <a:lnSpc>
                  <a:spcPts val="900"/>
                </a:lnSpc>
              </a:pPr>
              <a:r>
                <a:rPr lang="fr-FR" sz="700" dirty="0"/>
                <a:t>460</a:t>
              </a:r>
            </a:p>
            <a:p>
              <a:pPr algn="ctr">
                <a:lnSpc>
                  <a:spcPts val="900"/>
                </a:lnSpc>
              </a:pPr>
              <a:r>
                <a:rPr lang="fr-FR" sz="700" dirty="0"/>
                <a:t>455</a:t>
              </a:r>
            </a:p>
          </p:txBody>
        </p:sp>
        <p:sp>
          <p:nvSpPr>
            <p:cNvPr id="203" name="ZoneTexte 202">
              <a:extLst>
                <a:ext uri="{FF2B5EF4-FFF2-40B4-BE49-F238E27FC236}">
                  <a16:creationId xmlns:a16="http://schemas.microsoft.com/office/drawing/2014/main" id="{E4324E13-78C6-4D9B-A61B-BDFBB2EBF147}"/>
                </a:ext>
              </a:extLst>
            </p:cNvPr>
            <p:cNvSpPr txBox="1"/>
            <p:nvPr/>
          </p:nvSpPr>
          <p:spPr>
            <a:xfrm>
              <a:off x="9290711" y="5609748"/>
              <a:ext cx="360996" cy="4334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900"/>
                </a:lnSpc>
              </a:pPr>
              <a:r>
                <a:rPr lang="fr-FR" sz="700" dirty="0"/>
                <a:t>S132</a:t>
              </a:r>
            </a:p>
            <a:p>
              <a:pPr algn="ctr">
                <a:lnSpc>
                  <a:spcPts val="900"/>
                </a:lnSpc>
              </a:pPr>
              <a:r>
                <a:rPr lang="fr-FR" sz="700" dirty="0"/>
                <a:t>NA</a:t>
              </a:r>
            </a:p>
            <a:p>
              <a:pPr algn="ctr">
                <a:lnSpc>
                  <a:spcPts val="900"/>
                </a:lnSpc>
              </a:pPr>
              <a:r>
                <a:rPr lang="fr-FR" sz="700" dirty="0"/>
                <a:t>456</a:t>
              </a:r>
            </a:p>
          </p:txBody>
        </p:sp>
        <p:sp>
          <p:nvSpPr>
            <p:cNvPr id="204" name="ZoneTexte 203">
              <a:extLst>
                <a:ext uri="{FF2B5EF4-FFF2-40B4-BE49-F238E27FC236}">
                  <a16:creationId xmlns:a16="http://schemas.microsoft.com/office/drawing/2014/main" id="{AF137827-54B5-47C6-A8F1-2F742FAEF801}"/>
                </a:ext>
              </a:extLst>
            </p:cNvPr>
            <p:cNvSpPr txBox="1"/>
            <p:nvPr/>
          </p:nvSpPr>
          <p:spPr>
            <a:xfrm>
              <a:off x="9525323" y="5609748"/>
              <a:ext cx="360996" cy="4334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900"/>
                </a:lnSpc>
              </a:pPr>
              <a:r>
                <a:rPr lang="fr-FR" sz="700" dirty="0"/>
                <a:t>S136</a:t>
              </a:r>
            </a:p>
            <a:p>
              <a:pPr algn="ctr">
                <a:lnSpc>
                  <a:spcPts val="900"/>
                </a:lnSpc>
              </a:pPr>
              <a:r>
                <a:rPr lang="fr-FR" sz="700" dirty="0"/>
                <a:t>459</a:t>
              </a:r>
            </a:p>
            <a:p>
              <a:pPr algn="ctr">
                <a:lnSpc>
                  <a:spcPts val="900"/>
                </a:lnSpc>
              </a:pPr>
              <a:r>
                <a:rPr lang="fr-FR" sz="700" dirty="0"/>
                <a:t>454</a:t>
              </a:r>
            </a:p>
          </p:txBody>
        </p:sp>
        <p:sp>
          <p:nvSpPr>
            <p:cNvPr id="205" name="ZoneTexte 204">
              <a:extLst>
                <a:ext uri="{FF2B5EF4-FFF2-40B4-BE49-F238E27FC236}">
                  <a16:creationId xmlns:a16="http://schemas.microsoft.com/office/drawing/2014/main" id="{F014F483-E541-4E62-9A16-7753CD0DA807}"/>
                </a:ext>
              </a:extLst>
            </p:cNvPr>
            <p:cNvSpPr txBox="1"/>
            <p:nvPr/>
          </p:nvSpPr>
          <p:spPr>
            <a:xfrm>
              <a:off x="9759935" y="5609748"/>
              <a:ext cx="360996" cy="4334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900"/>
                </a:lnSpc>
              </a:pPr>
              <a:r>
                <a:rPr lang="fr-FR" sz="700" dirty="0"/>
                <a:t>S140</a:t>
              </a:r>
            </a:p>
            <a:p>
              <a:pPr algn="ctr">
                <a:lnSpc>
                  <a:spcPts val="900"/>
                </a:lnSpc>
              </a:pPr>
              <a:r>
                <a:rPr lang="fr-FR" sz="700" dirty="0"/>
                <a:t>NA</a:t>
              </a:r>
            </a:p>
            <a:p>
              <a:pPr algn="ctr">
                <a:lnSpc>
                  <a:spcPts val="900"/>
                </a:lnSpc>
              </a:pPr>
              <a:r>
                <a:rPr lang="fr-FR" sz="700" dirty="0"/>
                <a:t>449</a:t>
              </a:r>
            </a:p>
          </p:txBody>
        </p:sp>
        <p:sp>
          <p:nvSpPr>
            <p:cNvPr id="206" name="ZoneTexte 205">
              <a:extLst>
                <a:ext uri="{FF2B5EF4-FFF2-40B4-BE49-F238E27FC236}">
                  <a16:creationId xmlns:a16="http://schemas.microsoft.com/office/drawing/2014/main" id="{59267E9F-EC35-4795-89B1-9D9FF9775F4E}"/>
                </a:ext>
              </a:extLst>
            </p:cNvPr>
            <p:cNvSpPr txBox="1"/>
            <p:nvPr/>
          </p:nvSpPr>
          <p:spPr>
            <a:xfrm>
              <a:off x="9994545" y="5609748"/>
              <a:ext cx="360996" cy="4334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900"/>
                </a:lnSpc>
              </a:pPr>
              <a:r>
                <a:rPr lang="fr-FR" sz="700" dirty="0"/>
                <a:t>S144</a:t>
              </a:r>
            </a:p>
            <a:p>
              <a:pPr algn="ctr">
                <a:lnSpc>
                  <a:spcPts val="900"/>
                </a:lnSpc>
              </a:pPr>
              <a:r>
                <a:rPr lang="fr-FR" sz="700" dirty="0"/>
                <a:t>456</a:t>
              </a:r>
            </a:p>
            <a:p>
              <a:pPr algn="ctr">
                <a:lnSpc>
                  <a:spcPts val="900"/>
                </a:lnSpc>
              </a:pPr>
              <a:r>
                <a:rPr lang="fr-FR" sz="700" dirty="0"/>
                <a:t>449</a:t>
              </a:r>
            </a:p>
          </p:txBody>
        </p:sp>
        <p:sp>
          <p:nvSpPr>
            <p:cNvPr id="207" name="ZoneTexte 206">
              <a:extLst>
                <a:ext uri="{FF2B5EF4-FFF2-40B4-BE49-F238E27FC236}">
                  <a16:creationId xmlns:a16="http://schemas.microsoft.com/office/drawing/2014/main" id="{2A5C7618-3207-4BFC-A0CA-5DA736AA100E}"/>
                </a:ext>
              </a:extLst>
            </p:cNvPr>
            <p:cNvSpPr txBox="1"/>
            <p:nvPr/>
          </p:nvSpPr>
          <p:spPr>
            <a:xfrm>
              <a:off x="10235128" y="5609748"/>
              <a:ext cx="360996" cy="4334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900"/>
                </a:lnSpc>
              </a:pPr>
              <a:r>
                <a:rPr lang="fr-FR" sz="700" dirty="0"/>
                <a:t>S148</a:t>
              </a:r>
            </a:p>
            <a:p>
              <a:pPr algn="ctr">
                <a:lnSpc>
                  <a:spcPts val="900"/>
                </a:lnSpc>
              </a:pPr>
              <a:r>
                <a:rPr lang="fr-FR" sz="700" dirty="0"/>
                <a:t>NA</a:t>
              </a:r>
            </a:p>
            <a:p>
              <a:pPr algn="ctr">
                <a:lnSpc>
                  <a:spcPts val="900"/>
                </a:lnSpc>
              </a:pPr>
              <a:r>
                <a:rPr lang="fr-FR" sz="700" dirty="0"/>
                <a:t>446</a:t>
              </a:r>
            </a:p>
          </p:txBody>
        </p:sp>
        <p:sp>
          <p:nvSpPr>
            <p:cNvPr id="208" name="ZoneTexte 207">
              <a:extLst>
                <a:ext uri="{FF2B5EF4-FFF2-40B4-BE49-F238E27FC236}">
                  <a16:creationId xmlns:a16="http://schemas.microsoft.com/office/drawing/2014/main" id="{18755442-899C-4D4A-9997-4EFB49772992}"/>
                </a:ext>
              </a:extLst>
            </p:cNvPr>
            <p:cNvSpPr txBox="1"/>
            <p:nvPr/>
          </p:nvSpPr>
          <p:spPr>
            <a:xfrm>
              <a:off x="10469741" y="5609748"/>
              <a:ext cx="360996" cy="4334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900"/>
                </a:lnSpc>
              </a:pPr>
              <a:r>
                <a:rPr lang="fr-FR" sz="700" dirty="0"/>
                <a:t>S152</a:t>
              </a:r>
            </a:p>
            <a:p>
              <a:pPr algn="ctr">
                <a:lnSpc>
                  <a:spcPts val="900"/>
                </a:lnSpc>
              </a:pPr>
              <a:r>
                <a:rPr lang="fr-FR" sz="700" dirty="0"/>
                <a:t>456</a:t>
              </a:r>
            </a:p>
            <a:p>
              <a:pPr algn="ctr">
                <a:lnSpc>
                  <a:spcPts val="900"/>
                </a:lnSpc>
              </a:pPr>
              <a:r>
                <a:rPr lang="fr-FR" sz="700" dirty="0"/>
                <a:t>448</a:t>
              </a:r>
            </a:p>
          </p:txBody>
        </p:sp>
        <p:sp>
          <p:nvSpPr>
            <p:cNvPr id="210" name="Freeform 99">
              <a:extLst>
                <a:ext uri="{FF2B5EF4-FFF2-40B4-BE49-F238E27FC236}">
                  <a16:creationId xmlns:a16="http://schemas.microsoft.com/office/drawing/2014/main" id="{06B0A5FC-33EC-4278-9E9D-5929EE5A927C}"/>
                </a:ext>
              </a:extLst>
            </p:cNvPr>
            <p:cNvSpPr>
              <a:spLocks/>
            </p:cNvSpPr>
            <p:nvPr/>
          </p:nvSpPr>
          <p:spPr bwMode="auto">
            <a:xfrm>
              <a:off x="1595923" y="5779531"/>
              <a:ext cx="87578" cy="83087"/>
            </a:xfrm>
            <a:custGeom>
              <a:avLst/>
              <a:gdLst>
                <a:gd name="T0" fmla="*/ 0 w 78"/>
                <a:gd name="T1" fmla="*/ 0 h 74"/>
                <a:gd name="T2" fmla="*/ 0 w 78"/>
                <a:gd name="T3" fmla="*/ 74 h 74"/>
                <a:gd name="T4" fmla="*/ 78 w 78"/>
                <a:gd name="T5" fmla="*/ 74 h 74"/>
                <a:gd name="T6" fmla="*/ 78 w 78"/>
                <a:gd name="T7" fmla="*/ 0 h 74"/>
                <a:gd name="T8" fmla="*/ 0 w 78"/>
                <a:gd name="T9" fmla="*/ 0 h 74"/>
                <a:gd name="T10" fmla="*/ 0 w 78"/>
                <a:gd name="T11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8" h="74">
                  <a:moveTo>
                    <a:pt x="0" y="0"/>
                  </a:moveTo>
                  <a:lnTo>
                    <a:pt x="0" y="74"/>
                  </a:lnTo>
                  <a:lnTo>
                    <a:pt x="78" y="74"/>
                  </a:lnTo>
                  <a:lnTo>
                    <a:pt x="78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1" name="Freeform 100">
              <a:extLst>
                <a:ext uri="{FF2B5EF4-FFF2-40B4-BE49-F238E27FC236}">
                  <a16:creationId xmlns:a16="http://schemas.microsoft.com/office/drawing/2014/main" id="{EDE28CBE-A797-4C19-A334-1E3403FA39BF}"/>
                </a:ext>
              </a:extLst>
            </p:cNvPr>
            <p:cNvSpPr>
              <a:spLocks/>
            </p:cNvSpPr>
            <p:nvPr/>
          </p:nvSpPr>
          <p:spPr bwMode="auto">
            <a:xfrm>
              <a:off x="1595922" y="5887061"/>
              <a:ext cx="87579" cy="81965"/>
            </a:xfrm>
            <a:custGeom>
              <a:avLst/>
              <a:gdLst>
                <a:gd name="T0" fmla="*/ 0 w 78"/>
                <a:gd name="T1" fmla="*/ 73 h 73"/>
                <a:gd name="T2" fmla="*/ 78 w 78"/>
                <a:gd name="T3" fmla="*/ 73 h 73"/>
                <a:gd name="T4" fmla="*/ 78 w 78"/>
                <a:gd name="T5" fmla="*/ 0 h 73"/>
                <a:gd name="T6" fmla="*/ 0 w 78"/>
                <a:gd name="T7" fmla="*/ 0 h 73"/>
                <a:gd name="T8" fmla="*/ 0 w 78"/>
                <a:gd name="T9" fmla="*/ 73 h 73"/>
                <a:gd name="T10" fmla="*/ 0 w 78"/>
                <a:gd name="T11" fmla="*/ 73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8" h="73">
                  <a:moveTo>
                    <a:pt x="0" y="73"/>
                  </a:moveTo>
                  <a:lnTo>
                    <a:pt x="78" y="73"/>
                  </a:lnTo>
                  <a:lnTo>
                    <a:pt x="78" y="0"/>
                  </a:lnTo>
                  <a:lnTo>
                    <a:pt x="0" y="0"/>
                  </a:lnTo>
                  <a:lnTo>
                    <a:pt x="0" y="73"/>
                  </a:lnTo>
                  <a:lnTo>
                    <a:pt x="0" y="73"/>
                  </a:lnTo>
                  <a:close/>
                </a:path>
              </a:pathLst>
            </a:custGeom>
            <a:solidFill>
              <a:srgbClr val="99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2" name="ZoneTexte 211">
              <a:extLst>
                <a:ext uri="{FF2B5EF4-FFF2-40B4-BE49-F238E27FC236}">
                  <a16:creationId xmlns:a16="http://schemas.microsoft.com/office/drawing/2014/main" id="{204D7B11-48E3-46B3-9736-654C8B7D5580}"/>
                </a:ext>
              </a:extLst>
            </p:cNvPr>
            <p:cNvSpPr txBox="1"/>
            <p:nvPr/>
          </p:nvSpPr>
          <p:spPr>
            <a:xfrm>
              <a:off x="636692" y="5642196"/>
              <a:ext cx="851515" cy="4154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050" b="1"/>
                <a:t>Participants</a:t>
              </a:r>
              <a:br>
                <a:rPr lang="en-US" sz="1050" b="1"/>
              </a:br>
              <a:r>
                <a:rPr lang="en-US" sz="1050" b="1"/>
                <a:t>at visit</a:t>
              </a:r>
            </a:p>
          </p:txBody>
        </p:sp>
        <p:sp>
          <p:nvSpPr>
            <p:cNvPr id="209" name="ZoneTexte 208">
              <a:extLst>
                <a:ext uri="{FF2B5EF4-FFF2-40B4-BE49-F238E27FC236}">
                  <a16:creationId xmlns:a16="http://schemas.microsoft.com/office/drawing/2014/main" id="{0074519B-C74B-4A94-8CF4-ACB13CABA58E}"/>
                </a:ext>
              </a:extLst>
            </p:cNvPr>
            <p:cNvSpPr txBox="1"/>
            <p:nvPr/>
          </p:nvSpPr>
          <p:spPr>
            <a:xfrm>
              <a:off x="1290247" y="2967025"/>
              <a:ext cx="30970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fr-FR" sz="1100" b="1" dirty="0"/>
                <a:t>%</a:t>
              </a:r>
            </a:p>
          </p:txBody>
        </p:sp>
      </p:grpSp>
      <p:sp>
        <p:nvSpPr>
          <p:cNvPr id="213" name="Text Box 3">
            <a:extLst>
              <a:ext uri="{FF2B5EF4-FFF2-40B4-BE49-F238E27FC236}">
                <a16:creationId xmlns:a16="http://schemas.microsoft.com/office/drawing/2014/main" id="{F87C49CF-7857-4966-81CE-9BE19B6180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68616" y="6444771"/>
            <a:ext cx="252338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eaLnBrk="0" hangingPunct="0"/>
            <a:r>
              <a:rPr lang="fr-FR" sz="1400" i="1" dirty="0" err="1">
                <a:solidFill>
                  <a:srgbClr val="0070C0"/>
                </a:solidFill>
              </a:rPr>
              <a:t>Overton</a:t>
            </a:r>
            <a:r>
              <a:rPr lang="fr-FR" sz="1400" i="1" dirty="0">
                <a:solidFill>
                  <a:srgbClr val="0070C0"/>
                </a:solidFill>
              </a:rPr>
              <a:t> ET, CROI 2022, Abs. 479</a:t>
            </a:r>
          </a:p>
        </p:txBody>
      </p:sp>
      <p:sp>
        <p:nvSpPr>
          <p:cNvPr id="216" name="Rectangle 3">
            <a:extLst>
              <a:ext uri="{FF2B5EF4-FFF2-40B4-BE49-F238E27FC236}">
                <a16:creationId xmlns:a16="http://schemas.microsoft.com/office/drawing/2014/main" id="{82E3275F-5B1B-4CC1-A003-C38DCEFB0F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56155" y="1566538"/>
            <a:ext cx="7014062" cy="4434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B0F0"/>
              </a:buClr>
              <a:buChar char="•"/>
              <a:defRPr sz="2400" b="1">
                <a:solidFill>
                  <a:srgbClr val="000066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B0F0"/>
              </a:buClr>
              <a:buChar char="–"/>
              <a:defRPr sz="2400">
                <a:solidFill>
                  <a:srgbClr val="000066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B0F0"/>
              </a:buClr>
              <a:buChar char="•"/>
              <a:defRPr sz="2000">
                <a:solidFill>
                  <a:srgbClr val="000066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B0F0"/>
              </a:buClr>
              <a:buChar char="–"/>
              <a:defRPr sz="2000">
                <a:solidFill>
                  <a:srgbClr val="000066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B0F0"/>
              </a:buClr>
              <a:buChar char="»"/>
              <a:defRPr sz="2000">
                <a:solidFill>
                  <a:srgbClr val="000066"/>
                </a:solidFill>
                <a:latin typeface="+mn-lt"/>
              </a:defRPr>
            </a:lvl5pPr>
            <a:lvl6pPr marL="2514600" indent="-228600" algn="l" rtl="0" fontAlgn="base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Char char="»"/>
              <a:defRPr sz="2000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Char char="»"/>
              <a:defRPr sz="2000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Char char="»"/>
              <a:defRPr sz="2000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Char char="»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2000" b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Discontinuation for adverse events related to treatment</a:t>
            </a:r>
          </a:p>
        </p:txBody>
      </p:sp>
    </p:spTree>
    <p:extLst>
      <p:ext uri="{BB962C8B-B14F-4D97-AF65-F5344CB8AC3E}">
        <p14:creationId xmlns:p14="http://schemas.microsoft.com/office/powerpoint/2010/main" val="14161631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039D7F-E25F-4D1C-954E-3A4DF74BEF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CALIBRATE: Study Design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3935FF-41FA-48A0-B06A-33CD8A7737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4675" y="1708901"/>
            <a:ext cx="4502345" cy="361827"/>
          </a:xfrm>
        </p:spPr>
        <p:txBody>
          <a:bodyPr/>
          <a:lstStyle/>
          <a:p>
            <a:r>
              <a:rPr lang="en-US" sz="2000" dirty="0"/>
              <a:t>Randomized, open-label phase II trial</a:t>
            </a:r>
            <a:endParaRPr lang="en-US" sz="18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75F33FB-BDDE-4B89-BDB2-9D3388794686}"/>
              </a:ext>
            </a:extLst>
          </p:cNvPr>
          <p:cNvSpPr txBox="1"/>
          <p:nvPr/>
        </p:nvSpPr>
        <p:spPr bwMode="auto">
          <a:xfrm>
            <a:off x="5988181" y="2355318"/>
            <a:ext cx="1702156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If HIV-1 RNA </a:t>
            </a:r>
            <a:b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&lt;50 c/mL at W16 and W22, switched to TAF or BIC ; </a:t>
            </a:r>
            <a:b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if ≥ 50 c/mL, discontinued study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2F004B6-977C-674D-8F5F-7F5B22B8231D}"/>
              </a:ext>
            </a:extLst>
          </p:cNvPr>
          <p:cNvSpPr txBox="1"/>
          <p:nvPr/>
        </p:nvSpPr>
        <p:spPr bwMode="auto">
          <a:xfrm>
            <a:off x="8605079" y="2184041"/>
            <a:ext cx="127887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Maintenance</a:t>
            </a:r>
          </a:p>
        </p:txBody>
      </p:sp>
      <p:sp>
        <p:nvSpPr>
          <p:cNvPr id="56" name="Text Box 29">
            <a:extLst>
              <a:ext uri="{FF2B5EF4-FFF2-40B4-BE49-F238E27FC236}">
                <a16:creationId xmlns:a16="http://schemas.microsoft.com/office/drawing/2014/main" id="{97C06D27-DBB4-9940-9B73-99B8638C32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10582" y="2050556"/>
            <a:ext cx="945640" cy="33855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Wingdings" panose="05000000000000000000" pitchFamily="2" charset="2"/>
              <a:buChar char="§"/>
              <a:tabLst>
                <a:tab pos="114300" algn="l"/>
              </a:tabLst>
              <a:defRPr sz="2800">
                <a:solidFill>
                  <a:srgbClr val="FEFDDE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tabLst>
                <a:tab pos="114300" algn="l"/>
              </a:tabLst>
              <a:defRPr sz="2600">
                <a:solidFill>
                  <a:srgbClr val="FEFDDE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tabLst>
                <a:tab pos="114300" algn="l"/>
              </a:tabLst>
              <a:defRPr sz="2400">
                <a:solidFill>
                  <a:srgbClr val="FEFDDE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tabLst>
                <a:tab pos="114300" algn="l"/>
              </a:tabLst>
              <a:defRPr sz="2200">
                <a:solidFill>
                  <a:srgbClr val="FEFDDE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tabLst>
                <a:tab pos="114300" algn="l"/>
              </a:tabLst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tabLst>
                <a:tab pos="114300" algn="l"/>
              </a:tabLst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tabLst>
                <a:tab pos="114300" algn="l"/>
              </a:tabLst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tabLst>
                <a:tab pos="114300" algn="l"/>
              </a:tabLst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tabLst>
                <a:tab pos="114300" algn="l"/>
              </a:tabLst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14300" algn="l"/>
              </a:tabLst>
              <a:defRPr/>
            </a:pPr>
            <a:r>
              <a:rPr kumimoji="0" lang="en-US" altLang="en-US" sz="1600" b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W54</a:t>
            </a:r>
          </a:p>
        </p:txBody>
      </p:sp>
      <p:sp>
        <p:nvSpPr>
          <p:cNvPr id="57" name="Line 32">
            <a:extLst>
              <a:ext uri="{FF2B5EF4-FFF2-40B4-BE49-F238E27FC236}">
                <a16:creationId xmlns:a16="http://schemas.microsoft.com/office/drawing/2014/main" id="{535988D0-DD19-FF40-A5D8-7898D782A3A0}"/>
              </a:ext>
            </a:extLst>
          </p:cNvPr>
          <p:cNvSpPr>
            <a:spLocks noChangeShapeType="1"/>
          </p:cNvSpPr>
          <p:nvPr/>
        </p:nvSpPr>
        <p:spPr bwMode="auto">
          <a:xfrm rot="5400000">
            <a:off x="10304150" y="2379783"/>
            <a:ext cx="137160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Text Box 23">
            <a:extLst>
              <a:ext uri="{FF2B5EF4-FFF2-40B4-BE49-F238E27FC236}">
                <a16:creationId xmlns:a16="http://schemas.microsoft.com/office/drawing/2014/main" id="{DF2A79F9-13A8-6742-98DC-B1A1E35737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8520" y="2921513"/>
            <a:ext cx="2347914" cy="1569660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Wingdings" panose="05000000000000000000" pitchFamily="2" charset="2"/>
              <a:buChar char="§"/>
              <a:defRPr sz="2800">
                <a:solidFill>
                  <a:srgbClr val="FEFDDE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600">
                <a:solidFill>
                  <a:srgbClr val="FEFDDE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400">
                <a:solidFill>
                  <a:srgbClr val="FEFDDE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200">
                <a:solidFill>
                  <a:srgbClr val="FEFDDE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ARV-naive adults,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HIV-1 RNA ≥ 200 c/mL, CD4 ≥ 200 cells/mm</a:t>
            </a:r>
            <a:r>
              <a:rPr kumimoji="0" lang="en-GB" altLang="en-US" sz="16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3</a:t>
            </a:r>
            <a:r>
              <a:rPr kumimoji="0" lang="en-GB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,</a:t>
            </a:r>
            <a:br>
              <a:rPr kumimoji="0" lang="en-GB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GB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no active HCV or </a:t>
            </a:r>
            <a:br>
              <a:rPr kumimoji="0" lang="en-GB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GB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HBV coinfection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(N = 182)</a:t>
            </a:r>
            <a:endParaRPr kumimoji="0" lang="en-US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Rectangle 24">
            <a:extLst>
              <a:ext uri="{FF2B5EF4-FFF2-40B4-BE49-F238E27FC236}">
                <a16:creationId xmlns:a16="http://schemas.microsoft.com/office/drawing/2014/main" id="{518476C5-514F-474A-B1EA-4CB6E49456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60363" y="2490651"/>
            <a:ext cx="1862521" cy="29932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 anchorCtr="1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charset="0"/>
              </a:rPr>
              <a:t>LEN SC Q6M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charset="0"/>
              </a:rPr>
              <a:t>+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75584EB-D14A-B84A-B64E-3E0A1B14ED53}"/>
              </a:ext>
            </a:extLst>
          </p:cNvPr>
          <p:cNvSpPr txBox="1"/>
          <p:nvPr/>
        </p:nvSpPr>
        <p:spPr bwMode="auto">
          <a:xfrm>
            <a:off x="4386138" y="2181485"/>
            <a:ext cx="96532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Induction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14B66F2-2FDD-6544-955D-598077553CBA}"/>
              </a:ext>
            </a:extLst>
          </p:cNvPr>
          <p:cNvSpPr txBox="1"/>
          <p:nvPr/>
        </p:nvSpPr>
        <p:spPr bwMode="auto">
          <a:xfrm>
            <a:off x="3840019" y="4892174"/>
            <a:ext cx="803805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*LEN oral lead-in 600 mg Days 1 and 2, 300 mg Day 8; LEN 927 mg SC Day 15 and then Q6M.</a:t>
            </a:r>
            <a:b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14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†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LEN 600 mg Days 1 and 2, then 50 mg from Day 3. </a:t>
            </a:r>
            <a:r>
              <a:rPr kumimoji="0" lang="en-US" sz="14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‡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FTC/TAF 200/25 mg. </a:t>
            </a:r>
            <a:r>
              <a:rPr kumimoji="0" lang="en-US" sz="14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§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BIC/FTC/TAF 50/200/25 mg.</a:t>
            </a:r>
            <a:endParaRPr kumimoji="0" lang="en-US" sz="1400" b="0" i="0" u="none" strike="noStrike" kern="1200" cap="none" spc="0" normalizeH="0" baseline="30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1" name="Line 33">
            <a:extLst>
              <a:ext uri="{FF2B5EF4-FFF2-40B4-BE49-F238E27FC236}">
                <a16:creationId xmlns:a16="http://schemas.microsoft.com/office/drawing/2014/main" id="{BB4E99D7-FE79-864B-A3AF-26F247C7680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587676" y="2802077"/>
            <a:ext cx="286300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2" name="Line 33">
            <a:extLst>
              <a:ext uri="{FF2B5EF4-FFF2-40B4-BE49-F238E27FC236}">
                <a16:creationId xmlns:a16="http://schemas.microsoft.com/office/drawing/2014/main" id="{96725D01-C96F-1741-B6FC-0D8AE76CD9C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587676" y="3386916"/>
            <a:ext cx="286300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5" name="Line 32">
            <a:extLst>
              <a:ext uri="{FF2B5EF4-FFF2-40B4-BE49-F238E27FC236}">
                <a16:creationId xmlns:a16="http://schemas.microsoft.com/office/drawing/2014/main" id="{3C2E9BB1-E28E-294B-AF4A-D803A97B358A}"/>
              </a:ext>
            </a:extLst>
          </p:cNvPr>
          <p:cNvSpPr>
            <a:spLocks noChangeShapeType="1"/>
          </p:cNvSpPr>
          <p:nvPr/>
        </p:nvSpPr>
        <p:spPr bwMode="auto">
          <a:xfrm rot="5400000">
            <a:off x="5726112" y="2377983"/>
            <a:ext cx="137160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6" name="Rectangle 28">
            <a:extLst>
              <a:ext uri="{FF2B5EF4-FFF2-40B4-BE49-F238E27FC236}">
                <a16:creationId xmlns:a16="http://schemas.microsoft.com/office/drawing/2014/main" id="{A844AA36-6630-A848-BFEF-9AC0395E92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60363" y="2777610"/>
            <a:ext cx="1862521" cy="27020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 anchorCtr="1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charset="0"/>
              </a:rPr>
              <a:t>FTC/TAF</a:t>
            </a:r>
            <a:r>
              <a:rPr kumimoji="0" lang="en-US" sz="1600" b="1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charset="0"/>
              </a:rPr>
              <a:t>‡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charset="0"/>
              </a:rPr>
              <a:t> PO QD</a:t>
            </a:r>
          </a:p>
        </p:txBody>
      </p:sp>
      <p:sp>
        <p:nvSpPr>
          <p:cNvPr id="40" name="Rectangle 24">
            <a:extLst>
              <a:ext uri="{FF2B5EF4-FFF2-40B4-BE49-F238E27FC236}">
                <a16:creationId xmlns:a16="http://schemas.microsoft.com/office/drawing/2014/main" id="{3CDBFA64-0F25-DD4A-A0D8-A4BD74D0E7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60363" y="3107494"/>
            <a:ext cx="1862521" cy="318991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 wrap="none" anchor="ctr" anchorCtr="1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charset="0"/>
              </a:rPr>
              <a:t>LEN SC Q6M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charset="0"/>
              </a:rPr>
              <a:t>+</a:t>
            </a:r>
          </a:p>
        </p:txBody>
      </p:sp>
      <p:sp>
        <p:nvSpPr>
          <p:cNvPr id="41" name="Rectangle 28">
            <a:extLst>
              <a:ext uri="{FF2B5EF4-FFF2-40B4-BE49-F238E27FC236}">
                <a16:creationId xmlns:a16="http://schemas.microsoft.com/office/drawing/2014/main" id="{4A877D04-95AB-364B-BE8F-4F9FF412A7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60363" y="3407706"/>
            <a:ext cx="1862521" cy="287960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 wrap="none" anchor="ctr" anchorCtr="1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charset="0"/>
              </a:rPr>
              <a:t>FTC/TAF</a:t>
            </a:r>
            <a:r>
              <a:rPr kumimoji="0" lang="en-US" sz="1600" b="1" i="0" u="none" strike="noStrike" kern="1200" cap="none" spc="0" normalizeH="0" baseline="3000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charset="0"/>
              </a:rPr>
              <a:t>‡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charset="0"/>
              </a:rPr>
              <a:t> PO QD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charset="0"/>
            </a:endParaRPr>
          </a:p>
        </p:txBody>
      </p:sp>
      <p:sp>
        <p:nvSpPr>
          <p:cNvPr id="42" name="Rectangle 24">
            <a:extLst>
              <a:ext uri="{FF2B5EF4-FFF2-40B4-BE49-F238E27FC236}">
                <a16:creationId xmlns:a16="http://schemas.microsoft.com/office/drawing/2014/main" id="{008310A7-1F81-6A4D-834A-74E51016F4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08974" y="2490651"/>
            <a:ext cx="3208405" cy="299324"/>
          </a:xfrm>
          <a:prstGeom prst="rect">
            <a:avLst/>
          </a:prstGeom>
          <a:solidFill>
            <a:srgbClr val="D99694"/>
          </a:solidFill>
          <a:ln w="9525">
            <a:noFill/>
            <a:miter lim="800000"/>
            <a:headEnd/>
            <a:tailEnd/>
          </a:ln>
        </p:spPr>
        <p:txBody>
          <a:bodyPr wrap="none" anchor="ctr" anchorCtr="1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charset="0"/>
              </a:rPr>
              <a:t>LEN SC Q6M</a:t>
            </a:r>
          </a:p>
        </p:txBody>
      </p:sp>
      <p:sp>
        <p:nvSpPr>
          <p:cNvPr id="43" name="Rectangle 24">
            <a:extLst>
              <a:ext uri="{FF2B5EF4-FFF2-40B4-BE49-F238E27FC236}">
                <a16:creationId xmlns:a16="http://schemas.microsoft.com/office/drawing/2014/main" id="{69A8DC52-F215-F842-9301-CC509F6A43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08974" y="3107495"/>
            <a:ext cx="3208405" cy="299324"/>
          </a:xfrm>
          <a:prstGeom prst="rect">
            <a:avLst/>
          </a:prstGeom>
          <a:solidFill>
            <a:srgbClr val="C0504D"/>
          </a:solidFill>
          <a:ln w="9525">
            <a:noFill/>
            <a:miter lim="800000"/>
            <a:headEnd/>
            <a:tailEnd/>
          </a:ln>
        </p:spPr>
        <p:txBody>
          <a:bodyPr wrap="none" anchor="ctr" anchorCtr="1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charset="0"/>
              </a:rPr>
              <a:t>LEN SC Q6M</a:t>
            </a:r>
          </a:p>
        </p:txBody>
      </p:sp>
      <p:sp>
        <p:nvSpPr>
          <p:cNvPr id="44" name="Rectangle 28">
            <a:extLst>
              <a:ext uri="{FF2B5EF4-FFF2-40B4-BE49-F238E27FC236}">
                <a16:creationId xmlns:a16="http://schemas.microsoft.com/office/drawing/2014/main" id="{A9D5615F-F3F5-F142-AB43-93CEF6D609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08974" y="2777610"/>
            <a:ext cx="3208405" cy="27020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 anchorCtr="1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charset="0"/>
              </a:rPr>
              <a:t>TAF 25 mg PO QD</a:t>
            </a:r>
          </a:p>
        </p:txBody>
      </p:sp>
      <p:sp>
        <p:nvSpPr>
          <p:cNvPr id="45" name="Rectangle 28">
            <a:extLst>
              <a:ext uri="{FF2B5EF4-FFF2-40B4-BE49-F238E27FC236}">
                <a16:creationId xmlns:a16="http://schemas.microsoft.com/office/drawing/2014/main" id="{646663D5-D436-D243-9C7D-6CC63D1FFB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08974" y="3407706"/>
            <a:ext cx="3208405" cy="270206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 wrap="none" anchor="ctr" anchorCtr="1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charset="0"/>
              </a:rPr>
              <a:t>BIC 75 mg PO QD</a:t>
            </a:r>
          </a:p>
        </p:txBody>
      </p:sp>
      <p:sp>
        <p:nvSpPr>
          <p:cNvPr id="48" name="Rectangle 24">
            <a:extLst>
              <a:ext uri="{FF2B5EF4-FFF2-40B4-BE49-F238E27FC236}">
                <a16:creationId xmlns:a16="http://schemas.microsoft.com/office/drawing/2014/main" id="{D5FAF272-C7B0-B04C-8828-ACEF6F0FB1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60362" y="3728510"/>
            <a:ext cx="7157017" cy="288991"/>
          </a:xfrm>
          <a:prstGeom prst="rect">
            <a:avLst/>
          </a:prstGeom>
          <a:solidFill>
            <a:srgbClr val="4F81BD"/>
          </a:solidFill>
          <a:ln w="9525">
            <a:noFill/>
            <a:miter lim="800000"/>
            <a:headEnd/>
            <a:tailEnd/>
          </a:ln>
        </p:spPr>
        <p:txBody>
          <a:bodyPr wrap="none" anchor="ctr" anchorCtr="1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charset="0"/>
              </a:rPr>
              <a:t>LEN 50 mg PO QD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charset="0"/>
              </a:rPr>
              <a:t>+</a:t>
            </a:r>
          </a:p>
        </p:txBody>
      </p:sp>
      <p:sp>
        <p:nvSpPr>
          <p:cNvPr id="49" name="Rectangle 28">
            <a:extLst>
              <a:ext uri="{FF2B5EF4-FFF2-40B4-BE49-F238E27FC236}">
                <a16:creationId xmlns:a16="http://schemas.microsoft.com/office/drawing/2014/main" id="{ECB185AD-0D41-EF4C-8A2F-9803D25DF5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60362" y="4018843"/>
            <a:ext cx="7157017" cy="276151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 anchor="ctr" anchorCtr="1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charset="0"/>
              </a:rPr>
              <a:t>FTC/TAF</a:t>
            </a:r>
            <a:r>
              <a:rPr kumimoji="0" lang="en-US" sz="1600" b="1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charset="0"/>
              </a:rPr>
              <a:t> ‡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charset="0"/>
              </a:rPr>
              <a:t> PO QD</a:t>
            </a:r>
          </a:p>
        </p:txBody>
      </p:sp>
      <p:sp>
        <p:nvSpPr>
          <p:cNvPr id="50" name="Rectangle 25">
            <a:extLst>
              <a:ext uri="{FF2B5EF4-FFF2-40B4-BE49-F238E27FC236}">
                <a16:creationId xmlns:a16="http://schemas.microsoft.com/office/drawing/2014/main" id="{A0E84F78-C2E2-DA4B-BDAB-E974DAF696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60362" y="4366147"/>
            <a:ext cx="7157017" cy="559656"/>
          </a:xfrm>
          <a:prstGeom prst="rect">
            <a:avLst/>
          </a:prstGeom>
          <a:solidFill>
            <a:srgbClr val="9BBB59"/>
          </a:solidFill>
          <a:ln w="9525">
            <a:noFill/>
            <a:miter lim="800000"/>
            <a:headEnd/>
            <a:tailEnd/>
          </a:ln>
        </p:spPr>
        <p:txBody>
          <a:bodyPr wrap="none" anchor="ctr" anchorCtr="1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charset="0"/>
              </a:rPr>
              <a:t>BIC/FTC/TAF</a:t>
            </a:r>
            <a:r>
              <a:rPr kumimoji="0" lang="en-US" sz="1600" b="1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charset="0"/>
              </a:rPr>
              <a:t>§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charset="0"/>
              </a:rPr>
              <a:t> PO QD</a:t>
            </a:r>
          </a:p>
        </p:txBody>
      </p:sp>
      <p:sp>
        <p:nvSpPr>
          <p:cNvPr id="51" name="Text Box 29">
            <a:extLst>
              <a:ext uri="{FF2B5EF4-FFF2-40B4-BE49-F238E27FC236}">
                <a16:creationId xmlns:a16="http://schemas.microsoft.com/office/drawing/2014/main" id="{8796DD43-50A3-F249-AA86-B3CAB47086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56757" y="2050556"/>
            <a:ext cx="945640" cy="33855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Wingdings" panose="05000000000000000000" pitchFamily="2" charset="2"/>
              <a:buChar char="§"/>
              <a:tabLst>
                <a:tab pos="114300" algn="l"/>
              </a:tabLst>
              <a:defRPr sz="2800">
                <a:solidFill>
                  <a:srgbClr val="FEFDDE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tabLst>
                <a:tab pos="114300" algn="l"/>
              </a:tabLst>
              <a:defRPr sz="2600">
                <a:solidFill>
                  <a:srgbClr val="FEFDDE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tabLst>
                <a:tab pos="114300" algn="l"/>
              </a:tabLst>
              <a:defRPr sz="2400">
                <a:solidFill>
                  <a:srgbClr val="FEFDDE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tabLst>
                <a:tab pos="114300" algn="l"/>
              </a:tabLst>
              <a:defRPr sz="2200">
                <a:solidFill>
                  <a:srgbClr val="FEFDDE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tabLst>
                <a:tab pos="114300" algn="l"/>
              </a:tabLst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tabLst>
                <a:tab pos="114300" algn="l"/>
              </a:tabLst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tabLst>
                <a:tab pos="114300" algn="l"/>
              </a:tabLst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tabLst>
                <a:tab pos="114300" algn="l"/>
              </a:tabLst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tabLst>
                <a:tab pos="114300" algn="l"/>
              </a:tabLst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>
                <a:tab pos="114300" algn="l"/>
              </a:tabLst>
              <a:defRPr/>
            </a:pPr>
            <a:r>
              <a:rPr kumimoji="0" lang="en-US" altLang="en-US" sz="1600" b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W80</a:t>
            </a:r>
          </a:p>
        </p:txBody>
      </p:sp>
      <p:sp>
        <p:nvSpPr>
          <p:cNvPr id="52" name="Line 32">
            <a:extLst>
              <a:ext uri="{FF2B5EF4-FFF2-40B4-BE49-F238E27FC236}">
                <a16:creationId xmlns:a16="http://schemas.microsoft.com/office/drawing/2014/main" id="{C5B82C52-B5D0-E54A-8105-2F3832D07522}"/>
              </a:ext>
            </a:extLst>
          </p:cNvPr>
          <p:cNvSpPr>
            <a:spLocks noChangeShapeType="1"/>
          </p:cNvSpPr>
          <p:nvPr/>
        </p:nvSpPr>
        <p:spPr bwMode="auto">
          <a:xfrm rot="5400000">
            <a:off x="11014270" y="2386486"/>
            <a:ext cx="137160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D964328-E1F6-8746-9851-9775C3EA63F9}"/>
              </a:ext>
            </a:extLst>
          </p:cNvPr>
          <p:cNvSpPr txBox="1"/>
          <p:nvPr/>
        </p:nvSpPr>
        <p:spPr bwMode="auto">
          <a:xfrm>
            <a:off x="3048000" y="2547295"/>
            <a:ext cx="91236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Group 1* N = 52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6F877FAB-1ACF-574C-B2B2-466425A67C6D}"/>
              </a:ext>
            </a:extLst>
          </p:cNvPr>
          <p:cNvSpPr txBox="1"/>
          <p:nvPr/>
        </p:nvSpPr>
        <p:spPr bwMode="auto">
          <a:xfrm>
            <a:off x="3048000" y="3150736"/>
            <a:ext cx="91236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Group 2* N = 53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3D42DD57-6858-A245-9C96-F26F996A9284}"/>
              </a:ext>
            </a:extLst>
          </p:cNvPr>
          <p:cNvSpPr txBox="1"/>
          <p:nvPr/>
        </p:nvSpPr>
        <p:spPr bwMode="auto">
          <a:xfrm>
            <a:off x="3048000" y="3760529"/>
            <a:ext cx="90115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Group 3</a:t>
            </a:r>
            <a:r>
              <a:rPr kumimoji="0" lang="en-US" sz="14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†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N = 52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AFA6916B-04FC-414E-9445-442D8845E16E}"/>
              </a:ext>
            </a:extLst>
          </p:cNvPr>
          <p:cNvSpPr txBox="1"/>
          <p:nvPr/>
        </p:nvSpPr>
        <p:spPr bwMode="auto">
          <a:xfrm>
            <a:off x="3048000" y="4345942"/>
            <a:ext cx="81231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Group 4 N = 25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5EEE7C5-9CE0-4377-8B36-708E8DB6B112}"/>
              </a:ext>
            </a:extLst>
          </p:cNvPr>
          <p:cNvSpPr txBox="1"/>
          <p:nvPr/>
        </p:nvSpPr>
        <p:spPr bwMode="auto">
          <a:xfrm>
            <a:off x="3628842" y="1864192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9" name="Line 33">
            <a:extLst>
              <a:ext uri="{FF2B5EF4-FFF2-40B4-BE49-F238E27FC236}">
                <a16:creationId xmlns:a16="http://schemas.microsoft.com/office/drawing/2014/main" id="{38F0DDE6-38EC-4694-A5FC-FD766450769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825199" y="2814623"/>
            <a:ext cx="286300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0" name="Line 33">
            <a:extLst>
              <a:ext uri="{FF2B5EF4-FFF2-40B4-BE49-F238E27FC236}">
                <a16:creationId xmlns:a16="http://schemas.microsoft.com/office/drawing/2014/main" id="{5C7B506A-DE5D-4E6D-8CE6-CF850FDA349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825199" y="3399462"/>
            <a:ext cx="286300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4" name="Text Box 29">
            <a:extLst>
              <a:ext uri="{FF2B5EF4-FFF2-40B4-BE49-F238E27FC236}">
                <a16:creationId xmlns:a16="http://schemas.microsoft.com/office/drawing/2014/main" id="{2A629B84-25E6-484D-B1B2-BEA2CA13D7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79241" y="2050556"/>
            <a:ext cx="164776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Wingdings" panose="05000000000000000000" pitchFamily="2" charset="2"/>
              <a:buChar char="§"/>
              <a:tabLst>
                <a:tab pos="114300" algn="l"/>
              </a:tabLst>
              <a:defRPr sz="2800">
                <a:solidFill>
                  <a:srgbClr val="FEFDDE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tabLst>
                <a:tab pos="114300" algn="l"/>
              </a:tabLst>
              <a:defRPr sz="2600">
                <a:solidFill>
                  <a:srgbClr val="FEFDDE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tabLst>
                <a:tab pos="114300" algn="l"/>
              </a:tabLst>
              <a:defRPr sz="2400">
                <a:solidFill>
                  <a:srgbClr val="FEFDDE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tabLst>
                <a:tab pos="114300" algn="l"/>
              </a:tabLst>
              <a:defRPr sz="2200">
                <a:solidFill>
                  <a:srgbClr val="FEFDDE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tabLst>
                <a:tab pos="114300" algn="l"/>
              </a:tabLst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tabLst>
                <a:tab pos="114300" algn="l"/>
              </a:tabLst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tabLst>
                <a:tab pos="114300" algn="l"/>
              </a:tabLst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tabLst>
                <a:tab pos="114300" algn="l"/>
              </a:tabLst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tabLst>
                <a:tab pos="114300" algn="l"/>
              </a:tabLst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14300" algn="l"/>
              </a:tabLst>
              <a:defRPr/>
            </a:pPr>
            <a:r>
              <a:rPr kumimoji="0" lang="en-US" altLang="en-US" sz="1600" b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W28</a:t>
            </a:r>
          </a:p>
        </p:txBody>
      </p:sp>
      <p:sp>
        <p:nvSpPr>
          <p:cNvPr id="55" name="Content Placeholder 2">
            <a:extLst>
              <a:ext uri="{FF2B5EF4-FFF2-40B4-BE49-F238E27FC236}">
                <a16:creationId xmlns:a16="http://schemas.microsoft.com/office/drawing/2014/main" id="{66914FF2-1523-DB40-92D9-A298BEA3E6BA}"/>
              </a:ext>
            </a:extLst>
          </p:cNvPr>
          <p:cNvSpPr txBox="1">
            <a:spLocks/>
          </p:cNvSpPr>
          <p:nvPr/>
        </p:nvSpPr>
        <p:spPr>
          <a:xfrm>
            <a:off x="609600" y="5628655"/>
            <a:ext cx="10877529" cy="10272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57175" indent="-257175" algn="l" defTabSz="342900" rtl="0" eaLnBrk="1" latinLnBrk="0" hangingPunct="1">
              <a:spcBef>
                <a:spcPct val="20000"/>
              </a:spcBef>
              <a:buClr>
                <a:srgbClr val="3C549F"/>
              </a:buClr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213" indent="-214313" algn="l" defTabSz="342900" rtl="0" eaLnBrk="1" latinLnBrk="0" hangingPunct="1">
              <a:spcBef>
                <a:spcPct val="20000"/>
              </a:spcBef>
              <a:buClr>
                <a:srgbClr val="3C549F"/>
              </a:buClr>
              <a:buFont typeface="Arial"/>
              <a:buChar char="–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Clr>
                <a:srgbClr val="3C549F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Clr>
                <a:srgbClr val="3C549F"/>
              </a:buClr>
              <a:buFont typeface="Arial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Clr>
                <a:srgbClr val="3C549F"/>
              </a:buClr>
              <a:buFont typeface="Arial"/>
              <a:buChar char="»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Primary outcome: HIV-1 RNA &lt;50 c/mL at W54</a:t>
            </a:r>
          </a:p>
          <a:p>
            <a:r>
              <a:rPr lang="en-US" sz="1800" dirty="0"/>
              <a:t>Secondary outcomes: Safety, HIV-1 RNA &lt;50 c/mL at W28, 38, and 80; change from baseline in HIV-1 RNA </a:t>
            </a:r>
            <a:br>
              <a:rPr lang="en-US" sz="1800" dirty="0"/>
            </a:br>
            <a:r>
              <a:rPr lang="en-US" sz="1800" dirty="0"/>
              <a:t>and CD4 at W28, 38, 54, and 80</a:t>
            </a:r>
          </a:p>
        </p:txBody>
      </p:sp>
      <p:sp>
        <p:nvSpPr>
          <p:cNvPr id="46" name="Text Box 3">
            <a:extLst>
              <a:ext uri="{FF2B5EF4-FFF2-40B4-BE49-F238E27FC236}">
                <a16:creationId xmlns:a16="http://schemas.microsoft.com/office/drawing/2014/main" id="{AD2DAA72-F7C3-4CF0-A8EF-ECE4A6C022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88073" y="6444771"/>
            <a:ext cx="240392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eaLnBrk="0" hangingPunct="0"/>
            <a:r>
              <a:rPr lang="fr-FR" sz="1400" i="1" dirty="0">
                <a:solidFill>
                  <a:srgbClr val="0070C0"/>
                </a:solidFill>
              </a:rPr>
              <a:t>Gupta SK, CROI 2022, Abs. 138</a:t>
            </a:r>
          </a:p>
        </p:txBody>
      </p:sp>
      <p:cxnSp>
        <p:nvCxnSpPr>
          <p:cNvPr id="10" name="Connecteur : en angle 9">
            <a:extLst>
              <a:ext uri="{FF2B5EF4-FFF2-40B4-BE49-F238E27FC236}">
                <a16:creationId xmlns:a16="http://schemas.microsoft.com/office/drawing/2014/main" id="{5F69AFD8-03E6-44C5-A57C-58D990DAF7EB}"/>
              </a:ext>
            </a:extLst>
          </p:cNvPr>
          <p:cNvCxnSpPr>
            <a:stCxn id="11" idx="3"/>
            <a:endCxn id="5" idx="1"/>
          </p:cNvCxnSpPr>
          <p:nvPr/>
        </p:nvCxnSpPr>
        <p:spPr>
          <a:xfrm flipV="1">
            <a:off x="2716434" y="2808905"/>
            <a:ext cx="331566" cy="897438"/>
          </a:xfrm>
          <a:prstGeom prst="bentConnector3">
            <a:avLst/>
          </a:prstGeom>
          <a:ln w="19050">
            <a:solidFill>
              <a:schemeClr val="accent1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5" name="Connecteur : en angle 14">
            <a:extLst>
              <a:ext uri="{FF2B5EF4-FFF2-40B4-BE49-F238E27FC236}">
                <a16:creationId xmlns:a16="http://schemas.microsoft.com/office/drawing/2014/main" id="{F688610F-BA66-40A8-BE32-B043A605DE27}"/>
              </a:ext>
            </a:extLst>
          </p:cNvPr>
          <p:cNvCxnSpPr>
            <a:stCxn id="11" idx="3"/>
            <a:endCxn id="66" idx="1"/>
          </p:cNvCxnSpPr>
          <p:nvPr/>
        </p:nvCxnSpPr>
        <p:spPr>
          <a:xfrm flipV="1">
            <a:off x="2716434" y="3412346"/>
            <a:ext cx="331566" cy="293997"/>
          </a:xfrm>
          <a:prstGeom prst="bentConnector3">
            <a:avLst/>
          </a:prstGeom>
          <a:ln w="19050">
            <a:solidFill>
              <a:schemeClr val="accent1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9" name="Connecteur : en angle 18">
            <a:extLst>
              <a:ext uri="{FF2B5EF4-FFF2-40B4-BE49-F238E27FC236}">
                <a16:creationId xmlns:a16="http://schemas.microsoft.com/office/drawing/2014/main" id="{66057631-5BE0-4676-A0A7-36A069F8B32F}"/>
              </a:ext>
            </a:extLst>
          </p:cNvPr>
          <p:cNvCxnSpPr>
            <a:stCxn id="11" idx="3"/>
            <a:endCxn id="67" idx="1"/>
          </p:cNvCxnSpPr>
          <p:nvPr/>
        </p:nvCxnSpPr>
        <p:spPr>
          <a:xfrm>
            <a:off x="2716434" y="3706343"/>
            <a:ext cx="331566" cy="315796"/>
          </a:xfrm>
          <a:prstGeom prst="bentConnector3">
            <a:avLst/>
          </a:prstGeom>
          <a:ln w="19050">
            <a:solidFill>
              <a:schemeClr val="accent1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1" name="Connecteur : en angle 20">
            <a:extLst>
              <a:ext uri="{FF2B5EF4-FFF2-40B4-BE49-F238E27FC236}">
                <a16:creationId xmlns:a16="http://schemas.microsoft.com/office/drawing/2014/main" id="{6E0CB5A1-759A-4705-ABB2-7784FE3B5A6C}"/>
              </a:ext>
            </a:extLst>
          </p:cNvPr>
          <p:cNvCxnSpPr>
            <a:stCxn id="11" idx="3"/>
            <a:endCxn id="68" idx="1"/>
          </p:cNvCxnSpPr>
          <p:nvPr/>
        </p:nvCxnSpPr>
        <p:spPr>
          <a:xfrm>
            <a:off x="2716434" y="3706343"/>
            <a:ext cx="331566" cy="901209"/>
          </a:xfrm>
          <a:prstGeom prst="bentConnector3">
            <a:avLst/>
          </a:prstGeom>
          <a:ln w="19050">
            <a:solidFill>
              <a:schemeClr val="accent1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552889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CALIBRATE study: phase 2 of LEN as initial ART</a:t>
            </a:r>
            <a:br>
              <a:rPr lang="en-US" dirty="0"/>
            </a:br>
            <a:r>
              <a:rPr lang="en-US" dirty="0"/>
              <a:t>W54 Results (1)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7177088" y="1829467"/>
            <a:ext cx="5014912" cy="609600"/>
          </a:xfrm>
        </p:spPr>
        <p:txBody>
          <a:bodyPr>
            <a:normAutofit lnSpcReduction="10000"/>
          </a:bodyPr>
          <a:lstStyle/>
          <a:p>
            <a:pPr marL="0" indent="0" algn="ctr" eaLnBrk="1" hangingPunct="1">
              <a:buNone/>
            </a:pPr>
            <a:r>
              <a:rPr lang="en-US" sz="1800" b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Virologic outcome at W54 restricted to participants with virologic suppression at W28, %</a:t>
            </a:r>
          </a:p>
        </p:txBody>
      </p:sp>
      <p:sp>
        <p:nvSpPr>
          <p:cNvPr id="44" name="ZoneTexte 43">
            <a:extLst>
              <a:ext uri="{FF2B5EF4-FFF2-40B4-BE49-F238E27FC236}">
                <a16:creationId xmlns:a16="http://schemas.microsoft.com/office/drawing/2014/main" id="{2818C581-6A31-48C0-9A8B-00D460D9A63A}"/>
              </a:ext>
            </a:extLst>
          </p:cNvPr>
          <p:cNvSpPr txBox="1"/>
          <p:nvPr/>
        </p:nvSpPr>
        <p:spPr>
          <a:xfrm>
            <a:off x="524563" y="1829344"/>
            <a:ext cx="5008974" cy="341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Virologic outcome at W</a:t>
            </a:r>
            <a:r>
              <a:rPr kumimoji="0" lang="en-US" b="1" i="0" u="none" strike="noStrike" kern="1200" cap="none" spc="0" normalizeH="0" baseline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54 (ITT, snapshot), %</a:t>
            </a:r>
            <a:endParaRPr kumimoji="0" lang="en-US" b="1" i="0" u="none" strike="noStrike" kern="1200" cap="none" spc="0" normalizeH="0" baseline="3000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FBC70B3B-E916-4396-9429-5986D955472F}"/>
              </a:ext>
            </a:extLst>
          </p:cNvPr>
          <p:cNvGrpSpPr/>
          <p:nvPr/>
        </p:nvGrpSpPr>
        <p:grpSpPr>
          <a:xfrm>
            <a:off x="758138" y="6041861"/>
            <a:ext cx="3618669" cy="276999"/>
            <a:chOff x="3761811" y="5666948"/>
            <a:chExt cx="3618669" cy="276999"/>
          </a:xfrm>
        </p:grpSpPr>
        <p:sp>
          <p:nvSpPr>
            <p:cNvPr id="161" name="Rectangle 160">
              <a:extLst>
                <a:ext uri="{FF2B5EF4-FFF2-40B4-BE49-F238E27FC236}">
                  <a16:creationId xmlns:a16="http://schemas.microsoft.com/office/drawing/2014/main" id="{D70CCD76-EE7F-4215-9589-D5098FB84503}"/>
                </a:ext>
              </a:extLst>
            </p:cNvPr>
            <p:cNvSpPr/>
            <p:nvPr/>
          </p:nvSpPr>
          <p:spPr bwMode="auto">
            <a:xfrm>
              <a:off x="3761811" y="5715447"/>
              <a:ext cx="180000" cy="180000"/>
            </a:xfrm>
            <a:prstGeom prst="rect">
              <a:avLst/>
            </a:prstGeom>
            <a:solidFill>
              <a:srgbClr val="D99694"/>
            </a:solidFill>
            <a:ln w="12700" cap="flat" cmpd="sng" algn="ctr">
              <a:noFill/>
              <a:prstDash val="solid"/>
            </a:ln>
            <a:effectLst/>
          </p:spPr>
          <p:txBody>
            <a:bodyPr wrap="none" anchor="ctr">
              <a:noAutofit/>
            </a:bodyPr>
            <a:lstStyle/>
            <a:p>
              <a:pPr marL="0" marR="0" lvl="0" indent="0" algn="ctr" defTabSz="121917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endParaRPr>
            </a:p>
          </p:txBody>
        </p:sp>
        <p:sp>
          <p:nvSpPr>
            <p:cNvPr id="165" name="Rectangle 164">
              <a:extLst>
                <a:ext uri="{FF2B5EF4-FFF2-40B4-BE49-F238E27FC236}">
                  <a16:creationId xmlns:a16="http://schemas.microsoft.com/office/drawing/2014/main" id="{2180251F-57CD-4063-91E0-435F8698F04B}"/>
                </a:ext>
              </a:extLst>
            </p:cNvPr>
            <p:cNvSpPr/>
            <p:nvPr/>
          </p:nvSpPr>
          <p:spPr bwMode="auto">
            <a:xfrm>
              <a:off x="3957748" y="5666948"/>
              <a:ext cx="3422732" cy="276999"/>
            </a:xfrm>
            <a:prstGeom prst="rect">
              <a:avLst/>
            </a:prstGeom>
            <a:noFill/>
            <a:ln w="12700" cap="flat" cmpd="sng" algn="ctr">
              <a:noFill/>
              <a:prstDash val="solid"/>
            </a:ln>
            <a:effectLst/>
          </p:spPr>
          <p:txBody>
            <a:bodyPr wrap="none" anchor="ctr">
              <a:spAutoFit/>
            </a:bodyPr>
            <a:lstStyle/>
            <a:p>
              <a:pPr lvl="0" defTabSz="1219170" eaLnBrk="0" hangingPunct="0">
                <a:defRPr/>
              </a:pPr>
              <a:r>
                <a:rPr kumimoji="0" lang="en-US" sz="1200" b="1" i="0" u="none" strike="noStrike" kern="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+mn-ea"/>
                  <a:cs typeface="Arial" charset="0"/>
                </a:rPr>
                <a:t>LEN oral/sc + FTC/TAF </a:t>
              </a:r>
              <a:r>
                <a:rPr lang="en-US" sz="1200" b="1" kern="0">
                  <a:solidFill>
                    <a:srgbClr val="000000"/>
                  </a:solidFill>
                  <a:cs typeface="Arial" charset="0"/>
                </a:rPr>
                <a:t>then from W28 </a:t>
              </a:r>
              <a:r>
                <a:rPr kumimoji="0" lang="en-US" sz="1200" b="1" i="0" u="none" strike="noStrike" kern="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+mn-ea"/>
                  <a:cs typeface="Arial" charset="0"/>
                </a:rPr>
                <a:t>LEN sc + TAF</a:t>
              </a:r>
            </a:p>
          </p:txBody>
        </p:sp>
      </p:grpSp>
      <p:grpSp>
        <p:nvGrpSpPr>
          <p:cNvPr id="39" name="Groupe 38">
            <a:extLst>
              <a:ext uri="{FF2B5EF4-FFF2-40B4-BE49-F238E27FC236}">
                <a16:creationId xmlns:a16="http://schemas.microsoft.com/office/drawing/2014/main" id="{50F448CC-F8B9-4707-A392-22133D3A7F90}"/>
              </a:ext>
            </a:extLst>
          </p:cNvPr>
          <p:cNvGrpSpPr/>
          <p:nvPr/>
        </p:nvGrpSpPr>
        <p:grpSpPr>
          <a:xfrm>
            <a:off x="10381634" y="6041861"/>
            <a:ext cx="1191722" cy="276999"/>
            <a:chOff x="3761811" y="6465112"/>
            <a:chExt cx="1191722" cy="276999"/>
          </a:xfrm>
        </p:grpSpPr>
        <p:sp>
          <p:nvSpPr>
            <p:cNvPr id="162" name="Rectangle 161">
              <a:extLst>
                <a:ext uri="{FF2B5EF4-FFF2-40B4-BE49-F238E27FC236}">
                  <a16:creationId xmlns:a16="http://schemas.microsoft.com/office/drawing/2014/main" id="{A833BF21-B040-4A0E-A718-01BB85F10BB8}"/>
                </a:ext>
              </a:extLst>
            </p:cNvPr>
            <p:cNvSpPr/>
            <p:nvPr/>
          </p:nvSpPr>
          <p:spPr bwMode="auto">
            <a:xfrm>
              <a:off x="3761811" y="6513611"/>
              <a:ext cx="180000" cy="180000"/>
            </a:xfrm>
            <a:prstGeom prst="rect">
              <a:avLst/>
            </a:prstGeom>
            <a:solidFill>
              <a:srgbClr val="9BBB59"/>
            </a:solidFill>
            <a:ln w="12700" cap="flat" cmpd="sng" algn="ctr">
              <a:noFill/>
              <a:prstDash val="solid"/>
            </a:ln>
            <a:effectLst/>
          </p:spPr>
          <p:txBody>
            <a:bodyPr wrap="none" anchor="ctr">
              <a:noAutofit/>
            </a:bodyPr>
            <a:lstStyle/>
            <a:p>
              <a:pPr marL="0" marR="0" lvl="0" indent="0" algn="ctr" defTabSz="121917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00" b="1" i="0" u="none" strike="noStrike" kern="0" cap="none" spc="0" normalizeH="0" baseline="3000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endParaRPr>
            </a:p>
          </p:txBody>
        </p:sp>
        <p:sp>
          <p:nvSpPr>
            <p:cNvPr id="166" name="Rectangle 165">
              <a:extLst>
                <a:ext uri="{FF2B5EF4-FFF2-40B4-BE49-F238E27FC236}">
                  <a16:creationId xmlns:a16="http://schemas.microsoft.com/office/drawing/2014/main" id="{FF1D7FC5-88B3-414F-8C5D-3E2C7199E127}"/>
                </a:ext>
              </a:extLst>
            </p:cNvPr>
            <p:cNvSpPr/>
            <p:nvPr/>
          </p:nvSpPr>
          <p:spPr bwMode="auto">
            <a:xfrm>
              <a:off x="3957748" y="6465112"/>
              <a:ext cx="995785" cy="276999"/>
            </a:xfrm>
            <a:prstGeom prst="rect">
              <a:avLst/>
            </a:prstGeom>
            <a:noFill/>
            <a:ln w="12700" cap="flat" cmpd="sng" algn="ctr">
              <a:noFill/>
              <a:prstDash val="solid"/>
            </a:ln>
            <a:effectLst/>
          </p:spPr>
          <p:txBody>
            <a:bodyPr wrap="none" anchor="ctr">
              <a:spAutoFit/>
            </a:bodyPr>
            <a:lstStyle/>
            <a:p>
              <a:pPr marL="0" marR="0" lvl="0" indent="0" defTabSz="121917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200" b="1" i="0" u="none" strike="noStrike" kern="0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+mn-ea"/>
                  <a:cs typeface="Arial" charset="0"/>
                </a:rPr>
                <a:t>BIC/FTC/TAF</a:t>
              </a:r>
              <a:endParaRPr kumimoji="0" lang="fr-FR" sz="1200" b="1" i="0" u="none" strike="noStrike" kern="0" cap="none" spc="0" normalizeH="0" baseline="3000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endParaRPr>
            </a:p>
          </p:txBody>
        </p:sp>
      </p:grpSp>
      <p:grpSp>
        <p:nvGrpSpPr>
          <p:cNvPr id="37" name="Groupe 36">
            <a:extLst>
              <a:ext uri="{FF2B5EF4-FFF2-40B4-BE49-F238E27FC236}">
                <a16:creationId xmlns:a16="http://schemas.microsoft.com/office/drawing/2014/main" id="{B02CD669-5E36-49F1-9B95-095FC374E1C6}"/>
              </a:ext>
            </a:extLst>
          </p:cNvPr>
          <p:cNvGrpSpPr/>
          <p:nvPr/>
        </p:nvGrpSpPr>
        <p:grpSpPr>
          <a:xfrm>
            <a:off x="4737014" y="6041861"/>
            <a:ext cx="3583403" cy="276999"/>
            <a:chOff x="3761811" y="5933003"/>
            <a:chExt cx="3583403" cy="276999"/>
          </a:xfrm>
        </p:grpSpPr>
        <p:sp>
          <p:nvSpPr>
            <p:cNvPr id="163" name="Rectangle 162">
              <a:extLst>
                <a:ext uri="{FF2B5EF4-FFF2-40B4-BE49-F238E27FC236}">
                  <a16:creationId xmlns:a16="http://schemas.microsoft.com/office/drawing/2014/main" id="{E413EF77-5B17-4862-8F28-CB9825E8781F}"/>
                </a:ext>
              </a:extLst>
            </p:cNvPr>
            <p:cNvSpPr/>
            <p:nvPr/>
          </p:nvSpPr>
          <p:spPr bwMode="auto">
            <a:xfrm>
              <a:off x="3761811" y="5981502"/>
              <a:ext cx="180000" cy="180000"/>
            </a:xfrm>
            <a:prstGeom prst="rect">
              <a:avLst/>
            </a:prstGeom>
            <a:solidFill>
              <a:srgbClr val="C0504D"/>
            </a:solidFill>
            <a:ln w="12700" cap="flat" cmpd="sng" algn="ctr">
              <a:noFill/>
              <a:prstDash val="solid"/>
            </a:ln>
            <a:effectLst/>
          </p:spPr>
          <p:txBody>
            <a:bodyPr wrap="none" anchor="ctr">
              <a:noAutofit/>
            </a:bodyPr>
            <a:lstStyle/>
            <a:p>
              <a:pPr marL="0" marR="0" lvl="0" indent="0" algn="ctr" defTabSz="121917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endParaRPr>
            </a:p>
          </p:txBody>
        </p:sp>
        <p:sp>
          <p:nvSpPr>
            <p:cNvPr id="167" name="Rectangle 166">
              <a:extLst>
                <a:ext uri="{FF2B5EF4-FFF2-40B4-BE49-F238E27FC236}">
                  <a16:creationId xmlns:a16="http://schemas.microsoft.com/office/drawing/2014/main" id="{4188541E-4040-4E4B-ABDB-D7139081546A}"/>
                </a:ext>
              </a:extLst>
            </p:cNvPr>
            <p:cNvSpPr/>
            <p:nvPr/>
          </p:nvSpPr>
          <p:spPr bwMode="auto">
            <a:xfrm>
              <a:off x="3957748" y="5933003"/>
              <a:ext cx="3387466" cy="276999"/>
            </a:xfrm>
            <a:prstGeom prst="rect">
              <a:avLst/>
            </a:prstGeom>
            <a:noFill/>
            <a:ln w="12700" cap="flat" cmpd="sng" algn="ctr">
              <a:noFill/>
              <a:prstDash val="solid"/>
            </a:ln>
            <a:effectLst/>
          </p:spPr>
          <p:txBody>
            <a:bodyPr wrap="none" anchor="ctr">
              <a:spAutoFit/>
            </a:bodyPr>
            <a:lstStyle/>
            <a:p>
              <a:pPr marL="0" marR="0" lvl="0" indent="0" defTabSz="121917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+mn-ea"/>
                  <a:cs typeface="Arial" charset="0"/>
                </a:rPr>
                <a:t>LEN oral/sc + FTC/TAF then from W28 LEN sc + BIC</a:t>
              </a:r>
            </a:p>
          </p:txBody>
        </p:sp>
      </p:grpSp>
      <p:grpSp>
        <p:nvGrpSpPr>
          <p:cNvPr id="38" name="Groupe 37">
            <a:extLst>
              <a:ext uri="{FF2B5EF4-FFF2-40B4-BE49-F238E27FC236}">
                <a16:creationId xmlns:a16="http://schemas.microsoft.com/office/drawing/2014/main" id="{F9D0AC45-5241-44F9-86D2-FF280A344444}"/>
              </a:ext>
            </a:extLst>
          </p:cNvPr>
          <p:cNvGrpSpPr/>
          <p:nvPr/>
        </p:nvGrpSpPr>
        <p:grpSpPr>
          <a:xfrm>
            <a:off x="8685434" y="6041861"/>
            <a:ext cx="1592473" cy="276999"/>
            <a:chOff x="3761811" y="6199058"/>
            <a:chExt cx="1592473" cy="276999"/>
          </a:xfrm>
        </p:grpSpPr>
        <p:sp>
          <p:nvSpPr>
            <p:cNvPr id="164" name="Rectangle 163">
              <a:extLst>
                <a:ext uri="{FF2B5EF4-FFF2-40B4-BE49-F238E27FC236}">
                  <a16:creationId xmlns:a16="http://schemas.microsoft.com/office/drawing/2014/main" id="{C67CB478-96A9-40F8-B6C1-FF120D096114}"/>
                </a:ext>
              </a:extLst>
            </p:cNvPr>
            <p:cNvSpPr/>
            <p:nvPr/>
          </p:nvSpPr>
          <p:spPr bwMode="auto">
            <a:xfrm>
              <a:off x="3761811" y="6247557"/>
              <a:ext cx="180000" cy="180000"/>
            </a:xfrm>
            <a:prstGeom prst="rect">
              <a:avLst/>
            </a:prstGeom>
            <a:solidFill>
              <a:srgbClr val="4F81BD"/>
            </a:solidFill>
            <a:ln w="12700" cap="flat" cmpd="sng" algn="ctr">
              <a:noFill/>
              <a:prstDash val="solid"/>
            </a:ln>
            <a:effectLst/>
          </p:spPr>
          <p:txBody>
            <a:bodyPr wrap="none" anchor="ctr">
              <a:noAutofit/>
            </a:bodyPr>
            <a:lstStyle/>
            <a:p>
              <a:pPr marL="0" marR="0" lvl="0" indent="0" algn="ctr" defTabSz="121917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00" b="1" i="0" u="none" strike="noStrike" kern="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endParaRPr>
            </a:p>
          </p:txBody>
        </p:sp>
        <p:sp>
          <p:nvSpPr>
            <p:cNvPr id="168" name="Rectangle 167">
              <a:extLst>
                <a:ext uri="{FF2B5EF4-FFF2-40B4-BE49-F238E27FC236}">
                  <a16:creationId xmlns:a16="http://schemas.microsoft.com/office/drawing/2014/main" id="{068FB61F-71E8-47DB-8CC1-6DC7763BF779}"/>
                </a:ext>
              </a:extLst>
            </p:cNvPr>
            <p:cNvSpPr/>
            <p:nvPr/>
          </p:nvSpPr>
          <p:spPr bwMode="auto">
            <a:xfrm>
              <a:off x="3957748" y="6199058"/>
              <a:ext cx="1396536" cy="276999"/>
            </a:xfrm>
            <a:prstGeom prst="rect">
              <a:avLst/>
            </a:prstGeom>
            <a:noFill/>
            <a:ln w="12700" cap="flat" cmpd="sng" algn="ctr">
              <a:noFill/>
              <a:prstDash val="solid"/>
            </a:ln>
            <a:effectLst/>
          </p:spPr>
          <p:txBody>
            <a:bodyPr wrap="none" anchor="ctr">
              <a:spAutoFit/>
            </a:bodyPr>
            <a:lstStyle/>
            <a:p>
              <a:pPr marL="0" marR="0" lvl="0" indent="0" defTabSz="121917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200" b="1" i="0" u="none" strike="noStrike" kern="0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+mn-ea"/>
                  <a:cs typeface="Arial" charset="0"/>
                </a:rPr>
                <a:t>LEN oral + FTC/TAF</a:t>
              </a:r>
            </a:p>
          </p:txBody>
        </p:sp>
      </p:grpSp>
      <p:grpSp>
        <p:nvGrpSpPr>
          <p:cNvPr id="3" name="Groupe 2">
            <a:extLst>
              <a:ext uri="{FF2B5EF4-FFF2-40B4-BE49-F238E27FC236}">
                <a16:creationId xmlns:a16="http://schemas.microsoft.com/office/drawing/2014/main" id="{25D9B1FF-F123-4D22-9345-91B460D12BEC}"/>
              </a:ext>
            </a:extLst>
          </p:cNvPr>
          <p:cNvGrpSpPr/>
          <p:nvPr/>
        </p:nvGrpSpPr>
        <p:grpSpPr>
          <a:xfrm>
            <a:off x="405775" y="2499403"/>
            <a:ext cx="11529466" cy="3400504"/>
            <a:chOff x="405775" y="2729329"/>
            <a:chExt cx="11529466" cy="2172187"/>
          </a:xfrm>
        </p:grpSpPr>
        <p:sp>
          <p:nvSpPr>
            <p:cNvPr id="5" name="Rectangle 5">
              <a:extLst>
                <a:ext uri="{FF2B5EF4-FFF2-40B4-BE49-F238E27FC236}">
                  <a16:creationId xmlns:a16="http://schemas.microsoft.com/office/drawing/2014/main" id="{93555DED-697C-44EB-A2BD-6D4996DF9E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91228" y="4394616"/>
              <a:ext cx="338138" cy="130175"/>
            </a:xfrm>
            <a:prstGeom prst="rect">
              <a:avLst/>
            </a:prstGeom>
            <a:solidFill>
              <a:srgbClr val="9BBB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20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C1D7F6B1-F72E-4835-A2D2-A6D2A73F1639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4678" y="4366041"/>
              <a:ext cx="336550" cy="158750"/>
            </a:xfrm>
            <a:custGeom>
              <a:avLst/>
              <a:gdLst>
                <a:gd name="T0" fmla="*/ 0 w 212"/>
                <a:gd name="T1" fmla="*/ 100 h 100"/>
                <a:gd name="T2" fmla="*/ 212 w 212"/>
                <a:gd name="T3" fmla="*/ 100 h 100"/>
                <a:gd name="T4" fmla="*/ 212 w 212"/>
                <a:gd name="T5" fmla="*/ 18 h 100"/>
                <a:gd name="T6" fmla="*/ 212 w 212"/>
                <a:gd name="T7" fmla="*/ 0 h 100"/>
                <a:gd name="T8" fmla="*/ 0 w 212"/>
                <a:gd name="T9" fmla="*/ 0 h 100"/>
                <a:gd name="T10" fmla="*/ 0 w 212"/>
                <a:gd name="T11" fmla="*/ 10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2" h="100">
                  <a:moveTo>
                    <a:pt x="0" y="100"/>
                  </a:moveTo>
                  <a:lnTo>
                    <a:pt x="212" y="100"/>
                  </a:lnTo>
                  <a:lnTo>
                    <a:pt x="212" y="18"/>
                  </a:lnTo>
                  <a:lnTo>
                    <a:pt x="212" y="0"/>
                  </a:lnTo>
                  <a:lnTo>
                    <a:pt x="0" y="0"/>
                  </a:lnTo>
                  <a:lnTo>
                    <a:pt x="0" y="100"/>
                  </a:lnTo>
                  <a:close/>
                </a:path>
              </a:pathLst>
            </a:custGeom>
            <a:solidFill>
              <a:srgbClr val="4F81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20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03420D69-D801-4936-ADCA-2FA35045CE9B}"/>
                </a:ext>
              </a:extLst>
            </p:cNvPr>
            <p:cNvSpPr>
              <a:spLocks/>
            </p:cNvSpPr>
            <p:nvPr/>
          </p:nvSpPr>
          <p:spPr bwMode="auto">
            <a:xfrm>
              <a:off x="4816541" y="4340641"/>
              <a:ext cx="338138" cy="184150"/>
            </a:xfrm>
            <a:custGeom>
              <a:avLst/>
              <a:gdLst>
                <a:gd name="T0" fmla="*/ 213 w 213"/>
                <a:gd name="T1" fmla="*/ 116 h 116"/>
                <a:gd name="T2" fmla="*/ 213 w 213"/>
                <a:gd name="T3" fmla="*/ 16 h 116"/>
                <a:gd name="T4" fmla="*/ 213 w 213"/>
                <a:gd name="T5" fmla="*/ 0 h 116"/>
                <a:gd name="T6" fmla="*/ 0 w 213"/>
                <a:gd name="T7" fmla="*/ 0 h 116"/>
                <a:gd name="T8" fmla="*/ 0 w 213"/>
                <a:gd name="T9" fmla="*/ 59 h 116"/>
                <a:gd name="T10" fmla="*/ 0 w 213"/>
                <a:gd name="T11" fmla="*/ 116 h 116"/>
                <a:gd name="T12" fmla="*/ 213 w 213"/>
                <a:gd name="T13" fmla="*/ 116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3" h="116">
                  <a:moveTo>
                    <a:pt x="213" y="116"/>
                  </a:moveTo>
                  <a:lnTo>
                    <a:pt x="213" y="16"/>
                  </a:lnTo>
                  <a:lnTo>
                    <a:pt x="213" y="0"/>
                  </a:lnTo>
                  <a:lnTo>
                    <a:pt x="0" y="0"/>
                  </a:lnTo>
                  <a:lnTo>
                    <a:pt x="0" y="59"/>
                  </a:lnTo>
                  <a:lnTo>
                    <a:pt x="0" y="116"/>
                  </a:lnTo>
                  <a:lnTo>
                    <a:pt x="213" y="116"/>
                  </a:lnTo>
                  <a:close/>
                </a:path>
              </a:pathLst>
            </a:custGeom>
            <a:solidFill>
              <a:srgbClr val="C050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20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C3114DF-B06C-4BDD-A454-79680D5F50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79991" y="4434304"/>
              <a:ext cx="336550" cy="90488"/>
            </a:xfrm>
            <a:prstGeom prst="rect">
              <a:avLst/>
            </a:prstGeom>
            <a:solidFill>
              <a:srgbClr val="D996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20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E415B65-8CB3-453F-9DCA-36ADA24EF7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01853" y="3062704"/>
              <a:ext cx="336550" cy="1462088"/>
            </a:xfrm>
            <a:prstGeom prst="rect">
              <a:avLst/>
            </a:prstGeom>
            <a:solidFill>
              <a:srgbClr val="4F81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20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786AB9C9-9E11-40CE-B850-410D16C31A45}"/>
                </a:ext>
              </a:extLst>
            </p:cNvPr>
            <p:cNvSpPr>
              <a:spLocks/>
            </p:cNvSpPr>
            <p:nvPr/>
          </p:nvSpPr>
          <p:spPr bwMode="auto">
            <a:xfrm>
              <a:off x="1938403" y="2935704"/>
              <a:ext cx="338138" cy="1589088"/>
            </a:xfrm>
            <a:custGeom>
              <a:avLst/>
              <a:gdLst>
                <a:gd name="T0" fmla="*/ 0 w 213"/>
                <a:gd name="T1" fmla="*/ 0 h 1001"/>
                <a:gd name="T2" fmla="*/ 0 w 213"/>
                <a:gd name="T3" fmla="*/ 80 h 1001"/>
                <a:gd name="T4" fmla="*/ 0 w 213"/>
                <a:gd name="T5" fmla="*/ 1001 h 1001"/>
                <a:gd name="T6" fmla="*/ 213 w 213"/>
                <a:gd name="T7" fmla="*/ 1001 h 1001"/>
                <a:gd name="T8" fmla="*/ 213 w 213"/>
                <a:gd name="T9" fmla="*/ 0 h 1001"/>
                <a:gd name="T10" fmla="*/ 0 w 213"/>
                <a:gd name="T11" fmla="*/ 0 h 10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3" h="1001">
                  <a:moveTo>
                    <a:pt x="0" y="0"/>
                  </a:moveTo>
                  <a:lnTo>
                    <a:pt x="0" y="80"/>
                  </a:lnTo>
                  <a:lnTo>
                    <a:pt x="0" y="1001"/>
                  </a:lnTo>
                  <a:lnTo>
                    <a:pt x="213" y="1001"/>
                  </a:lnTo>
                  <a:lnTo>
                    <a:pt x="21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BBB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20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6F273BE5-5BA0-4A83-99D5-AAEEB8B86B45}"/>
                </a:ext>
              </a:extLst>
            </p:cNvPr>
            <p:cNvSpPr>
              <a:spLocks/>
            </p:cNvSpPr>
            <p:nvPr/>
          </p:nvSpPr>
          <p:spPr bwMode="auto">
            <a:xfrm>
              <a:off x="927166" y="2967454"/>
              <a:ext cx="336550" cy="1557338"/>
            </a:xfrm>
            <a:custGeom>
              <a:avLst/>
              <a:gdLst>
                <a:gd name="T0" fmla="*/ 212 w 212"/>
                <a:gd name="T1" fmla="*/ 0 h 981"/>
                <a:gd name="T2" fmla="*/ 0 w 212"/>
                <a:gd name="T3" fmla="*/ 0 h 981"/>
                <a:gd name="T4" fmla="*/ 0 w 212"/>
                <a:gd name="T5" fmla="*/ 981 h 981"/>
                <a:gd name="T6" fmla="*/ 212 w 212"/>
                <a:gd name="T7" fmla="*/ 981 h 981"/>
                <a:gd name="T8" fmla="*/ 212 w 212"/>
                <a:gd name="T9" fmla="*/ 60 h 981"/>
                <a:gd name="T10" fmla="*/ 212 w 212"/>
                <a:gd name="T11" fmla="*/ 0 h 9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2" h="981">
                  <a:moveTo>
                    <a:pt x="212" y="0"/>
                  </a:moveTo>
                  <a:lnTo>
                    <a:pt x="0" y="0"/>
                  </a:lnTo>
                  <a:lnTo>
                    <a:pt x="0" y="981"/>
                  </a:lnTo>
                  <a:lnTo>
                    <a:pt x="212" y="981"/>
                  </a:lnTo>
                  <a:lnTo>
                    <a:pt x="212" y="60"/>
                  </a:lnTo>
                  <a:lnTo>
                    <a:pt x="212" y="0"/>
                  </a:lnTo>
                  <a:close/>
                </a:path>
              </a:pathLst>
            </a:custGeom>
            <a:solidFill>
              <a:srgbClr val="D996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20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6A097D00-D425-4B85-BF1D-B63A55A703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63716" y="3062704"/>
              <a:ext cx="338138" cy="1462088"/>
            </a:xfrm>
            <a:prstGeom prst="rect">
              <a:avLst/>
            </a:prstGeom>
            <a:solidFill>
              <a:srgbClr val="C050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20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5D27FF9C-0F46-4438-90E0-4BDDD9A603AF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8266" y="4431129"/>
              <a:ext cx="336550" cy="93663"/>
            </a:xfrm>
            <a:custGeom>
              <a:avLst/>
              <a:gdLst>
                <a:gd name="T0" fmla="*/ 0 w 212"/>
                <a:gd name="T1" fmla="*/ 0 h 59"/>
                <a:gd name="T2" fmla="*/ 0 w 212"/>
                <a:gd name="T3" fmla="*/ 20 h 59"/>
                <a:gd name="T4" fmla="*/ 0 w 212"/>
                <a:gd name="T5" fmla="*/ 59 h 59"/>
                <a:gd name="T6" fmla="*/ 212 w 212"/>
                <a:gd name="T7" fmla="*/ 59 h 59"/>
                <a:gd name="T8" fmla="*/ 212 w 212"/>
                <a:gd name="T9" fmla="*/ 0 h 59"/>
                <a:gd name="T10" fmla="*/ 0 w 212"/>
                <a:gd name="T11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2" h="59">
                  <a:moveTo>
                    <a:pt x="0" y="0"/>
                  </a:moveTo>
                  <a:lnTo>
                    <a:pt x="0" y="20"/>
                  </a:lnTo>
                  <a:lnTo>
                    <a:pt x="0" y="59"/>
                  </a:lnTo>
                  <a:lnTo>
                    <a:pt x="212" y="59"/>
                  </a:lnTo>
                  <a:lnTo>
                    <a:pt x="21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F81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20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34CA67B-AC50-4589-9042-4DD5797333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41716" y="4462879"/>
              <a:ext cx="336550" cy="61913"/>
            </a:xfrm>
            <a:prstGeom prst="rect">
              <a:avLst/>
            </a:prstGeom>
            <a:solidFill>
              <a:srgbClr val="C050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20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4CB6A796-D5DF-451C-9180-61F89548C9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03578" y="4462879"/>
              <a:ext cx="338138" cy="61913"/>
            </a:xfrm>
            <a:prstGeom prst="rect">
              <a:avLst/>
            </a:prstGeom>
            <a:solidFill>
              <a:srgbClr val="D996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200">
                <a:solidFill>
                  <a:srgbClr val="000000"/>
                </a:solidFill>
                <a:latin typeface="+mj-lt"/>
              </a:endParaRPr>
            </a:p>
          </p:txBody>
        </p:sp>
        <p:grpSp>
          <p:nvGrpSpPr>
            <p:cNvPr id="5145" name="Groupe 5144">
              <a:extLst>
                <a:ext uri="{FF2B5EF4-FFF2-40B4-BE49-F238E27FC236}">
                  <a16:creationId xmlns:a16="http://schemas.microsoft.com/office/drawing/2014/main" id="{650F5D07-163B-47A4-A217-A14FBEBED863}"/>
                </a:ext>
              </a:extLst>
            </p:cNvPr>
            <p:cNvGrpSpPr/>
            <p:nvPr/>
          </p:nvGrpSpPr>
          <p:grpSpPr>
            <a:xfrm>
              <a:off x="665228" y="2802354"/>
              <a:ext cx="5376863" cy="1722438"/>
              <a:chOff x="396875" y="3249613"/>
              <a:chExt cx="5376863" cy="1722438"/>
            </a:xfrm>
          </p:grpSpPr>
          <p:sp>
            <p:nvSpPr>
              <p:cNvPr id="17" name="Freeform 16">
                <a:extLst>
                  <a:ext uri="{FF2B5EF4-FFF2-40B4-BE49-F238E27FC236}">
                    <a16:creationId xmlns:a16="http://schemas.microsoft.com/office/drawing/2014/main" id="{A7DC8B17-5394-4E1A-90FB-9790ADAC01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8150" y="3249613"/>
                <a:ext cx="0" cy="1722438"/>
              </a:xfrm>
              <a:custGeom>
                <a:avLst/>
                <a:gdLst>
                  <a:gd name="T0" fmla="*/ 1085 h 1085"/>
                  <a:gd name="T1" fmla="*/ 868 h 1085"/>
                  <a:gd name="T2" fmla="*/ 651 h 1085"/>
                  <a:gd name="T3" fmla="*/ 434 h 1085"/>
                  <a:gd name="T4" fmla="*/ 217 h 1085"/>
                  <a:gd name="T5" fmla="*/ 0 h 1085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  <a:cxn ang="0">
                    <a:pos x="0" y="T5"/>
                  </a:cxn>
                </a:cxnLst>
                <a:rect l="0" t="0" r="r" b="b"/>
                <a:pathLst>
                  <a:path h="1085">
                    <a:moveTo>
                      <a:pt x="0" y="1085"/>
                    </a:moveTo>
                    <a:lnTo>
                      <a:pt x="0" y="868"/>
                    </a:lnTo>
                    <a:lnTo>
                      <a:pt x="0" y="651"/>
                    </a:lnTo>
                    <a:lnTo>
                      <a:pt x="0" y="434"/>
                    </a:lnTo>
                    <a:lnTo>
                      <a:pt x="0" y="217"/>
                    </a:lnTo>
                    <a:lnTo>
                      <a:pt x="0" y="0"/>
                    </a:lnTo>
                  </a:path>
                </a:pathLst>
              </a:custGeom>
              <a:noFill/>
              <a:ln w="9525">
                <a:solidFill>
                  <a:srgbClr val="00006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200">
                  <a:solidFill>
                    <a:srgbClr val="000000"/>
                  </a:solidFill>
                  <a:latin typeface="+mj-lt"/>
                </a:endParaRPr>
              </a:p>
            </p:txBody>
          </p:sp>
          <p:sp>
            <p:nvSpPr>
              <p:cNvPr id="18" name="Line 17">
                <a:extLst>
                  <a:ext uri="{FF2B5EF4-FFF2-40B4-BE49-F238E27FC236}">
                    <a16:creationId xmlns:a16="http://schemas.microsoft.com/office/drawing/2014/main" id="{F28271AA-D1D6-49B1-AE74-48C2F6BFA8A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96875" y="3249613"/>
                <a:ext cx="41275" cy="0"/>
              </a:xfrm>
              <a:prstGeom prst="line">
                <a:avLst/>
              </a:prstGeom>
              <a:noFill/>
              <a:ln w="9525">
                <a:solidFill>
                  <a:srgbClr val="00006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200">
                  <a:solidFill>
                    <a:srgbClr val="000000"/>
                  </a:solidFill>
                  <a:latin typeface="+mj-lt"/>
                </a:endParaRPr>
              </a:p>
            </p:txBody>
          </p:sp>
          <p:sp>
            <p:nvSpPr>
              <p:cNvPr id="19" name="Line 18">
                <a:extLst>
                  <a:ext uri="{FF2B5EF4-FFF2-40B4-BE49-F238E27FC236}">
                    <a16:creationId xmlns:a16="http://schemas.microsoft.com/office/drawing/2014/main" id="{76E904E5-83E4-4A34-AB2E-129641481EA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96875" y="4283075"/>
                <a:ext cx="41275" cy="0"/>
              </a:xfrm>
              <a:prstGeom prst="line">
                <a:avLst/>
              </a:prstGeom>
              <a:noFill/>
              <a:ln w="9525">
                <a:solidFill>
                  <a:srgbClr val="00006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200">
                  <a:solidFill>
                    <a:srgbClr val="000000"/>
                  </a:solidFill>
                  <a:latin typeface="+mj-lt"/>
                </a:endParaRPr>
              </a:p>
            </p:txBody>
          </p:sp>
          <p:sp>
            <p:nvSpPr>
              <p:cNvPr id="20" name="Line 19">
                <a:extLst>
                  <a:ext uri="{FF2B5EF4-FFF2-40B4-BE49-F238E27FC236}">
                    <a16:creationId xmlns:a16="http://schemas.microsoft.com/office/drawing/2014/main" id="{14CED7EA-9430-4813-92AB-88AC3A58ADD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96875" y="3938588"/>
                <a:ext cx="41275" cy="0"/>
              </a:xfrm>
              <a:prstGeom prst="line">
                <a:avLst/>
              </a:prstGeom>
              <a:noFill/>
              <a:ln w="9525">
                <a:solidFill>
                  <a:srgbClr val="00006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200">
                  <a:solidFill>
                    <a:srgbClr val="000000"/>
                  </a:solidFill>
                  <a:latin typeface="+mj-lt"/>
                </a:endParaRPr>
              </a:p>
            </p:txBody>
          </p:sp>
          <p:sp>
            <p:nvSpPr>
              <p:cNvPr id="21" name="Line 20">
                <a:extLst>
                  <a:ext uri="{FF2B5EF4-FFF2-40B4-BE49-F238E27FC236}">
                    <a16:creationId xmlns:a16="http://schemas.microsoft.com/office/drawing/2014/main" id="{DC59E19C-C4FE-4251-A4B8-0E496CC44A8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96875" y="4972050"/>
                <a:ext cx="41275" cy="0"/>
              </a:xfrm>
              <a:prstGeom prst="line">
                <a:avLst/>
              </a:prstGeom>
              <a:noFill/>
              <a:ln w="9525">
                <a:solidFill>
                  <a:srgbClr val="00006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200">
                  <a:solidFill>
                    <a:srgbClr val="000000"/>
                  </a:solidFill>
                  <a:latin typeface="+mj-lt"/>
                </a:endParaRPr>
              </a:p>
            </p:txBody>
          </p:sp>
          <p:sp>
            <p:nvSpPr>
              <p:cNvPr id="22" name="Line 21">
                <a:extLst>
                  <a:ext uri="{FF2B5EF4-FFF2-40B4-BE49-F238E27FC236}">
                    <a16:creationId xmlns:a16="http://schemas.microsoft.com/office/drawing/2014/main" id="{4D444365-B85F-4D54-9293-37C244A1E2B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96875" y="4627563"/>
                <a:ext cx="41275" cy="0"/>
              </a:xfrm>
              <a:prstGeom prst="line">
                <a:avLst/>
              </a:prstGeom>
              <a:noFill/>
              <a:ln w="9525">
                <a:solidFill>
                  <a:srgbClr val="00006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200">
                  <a:solidFill>
                    <a:srgbClr val="000000"/>
                  </a:solidFill>
                  <a:latin typeface="+mj-lt"/>
                </a:endParaRPr>
              </a:p>
            </p:txBody>
          </p:sp>
          <p:sp>
            <p:nvSpPr>
              <p:cNvPr id="23" name="Line 22">
                <a:extLst>
                  <a:ext uri="{FF2B5EF4-FFF2-40B4-BE49-F238E27FC236}">
                    <a16:creationId xmlns:a16="http://schemas.microsoft.com/office/drawing/2014/main" id="{772FD3D3-D79E-4D70-A0EE-B12F4DF488B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38150" y="4972050"/>
                <a:ext cx="5335588" cy="0"/>
              </a:xfrm>
              <a:prstGeom prst="line">
                <a:avLst/>
              </a:prstGeom>
              <a:noFill/>
              <a:ln w="9525">
                <a:solidFill>
                  <a:srgbClr val="00006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200">
                  <a:solidFill>
                    <a:srgbClr val="000000"/>
                  </a:solidFill>
                  <a:latin typeface="+mj-lt"/>
                </a:endParaRPr>
              </a:p>
            </p:txBody>
          </p:sp>
          <p:sp>
            <p:nvSpPr>
              <p:cNvPr id="24" name="Line 23">
                <a:extLst>
                  <a:ext uri="{FF2B5EF4-FFF2-40B4-BE49-F238E27FC236}">
                    <a16:creationId xmlns:a16="http://schemas.microsoft.com/office/drawing/2014/main" id="{B09731DD-9F0F-444C-B553-AB3CA2EF5C9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96875" y="3594100"/>
                <a:ext cx="41275" cy="0"/>
              </a:xfrm>
              <a:prstGeom prst="line">
                <a:avLst/>
              </a:prstGeom>
              <a:noFill/>
              <a:ln w="9525">
                <a:solidFill>
                  <a:srgbClr val="00006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200">
                  <a:solidFill>
                    <a:srgbClr val="000000"/>
                  </a:solidFill>
                  <a:latin typeface="+mj-lt"/>
                </a:endParaRPr>
              </a:p>
            </p:txBody>
          </p:sp>
        </p:grp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FD117871-82E1-4070-AABF-F0FB0D11D8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5775" y="2729329"/>
              <a:ext cx="235641" cy="117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120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+mj-lt"/>
                </a:rPr>
                <a:t>100</a:t>
              </a: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EED9B873-5A02-44C0-8C9C-AE65FE5EED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4322" y="3073816"/>
              <a:ext cx="157094" cy="117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120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+mj-lt"/>
                </a:rPr>
                <a:t>80</a:t>
              </a: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632FE9DE-B69D-4199-8A20-6BA632BF81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4322" y="3418304"/>
              <a:ext cx="157094" cy="117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120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+mj-lt"/>
                </a:rPr>
                <a:t>60</a:t>
              </a: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FE03B7AC-F6AB-434F-9F96-E730CB2C9C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4322" y="3762791"/>
              <a:ext cx="157094" cy="117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120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+mj-lt"/>
                </a:rPr>
                <a:t>40</a:t>
              </a: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6E298169-757B-41BA-915F-371DFECBF2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4322" y="4107279"/>
              <a:ext cx="157094" cy="117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120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+mj-lt"/>
                </a:rPr>
                <a:t>20</a:t>
              </a: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73C74B79-56ED-479A-ACA7-50AAF7769F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2868" y="4451766"/>
              <a:ext cx="78548" cy="117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120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+mj-lt"/>
                </a:rPr>
                <a:t>0</a:t>
              </a: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5E227E8F-9533-4455-8BFE-1399396E87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0874" y="4783554"/>
              <a:ext cx="211597" cy="117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12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+mj-lt"/>
                </a:rPr>
                <a:t>N =</a:t>
              </a: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85FB85FC-B569-422C-A816-D711A8CC0D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8480" y="4783554"/>
              <a:ext cx="157094" cy="117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12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+mj-lt"/>
                </a:rPr>
                <a:t>52</a:t>
              </a: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470AF28E-81F5-4F9B-92C5-FB7069A59C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45030" y="4783554"/>
              <a:ext cx="157094" cy="117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12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+mj-lt"/>
                </a:rPr>
                <a:t>53</a:t>
              </a: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C6E93A15-9FE8-415C-ADD8-839F22DEA5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83168" y="4783554"/>
              <a:ext cx="157094" cy="117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12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+mj-lt"/>
                </a:rPr>
                <a:t>52</a:t>
              </a: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685EE550-961B-4115-956C-9B80186444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19718" y="4783554"/>
              <a:ext cx="157094" cy="117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12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+mj-lt"/>
                </a:rPr>
                <a:t>25</a:t>
              </a: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FE80E587-0270-45BF-AC72-ACFDED8A95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94671" y="4567654"/>
              <a:ext cx="1207062" cy="117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fr-FR" altLang="fr-FR" sz="1200" b="1" dirty="0">
                  <a:solidFill>
                    <a:srgbClr val="000000"/>
                  </a:solidFill>
                  <a:latin typeface="+mj-lt"/>
                </a:rPr>
                <a:t>HIV RNA</a:t>
              </a:r>
              <a:r>
                <a:rPr kumimoji="0" lang="fr-FR" altLang="fr-FR" sz="1200" b="1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+mj-lt"/>
                </a:rPr>
                <a:t> &lt; 50 c/</a:t>
              </a:r>
              <a:r>
                <a:rPr kumimoji="0" lang="fr-FR" altLang="fr-FR" sz="1200" b="1" i="0" u="none" strike="noStrike" cap="none" normalizeH="0" baseline="0" dirty="0" err="1">
                  <a:ln>
                    <a:noFill/>
                  </a:ln>
                  <a:solidFill>
                    <a:srgbClr val="000000"/>
                  </a:solidFill>
                  <a:effectLst/>
                  <a:latin typeface="+mj-lt"/>
                </a:rPr>
                <a:t>mL</a:t>
              </a:r>
              <a:endParaRPr kumimoji="0" lang="fr-FR" altLang="fr-FR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endParaRP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95B13494-CC9B-48DF-8C6F-529D7D92B3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53453" y="4567654"/>
              <a:ext cx="1242328" cy="117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fr-FR" altLang="fr-FR" sz="1200" b="1" dirty="0">
                  <a:solidFill>
                    <a:srgbClr val="000000"/>
                  </a:solidFill>
                  <a:latin typeface="+mj-lt"/>
                </a:rPr>
                <a:t>HIV RNA </a:t>
              </a:r>
              <a:r>
                <a:rPr kumimoji="0" lang="fr-FR" altLang="fr-FR" sz="1200" b="1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+mj-lt"/>
                </a:rPr>
                <a:t> ≥ 50 c/</a:t>
              </a:r>
              <a:r>
                <a:rPr kumimoji="0" lang="fr-FR" altLang="fr-FR" sz="1200" b="1" i="0" u="none" strike="noStrike" cap="none" normalizeH="0" baseline="0" dirty="0" err="1">
                  <a:ln>
                    <a:noFill/>
                  </a:ln>
                  <a:solidFill>
                    <a:srgbClr val="000000"/>
                  </a:solidFill>
                  <a:effectLst/>
                  <a:latin typeface="+mj-lt"/>
                </a:rPr>
                <a:t>mL</a:t>
              </a:r>
              <a:endParaRPr kumimoji="0" lang="fr-FR" altLang="fr-FR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endParaRPr>
            </a:p>
          </p:txBody>
        </p:sp>
        <p:sp>
          <p:nvSpPr>
            <p:cNvPr id="47" name="Rectangle 45">
              <a:extLst>
                <a:ext uri="{FF2B5EF4-FFF2-40B4-BE49-F238E27FC236}">
                  <a16:creationId xmlns:a16="http://schemas.microsoft.com/office/drawing/2014/main" id="{D220AC71-9426-42C4-99A3-F2F8EEC657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11567" y="4567654"/>
              <a:ext cx="1083695" cy="117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fr-FR" altLang="fr-FR" sz="1200" b="1" dirty="0">
                  <a:solidFill>
                    <a:srgbClr val="000000"/>
                  </a:solidFill>
                  <a:latin typeface="+mj-lt"/>
                </a:rPr>
                <a:t>No </a:t>
              </a:r>
              <a:r>
                <a:rPr lang="fr-FR" altLang="fr-FR" sz="1200" b="1" dirty="0" err="1">
                  <a:solidFill>
                    <a:srgbClr val="000000"/>
                  </a:solidFill>
                  <a:latin typeface="+mj-lt"/>
                </a:rPr>
                <a:t>virologic</a:t>
              </a:r>
              <a:r>
                <a:rPr lang="fr-FR" altLang="fr-FR" sz="1200" b="1" dirty="0">
                  <a:solidFill>
                    <a:srgbClr val="000000"/>
                  </a:solidFill>
                  <a:latin typeface="+mj-lt"/>
                </a:rPr>
                <a:t> data</a:t>
              </a:r>
              <a:endParaRPr kumimoji="0" lang="fr-FR" altLang="fr-FR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endParaRPr>
            </a:p>
          </p:txBody>
        </p:sp>
        <p:sp>
          <p:nvSpPr>
            <p:cNvPr id="48" name="Rectangle 46">
              <a:extLst>
                <a:ext uri="{FF2B5EF4-FFF2-40B4-BE49-F238E27FC236}">
                  <a16:creationId xmlns:a16="http://schemas.microsoft.com/office/drawing/2014/main" id="{0E8EF0A6-26A1-4985-983D-86F0AF6B33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36197" y="4340641"/>
              <a:ext cx="78548" cy="117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120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+mj-lt"/>
                </a:rPr>
                <a:t>0</a:t>
              </a:r>
            </a:p>
          </p:txBody>
        </p:sp>
        <p:sp>
          <p:nvSpPr>
            <p:cNvPr id="49" name="Rectangle 47">
              <a:extLst>
                <a:ext uri="{FF2B5EF4-FFF2-40B4-BE49-F238E27FC236}">
                  <a16:creationId xmlns:a16="http://schemas.microsoft.com/office/drawing/2014/main" id="{8FA193F0-668D-45DB-AD92-5F7E4FF2CE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01372" y="4248566"/>
              <a:ext cx="78548" cy="117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120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+mj-lt"/>
                </a:rPr>
                <a:t>6</a:t>
              </a:r>
            </a:p>
          </p:txBody>
        </p:sp>
        <p:sp>
          <p:nvSpPr>
            <p:cNvPr id="50" name="Rectangle 48">
              <a:extLst>
                <a:ext uri="{FF2B5EF4-FFF2-40B4-BE49-F238E27FC236}">
                  <a16:creationId xmlns:a16="http://schemas.microsoft.com/office/drawing/2014/main" id="{26EBF46B-ACE1-49AB-B8BA-CEF501FE4F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98739" y="4154904"/>
              <a:ext cx="158505" cy="117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120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+mj-lt"/>
                </a:rPr>
                <a:t>11</a:t>
              </a:r>
            </a:p>
          </p:txBody>
        </p:sp>
        <p:sp>
          <p:nvSpPr>
            <p:cNvPr id="90" name="Rectangle 49">
              <a:extLst>
                <a:ext uri="{FF2B5EF4-FFF2-40B4-BE49-F238E27FC236}">
                  <a16:creationId xmlns:a16="http://schemas.microsoft.com/office/drawing/2014/main" id="{70C05BA2-3663-47F3-8FC2-506BB0A58D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35994" y="4178716"/>
              <a:ext cx="157094" cy="117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120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+mj-lt"/>
                </a:rPr>
                <a:t>10</a:t>
              </a:r>
            </a:p>
          </p:txBody>
        </p:sp>
        <p:sp>
          <p:nvSpPr>
            <p:cNvPr id="91" name="Rectangle 50">
              <a:extLst>
                <a:ext uri="{FF2B5EF4-FFF2-40B4-BE49-F238E27FC236}">
                  <a16:creationId xmlns:a16="http://schemas.microsoft.com/office/drawing/2014/main" id="{75922F3A-9270-481D-8A87-A8662A003C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12609" y="4208879"/>
              <a:ext cx="78548" cy="117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120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+mj-lt"/>
                </a:rPr>
                <a:t>8</a:t>
              </a:r>
            </a:p>
          </p:txBody>
        </p:sp>
        <p:sp>
          <p:nvSpPr>
            <p:cNvPr id="92" name="Rectangle 51">
              <a:extLst>
                <a:ext uri="{FF2B5EF4-FFF2-40B4-BE49-F238E27FC236}">
                  <a16:creationId xmlns:a16="http://schemas.microsoft.com/office/drawing/2014/main" id="{515554BB-6DDD-4D89-9410-27A55749AA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98059" y="4243804"/>
              <a:ext cx="78548" cy="117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120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+mj-lt"/>
                </a:rPr>
                <a:t>6</a:t>
              </a:r>
            </a:p>
          </p:txBody>
        </p:sp>
        <p:sp>
          <p:nvSpPr>
            <p:cNvPr id="93" name="Rectangle 52">
              <a:extLst>
                <a:ext uri="{FF2B5EF4-FFF2-40B4-BE49-F238E27FC236}">
                  <a16:creationId xmlns:a16="http://schemas.microsoft.com/office/drawing/2014/main" id="{D34242EC-05C9-460B-B1F4-C7E6132000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61509" y="4277141"/>
              <a:ext cx="78548" cy="117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120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+mj-lt"/>
                </a:rPr>
                <a:t>4</a:t>
              </a:r>
            </a:p>
          </p:txBody>
        </p:sp>
        <p:sp>
          <p:nvSpPr>
            <p:cNvPr id="94" name="Rectangle 53">
              <a:extLst>
                <a:ext uri="{FF2B5EF4-FFF2-40B4-BE49-F238E27FC236}">
                  <a16:creationId xmlns:a16="http://schemas.microsoft.com/office/drawing/2014/main" id="{0FDFFE4E-49AA-4F4F-A26E-D4071416C8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24959" y="4277141"/>
              <a:ext cx="78548" cy="117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120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+mj-lt"/>
                </a:rPr>
                <a:t>4</a:t>
              </a:r>
            </a:p>
          </p:txBody>
        </p:sp>
        <p:sp>
          <p:nvSpPr>
            <p:cNvPr id="95" name="Rectangle 54">
              <a:extLst>
                <a:ext uri="{FF2B5EF4-FFF2-40B4-BE49-F238E27FC236}">
                  <a16:creationId xmlns:a16="http://schemas.microsoft.com/office/drawing/2014/main" id="{870722C5-F0FF-4942-9668-9E5A9F8802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21306" y="2749966"/>
              <a:ext cx="157094" cy="117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120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+mj-lt"/>
                </a:rPr>
                <a:t>92</a:t>
              </a:r>
            </a:p>
          </p:txBody>
        </p:sp>
        <p:sp>
          <p:nvSpPr>
            <p:cNvPr id="96" name="Rectangle 55">
              <a:extLst>
                <a:ext uri="{FF2B5EF4-FFF2-40B4-BE49-F238E27FC236}">
                  <a16:creationId xmlns:a16="http://schemas.microsoft.com/office/drawing/2014/main" id="{580B740E-7D73-4695-9B34-82F7A91664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83169" y="2875379"/>
              <a:ext cx="157094" cy="117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120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+mj-lt"/>
                </a:rPr>
                <a:t>85</a:t>
              </a:r>
            </a:p>
          </p:txBody>
        </p:sp>
        <p:sp>
          <p:nvSpPr>
            <p:cNvPr id="97" name="Rectangle 56">
              <a:extLst>
                <a:ext uri="{FF2B5EF4-FFF2-40B4-BE49-F238E27FC236}">
                  <a16:creationId xmlns:a16="http://schemas.microsoft.com/office/drawing/2014/main" id="{5DD37138-70A9-4A8A-89E3-76FA2B2433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46619" y="2875379"/>
              <a:ext cx="157094" cy="117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120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+mj-lt"/>
                </a:rPr>
                <a:t>85</a:t>
              </a:r>
            </a:p>
          </p:txBody>
        </p:sp>
        <p:sp>
          <p:nvSpPr>
            <p:cNvPr id="98" name="Rectangle 57">
              <a:extLst>
                <a:ext uri="{FF2B5EF4-FFF2-40B4-BE49-F238E27FC236}">
                  <a16:creationId xmlns:a16="http://schemas.microsoft.com/office/drawing/2014/main" id="{5EAB84A9-D938-4312-939D-E697248BDE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8481" y="2781716"/>
              <a:ext cx="157094" cy="117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120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+mj-lt"/>
                </a:rPr>
                <a:t>90</a:t>
              </a:r>
            </a:p>
          </p:txBody>
        </p:sp>
        <p:sp>
          <p:nvSpPr>
            <p:cNvPr id="99" name="Freeform 58">
              <a:extLst>
                <a:ext uri="{FF2B5EF4-FFF2-40B4-BE49-F238E27FC236}">
                  <a16:creationId xmlns:a16="http://schemas.microsoft.com/office/drawing/2014/main" id="{32101781-C3D5-4D7C-BB70-26ECA7A5579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85965" y="4394616"/>
              <a:ext cx="336550" cy="130175"/>
            </a:xfrm>
            <a:custGeom>
              <a:avLst/>
              <a:gdLst>
                <a:gd name="T0" fmla="*/ 212 w 212"/>
                <a:gd name="T1" fmla="*/ 82 h 82"/>
                <a:gd name="T2" fmla="*/ 212 w 212"/>
                <a:gd name="T3" fmla="*/ 0 h 82"/>
                <a:gd name="T4" fmla="*/ 0 w 212"/>
                <a:gd name="T5" fmla="*/ 0 h 82"/>
                <a:gd name="T6" fmla="*/ 0 w 212"/>
                <a:gd name="T7" fmla="*/ 39 h 82"/>
                <a:gd name="T8" fmla="*/ 0 w 212"/>
                <a:gd name="T9" fmla="*/ 82 h 82"/>
                <a:gd name="T10" fmla="*/ 212 w 212"/>
                <a:gd name="T11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2" h="82">
                  <a:moveTo>
                    <a:pt x="212" y="82"/>
                  </a:moveTo>
                  <a:lnTo>
                    <a:pt x="212" y="0"/>
                  </a:lnTo>
                  <a:lnTo>
                    <a:pt x="0" y="0"/>
                  </a:lnTo>
                  <a:lnTo>
                    <a:pt x="0" y="39"/>
                  </a:lnTo>
                  <a:lnTo>
                    <a:pt x="0" y="82"/>
                  </a:lnTo>
                  <a:lnTo>
                    <a:pt x="212" y="82"/>
                  </a:lnTo>
                  <a:close/>
                </a:path>
              </a:pathLst>
            </a:custGeom>
            <a:solidFill>
              <a:srgbClr val="9BBB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20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100" name="Freeform 59">
              <a:extLst>
                <a:ext uri="{FF2B5EF4-FFF2-40B4-BE49-F238E27FC236}">
                  <a16:creationId xmlns:a16="http://schemas.microsoft.com/office/drawing/2014/main" id="{D8A7CDE0-D114-4582-B21D-5440B9C9222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11278" y="4386679"/>
              <a:ext cx="336550" cy="138113"/>
            </a:xfrm>
            <a:custGeom>
              <a:avLst/>
              <a:gdLst>
                <a:gd name="T0" fmla="*/ 212 w 212"/>
                <a:gd name="T1" fmla="*/ 87 h 87"/>
                <a:gd name="T2" fmla="*/ 212 w 212"/>
                <a:gd name="T3" fmla="*/ 44 h 87"/>
                <a:gd name="T4" fmla="*/ 212 w 212"/>
                <a:gd name="T5" fmla="*/ 0 h 87"/>
                <a:gd name="T6" fmla="*/ 0 w 212"/>
                <a:gd name="T7" fmla="*/ 0 h 87"/>
                <a:gd name="T8" fmla="*/ 0 w 212"/>
                <a:gd name="T9" fmla="*/ 69 h 87"/>
                <a:gd name="T10" fmla="*/ 0 w 212"/>
                <a:gd name="T11" fmla="*/ 87 h 87"/>
                <a:gd name="T12" fmla="*/ 212 w 212"/>
                <a:gd name="T13" fmla="*/ 87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2" h="87">
                  <a:moveTo>
                    <a:pt x="212" y="87"/>
                  </a:moveTo>
                  <a:lnTo>
                    <a:pt x="212" y="44"/>
                  </a:lnTo>
                  <a:lnTo>
                    <a:pt x="212" y="0"/>
                  </a:lnTo>
                  <a:lnTo>
                    <a:pt x="0" y="0"/>
                  </a:lnTo>
                  <a:lnTo>
                    <a:pt x="0" y="69"/>
                  </a:lnTo>
                  <a:lnTo>
                    <a:pt x="0" y="87"/>
                  </a:lnTo>
                  <a:lnTo>
                    <a:pt x="212" y="87"/>
                  </a:lnTo>
                  <a:close/>
                </a:path>
              </a:pathLst>
            </a:custGeom>
            <a:solidFill>
              <a:srgbClr val="C050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20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101" name="Rectangle 60">
              <a:extLst>
                <a:ext uri="{FF2B5EF4-FFF2-40B4-BE49-F238E27FC236}">
                  <a16:creationId xmlns:a16="http://schemas.microsoft.com/office/drawing/2014/main" id="{1272F609-02EF-4BBE-9E64-65E8D974A5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47828" y="4456529"/>
              <a:ext cx="338138" cy="68263"/>
            </a:xfrm>
            <a:prstGeom prst="rect">
              <a:avLst/>
            </a:prstGeom>
            <a:solidFill>
              <a:srgbClr val="4F81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20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102" name="Rectangle 61">
              <a:extLst>
                <a:ext uri="{FF2B5EF4-FFF2-40B4-BE49-F238E27FC236}">
                  <a16:creationId xmlns:a16="http://schemas.microsoft.com/office/drawing/2014/main" id="{59BB9736-8D7D-4F21-891D-00496856D8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373140" y="4496216"/>
              <a:ext cx="338138" cy="28575"/>
            </a:xfrm>
            <a:prstGeom prst="rect">
              <a:avLst/>
            </a:prstGeom>
            <a:solidFill>
              <a:srgbClr val="D996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20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103" name="Rectangle 62">
              <a:extLst>
                <a:ext uri="{FF2B5EF4-FFF2-40B4-BE49-F238E27FC236}">
                  <a16:creationId xmlns:a16="http://schemas.microsoft.com/office/drawing/2014/main" id="{54BB6670-0120-4EB3-95E4-E2C28547BA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95003" y="2972216"/>
              <a:ext cx="338138" cy="1552575"/>
            </a:xfrm>
            <a:prstGeom prst="rect">
              <a:avLst/>
            </a:prstGeom>
            <a:solidFill>
              <a:srgbClr val="4F81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20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104" name="Freeform 63">
              <a:extLst>
                <a:ext uri="{FF2B5EF4-FFF2-40B4-BE49-F238E27FC236}">
                  <a16:creationId xmlns:a16="http://schemas.microsoft.com/office/drawing/2014/main" id="{B0DD7BBB-11BA-49C2-983E-E93F5FCC9646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8453" y="2943641"/>
              <a:ext cx="336550" cy="1581150"/>
            </a:xfrm>
            <a:custGeom>
              <a:avLst/>
              <a:gdLst>
                <a:gd name="T0" fmla="*/ 212 w 212"/>
                <a:gd name="T1" fmla="*/ 18 h 996"/>
                <a:gd name="T2" fmla="*/ 212 w 212"/>
                <a:gd name="T3" fmla="*/ 0 h 996"/>
                <a:gd name="T4" fmla="*/ 0 w 212"/>
                <a:gd name="T5" fmla="*/ 0 h 996"/>
                <a:gd name="T6" fmla="*/ 0 w 212"/>
                <a:gd name="T7" fmla="*/ 996 h 996"/>
                <a:gd name="T8" fmla="*/ 212 w 212"/>
                <a:gd name="T9" fmla="*/ 996 h 996"/>
                <a:gd name="T10" fmla="*/ 212 w 212"/>
                <a:gd name="T11" fmla="*/ 18 h 9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2" h="996">
                  <a:moveTo>
                    <a:pt x="212" y="18"/>
                  </a:moveTo>
                  <a:lnTo>
                    <a:pt x="212" y="0"/>
                  </a:lnTo>
                  <a:lnTo>
                    <a:pt x="0" y="0"/>
                  </a:lnTo>
                  <a:lnTo>
                    <a:pt x="0" y="996"/>
                  </a:lnTo>
                  <a:lnTo>
                    <a:pt x="212" y="996"/>
                  </a:lnTo>
                  <a:lnTo>
                    <a:pt x="212" y="18"/>
                  </a:lnTo>
                  <a:close/>
                </a:path>
              </a:pathLst>
            </a:custGeom>
            <a:solidFill>
              <a:srgbClr val="C050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20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105" name="Freeform 64">
              <a:extLst>
                <a:ext uri="{FF2B5EF4-FFF2-40B4-BE49-F238E27FC236}">
                  <a16:creationId xmlns:a16="http://schemas.microsoft.com/office/drawing/2014/main" id="{95F98AA4-ABD6-483D-8701-C7A4D9F02020}"/>
                </a:ext>
              </a:extLst>
            </p:cNvPr>
            <p:cNvSpPr>
              <a:spLocks/>
            </p:cNvSpPr>
            <p:nvPr/>
          </p:nvSpPr>
          <p:spPr bwMode="auto">
            <a:xfrm>
              <a:off x="7833140" y="2935704"/>
              <a:ext cx="336550" cy="1589088"/>
            </a:xfrm>
            <a:custGeom>
              <a:avLst/>
              <a:gdLst>
                <a:gd name="T0" fmla="*/ 0 w 212"/>
                <a:gd name="T1" fmla="*/ 0 h 1001"/>
                <a:gd name="T2" fmla="*/ 0 w 212"/>
                <a:gd name="T3" fmla="*/ 23 h 1001"/>
                <a:gd name="T4" fmla="*/ 0 w 212"/>
                <a:gd name="T5" fmla="*/ 1001 h 1001"/>
                <a:gd name="T6" fmla="*/ 212 w 212"/>
                <a:gd name="T7" fmla="*/ 1001 h 1001"/>
                <a:gd name="T8" fmla="*/ 212 w 212"/>
                <a:gd name="T9" fmla="*/ 0 h 1001"/>
                <a:gd name="T10" fmla="*/ 0 w 212"/>
                <a:gd name="T11" fmla="*/ 0 h 10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2" h="1001">
                  <a:moveTo>
                    <a:pt x="0" y="0"/>
                  </a:moveTo>
                  <a:lnTo>
                    <a:pt x="0" y="23"/>
                  </a:lnTo>
                  <a:lnTo>
                    <a:pt x="0" y="1001"/>
                  </a:lnTo>
                  <a:lnTo>
                    <a:pt x="212" y="1001"/>
                  </a:lnTo>
                  <a:lnTo>
                    <a:pt x="21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BBB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20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106" name="Freeform 65">
              <a:extLst>
                <a:ext uri="{FF2B5EF4-FFF2-40B4-BE49-F238E27FC236}">
                  <a16:creationId xmlns:a16="http://schemas.microsoft.com/office/drawing/2014/main" id="{56430CDD-6E25-4935-A84D-5886EEC0AB5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20315" y="2907129"/>
              <a:ext cx="338138" cy="1617663"/>
            </a:xfrm>
            <a:custGeom>
              <a:avLst/>
              <a:gdLst>
                <a:gd name="T0" fmla="*/ 213 w 213"/>
                <a:gd name="T1" fmla="*/ 23 h 1019"/>
                <a:gd name="T2" fmla="*/ 213 w 213"/>
                <a:gd name="T3" fmla="*/ 0 h 1019"/>
                <a:gd name="T4" fmla="*/ 0 w 213"/>
                <a:gd name="T5" fmla="*/ 0 h 1019"/>
                <a:gd name="T6" fmla="*/ 0 w 213"/>
                <a:gd name="T7" fmla="*/ 1019 h 1019"/>
                <a:gd name="T8" fmla="*/ 213 w 213"/>
                <a:gd name="T9" fmla="*/ 1019 h 1019"/>
                <a:gd name="T10" fmla="*/ 213 w 213"/>
                <a:gd name="T11" fmla="*/ 23 h 10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3" h="1019">
                  <a:moveTo>
                    <a:pt x="213" y="23"/>
                  </a:moveTo>
                  <a:lnTo>
                    <a:pt x="213" y="0"/>
                  </a:lnTo>
                  <a:lnTo>
                    <a:pt x="0" y="0"/>
                  </a:lnTo>
                  <a:lnTo>
                    <a:pt x="0" y="1019"/>
                  </a:lnTo>
                  <a:lnTo>
                    <a:pt x="213" y="1019"/>
                  </a:lnTo>
                  <a:lnTo>
                    <a:pt x="213" y="23"/>
                  </a:lnTo>
                  <a:close/>
                </a:path>
              </a:pathLst>
            </a:custGeom>
            <a:solidFill>
              <a:srgbClr val="D996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20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107" name="Rectangle 66">
              <a:extLst>
                <a:ext uri="{FF2B5EF4-FFF2-40B4-BE49-F238E27FC236}">
                  <a16:creationId xmlns:a16="http://schemas.microsoft.com/office/drawing/2014/main" id="{61558135-570C-4875-96DA-2EABD92CE1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71415" y="4431129"/>
              <a:ext cx="336550" cy="93663"/>
            </a:xfrm>
            <a:prstGeom prst="rect">
              <a:avLst/>
            </a:prstGeom>
            <a:solidFill>
              <a:srgbClr val="4F81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20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108" name="Rectangle 67">
              <a:extLst>
                <a:ext uri="{FF2B5EF4-FFF2-40B4-BE49-F238E27FC236}">
                  <a16:creationId xmlns:a16="http://schemas.microsoft.com/office/drawing/2014/main" id="{F57CD3C6-27A2-489E-90E6-8E94312F9A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96728" y="4462879"/>
              <a:ext cx="338138" cy="61913"/>
            </a:xfrm>
            <a:prstGeom prst="rect">
              <a:avLst/>
            </a:prstGeom>
            <a:solidFill>
              <a:srgbClr val="D996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200">
                <a:solidFill>
                  <a:srgbClr val="000000"/>
                </a:solidFill>
                <a:latin typeface="+mj-lt"/>
              </a:endParaRPr>
            </a:p>
          </p:txBody>
        </p:sp>
        <p:grpSp>
          <p:nvGrpSpPr>
            <p:cNvPr id="5146" name="Groupe 5145">
              <a:extLst>
                <a:ext uri="{FF2B5EF4-FFF2-40B4-BE49-F238E27FC236}">
                  <a16:creationId xmlns:a16="http://schemas.microsoft.com/office/drawing/2014/main" id="{622507CA-22C4-43A2-B10D-D5E2B86EAE2B}"/>
                </a:ext>
              </a:extLst>
            </p:cNvPr>
            <p:cNvGrpSpPr/>
            <p:nvPr/>
          </p:nvGrpSpPr>
          <p:grpSpPr>
            <a:xfrm>
              <a:off x="6559965" y="2802354"/>
              <a:ext cx="5375276" cy="1722438"/>
              <a:chOff x="6778625" y="3249613"/>
              <a:chExt cx="5375276" cy="1722438"/>
            </a:xfrm>
          </p:grpSpPr>
          <p:sp>
            <p:nvSpPr>
              <p:cNvPr id="109" name="Freeform 68">
                <a:extLst>
                  <a:ext uri="{FF2B5EF4-FFF2-40B4-BE49-F238E27FC236}">
                    <a16:creationId xmlns:a16="http://schemas.microsoft.com/office/drawing/2014/main" id="{CF77F727-3F92-4CCF-8718-2ABF662175D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18313" y="3249613"/>
                <a:ext cx="0" cy="1722438"/>
              </a:xfrm>
              <a:custGeom>
                <a:avLst/>
                <a:gdLst>
                  <a:gd name="T0" fmla="*/ 0 h 1085"/>
                  <a:gd name="T1" fmla="*/ 217 h 1085"/>
                  <a:gd name="T2" fmla="*/ 434 h 1085"/>
                  <a:gd name="T3" fmla="*/ 651 h 1085"/>
                  <a:gd name="T4" fmla="*/ 868 h 1085"/>
                  <a:gd name="T5" fmla="*/ 1085 h 1085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  <a:cxn ang="0">
                    <a:pos x="0" y="T5"/>
                  </a:cxn>
                </a:cxnLst>
                <a:rect l="0" t="0" r="r" b="b"/>
                <a:pathLst>
                  <a:path h="1085">
                    <a:moveTo>
                      <a:pt x="0" y="0"/>
                    </a:moveTo>
                    <a:lnTo>
                      <a:pt x="0" y="217"/>
                    </a:lnTo>
                    <a:lnTo>
                      <a:pt x="0" y="434"/>
                    </a:lnTo>
                    <a:lnTo>
                      <a:pt x="0" y="651"/>
                    </a:lnTo>
                    <a:lnTo>
                      <a:pt x="0" y="868"/>
                    </a:lnTo>
                    <a:lnTo>
                      <a:pt x="0" y="1085"/>
                    </a:lnTo>
                  </a:path>
                </a:pathLst>
              </a:custGeom>
              <a:noFill/>
              <a:ln w="9525">
                <a:solidFill>
                  <a:srgbClr val="00006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200">
                  <a:solidFill>
                    <a:srgbClr val="000000"/>
                  </a:solidFill>
                  <a:latin typeface="+mj-lt"/>
                </a:endParaRPr>
              </a:p>
            </p:txBody>
          </p:sp>
          <p:sp>
            <p:nvSpPr>
              <p:cNvPr id="110" name="Line 69">
                <a:extLst>
                  <a:ext uri="{FF2B5EF4-FFF2-40B4-BE49-F238E27FC236}">
                    <a16:creationId xmlns:a16="http://schemas.microsoft.com/office/drawing/2014/main" id="{C5FD8A55-98EF-417E-B3A6-4630C794BE1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778625" y="3249613"/>
                <a:ext cx="39688" cy="0"/>
              </a:xfrm>
              <a:prstGeom prst="line">
                <a:avLst/>
              </a:prstGeom>
              <a:noFill/>
              <a:ln w="9525">
                <a:solidFill>
                  <a:srgbClr val="00006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200">
                  <a:solidFill>
                    <a:srgbClr val="000000"/>
                  </a:solidFill>
                  <a:latin typeface="+mj-lt"/>
                </a:endParaRPr>
              </a:p>
            </p:txBody>
          </p:sp>
          <p:sp>
            <p:nvSpPr>
              <p:cNvPr id="111" name="Line 70">
                <a:extLst>
                  <a:ext uri="{FF2B5EF4-FFF2-40B4-BE49-F238E27FC236}">
                    <a16:creationId xmlns:a16="http://schemas.microsoft.com/office/drawing/2014/main" id="{483939EE-1778-4A51-B642-88117A4403A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6778625" y="4283075"/>
                <a:ext cx="39688" cy="0"/>
              </a:xfrm>
              <a:prstGeom prst="line">
                <a:avLst/>
              </a:prstGeom>
              <a:noFill/>
              <a:ln w="9525">
                <a:solidFill>
                  <a:srgbClr val="00006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200">
                  <a:solidFill>
                    <a:srgbClr val="000000"/>
                  </a:solidFill>
                  <a:latin typeface="+mj-lt"/>
                </a:endParaRPr>
              </a:p>
            </p:txBody>
          </p:sp>
          <p:sp>
            <p:nvSpPr>
              <p:cNvPr id="112" name="Line 71">
                <a:extLst>
                  <a:ext uri="{FF2B5EF4-FFF2-40B4-BE49-F238E27FC236}">
                    <a16:creationId xmlns:a16="http://schemas.microsoft.com/office/drawing/2014/main" id="{802A163A-B558-422A-8D8F-4811B5F4E3A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778625" y="3938588"/>
                <a:ext cx="39688" cy="0"/>
              </a:xfrm>
              <a:prstGeom prst="line">
                <a:avLst/>
              </a:prstGeom>
              <a:noFill/>
              <a:ln w="9525">
                <a:solidFill>
                  <a:srgbClr val="00006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200">
                  <a:solidFill>
                    <a:srgbClr val="000000"/>
                  </a:solidFill>
                  <a:latin typeface="+mj-lt"/>
                </a:endParaRPr>
              </a:p>
            </p:txBody>
          </p:sp>
          <p:sp>
            <p:nvSpPr>
              <p:cNvPr id="113" name="Line 72">
                <a:extLst>
                  <a:ext uri="{FF2B5EF4-FFF2-40B4-BE49-F238E27FC236}">
                    <a16:creationId xmlns:a16="http://schemas.microsoft.com/office/drawing/2014/main" id="{CC6F59EB-9600-4333-82FF-04EB07A4580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6778625" y="4972050"/>
                <a:ext cx="39688" cy="0"/>
              </a:xfrm>
              <a:prstGeom prst="line">
                <a:avLst/>
              </a:prstGeom>
              <a:noFill/>
              <a:ln w="9525">
                <a:solidFill>
                  <a:srgbClr val="00006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200">
                  <a:solidFill>
                    <a:srgbClr val="000000"/>
                  </a:solidFill>
                  <a:latin typeface="+mj-lt"/>
                </a:endParaRPr>
              </a:p>
            </p:txBody>
          </p:sp>
          <p:sp>
            <p:nvSpPr>
              <p:cNvPr id="114" name="Line 73">
                <a:extLst>
                  <a:ext uri="{FF2B5EF4-FFF2-40B4-BE49-F238E27FC236}">
                    <a16:creationId xmlns:a16="http://schemas.microsoft.com/office/drawing/2014/main" id="{1ACE824D-B1E1-4C22-B95A-985ED94EDD1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778625" y="4627563"/>
                <a:ext cx="39688" cy="0"/>
              </a:xfrm>
              <a:prstGeom prst="line">
                <a:avLst/>
              </a:prstGeom>
              <a:noFill/>
              <a:ln w="9525">
                <a:solidFill>
                  <a:srgbClr val="00006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200">
                  <a:solidFill>
                    <a:srgbClr val="000000"/>
                  </a:solidFill>
                  <a:latin typeface="+mj-lt"/>
                </a:endParaRPr>
              </a:p>
            </p:txBody>
          </p:sp>
          <p:sp>
            <p:nvSpPr>
              <p:cNvPr id="115" name="Line 74">
                <a:extLst>
                  <a:ext uri="{FF2B5EF4-FFF2-40B4-BE49-F238E27FC236}">
                    <a16:creationId xmlns:a16="http://schemas.microsoft.com/office/drawing/2014/main" id="{A5C53923-EAC9-43BE-B5CF-F44BA18E60E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6818313" y="4972050"/>
                <a:ext cx="5335588" cy="0"/>
              </a:xfrm>
              <a:prstGeom prst="line">
                <a:avLst/>
              </a:prstGeom>
              <a:noFill/>
              <a:ln w="9525">
                <a:solidFill>
                  <a:srgbClr val="00006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200">
                  <a:solidFill>
                    <a:srgbClr val="000000"/>
                  </a:solidFill>
                  <a:latin typeface="+mj-lt"/>
                </a:endParaRPr>
              </a:p>
            </p:txBody>
          </p:sp>
          <p:sp>
            <p:nvSpPr>
              <p:cNvPr id="116" name="Line 75">
                <a:extLst>
                  <a:ext uri="{FF2B5EF4-FFF2-40B4-BE49-F238E27FC236}">
                    <a16:creationId xmlns:a16="http://schemas.microsoft.com/office/drawing/2014/main" id="{5D62E74C-63D0-4F4B-A653-FFA66B7BB9E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6778625" y="3594100"/>
                <a:ext cx="39688" cy="0"/>
              </a:xfrm>
              <a:prstGeom prst="line">
                <a:avLst/>
              </a:prstGeom>
              <a:noFill/>
              <a:ln w="9525">
                <a:solidFill>
                  <a:srgbClr val="00006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200">
                  <a:solidFill>
                    <a:srgbClr val="000000"/>
                  </a:solidFill>
                  <a:latin typeface="+mj-lt"/>
                </a:endParaRPr>
              </a:p>
            </p:txBody>
          </p:sp>
        </p:grpSp>
        <p:sp>
          <p:nvSpPr>
            <p:cNvPr id="117" name="Rectangle 76">
              <a:extLst>
                <a:ext uri="{FF2B5EF4-FFF2-40B4-BE49-F238E27FC236}">
                  <a16:creationId xmlns:a16="http://schemas.microsoft.com/office/drawing/2014/main" id="{906BA049-3060-4B56-9289-C731F5A668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00512" y="2729329"/>
              <a:ext cx="235641" cy="117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120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+mj-lt"/>
                </a:rPr>
                <a:t>100</a:t>
              </a:r>
            </a:p>
          </p:txBody>
        </p:sp>
        <p:sp>
          <p:nvSpPr>
            <p:cNvPr id="118" name="Rectangle 77">
              <a:extLst>
                <a:ext uri="{FF2B5EF4-FFF2-40B4-BE49-F238E27FC236}">
                  <a16:creationId xmlns:a16="http://schemas.microsoft.com/office/drawing/2014/main" id="{CAF2872B-0A22-44CC-AD6C-EE6AD6E87F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77471" y="3073816"/>
              <a:ext cx="157094" cy="117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120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+mj-lt"/>
                </a:rPr>
                <a:t>80</a:t>
              </a:r>
            </a:p>
          </p:txBody>
        </p:sp>
        <p:sp>
          <p:nvSpPr>
            <p:cNvPr id="119" name="Rectangle 78">
              <a:extLst>
                <a:ext uri="{FF2B5EF4-FFF2-40B4-BE49-F238E27FC236}">
                  <a16:creationId xmlns:a16="http://schemas.microsoft.com/office/drawing/2014/main" id="{FE9B6B6A-B38B-4E67-BDD5-C2AEE6A26A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77471" y="3418304"/>
              <a:ext cx="157094" cy="117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120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+mj-lt"/>
                </a:rPr>
                <a:t>60</a:t>
              </a:r>
            </a:p>
          </p:txBody>
        </p:sp>
        <p:sp>
          <p:nvSpPr>
            <p:cNvPr id="120" name="Rectangle 79">
              <a:extLst>
                <a:ext uri="{FF2B5EF4-FFF2-40B4-BE49-F238E27FC236}">
                  <a16:creationId xmlns:a16="http://schemas.microsoft.com/office/drawing/2014/main" id="{939870BE-1465-4BF1-82F7-3D34D26E38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77471" y="3762791"/>
              <a:ext cx="157094" cy="117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120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+mj-lt"/>
                </a:rPr>
                <a:t>40</a:t>
              </a:r>
            </a:p>
          </p:txBody>
        </p:sp>
        <p:sp>
          <p:nvSpPr>
            <p:cNvPr id="121" name="Rectangle 80">
              <a:extLst>
                <a:ext uri="{FF2B5EF4-FFF2-40B4-BE49-F238E27FC236}">
                  <a16:creationId xmlns:a16="http://schemas.microsoft.com/office/drawing/2014/main" id="{23F84F99-8C14-4A84-A809-1BFCA2EC18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77471" y="4107279"/>
              <a:ext cx="157094" cy="117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120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+mj-lt"/>
                </a:rPr>
                <a:t>20</a:t>
              </a:r>
            </a:p>
          </p:txBody>
        </p:sp>
        <p:sp>
          <p:nvSpPr>
            <p:cNvPr id="122" name="Rectangle 81">
              <a:extLst>
                <a:ext uri="{FF2B5EF4-FFF2-40B4-BE49-F238E27FC236}">
                  <a16:creationId xmlns:a16="http://schemas.microsoft.com/office/drawing/2014/main" id="{BFDEAD61-4122-4BCE-A43A-9609615B30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56018" y="4451766"/>
              <a:ext cx="78548" cy="117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120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+mj-lt"/>
                </a:rPr>
                <a:t>0</a:t>
              </a:r>
            </a:p>
          </p:txBody>
        </p:sp>
        <p:sp>
          <p:nvSpPr>
            <p:cNvPr id="123" name="Rectangle 82">
              <a:extLst>
                <a:ext uri="{FF2B5EF4-FFF2-40B4-BE49-F238E27FC236}">
                  <a16:creationId xmlns:a16="http://schemas.microsoft.com/office/drawing/2014/main" id="{1B6675FB-1EFD-48D2-870B-4B852159F4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73641" y="4783554"/>
              <a:ext cx="192360" cy="117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12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+mj-lt"/>
                </a:rPr>
                <a:t>n =</a:t>
              </a:r>
            </a:p>
          </p:txBody>
        </p:sp>
        <p:sp>
          <p:nvSpPr>
            <p:cNvPr id="124" name="Rectangle 83">
              <a:extLst>
                <a:ext uri="{FF2B5EF4-FFF2-40B4-BE49-F238E27FC236}">
                  <a16:creationId xmlns:a16="http://schemas.microsoft.com/office/drawing/2014/main" id="{7731C434-A6EC-42E6-9D27-3E18564015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01630" y="4783554"/>
              <a:ext cx="157094" cy="117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12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+mj-lt"/>
                </a:rPr>
                <a:t>49</a:t>
              </a:r>
            </a:p>
          </p:txBody>
        </p:sp>
        <p:sp>
          <p:nvSpPr>
            <p:cNvPr id="125" name="Rectangle 84">
              <a:extLst>
                <a:ext uri="{FF2B5EF4-FFF2-40B4-BE49-F238E27FC236}">
                  <a16:creationId xmlns:a16="http://schemas.microsoft.com/office/drawing/2014/main" id="{DFA4587E-8AB2-4B12-96C4-F7CF0E7965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38180" y="4783554"/>
              <a:ext cx="157094" cy="117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12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+mj-lt"/>
                </a:rPr>
                <a:t>49</a:t>
              </a:r>
            </a:p>
          </p:txBody>
        </p:sp>
        <p:sp>
          <p:nvSpPr>
            <p:cNvPr id="126" name="Rectangle 85">
              <a:extLst>
                <a:ext uri="{FF2B5EF4-FFF2-40B4-BE49-F238E27FC236}">
                  <a16:creationId xmlns:a16="http://schemas.microsoft.com/office/drawing/2014/main" id="{3665AD30-EB20-47A7-B816-E8F218B80BE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76317" y="4783554"/>
              <a:ext cx="157094" cy="117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12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+mj-lt"/>
                </a:rPr>
                <a:t>49</a:t>
              </a:r>
            </a:p>
          </p:txBody>
        </p:sp>
        <p:sp>
          <p:nvSpPr>
            <p:cNvPr id="127" name="Rectangle 86">
              <a:extLst>
                <a:ext uri="{FF2B5EF4-FFF2-40B4-BE49-F238E27FC236}">
                  <a16:creationId xmlns:a16="http://schemas.microsoft.com/office/drawing/2014/main" id="{DC2E7434-9182-496C-BDFD-3D69A19E3A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12867" y="4783554"/>
              <a:ext cx="157094" cy="117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12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+mj-lt"/>
                </a:rPr>
                <a:t>25</a:t>
              </a:r>
            </a:p>
          </p:txBody>
        </p:sp>
        <p:sp>
          <p:nvSpPr>
            <p:cNvPr id="5120" name="Rectangle 87">
              <a:extLst>
                <a:ext uri="{FF2B5EF4-FFF2-40B4-BE49-F238E27FC236}">
                  <a16:creationId xmlns:a16="http://schemas.microsoft.com/office/drawing/2014/main" id="{3220351A-D8AE-4DD0-955F-B681DFB078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70188" y="4567654"/>
              <a:ext cx="1242328" cy="117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1200" b="1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+mj-lt"/>
                </a:rPr>
                <a:t> HIV RNA &lt; 50 c/</a:t>
              </a:r>
              <a:r>
                <a:rPr kumimoji="0" lang="fr-FR" altLang="fr-FR" sz="1200" b="1" i="0" u="none" strike="noStrike" cap="none" normalizeH="0" baseline="0" dirty="0" err="1">
                  <a:ln>
                    <a:noFill/>
                  </a:ln>
                  <a:solidFill>
                    <a:srgbClr val="000000"/>
                  </a:solidFill>
                  <a:effectLst/>
                  <a:latin typeface="+mj-lt"/>
                </a:rPr>
                <a:t>mL</a:t>
              </a:r>
              <a:endParaRPr kumimoji="0" lang="fr-FR" altLang="fr-FR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endParaRPr>
            </a:p>
          </p:txBody>
        </p:sp>
        <p:sp>
          <p:nvSpPr>
            <p:cNvPr id="5121" name="Rectangle 88">
              <a:extLst>
                <a:ext uri="{FF2B5EF4-FFF2-40B4-BE49-F238E27FC236}">
                  <a16:creationId xmlns:a16="http://schemas.microsoft.com/office/drawing/2014/main" id="{850CC674-8FDE-4048-B90E-7AC33C58BC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76455" y="4783554"/>
              <a:ext cx="157094" cy="117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12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+mj-lt"/>
                </a:rPr>
                <a:t>49</a:t>
              </a:r>
            </a:p>
          </p:txBody>
        </p:sp>
        <p:sp>
          <p:nvSpPr>
            <p:cNvPr id="5124" name="Rectangle 89">
              <a:extLst>
                <a:ext uri="{FF2B5EF4-FFF2-40B4-BE49-F238E27FC236}">
                  <a16:creationId xmlns:a16="http://schemas.microsoft.com/office/drawing/2014/main" id="{938767AD-7DFC-4FB8-A0FE-DF9268C674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13797" y="4783554"/>
              <a:ext cx="157094" cy="117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12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+mj-lt"/>
                </a:rPr>
                <a:t>49</a:t>
              </a:r>
            </a:p>
          </p:txBody>
        </p:sp>
        <p:sp>
          <p:nvSpPr>
            <p:cNvPr id="5125" name="Rectangle 90">
              <a:extLst>
                <a:ext uri="{FF2B5EF4-FFF2-40B4-BE49-F238E27FC236}">
                  <a16:creationId xmlns:a16="http://schemas.microsoft.com/office/drawing/2014/main" id="{BEDBC53F-E984-4E39-BD83-AD6073FCD6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351143" y="4783554"/>
              <a:ext cx="157094" cy="117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12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+mj-lt"/>
                </a:rPr>
                <a:t>49</a:t>
              </a:r>
            </a:p>
          </p:txBody>
        </p:sp>
        <p:sp>
          <p:nvSpPr>
            <p:cNvPr id="5126" name="Rectangle 91">
              <a:extLst>
                <a:ext uri="{FF2B5EF4-FFF2-40B4-BE49-F238E27FC236}">
                  <a16:creationId xmlns:a16="http://schemas.microsoft.com/office/drawing/2014/main" id="{85B74CD8-7AF0-49C4-B8F2-A5E602AA40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87693" y="4783554"/>
              <a:ext cx="157094" cy="117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12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+mj-lt"/>
                </a:rPr>
                <a:t>25</a:t>
              </a:r>
            </a:p>
          </p:txBody>
        </p:sp>
        <p:sp>
          <p:nvSpPr>
            <p:cNvPr id="5127" name="Rectangle 92">
              <a:extLst>
                <a:ext uri="{FF2B5EF4-FFF2-40B4-BE49-F238E27FC236}">
                  <a16:creationId xmlns:a16="http://schemas.microsoft.com/office/drawing/2014/main" id="{A3F04CFE-BFA5-41A3-AC44-9113AE6676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46601" y="4567654"/>
              <a:ext cx="1242328" cy="117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fr-FR" altLang="fr-FR" sz="1200" b="1" dirty="0">
                  <a:solidFill>
                    <a:srgbClr val="000000"/>
                  </a:solidFill>
                  <a:latin typeface="+mj-lt"/>
                </a:rPr>
                <a:t>HIV RNA </a:t>
              </a:r>
              <a:r>
                <a:rPr kumimoji="0" lang="fr-FR" altLang="fr-FR" sz="1200" b="1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+mj-lt"/>
                </a:rPr>
                <a:t> ≥ 50 c/</a:t>
              </a:r>
              <a:r>
                <a:rPr kumimoji="0" lang="fr-FR" altLang="fr-FR" sz="1200" b="1" i="0" u="none" strike="noStrike" cap="none" normalizeH="0" baseline="0" dirty="0" err="1">
                  <a:ln>
                    <a:noFill/>
                  </a:ln>
                  <a:solidFill>
                    <a:srgbClr val="000000"/>
                  </a:solidFill>
                  <a:effectLst/>
                  <a:latin typeface="+mj-lt"/>
                </a:rPr>
                <a:t>mL</a:t>
              </a:r>
              <a:endParaRPr kumimoji="0" lang="fr-FR" altLang="fr-FR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endParaRPr>
            </a:p>
          </p:txBody>
        </p:sp>
        <p:sp>
          <p:nvSpPr>
            <p:cNvPr id="5128" name="Rectangle 93">
              <a:extLst>
                <a:ext uri="{FF2B5EF4-FFF2-40B4-BE49-F238E27FC236}">
                  <a16:creationId xmlns:a16="http://schemas.microsoft.com/office/drawing/2014/main" id="{8AF45BFF-56FE-4E86-B94C-35F73DFCE0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452868" y="4783554"/>
              <a:ext cx="157094" cy="117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12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+mj-lt"/>
                </a:rPr>
                <a:t>49</a:t>
              </a:r>
            </a:p>
          </p:txBody>
        </p:sp>
        <p:sp>
          <p:nvSpPr>
            <p:cNvPr id="5129" name="Rectangle 94">
              <a:extLst>
                <a:ext uri="{FF2B5EF4-FFF2-40B4-BE49-F238E27FC236}">
                  <a16:creationId xmlns:a16="http://schemas.microsoft.com/office/drawing/2014/main" id="{F7E9234D-DB16-4B06-B03B-092E746E29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789418" y="4783554"/>
              <a:ext cx="157094" cy="117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12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+mj-lt"/>
                </a:rPr>
                <a:t>49</a:t>
              </a:r>
            </a:p>
          </p:txBody>
        </p:sp>
        <p:sp>
          <p:nvSpPr>
            <p:cNvPr id="5130" name="Rectangle 95">
              <a:extLst>
                <a:ext uri="{FF2B5EF4-FFF2-40B4-BE49-F238E27FC236}">
                  <a16:creationId xmlns:a16="http://schemas.microsoft.com/office/drawing/2014/main" id="{1D515830-91F6-4C42-802E-A416E3DCCE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127555" y="4783554"/>
              <a:ext cx="157094" cy="117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12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+mj-lt"/>
                </a:rPr>
                <a:t>49</a:t>
              </a:r>
            </a:p>
          </p:txBody>
        </p:sp>
        <p:sp>
          <p:nvSpPr>
            <p:cNvPr id="5131" name="Rectangle 96">
              <a:extLst>
                <a:ext uri="{FF2B5EF4-FFF2-40B4-BE49-F238E27FC236}">
                  <a16:creationId xmlns:a16="http://schemas.microsoft.com/office/drawing/2014/main" id="{2EC5E4C5-BECA-46F7-9530-0C8D47DB2E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64105" y="4783554"/>
              <a:ext cx="157094" cy="117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12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+mj-lt"/>
                </a:rPr>
                <a:t>25</a:t>
              </a:r>
            </a:p>
          </p:txBody>
        </p:sp>
        <p:sp>
          <p:nvSpPr>
            <p:cNvPr id="5132" name="Rectangle 97">
              <a:extLst>
                <a:ext uri="{FF2B5EF4-FFF2-40B4-BE49-F238E27FC236}">
                  <a16:creationId xmlns:a16="http://schemas.microsoft.com/office/drawing/2014/main" id="{02B6342C-C7C3-4B2C-8B00-FB63D4421A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04714" y="4567654"/>
              <a:ext cx="1083695" cy="117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fr-FR" altLang="fr-FR" sz="1200" b="1" dirty="0">
                  <a:solidFill>
                    <a:srgbClr val="000000"/>
                  </a:solidFill>
                  <a:latin typeface="+mj-lt"/>
                </a:rPr>
                <a:t>No </a:t>
              </a:r>
              <a:r>
                <a:rPr lang="fr-FR" altLang="fr-FR" sz="1200" b="1" dirty="0" err="1">
                  <a:solidFill>
                    <a:srgbClr val="000000"/>
                  </a:solidFill>
                  <a:latin typeface="+mj-lt"/>
                </a:rPr>
                <a:t>virologic</a:t>
              </a:r>
              <a:r>
                <a:rPr lang="fr-FR" altLang="fr-FR" sz="1200" b="1" dirty="0">
                  <a:solidFill>
                    <a:srgbClr val="000000"/>
                  </a:solidFill>
                  <a:latin typeface="+mj-lt"/>
                </a:rPr>
                <a:t> data</a:t>
              </a:r>
              <a:endParaRPr kumimoji="0" lang="fr-FR" altLang="fr-FR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endParaRPr>
            </a:p>
          </p:txBody>
        </p:sp>
        <p:sp>
          <p:nvSpPr>
            <p:cNvPr id="5133" name="Rectangle 98">
              <a:extLst>
                <a:ext uri="{FF2B5EF4-FFF2-40B4-BE49-F238E27FC236}">
                  <a16:creationId xmlns:a16="http://schemas.microsoft.com/office/drawing/2014/main" id="{3F37F8DB-1C42-4CEA-AE8E-13D41996EA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29346" y="4340641"/>
              <a:ext cx="78548" cy="117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120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+mj-lt"/>
                </a:rPr>
                <a:t>0</a:t>
              </a:r>
            </a:p>
          </p:txBody>
        </p:sp>
        <p:sp>
          <p:nvSpPr>
            <p:cNvPr id="5134" name="Rectangle 99">
              <a:extLst>
                <a:ext uri="{FF2B5EF4-FFF2-40B4-BE49-F238E27FC236}">
                  <a16:creationId xmlns:a16="http://schemas.microsoft.com/office/drawing/2014/main" id="{0261029B-10F3-49DE-A88F-7555378A3B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494521" y="4320004"/>
              <a:ext cx="78548" cy="117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120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+mj-lt"/>
                </a:rPr>
                <a:t>2</a:t>
              </a:r>
            </a:p>
          </p:txBody>
        </p:sp>
        <p:sp>
          <p:nvSpPr>
            <p:cNvPr id="5135" name="Rectangle 100">
              <a:extLst>
                <a:ext uri="{FF2B5EF4-FFF2-40B4-BE49-F238E27FC236}">
                  <a16:creationId xmlns:a16="http://schemas.microsoft.com/office/drawing/2014/main" id="{A675286F-4AD0-4482-BEE9-037924641E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831071" y="4212054"/>
              <a:ext cx="78548" cy="117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120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+mj-lt"/>
                </a:rPr>
                <a:t>8</a:t>
              </a:r>
            </a:p>
          </p:txBody>
        </p:sp>
        <p:sp>
          <p:nvSpPr>
            <p:cNvPr id="5136" name="Rectangle 101">
              <a:extLst>
                <a:ext uri="{FF2B5EF4-FFF2-40B4-BE49-F238E27FC236}">
                  <a16:creationId xmlns:a16="http://schemas.microsoft.com/office/drawing/2014/main" id="{E049C647-2EA4-45CC-BF52-B03A6A8F1D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167621" y="4280316"/>
              <a:ext cx="78548" cy="117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120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+mj-lt"/>
                </a:rPr>
                <a:t>4</a:t>
              </a:r>
            </a:p>
          </p:txBody>
        </p:sp>
        <p:sp>
          <p:nvSpPr>
            <p:cNvPr id="5137" name="Rectangle 102">
              <a:extLst>
                <a:ext uri="{FF2B5EF4-FFF2-40B4-BE49-F238E27FC236}">
                  <a16:creationId xmlns:a16="http://schemas.microsoft.com/office/drawing/2014/main" id="{E29D587A-8786-4695-9603-ECE071BD21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505759" y="4208879"/>
              <a:ext cx="78548" cy="117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120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+mj-lt"/>
                </a:rPr>
                <a:t>8</a:t>
              </a:r>
            </a:p>
          </p:txBody>
        </p:sp>
        <p:sp>
          <p:nvSpPr>
            <p:cNvPr id="5138" name="Rectangle 103">
              <a:extLst>
                <a:ext uri="{FF2B5EF4-FFF2-40B4-BE49-F238E27FC236}">
                  <a16:creationId xmlns:a16="http://schemas.microsoft.com/office/drawing/2014/main" id="{290C11AA-8288-417C-AB5A-7ECB5172FB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392796" y="4243804"/>
              <a:ext cx="78548" cy="117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120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+mj-lt"/>
                </a:rPr>
                <a:t>6</a:t>
              </a:r>
            </a:p>
          </p:txBody>
        </p:sp>
        <p:sp>
          <p:nvSpPr>
            <p:cNvPr id="5139" name="Rectangle 104">
              <a:extLst>
                <a:ext uri="{FF2B5EF4-FFF2-40B4-BE49-F238E27FC236}">
                  <a16:creationId xmlns:a16="http://schemas.microsoft.com/office/drawing/2014/main" id="{FB13FD13-D587-4398-A6E0-49644A6F37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54659" y="4340641"/>
              <a:ext cx="78548" cy="117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120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+mj-lt"/>
                </a:rPr>
                <a:t>0</a:t>
              </a:r>
            </a:p>
          </p:txBody>
        </p:sp>
        <p:sp>
          <p:nvSpPr>
            <p:cNvPr id="5140" name="Rectangle 105">
              <a:extLst>
                <a:ext uri="{FF2B5EF4-FFF2-40B4-BE49-F238E27FC236}">
                  <a16:creationId xmlns:a16="http://schemas.microsoft.com/office/drawing/2014/main" id="{B6ABFD43-6DAA-4D52-BBFE-E98FC82D31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18109" y="4277141"/>
              <a:ext cx="78548" cy="117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120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+mj-lt"/>
                </a:rPr>
                <a:t>4</a:t>
              </a:r>
            </a:p>
          </p:txBody>
        </p:sp>
        <p:sp>
          <p:nvSpPr>
            <p:cNvPr id="5141" name="Rectangle 106">
              <a:extLst>
                <a:ext uri="{FF2B5EF4-FFF2-40B4-BE49-F238E27FC236}">
                  <a16:creationId xmlns:a16="http://schemas.microsoft.com/office/drawing/2014/main" id="{4118D8DD-ABCA-4ECD-AB92-8D1A3A1104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14456" y="2749966"/>
              <a:ext cx="157094" cy="117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120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+mj-lt"/>
                </a:rPr>
                <a:t>92</a:t>
              </a:r>
            </a:p>
          </p:txBody>
        </p:sp>
        <p:sp>
          <p:nvSpPr>
            <p:cNvPr id="5142" name="Rectangle 107">
              <a:extLst>
                <a:ext uri="{FF2B5EF4-FFF2-40B4-BE49-F238E27FC236}">
                  <a16:creationId xmlns:a16="http://schemas.microsoft.com/office/drawing/2014/main" id="{DC552F3A-46B7-4CDF-98A9-963EE6F429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76318" y="2781716"/>
              <a:ext cx="157094" cy="117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120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+mj-lt"/>
                </a:rPr>
                <a:t>90</a:t>
              </a:r>
            </a:p>
          </p:txBody>
        </p:sp>
        <p:sp>
          <p:nvSpPr>
            <p:cNvPr id="5143" name="Rectangle 108">
              <a:extLst>
                <a:ext uri="{FF2B5EF4-FFF2-40B4-BE49-F238E27FC236}">
                  <a16:creationId xmlns:a16="http://schemas.microsoft.com/office/drawing/2014/main" id="{43D0A229-47D2-438F-8CDF-6B51335E37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39768" y="2749966"/>
              <a:ext cx="157094" cy="117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120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+mj-lt"/>
                </a:rPr>
                <a:t>92</a:t>
              </a:r>
            </a:p>
          </p:txBody>
        </p:sp>
        <p:sp>
          <p:nvSpPr>
            <p:cNvPr id="5144" name="Rectangle 109">
              <a:extLst>
                <a:ext uri="{FF2B5EF4-FFF2-40B4-BE49-F238E27FC236}">
                  <a16:creationId xmlns:a16="http://schemas.microsoft.com/office/drawing/2014/main" id="{92489F5F-5736-48A2-B41C-C83FE30A24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03218" y="2730916"/>
              <a:ext cx="157094" cy="117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120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+mj-lt"/>
                </a:rPr>
                <a:t>94</a:t>
              </a:r>
            </a:p>
          </p:txBody>
        </p:sp>
        <p:grpSp>
          <p:nvGrpSpPr>
            <p:cNvPr id="2" name="Grouper 1"/>
            <p:cNvGrpSpPr/>
            <p:nvPr/>
          </p:nvGrpSpPr>
          <p:grpSpPr>
            <a:xfrm>
              <a:off x="4308628" y="4783554"/>
              <a:ext cx="1496320" cy="117962"/>
              <a:chOff x="832892" y="4935954"/>
              <a:chExt cx="1496320" cy="117962"/>
            </a:xfrm>
          </p:grpSpPr>
          <p:sp>
            <p:nvSpPr>
              <p:cNvPr id="128" name="Rectangle 127">
                <a:extLst>
                  <a:ext uri="{FF2B5EF4-FFF2-40B4-BE49-F238E27FC236}">
                    <a16:creationId xmlns:a16="http://schemas.microsoft.com/office/drawing/2014/main" id="{5E227E8F-9533-4455-8BFE-1399396E876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32892" y="4935954"/>
                <a:ext cx="192360" cy="1179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fr-FR" altLang="fr-FR" sz="12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+mj-lt"/>
                  </a:rPr>
                  <a:t>n =</a:t>
                </a:r>
              </a:p>
            </p:txBody>
          </p:sp>
          <p:sp>
            <p:nvSpPr>
              <p:cNvPr id="129" name="Rectangle 128">
                <a:extLst>
                  <a:ext uri="{FF2B5EF4-FFF2-40B4-BE49-F238E27FC236}">
                    <a16:creationId xmlns:a16="http://schemas.microsoft.com/office/drawing/2014/main" id="{85FB85FC-B569-422C-A816-D711A8CC0D2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60880" y="4935954"/>
                <a:ext cx="157094" cy="1179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fr-FR" altLang="fr-FR" sz="12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+mj-lt"/>
                  </a:rPr>
                  <a:t>52</a:t>
                </a:r>
              </a:p>
            </p:txBody>
          </p:sp>
          <p:sp>
            <p:nvSpPr>
              <p:cNvPr id="130" name="Rectangle 129">
                <a:extLst>
                  <a:ext uri="{FF2B5EF4-FFF2-40B4-BE49-F238E27FC236}">
                    <a16:creationId xmlns:a16="http://schemas.microsoft.com/office/drawing/2014/main" id="{470AF28E-81F5-4F9B-92C5-FB7069A59C7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97430" y="4935954"/>
                <a:ext cx="157094" cy="1179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fr-FR" altLang="fr-FR" sz="12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+mj-lt"/>
                  </a:rPr>
                  <a:t>53</a:t>
                </a:r>
              </a:p>
            </p:txBody>
          </p:sp>
          <p:sp>
            <p:nvSpPr>
              <p:cNvPr id="131" name="Rectangle 130">
                <a:extLst>
                  <a:ext uri="{FF2B5EF4-FFF2-40B4-BE49-F238E27FC236}">
                    <a16:creationId xmlns:a16="http://schemas.microsoft.com/office/drawing/2014/main" id="{C6E93A15-9FE8-415C-ADD8-839F22DEA5F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35568" y="4935954"/>
                <a:ext cx="157094" cy="1179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fr-FR" altLang="fr-FR" sz="12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+mj-lt"/>
                  </a:rPr>
                  <a:t>52</a:t>
                </a:r>
              </a:p>
            </p:txBody>
          </p:sp>
          <p:sp>
            <p:nvSpPr>
              <p:cNvPr id="132" name="Rectangle 131">
                <a:extLst>
                  <a:ext uri="{FF2B5EF4-FFF2-40B4-BE49-F238E27FC236}">
                    <a16:creationId xmlns:a16="http://schemas.microsoft.com/office/drawing/2014/main" id="{685EE550-961B-4115-956C-9B80186444F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72118" y="4935954"/>
                <a:ext cx="157094" cy="1179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fr-FR" altLang="fr-FR" sz="12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+mj-lt"/>
                  </a:rPr>
                  <a:t>25</a:t>
                </a:r>
              </a:p>
            </p:txBody>
          </p:sp>
        </p:grpSp>
        <p:grpSp>
          <p:nvGrpSpPr>
            <p:cNvPr id="133" name="Grouper 132"/>
            <p:cNvGrpSpPr/>
            <p:nvPr/>
          </p:nvGrpSpPr>
          <p:grpSpPr>
            <a:xfrm>
              <a:off x="2542296" y="4783554"/>
              <a:ext cx="1496320" cy="117962"/>
              <a:chOff x="832892" y="4935954"/>
              <a:chExt cx="1496320" cy="117962"/>
            </a:xfrm>
          </p:grpSpPr>
          <p:sp>
            <p:nvSpPr>
              <p:cNvPr id="134" name="Rectangle 133">
                <a:extLst>
                  <a:ext uri="{FF2B5EF4-FFF2-40B4-BE49-F238E27FC236}">
                    <a16:creationId xmlns:a16="http://schemas.microsoft.com/office/drawing/2014/main" id="{5E227E8F-9533-4455-8BFE-1399396E876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32892" y="4935954"/>
                <a:ext cx="192360" cy="1179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fr-FR" altLang="fr-FR" sz="12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+mj-lt"/>
                  </a:rPr>
                  <a:t>n =</a:t>
                </a:r>
              </a:p>
            </p:txBody>
          </p:sp>
          <p:sp>
            <p:nvSpPr>
              <p:cNvPr id="135" name="Rectangle 134">
                <a:extLst>
                  <a:ext uri="{FF2B5EF4-FFF2-40B4-BE49-F238E27FC236}">
                    <a16:creationId xmlns:a16="http://schemas.microsoft.com/office/drawing/2014/main" id="{85FB85FC-B569-422C-A816-D711A8CC0D2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60880" y="4935954"/>
                <a:ext cx="157094" cy="1179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fr-FR" altLang="fr-FR" sz="12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+mj-lt"/>
                  </a:rPr>
                  <a:t>52</a:t>
                </a:r>
              </a:p>
            </p:txBody>
          </p:sp>
          <p:sp>
            <p:nvSpPr>
              <p:cNvPr id="136" name="Rectangle 135">
                <a:extLst>
                  <a:ext uri="{FF2B5EF4-FFF2-40B4-BE49-F238E27FC236}">
                    <a16:creationId xmlns:a16="http://schemas.microsoft.com/office/drawing/2014/main" id="{470AF28E-81F5-4F9B-92C5-FB7069A59C7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97430" y="4935954"/>
                <a:ext cx="157094" cy="1179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fr-FR" altLang="fr-FR" sz="12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+mj-lt"/>
                  </a:rPr>
                  <a:t>53</a:t>
                </a:r>
              </a:p>
            </p:txBody>
          </p:sp>
          <p:sp>
            <p:nvSpPr>
              <p:cNvPr id="137" name="Rectangle 136">
                <a:extLst>
                  <a:ext uri="{FF2B5EF4-FFF2-40B4-BE49-F238E27FC236}">
                    <a16:creationId xmlns:a16="http://schemas.microsoft.com/office/drawing/2014/main" id="{C6E93A15-9FE8-415C-ADD8-839F22DEA5F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35568" y="4935954"/>
                <a:ext cx="157094" cy="1179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fr-FR" altLang="fr-FR" sz="12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+mj-lt"/>
                  </a:rPr>
                  <a:t>52</a:t>
                </a:r>
              </a:p>
            </p:txBody>
          </p:sp>
          <p:sp>
            <p:nvSpPr>
              <p:cNvPr id="138" name="Rectangle 137">
                <a:extLst>
                  <a:ext uri="{FF2B5EF4-FFF2-40B4-BE49-F238E27FC236}">
                    <a16:creationId xmlns:a16="http://schemas.microsoft.com/office/drawing/2014/main" id="{685EE550-961B-4115-956C-9B80186444F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72118" y="4935954"/>
                <a:ext cx="157094" cy="1179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fr-FR" altLang="fr-FR" sz="12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+mj-lt"/>
                  </a:rPr>
                  <a:t>25</a:t>
                </a:r>
              </a:p>
            </p:txBody>
          </p:sp>
        </p:grpSp>
      </p:grpSp>
      <p:sp>
        <p:nvSpPr>
          <p:cNvPr id="140" name="Text Box 3">
            <a:extLst>
              <a:ext uri="{FF2B5EF4-FFF2-40B4-BE49-F238E27FC236}">
                <a16:creationId xmlns:a16="http://schemas.microsoft.com/office/drawing/2014/main" id="{46CD4074-E8B6-4FD6-97D6-B244BB8CE8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88073" y="6444771"/>
            <a:ext cx="240392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eaLnBrk="0" hangingPunct="0"/>
            <a:r>
              <a:rPr lang="fr-FR" sz="1400" i="1" dirty="0">
                <a:solidFill>
                  <a:srgbClr val="0070C0"/>
                </a:solidFill>
              </a:rPr>
              <a:t>Gupta SK, CROI 2022, Abs. 138</a:t>
            </a:r>
          </a:p>
        </p:txBody>
      </p:sp>
    </p:spTree>
    <p:extLst>
      <p:ext uri="{BB962C8B-B14F-4D97-AF65-F5344CB8AC3E}">
        <p14:creationId xmlns:p14="http://schemas.microsoft.com/office/powerpoint/2010/main" val="293095421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Rectangle 3">
            <a:extLst>
              <a:ext uri="{FF2B5EF4-FFF2-40B4-BE49-F238E27FC236}">
                <a16:creationId xmlns:a16="http://schemas.microsoft.com/office/drawing/2014/main" id="{DD93C3BB-9FF4-459C-9609-DD6BF992DAAF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>
          <a:xfrm>
            <a:off x="609600" y="4190421"/>
            <a:ext cx="11342687" cy="2408238"/>
          </a:xfrm>
        </p:spPr>
        <p:txBody>
          <a:bodyPr>
            <a:normAutofit/>
          </a:bodyPr>
          <a:lstStyle/>
          <a:p>
            <a:pPr eaLnBrk="1" hangingPunct="1">
              <a:spcAft>
                <a:spcPts val="600"/>
              </a:spcAft>
            </a:pPr>
            <a:r>
              <a:rPr lang="en-US" sz="1800"/>
              <a:t>Emergence of resistance to LEN in 2 of 157 participants (1.5 %) </a:t>
            </a:r>
          </a:p>
          <a:p>
            <a:pPr lvl="1" eaLnBrk="1" hangingPunct="1"/>
            <a:r>
              <a:rPr lang="en-US" sz="1600"/>
              <a:t>Capside mutations Q67H + K70R (FC LEN = 20) + M184M/I at W10 in 1 participant on LEN sc + F/TAF (group 2)</a:t>
            </a:r>
            <a:br>
              <a:rPr lang="en-US" sz="1600"/>
            </a:br>
            <a:r>
              <a:rPr lang="en-US" sz="1600"/>
              <a:t>(M184I and M184V detected at W2 and W4)</a:t>
            </a:r>
          </a:p>
          <a:p>
            <a:pPr marL="457200" lvl="1" indent="0" eaLnBrk="1" hangingPunct="1">
              <a:spcAft>
                <a:spcPts val="600"/>
              </a:spcAft>
              <a:buNone/>
            </a:pPr>
            <a:r>
              <a:rPr lang="en-US" sz="1400"/>
              <a:t>      Probable incomplete adherence to FTC/TAF</a:t>
            </a:r>
            <a:endParaRPr lang="en-US" sz="1600"/>
          </a:p>
          <a:p>
            <a:pPr lvl="1" eaLnBrk="1" hangingPunct="1"/>
            <a:r>
              <a:rPr lang="en-US" sz="1600"/>
              <a:t>Capside mutation Q67H (FC LEN = 7) at W54 in 1 participant on LEN oral + F/TAF (group 3)</a:t>
            </a:r>
          </a:p>
          <a:p>
            <a:pPr marL="457200" lvl="1" indent="0" eaLnBrk="1" hangingPunct="1">
              <a:spcAft>
                <a:spcPts val="600"/>
              </a:spcAft>
              <a:buNone/>
            </a:pPr>
            <a:r>
              <a:rPr lang="en-US" sz="1600"/>
              <a:t>     </a:t>
            </a:r>
            <a:r>
              <a:rPr lang="en-US" sz="1400"/>
              <a:t>Documentation of non adherence to TAF/FTC by pill counts and plasma drug levels</a:t>
            </a:r>
          </a:p>
          <a:p>
            <a:pPr lvl="1" eaLnBrk="1" hangingPunct="1"/>
            <a:r>
              <a:rPr lang="en-US" sz="1800"/>
              <a:t>The 2 participants obtained virologic re-suppression on 2 NRTI + INSTI</a:t>
            </a:r>
          </a:p>
        </p:txBody>
      </p:sp>
      <p:sp>
        <p:nvSpPr>
          <p:cNvPr id="44" name="ZoneTexte 43">
            <a:extLst>
              <a:ext uri="{FF2B5EF4-FFF2-40B4-BE49-F238E27FC236}">
                <a16:creationId xmlns:a16="http://schemas.microsoft.com/office/drawing/2014/main" id="{2818C581-6A31-48C0-9A8B-00D460D9A63A}"/>
              </a:ext>
            </a:extLst>
          </p:cNvPr>
          <p:cNvSpPr txBox="1"/>
          <p:nvPr/>
        </p:nvSpPr>
        <p:spPr>
          <a:xfrm>
            <a:off x="2245489" y="1437235"/>
            <a:ext cx="743792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Resistance analysis</a:t>
            </a:r>
            <a:endParaRPr kumimoji="0" lang="en-US" sz="2000" b="0" i="0" u="none" strike="noStrike" kern="1200" cap="none" spc="0" normalizeH="0" baseline="3000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18" name="ZoneTexte 317">
            <a:extLst>
              <a:ext uri="{FF2B5EF4-FFF2-40B4-BE49-F238E27FC236}">
                <a16:creationId xmlns:a16="http://schemas.microsoft.com/office/drawing/2014/main" id="{FEC87DF2-D541-4875-8545-4E1CC8ABF756}"/>
              </a:ext>
            </a:extLst>
          </p:cNvPr>
          <p:cNvSpPr txBox="1"/>
          <p:nvPr/>
        </p:nvSpPr>
        <p:spPr>
          <a:xfrm>
            <a:off x="255401" y="3493570"/>
            <a:ext cx="114458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charset="0"/>
              </a:rPr>
              <a:t>* Genotypic and phenotypic tests if : (i) </a:t>
            </a:r>
            <a:r>
              <a:rPr lang="en-US" sz="1400">
                <a:latin typeface="+mj-lt"/>
                <a:cs typeface="Arial" charset="0"/>
              </a:rPr>
              <a:t>confirmed HIV RNA </a:t>
            </a:r>
            <a:r>
              <a:rPr kumimoji="0" lang="en-US" sz="1400" b="0" i="0" u="sng" strike="noStrike" kern="1200" cap="none" spc="0" normalizeH="0" baseline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charset="0"/>
              </a:rPr>
              <a:t>&gt;</a:t>
            </a:r>
            <a:r>
              <a:rPr kumimoji="0" lang="en-US" sz="1400" b="0" i="0" u="none" strike="noStrike" kern="1200" cap="none" spc="0" normalizeH="0" baseline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charset="0"/>
              </a:rPr>
              <a:t> 50 c/mL and HIV RNA decrease &lt; 1 log</a:t>
            </a:r>
            <a:r>
              <a:rPr kumimoji="0" lang="en-US" sz="1400" b="0" i="0" u="none" strike="noStrike" kern="1200" cap="none" spc="0" normalizeH="0" baseline="-2500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charset="0"/>
              </a:rPr>
              <a:t>10</a:t>
            </a:r>
            <a:r>
              <a:rPr kumimoji="0" lang="en-US" sz="1400" b="0" i="0" u="none" strike="noStrike" kern="1200" cap="none" spc="0" normalizeH="0" baseline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charset="0"/>
              </a:rPr>
              <a:t> c/mL at W10, </a:t>
            </a:r>
            <a:br>
              <a:rPr kumimoji="0" lang="en-US" sz="1400" b="0" i="0" u="none" strike="noStrike" kern="1200" cap="none" spc="0" normalizeH="0" baseline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charset="0"/>
              </a:rPr>
            </a:br>
            <a:r>
              <a:rPr kumimoji="0" lang="en-US" sz="1400" b="0" i="0" u="none" strike="noStrike" kern="1200" cap="none" spc="0" normalizeH="0" baseline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charset="0"/>
              </a:rPr>
              <a:t>(ii) rebound of HIV RNA </a:t>
            </a:r>
            <a:r>
              <a:rPr kumimoji="0" lang="en-US" sz="1400" b="0" i="0" u="sng" strike="noStrike" kern="1200" cap="none" spc="0" normalizeH="0" baseline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charset="0"/>
              </a:rPr>
              <a:t>&gt;</a:t>
            </a:r>
            <a:r>
              <a:rPr kumimoji="0" lang="en-US" sz="1400" b="0" i="0" u="none" strike="noStrike" kern="1200" cap="none" spc="0" normalizeH="0" baseline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charset="0"/>
              </a:rPr>
              <a:t> 50 c/mL after achieving HIV RNA &lt; 50 c/mL (iii) HIV RNA increase &gt; 1 log</a:t>
            </a:r>
            <a:r>
              <a:rPr kumimoji="0" lang="en-US" sz="1400" b="0" i="0" u="none" strike="noStrike" kern="1200" cap="none" spc="0" normalizeH="0" baseline="-2500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charset="0"/>
              </a:rPr>
              <a:t>10</a:t>
            </a:r>
            <a:r>
              <a:rPr kumimoji="0" lang="en-US" sz="1400" b="0" i="0" u="none" strike="noStrike" kern="1200" cap="none" spc="0" normalizeH="0" baseline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charset="0"/>
              </a:rPr>
              <a:t> c/mL from nadir viral load</a:t>
            </a:r>
          </a:p>
        </p:txBody>
      </p:sp>
      <p:graphicFrame>
        <p:nvGraphicFramePr>
          <p:cNvPr id="320" name="Tableau 319">
            <a:extLst>
              <a:ext uri="{FF2B5EF4-FFF2-40B4-BE49-F238E27FC236}">
                <a16:creationId xmlns:a16="http://schemas.microsoft.com/office/drawing/2014/main" id="{7E4CFD96-651C-48AE-B40C-D34723305EB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18349347"/>
              </p:ext>
            </p:extLst>
          </p:nvPr>
        </p:nvGraphicFramePr>
        <p:xfrm>
          <a:off x="255401" y="1861378"/>
          <a:ext cx="11729773" cy="1555992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9722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893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8939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8939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189390">
                  <a:extLst>
                    <a:ext uri="{9D8B030D-6E8A-4147-A177-3AD203B41FA5}">
                      <a16:colId xmlns:a16="http://schemas.microsoft.com/office/drawing/2014/main" val="4265891774"/>
                    </a:ext>
                  </a:extLst>
                </a:gridCol>
              </a:tblGrid>
              <a:tr h="420487">
                <a:tc>
                  <a:txBody>
                    <a:bodyPr/>
                    <a:lstStyle/>
                    <a:p>
                      <a:endParaRPr lang="en-US" sz="1400" noProof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marL="91944" marR="91944" marT="45972" marB="45972" anchor="ctr"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LEN oral/</a:t>
                      </a:r>
                      <a:r>
                        <a:rPr kumimoji="0" lang="en-US" sz="1400" b="1" i="0" u="none" strike="noStrike" cap="none" normalizeH="0" baseline="0" noProof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sc</a:t>
                      </a:r>
                      <a:r>
                        <a:rPr kumimoji="0" lang="en-US" sz="14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 + FTC/TAF</a:t>
                      </a:r>
                      <a:br>
                        <a:rPr kumimoji="0" lang="en-US" sz="14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</a:br>
                      <a:r>
                        <a:rPr kumimoji="0" lang="en-US" sz="14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then LEN </a:t>
                      </a:r>
                      <a:r>
                        <a:rPr kumimoji="0" lang="en-US" sz="1400" b="1" i="0" u="none" strike="noStrike" cap="none" normalizeH="0" baseline="0" noProof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sc</a:t>
                      </a:r>
                      <a:r>
                        <a:rPr kumimoji="0" lang="en-US" sz="14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 + TAF</a:t>
                      </a:r>
                      <a:br>
                        <a:rPr kumimoji="0" lang="en-US" sz="14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</a:br>
                      <a:r>
                        <a:rPr kumimoji="0" lang="en-US" sz="14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(N = 52)</a:t>
                      </a:r>
                    </a:p>
                  </a:txBody>
                  <a:tcPr marL="91944" marR="91944" marT="45972" marB="45972" anchor="ctr" horzOverflow="overflow">
                    <a:solidFill>
                      <a:srgbClr val="D996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LEN oral/</a:t>
                      </a:r>
                      <a:r>
                        <a:rPr kumimoji="0" lang="en-US" sz="1400" b="1" i="0" u="none" strike="noStrike" cap="none" normalizeH="0" baseline="0" noProof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sc</a:t>
                      </a:r>
                      <a:r>
                        <a:rPr kumimoji="0" lang="en-US" sz="14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 + FTC/TAF </a:t>
                      </a:r>
                      <a:br>
                        <a:rPr kumimoji="0" lang="en-US" sz="14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</a:br>
                      <a:r>
                        <a:rPr kumimoji="0" lang="en-US" sz="14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then LEN </a:t>
                      </a:r>
                      <a:r>
                        <a:rPr kumimoji="0" lang="en-US" sz="1400" b="1" i="0" u="none" strike="noStrike" cap="none" normalizeH="0" baseline="0" noProof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sc</a:t>
                      </a:r>
                      <a:r>
                        <a:rPr kumimoji="0" lang="en-US" sz="14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 + BIC</a:t>
                      </a:r>
                      <a:br>
                        <a:rPr kumimoji="0" lang="en-US" sz="14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</a:br>
                      <a:r>
                        <a:rPr kumimoji="0" lang="en-US" sz="14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(N = 53)</a:t>
                      </a:r>
                    </a:p>
                  </a:txBody>
                  <a:tcPr marL="91944" marR="91944" marT="45972" marB="45972" anchor="ctr" horzOverflow="overflow"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LEN oral </a:t>
                      </a:r>
                      <a:r>
                        <a:rPr kumimoji="0" lang="en-US" sz="1400" b="1" i="0" u="none" strike="noStrike" cap="none" normalizeH="0" baseline="0" noProof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qd</a:t>
                      </a:r>
                      <a:br>
                        <a:rPr kumimoji="0" lang="en-US" sz="14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</a:br>
                      <a:r>
                        <a:rPr kumimoji="0" lang="en-US" sz="14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+ FTC/TAF</a:t>
                      </a:r>
                      <a:br>
                        <a:rPr kumimoji="0" lang="en-US" sz="14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</a:br>
                      <a:r>
                        <a:rPr kumimoji="0" lang="en-US" sz="14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(N = 52)</a:t>
                      </a:r>
                    </a:p>
                  </a:txBody>
                  <a:tcPr marL="91944" marR="91944" marT="45972" marB="45972" anchor="ctr" horzOverflow="overflow"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BIC/FTC/TAF</a:t>
                      </a:r>
                      <a:br>
                        <a:rPr kumimoji="0" lang="en-US" sz="14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</a:br>
                      <a:br>
                        <a:rPr kumimoji="0" lang="en-US" sz="14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</a:br>
                      <a:r>
                        <a:rPr kumimoji="0" lang="en-US" sz="14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(N = 25)</a:t>
                      </a:r>
                    </a:p>
                  </a:txBody>
                  <a:tcPr marL="91944" marR="91944" marT="45972" marB="45972" anchor="ctr" horzOverflow="overflow">
                    <a:solidFill>
                      <a:srgbClr val="9BBB5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98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Participants with criterai for resistance assessment *</a:t>
                      </a:r>
                    </a:p>
                  </a:txBody>
                  <a:tcPr marL="91944" marR="91944" marT="45972" marB="45972" anchor="ctr" horzOverflow="overflow"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</a:t>
                      </a:r>
                    </a:p>
                  </a:txBody>
                  <a:tcPr marL="91944" marR="91944" marT="45972" marB="45972" anchor="ctr" horzOverflow="overflow"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</a:t>
                      </a:r>
                    </a:p>
                  </a:txBody>
                  <a:tcPr marL="91944" marR="91944" marT="45972" marB="45972" anchor="ctr" horzOverflow="overflow"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3</a:t>
                      </a:r>
                    </a:p>
                  </a:txBody>
                  <a:tcPr marL="91944" marR="91944" marT="45972" marB="45972" anchor="ctr" horzOverflow="overflow"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</a:t>
                      </a:r>
                    </a:p>
                  </a:txBody>
                  <a:tcPr marL="91944" marR="91944" marT="45972" marB="45972" anchor="ctr" horzOverflow="overflow"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88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Emergence of resistance to LEN</a:t>
                      </a:r>
                    </a:p>
                  </a:txBody>
                  <a:tcPr marL="91944" marR="91944" marT="45972" marB="45972" anchor="ctr" horzOverflow="overflow"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0</a:t>
                      </a:r>
                    </a:p>
                  </a:txBody>
                  <a:tcPr marL="91944" marR="91944" marT="45972" marB="45972" anchor="ctr" horzOverflow="overflow"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</a:t>
                      </a:r>
                    </a:p>
                  </a:txBody>
                  <a:tcPr marL="91944" marR="91944" marT="45972" marB="45972" anchor="ctr" horzOverflow="overflow"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</a:t>
                      </a:r>
                    </a:p>
                  </a:txBody>
                  <a:tcPr marL="91944" marR="91944" marT="45972" marB="45972" anchor="ctr" horzOverflow="overflow"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0</a:t>
                      </a:r>
                    </a:p>
                  </a:txBody>
                  <a:tcPr marL="91944" marR="91944" marT="45972" marB="45972" anchor="ctr" horzOverflow="overflow"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9" name="Text Box 3">
            <a:extLst>
              <a:ext uri="{FF2B5EF4-FFF2-40B4-BE49-F238E27FC236}">
                <a16:creationId xmlns:a16="http://schemas.microsoft.com/office/drawing/2014/main" id="{47034C14-2119-490F-A4FC-2EABE911B7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88073" y="6444771"/>
            <a:ext cx="240392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eaLnBrk="0" hangingPunct="0"/>
            <a:r>
              <a:rPr lang="fr-FR" sz="1400" i="1" dirty="0">
                <a:solidFill>
                  <a:srgbClr val="0070C0"/>
                </a:solidFill>
              </a:rPr>
              <a:t>Gupta SK, CROI 2022, Abs. 138</a:t>
            </a:r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CA832678-1ED2-F94E-A25A-709E41A466B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10471"/>
            <a:ext cx="8470698" cy="1481068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/>
              <a:t>CALIBRATE study: phase 2 of LEN as initial ART</a:t>
            </a:r>
            <a:br>
              <a:rPr lang="en-US" dirty="0"/>
            </a:br>
            <a:r>
              <a:rPr lang="en-US" dirty="0"/>
              <a:t>W54 Results (2)</a:t>
            </a:r>
          </a:p>
        </p:txBody>
      </p:sp>
    </p:spTree>
    <p:extLst>
      <p:ext uri="{BB962C8B-B14F-4D97-AF65-F5344CB8AC3E}">
        <p14:creationId xmlns:p14="http://schemas.microsoft.com/office/powerpoint/2010/main" val="40451029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Rectangle 3">
            <a:extLst>
              <a:ext uri="{FF2B5EF4-FFF2-40B4-BE49-F238E27FC236}">
                <a16:creationId xmlns:a16="http://schemas.microsoft.com/office/drawing/2014/main" id="{DD93C3BB-9FF4-459C-9609-DD6BF992DAAF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>
          <a:xfrm>
            <a:off x="6657975" y="2343236"/>
            <a:ext cx="5534025" cy="3262907"/>
          </a:xfrm>
        </p:spPr>
        <p:txBody>
          <a:bodyPr>
            <a:noAutofit/>
          </a:bodyPr>
          <a:lstStyle/>
          <a:p>
            <a:pPr eaLnBrk="1" hangingPunct="1">
              <a:spcAft>
                <a:spcPts val="600"/>
              </a:spcAft>
            </a:pPr>
            <a:r>
              <a:rPr lang="en-US" sz="1600" dirty="0"/>
              <a:t>No serious adverse event or grade 4 adverse event </a:t>
            </a:r>
            <a:br>
              <a:rPr lang="en-US" sz="1600" dirty="0"/>
            </a:br>
            <a:r>
              <a:rPr lang="en-US" sz="1600" dirty="0"/>
              <a:t>related to treatment</a:t>
            </a:r>
          </a:p>
          <a:p>
            <a:pPr eaLnBrk="1" hangingPunct="1">
              <a:spcAft>
                <a:spcPts val="600"/>
              </a:spcAft>
            </a:pPr>
            <a:r>
              <a:rPr lang="en-US" sz="1600" dirty="0"/>
              <a:t>No discontinuation for adverse event (due to non-ISR)</a:t>
            </a:r>
          </a:p>
          <a:p>
            <a:pPr eaLnBrk="1" hangingPunct="1"/>
            <a:r>
              <a:rPr lang="en-US" sz="1600" dirty="0"/>
              <a:t>Gastrointestinal adverse events</a:t>
            </a:r>
          </a:p>
          <a:p>
            <a:pPr lvl="1" eaLnBrk="1" hangingPunct="1"/>
            <a:r>
              <a:rPr lang="en-US" sz="1400" dirty="0"/>
              <a:t>LEN </a:t>
            </a:r>
            <a:r>
              <a:rPr lang="en-US" sz="1400" dirty="0" err="1"/>
              <a:t>sc</a:t>
            </a:r>
            <a:r>
              <a:rPr lang="en-US" sz="1400" dirty="0"/>
              <a:t> (groups 1 et 2) vs LEN oral (group 3)</a:t>
            </a:r>
          </a:p>
          <a:p>
            <a:pPr lvl="2" eaLnBrk="1" hangingPunct="1"/>
            <a:r>
              <a:rPr lang="en-US" sz="1400" dirty="0"/>
              <a:t>Nausea: 14 % vs 12 %</a:t>
            </a:r>
          </a:p>
          <a:p>
            <a:pPr lvl="2" eaLnBrk="1" hangingPunct="1">
              <a:spcAft>
                <a:spcPts val="600"/>
              </a:spcAft>
            </a:pPr>
            <a:r>
              <a:rPr lang="en-US" sz="1400" dirty="0"/>
              <a:t>Diarrhea: 7 % vs 10 %</a:t>
            </a:r>
          </a:p>
          <a:p>
            <a:pPr eaLnBrk="1" hangingPunct="1"/>
            <a:r>
              <a:rPr lang="en-US" sz="1600" dirty="0"/>
              <a:t>Grade 3 or 4 laboratory abnormalities</a:t>
            </a:r>
          </a:p>
          <a:p>
            <a:pPr lvl="1" eaLnBrk="1" hangingPunct="1"/>
            <a:r>
              <a:rPr lang="en-US" sz="1400" dirty="0"/>
              <a:t>LEN (all groups): 25 % vs BIC/FTC/TAF: 24 %</a:t>
            </a:r>
          </a:p>
          <a:p>
            <a:pPr lvl="1" eaLnBrk="1" hangingPunct="1"/>
            <a:r>
              <a:rPr lang="en-US" sz="1400" dirty="0"/>
              <a:t>None clinically significant</a:t>
            </a:r>
          </a:p>
          <a:p>
            <a:pPr lvl="1" eaLnBrk="1" hangingPunct="1"/>
            <a:r>
              <a:rPr lang="en-US" sz="1400" dirty="0"/>
              <a:t>None leading to discontinuation</a:t>
            </a:r>
            <a:endParaRPr lang="en-US" sz="1100" dirty="0"/>
          </a:p>
        </p:txBody>
      </p:sp>
      <p:sp>
        <p:nvSpPr>
          <p:cNvPr id="44" name="ZoneTexte 43">
            <a:extLst>
              <a:ext uri="{FF2B5EF4-FFF2-40B4-BE49-F238E27FC236}">
                <a16:creationId xmlns:a16="http://schemas.microsoft.com/office/drawing/2014/main" id="{2818C581-6A31-48C0-9A8B-00D460D9A63A}"/>
              </a:ext>
            </a:extLst>
          </p:cNvPr>
          <p:cNvSpPr txBox="1"/>
          <p:nvPr/>
        </p:nvSpPr>
        <p:spPr>
          <a:xfrm>
            <a:off x="6577871" y="1876503"/>
            <a:ext cx="49830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Adverse events (excluding ISRs)</a:t>
            </a:r>
            <a:endParaRPr kumimoji="0" lang="en-US" sz="2000" b="0" i="0" u="none" strike="noStrike" kern="1200" cap="none" spc="0" normalizeH="0" baseline="3000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7BFF104E-FF3B-4AB6-8B67-F7B4E850BF51}"/>
              </a:ext>
            </a:extLst>
          </p:cNvPr>
          <p:cNvSpPr txBox="1"/>
          <p:nvPr/>
        </p:nvSpPr>
        <p:spPr>
          <a:xfrm>
            <a:off x="447040" y="1437182"/>
            <a:ext cx="6045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Injection site reactions (ISR) (LEN sc)</a:t>
            </a:r>
            <a:endParaRPr kumimoji="0" lang="en-US" sz="2000" b="0" i="0" u="none" strike="noStrike" kern="1200" cap="none" spc="0" normalizeH="0" baseline="3000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aphicFrame>
        <p:nvGraphicFramePr>
          <p:cNvPr id="9" name="Tableau 8">
            <a:extLst>
              <a:ext uri="{FF2B5EF4-FFF2-40B4-BE49-F238E27FC236}">
                <a16:creationId xmlns:a16="http://schemas.microsoft.com/office/drawing/2014/main" id="{D5A604A5-8FB3-4814-B753-CC746AA218B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5866598"/>
              </p:ext>
            </p:extLst>
          </p:nvPr>
        </p:nvGraphicFramePr>
        <p:xfrm>
          <a:off x="571488" y="1876503"/>
          <a:ext cx="5796304" cy="1831824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3181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079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2323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4690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sz="1200" noProof="0">
                          <a:solidFill>
                            <a:schemeClr val="bg1"/>
                          </a:solidFill>
                          <a:latin typeface="+mj-lt"/>
                        </a:rPr>
                        <a:t>ISR type</a:t>
                      </a:r>
                    </a:p>
                  </a:txBody>
                  <a:tcPr marL="91944" marR="91944" marT="45972" marB="45972" anchor="ctr"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After 1</a:t>
                      </a:r>
                      <a:r>
                        <a:rPr kumimoji="0" lang="en-US" sz="1200" b="1" i="0" u="none" strike="noStrike" cap="none" normalizeH="0" baseline="3000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st</a:t>
                      </a:r>
                      <a:r>
                        <a:rPr kumimoji="0" lang="en-US" sz="12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kumimoji="0" lang="en-US" sz="1200" b="1" i="0" u="none" strike="noStrike" cap="none" normalizeH="0" baseline="0" noProof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sc</a:t>
                      </a:r>
                      <a:r>
                        <a:rPr kumimoji="0" lang="en-US" sz="12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 dose</a:t>
                      </a:r>
                      <a:br>
                        <a:rPr kumimoji="0" lang="en-US" sz="12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</a:br>
                      <a:r>
                        <a:rPr kumimoji="0" lang="en-US" sz="12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at W1 (N = 103)</a:t>
                      </a:r>
                    </a:p>
                  </a:txBody>
                  <a:tcPr marL="91944" marR="91944" marT="45972" marB="45972" anchor="ctr" horzOverflow="overflow"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After 2</a:t>
                      </a:r>
                      <a:r>
                        <a:rPr kumimoji="0" lang="en-US" sz="1200" b="1" i="0" u="none" strike="noStrike" cap="none" normalizeH="0" baseline="3000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nd</a:t>
                      </a:r>
                      <a:r>
                        <a:rPr kumimoji="0" lang="en-US" sz="12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kumimoji="0" lang="en-US" sz="1200" b="1" i="0" u="none" strike="noStrike" cap="none" normalizeH="0" baseline="0" noProof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sc</a:t>
                      </a:r>
                      <a:r>
                        <a:rPr kumimoji="0" lang="en-US" sz="12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 dose</a:t>
                      </a:r>
                      <a:br>
                        <a:rPr kumimoji="0" lang="en-US" sz="12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</a:br>
                      <a:r>
                        <a:rPr kumimoji="0" lang="en-US" sz="12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at W26 (N = 95)</a:t>
                      </a:r>
                    </a:p>
                  </a:txBody>
                  <a:tcPr marL="91944" marR="91944" marT="45972" marB="45972" anchor="ctr" horzOverflow="overflow"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Median duration</a:t>
                      </a:r>
                      <a:br>
                        <a:rPr kumimoji="0" lang="en-US" sz="1200" b="1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</a:br>
                      <a:r>
                        <a:rPr kumimoji="0" lang="en-US" sz="1200" b="1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(days)</a:t>
                      </a:r>
                    </a:p>
                  </a:txBody>
                  <a:tcPr marL="91944" marR="91944" marT="45972" marB="45972" anchor="ctr" horzOverflow="overflow"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Swelling</a:t>
                      </a:r>
                    </a:p>
                  </a:txBody>
                  <a:tcPr marL="91944" marR="91944" marT="45972" marB="45972" anchor="ctr" horzOverflow="overflow"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14 %</a:t>
                      </a:r>
                    </a:p>
                  </a:txBody>
                  <a:tcPr marL="91944" marR="91944" marT="45972" marB="45972" anchor="ctr" horzOverflow="overflow"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12 %</a:t>
                      </a:r>
                    </a:p>
                  </a:txBody>
                  <a:tcPr marL="91944" marR="91944" marT="45972" marB="45972" anchor="ctr" horzOverflow="overflow"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11</a:t>
                      </a:r>
                    </a:p>
                  </a:txBody>
                  <a:tcPr marL="91944" marR="91944" marT="45972" marB="45972" anchor="ctr" horzOverflow="overflow"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Erythema</a:t>
                      </a:r>
                    </a:p>
                  </a:txBody>
                  <a:tcPr marL="91944" marR="91944" marT="45972" marB="45972" anchor="ctr" horzOverflow="overflow"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14 %</a:t>
                      </a:r>
                    </a:p>
                  </a:txBody>
                  <a:tcPr marL="91944" marR="91944" marT="45972" marB="45972" anchor="ctr" horzOverflow="overflow"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18 %</a:t>
                      </a:r>
                    </a:p>
                  </a:txBody>
                  <a:tcPr marL="91944" marR="91944" marT="45972" marB="45972" anchor="ctr" horzOverflow="overflow"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5</a:t>
                      </a:r>
                    </a:p>
                  </a:txBody>
                  <a:tcPr marL="91944" marR="91944" marT="45972" marB="45972" anchor="ctr" horzOverflow="overflow"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Pain</a:t>
                      </a:r>
                    </a:p>
                  </a:txBody>
                  <a:tcPr marL="91944" marR="91944" marT="45972" marB="45972" anchor="ctr" horzOverflow="overflow"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15 %</a:t>
                      </a:r>
                    </a:p>
                  </a:txBody>
                  <a:tcPr marL="91944" marR="91944" marT="45972" marB="45972" anchor="ctr" horzOverflow="overflow"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9 %</a:t>
                      </a:r>
                    </a:p>
                  </a:txBody>
                  <a:tcPr marL="91944" marR="91944" marT="45972" marB="45972" anchor="ctr" horzOverflow="overflow"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4</a:t>
                      </a:r>
                    </a:p>
                  </a:txBody>
                  <a:tcPr marL="91944" marR="91944" marT="45972" marB="45972" anchor="ctr" horzOverflow="overflow"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581809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Nodule</a:t>
                      </a:r>
                    </a:p>
                  </a:txBody>
                  <a:tcPr marL="91944" marR="91944" marT="45972" marB="45972" anchor="ctr" horzOverflow="overflow"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11 %</a:t>
                      </a:r>
                    </a:p>
                  </a:txBody>
                  <a:tcPr marL="91944" marR="91944" marT="45972" marB="45972" anchor="ctr" horzOverflow="overflow"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8 %</a:t>
                      </a:r>
                    </a:p>
                  </a:txBody>
                  <a:tcPr marL="91944" marR="91944" marT="45972" marB="45972" anchor="ctr" horzOverflow="overflow"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195</a:t>
                      </a:r>
                    </a:p>
                  </a:txBody>
                  <a:tcPr marL="91944" marR="91944" marT="45972" marB="45972" anchor="ctr" horzOverflow="overflow"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684798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Induration</a:t>
                      </a:r>
                    </a:p>
                  </a:txBody>
                  <a:tcPr marL="91944" marR="91944" marT="45972" marB="45972" anchor="ctr" horzOverflow="overflow"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9 %</a:t>
                      </a:r>
                    </a:p>
                  </a:txBody>
                  <a:tcPr marL="91944" marR="91944" marT="45972" marB="45972" anchor="ctr" horzOverflow="overflow"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6 %</a:t>
                      </a:r>
                    </a:p>
                  </a:txBody>
                  <a:tcPr marL="91944" marR="91944" marT="45972" marB="45972" anchor="ctr" horzOverflow="overflow"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202</a:t>
                      </a:r>
                    </a:p>
                  </a:txBody>
                  <a:tcPr marL="91944" marR="91944" marT="45972" marB="45972" anchor="ctr" horzOverflow="overflow"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5136491"/>
                  </a:ext>
                </a:extLst>
              </a:tr>
            </a:tbl>
          </a:graphicData>
        </a:graphic>
      </p:graphicFrame>
      <p:sp>
        <p:nvSpPr>
          <p:cNvPr id="10" name="Rectangle 3">
            <a:extLst>
              <a:ext uri="{FF2B5EF4-FFF2-40B4-BE49-F238E27FC236}">
                <a16:creationId xmlns:a16="http://schemas.microsoft.com/office/drawing/2014/main" id="{1E3C259B-D0CE-4585-BA0A-690E1F2EF6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615" y="3912088"/>
            <a:ext cx="6108177" cy="208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B0F0"/>
              </a:buClr>
              <a:buChar char="•"/>
              <a:defRPr sz="2400" b="1">
                <a:solidFill>
                  <a:srgbClr val="000066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B0F0"/>
              </a:buClr>
              <a:buChar char="–"/>
              <a:defRPr sz="2400">
                <a:solidFill>
                  <a:srgbClr val="000066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B0F0"/>
              </a:buClr>
              <a:buChar char="•"/>
              <a:defRPr sz="2000">
                <a:solidFill>
                  <a:srgbClr val="000066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B0F0"/>
              </a:buClr>
              <a:buChar char="–"/>
              <a:defRPr sz="2000">
                <a:solidFill>
                  <a:srgbClr val="000066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B0F0"/>
              </a:buClr>
              <a:buChar char="»"/>
              <a:defRPr sz="2000">
                <a:solidFill>
                  <a:srgbClr val="000066"/>
                </a:solidFill>
                <a:latin typeface="+mn-lt"/>
              </a:defRPr>
            </a:lvl5pPr>
            <a:lvl6pPr marL="2514600" indent="-228600" algn="l" rtl="0" fontAlgn="base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Char char="»"/>
              <a:defRPr sz="2000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Char char="»"/>
              <a:defRPr sz="2000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Char char="»"/>
              <a:defRPr sz="2000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Char char="»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pPr eaLnBrk="1" hangingPunct="1">
              <a:buClr>
                <a:srgbClr val="4F81BD"/>
              </a:buClr>
            </a:pPr>
            <a:r>
              <a:rPr lang="en-US" sz="1600" kern="0">
                <a:solidFill>
                  <a:schemeClr val="tx1"/>
                </a:solidFill>
              </a:rPr>
              <a:t>Mostly grade 1 or 2 ISR</a:t>
            </a:r>
          </a:p>
          <a:p>
            <a:pPr lvl="1" eaLnBrk="1" hangingPunct="1">
              <a:buClr>
                <a:srgbClr val="4F81BD"/>
              </a:buClr>
            </a:pPr>
            <a:r>
              <a:rPr lang="en-US" sz="1600" kern="0">
                <a:solidFill>
                  <a:schemeClr val="tx1"/>
                </a:solidFill>
              </a:rPr>
              <a:t>Only 1 grade 3 (nodule) after 2</a:t>
            </a:r>
            <a:r>
              <a:rPr lang="en-US" sz="1600" kern="0" baseline="30000">
                <a:solidFill>
                  <a:schemeClr val="tx1"/>
                </a:solidFill>
              </a:rPr>
              <a:t>nd</a:t>
            </a:r>
            <a:r>
              <a:rPr lang="en-US" sz="1600" kern="0">
                <a:solidFill>
                  <a:schemeClr val="tx1"/>
                </a:solidFill>
              </a:rPr>
              <a:t> sc dose</a:t>
            </a:r>
            <a:br>
              <a:rPr lang="en-US" sz="1600" kern="0">
                <a:solidFill>
                  <a:schemeClr val="tx1"/>
                </a:solidFill>
              </a:rPr>
            </a:br>
            <a:endParaRPr lang="en-US" sz="1600" kern="0">
              <a:solidFill>
                <a:schemeClr val="tx1"/>
              </a:solidFill>
            </a:endParaRPr>
          </a:p>
          <a:p>
            <a:pPr eaLnBrk="1" hangingPunct="1">
              <a:buClr>
                <a:srgbClr val="4F81BD"/>
              </a:buClr>
            </a:pPr>
            <a:r>
              <a:rPr lang="en-US" sz="1600" kern="0">
                <a:solidFill>
                  <a:schemeClr val="tx1"/>
                </a:solidFill>
              </a:rPr>
              <a:t>3 participants discontinued due to ISR</a:t>
            </a:r>
          </a:p>
          <a:p>
            <a:pPr lvl="1" eaLnBrk="1" hangingPunct="1">
              <a:buClr>
                <a:srgbClr val="4F81BD"/>
              </a:buClr>
            </a:pPr>
            <a:r>
              <a:rPr lang="en-US" sz="1600" kern="0">
                <a:solidFill>
                  <a:schemeClr val="tx1"/>
                </a:solidFill>
              </a:rPr>
              <a:t>2 due to induration (grade 1, after 1</a:t>
            </a:r>
            <a:r>
              <a:rPr lang="en-US" sz="1600" kern="0" baseline="30000">
                <a:solidFill>
                  <a:schemeClr val="tx1"/>
                </a:solidFill>
              </a:rPr>
              <a:t>st</a:t>
            </a:r>
            <a:r>
              <a:rPr lang="en-US" sz="1600" kern="0">
                <a:solidFill>
                  <a:schemeClr val="tx1"/>
                </a:solidFill>
              </a:rPr>
              <a:t> sc injection)</a:t>
            </a:r>
          </a:p>
          <a:p>
            <a:pPr lvl="1" eaLnBrk="1" hangingPunct="1">
              <a:buClr>
                <a:srgbClr val="4F81BD"/>
              </a:buClr>
            </a:pPr>
            <a:r>
              <a:rPr lang="en-US" sz="1600" kern="0">
                <a:solidFill>
                  <a:schemeClr val="tx1"/>
                </a:solidFill>
              </a:rPr>
              <a:t>1 due to swelling and erythema (grade 1, after 2</a:t>
            </a:r>
            <a:r>
              <a:rPr lang="en-US" sz="1600" kern="0" baseline="30000">
                <a:solidFill>
                  <a:schemeClr val="tx1"/>
                </a:solidFill>
              </a:rPr>
              <a:t>nd</a:t>
            </a:r>
            <a:r>
              <a:rPr lang="en-US" sz="1600" kern="0">
                <a:solidFill>
                  <a:schemeClr val="tx1"/>
                </a:solidFill>
              </a:rPr>
              <a:t> sc injection)</a:t>
            </a:r>
            <a:endParaRPr lang="en-US" sz="1200" kern="0">
              <a:solidFill>
                <a:schemeClr val="tx1"/>
              </a:solidFill>
            </a:endParaRPr>
          </a:p>
        </p:txBody>
      </p:sp>
      <p:sp>
        <p:nvSpPr>
          <p:cNvPr id="12" name="Text Box 3">
            <a:extLst>
              <a:ext uri="{FF2B5EF4-FFF2-40B4-BE49-F238E27FC236}">
                <a16:creationId xmlns:a16="http://schemas.microsoft.com/office/drawing/2014/main" id="{3928E957-B0A5-44D8-8C0C-6242B20DCE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88073" y="6444771"/>
            <a:ext cx="240392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eaLnBrk="0" hangingPunct="0"/>
            <a:r>
              <a:rPr lang="fr-FR" sz="1400" i="1" dirty="0">
                <a:solidFill>
                  <a:srgbClr val="0070C0"/>
                </a:solidFill>
              </a:rPr>
              <a:t>Gupta SK, CROI 2022, Abs. 138</a:t>
            </a:r>
          </a:p>
        </p:txBody>
      </p:sp>
      <p:sp>
        <p:nvSpPr>
          <p:cNvPr id="11" name="Rectangle 2">
            <a:extLst>
              <a:ext uri="{FF2B5EF4-FFF2-40B4-BE49-F238E27FC236}">
                <a16:creationId xmlns:a16="http://schemas.microsoft.com/office/drawing/2014/main" id="{424C9961-1672-4A49-937B-066A11E6153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10471"/>
            <a:ext cx="8470698" cy="1481068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/>
              <a:t>CALIBRATE study: phase 2 of LEN as initial ART</a:t>
            </a:r>
            <a:br>
              <a:rPr lang="en-US" dirty="0"/>
            </a:br>
            <a:r>
              <a:rPr lang="en-US" dirty="0"/>
              <a:t>W54 Results (3)</a:t>
            </a:r>
          </a:p>
        </p:txBody>
      </p:sp>
    </p:spTree>
    <p:extLst>
      <p:ext uri="{BB962C8B-B14F-4D97-AF65-F5344CB8AC3E}">
        <p14:creationId xmlns:p14="http://schemas.microsoft.com/office/powerpoint/2010/main" val="74180086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 3">
            <a:extLst>
              <a:ext uri="{FF2B5EF4-FFF2-40B4-BE49-F238E27FC236}">
                <a16:creationId xmlns:a16="http://schemas.microsoft.com/office/drawing/2014/main" id="{B6CB1F32-9901-9346-A093-27A5C6309204}"/>
              </a:ext>
            </a:extLst>
          </p:cNvPr>
          <p:cNvGrpSpPr/>
          <p:nvPr/>
        </p:nvGrpSpPr>
        <p:grpSpPr>
          <a:xfrm>
            <a:off x="385733" y="3463089"/>
            <a:ext cx="11420533" cy="2807320"/>
            <a:chOff x="991001" y="3045806"/>
            <a:chExt cx="10370721" cy="2807320"/>
          </a:xfrm>
        </p:grpSpPr>
        <p:cxnSp>
          <p:nvCxnSpPr>
            <p:cNvPr id="5" name="Connecteur : en angle 14">
              <a:extLst>
                <a:ext uri="{FF2B5EF4-FFF2-40B4-BE49-F238E27FC236}">
                  <a16:creationId xmlns:a16="http://schemas.microsoft.com/office/drawing/2014/main" id="{E82B1A39-7A2A-E645-9B76-4626205166FB}"/>
                </a:ext>
              </a:extLst>
            </p:cNvPr>
            <p:cNvCxnSpPr>
              <a:cxnSpLocks/>
            </p:cNvCxnSpPr>
            <p:nvPr/>
          </p:nvCxnSpPr>
          <p:spPr bwMode="auto">
            <a:xfrm rot="16200000" flipH="1">
              <a:off x="3805550" y="4937257"/>
              <a:ext cx="485511" cy="605530"/>
            </a:xfrm>
            <a:prstGeom prst="bentConnector2">
              <a:avLst/>
            </a:prstGeom>
            <a:solidFill>
              <a:schemeClr val="accent1"/>
            </a:solidFill>
            <a:ln w="1905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6" name="Rectangle : coins arrondis 5">
              <a:extLst>
                <a:ext uri="{FF2B5EF4-FFF2-40B4-BE49-F238E27FC236}">
                  <a16:creationId xmlns:a16="http://schemas.microsoft.com/office/drawing/2014/main" id="{15F1FE6C-BA65-5A47-BB42-9C06D5380ACB}"/>
                </a:ext>
              </a:extLst>
            </p:cNvPr>
            <p:cNvSpPr/>
            <p:nvPr/>
          </p:nvSpPr>
          <p:spPr bwMode="auto">
            <a:xfrm>
              <a:off x="5929500" y="3081842"/>
              <a:ext cx="2198037" cy="1963933"/>
            </a:xfrm>
            <a:prstGeom prst="roundRect">
              <a:avLst>
                <a:gd name="adj" fmla="val 7542"/>
              </a:avLst>
            </a:prstGeom>
            <a:solidFill>
              <a:srgbClr val="D8E7F7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endParaRPr>
            </a:p>
          </p:txBody>
        </p:sp>
        <p:sp>
          <p:nvSpPr>
            <p:cNvPr id="7" name="Rectangle : coins arrondis 6">
              <a:extLst>
                <a:ext uri="{FF2B5EF4-FFF2-40B4-BE49-F238E27FC236}">
                  <a16:creationId xmlns:a16="http://schemas.microsoft.com/office/drawing/2014/main" id="{54C9AE2C-299A-244B-A8DB-FD6637ECF7DB}"/>
                </a:ext>
              </a:extLst>
            </p:cNvPr>
            <p:cNvSpPr/>
            <p:nvPr/>
          </p:nvSpPr>
          <p:spPr bwMode="auto">
            <a:xfrm>
              <a:off x="8197318" y="3081842"/>
              <a:ext cx="3114853" cy="1963933"/>
            </a:xfrm>
            <a:prstGeom prst="roundRect">
              <a:avLst>
                <a:gd name="adj" fmla="val 7542"/>
              </a:avLst>
            </a:prstGeom>
            <a:solidFill>
              <a:srgbClr val="D8E7F7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endParaRPr>
            </a:p>
          </p:txBody>
        </p:sp>
        <p:sp>
          <p:nvSpPr>
            <p:cNvPr id="8" name="Rectangle : coins arrondis 7">
              <a:extLst>
                <a:ext uri="{FF2B5EF4-FFF2-40B4-BE49-F238E27FC236}">
                  <a16:creationId xmlns:a16="http://schemas.microsoft.com/office/drawing/2014/main" id="{280C9E42-ADCC-4D40-807A-ECE5EE10E396}"/>
                </a:ext>
              </a:extLst>
            </p:cNvPr>
            <p:cNvSpPr/>
            <p:nvPr/>
          </p:nvSpPr>
          <p:spPr bwMode="auto">
            <a:xfrm>
              <a:off x="2657772" y="4544029"/>
              <a:ext cx="2598949" cy="676640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Decline</a:t>
              </a:r>
              <a:r>
                <a:rPr kumimoji="0" lang="fr-F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 HIV RNA </a:t>
              </a:r>
              <a:r>
                <a:rPr kumimoji="0" lang="fr-FR" sz="1200" b="1" i="0" u="sng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&gt;</a:t>
              </a:r>
              <a:r>
                <a:rPr kumimoji="0" lang="fr-F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 0.5 log</a:t>
              </a:r>
              <a:r>
                <a:rPr kumimoji="0" lang="fr-FR" sz="1200" b="1" i="0" u="none" strike="noStrike" kern="1200" cap="none" spc="0" normalizeH="0" baseline="-25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10</a:t>
              </a:r>
              <a:r>
                <a:rPr kumimoji="0" lang="fr-FR" sz="1200" b="1" i="0" u="none" strike="noStrike" kern="1200" cap="none" spc="0" normalizeH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 c/</a:t>
              </a:r>
              <a:r>
                <a:rPr kumimoji="0" lang="fr-FR" sz="1200" b="1" i="0" u="none" strike="noStrike" kern="1200" cap="none" spc="0" normalizeH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mL</a:t>
              </a:r>
              <a:br>
                <a:rPr kumimoji="0" lang="fr-F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</a:br>
              <a:r>
                <a:rPr lang="fr-FR" sz="1200" b="1" dirty="0">
                  <a:solidFill>
                    <a:srgbClr val="000000"/>
                  </a:solidFill>
                  <a:latin typeface="+mj-lt"/>
                </a:rPr>
                <a:t>or</a:t>
              </a:r>
              <a:endPara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1200" b="1" dirty="0">
                  <a:solidFill>
                    <a:srgbClr val="000000"/>
                  </a:solidFill>
                  <a:latin typeface="+mj-lt"/>
                </a:rPr>
                <a:t>HIV RNA</a:t>
              </a:r>
              <a:r>
                <a:rPr kumimoji="0" lang="fr-F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 &lt; 400 c/</a:t>
              </a:r>
              <a:r>
                <a:rPr kumimoji="0" lang="fr-FR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mL</a:t>
              </a:r>
              <a:endPara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06EE9D8E-E0B1-5541-8ACA-5D1576B984E7}"/>
                </a:ext>
              </a:extLst>
            </p:cNvPr>
            <p:cNvSpPr txBox="1"/>
            <p:nvPr/>
          </p:nvSpPr>
          <p:spPr>
            <a:xfrm>
              <a:off x="3745540" y="4264080"/>
              <a:ext cx="3540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+mj-lt"/>
                  <a:ea typeface="+mn-ea"/>
                  <a:cs typeface="Arial" charset="0"/>
                </a:rPr>
                <a:t>NO</a:t>
              </a:r>
            </a:p>
          </p:txBody>
        </p:sp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29764DD4-ECDD-7F44-B3A7-A13FAB9C25FC}"/>
                </a:ext>
              </a:extLst>
            </p:cNvPr>
            <p:cNvSpPr txBox="1"/>
            <p:nvPr/>
          </p:nvSpPr>
          <p:spPr>
            <a:xfrm>
              <a:off x="3745540" y="5226962"/>
              <a:ext cx="37305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1200" b="1" dirty="0">
                  <a:solidFill>
                    <a:srgbClr val="000066"/>
                  </a:solidFill>
                  <a:latin typeface="+mj-lt"/>
                  <a:cs typeface="Arial" charset="0"/>
                </a:rPr>
                <a:t>YES</a:t>
              </a:r>
              <a:endPara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endParaRPr>
            </a:p>
          </p:txBody>
        </p:sp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33C147A1-A61B-5745-B956-B03C9B5A1AA1}"/>
                </a:ext>
              </a:extLst>
            </p:cNvPr>
            <p:cNvSpPr txBox="1"/>
            <p:nvPr/>
          </p:nvSpPr>
          <p:spPr>
            <a:xfrm>
              <a:off x="4351070" y="4020656"/>
              <a:ext cx="130269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200" b="1">
                  <a:solidFill>
                    <a:srgbClr val="0070C0"/>
                  </a:solidFill>
                  <a:latin typeface="+mj-lt"/>
                  <a:cs typeface="Arial" charset="0"/>
                </a:rPr>
                <a:t>R</a:t>
              </a:r>
              <a:r>
                <a:rPr kumimoji="0" lang="en-US" sz="1200" b="1" i="0" u="none" strike="noStrike" kern="1200" cap="none" spc="0" normalizeH="0" baseline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+mj-lt"/>
                  <a:ea typeface="+mn-ea"/>
                  <a:cs typeface="Arial" charset="0"/>
                </a:rPr>
                <a:t>andomized cohort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+mj-lt"/>
                  <a:ea typeface="+mn-ea"/>
                  <a:cs typeface="Arial" charset="0"/>
                </a:rPr>
                <a:t>(double </a:t>
              </a:r>
              <a:r>
                <a:rPr lang="en-US" sz="1200">
                  <a:solidFill>
                    <a:srgbClr val="0070C0"/>
                  </a:solidFill>
                  <a:latin typeface="+mj-lt"/>
                  <a:cs typeface="Arial" charset="0"/>
                </a:rPr>
                <a:t>blind</a:t>
              </a:r>
              <a:r>
                <a:rPr kumimoji="0" lang="en-US" sz="1200" b="0" i="0" u="none" strike="noStrike" kern="1200" cap="none" spc="0" normalizeH="0" baseline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+mj-lt"/>
                  <a:ea typeface="+mn-ea"/>
                  <a:cs typeface="Arial" charset="0"/>
                </a:rPr>
                <a:t>)</a:t>
              </a:r>
            </a:p>
          </p:txBody>
        </p:sp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135B8271-A3BF-8147-84BE-3C1387F629C4}"/>
                </a:ext>
              </a:extLst>
            </p:cNvPr>
            <p:cNvSpPr txBox="1"/>
            <p:nvPr/>
          </p:nvSpPr>
          <p:spPr>
            <a:xfrm>
              <a:off x="4351070" y="5251945"/>
              <a:ext cx="154560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+mj-lt"/>
                  <a:ea typeface="+mn-ea"/>
                  <a:cs typeface="Arial" charset="0"/>
                </a:rPr>
                <a:t>Non randomized cohort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+mj-lt"/>
                  <a:ea typeface="+mn-ea"/>
                  <a:cs typeface="Arial" charset="0"/>
                </a:rPr>
                <a:t>(</a:t>
              </a:r>
              <a:r>
                <a:rPr lang="en-US" sz="1200">
                  <a:solidFill>
                    <a:srgbClr val="0070C0"/>
                  </a:solidFill>
                  <a:latin typeface="+mj-lt"/>
                  <a:cs typeface="Arial" charset="0"/>
                </a:rPr>
                <a:t>open label</a:t>
              </a:r>
              <a:r>
                <a:rPr kumimoji="0" lang="en-US" sz="1200" b="0" i="0" u="none" strike="noStrike" kern="1200" cap="none" spc="0" normalizeH="0" baseline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+mj-lt"/>
                  <a:ea typeface="+mn-ea"/>
                  <a:cs typeface="Arial" charset="0"/>
                </a:rPr>
                <a:t>)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3079D06F-CC47-6A45-9CDF-798B299C365B}"/>
                </a:ext>
              </a:extLst>
            </p:cNvPr>
            <p:cNvSpPr/>
            <p:nvPr/>
          </p:nvSpPr>
          <p:spPr bwMode="auto">
            <a:xfrm>
              <a:off x="8316723" y="5303586"/>
              <a:ext cx="2846802" cy="274770"/>
            </a:xfrm>
            <a:prstGeom prst="rect">
              <a:avLst/>
            </a:prstGeom>
            <a:solidFill>
              <a:srgbClr val="0667A4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j-lt"/>
                  <a:ea typeface="+mn-ea"/>
                  <a:cs typeface="Arial" charset="0"/>
                </a:rPr>
                <a:t> SC LEN Q6M x 52 </a:t>
              </a:r>
              <a:r>
                <a:rPr kumimoji="0" lang="fr-FR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j-lt"/>
                  <a:ea typeface="+mn-ea"/>
                  <a:cs typeface="Arial" charset="0"/>
                </a:rPr>
                <a:t>weeks</a:t>
              </a:r>
              <a:endPara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379EDA37-0D6F-4844-B2A8-FA00E82B8674}"/>
                </a:ext>
              </a:extLst>
            </p:cNvPr>
            <p:cNvSpPr/>
            <p:nvPr/>
          </p:nvSpPr>
          <p:spPr bwMode="auto">
            <a:xfrm>
              <a:off x="8316723" y="5578356"/>
              <a:ext cx="2846802" cy="27477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1200" b="1" dirty="0">
                  <a:solidFill>
                    <a:srgbClr val="000000"/>
                  </a:solidFill>
                  <a:latin typeface="+mj-lt"/>
                  <a:cs typeface="Arial" charset="0"/>
                </a:rPr>
                <a:t>OBR</a:t>
              </a:r>
              <a:endPara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FFA3560-3E11-7546-8E91-DEA7304CE60D}"/>
                </a:ext>
              </a:extLst>
            </p:cNvPr>
            <p:cNvSpPr/>
            <p:nvPr/>
          </p:nvSpPr>
          <p:spPr bwMode="auto">
            <a:xfrm>
              <a:off x="6807738" y="5303586"/>
              <a:ext cx="1156631" cy="274770"/>
            </a:xfrm>
            <a:prstGeom prst="rect">
              <a:avLst/>
            </a:prstGeom>
            <a:solidFill>
              <a:srgbClr val="02A2DE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lvl="0"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fr-FR" sz="1200" dirty="0">
                  <a:solidFill>
                    <a:srgbClr val="FFFFFF"/>
                  </a:solidFill>
                  <a:latin typeface="+mj-lt"/>
                  <a:cs typeface="Arial" charset="0"/>
                </a:rPr>
                <a:t>Oral LEN</a:t>
              </a:r>
              <a:endPara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98C65688-689B-7C41-B60D-60F39E5ADD58}"/>
                </a:ext>
              </a:extLst>
            </p:cNvPr>
            <p:cNvSpPr/>
            <p:nvPr/>
          </p:nvSpPr>
          <p:spPr bwMode="auto">
            <a:xfrm>
              <a:off x="6807737" y="5578356"/>
              <a:ext cx="1156631" cy="27477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+mn-ea"/>
                  <a:cs typeface="Arial" charset="0"/>
                </a:rPr>
                <a:t>OBR</a:t>
              </a:r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DF346459-6F5E-1544-BFF8-B34B17AAE047}"/>
                </a:ext>
              </a:extLst>
            </p:cNvPr>
            <p:cNvSpPr txBox="1"/>
            <p:nvPr/>
          </p:nvSpPr>
          <p:spPr>
            <a:xfrm>
              <a:off x="6228733" y="5316746"/>
              <a:ext cx="53451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+mn-ea"/>
                  <a:cs typeface="Arial" charset="0"/>
                </a:rPr>
                <a:t>N = 36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BE043206-DC2C-3A49-A348-7A7BD4C0039D}"/>
                </a:ext>
              </a:extLst>
            </p:cNvPr>
            <p:cNvSpPr/>
            <p:nvPr/>
          </p:nvSpPr>
          <p:spPr bwMode="auto">
            <a:xfrm>
              <a:off x="8316723" y="3563816"/>
              <a:ext cx="2846802" cy="274770"/>
            </a:xfrm>
            <a:prstGeom prst="rect">
              <a:avLst/>
            </a:prstGeom>
            <a:solidFill>
              <a:srgbClr val="0667A4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j-lt"/>
                  <a:ea typeface="+mn-ea"/>
                  <a:cs typeface="Arial" charset="0"/>
                </a:rPr>
                <a:t>SC LEN Q6M x 52 </a:t>
              </a:r>
              <a:r>
                <a:rPr kumimoji="0" lang="fr-FR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j-lt"/>
                  <a:ea typeface="+mn-ea"/>
                  <a:cs typeface="Arial" charset="0"/>
                </a:rPr>
                <a:t>weeks</a:t>
              </a:r>
              <a:endPara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E2F6D2A1-7EE1-DE46-B0D7-426006CCBD50}"/>
                </a:ext>
              </a:extLst>
            </p:cNvPr>
            <p:cNvSpPr/>
            <p:nvPr/>
          </p:nvSpPr>
          <p:spPr bwMode="auto">
            <a:xfrm>
              <a:off x="8316723" y="3838586"/>
              <a:ext cx="2846802" cy="43692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1200" b="1" dirty="0">
                  <a:solidFill>
                    <a:srgbClr val="000000"/>
                  </a:solidFill>
                  <a:latin typeface="+mj-lt"/>
                  <a:cs typeface="Arial" charset="0"/>
                </a:rPr>
                <a:t>OBR</a:t>
              </a:r>
              <a:endPara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D37AACA7-E02A-2049-8561-5EB5EDFB37DE}"/>
                </a:ext>
              </a:extLst>
            </p:cNvPr>
            <p:cNvSpPr/>
            <p:nvPr/>
          </p:nvSpPr>
          <p:spPr bwMode="auto">
            <a:xfrm>
              <a:off x="6807738" y="3563816"/>
              <a:ext cx="1240933" cy="274770"/>
            </a:xfrm>
            <a:prstGeom prst="rect">
              <a:avLst/>
            </a:prstGeom>
            <a:solidFill>
              <a:srgbClr val="02A2DE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lvl="0"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fr-FR" sz="1200" dirty="0">
                  <a:solidFill>
                    <a:srgbClr val="FFFFFF"/>
                  </a:solidFill>
                  <a:latin typeface="+mj-lt"/>
                  <a:cs typeface="Arial" charset="0"/>
                </a:rPr>
                <a:t>Oral LEN</a:t>
              </a:r>
              <a:endPara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F8EA6DE5-3AD3-5A49-A13B-47DD23A5BAF7}"/>
                </a:ext>
              </a:extLst>
            </p:cNvPr>
            <p:cNvSpPr/>
            <p:nvPr/>
          </p:nvSpPr>
          <p:spPr bwMode="auto">
            <a:xfrm>
              <a:off x="6814164" y="3838585"/>
              <a:ext cx="1234506" cy="44593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+mn-ea"/>
                  <a:cs typeface="Arial" charset="0"/>
                </a:rPr>
                <a:t>Failing regimen</a:t>
              </a: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A6F6A7FC-ED1A-E341-8EA8-FD977388F3A3}"/>
                </a:ext>
              </a:extLst>
            </p:cNvPr>
            <p:cNvSpPr/>
            <p:nvPr/>
          </p:nvSpPr>
          <p:spPr bwMode="auto">
            <a:xfrm>
              <a:off x="9091339" y="4394885"/>
              <a:ext cx="2072186" cy="274770"/>
            </a:xfrm>
            <a:prstGeom prst="rect">
              <a:avLst/>
            </a:prstGeom>
            <a:solidFill>
              <a:srgbClr val="0667A4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j-lt"/>
                  <a:ea typeface="+mn-ea"/>
                  <a:cs typeface="Arial" charset="0"/>
                </a:rPr>
                <a:t>SC LEN Q6M x 52 </a:t>
              </a:r>
              <a:r>
                <a:rPr kumimoji="0" lang="fr-FR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j-lt"/>
                  <a:ea typeface="+mn-ea"/>
                  <a:cs typeface="Arial" charset="0"/>
                </a:rPr>
                <a:t>weeks</a:t>
              </a:r>
              <a:endPara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C35EFFBF-1909-DE45-B763-3EDA066EAC14}"/>
                </a:ext>
              </a:extLst>
            </p:cNvPr>
            <p:cNvSpPr/>
            <p:nvPr/>
          </p:nvSpPr>
          <p:spPr bwMode="auto">
            <a:xfrm>
              <a:off x="8316723" y="4669654"/>
              <a:ext cx="2846802" cy="42361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1200" b="1" dirty="0">
                  <a:solidFill>
                    <a:srgbClr val="000000"/>
                  </a:solidFill>
                  <a:latin typeface="+mj-lt"/>
                  <a:cs typeface="Arial" charset="0"/>
                </a:rPr>
                <a:t>OBR</a:t>
              </a:r>
              <a:endPara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F20F437F-F391-B347-8711-2CD6FF38164A}"/>
                </a:ext>
              </a:extLst>
            </p:cNvPr>
            <p:cNvSpPr/>
            <p:nvPr/>
          </p:nvSpPr>
          <p:spPr bwMode="auto">
            <a:xfrm>
              <a:off x="6807738" y="4394885"/>
              <a:ext cx="1240932" cy="27477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j-lt"/>
                  <a:ea typeface="+mn-ea"/>
                  <a:cs typeface="Arial" charset="0"/>
                </a:rPr>
                <a:t>Placebo</a:t>
              </a: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FB4DA372-BC13-0648-A666-A5DFE6295221}"/>
                </a:ext>
              </a:extLst>
            </p:cNvPr>
            <p:cNvSpPr/>
            <p:nvPr/>
          </p:nvSpPr>
          <p:spPr bwMode="auto">
            <a:xfrm>
              <a:off x="6807737" y="4669654"/>
              <a:ext cx="1240931" cy="40954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+mn-ea"/>
                  <a:cs typeface="Arial" charset="0"/>
                </a:rPr>
                <a:t>Failing regimen</a:t>
              </a:r>
            </a:p>
          </p:txBody>
        </p:sp>
        <p:cxnSp>
          <p:nvCxnSpPr>
            <p:cNvPr id="26" name="Connecteur : en angle 35">
              <a:extLst>
                <a:ext uri="{FF2B5EF4-FFF2-40B4-BE49-F238E27FC236}">
                  <a16:creationId xmlns:a16="http://schemas.microsoft.com/office/drawing/2014/main" id="{ED31BB46-AEFF-0F42-B55B-2660B46492BA}"/>
                </a:ext>
              </a:extLst>
            </p:cNvPr>
            <p:cNvCxnSpPr>
              <a:stCxn id="11" idx="3"/>
            </p:cNvCxnSpPr>
            <p:nvPr/>
          </p:nvCxnSpPr>
          <p:spPr bwMode="auto">
            <a:xfrm flipV="1">
              <a:off x="5653761" y="3838587"/>
              <a:ext cx="1090619" cy="412902"/>
            </a:xfrm>
            <a:prstGeom prst="bentConnector3">
              <a:avLst/>
            </a:prstGeom>
            <a:solidFill>
              <a:schemeClr val="accent1"/>
            </a:solidFill>
            <a:ln w="1905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27" name="Connecteur : en angle 36">
              <a:extLst>
                <a:ext uri="{FF2B5EF4-FFF2-40B4-BE49-F238E27FC236}">
                  <a16:creationId xmlns:a16="http://schemas.microsoft.com/office/drawing/2014/main" id="{09D94F55-31D9-644F-AABB-0C1BD53DA29A}"/>
                </a:ext>
              </a:extLst>
            </p:cNvPr>
            <p:cNvCxnSpPr>
              <a:stCxn id="11" idx="3"/>
            </p:cNvCxnSpPr>
            <p:nvPr/>
          </p:nvCxnSpPr>
          <p:spPr bwMode="auto">
            <a:xfrm>
              <a:off x="5653761" y="4251489"/>
              <a:ext cx="1090619" cy="418166"/>
            </a:xfrm>
            <a:prstGeom prst="bentConnector3">
              <a:avLst/>
            </a:prstGeom>
            <a:solidFill>
              <a:schemeClr val="accent1"/>
            </a:solidFill>
            <a:ln w="1905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28" name="Connecteur droit avec flèche 27">
              <a:extLst>
                <a:ext uri="{FF2B5EF4-FFF2-40B4-BE49-F238E27FC236}">
                  <a16:creationId xmlns:a16="http://schemas.microsoft.com/office/drawing/2014/main" id="{5D326F65-3373-0048-B35E-7398AD391578}"/>
                </a:ext>
              </a:extLst>
            </p:cNvPr>
            <p:cNvCxnSpPr/>
            <p:nvPr/>
          </p:nvCxnSpPr>
          <p:spPr bwMode="auto">
            <a:xfrm>
              <a:off x="7843758" y="3838586"/>
              <a:ext cx="472965" cy="0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29" name="Connecteur droit avec flèche 28">
              <a:extLst>
                <a:ext uri="{FF2B5EF4-FFF2-40B4-BE49-F238E27FC236}">
                  <a16:creationId xmlns:a16="http://schemas.microsoft.com/office/drawing/2014/main" id="{3D65E823-32C3-1E47-8021-29D78EB9AC1C}"/>
                </a:ext>
              </a:extLst>
            </p:cNvPr>
            <p:cNvCxnSpPr/>
            <p:nvPr/>
          </p:nvCxnSpPr>
          <p:spPr bwMode="auto">
            <a:xfrm>
              <a:off x="7843758" y="4669655"/>
              <a:ext cx="472965" cy="0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30" name="Connecteur droit avec flèche 29">
              <a:extLst>
                <a:ext uri="{FF2B5EF4-FFF2-40B4-BE49-F238E27FC236}">
                  <a16:creationId xmlns:a16="http://schemas.microsoft.com/office/drawing/2014/main" id="{D83A6BF6-3455-2F40-991C-B7B89014662F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7843759" y="5578356"/>
              <a:ext cx="472964" cy="0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31" name="Connecteur droit avec flèche 30">
              <a:extLst>
                <a:ext uri="{FF2B5EF4-FFF2-40B4-BE49-F238E27FC236}">
                  <a16:creationId xmlns:a16="http://schemas.microsoft.com/office/drawing/2014/main" id="{ADB3096F-04C8-564D-80E3-EE7C663BD5A8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1131997" y="3834077"/>
              <a:ext cx="229725" cy="0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32" name="Connecteur droit avec flèche 31">
              <a:extLst>
                <a:ext uri="{FF2B5EF4-FFF2-40B4-BE49-F238E27FC236}">
                  <a16:creationId xmlns:a16="http://schemas.microsoft.com/office/drawing/2014/main" id="{8357F5DB-9B3D-C741-B58E-24C19FBE9866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1131997" y="4660640"/>
              <a:ext cx="229725" cy="0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33" name="Connecteur droit avec flèche 32">
              <a:extLst>
                <a:ext uri="{FF2B5EF4-FFF2-40B4-BE49-F238E27FC236}">
                  <a16:creationId xmlns:a16="http://schemas.microsoft.com/office/drawing/2014/main" id="{67FE47A8-0B74-D54B-B023-D25C85ED0CCE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1131997" y="5567089"/>
              <a:ext cx="229725" cy="0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34" name="ZoneTexte 33">
              <a:extLst>
                <a:ext uri="{FF2B5EF4-FFF2-40B4-BE49-F238E27FC236}">
                  <a16:creationId xmlns:a16="http://schemas.microsoft.com/office/drawing/2014/main" id="{C375A72D-6A45-F541-9119-11D4BD1DFEDB}"/>
                </a:ext>
              </a:extLst>
            </p:cNvPr>
            <p:cNvSpPr txBox="1"/>
            <p:nvPr/>
          </p:nvSpPr>
          <p:spPr>
            <a:xfrm>
              <a:off x="6300951" y="4633260"/>
              <a:ext cx="53451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+mn-ea"/>
                  <a:cs typeface="Arial" charset="0"/>
                </a:rPr>
                <a:t>N = 12</a:t>
              </a:r>
            </a:p>
          </p:txBody>
        </p:sp>
        <p:sp>
          <p:nvSpPr>
            <p:cNvPr id="35" name="ZoneTexte 34">
              <a:extLst>
                <a:ext uri="{FF2B5EF4-FFF2-40B4-BE49-F238E27FC236}">
                  <a16:creationId xmlns:a16="http://schemas.microsoft.com/office/drawing/2014/main" id="{1182E03F-7C94-D749-B94F-79A83464F3E0}"/>
                </a:ext>
              </a:extLst>
            </p:cNvPr>
            <p:cNvSpPr txBox="1"/>
            <p:nvPr/>
          </p:nvSpPr>
          <p:spPr>
            <a:xfrm>
              <a:off x="6300951" y="3563816"/>
              <a:ext cx="53451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+mn-ea"/>
                  <a:cs typeface="Arial" charset="0"/>
                </a:rPr>
                <a:t>N = 24</a:t>
              </a:r>
            </a:p>
          </p:txBody>
        </p:sp>
        <p:sp>
          <p:nvSpPr>
            <p:cNvPr id="36" name="ZoneTexte 35">
              <a:extLst>
                <a:ext uri="{FF2B5EF4-FFF2-40B4-BE49-F238E27FC236}">
                  <a16:creationId xmlns:a16="http://schemas.microsoft.com/office/drawing/2014/main" id="{8C68B492-F86C-AB47-8CF6-3534FC6B1635}"/>
                </a:ext>
              </a:extLst>
            </p:cNvPr>
            <p:cNvSpPr txBox="1"/>
            <p:nvPr/>
          </p:nvSpPr>
          <p:spPr>
            <a:xfrm>
              <a:off x="9183789" y="3045806"/>
              <a:ext cx="93184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+mj-lt"/>
                  <a:ea typeface="+mn-ea"/>
                  <a:cs typeface="Arial" charset="0"/>
                </a:rPr>
                <a:t>Maintenance</a:t>
              </a:r>
            </a:p>
          </p:txBody>
        </p:sp>
        <p:sp>
          <p:nvSpPr>
            <p:cNvPr id="37" name="ZoneTexte 36">
              <a:extLst>
                <a:ext uri="{FF2B5EF4-FFF2-40B4-BE49-F238E27FC236}">
                  <a16:creationId xmlns:a16="http://schemas.microsoft.com/office/drawing/2014/main" id="{C140567D-3CDD-7844-9221-0F29495D04D9}"/>
                </a:ext>
              </a:extLst>
            </p:cNvPr>
            <p:cNvSpPr txBox="1"/>
            <p:nvPr/>
          </p:nvSpPr>
          <p:spPr>
            <a:xfrm>
              <a:off x="6202280" y="3045806"/>
              <a:ext cx="170247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+mj-lt"/>
                  <a:ea typeface="+mn-ea"/>
                  <a:cs typeface="Arial" charset="0"/>
                </a:rPr>
                <a:t>Mfunctional monotherapy</a:t>
              </a:r>
              <a:br>
                <a:rPr kumimoji="0" lang="en-US" sz="1200" b="1" i="0" u="none" strike="noStrike" kern="1200" cap="none" spc="0" normalizeH="0" baseline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+mj-lt"/>
                  <a:ea typeface="+mn-ea"/>
                  <a:cs typeface="Arial" charset="0"/>
                </a:rPr>
              </a:br>
              <a:r>
                <a:rPr kumimoji="0" lang="en-US" sz="1200" b="1" i="0" u="none" strike="noStrike" kern="1200" cap="none" spc="0" normalizeH="0" baseline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+mj-lt"/>
                  <a:ea typeface="+mn-ea"/>
                  <a:cs typeface="Arial" charset="0"/>
                </a:rPr>
                <a:t>(14 days)</a:t>
              </a:r>
            </a:p>
          </p:txBody>
        </p:sp>
        <p:cxnSp>
          <p:nvCxnSpPr>
            <p:cNvPr id="38" name="Connecteur : en angle 47">
              <a:extLst>
                <a:ext uri="{FF2B5EF4-FFF2-40B4-BE49-F238E27FC236}">
                  <a16:creationId xmlns:a16="http://schemas.microsoft.com/office/drawing/2014/main" id="{0BDD8F5F-F697-B441-A71B-DA5B0E085A52}"/>
                </a:ext>
              </a:extLst>
            </p:cNvPr>
            <p:cNvCxnSpPr>
              <a:cxnSpLocks/>
            </p:cNvCxnSpPr>
            <p:nvPr/>
          </p:nvCxnSpPr>
          <p:spPr bwMode="auto">
            <a:xfrm rot="5400000" flipH="1" flipV="1">
              <a:off x="3861123" y="4135907"/>
              <a:ext cx="292540" cy="523705"/>
            </a:xfrm>
            <a:prstGeom prst="bentConnector2">
              <a:avLst/>
            </a:prstGeom>
            <a:solidFill>
              <a:schemeClr val="accent1"/>
            </a:solidFill>
            <a:ln w="1905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E2474AD0-53DA-A14B-8BF3-B38BD917D22B}"/>
                </a:ext>
              </a:extLst>
            </p:cNvPr>
            <p:cNvSpPr/>
            <p:nvPr/>
          </p:nvSpPr>
          <p:spPr bwMode="auto">
            <a:xfrm>
              <a:off x="8316723" y="4394885"/>
              <a:ext cx="774616" cy="274770"/>
            </a:xfrm>
            <a:prstGeom prst="rect">
              <a:avLst/>
            </a:prstGeom>
            <a:solidFill>
              <a:srgbClr val="02A2DE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lvl="0"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fr-FR" sz="1200" dirty="0">
                  <a:solidFill>
                    <a:srgbClr val="FFFFFF"/>
                  </a:solidFill>
                  <a:latin typeface="+mj-lt"/>
                  <a:cs typeface="Arial" charset="0"/>
                </a:rPr>
                <a:t>Oral LEN</a:t>
              </a:r>
              <a:endPara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endParaRPr>
            </a:p>
          </p:txBody>
        </p:sp>
        <p:sp>
          <p:nvSpPr>
            <p:cNvPr id="40" name="Rectangle : coins arrondis 3">
              <a:extLst>
                <a:ext uri="{FF2B5EF4-FFF2-40B4-BE49-F238E27FC236}">
                  <a16:creationId xmlns:a16="http://schemas.microsoft.com/office/drawing/2014/main" id="{98BB3CC2-8B1B-8547-BEE1-B2EBA12B8EB3}"/>
                </a:ext>
              </a:extLst>
            </p:cNvPr>
            <p:cNvSpPr/>
            <p:nvPr/>
          </p:nvSpPr>
          <p:spPr bwMode="auto">
            <a:xfrm>
              <a:off x="991001" y="4684155"/>
              <a:ext cx="1651905" cy="567789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Repeat</a:t>
              </a:r>
              <a:r>
                <a:rPr kumimoji="0" lang="fr-F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 HIV RNA at screening</a:t>
              </a:r>
            </a:p>
          </p:txBody>
        </p:sp>
      </p:grpSp>
      <p:sp>
        <p:nvSpPr>
          <p:cNvPr id="41" name="Rectangle 3">
            <a:extLst>
              <a:ext uri="{FF2B5EF4-FFF2-40B4-BE49-F238E27FC236}">
                <a16:creationId xmlns:a16="http://schemas.microsoft.com/office/drawing/2014/main" id="{EB18A245-3AB8-A74D-B001-19637F82229D}"/>
              </a:ext>
            </a:extLst>
          </p:cNvPr>
          <p:cNvSpPr txBox="1">
            <a:spLocks noChangeArrowheads="1"/>
          </p:cNvSpPr>
          <p:nvPr/>
        </p:nvSpPr>
        <p:spPr>
          <a:xfrm>
            <a:off x="609600" y="1710931"/>
            <a:ext cx="11343217" cy="609282"/>
          </a:xfrm>
          <a:prstGeom prst="rect">
            <a:avLst/>
          </a:prstGeom>
        </p:spPr>
        <p:txBody>
          <a:bodyPr/>
          <a:lstStyle>
            <a:lvl1pPr marL="257175" indent="-257175" algn="l" defTabSz="342900" rtl="0" eaLnBrk="1" latinLnBrk="0" hangingPunct="1">
              <a:spcBef>
                <a:spcPct val="20000"/>
              </a:spcBef>
              <a:buClr>
                <a:srgbClr val="3C549F"/>
              </a:buClr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213" indent="-214313" algn="l" defTabSz="342900" rtl="0" eaLnBrk="1" latinLnBrk="0" hangingPunct="1">
              <a:spcBef>
                <a:spcPct val="20000"/>
              </a:spcBef>
              <a:buClr>
                <a:srgbClr val="3C549F"/>
              </a:buClr>
              <a:buFont typeface="Arial"/>
              <a:buChar char="–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Clr>
                <a:srgbClr val="3C549F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Clr>
                <a:srgbClr val="3C549F"/>
              </a:buClr>
              <a:buFont typeface="Arial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Clr>
                <a:srgbClr val="3C549F"/>
              </a:buClr>
              <a:buFont typeface="Arial"/>
              <a:buChar char="»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/>
              <a:t>2-cohort Phase 2-3 trial</a:t>
            </a:r>
          </a:p>
          <a:p>
            <a:r>
              <a:rPr lang="en-US" sz="2000"/>
              <a:t>Inclusion criteria</a:t>
            </a:r>
          </a:p>
          <a:p>
            <a:pPr lvl="1"/>
            <a:r>
              <a:rPr lang="en-US" sz="1800"/>
              <a:t>HIV-1 RNA ≥ 400 copies/mL </a:t>
            </a:r>
          </a:p>
          <a:p>
            <a:pPr lvl="1"/>
            <a:r>
              <a:rPr lang="en-US" sz="1800"/>
              <a:t>Resistance to ≥2 agents from 3 of 4 main ARV classes </a:t>
            </a:r>
          </a:p>
          <a:p>
            <a:pPr lvl="1"/>
            <a:r>
              <a:rPr lang="en-US" sz="1800"/>
              <a:t>and ≤2 fully active agents from 4 main ARV classes</a:t>
            </a:r>
          </a:p>
          <a:p>
            <a:endParaRPr lang="en-US" sz="2000"/>
          </a:p>
        </p:txBody>
      </p:sp>
      <p:sp>
        <p:nvSpPr>
          <p:cNvPr id="43" name="ZoneTexte 42">
            <a:extLst>
              <a:ext uri="{FF2B5EF4-FFF2-40B4-BE49-F238E27FC236}">
                <a16:creationId xmlns:a16="http://schemas.microsoft.com/office/drawing/2014/main" id="{71897445-6620-BB4D-9DB7-7AFE37D2CBD4}"/>
              </a:ext>
            </a:extLst>
          </p:cNvPr>
          <p:cNvSpPr txBox="1"/>
          <p:nvPr/>
        </p:nvSpPr>
        <p:spPr>
          <a:xfrm>
            <a:off x="8067488" y="3152803"/>
            <a:ext cx="4812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>
                <a:latin typeface="+mj-lt"/>
              </a:rPr>
              <a:t>D14</a:t>
            </a:r>
          </a:p>
        </p:txBody>
      </p:sp>
      <p:sp>
        <p:nvSpPr>
          <p:cNvPr id="45" name="Text Box 3">
            <a:extLst>
              <a:ext uri="{FF2B5EF4-FFF2-40B4-BE49-F238E27FC236}">
                <a16:creationId xmlns:a16="http://schemas.microsoft.com/office/drawing/2014/main" id="{03ACB7EA-DAAF-4810-81DE-E9C0076E09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25399" y="6444771"/>
            <a:ext cx="256660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eaLnBrk="0" hangingPunct="0"/>
            <a:r>
              <a:rPr lang="pt-BR" sz="1400" i="1" dirty="0">
                <a:solidFill>
                  <a:srgbClr val="0070C0"/>
                </a:solidFill>
              </a:rPr>
              <a:t>Ogbuagu O, CROI 2022, Abs. 491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17139055-4749-4A4A-9371-079446B1BA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0471"/>
            <a:ext cx="11343216" cy="1481068"/>
          </a:xfrm>
        </p:spPr>
        <p:txBody>
          <a:bodyPr/>
          <a:lstStyle/>
          <a:p>
            <a:r>
              <a:rPr lang="en-US" dirty="0"/>
              <a:t>CAPELLA Study: LEN in PLWHIV with </a:t>
            </a:r>
            <a:r>
              <a:rPr lang="en-US" dirty="0" err="1"/>
              <a:t>multiresistant</a:t>
            </a:r>
            <a:r>
              <a:rPr lang="en-US" dirty="0"/>
              <a:t> HIV-1- W52 Results (1)</a:t>
            </a:r>
          </a:p>
        </p:txBody>
      </p:sp>
    </p:spTree>
    <p:extLst>
      <p:ext uri="{BB962C8B-B14F-4D97-AF65-F5344CB8AC3E}">
        <p14:creationId xmlns:p14="http://schemas.microsoft.com/office/powerpoint/2010/main" val="312661656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6" name="Rectangle 66">
            <a:extLst>
              <a:ext uri="{FF2B5EF4-FFF2-40B4-BE49-F238E27FC236}">
                <a16:creationId xmlns:a16="http://schemas.microsoft.com/office/drawing/2014/main" id="{4D24F010-6676-4FB4-8529-FC3A9798EB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67123" y="2177851"/>
            <a:ext cx="303269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fr-FR" sz="2000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+mj-lt"/>
                <a:cs typeface="Calibri" panose="020F0502020204030204" pitchFamily="34" charset="0"/>
              </a:rPr>
              <a:t>Randomized cohort (N = 36)</a:t>
            </a:r>
          </a:p>
        </p:txBody>
      </p:sp>
      <p:sp>
        <p:nvSpPr>
          <p:cNvPr id="5127" name="Rectangle 67">
            <a:extLst>
              <a:ext uri="{FF2B5EF4-FFF2-40B4-BE49-F238E27FC236}">
                <a16:creationId xmlns:a16="http://schemas.microsoft.com/office/drawing/2014/main" id="{67F525E8-30C7-4525-9520-1FD83A1E06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4081" y="2177851"/>
            <a:ext cx="338028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fr-FR" sz="2000" b="1" dirty="0">
                <a:solidFill>
                  <a:srgbClr val="0070C0"/>
                </a:solidFill>
                <a:latin typeface="+mj-lt"/>
                <a:cs typeface="Calibri" panose="020F0502020204030204" pitchFamily="34" charset="0"/>
              </a:rPr>
              <a:t>Non randomized cohort </a:t>
            </a:r>
            <a:r>
              <a:rPr kumimoji="0" lang="en-US" altLang="fr-FR" sz="2000" b="1" i="0" u="none" strike="noStrike" kern="1200" cap="none" spc="0" normalizeH="0" baseline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cs typeface="Calibri" panose="020F0502020204030204" pitchFamily="34" charset="0"/>
              </a:rPr>
              <a:t>(N = 36)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010E6D8-71CB-42B8-A854-67E7648513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68041" y="5881305"/>
            <a:ext cx="362075" cy="77501"/>
          </a:xfrm>
          <a:prstGeom prst="rect">
            <a:avLst/>
          </a:pr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120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12" name="Rectangle 10">
            <a:extLst>
              <a:ext uri="{FF2B5EF4-FFF2-40B4-BE49-F238E27FC236}">
                <a16:creationId xmlns:a16="http://schemas.microsoft.com/office/drawing/2014/main" id="{180D6DF5-2FDF-4F06-AFE7-65FE2D7662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05966" y="5881305"/>
            <a:ext cx="362075" cy="77501"/>
          </a:xfrm>
          <a:prstGeom prst="rect">
            <a:avLst/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120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25" name="Line 23">
            <a:extLst>
              <a:ext uri="{FF2B5EF4-FFF2-40B4-BE49-F238E27FC236}">
                <a16:creationId xmlns:a16="http://schemas.microsoft.com/office/drawing/2014/main" id="{ED11149F-425D-4D61-A12F-AE107C9CFBD7}"/>
              </a:ext>
            </a:extLst>
          </p:cNvPr>
          <p:cNvSpPr>
            <a:spLocks noChangeShapeType="1"/>
          </p:cNvSpPr>
          <p:nvPr/>
        </p:nvSpPr>
        <p:spPr bwMode="auto">
          <a:xfrm>
            <a:off x="4212758" y="3128927"/>
            <a:ext cx="0" cy="2829878"/>
          </a:xfrm>
          <a:prstGeom prst="line">
            <a:avLst/>
          </a:prstGeom>
          <a:noFill/>
          <a:ln w="9525">
            <a:solidFill>
              <a:srgbClr val="000066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120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27" name="Line 25">
            <a:extLst>
              <a:ext uri="{FF2B5EF4-FFF2-40B4-BE49-F238E27FC236}">
                <a16:creationId xmlns:a16="http://schemas.microsoft.com/office/drawing/2014/main" id="{D79FA1A1-F376-4097-BAFF-FC0CDC3BB77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97028" y="4295865"/>
            <a:ext cx="57054" cy="0"/>
          </a:xfrm>
          <a:prstGeom prst="line">
            <a:avLst/>
          </a:prstGeom>
          <a:noFill/>
          <a:ln w="9525">
            <a:solidFill>
              <a:srgbClr val="000066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120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28" name="Freeform 26">
            <a:extLst>
              <a:ext uri="{FF2B5EF4-FFF2-40B4-BE49-F238E27FC236}">
                <a16:creationId xmlns:a16="http://schemas.microsoft.com/office/drawing/2014/main" id="{D44C95F2-6671-4AD0-925C-19A8E32CBEED}"/>
              </a:ext>
            </a:extLst>
          </p:cNvPr>
          <p:cNvSpPr>
            <a:spLocks/>
          </p:cNvSpPr>
          <p:nvPr/>
        </p:nvSpPr>
        <p:spPr bwMode="auto">
          <a:xfrm>
            <a:off x="954082" y="3188714"/>
            <a:ext cx="0" cy="2770093"/>
          </a:xfrm>
          <a:custGeom>
            <a:avLst/>
            <a:gdLst>
              <a:gd name="T0" fmla="*/ 1251 h 1251"/>
              <a:gd name="T1" fmla="*/ 1000 h 1251"/>
              <a:gd name="T2" fmla="*/ 750 h 1251"/>
              <a:gd name="T3" fmla="*/ 500 h 1251"/>
              <a:gd name="T4" fmla="*/ 250 h 1251"/>
              <a:gd name="T5" fmla="*/ 0 h 1251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  <a:cxn ang="0">
                <a:pos x="0" y="T3"/>
              </a:cxn>
              <a:cxn ang="0">
                <a:pos x="0" y="T4"/>
              </a:cxn>
              <a:cxn ang="0">
                <a:pos x="0" y="T5"/>
              </a:cxn>
            </a:cxnLst>
            <a:rect l="0" t="0" r="r" b="b"/>
            <a:pathLst>
              <a:path h="1251">
                <a:moveTo>
                  <a:pt x="0" y="1251"/>
                </a:moveTo>
                <a:lnTo>
                  <a:pt x="0" y="1000"/>
                </a:lnTo>
                <a:lnTo>
                  <a:pt x="0" y="750"/>
                </a:lnTo>
                <a:lnTo>
                  <a:pt x="0" y="500"/>
                </a:lnTo>
                <a:lnTo>
                  <a:pt x="0" y="250"/>
                </a:lnTo>
                <a:lnTo>
                  <a:pt x="0" y="0"/>
                </a:lnTo>
              </a:path>
            </a:pathLst>
          </a:custGeom>
          <a:noFill/>
          <a:ln w="9525">
            <a:solidFill>
              <a:srgbClr val="000066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120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29" name="Line 27">
            <a:extLst>
              <a:ext uri="{FF2B5EF4-FFF2-40B4-BE49-F238E27FC236}">
                <a16:creationId xmlns:a16="http://schemas.microsoft.com/office/drawing/2014/main" id="{6A5C9227-96D6-4C1C-9D75-C9F768A9570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97028" y="3742290"/>
            <a:ext cx="57054" cy="0"/>
          </a:xfrm>
          <a:prstGeom prst="line">
            <a:avLst/>
          </a:prstGeom>
          <a:noFill/>
          <a:ln w="9525">
            <a:solidFill>
              <a:srgbClr val="000066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120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30" name="Line 28">
            <a:extLst>
              <a:ext uri="{FF2B5EF4-FFF2-40B4-BE49-F238E27FC236}">
                <a16:creationId xmlns:a16="http://schemas.microsoft.com/office/drawing/2014/main" id="{117FDF5D-4879-4C35-AFA2-C6F01444491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97028" y="5403016"/>
            <a:ext cx="57054" cy="0"/>
          </a:xfrm>
          <a:prstGeom prst="line">
            <a:avLst/>
          </a:prstGeom>
          <a:noFill/>
          <a:ln w="9525">
            <a:solidFill>
              <a:srgbClr val="000066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120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31" name="Line 29">
            <a:extLst>
              <a:ext uri="{FF2B5EF4-FFF2-40B4-BE49-F238E27FC236}">
                <a16:creationId xmlns:a16="http://schemas.microsoft.com/office/drawing/2014/main" id="{1A902E90-EDD8-40C2-9331-9F2D0A830D8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97028" y="4849441"/>
            <a:ext cx="57054" cy="0"/>
          </a:xfrm>
          <a:prstGeom prst="line">
            <a:avLst/>
          </a:prstGeom>
          <a:noFill/>
          <a:ln w="9525">
            <a:solidFill>
              <a:srgbClr val="000066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120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32" name="Line 30">
            <a:extLst>
              <a:ext uri="{FF2B5EF4-FFF2-40B4-BE49-F238E27FC236}">
                <a16:creationId xmlns:a16="http://schemas.microsoft.com/office/drawing/2014/main" id="{5DFE69A6-FF26-44FA-839F-87E56F8301A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97028" y="5958806"/>
            <a:ext cx="57054" cy="0"/>
          </a:xfrm>
          <a:prstGeom prst="line">
            <a:avLst/>
          </a:prstGeom>
          <a:noFill/>
          <a:ln w="9525">
            <a:solidFill>
              <a:srgbClr val="000066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120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33" name="Line 31">
            <a:extLst>
              <a:ext uri="{FF2B5EF4-FFF2-40B4-BE49-F238E27FC236}">
                <a16:creationId xmlns:a16="http://schemas.microsoft.com/office/drawing/2014/main" id="{283BE32B-2D32-439F-85A5-F56737261F3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54081" y="5958806"/>
            <a:ext cx="10531229" cy="0"/>
          </a:xfrm>
          <a:prstGeom prst="line">
            <a:avLst/>
          </a:prstGeom>
          <a:noFill/>
          <a:ln w="9525">
            <a:solidFill>
              <a:srgbClr val="000066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120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34" name="Line 32">
            <a:extLst>
              <a:ext uri="{FF2B5EF4-FFF2-40B4-BE49-F238E27FC236}">
                <a16:creationId xmlns:a16="http://schemas.microsoft.com/office/drawing/2014/main" id="{D40DCACC-5380-4848-98CD-BA3684FC5A8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97028" y="3188714"/>
            <a:ext cx="57054" cy="0"/>
          </a:xfrm>
          <a:prstGeom prst="line">
            <a:avLst/>
          </a:prstGeom>
          <a:noFill/>
          <a:ln w="9525">
            <a:solidFill>
              <a:srgbClr val="000066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120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35" name="Rectangle 33">
            <a:extLst>
              <a:ext uri="{FF2B5EF4-FFF2-40B4-BE49-F238E27FC236}">
                <a16:creationId xmlns:a16="http://schemas.microsoft.com/office/drawing/2014/main" id="{15C3A002-47E5-4658-9D42-23042620EB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3107776"/>
            <a:ext cx="235641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20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rPr>
              <a:t>100</a:t>
            </a:r>
          </a:p>
        </p:txBody>
      </p:sp>
      <p:sp>
        <p:nvSpPr>
          <p:cNvPr id="36" name="Rectangle 34">
            <a:extLst>
              <a:ext uri="{FF2B5EF4-FFF2-40B4-BE49-F238E27FC236}">
                <a16:creationId xmlns:a16="http://schemas.microsoft.com/office/drawing/2014/main" id="{F1D5EE26-4DCF-4DCF-AB97-405E4BF15F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8147" y="3652207"/>
            <a:ext cx="157094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20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rPr>
              <a:t>80</a:t>
            </a:r>
          </a:p>
        </p:txBody>
      </p:sp>
      <p:sp>
        <p:nvSpPr>
          <p:cNvPr id="37" name="Rectangle 35">
            <a:extLst>
              <a:ext uri="{FF2B5EF4-FFF2-40B4-BE49-F238E27FC236}">
                <a16:creationId xmlns:a16="http://schemas.microsoft.com/office/drawing/2014/main" id="{D75A472E-9D83-4CF0-BCBA-6E4C48EBE8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8147" y="4205783"/>
            <a:ext cx="157094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20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rPr>
              <a:t>60</a:t>
            </a:r>
          </a:p>
        </p:txBody>
      </p:sp>
      <p:sp>
        <p:nvSpPr>
          <p:cNvPr id="38" name="Rectangle 36">
            <a:extLst>
              <a:ext uri="{FF2B5EF4-FFF2-40B4-BE49-F238E27FC236}">
                <a16:creationId xmlns:a16="http://schemas.microsoft.com/office/drawing/2014/main" id="{FD7D558D-AAAC-414A-AD2F-56498651E6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8147" y="4761572"/>
            <a:ext cx="157094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20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rPr>
              <a:t>40</a:t>
            </a:r>
          </a:p>
        </p:txBody>
      </p:sp>
      <p:sp>
        <p:nvSpPr>
          <p:cNvPr id="39" name="Rectangle 37">
            <a:extLst>
              <a:ext uri="{FF2B5EF4-FFF2-40B4-BE49-F238E27FC236}">
                <a16:creationId xmlns:a16="http://schemas.microsoft.com/office/drawing/2014/main" id="{8825DFCB-297A-4CF6-A8A6-395B8BD09D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8147" y="5315148"/>
            <a:ext cx="157094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20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rPr>
              <a:t>20</a:t>
            </a:r>
          </a:p>
        </p:txBody>
      </p:sp>
      <p:sp>
        <p:nvSpPr>
          <p:cNvPr id="40" name="Rectangle 38">
            <a:extLst>
              <a:ext uri="{FF2B5EF4-FFF2-40B4-BE49-F238E27FC236}">
                <a16:creationId xmlns:a16="http://schemas.microsoft.com/office/drawing/2014/main" id="{2E339103-5382-471C-BF71-7896F435A0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6693" y="5859579"/>
            <a:ext cx="78548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20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rPr>
              <a:t>0</a:t>
            </a:r>
          </a:p>
        </p:txBody>
      </p:sp>
      <p:sp>
        <p:nvSpPr>
          <p:cNvPr id="62" name="Rectangle 60">
            <a:extLst>
              <a:ext uri="{FF2B5EF4-FFF2-40B4-BE49-F238E27FC236}">
                <a16:creationId xmlns:a16="http://schemas.microsoft.com/office/drawing/2014/main" id="{610CCC66-4EE1-4F31-8B0E-EEED032EF1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88733" y="5606732"/>
            <a:ext cx="78548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20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rPr>
              <a:t>3</a:t>
            </a:r>
          </a:p>
        </p:txBody>
      </p:sp>
      <p:sp>
        <p:nvSpPr>
          <p:cNvPr id="63" name="Rectangle 61">
            <a:extLst>
              <a:ext uri="{FF2B5EF4-FFF2-40B4-BE49-F238E27FC236}">
                <a16:creationId xmlns:a16="http://schemas.microsoft.com/office/drawing/2014/main" id="{BF62A069-CDCC-4434-91F7-19C921499C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8852" y="5606732"/>
            <a:ext cx="78548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20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rPr>
              <a:t>3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E33FA59-8C05-4E29-922A-59DABA887C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83739" y="3706110"/>
            <a:ext cx="210419" cy="208800"/>
          </a:xfrm>
          <a:prstGeom prst="rect">
            <a:avLst/>
          </a:pr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120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17" name="Freeform 15">
            <a:extLst>
              <a:ext uri="{FF2B5EF4-FFF2-40B4-BE49-F238E27FC236}">
                <a16:creationId xmlns:a16="http://schemas.microsoft.com/office/drawing/2014/main" id="{008D6385-84C8-4B06-9529-5DDB812DECA4}"/>
              </a:ext>
            </a:extLst>
          </p:cNvPr>
          <p:cNvSpPr>
            <a:spLocks/>
          </p:cNvSpPr>
          <p:nvPr/>
        </p:nvSpPr>
        <p:spPr bwMode="auto">
          <a:xfrm>
            <a:off x="4889192" y="3489859"/>
            <a:ext cx="362075" cy="2468948"/>
          </a:xfrm>
          <a:custGeom>
            <a:avLst/>
            <a:gdLst>
              <a:gd name="T0" fmla="*/ 0 w 165"/>
              <a:gd name="T1" fmla="*/ 0 h 1115"/>
              <a:gd name="T2" fmla="*/ 0 w 165"/>
              <a:gd name="T3" fmla="*/ 106 h 1115"/>
              <a:gd name="T4" fmla="*/ 0 w 165"/>
              <a:gd name="T5" fmla="*/ 1115 h 1115"/>
              <a:gd name="T6" fmla="*/ 165 w 165"/>
              <a:gd name="T7" fmla="*/ 1115 h 1115"/>
              <a:gd name="T8" fmla="*/ 165 w 165"/>
              <a:gd name="T9" fmla="*/ 0 h 1115"/>
              <a:gd name="T10" fmla="*/ 0 w 165"/>
              <a:gd name="T11" fmla="*/ 0 h 11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65" h="1115">
                <a:moveTo>
                  <a:pt x="0" y="0"/>
                </a:moveTo>
                <a:lnTo>
                  <a:pt x="0" y="106"/>
                </a:lnTo>
                <a:lnTo>
                  <a:pt x="0" y="1115"/>
                </a:lnTo>
                <a:lnTo>
                  <a:pt x="165" y="1115"/>
                </a:lnTo>
                <a:lnTo>
                  <a:pt x="165" y="0"/>
                </a:lnTo>
                <a:lnTo>
                  <a:pt x="0" y="0"/>
                </a:lnTo>
                <a:close/>
              </a:path>
            </a:pathLst>
          </a:cu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120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18" name="Rectangle 16">
            <a:extLst>
              <a:ext uri="{FF2B5EF4-FFF2-40B4-BE49-F238E27FC236}">
                <a16:creationId xmlns:a16="http://schemas.microsoft.com/office/drawing/2014/main" id="{AF37A1EA-A556-4E95-BEA0-4924672C22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27117" y="3724575"/>
            <a:ext cx="362075" cy="2234232"/>
          </a:xfrm>
          <a:prstGeom prst="rect">
            <a:avLst/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120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19" name="Freeform 17">
            <a:extLst>
              <a:ext uri="{FF2B5EF4-FFF2-40B4-BE49-F238E27FC236}">
                <a16:creationId xmlns:a16="http://schemas.microsoft.com/office/drawing/2014/main" id="{6288487D-0E0D-4BCB-AD5E-1F0B8B0FE694}"/>
              </a:ext>
            </a:extLst>
          </p:cNvPr>
          <p:cNvSpPr>
            <a:spLocks/>
          </p:cNvSpPr>
          <p:nvPr/>
        </p:nvSpPr>
        <p:spPr bwMode="auto">
          <a:xfrm>
            <a:off x="5604565" y="5422944"/>
            <a:ext cx="362075" cy="535861"/>
          </a:xfrm>
          <a:custGeom>
            <a:avLst/>
            <a:gdLst>
              <a:gd name="T0" fmla="*/ 165 w 165"/>
              <a:gd name="T1" fmla="*/ 0 h 242"/>
              <a:gd name="T2" fmla="*/ 0 w 165"/>
              <a:gd name="T3" fmla="*/ 0 h 242"/>
              <a:gd name="T4" fmla="*/ 0 w 165"/>
              <a:gd name="T5" fmla="*/ 242 h 242"/>
              <a:gd name="T6" fmla="*/ 165 w 165"/>
              <a:gd name="T7" fmla="*/ 242 h 242"/>
              <a:gd name="T8" fmla="*/ 165 w 165"/>
              <a:gd name="T9" fmla="*/ 105 h 242"/>
              <a:gd name="T10" fmla="*/ 165 w 165"/>
              <a:gd name="T11" fmla="*/ 0 h 2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65" h="242">
                <a:moveTo>
                  <a:pt x="165" y="0"/>
                </a:moveTo>
                <a:lnTo>
                  <a:pt x="0" y="0"/>
                </a:lnTo>
                <a:lnTo>
                  <a:pt x="0" y="242"/>
                </a:lnTo>
                <a:lnTo>
                  <a:pt x="165" y="242"/>
                </a:lnTo>
                <a:lnTo>
                  <a:pt x="165" y="105"/>
                </a:lnTo>
                <a:lnTo>
                  <a:pt x="165" y="0"/>
                </a:lnTo>
                <a:close/>
              </a:path>
            </a:pathLst>
          </a:cu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120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20" name="Rectangle 18">
            <a:extLst>
              <a:ext uri="{FF2B5EF4-FFF2-40B4-BE49-F238E27FC236}">
                <a16:creationId xmlns:a16="http://schemas.microsoft.com/office/drawing/2014/main" id="{A1DAD974-A1EF-463C-AD23-F88487C292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66640" y="5655447"/>
            <a:ext cx="362075" cy="303360"/>
          </a:xfrm>
          <a:prstGeom prst="rect">
            <a:avLst/>
          </a:pr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120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41" name="Rectangle 39">
            <a:extLst>
              <a:ext uri="{FF2B5EF4-FFF2-40B4-BE49-F238E27FC236}">
                <a16:creationId xmlns:a16="http://schemas.microsoft.com/office/drawing/2014/main" id="{6E10706B-C28C-42F3-85F1-76D0ED02FF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2829" y="3215285"/>
            <a:ext cx="157094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20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rPr>
              <a:t>89</a:t>
            </a:r>
          </a:p>
        </p:txBody>
      </p:sp>
      <p:sp>
        <p:nvSpPr>
          <p:cNvPr id="42" name="Rectangle 40">
            <a:extLst>
              <a:ext uri="{FF2B5EF4-FFF2-40B4-BE49-F238E27FC236}">
                <a16:creationId xmlns:a16="http://schemas.microsoft.com/office/drawing/2014/main" id="{80EDBD5E-06D4-4A10-87BF-239E669E42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90755" y="3450002"/>
            <a:ext cx="157094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20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rPr>
              <a:t>81</a:t>
            </a:r>
          </a:p>
        </p:txBody>
      </p:sp>
      <p:sp>
        <p:nvSpPr>
          <p:cNvPr id="43" name="Rectangle 41">
            <a:extLst>
              <a:ext uri="{FF2B5EF4-FFF2-40B4-BE49-F238E27FC236}">
                <a16:creationId xmlns:a16="http://schemas.microsoft.com/office/drawing/2014/main" id="{AD8EB2A2-4085-4C1D-8763-0EC5B76C51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04238" y="6004769"/>
            <a:ext cx="76771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fr-FR" sz="1200" b="1" dirty="0">
                <a:solidFill>
                  <a:srgbClr val="000000"/>
                </a:solidFill>
                <a:latin typeface="+mj-lt"/>
              </a:rPr>
              <a:t>Virologic</a:t>
            </a:r>
          </a:p>
          <a:p>
            <a:pPr lvl="0"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fr-FR" sz="1200" b="1" dirty="0">
                <a:solidFill>
                  <a:srgbClr val="000000"/>
                </a:solidFill>
                <a:latin typeface="+mj-lt"/>
              </a:rPr>
              <a:t>suppression</a:t>
            </a:r>
          </a:p>
        </p:txBody>
      </p:sp>
      <p:sp>
        <p:nvSpPr>
          <p:cNvPr id="44" name="Rectangle 42">
            <a:extLst>
              <a:ext uri="{FF2B5EF4-FFF2-40B4-BE49-F238E27FC236}">
                <a16:creationId xmlns:a16="http://schemas.microsoft.com/office/drawing/2014/main" id="{578CCB3F-7379-402A-B200-AD1208D127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25141" y="6004769"/>
            <a:ext cx="56400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fr-FR" sz="1200" b="1" dirty="0">
                <a:solidFill>
                  <a:srgbClr val="000000"/>
                </a:solidFill>
                <a:latin typeface="+mj-lt"/>
              </a:rPr>
              <a:t>Virologic</a:t>
            </a:r>
          </a:p>
          <a:p>
            <a:pPr lvl="0"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fr-FR" sz="1200" b="1" dirty="0">
                <a:solidFill>
                  <a:srgbClr val="000000"/>
                </a:solidFill>
                <a:latin typeface="+mj-lt"/>
              </a:rPr>
              <a:t>failure</a:t>
            </a:r>
          </a:p>
        </p:txBody>
      </p:sp>
      <p:sp>
        <p:nvSpPr>
          <p:cNvPr id="45" name="Rectangle 43">
            <a:extLst>
              <a:ext uri="{FF2B5EF4-FFF2-40B4-BE49-F238E27FC236}">
                <a16:creationId xmlns:a16="http://schemas.microsoft.com/office/drawing/2014/main" id="{09D32D6D-FAE5-4E30-9D77-BE35ACFA55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64778" y="5668732"/>
            <a:ext cx="78548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20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rPr>
              <a:t>0</a:t>
            </a:r>
          </a:p>
        </p:txBody>
      </p:sp>
      <p:sp>
        <p:nvSpPr>
          <p:cNvPr id="46" name="Rectangle 44">
            <a:extLst>
              <a:ext uri="{FF2B5EF4-FFF2-40B4-BE49-F238E27FC236}">
                <a16:creationId xmlns:a16="http://schemas.microsoft.com/office/drawing/2014/main" id="{0C880C7E-C780-4480-8C7A-C9B93C5E43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02704" y="5668732"/>
            <a:ext cx="78548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20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rPr>
              <a:t>0</a:t>
            </a:r>
          </a:p>
        </p:txBody>
      </p:sp>
      <p:sp>
        <p:nvSpPr>
          <p:cNvPr id="47" name="Rectangle 45">
            <a:extLst>
              <a:ext uri="{FF2B5EF4-FFF2-40B4-BE49-F238E27FC236}">
                <a16:creationId xmlns:a16="http://schemas.microsoft.com/office/drawing/2014/main" id="{8CFA03EC-E6D2-4BD4-B536-436230D4A0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40975" y="6004769"/>
            <a:ext cx="79964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fr-FR" sz="1200" b="1" dirty="0">
                <a:solidFill>
                  <a:srgbClr val="000000"/>
                </a:solidFill>
                <a:latin typeface="+mj-lt"/>
              </a:rPr>
              <a:t>No virologic </a:t>
            </a:r>
          </a:p>
          <a:p>
            <a:pPr lvl="0"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fr-FR" sz="1200" b="1" dirty="0">
                <a:solidFill>
                  <a:srgbClr val="000000"/>
                </a:solidFill>
                <a:latin typeface="+mj-lt"/>
              </a:rPr>
              <a:t>data</a:t>
            </a:r>
          </a:p>
        </p:txBody>
      </p:sp>
      <p:sp>
        <p:nvSpPr>
          <p:cNvPr id="5124" name="Rectangle 64">
            <a:extLst>
              <a:ext uri="{FF2B5EF4-FFF2-40B4-BE49-F238E27FC236}">
                <a16:creationId xmlns:a16="http://schemas.microsoft.com/office/drawing/2014/main" id="{85023BBD-3087-4BD3-AC92-A2238717A5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28083" y="5383087"/>
            <a:ext cx="158505" cy="18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20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rPr>
              <a:t>11</a:t>
            </a:r>
          </a:p>
        </p:txBody>
      </p:sp>
      <p:sp>
        <p:nvSpPr>
          <p:cNvPr id="5125" name="Rectangle 65">
            <a:extLst>
              <a:ext uri="{FF2B5EF4-FFF2-40B4-BE49-F238E27FC236}">
                <a16:creationId xmlns:a16="http://schemas.microsoft.com/office/drawing/2014/main" id="{3156A7FB-7335-45BE-BEC3-CB708CFF9B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68202" y="5148371"/>
            <a:ext cx="157094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20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rPr>
              <a:t>19</a:t>
            </a:r>
          </a:p>
        </p:txBody>
      </p:sp>
      <p:sp>
        <p:nvSpPr>
          <p:cNvPr id="5131" name="Rectangle 71">
            <a:extLst>
              <a:ext uri="{FF2B5EF4-FFF2-40B4-BE49-F238E27FC236}">
                <a16:creationId xmlns:a16="http://schemas.microsoft.com/office/drawing/2014/main" id="{A4CF9E3A-ABC8-48F0-968F-922037F9DA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59886" y="3687939"/>
            <a:ext cx="171040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FR" altLang="fr-FR" sz="1600" b="1" dirty="0">
                <a:solidFill>
                  <a:srgbClr val="000000"/>
                </a:solidFill>
                <a:latin typeface="+mj-lt"/>
              </a:rPr>
              <a:t>HIV RNA</a:t>
            </a:r>
            <a:r>
              <a:rPr kumimoji="0" lang="fr-FR" altLang="fr-FR" sz="16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fr-FR" altLang="fr-FR" sz="1600" b="1" dirty="0">
                <a:solidFill>
                  <a:srgbClr val="000000"/>
                </a:solidFill>
                <a:latin typeface="+mj-lt"/>
              </a:rPr>
              <a:t>&lt;</a:t>
            </a:r>
            <a:r>
              <a:rPr kumimoji="0" lang="fr-FR" altLang="fr-FR" sz="16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rPr>
              <a:t> 200 c/</a:t>
            </a:r>
            <a:r>
              <a:rPr kumimoji="0" lang="fr-FR" altLang="fr-FR" sz="16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+mj-lt"/>
              </a:rPr>
              <a:t>mL</a:t>
            </a:r>
            <a:endParaRPr kumimoji="0" lang="fr-FR" altLang="fr-FR" sz="1600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+mj-lt"/>
            </a:endParaRP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D13BB4A7-B8BE-A040-B8C9-8EB9C2639ECF}"/>
              </a:ext>
            </a:extLst>
          </p:cNvPr>
          <p:cNvGrpSpPr/>
          <p:nvPr/>
        </p:nvGrpSpPr>
        <p:grpSpPr>
          <a:xfrm>
            <a:off x="1143932" y="3295000"/>
            <a:ext cx="2936383" cy="3079101"/>
            <a:chOff x="1611439" y="3295000"/>
            <a:chExt cx="2936383" cy="3079101"/>
          </a:xfrm>
        </p:grpSpPr>
        <p:sp>
          <p:nvSpPr>
            <p:cNvPr id="21" name="Freeform 19">
              <a:extLst>
                <a:ext uri="{FF2B5EF4-FFF2-40B4-BE49-F238E27FC236}">
                  <a16:creationId xmlns:a16="http://schemas.microsoft.com/office/drawing/2014/main" id="{B1AED151-722F-4AD3-A18D-08C78C04BE09}"/>
                </a:ext>
              </a:extLst>
            </p:cNvPr>
            <p:cNvSpPr>
              <a:spLocks/>
            </p:cNvSpPr>
            <p:nvPr/>
          </p:nvSpPr>
          <p:spPr bwMode="auto">
            <a:xfrm>
              <a:off x="1982848" y="3569574"/>
              <a:ext cx="362075" cy="2389233"/>
            </a:xfrm>
            <a:custGeom>
              <a:avLst/>
              <a:gdLst>
                <a:gd name="T0" fmla="*/ 165 w 165"/>
                <a:gd name="T1" fmla="*/ 0 h 1079"/>
                <a:gd name="T2" fmla="*/ 0 w 165"/>
                <a:gd name="T3" fmla="*/ 0 h 1079"/>
                <a:gd name="T4" fmla="*/ 0 w 165"/>
                <a:gd name="T5" fmla="*/ 70 h 1079"/>
                <a:gd name="T6" fmla="*/ 0 w 165"/>
                <a:gd name="T7" fmla="*/ 1079 h 1079"/>
                <a:gd name="T8" fmla="*/ 165 w 165"/>
                <a:gd name="T9" fmla="*/ 1079 h 1079"/>
                <a:gd name="T10" fmla="*/ 165 w 165"/>
                <a:gd name="T11" fmla="*/ 0 h 10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5" h="1079">
                  <a:moveTo>
                    <a:pt x="165" y="0"/>
                  </a:moveTo>
                  <a:lnTo>
                    <a:pt x="0" y="0"/>
                  </a:lnTo>
                  <a:lnTo>
                    <a:pt x="0" y="70"/>
                  </a:lnTo>
                  <a:lnTo>
                    <a:pt x="0" y="1079"/>
                  </a:lnTo>
                  <a:lnTo>
                    <a:pt x="165" y="1079"/>
                  </a:lnTo>
                  <a:lnTo>
                    <a:pt x="165" y="0"/>
                  </a:ln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 dirty="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22" name="Rectangle 20">
              <a:extLst>
                <a:ext uri="{FF2B5EF4-FFF2-40B4-BE49-F238E27FC236}">
                  <a16:creationId xmlns:a16="http://schemas.microsoft.com/office/drawing/2014/main" id="{DCAB738E-CAA7-430D-A425-70E42CBC96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20772" y="3724575"/>
              <a:ext cx="362075" cy="2234232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 dirty="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23" name="Rectangle 21">
              <a:extLst>
                <a:ext uri="{FF2B5EF4-FFF2-40B4-BE49-F238E27FC236}">
                  <a16:creationId xmlns:a16="http://schemas.microsoft.com/office/drawing/2014/main" id="{0289F01E-81C8-40B8-9628-A8030E13C2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60295" y="5655447"/>
              <a:ext cx="362075" cy="30336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 dirty="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24" name="Freeform 22">
              <a:extLst>
                <a:ext uri="{FF2B5EF4-FFF2-40B4-BE49-F238E27FC236}">
                  <a16:creationId xmlns:a16="http://schemas.microsoft.com/office/drawing/2014/main" id="{6390FDC5-CC3F-416E-A263-522B08B32901}"/>
                </a:ext>
              </a:extLst>
            </p:cNvPr>
            <p:cNvSpPr>
              <a:spLocks/>
            </p:cNvSpPr>
            <p:nvPr/>
          </p:nvSpPr>
          <p:spPr bwMode="auto">
            <a:xfrm>
              <a:off x="2698221" y="5496017"/>
              <a:ext cx="362075" cy="462790"/>
            </a:xfrm>
            <a:custGeom>
              <a:avLst/>
              <a:gdLst>
                <a:gd name="T0" fmla="*/ 0 w 165"/>
                <a:gd name="T1" fmla="*/ 0 h 209"/>
                <a:gd name="T2" fmla="*/ 0 w 165"/>
                <a:gd name="T3" fmla="*/ 209 h 209"/>
                <a:gd name="T4" fmla="*/ 165 w 165"/>
                <a:gd name="T5" fmla="*/ 209 h 209"/>
                <a:gd name="T6" fmla="*/ 165 w 165"/>
                <a:gd name="T7" fmla="*/ 72 h 209"/>
                <a:gd name="T8" fmla="*/ 165 w 165"/>
                <a:gd name="T9" fmla="*/ 0 h 209"/>
                <a:gd name="T10" fmla="*/ 0 w 165"/>
                <a:gd name="T11" fmla="*/ 0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5" h="209">
                  <a:moveTo>
                    <a:pt x="0" y="0"/>
                  </a:moveTo>
                  <a:lnTo>
                    <a:pt x="0" y="209"/>
                  </a:lnTo>
                  <a:lnTo>
                    <a:pt x="165" y="209"/>
                  </a:lnTo>
                  <a:lnTo>
                    <a:pt x="165" y="72"/>
                  </a:lnTo>
                  <a:lnTo>
                    <a:pt x="16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30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 dirty="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48" name="Rectangle 46">
              <a:extLst>
                <a:ext uri="{FF2B5EF4-FFF2-40B4-BE49-F238E27FC236}">
                  <a16:creationId xmlns:a16="http://schemas.microsoft.com/office/drawing/2014/main" id="{6FAF1609-CE43-46CE-8681-AF518E9CB6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6485" y="3295000"/>
              <a:ext cx="157094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fr-FR" sz="120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+mj-lt"/>
                </a:rPr>
                <a:t>86</a:t>
              </a:r>
            </a:p>
          </p:txBody>
        </p:sp>
        <p:sp>
          <p:nvSpPr>
            <p:cNvPr id="49" name="Rectangle 47">
              <a:extLst>
                <a:ext uri="{FF2B5EF4-FFF2-40B4-BE49-F238E27FC236}">
                  <a16:creationId xmlns:a16="http://schemas.microsoft.com/office/drawing/2014/main" id="{793770AF-E5F8-40DE-882D-E562021740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84410" y="3450002"/>
              <a:ext cx="157094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fr-FR" sz="120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+mj-lt"/>
                </a:rPr>
                <a:t>81</a:t>
              </a:r>
            </a:p>
          </p:txBody>
        </p:sp>
        <p:sp>
          <p:nvSpPr>
            <p:cNvPr id="5120" name="Rectangle 62">
              <a:extLst>
                <a:ext uri="{FF2B5EF4-FFF2-40B4-BE49-F238E27FC236}">
                  <a16:creationId xmlns:a16="http://schemas.microsoft.com/office/drawing/2014/main" id="{C52C6C3C-B4EC-43B5-92A3-632E011E7B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21738" y="5383087"/>
              <a:ext cx="158505" cy="1846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fr-FR" sz="120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+mj-lt"/>
                </a:rPr>
                <a:t>11</a:t>
              </a:r>
            </a:p>
          </p:txBody>
        </p:sp>
        <p:sp>
          <p:nvSpPr>
            <p:cNvPr id="5121" name="Rectangle 63">
              <a:extLst>
                <a:ext uri="{FF2B5EF4-FFF2-40B4-BE49-F238E27FC236}">
                  <a16:creationId xmlns:a16="http://schemas.microsoft.com/office/drawing/2014/main" id="{74898D22-69DB-4908-9E5C-5EBA24F994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59664" y="5223657"/>
              <a:ext cx="157094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fr-FR" sz="120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+mj-lt"/>
                </a:rPr>
                <a:t>17</a:t>
              </a:r>
            </a:p>
          </p:txBody>
        </p:sp>
        <p:sp>
          <p:nvSpPr>
            <p:cNvPr id="75" name="Rectangle 41">
              <a:extLst>
                <a:ext uri="{FF2B5EF4-FFF2-40B4-BE49-F238E27FC236}">
                  <a16:creationId xmlns:a16="http://schemas.microsoft.com/office/drawing/2014/main" id="{2BD7C9BF-1BDB-4C0B-8253-61B5639416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11439" y="6004769"/>
              <a:ext cx="76771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fr-FR" sz="1200" b="1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+mj-lt"/>
                </a:rPr>
                <a:t>Virologic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fr-FR" sz="1200" b="1" dirty="0">
                  <a:solidFill>
                    <a:srgbClr val="000000"/>
                  </a:solidFill>
                  <a:latin typeface="+mj-lt"/>
                </a:rPr>
                <a:t>suppression</a:t>
              </a:r>
              <a:endParaRPr kumimoji="0" lang="en-US" altLang="fr-FR" sz="12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endParaRPr>
            </a:p>
          </p:txBody>
        </p:sp>
        <p:sp>
          <p:nvSpPr>
            <p:cNvPr id="76" name="Rectangle 42">
              <a:extLst>
                <a:ext uri="{FF2B5EF4-FFF2-40B4-BE49-F238E27FC236}">
                  <a16:creationId xmlns:a16="http://schemas.microsoft.com/office/drawing/2014/main" id="{DC454861-B8B8-4FF8-8A35-2C6178FC95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32342" y="6004769"/>
              <a:ext cx="564001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fr-FR" sz="1200" b="1" dirty="0">
                  <a:solidFill>
                    <a:srgbClr val="000000"/>
                  </a:solidFill>
                  <a:latin typeface="+mj-lt"/>
                </a:rPr>
                <a:t>Virologic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fr-FR" sz="1200" b="1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+mj-lt"/>
                </a:rPr>
                <a:t>failure</a:t>
              </a:r>
            </a:p>
          </p:txBody>
        </p:sp>
        <p:sp>
          <p:nvSpPr>
            <p:cNvPr id="77" name="Rectangle 45">
              <a:extLst>
                <a:ext uri="{FF2B5EF4-FFF2-40B4-BE49-F238E27FC236}">
                  <a16:creationId xmlns:a16="http://schemas.microsoft.com/office/drawing/2014/main" id="{AE8684C6-F2E0-4734-9764-DB333C518E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48180" y="6004769"/>
              <a:ext cx="79964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fr-FR" sz="1200" b="1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+mj-lt"/>
                </a:rPr>
                <a:t>No virologic 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fr-FR" sz="1200" b="1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+mj-lt"/>
                </a:rPr>
                <a:t>data</a:t>
              </a:r>
            </a:p>
          </p:txBody>
        </p:sp>
      </p:grpSp>
      <p:sp>
        <p:nvSpPr>
          <p:cNvPr id="73" name="Rectangle 33">
            <a:extLst>
              <a:ext uri="{FF2B5EF4-FFF2-40B4-BE49-F238E27FC236}">
                <a16:creationId xmlns:a16="http://schemas.microsoft.com/office/drawing/2014/main" id="{15C3A002-47E5-4658-9D42-23042620EB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1727" y="2916884"/>
            <a:ext cx="110608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20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rPr>
              <a:t>%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2428743-3D71-EC48-A36C-05331160FC46}"/>
              </a:ext>
            </a:extLst>
          </p:cNvPr>
          <p:cNvSpPr/>
          <p:nvPr/>
        </p:nvSpPr>
        <p:spPr>
          <a:xfrm>
            <a:off x="3852520" y="1617660"/>
            <a:ext cx="448696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sz="2400" b="1" dirty="0">
                <a:solidFill>
                  <a:srgbClr val="0070C0"/>
                </a:solidFill>
                <a:latin typeface="+mj-lt"/>
                <a:cs typeface="Calibri" panose="020F0502020204030204" pitchFamily="34" charset="0"/>
              </a:rPr>
              <a:t>Antiviral efficacy at W26 and W52</a:t>
            </a:r>
          </a:p>
        </p:txBody>
      </p:sp>
      <p:sp>
        <p:nvSpPr>
          <p:cNvPr id="78" name="Line 23">
            <a:extLst>
              <a:ext uri="{FF2B5EF4-FFF2-40B4-BE49-F238E27FC236}">
                <a16:creationId xmlns:a16="http://schemas.microsoft.com/office/drawing/2014/main" id="{99400D3D-6A4C-994E-9415-1BADB48796F7}"/>
              </a:ext>
            </a:extLst>
          </p:cNvPr>
          <p:cNvSpPr>
            <a:spLocks noChangeShapeType="1"/>
          </p:cNvSpPr>
          <p:nvPr/>
        </p:nvSpPr>
        <p:spPr bwMode="auto">
          <a:xfrm>
            <a:off x="7692558" y="3141627"/>
            <a:ext cx="0" cy="2829878"/>
          </a:xfrm>
          <a:prstGeom prst="line">
            <a:avLst/>
          </a:prstGeom>
          <a:noFill/>
          <a:ln w="9525">
            <a:solidFill>
              <a:srgbClr val="000066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1200">
              <a:solidFill>
                <a:srgbClr val="000000"/>
              </a:solidFill>
              <a:latin typeface="+mj-lt"/>
            </a:endParaRPr>
          </a:p>
        </p:txBody>
      </p:sp>
      <p:grpSp>
        <p:nvGrpSpPr>
          <p:cNvPr id="103" name="Groupe 102">
            <a:extLst>
              <a:ext uri="{FF2B5EF4-FFF2-40B4-BE49-F238E27FC236}">
                <a16:creationId xmlns:a16="http://schemas.microsoft.com/office/drawing/2014/main" id="{DBD7D839-66DC-0743-83A9-096F87FDE873}"/>
              </a:ext>
            </a:extLst>
          </p:cNvPr>
          <p:cNvGrpSpPr/>
          <p:nvPr/>
        </p:nvGrpSpPr>
        <p:grpSpPr>
          <a:xfrm>
            <a:off x="8053145" y="3288372"/>
            <a:ext cx="2936379" cy="3085729"/>
            <a:chOff x="1611438" y="3288372"/>
            <a:chExt cx="2936379" cy="3085729"/>
          </a:xfrm>
        </p:grpSpPr>
        <p:sp>
          <p:nvSpPr>
            <p:cNvPr id="104" name="Freeform 19">
              <a:extLst>
                <a:ext uri="{FF2B5EF4-FFF2-40B4-BE49-F238E27FC236}">
                  <a16:creationId xmlns:a16="http://schemas.microsoft.com/office/drawing/2014/main" id="{EE477368-977B-DA46-9A63-20FEEDCD7416}"/>
                </a:ext>
              </a:extLst>
            </p:cNvPr>
            <p:cNvSpPr>
              <a:spLocks/>
            </p:cNvSpPr>
            <p:nvPr/>
          </p:nvSpPr>
          <p:spPr bwMode="auto">
            <a:xfrm>
              <a:off x="1982848" y="3568407"/>
              <a:ext cx="362075" cy="2390400"/>
            </a:xfrm>
            <a:custGeom>
              <a:avLst/>
              <a:gdLst>
                <a:gd name="T0" fmla="*/ 165 w 165"/>
                <a:gd name="T1" fmla="*/ 0 h 1079"/>
                <a:gd name="T2" fmla="*/ 0 w 165"/>
                <a:gd name="T3" fmla="*/ 0 h 1079"/>
                <a:gd name="T4" fmla="*/ 0 w 165"/>
                <a:gd name="T5" fmla="*/ 70 h 1079"/>
                <a:gd name="T6" fmla="*/ 0 w 165"/>
                <a:gd name="T7" fmla="*/ 1079 h 1079"/>
                <a:gd name="T8" fmla="*/ 165 w 165"/>
                <a:gd name="T9" fmla="*/ 1079 h 1079"/>
                <a:gd name="T10" fmla="*/ 165 w 165"/>
                <a:gd name="T11" fmla="*/ 0 h 10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5" h="1079">
                  <a:moveTo>
                    <a:pt x="165" y="0"/>
                  </a:moveTo>
                  <a:lnTo>
                    <a:pt x="0" y="0"/>
                  </a:lnTo>
                  <a:lnTo>
                    <a:pt x="0" y="70"/>
                  </a:lnTo>
                  <a:lnTo>
                    <a:pt x="0" y="1079"/>
                  </a:lnTo>
                  <a:lnTo>
                    <a:pt x="165" y="1079"/>
                  </a:lnTo>
                  <a:lnTo>
                    <a:pt x="165" y="0"/>
                  </a:ln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 dirty="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105" name="Rectangle 20">
              <a:extLst>
                <a:ext uri="{FF2B5EF4-FFF2-40B4-BE49-F238E27FC236}">
                  <a16:creationId xmlns:a16="http://schemas.microsoft.com/office/drawing/2014/main" id="{B0F3D738-050E-FD4F-9ED4-27A2872DC3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20772" y="3610275"/>
              <a:ext cx="362075" cy="2348532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 dirty="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106" name="Rectangle 21">
              <a:extLst>
                <a:ext uri="{FF2B5EF4-FFF2-40B4-BE49-F238E27FC236}">
                  <a16:creationId xmlns:a16="http://schemas.microsoft.com/office/drawing/2014/main" id="{1E8F75DA-2150-E548-8B7B-B2CD686912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60295" y="5655447"/>
              <a:ext cx="362075" cy="30336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 dirty="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107" name="Freeform 22">
              <a:extLst>
                <a:ext uri="{FF2B5EF4-FFF2-40B4-BE49-F238E27FC236}">
                  <a16:creationId xmlns:a16="http://schemas.microsoft.com/office/drawing/2014/main" id="{D343D4EB-789D-7146-B72C-CAC96142464A}"/>
                </a:ext>
              </a:extLst>
            </p:cNvPr>
            <p:cNvSpPr>
              <a:spLocks/>
            </p:cNvSpPr>
            <p:nvPr/>
          </p:nvSpPr>
          <p:spPr bwMode="auto">
            <a:xfrm>
              <a:off x="2698221" y="5562807"/>
              <a:ext cx="362075" cy="396000"/>
            </a:xfrm>
            <a:custGeom>
              <a:avLst/>
              <a:gdLst>
                <a:gd name="T0" fmla="*/ 0 w 165"/>
                <a:gd name="T1" fmla="*/ 0 h 209"/>
                <a:gd name="T2" fmla="*/ 0 w 165"/>
                <a:gd name="T3" fmla="*/ 209 h 209"/>
                <a:gd name="T4" fmla="*/ 165 w 165"/>
                <a:gd name="T5" fmla="*/ 209 h 209"/>
                <a:gd name="T6" fmla="*/ 165 w 165"/>
                <a:gd name="T7" fmla="*/ 72 h 209"/>
                <a:gd name="T8" fmla="*/ 165 w 165"/>
                <a:gd name="T9" fmla="*/ 0 h 209"/>
                <a:gd name="T10" fmla="*/ 0 w 165"/>
                <a:gd name="T11" fmla="*/ 0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5" h="209">
                  <a:moveTo>
                    <a:pt x="0" y="0"/>
                  </a:moveTo>
                  <a:lnTo>
                    <a:pt x="0" y="209"/>
                  </a:lnTo>
                  <a:lnTo>
                    <a:pt x="165" y="209"/>
                  </a:lnTo>
                  <a:lnTo>
                    <a:pt x="165" y="72"/>
                  </a:lnTo>
                  <a:lnTo>
                    <a:pt x="16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30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 dirty="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108" name="Rectangle 46">
              <a:extLst>
                <a:ext uri="{FF2B5EF4-FFF2-40B4-BE49-F238E27FC236}">
                  <a16:creationId xmlns:a16="http://schemas.microsoft.com/office/drawing/2014/main" id="{F878DDB7-ACC3-6B47-B574-5B0EB69B19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6485" y="3288372"/>
              <a:ext cx="157094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fr-FR" sz="120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+mj-lt"/>
                </a:rPr>
                <a:t>86</a:t>
              </a:r>
            </a:p>
          </p:txBody>
        </p:sp>
        <p:sp>
          <p:nvSpPr>
            <p:cNvPr id="109" name="Rectangle 47">
              <a:extLst>
                <a:ext uri="{FF2B5EF4-FFF2-40B4-BE49-F238E27FC236}">
                  <a16:creationId xmlns:a16="http://schemas.microsoft.com/office/drawing/2014/main" id="{7342FC2A-A4D4-6B4E-B273-FFAEFBB850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84410" y="3335702"/>
              <a:ext cx="157094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fr-FR" sz="120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+mj-lt"/>
                </a:rPr>
                <a:t>83</a:t>
              </a:r>
            </a:p>
          </p:txBody>
        </p:sp>
        <p:sp>
          <p:nvSpPr>
            <p:cNvPr id="110" name="Rectangle 62">
              <a:extLst>
                <a:ext uri="{FF2B5EF4-FFF2-40B4-BE49-F238E27FC236}">
                  <a16:creationId xmlns:a16="http://schemas.microsoft.com/office/drawing/2014/main" id="{76717139-8EC7-A245-BCA6-4607E4BCD1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21738" y="5383087"/>
              <a:ext cx="158505" cy="1846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fr-FR" sz="120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+mj-lt"/>
                </a:rPr>
                <a:t>11</a:t>
              </a:r>
            </a:p>
          </p:txBody>
        </p:sp>
        <p:sp>
          <p:nvSpPr>
            <p:cNvPr id="111" name="Rectangle 63">
              <a:extLst>
                <a:ext uri="{FF2B5EF4-FFF2-40B4-BE49-F238E27FC236}">
                  <a16:creationId xmlns:a16="http://schemas.microsoft.com/office/drawing/2014/main" id="{84057E69-589E-9542-80CB-45975F5DE2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59664" y="5223657"/>
              <a:ext cx="157094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fr-FR" sz="120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+mj-lt"/>
                </a:rPr>
                <a:t>14</a:t>
              </a:r>
            </a:p>
          </p:txBody>
        </p:sp>
        <p:sp>
          <p:nvSpPr>
            <p:cNvPr id="112" name="Rectangle 41">
              <a:extLst>
                <a:ext uri="{FF2B5EF4-FFF2-40B4-BE49-F238E27FC236}">
                  <a16:creationId xmlns:a16="http://schemas.microsoft.com/office/drawing/2014/main" id="{C7960058-25D0-564E-89F9-570DDA2758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11438" y="6004769"/>
              <a:ext cx="76771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lvl="0"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fr-FR" sz="1200" b="1" dirty="0">
                  <a:solidFill>
                    <a:srgbClr val="000000"/>
                  </a:solidFill>
                  <a:latin typeface="+mj-lt"/>
                </a:rPr>
                <a:t>Virologic</a:t>
              </a:r>
            </a:p>
            <a:p>
              <a:pPr lvl="0"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fr-FR" sz="1200" b="1" dirty="0">
                  <a:solidFill>
                    <a:srgbClr val="000000"/>
                  </a:solidFill>
                  <a:latin typeface="+mj-lt"/>
                </a:rPr>
                <a:t>suppression</a:t>
              </a:r>
            </a:p>
          </p:txBody>
        </p:sp>
        <p:sp>
          <p:nvSpPr>
            <p:cNvPr id="113" name="Rectangle 42">
              <a:extLst>
                <a:ext uri="{FF2B5EF4-FFF2-40B4-BE49-F238E27FC236}">
                  <a16:creationId xmlns:a16="http://schemas.microsoft.com/office/drawing/2014/main" id="{1A13BA58-2A07-2843-9A6D-AECA7423E9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32340" y="6004769"/>
              <a:ext cx="564001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lvl="0"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fr-FR" sz="1200" b="1" dirty="0">
                  <a:solidFill>
                    <a:srgbClr val="000000"/>
                  </a:solidFill>
                  <a:latin typeface="+mj-lt"/>
                </a:rPr>
                <a:t>Virologic</a:t>
              </a:r>
            </a:p>
            <a:p>
              <a:pPr lvl="0"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fr-FR" sz="1200" b="1" dirty="0">
                  <a:solidFill>
                    <a:srgbClr val="000000"/>
                  </a:solidFill>
                  <a:latin typeface="+mj-lt"/>
                </a:rPr>
                <a:t>failure</a:t>
              </a:r>
            </a:p>
          </p:txBody>
        </p:sp>
        <p:sp>
          <p:nvSpPr>
            <p:cNvPr id="114" name="Rectangle 45">
              <a:extLst>
                <a:ext uri="{FF2B5EF4-FFF2-40B4-BE49-F238E27FC236}">
                  <a16:creationId xmlns:a16="http://schemas.microsoft.com/office/drawing/2014/main" id="{8492B650-D000-E44D-89CA-7025D12E5C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48175" y="6004769"/>
              <a:ext cx="79964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lvl="0"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fr-FR" sz="1200" b="1" dirty="0">
                  <a:solidFill>
                    <a:srgbClr val="000000"/>
                  </a:solidFill>
                  <a:latin typeface="+mj-lt"/>
                </a:rPr>
                <a:t>No virologic </a:t>
              </a:r>
            </a:p>
            <a:p>
              <a:pPr lvl="0"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fr-FR" sz="1200" b="1" dirty="0">
                  <a:solidFill>
                    <a:srgbClr val="000000"/>
                  </a:solidFill>
                  <a:latin typeface="+mj-lt"/>
                </a:rPr>
                <a:t>data</a:t>
              </a:r>
            </a:p>
          </p:txBody>
        </p:sp>
      </p:grpSp>
      <p:grpSp>
        <p:nvGrpSpPr>
          <p:cNvPr id="50" name="Groupe 49">
            <a:extLst>
              <a:ext uri="{FF2B5EF4-FFF2-40B4-BE49-F238E27FC236}">
                <a16:creationId xmlns:a16="http://schemas.microsoft.com/office/drawing/2014/main" id="{316D5068-5D9C-EE41-BE44-B3AD67BD7E7C}"/>
              </a:ext>
            </a:extLst>
          </p:cNvPr>
          <p:cNvGrpSpPr/>
          <p:nvPr/>
        </p:nvGrpSpPr>
        <p:grpSpPr>
          <a:xfrm>
            <a:off x="10188031" y="5607845"/>
            <a:ext cx="724150" cy="352074"/>
            <a:chOff x="3925873" y="5759132"/>
            <a:chExt cx="724150" cy="352074"/>
          </a:xfrm>
        </p:grpSpPr>
        <p:sp>
          <p:nvSpPr>
            <p:cNvPr id="115" name="Rectangle 114">
              <a:extLst>
                <a:ext uri="{FF2B5EF4-FFF2-40B4-BE49-F238E27FC236}">
                  <a16:creationId xmlns:a16="http://schemas.microsoft.com/office/drawing/2014/main" id="{2FAA0C5B-9334-D242-93B0-C50555482D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87948" y="6033705"/>
              <a:ext cx="362075" cy="77501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20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116" name="Rectangle 10">
              <a:extLst>
                <a:ext uri="{FF2B5EF4-FFF2-40B4-BE49-F238E27FC236}">
                  <a16:creationId xmlns:a16="http://schemas.microsoft.com/office/drawing/2014/main" id="{6217B436-D1EB-0A4F-A886-23406CC20C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25873" y="6033705"/>
              <a:ext cx="362075" cy="77501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20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117" name="Rectangle 60">
              <a:extLst>
                <a:ext uri="{FF2B5EF4-FFF2-40B4-BE49-F238E27FC236}">
                  <a16:creationId xmlns:a16="http://schemas.microsoft.com/office/drawing/2014/main" id="{9AC182CB-9B7D-7E45-A1DD-C2ACB1753D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08640" y="5759132"/>
              <a:ext cx="78548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120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+mj-lt"/>
                </a:rPr>
                <a:t>3</a:t>
              </a:r>
            </a:p>
          </p:txBody>
        </p:sp>
        <p:sp>
          <p:nvSpPr>
            <p:cNvPr id="118" name="Rectangle 61">
              <a:extLst>
                <a:ext uri="{FF2B5EF4-FFF2-40B4-BE49-F238E27FC236}">
                  <a16:creationId xmlns:a16="http://schemas.microsoft.com/office/drawing/2014/main" id="{F50A8A6E-E58C-584C-B497-3E1C8EFBF8B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48759" y="5759132"/>
              <a:ext cx="78548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120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+mj-lt"/>
                </a:rPr>
                <a:t>3</a:t>
              </a:r>
            </a:p>
          </p:txBody>
        </p:sp>
      </p:grpSp>
      <p:sp>
        <p:nvSpPr>
          <p:cNvPr id="51" name="Rectangle 50">
            <a:extLst>
              <a:ext uri="{FF2B5EF4-FFF2-40B4-BE49-F238E27FC236}">
                <a16:creationId xmlns:a16="http://schemas.microsoft.com/office/drawing/2014/main" id="{44C7D2A0-F8B1-C74A-8555-AAA91CCBFFA2}"/>
              </a:ext>
            </a:extLst>
          </p:cNvPr>
          <p:cNvSpPr/>
          <p:nvPr/>
        </p:nvSpPr>
        <p:spPr>
          <a:xfrm>
            <a:off x="4114161" y="2559482"/>
            <a:ext cx="38145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fr-FR" b="1" dirty="0">
                <a:solidFill>
                  <a:srgbClr val="000000"/>
                </a:solidFill>
                <a:latin typeface="+mj-lt"/>
                <a:cs typeface="Calibri" panose="020F0502020204030204" pitchFamily="34" charset="0"/>
              </a:rPr>
              <a:t>W26 outcome (presented at IAS 2021)</a:t>
            </a:r>
            <a:endParaRPr lang="en-US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119" name="Rectangle 118">
            <a:extLst>
              <a:ext uri="{FF2B5EF4-FFF2-40B4-BE49-F238E27FC236}">
                <a16:creationId xmlns:a16="http://schemas.microsoft.com/office/drawing/2014/main" id="{ECF79452-B742-F34B-8927-0F9295DB4B02}"/>
              </a:ext>
            </a:extLst>
          </p:cNvPr>
          <p:cNvSpPr/>
          <p:nvPr/>
        </p:nvSpPr>
        <p:spPr>
          <a:xfrm>
            <a:off x="1880713" y="2559482"/>
            <a:ext cx="15270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fr-FR" b="1" dirty="0">
                <a:solidFill>
                  <a:srgbClr val="000000"/>
                </a:solidFill>
                <a:latin typeface="+mj-lt"/>
                <a:cs typeface="Calibri" panose="020F0502020204030204" pitchFamily="34" charset="0"/>
              </a:rPr>
              <a:t>W26 outcome</a:t>
            </a:r>
            <a:endParaRPr lang="en-US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120" name="Rectangle 119">
            <a:extLst>
              <a:ext uri="{FF2B5EF4-FFF2-40B4-BE49-F238E27FC236}">
                <a16:creationId xmlns:a16="http://schemas.microsoft.com/office/drawing/2014/main" id="{BA0028FE-5A64-6142-AD3C-44F53E683BC0}"/>
              </a:ext>
            </a:extLst>
          </p:cNvPr>
          <p:cNvSpPr/>
          <p:nvPr/>
        </p:nvSpPr>
        <p:spPr>
          <a:xfrm>
            <a:off x="8272028" y="2559482"/>
            <a:ext cx="26131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fr-FR" b="1" dirty="0">
                <a:solidFill>
                  <a:srgbClr val="000000"/>
                </a:solidFill>
                <a:latin typeface="+mj-lt"/>
                <a:cs typeface="Calibri" panose="020F0502020204030204" pitchFamily="34" charset="0"/>
              </a:rPr>
              <a:t>W52 outcome (new data)</a:t>
            </a:r>
            <a:endParaRPr lang="en-US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121" name="Rectangle 120">
            <a:extLst>
              <a:ext uri="{FF2B5EF4-FFF2-40B4-BE49-F238E27FC236}">
                <a16:creationId xmlns:a16="http://schemas.microsoft.com/office/drawing/2014/main" id="{277F68EE-3923-344A-BDF8-48B67BDAA5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83739" y="3387427"/>
            <a:ext cx="210419" cy="208800"/>
          </a:xfrm>
          <a:prstGeom prst="rect">
            <a:avLst/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120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122" name="Rectangle 70">
            <a:extLst>
              <a:ext uri="{FF2B5EF4-FFF2-40B4-BE49-F238E27FC236}">
                <a16:creationId xmlns:a16="http://schemas.microsoft.com/office/drawing/2014/main" id="{E5ADE971-5979-EE4B-A64B-88F7ADBE70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59886" y="3356555"/>
            <a:ext cx="1606209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FR" altLang="fr-FR" sz="1600" b="1" dirty="0">
                <a:solidFill>
                  <a:srgbClr val="000000"/>
                </a:solidFill>
                <a:latin typeface="+mj-lt"/>
              </a:rPr>
              <a:t>HIV RNA</a:t>
            </a:r>
            <a:r>
              <a:rPr kumimoji="0" lang="fr-FR" altLang="fr-FR" sz="16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fr-FR" altLang="fr-FR" sz="1600" b="1" dirty="0">
                <a:solidFill>
                  <a:srgbClr val="000000"/>
                </a:solidFill>
                <a:latin typeface="+mj-lt"/>
              </a:rPr>
              <a:t>&lt;</a:t>
            </a:r>
            <a:r>
              <a:rPr kumimoji="0" lang="fr-FR" altLang="fr-FR" sz="16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rPr>
              <a:t> 50 c/</a:t>
            </a:r>
            <a:r>
              <a:rPr kumimoji="0" lang="fr-FR" altLang="fr-FR" sz="16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+mj-lt"/>
              </a:rPr>
              <a:t>mL</a:t>
            </a:r>
            <a:endParaRPr kumimoji="0" lang="fr-FR" altLang="fr-FR" sz="1600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+mj-lt"/>
            </a:endParaRPr>
          </a:p>
        </p:txBody>
      </p:sp>
      <p:sp>
        <p:nvSpPr>
          <p:cNvPr id="79" name="Text Box 3">
            <a:extLst>
              <a:ext uri="{FF2B5EF4-FFF2-40B4-BE49-F238E27FC236}">
                <a16:creationId xmlns:a16="http://schemas.microsoft.com/office/drawing/2014/main" id="{3DE17481-EBFA-4D0E-B8CE-0938C6C54B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25399" y="6444771"/>
            <a:ext cx="256660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eaLnBrk="0" hangingPunct="0"/>
            <a:r>
              <a:rPr lang="pt-BR" sz="1400" i="1" dirty="0">
                <a:solidFill>
                  <a:srgbClr val="0070C0"/>
                </a:solidFill>
              </a:rPr>
              <a:t>Ogbuagu O, CROI 2022, Abs. 491</a:t>
            </a:r>
          </a:p>
        </p:txBody>
      </p:sp>
      <p:sp>
        <p:nvSpPr>
          <p:cNvPr id="7" name="Titre 6">
            <a:extLst>
              <a:ext uri="{FF2B5EF4-FFF2-40B4-BE49-F238E27FC236}">
                <a16:creationId xmlns:a16="http://schemas.microsoft.com/office/drawing/2014/main" id="{3FB4DFDF-7AAA-4202-BAF8-2ED2A52F73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" y="10471"/>
            <a:ext cx="11245697" cy="1481068"/>
          </a:xfrm>
        </p:spPr>
        <p:txBody>
          <a:bodyPr/>
          <a:lstStyle/>
          <a:p>
            <a:r>
              <a:rPr lang="en-US" dirty="0"/>
              <a:t>CAPELLA Study: LEN in PLWHIV with </a:t>
            </a:r>
            <a:r>
              <a:rPr lang="en-US" dirty="0" err="1"/>
              <a:t>multiresistant</a:t>
            </a:r>
            <a:r>
              <a:rPr lang="en-US" dirty="0"/>
              <a:t> HIV-1- W52 Results (2)</a:t>
            </a:r>
          </a:p>
        </p:txBody>
      </p:sp>
    </p:spTree>
    <p:extLst>
      <p:ext uri="{BB962C8B-B14F-4D97-AF65-F5344CB8AC3E}">
        <p14:creationId xmlns:p14="http://schemas.microsoft.com/office/powerpoint/2010/main" val="142612219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Group 155">
            <a:extLst>
              <a:ext uri="{FF2B5EF4-FFF2-40B4-BE49-F238E27FC236}">
                <a16:creationId xmlns:a16="http://schemas.microsoft.com/office/drawing/2014/main" id="{FE35E074-13DE-7F48-A2E5-672991258E4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20420092"/>
              </p:ext>
            </p:extLst>
          </p:nvPr>
        </p:nvGraphicFramePr>
        <p:xfrm>
          <a:off x="304800" y="2372493"/>
          <a:ext cx="5970494" cy="3139764"/>
        </p:xfrm>
        <a:graphic>
          <a:graphicData uri="http://schemas.openxmlformats.org/drawingml/2006/table">
            <a:tbl>
              <a:tblPr/>
              <a:tblGrid>
                <a:gridCol w="29645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2347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82431">
                  <a:extLst>
                    <a:ext uri="{9D8B030D-6E8A-4147-A177-3AD203B41FA5}">
                      <a16:colId xmlns:a16="http://schemas.microsoft.com/office/drawing/2014/main" val="363058680"/>
                    </a:ext>
                  </a:extLst>
                </a:gridCol>
              </a:tblGrid>
              <a:tr h="698206"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42900" algn="l" defTabSz="3429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685800" algn="l" defTabSz="3429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028700" algn="l" defTabSz="3429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371600" algn="l" defTabSz="3429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714500" algn="l" defTabSz="3429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057400" algn="l" defTabSz="3429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400300" algn="l" defTabSz="3429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2743200" algn="l" defTabSz="3429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121881" marR="121881" marT="45774" marB="4577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42900" algn="l" defTabSz="3429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685800" algn="l" defTabSz="3429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028700" algn="l" defTabSz="3429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371600" algn="l" defTabSz="3429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714500" algn="l" defTabSz="3429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057400" algn="l" defTabSz="3429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400300" algn="l" defTabSz="3429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2743200" algn="l" defTabSz="3429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chemeClr val="bg1"/>
                          </a:solidFill>
                          <a:latin typeface="+mj-lt"/>
                          <a:cs typeface="Calibri" panose="020F0502020204030204" pitchFamily="34" charset="0"/>
                        </a:rPr>
                        <a:t>Randomized Cohort </a:t>
                      </a:r>
                      <a:br>
                        <a:rPr lang="en-US" sz="1600" b="1" dirty="0">
                          <a:solidFill>
                            <a:schemeClr val="bg1"/>
                          </a:solidFill>
                          <a:latin typeface="+mj-lt"/>
                          <a:cs typeface="Calibri" panose="020F0502020204030204" pitchFamily="34" charset="0"/>
                        </a:rPr>
                      </a:br>
                      <a:r>
                        <a:rPr lang="en-US" sz="1600" b="0" dirty="0">
                          <a:solidFill>
                            <a:schemeClr val="bg1"/>
                          </a:solidFill>
                          <a:latin typeface="+mj-lt"/>
                          <a:cs typeface="Calibri" panose="020F0502020204030204" pitchFamily="34" charset="0"/>
                        </a:rPr>
                        <a:t>(N= 36)</a:t>
                      </a:r>
                    </a:p>
                  </a:txBody>
                  <a:tcPr marL="121881" marR="121881" marT="45774" marB="4577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42900" algn="l" defTabSz="3429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685800" algn="l" defTabSz="3429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028700" algn="l" defTabSz="3429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371600" algn="l" defTabSz="3429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714500" algn="l" defTabSz="3429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057400" algn="l" defTabSz="3429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400300" algn="l" defTabSz="3429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2743200" algn="l" defTabSz="3429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chemeClr val="bg1"/>
                          </a:solidFill>
                          <a:latin typeface="+mj-lt"/>
                          <a:cs typeface="Calibri" panose="020F0502020204030204" pitchFamily="34" charset="0"/>
                        </a:rPr>
                        <a:t>Nonrandomized Cohort</a:t>
                      </a:r>
                      <a:br>
                        <a:rPr lang="en-US" sz="1600" b="1" dirty="0">
                          <a:solidFill>
                            <a:schemeClr val="bg1"/>
                          </a:solidFill>
                          <a:latin typeface="+mj-lt"/>
                          <a:cs typeface="Calibri" panose="020F0502020204030204" pitchFamily="34" charset="0"/>
                        </a:rPr>
                      </a:br>
                      <a:r>
                        <a:rPr lang="en-US" sz="1600" b="0" dirty="0">
                          <a:solidFill>
                            <a:schemeClr val="bg1"/>
                          </a:solidFill>
                          <a:latin typeface="+mj-lt"/>
                          <a:cs typeface="Calibri" panose="020F0502020204030204" pitchFamily="34" charset="0"/>
                        </a:rPr>
                        <a:t>(N = 36)</a:t>
                      </a:r>
                    </a:p>
                  </a:txBody>
                  <a:tcPr marL="121881" marR="121881" marT="45774" marB="4577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9817185"/>
                  </a:ext>
                </a:extLst>
              </a:tr>
              <a:tr h="698206"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42900" algn="l" defTabSz="3429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685800" algn="l" defTabSz="3429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028700" algn="l" defTabSz="3429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371600" algn="l" defTabSz="3429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714500" algn="l" defTabSz="3429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057400" algn="l" defTabSz="3429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400300" algn="l" defTabSz="3429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2743200" algn="l" defTabSz="3429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Participants meeting criteria for resistance testing (confirmed HIV RNA ≥ 50 c/mL)</a:t>
                      </a:r>
                    </a:p>
                  </a:txBody>
                  <a:tcPr marL="121881" marR="121881" marT="45774" marB="4577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42900" algn="l" defTabSz="3429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685800" algn="l" defTabSz="3429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028700" algn="l" defTabSz="3429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371600" algn="l" defTabSz="3429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714500" algn="l" defTabSz="3429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057400" algn="l" defTabSz="3429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400300" algn="l" defTabSz="3429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2743200" algn="l" defTabSz="3429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11 (31)</a:t>
                      </a:r>
                    </a:p>
                  </a:txBody>
                  <a:tcPr marL="121881" marR="121881" marT="45774" marB="4577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42900" algn="l" defTabSz="3429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685800" algn="l" defTabSz="3429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028700" algn="l" defTabSz="3429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371600" algn="l" defTabSz="3429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714500" algn="l" defTabSz="3429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057400" algn="l" defTabSz="3429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400300" algn="l" defTabSz="3429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2743200" algn="l" defTabSz="3429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10 (28)</a:t>
                      </a:r>
                    </a:p>
                  </a:txBody>
                  <a:tcPr marL="121881" marR="121881" marT="45774" marB="4577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25601"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42900" algn="l" defTabSz="3429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685800" algn="l" defTabSz="3429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028700" algn="l" defTabSz="3429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371600" algn="l" defTabSz="3429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714500" algn="l" defTabSz="3429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057400" algn="l" defTabSz="3429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400300" algn="l" defTabSz="3429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2743200" algn="l" defTabSz="3429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Emergent LEN resistance</a:t>
                      </a:r>
                    </a:p>
                    <a:p>
                      <a:pPr marL="352425" marR="0" lvl="0" indent="-231775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M661</a:t>
                      </a:r>
                    </a:p>
                    <a:p>
                      <a:pPr marL="352425" marR="0" lvl="0" indent="-231775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Q67H/K/N</a:t>
                      </a:r>
                    </a:p>
                    <a:p>
                      <a:pPr marL="352425" marR="0" lvl="0" indent="-231775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K70H/N/R/S</a:t>
                      </a:r>
                    </a:p>
                    <a:p>
                      <a:pPr marL="352425" marR="0" lvl="0" indent="-231775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N74D/H/S</a:t>
                      </a:r>
                    </a:p>
                    <a:p>
                      <a:pPr marL="352425" marR="0" lvl="0" indent="-231775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A105S/T</a:t>
                      </a:r>
                    </a:p>
                    <a:p>
                      <a:pPr marL="352425" marR="0" lvl="0" indent="-231775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T107A/C/N</a:t>
                      </a:r>
                    </a:p>
                  </a:txBody>
                  <a:tcPr marL="121881" marR="121881" marT="45774" marB="4577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42900" algn="l" defTabSz="3429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685800" algn="l" defTabSz="3429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028700" algn="l" defTabSz="3429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371600" algn="l" defTabSz="3429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714500" algn="l" defTabSz="3429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057400" algn="l" defTabSz="3429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400300" algn="l" defTabSz="3429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2743200" algn="l" defTabSz="3429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4 (11)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4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3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3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121881" marR="121881" marT="45774" marB="4577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42900" algn="l" defTabSz="3429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685800" algn="l" defTabSz="3429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028700" algn="l" defTabSz="3429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371600" algn="l" defTabSz="3429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714500" algn="l" defTabSz="3429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057400" algn="l" defTabSz="3429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400300" algn="l" defTabSz="3429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2743200" algn="l" defTabSz="3429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4 (11)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2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2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3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121881" marR="121881" marT="45774" marB="4577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9" name="Rectangle 8">
            <a:extLst>
              <a:ext uri="{FF2B5EF4-FFF2-40B4-BE49-F238E27FC236}">
                <a16:creationId xmlns:a16="http://schemas.microsoft.com/office/drawing/2014/main" id="{2A7029EC-4705-C347-9D0C-B1D2AD3FAD6D}"/>
              </a:ext>
            </a:extLst>
          </p:cNvPr>
          <p:cNvSpPr/>
          <p:nvPr/>
        </p:nvSpPr>
        <p:spPr>
          <a:xfrm>
            <a:off x="1532034" y="1933911"/>
            <a:ext cx="351602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0070C0"/>
                </a:solidFill>
                <a:latin typeface="Calibri" panose="020F0502020204030204" pitchFamily="34" charset="0"/>
              </a:rPr>
              <a:t>Emergent LEN Resistance, n (%)</a:t>
            </a:r>
            <a:endParaRPr lang="fr-FR" sz="2000" dirty="0">
              <a:solidFill>
                <a:srgbClr val="0070C0"/>
              </a:solidFill>
            </a:endParaRPr>
          </a:p>
        </p:txBody>
      </p:sp>
      <p:sp>
        <p:nvSpPr>
          <p:cNvPr id="11" name="Rectangle 3">
            <a:extLst>
              <a:ext uri="{FF2B5EF4-FFF2-40B4-BE49-F238E27FC236}">
                <a16:creationId xmlns:a16="http://schemas.microsoft.com/office/drawing/2014/main" id="{8013D99B-9097-C94F-951E-A627C68226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09582" y="1933911"/>
            <a:ext cx="475331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B0F0"/>
              </a:buClr>
              <a:buChar char="•"/>
              <a:defRPr sz="2400" b="1">
                <a:solidFill>
                  <a:srgbClr val="000066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B0F0"/>
              </a:buClr>
              <a:buChar char="–"/>
              <a:defRPr sz="2400">
                <a:solidFill>
                  <a:srgbClr val="000066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B0F0"/>
              </a:buClr>
              <a:buChar char="•"/>
              <a:defRPr sz="2000">
                <a:solidFill>
                  <a:srgbClr val="000066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B0F0"/>
              </a:buClr>
              <a:buChar char="–"/>
              <a:defRPr sz="2000">
                <a:solidFill>
                  <a:srgbClr val="000066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B0F0"/>
              </a:buClr>
              <a:buChar char="»"/>
              <a:defRPr sz="2000">
                <a:solidFill>
                  <a:srgbClr val="000066"/>
                </a:solidFill>
                <a:latin typeface="+mn-lt"/>
              </a:defRPr>
            </a:lvl5pPr>
            <a:lvl6pPr marL="2514600" indent="-228600" algn="l" rtl="0" fontAlgn="base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Char char="»"/>
              <a:defRPr sz="2000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Char char="»"/>
              <a:defRPr sz="2000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Char char="»"/>
              <a:defRPr sz="2000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Char char="»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pPr marL="0" indent="0" algn="ctr" eaLnBrk="1" hangingPunct="1">
              <a:buFontTx/>
              <a:buNone/>
            </a:pPr>
            <a:r>
              <a:rPr lang="en-US" sz="2000" ker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Injection site reactions (SC LEN), %</a:t>
            </a:r>
          </a:p>
        </p:txBody>
      </p:sp>
      <p:graphicFrame>
        <p:nvGraphicFramePr>
          <p:cNvPr id="12" name="Tableau 2">
            <a:extLst>
              <a:ext uri="{FF2B5EF4-FFF2-40B4-BE49-F238E27FC236}">
                <a16:creationId xmlns:a16="http://schemas.microsoft.com/office/drawing/2014/main" id="{3D8277A2-B53C-B146-BFC8-5A8271F6BC1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996088"/>
              </p:ext>
            </p:extLst>
          </p:nvPr>
        </p:nvGraphicFramePr>
        <p:xfrm>
          <a:off x="6970451" y="2368296"/>
          <a:ext cx="4831580" cy="27010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55853">
                  <a:extLst>
                    <a:ext uri="{9D8B030D-6E8A-4147-A177-3AD203B41FA5}">
                      <a16:colId xmlns:a16="http://schemas.microsoft.com/office/drawing/2014/main" val="3217966291"/>
                    </a:ext>
                  </a:extLst>
                </a:gridCol>
                <a:gridCol w="1283916">
                  <a:extLst>
                    <a:ext uri="{9D8B030D-6E8A-4147-A177-3AD203B41FA5}">
                      <a16:colId xmlns:a16="http://schemas.microsoft.com/office/drawing/2014/main" val="135565657"/>
                    </a:ext>
                  </a:extLst>
                </a:gridCol>
                <a:gridCol w="1283916">
                  <a:extLst>
                    <a:ext uri="{9D8B030D-6E8A-4147-A177-3AD203B41FA5}">
                      <a16:colId xmlns:a16="http://schemas.microsoft.com/office/drawing/2014/main" val="1695307441"/>
                    </a:ext>
                  </a:extLst>
                </a:gridCol>
                <a:gridCol w="1207895">
                  <a:extLst>
                    <a:ext uri="{9D8B030D-6E8A-4147-A177-3AD203B41FA5}">
                      <a16:colId xmlns:a16="http://schemas.microsoft.com/office/drawing/2014/main" val="3267554502"/>
                    </a:ext>
                  </a:extLst>
                </a:gridCol>
              </a:tblGrid>
              <a:tr h="740950">
                <a:tc>
                  <a:txBody>
                    <a:bodyPr/>
                    <a:lstStyle/>
                    <a:p>
                      <a:endParaRPr lang="en-US" sz="1600" noProof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noProof="0" dirty="0"/>
                        <a:t>After 1st SC dose at W1</a:t>
                      </a:r>
                    </a:p>
                    <a:p>
                      <a:pPr algn="ctr"/>
                      <a:r>
                        <a:rPr lang="en-US" sz="1600" b="0" noProof="0" dirty="0"/>
                        <a:t>(N = 72)</a:t>
                      </a:r>
                      <a:endParaRPr lang="en-US" sz="1600" b="0" noProof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noProof="0" dirty="0"/>
                        <a:t>After 2nd SC dose at W26</a:t>
                      </a:r>
                    </a:p>
                    <a:p>
                      <a:pPr algn="ctr"/>
                      <a:r>
                        <a:rPr lang="en-US" sz="1600" b="0" noProof="0" dirty="0"/>
                        <a:t>(N = 70)</a:t>
                      </a:r>
                      <a:endParaRPr lang="en-US" sz="1600" b="0" noProof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noProof="0"/>
                        <a:t>Median duration</a:t>
                      </a:r>
                    </a:p>
                    <a:p>
                      <a:pPr algn="ctr"/>
                      <a:r>
                        <a:rPr lang="en-US" sz="1600" b="0" noProof="0"/>
                        <a:t>(days)</a:t>
                      </a:r>
                      <a:endParaRPr lang="en-US" sz="1600" b="0" noProof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34572540"/>
                  </a:ext>
                </a:extLst>
              </a:tr>
              <a:tr h="375621">
                <a:tc>
                  <a:txBody>
                    <a:bodyPr/>
                    <a:lstStyle/>
                    <a:p>
                      <a:r>
                        <a:rPr lang="en-US" sz="1600" noProof="0">
                          <a:solidFill>
                            <a:schemeClr val="tx1"/>
                          </a:solidFill>
                        </a:rPr>
                        <a:t>Swelling</a:t>
                      </a:r>
                      <a:endParaRPr lang="en-US" sz="1600" noProof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noProof="0">
                          <a:solidFill>
                            <a:schemeClr val="tx1"/>
                          </a:solidFill>
                        </a:rPr>
                        <a:t>26</a:t>
                      </a:r>
                      <a:endParaRPr lang="en-US" sz="1600" noProof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noProof="0">
                          <a:solidFill>
                            <a:schemeClr val="tx1"/>
                          </a:solidFill>
                        </a:rPr>
                        <a:t>13</a:t>
                      </a:r>
                      <a:endParaRPr lang="en-US" sz="1600" noProof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noProof="0">
                          <a:solidFill>
                            <a:schemeClr val="tx1"/>
                          </a:solidFill>
                        </a:rPr>
                        <a:t>12</a:t>
                      </a:r>
                      <a:endParaRPr lang="en-US" sz="1600" noProof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38964579"/>
                  </a:ext>
                </a:extLst>
              </a:tr>
              <a:tr h="375621">
                <a:tc>
                  <a:txBody>
                    <a:bodyPr/>
                    <a:lstStyle/>
                    <a:p>
                      <a:r>
                        <a:rPr lang="en-US" sz="1600" noProof="0">
                          <a:solidFill>
                            <a:schemeClr val="tx1"/>
                          </a:solidFill>
                        </a:rPr>
                        <a:t>Erythema</a:t>
                      </a:r>
                      <a:endParaRPr lang="en-US" sz="1600" noProof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noProof="0">
                          <a:solidFill>
                            <a:schemeClr val="tx1"/>
                          </a:solidFill>
                        </a:rPr>
                        <a:t>24</a:t>
                      </a:r>
                      <a:endParaRPr lang="en-US" sz="1600" noProof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noProof="0">
                          <a:solidFill>
                            <a:schemeClr val="tx1"/>
                          </a:solidFill>
                        </a:rPr>
                        <a:t>11</a:t>
                      </a:r>
                      <a:endParaRPr lang="en-US" sz="1600" noProof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noProof="0">
                          <a:solidFill>
                            <a:schemeClr val="tx1"/>
                          </a:solidFill>
                        </a:rPr>
                        <a:t>6</a:t>
                      </a:r>
                      <a:endParaRPr lang="en-US" sz="1600" noProof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74937080"/>
                  </a:ext>
                </a:extLst>
              </a:tr>
              <a:tr h="375621">
                <a:tc>
                  <a:txBody>
                    <a:bodyPr/>
                    <a:lstStyle/>
                    <a:p>
                      <a:r>
                        <a:rPr lang="en-US" sz="1600" noProof="0">
                          <a:solidFill>
                            <a:schemeClr val="tx1"/>
                          </a:solidFill>
                        </a:rPr>
                        <a:t>Pain</a:t>
                      </a:r>
                      <a:endParaRPr lang="en-US" sz="1600" noProof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noProof="0">
                          <a:solidFill>
                            <a:schemeClr val="tx1"/>
                          </a:solidFill>
                        </a:rPr>
                        <a:t>22</a:t>
                      </a:r>
                      <a:endParaRPr lang="en-US" sz="1600" noProof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noProof="0">
                          <a:solidFill>
                            <a:schemeClr val="tx1"/>
                          </a:solidFill>
                        </a:rPr>
                        <a:t>21</a:t>
                      </a:r>
                      <a:endParaRPr lang="en-US" sz="1600" noProof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noProof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en-US" sz="1600" noProof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17469217"/>
                  </a:ext>
                </a:extLst>
              </a:tr>
              <a:tr h="375621">
                <a:tc>
                  <a:txBody>
                    <a:bodyPr/>
                    <a:lstStyle/>
                    <a:p>
                      <a:r>
                        <a:rPr lang="en-US" sz="1600" noProof="0">
                          <a:solidFill>
                            <a:schemeClr val="tx1"/>
                          </a:solidFill>
                        </a:rPr>
                        <a:t>Nodule</a:t>
                      </a:r>
                      <a:endParaRPr lang="en-US" sz="1600" noProof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noProof="0">
                          <a:solidFill>
                            <a:schemeClr val="tx1"/>
                          </a:solidFill>
                        </a:rPr>
                        <a:t>22</a:t>
                      </a:r>
                      <a:endParaRPr lang="en-US" sz="1600" noProof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noProof="0">
                          <a:solidFill>
                            <a:schemeClr val="tx1"/>
                          </a:solidFill>
                        </a:rPr>
                        <a:t>11</a:t>
                      </a:r>
                      <a:endParaRPr lang="en-US" sz="1600" noProof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noProof="0">
                          <a:solidFill>
                            <a:schemeClr val="tx1"/>
                          </a:solidFill>
                        </a:rPr>
                        <a:t>180</a:t>
                      </a:r>
                      <a:endParaRPr lang="en-US" sz="1600" noProof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43948028"/>
                  </a:ext>
                </a:extLst>
              </a:tr>
              <a:tr h="375621">
                <a:tc>
                  <a:txBody>
                    <a:bodyPr/>
                    <a:lstStyle/>
                    <a:p>
                      <a:r>
                        <a:rPr lang="en-US" sz="1600" noProof="0">
                          <a:solidFill>
                            <a:schemeClr val="tx1"/>
                          </a:solidFill>
                        </a:rPr>
                        <a:t>Induration</a:t>
                      </a:r>
                      <a:endParaRPr lang="en-US" sz="1600" noProof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noProof="0">
                          <a:solidFill>
                            <a:schemeClr val="tx1"/>
                          </a:solidFill>
                        </a:rPr>
                        <a:t>11</a:t>
                      </a:r>
                      <a:endParaRPr lang="en-US" sz="1600" noProof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noProof="0">
                          <a:solidFill>
                            <a:schemeClr val="tx1"/>
                          </a:solidFill>
                        </a:rPr>
                        <a:t>10</a:t>
                      </a:r>
                      <a:endParaRPr lang="en-US" sz="1600" noProof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noProof="0" dirty="0">
                          <a:solidFill>
                            <a:schemeClr val="tx1"/>
                          </a:solidFill>
                        </a:rPr>
                        <a:t>118</a:t>
                      </a:r>
                      <a:endParaRPr lang="en-US" sz="1600" noProof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08846496"/>
                  </a:ext>
                </a:extLst>
              </a:tr>
            </a:tbl>
          </a:graphicData>
        </a:graphic>
      </p:graphicFrame>
      <p:sp>
        <p:nvSpPr>
          <p:cNvPr id="14" name="Text Box 3">
            <a:extLst>
              <a:ext uri="{FF2B5EF4-FFF2-40B4-BE49-F238E27FC236}">
                <a16:creationId xmlns:a16="http://schemas.microsoft.com/office/drawing/2014/main" id="{3FB65ABD-4557-452F-A796-F3847F222E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21030" y="6444771"/>
            <a:ext cx="237097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eaLnBrk="0" hangingPunct="0"/>
            <a:r>
              <a:rPr lang="de-DE" sz="1400" i="1" dirty="0">
                <a:solidFill>
                  <a:srgbClr val="0070C0"/>
                </a:solidFill>
              </a:rPr>
              <a:t>Wohl DA, CROI 2022, Abs. 494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37EDBBDC-DF12-4A09-9EA7-30FEF24A30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" y="10471"/>
            <a:ext cx="11192431" cy="1481068"/>
          </a:xfrm>
        </p:spPr>
        <p:txBody>
          <a:bodyPr/>
          <a:lstStyle/>
          <a:p>
            <a:r>
              <a:rPr lang="en-US" dirty="0"/>
              <a:t>CAPELLA Study: LEN in PLWHIV with </a:t>
            </a:r>
            <a:r>
              <a:rPr lang="en-US" dirty="0" err="1"/>
              <a:t>multiresistant</a:t>
            </a:r>
            <a:r>
              <a:rPr lang="en-US" dirty="0"/>
              <a:t> HIV-1- W52 Results (3)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1BAE75C-C77D-4E32-AFD7-191A95958B6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64878" y="5588031"/>
            <a:ext cx="5656952" cy="694182"/>
          </a:xfrm>
        </p:spPr>
        <p:txBody>
          <a:bodyPr>
            <a:noAutofit/>
          </a:bodyPr>
          <a:lstStyle/>
          <a:p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All 8 participants with emergent LEN resistance were at high risk for resistance (0 active drugs in OBR, N = 4; inadequate adherence to OBR, N = 4)</a:t>
            </a:r>
          </a:p>
          <a:p>
            <a:pPr marL="0" indent="0">
              <a:buNone/>
            </a:pPr>
            <a:endParaRPr lang="fr-FR" sz="1600" dirty="0"/>
          </a:p>
        </p:txBody>
      </p:sp>
      <p:sp>
        <p:nvSpPr>
          <p:cNvPr id="16" name="Espace réservé du contenu 2">
            <a:extLst>
              <a:ext uri="{FF2B5EF4-FFF2-40B4-BE49-F238E27FC236}">
                <a16:creationId xmlns:a16="http://schemas.microsoft.com/office/drawing/2014/main" id="{4F1CF2A1-511E-46CA-A69E-625050445716}"/>
              </a:ext>
            </a:extLst>
          </p:cNvPr>
          <p:cNvSpPr txBox="1">
            <a:spLocks/>
          </p:cNvSpPr>
          <p:nvPr/>
        </p:nvSpPr>
        <p:spPr>
          <a:xfrm>
            <a:off x="6903668" y="5237338"/>
            <a:ext cx="4859233" cy="69418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57175" indent="-257175" algn="l" defTabSz="342900" rtl="0" eaLnBrk="1" latinLnBrk="0" hangingPunct="1">
              <a:spcBef>
                <a:spcPct val="20000"/>
              </a:spcBef>
              <a:buClr>
                <a:srgbClr val="3C549F"/>
              </a:buClr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213" indent="-214313" algn="l" defTabSz="342900" rtl="0" eaLnBrk="1" latinLnBrk="0" hangingPunct="1">
              <a:spcBef>
                <a:spcPct val="20000"/>
              </a:spcBef>
              <a:buClr>
                <a:srgbClr val="3C549F"/>
              </a:buClr>
              <a:buFont typeface="Arial"/>
              <a:buChar char="–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Clr>
                <a:srgbClr val="3C549F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Clr>
                <a:srgbClr val="3C549F"/>
              </a:buClr>
              <a:buFont typeface="Arial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Clr>
                <a:srgbClr val="3C549F"/>
              </a:buClr>
              <a:buFont typeface="Arial"/>
              <a:buChar char="»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4150" indent="-184150" eaLnBrk="1" hangingPunct="1"/>
            <a:r>
              <a:rPr lang="fr-FR" sz="1800" b="0" kern="0" dirty="0"/>
              <a:t>Most </a:t>
            </a:r>
            <a:r>
              <a:rPr lang="fr-FR" sz="1800" b="0" kern="0" dirty="0" err="1"/>
              <a:t>ISRs</a:t>
            </a:r>
            <a:r>
              <a:rPr lang="fr-FR" sz="1800" b="0" kern="0" dirty="0"/>
              <a:t> </a:t>
            </a:r>
            <a:r>
              <a:rPr lang="en-US" sz="1800" b="0" kern="0" dirty="0"/>
              <a:t>were</a:t>
            </a:r>
            <a:r>
              <a:rPr lang="fr-FR" sz="1800" b="0" kern="0" dirty="0"/>
              <a:t> grade 1 or 2, one of grade 3</a:t>
            </a:r>
          </a:p>
          <a:p>
            <a:pPr marL="184150" indent="-184150" eaLnBrk="1" hangingPunct="1"/>
            <a:r>
              <a:rPr lang="fr-FR" sz="1800" b="0" kern="0" dirty="0"/>
              <a:t>1 discontinuation at W52 (nodule ; grade 1)</a:t>
            </a:r>
          </a:p>
        </p:txBody>
      </p:sp>
    </p:spTree>
    <p:extLst>
      <p:ext uri="{BB962C8B-B14F-4D97-AF65-F5344CB8AC3E}">
        <p14:creationId xmlns:p14="http://schemas.microsoft.com/office/powerpoint/2010/main" val="319674079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5"/>
          <p:cNvSpPr>
            <a:spLocks/>
          </p:cNvSpPr>
          <p:nvPr/>
        </p:nvSpPr>
        <p:spPr bwMode="auto">
          <a:xfrm rot="2107609">
            <a:off x="5229805" y="2707513"/>
            <a:ext cx="3894548" cy="2809445"/>
          </a:xfrm>
          <a:custGeom>
            <a:avLst/>
            <a:gdLst>
              <a:gd name="T0" fmla="*/ 939 w 939"/>
              <a:gd name="T1" fmla="*/ 370 h 681"/>
              <a:gd name="T2" fmla="*/ 918 w 939"/>
              <a:gd name="T3" fmla="*/ 496 h 681"/>
              <a:gd name="T4" fmla="*/ 715 w 939"/>
              <a:gd name="T5" fmla="*/ 666 h 681"/>
              <a:gd name="T6" fmla="*/ 104 w 939"/>
              <a:gd name="T7" fmla="*/ 487 h 681"/>
              <a:gd name="T8" fmla="*/ 90 w 939"/>
              <a:gd name="T9" fmla="*/ 283 h 681"/>
              <a:gd name="T10" fmla="*/ 552 w 939"/>
              <a:gd name="T11" fmla="*/ 19 h 681"/>
              <a:gd name="T12" fmla="*/ 738 w 939"/>
              <a:gd name="T13" fmla="*/ 16 h 681"/>
              <a:gd name="T14" fmla="*/ 862 w 939"/>
              <a:gd name="T15" fmla="*/ 114 h 681"/>
              <a:gd name="T16" fmla="*/ 939 w 939"/>
              <a:gd name="T17" fmla="*/ 370 h 6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939" h="681">
                <a:moveTo>
                  <a:pt x="939" y="370"/>
                </a:moveTo>
                <a:cubicBezTo>
                  <a:pt x="939" y="433"/>
                  <a:pt x="928" y="455"/>
                  <a:pt x="918" y="496"/>
                </a:cubicBezTo>
                <a:cubicBezTo>
                  <a:pt x="888" y="609"/>
                  <a:pt x="831" y="658"/>
                  <a:pt x="715" y="666"/>
                </a:cubicBezTo>
                <a:cubicBezTo>
                  <a:pt x="490" y="681"/>
                  <a:pt x="284" y="617"/>
                  <a:pt x="104" y="487"/>
                </a:cubicBezTo>
                <a:cubicBezTo>
                  <a:pt x="0" y="411"/>
                  <a:pt x="10" y="364"/>
                  <a:pt x="90" y="283"/>
                </a:cubicBezTo>
                <a:cubicBezTo>
                  <a:pt x="219" y="152"/>
                  <a:pt x="375" y="64"/>
                  <a:pt x="552" y="19"/>
                </a:cubicBezTo>
                <a:cubicBezTo>
                  <a:pt x="611" y="4"/>
                  <a:pt x="680" y="0"/>
                  <a:pt x="738" y="16"/>
                </a:cubicBezTo>
                <a:cubicBezTo>
                  <a:pt x="786" y="29"/>
                  <a:pt x="839" y="71"/>
                  <a:pt x="862" y="114"/>
                </a:cubicBezTo>
                <a:cubicBezTo>
                  <a:pt x="902" y="191"/>
                  <a:pt x="939" y="294"/>
                  <a:pt x="939" y="370"/>
                </a:cubicBezTo>
                <a:close/>
              </a:path>
            </a:pathLst>
          </a:custGeom>
          <a:gradFill>
            <a:gsLst>
              <a:gs pos="100000">
                <a:schemeClr val="tx2">
                  <a:lumMod val="20000"/>
                  <a:lumOff val="80000"/>
                </a:schemeClr>
              </a:gs>
              <a:gs pos="0">
                <a:schemeClr val="accent1">
                  <a:tint val="50000"/>
                  <a:shade val="100000"/>
                  <a:satMod val="350000"/>
                </a:schemeClr>
              </a:gs>
            </a:gsLst>
            <a:lin ang="162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07941EC1-D16D-415E-8D11-17655F03513E}"/>
              </a:ext>
            </a:extLst>
          </p:cNvPr>
          <p:cNvGrpSpPr/>
          <p:nvPr/>
        </p:nvGrpSpPr>
        <p:grpSpPr>
          <a:xfrm>
            <a:off x="1655325" y="116386"/>
            <a:ext cx="6763591" cy="6494712"/>
            <a:chOff x="1588213" y="173604"/>
            <a:chExt cx="6763591" cy="6494712"/>
          </a:xfrm>
        </p:grpSpPr>
        <p:sp>
          <p:nvSpPr>
            <p:cNvPr id="21" name="Freeform 5"/>
            <p:cNvSpPr>
              <a:spLocks/>
            </p:cNvSpPr>
            <p:nvPr/>
          </p:nvSpPr>
          <p:spPr bwMode="auto">
            <a:xfrm rot="12728470">
              <a:off x="1588213" y="2032487"/>
              <a:ext cx="3294562" cy="2079186"/>
            </a:xfrm>
            <a:custGeom>
              <a:avLst/>
              <a:gdLst>
                <a:gd name="T0" fmla="*/ 939 w 939"/>
                <a:gd name="T1" fmla="*/ 370 h 681"/>
                <a:gd name="T2" fmla="*/ 918 w 939"/>
                <a:gd name="T3" fmla="*/ 496 h 681"/>
                <a:gd name="T4" fmla="*/ 715 w 939"/>
                <a:gd name="T5" fmla="*/ 666 h 681"/>
                <a:gd name="T6" fmla="*/ 104 w 939"/>
                <a:gd name="T7" fmla="*/ 487 h 681"/>
                <a:gd name="T8" fmla="*/ 90 w 939"/>
                <a:gd name="T9" fmla="*/ 283 h 681"/>
                <a:gd name="T10" fmla="*/ 552 w 939"/>
                <a:gd name="T11" fmla="*/ 19 h 681"/>
                <a:gd name="T12" fmla="*/ 738 w 939"/>
                <a:gd name="T13" fmla="*/ 16 h 681"/>
                <a:gd name="T14" fmla="*/ 862 w 939"/>
                <a:gd name="T15" fmla="*/ 114 h 681"/>
                <a:gd name="T16" fmla="*/ 939 w 939"/>
                <a:gd name="T17" fmla="*/ 370 h 6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39" h="681">
                  <a:moveTo>
                    <a:pt x="939" y="370"/>
                  </a:moveTo>
                  <a:cubicBezTo>
                    <a:pt x="939" y="433"/>
                    <a:pt x="928" y="455"/>
                    <a:pt x="918" y="496"/>
                  </a:cubicBezTo>
                  <a:cubicBezTo>
                    <a:pt x="888" y="609"/>
                    <a:pt x="831" y="658"/>
                    <a:pt x="715" y="666"/>
                  </a:cubicBezTo>
                  <a:cubicBezTo>
                    <a:pt x="490" y="681"/>
                    <a:pt x="284" y="617"/>
                    <a:pt x="104" y="487"/>
                  </a:cubicBezTo>
                  <a:cubicBezTo>
                    <a:pt x="0" y="411"/>
                    <a:pt x="10" y="364"/>
                    <a:pt x="90" y="283"/>
                  </a:cubicBezTo>
                  <a:cubicBezTo>
                    <a:pt x="219" y="152"/>
                    <a:pt x="375" y="64"/>
                    <a:pt x="552" y="19"/>
                  </a:cubicBezTo>
                  <a:cubicBezTo>
                    <a:pt x="611" y="4"/>
                    <a:pt x="680" y="0"/>
                    <a:pt x="738" y="16"/>
                  </a:cubicBezTo>
                  <a:cubicBezTo>
                    <a:pt x="786" y="29"/>
                    <a:pt x="839" y="71"/>
                    <a:pt x="862" y="114"/>
                  </a:cubicBezTo>
                  <a:cubicBezTo>
                    <a:pt x="902" y="191"/>
                    <a:pt x="939" y="294"/>
                    <a:pt x="939" y="370"/>
                  </a:cubicBezTo>
                  <a:close/>
                </a:path>
              </a:pathLst>
            </a:custGeom>
            <a:gradFill>
              <a:gsLst>
                <a:gs pos="100000">
                  <a:schemeClr val="tx2">
                    <a:lumMod val="20000"/>
                    <a:lumOff val="80000"/>
                  </a:schemeClr>
                </a:gs>
                <a:gs pos="0">
                  <a:schemeClr val="accent1">
                    <a:tint val="50000"/>
                    <a:shade val="100000"/>
                    <a:satMod val="350000"/>
                  </a:schemeClr>
                </a:gs>
              </a:gsLst>
              <a:lin ang="16200000" scaled="0"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825"/>
            </a:p>
          </p:txBody>
        </p:sp>
        <p:sp>
          <p:nvSpPr>
            <p:cNvPr id="19" name="Freeform 5">
              <a:extLst>
                <a:ext uri="{FF2B5EF4-FFF2-40B4-BE49-F238E27FC236}">
                  <a16:creationId xmlns:a16="http://schemas.microsoft.com/office/drawing/2014/main" id="{3B18667D-AB7E-4695-B3C4-7E6877348ECA}"/>
                </a:ext>
              </a:extLst>
            </p:cNvPr>
            <p:cNvSpPr>
              <a:spLocks/>
            </p:cNvSpPr>
            <p:nvPr/>
          </p:nvSpPr>
          <p:spPr bwMode="auto">
            <a:xfrm rot="8729818">
              <a:off x="2234575" y="3447712"/>
              <a:ext cx="2862431" cy="2188541"/>
            </a:xfrm>
            <a:custGeom>
              <a:avLst/>
              <a:gdLst>
                <a:gd name="T0" fmla="*/ 939 w 939"/>
                <a:gd name="T1" fmla="*/ 370 h 681"/>
                <a:gd name="T2" fmla="*/ 918 w 939"/>
                <a:gd name="T3" fmla="*/ 496 h 681"/>
                <a:gd name="T4" fmla="*/ 715 w 939"/>
                <a:gd name="T5" fmla="*/ 666 h 681"/>
                <a:gd name="T6" fmla="*/ 104 w 939"/>
                <a:gd name="T7" fmla="*/ 487 h 681"/>
                <a:gd name="T8" fmla="*/ 90 w 939"/>
                <a:gd name="T9" fmla="*/ 283 h 681"/>
                <a:gd name="T10" fmla="*/ 552 w 939"/>
                <a:gd name="T11" fmla="*/ 19 h 681"/>
                <a:gd name="T12" fmla="*/ 738 w 939"/>
                <a:gd name="T13" fmla="*/ 16 h 681"/>
                <a:gd name="T14" fmla="*/ 862 w 939"/>
                <a:gd name="T15" fmla="*/ 114 h 681"/>
                <a:gd name="T16" fmla="*/ 939 w 939"/>
                <a:gd name="T17" fmla="*/ 370 h 6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39" h="681">
                  <a:moveTo>
                    <a:pt x="939" y="370"/>
                  </a:moveTo>
                  <a:cubicBezTo>
                    <a:pt x="939" y="433"/>
                    <a:pt x="928" y="455"/>
                    <a:pt x="918" y="496"/>
                  </a:cubicBezTo>
                  <a:cubicBezTo>
                    <a:pt x="888" y="609"/>
                    <a:pt x="831" y="658"/>
                    <a:pt x="715" y="666"/>
                  </a:cubicBezTo>
                  <a:cubicBezTo>
                    <a:pt x="490" y="681"/>
                    <a:pt x="284" y="617"/>
                    <a:pt x="104" y="487"/>
                  </a:cubicBezTo>
                  <a:cubicBezTo>
                    <a:pt x="0" y="411"/>
                    <a:pt x="10" y="364"/>
                    <a:pt x="90" y="283"/>
                  </a:cubicBezTo>
                  <a:cubicBezTo>
                    <a:pt x="219" y="152"/>
                    <a:pt x="375" y="64"/>
                    <a:pt x="552" y="19"/>
                  </a:cubicBezTo>
                  <a:cubicBezTo>
                    <a:pt x="611" y="4"/>
                    <a:pt x="680" y="0"/>
                    <a:pt x="738" y="16"/>
                  </a:cubicBezTo>
                  <a:cubicBezTo>
                    <a:pt x="786" y="29"/>
                    <a:pt x="839" y="71"/>
                    <a:pt x="862" y="114"/>
                  </a:cubicBezTo>
                  <a:cubicBezTo>
                    <a:pt x="902" y="191"/>
                    <a:pt x="939" y="294"/>
                    <a:pt x="939" y="370"/>
                  </a:cubicBezTo>
                  <a:close/>
                </a:path>
              </a:pathLst>
            </a:custGeom>
            <a:gradFill>
              <a:gsLst>
                <a:gs pos="100000">
                  <a:schemeClr val="tx2">
                    <a:lumMod val="20000"/>
                    <a:lumOff val="80000"/>
                  </a:schemeClr>
                </a:gs>
                <a:gs pos="0">
                  <a:schemeClr val="accent1">
                    <a:tint val="50000"/>
                    <a:shade val="100000"/>
                    <a:satMod val="350000"/>
                  </a:schemeClr>
                </a:gs>
              </a:gsLst>
              <a:lin ang="16200000" scaled="0"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/>
            </a:p>
          </p:txBody>
        </p:sp>
        <p:grpSp>
          <p:nvGrpSpPr>
            <p:cNvPr id="4" name="Groupe 3">
              <a:extLst>
                <a:ext uri="{FF2B5EF4-FFF2-40B4-BE49-F238E27FC236}">
                  <a16:creationId xmlns:a16="http://schemas.microsoft.com/office/drawing/2014/main" id="{E466F9BF-97A3-47DC-943D-1F66F010ED2E}"/>
                </a:ext>
              </a:extLst>
            </p:cNvPr>
            <p:cNvGrpSpPr/>
            <p:nvPr/>
          </p:nvGrpSpPr>
          <p:grpSpPr>
            <a:xfrm>
              <a:off x="2971183" y="173604"/>
              <a:ext cx="5223585" cy="6494712"/>
              <a:chOff x="3633960" y="-142562"/>
              <a:chExt cx="5223585" cy="6390812"/>
            </a:xfrm>
          </p:grpSpPr>
          <p:sp>
            <p:nvSpPr>
              <p:cNvPr id="6" name="Freeform 5"/>
              <p:cNvSpPr>
                <a:spLocks/>
              </p:cNvSpPr>
              <p:nvPr/>
            </p:nvSpPr>
            <p:spPr bwMode="auto">
              <a:xfrm rot="15800847">
                <a:off x="3563087" y="-46765"/>
                <a:ext cx="3241857" cy="3050263"/>
              </a:xfrm>
              <a:custGeom>
                <a:avLst/>
                <a:gdLst>
                  <a:gd name="T0" fmla="*/ 939 w 939"/>
                  <a:gd name="T1" fmla="*/ 370 h 681"/>
                  <a:gd name="T2" fmla="*/ 918 w 939"/>
                  <a:gd name="T3" fmla="*/ 496 h 681"/>
                  <a:gd name="T4" fmla="*/ 715 w 939"/>
                  <a:gd name="T5" fmla="*/ 666 h 681"/>
                  <a:gd name="T6" fmla="*/ 104 w 939"/>
                  <a:gd name="T7" fmla="*/ 487 h 681"/>
                  <a:gd name="T8" fmla="*/ 90 w 939"/>
                  <a:gd name="T9" fmla="*/ 283 h 681"/>
                  <a:gd name="T10" fmla="*/ 552 w 939"/>
                  <a:gd name="T11" fmla="*/ 19 h 681"/>
                  <a:gd name="T12" fmla="*/ 738 w 939"/>
                  <a:gd name="T13" fmla="*/ 16 h 681"/>
                  <a:gd name="T14" fmla="*/ 862 w 939"/>
                  <a:gd name="T15" fmla="*/ 114 h 681"/>
                  <a:gd name="T16" fmla="*/ 939 w 939"/>
                  <a:gd name="T17" fmla="*/ 370 h 6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39" h="681">
                    <a:moveTo>
                      <a:pt x="939" y="370"/>
                    </a:moveTo>
                    <a:cubicBezTo>
                      <a:pt x="939" y="433"/>
                      <a:pt x="928" y="455"/>
                      <a:pt x="918" y="496"/>
                    </a:cubicBezTo>
                    <a:cubicBezTo>
                      <a:pt x="888" y="609"/>
                      <a:pt x="831" y="658"/>
                      <a:pt x="715" y="666"/>
                    </a:cubicBezTo>
                    <a:cubicBezTo>
                      <a:pt x="490" y="681"/>
                      <a:pt x="284" y="617"/>
                      <a:pt x="104" y="487"/>
                    </a:cubicBezTo>
                    <a:cubicBezTo>
                      <a:pt x="0" y="411"/>
                      <a:pt x="10" y="364"/>
                      <a:pt x="90" y="283"/>
                    </a:cubicBezTo>
                    <a:cubicBezTo>
                      <a:pt x="219" y="152"/>
                      <a:pt x="375" y="64"/>
                      <a:pt x="552" y="19"/>
                    </a:cubicBezTo>
                    <a:cubicBezTo>
                      <a:pt x="611" y="4"/>
                      <a:pt x="680" y="0"/>
                      <a:pt x="738" y="16"/>
                    </a:cubicBezTo>
                    <a:cubicBezTo>
                      <a:pt x="786" y="29"/>
                      <a:pt x="839" y="71"/>
                      <a:pt x="862" y="114"/>
                    </a:cubicBezTo>
                    <a:cubicBezTo>
                      <a:pt x="902" y="191"/>
                      <a:pt x="939" y="294"/>
                      <a:pt x="939" y="370"/>
                    </a:cubicBezTo>
                    <a:close/>
                  </a:path>
                </a:pathLst>
              </a:custGeom>
              <a:gradFill>
                <a:gsLst>
                  <a:gs pos="100000">
                    <a:schemeClr val="tx2">
                      <a:lumMod val="20000"/>
                      <a:lumOff val="80000"/>
                    </a:schemeClr>
                  </a:gs>
                  <a:gs pos="0">
                    <a:schemeClr val="accent1">
                      <a:tint val="50000"/>
                      <a:shade val="100000"/>
                      <a:satMod val="350000"/>
                    </a:schemeClr>
                  </a:gs>
                </a:gsLst>
                <a:lin ang="16200000" scaled="0"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825"/>
              </a:p>
            </p:txBody>
          </p:sp>
          <p:sp>
            <p:nvSpPr>
              <p:cNvPr id="5" name="Freeform 5">
                <a:extLst>
                  <a:ext uri="{FF2B5EF4-FFF2-40B4-BE49-F238E27FC236}">
                    <a16:creationId xmlns:a16="http://schemas.microsoft.com/office/drawing/2014/main" id="{3B18667D-AB7E-4695-B3C4-7E6877348ECA}"/>
                  </a:ext>
                </a:extLst>
              </p:cNvPr>
              <p:cNvSpPr>
                <a:spLocks/>
              </p:cNvSpPr>
              <p:nvPr/>
            </p:nvSpPr>
            <p:spPr bwMode="auto">
              <a:xfrm rot="6208736">
                <a:off x="4593317" y="3745660"/>
                <a:ext cx="2816639" cy="2188541"/>
              </a:xfrm>
              <a:custGeom>
                <a:avLst/>
                <a:gdLst>
                  <a:gd name="T0" fmla="*/ 939 w 939"/>
                  <a:gd name="T1" fmla="*/ 370 h 681"/>
                  <a:gd name="T2" fmla="*/ 918 w 939"/>
                  <a:gd name="T3" fmla="*/ 496 h 681"/>
                  <a:gd name="T4" fmla="*/ 715 w 939"/>
                  <a:gd name="T5" fmla="*/ 666 h 681"/>
                  <a:gd name="T6" fmla="*/ 104 w 939"/>
                  <a:gd name="T7" fmla="*/ 487 h 681"/>
                  <a:gd name="T8" fmla="*/ 90 w 939"/>
                  <a:gd name="T9" fmla="*/ 283 h 681"/>
                  <a:gd name="T10" fmla="*/ 552 w 939"/>
                  <a:gd name="T11" fmla="*/ 19 h 681"/>
                  <a:gd name="T12" fmla="*/ 738 w 939"/>
                  <a:gd name="T13" fmla="*/ 16 h 681"/>
                  <a:gd name="T14" fmla="*/ 862 w 939"/>
                  <a:gd name="T15" fmla="*/ 114 h 681"/>
                  <a:gd name="T16" fmla="*/ 939 w 939"/>
                  <a:gd name="T17" fmla="*/ 370 h 6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39" h="681">
                    <a:moveTo>
                      <a:pt x="939" y="370"/>
                    </a:moveTo>
                    <a:cubicBezTo>
                      <a:pt x="939" y="433"/>
                      <a:pt x="928" y="455"/>
                      <a:pt x="918" y="496"/>
                    </a:cubicBezTo>
                    <a:cubicBezTo>
                      <a:pt x="888" y="609"/>
                      <a:pt x="831" y="658"/>
                      <a:pt x="715" y="666"/>
                    </a:cubicBezTo>
                    <a:cubicBezTo>
                      <a:pt x="490" y="681"/>
                      <a:pt x="284" y="617"/>
                      <a:pt x="104" y="487"/>
                    </a:cubicBezTo>
                    <a:cubicBezTo>
                      <a:pt x="0" y="411"/>
                      <a:pt x="10" y="364"/>
                      <a:pt x="90" y="283"/>
                    </a:cubicBezTo>
                    <a:cubicBezTo>
                      <a:pt x="219" y="152"/>
                      <a:pt x="375" y="64"/>
                      <a:pt x="552" y="19"/>
                    </a:cubicBezTo>
                    <a:cubicBezTo>
                      <a:pt x="611" y="4"/>
                      <a:pt x="680" y="0"/>
                      <a:pt x="738" y="16"/>
                    </a:cubicBezTo>
                    <a:cubicBezTo>
                      <a:pt x="786" y="29"/>
                      <a:pt x="839" y="71"/>
                      <a:pt x="862" y="114"/>
                    </a:cubicBezTo>
                    <a:cubicBezTo>
                      <a:pt x="902" y="191"/>
                      <a:pt x="939" y="294"/>
                      <a:pt x="939" y="370"/>
                    </a:cubicBezTo>
                    <a:close/>
                  </a:path>
                </a:pathLst>
              </a:custGeom>
              <a:gradFill>
                <a:gsLst>
                  <a:gs pos="100000">
                    <a:schemeClr val="tx2">
                      <a:lumMod val="20000"/>
                      <a:lumOff val="80000"/>
                    </a:schemeClr>
                  </a:gs>
                  <a:gs pos="0">
                    <a:schemeClr val="accent1">
                      <a:tint val="50000"/>
                      <a:shade val="100000"/>
                      <a:satMod val="350000"/>
                    </a:schemeClr>
                  </a:gs>
                </a:gsLst>
                <a:lin ang="16200000" scaled="0"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350"/>
              </a:p>
            </p:txBody>
          </p:sp>
          <p:sp>
            <p:nvSpPr>
              <p:cNvPr id="9" name="Freeform 5"/>
              <p:cNvSpPr>
                <a:spLocks/>
              </p:cNvSpPr>
              <p:nvPr/>
            </p:nvSpPr>
            <p:spPr bwMode="auto">
              <a:xfrm rot="20653937">
                <a:off x="4962997" y="1031987"/>
                <a:ext cx="3894548" cy="2363075"/>
              </a:xfrm>
              <a:custGeom>
                <a:avLst/>
                <a:gdLst>
                  <a:gd name="T0" fmla="*/ 939 w 939"/>
                  <a:gd name="T1" fmla="*/ 370 h 681"/>
                  <a:gd name="T2" fmla="*/ 918 w 939"/>
                  <a:gd name="T3" fmla="*/ 496 h 681"/>
                  <a:gd name="T4" fmla="*/ 715 w 939"/>
                  <a:gd name="T5" fmla="*/ 666 h 681"/>
                  <a:gd name="T6" fmla="*/ 104 w 939"/>
                  <a:gd name="T7" fmla="*/ 487 h 681"/>
                  <a:gd name="T8" fmla="*/ 90 w 939"/>
                  <a:gd name="T9" fmla="*/ 283 h 681"/>
                  <a:gd name="T10" fmla="*/ 552 w 939"/>
                  <a:gd name="T11" fmla="*/ 19 h 681"/>
                  <a:gd name="T12" fmla="*/ 738 w 939"/>
                  <a:gd name="T13" fmla="*/ 16 h 681"/>
                  <a:gd name="T14" fmla="*/ 862 w 939"/>
                  <a:gd name="T15" fmla="*/ 114 h 681"/>
                  <a:gd name="T16" fmla="*/ 939 w 939"/>
                  <a:gd name="T17" fmla="*/ 370 h 6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39" h="681">
                    <a:moveTo>
                      <a:pt x="939" y="370"/>
                    </a:moveTo>
                    <a:cubicBezTo>
                      <a:pt x="939" y="433"/>
                      <a:pt x="928" y="455"/>
                      <a:pt x="918" y="496"/>
                    </a:cubicBezTo>
                    <a:cubicBezTo>
                      <a:pt x="888" y="609"/>
                      <a:pt x="831" y="658"/>
                      <a:pt x="715" y="666"/>
                    </a:cubicBezTo>
                    <a:cubicBezTo>
                      <a:pt x="490" y="681"/>
                      <a:pt x="284" y="617"/>
                      <a:pt x="104" y="487"/>
                    </a:cubicBezTo>
                    <a:cubicBezTo>
                      <a:pt x="0" y="411"/>
                      <a:pt x="10" y="364"/>
                      <a:pt x="90" y="283"/>
                    </a:cubicBezTo>
                    <a:cubicBezTo>
                      <a:pt x="219" y="152"/>
                      <a:pt x="375" y="64"/>
                      <a:pt x="552" y="19"/>
                    </a:cubicBezTo>
                    <a:cubicBezTo>
                      <a:pt x="611" y="4"/>
                      <a:pt x="680" y="0"/>
                      <a:pt x="738" y="16"/>
                    </a:cubicBezTo>
                    <a:cubicBezTo>
                      <a:pt x="786" y="29"/>
                      <a:pt x="839" y="71"/>
                      <a:pt x="862" y="114"/>
                    </a:cubicBezTo>
                    <a:cubicBezTo>
                      <a:pt x="902" y="191"/>
                      <a:pt x="939" y="294"/>
                      <a:pt x="939" y="370"/>
                    </a:cubicBezTo>
                    <a:close/>
                  </a:path>
                </a:pathLst>
              </a:custGeom>
              <a:gradFill>
                <a:gsLst>
                  <a:gs pos="100000">
                    <a:schemeClr val="tx2">
                      <a:lumMod val="20000"/>
                      <a:lumOff val="80000"/>
                    </a:schemeClr>
                  </a:gs>
                  <a:gs pos="0">
                    <a:schemeClr val="accent1">
                      <a:tint val="50000"/>
                      <a:shade val="100000"/>
                      <a:satMod val="350000"/>
                    </a:schemeClr>
                  </a:gs>
                </a:gsLst>
                <a:lin ang="16200000" scaled="0"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350"/>
              </a:p>
            </p:txBody>
          </p:sp>
          <p:sp>
            <p:nvSpPr>
              <p:cNvPr id="11" name="Ellipse 10"/>
              <p:cNvSpPr/>
              <p:nvPr/>
            </p:nvSpPr>
            <p:spPr>
              <a:xfrm>
                <a:off x="4719097" y="2055604"/>
                <a:ext cx="2478431" cy="2339999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350">
                  <a:solidFill>
                    <a:schemeClr val="bg1"/>
                  </a:solidFill>
                </a:endParaRPr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5AA9C96C-C8A5-41F5-A475-3397B9580B98}"/>
                  </a:ext>
                </a:extLst>
              </p:cNvPr>
              <p:cNvSpPr/>
              <p:nvPr/>
            </p:nvSpPr>
            <p:spPr>
              <a:xfrm>
                <a:off x="4952121" y="2982605"/>
                <a:ext cx="2060380" cy="47363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lnSpc>
                    <a:spcPts val="2800"/>
                  </a:lnSpc>
                </a:pPr>
                <a:r>
                  <a:rPr lang="en-US" sz="3200" b="1" dirty="0">
                    <a:solidFill>
                      <a:schemeClr val="bg1"/>
                    </a:solidFill>
                  </a:rPr>
                  <a:t>Prevention</a:t>
                </a:r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5AA9C96C-C8A5-41F5-A475-3397B9580B98}"/>
                  </a:ext>
                </a:extLst>
              </p:cNvPr>
              <p:cNvSpPr/>
              <p:nvPr/>
            </p:nvSpPr>
            <p:spPr>
              <a:xfrm>
                <a:off x="6797424" y="1563229"/>
                <a:ext cx="1782860" cy="79751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lnSpc>
                    <a:spcPts val="2800"/>
                  </a:lnSpc>
                </a:pPr>
                <a:r>
                  <a:rPr lang="en-US" sz="2400" b="1" dirty="0">
                    <a:solidFill>
                      <a:srgbClr val="002060"/>
                    </a:solidFill>
                  </a:rPr>
                  <a:t>CAB IM </a:t>
                </a:r>
                <a:r>
                  <a:rPr lang="en-US" sz="2400" b="1" dirty="0" err="1">
                    <a:solidFill>
                      <a:srgbClr val="002060"/>
                    </a:solidFill>
                  </a:rPr>
                  <a:t>PrEP</a:t>
                </a:r>
                <a:endParaRPr lang="en-US" sz="2400" b="1" dirty="0">
                  <a:solidFill>
                    <a:srgbClr val="002060"/>
                  </a:solidFill>
                </a:endParaRPr>
              </a:p>
              <a:p>
                <a:pPr algn="ctr">
                  <a:lnSpc>
                    <a:spcPts val="2800"/>
                  </a:lnSpc>
                </a:pPr>
                <a:r>
                  <a:rPr lang="en-US" sz="2400" b="1" dirty="0">
                    <a:solidFill>
                      <a:srgbClr val="FF6600"/>
                    </a:solidFill>
                  </a:rPr>
                  <a:t>HPTN 083</a:t>
                </a:r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5AA9C96C-C8A5-41F5-A475-3397B9580B98}"/>
                  </a:ext>
                </a:extLst>
              </p:cNvPr>
              <p:cNvSpPr/>
              <p:nvPr/>
            </p:nvSpPr>
            <p:spPr>
              <a:xfrm>
                <a:off x="3633960" y="291759"/>
                <a:ext cx="3023007" cy="11508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lnSpc>
                    <a:spcPts val="2800"/>
                  </a:lnSpc>
                </a:pPr>
                <a:r>
                  <a:rPr lang="en-US" sz="2400" b="1" dirty="0">
                    <a:solidFill>
                      <a:srgbClr val="002060"/>
                    </a:solidFill>
                  </a:rPr>
                  <a:t>LA INSTI + </a:t>
                </a:r>
              </a:p>
              <a:p>
                <a:pPr algn="ctr">
                  <a:lnSpc>
                    <a:spcPts val="2800"/>
                  </a:lnSpc>
                </a:pPr>
                <a:r>
                  <a:rPr lang="en-US" sz="2400" b="1" dirty="0">
                    <a:solidFill>
                      <a:srgbClr val="002060"/>
                    </a:solidFill>
                  </a:rPr>
                  <a:t>Contraceptive implant</a:t>
                </a:r>
              </a:p>
              <a:p>
                <a:pPr algn="ctr">
                  <a:lnSpc>
                    <a:spcPts val="2800"/>
                  </a:lnSpc>
                </a:pPr>
                <a:r>
                  <a:rPr lang="en-US" sz="2400" b="1" dirty="0">
                    <a:solidFill>
                      <a:srgbClr val="002060"/>
                    </a:solidFill>
                  </a:rPr>
                  <a:t>Mouse model</a:t>
                </a:r>
              </a:p>
            </p:txBody>
          </p:sp>
          <p:sp>
            <p:nvSpPr>
              <p:cNvPr id="16" name="Rectangle 15"/>
              <p:cNvSpPr/>
              <p:nvPr/>
            </p:nvSpPr>
            <p:spPr>
              <a:xfrm>
                <a:off x="5134717" y="4726662"/>
                <a:ext cx="1515158" cy="11508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lnSpc>
                    <a:spcPts val="2800"/>
                  </a:lnSpc>
                </a:pPr>
                <a:r>
                  <a:rPr lang="en-US" sz="2400" b="1" dirty="0" err="1">
                    <a:solidFill>
                      <a:srgbClr val="002060"/>
                    </a:solidFill>
                  </a:rPr>
                  <a:t>bNAbs</a:t>
                </a:r>
                <a:endParaRPr lang="en-US" sz="2400" b="1" dirty="0">
                  <a:solidFill>
                    <a:srgbClr val="002060"/>
                  </a:solidFill>
                </a:endParaRPr>
              </a:p>
              <a:p>
                <a:pPr algn="ctr">
                  <a:lnSpc>
                    <a:spcPts val="2800"/>
                  </a:lnSpc>
                </a:pPr>
                <a:r>
                  <a:rPr lang="en-US" sz="2400" b="1" dirty="0">
                    <a:solidFill>
                      <a:srgbClr val="FF6600"/>
                    </a:solidFill>
                  </a:rPr>
                  <a:t>HTVN130/</a:t>
                </a:r>
                <a:br>
                  <a:rPr lang="en-US" sz="2400" b="1" dirty="0">
                    <a:solidFill>
                      <a:srgbClr val="FF6600"/>
                    </a:solidFill>
                  </a:rPr>
                </a:br>
                <a:r>
                  <a:rPr lang="en-US" sz="2400" b="1" dirty="0">
                    <a:solidFill>
                      <a:srgbClr val="FF6600"/>
                    </a:solidFill>
                  </a:rPr>
                  <a:t>HPTN089</a:t>
                </a:r>
              </a:p>
            </p:txBody>
          </p:sp>
        </p:grp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5AA9C96C-C8A5-41F5-A475-3397B9580B98}"/>
                </a:ext>
              </a:extLst>
            </p:cNvPr>
            <p:cNvSpPr/>
            <p:nvPr/>
          </p:nvSpPr>
          <p:spPr>
            <a:xfrm>
              <a:off x="6906728" y="3560479"/>
              <a:ext cx="1445076" cy="152862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ts val="2800"/>
                </a:lnSpc>
              </a:pPr>
              <a:r>
                <a:rPr lang="en-US" sz="2400" b="1" dirty="0">
                  <a:solidFill>
                    <a:srgbClr val="002060"/>
                  </a:solidFill>
                </a:rPr>
                <a:t>ISL po</a:t>
              </a:r>
            </a:p>
            <a:p>
              <a:pPr algn="ctr">
                <a:lnSpc>
                  <a:spcPts val="2800"/>
                </a:lnSpc>
              </a:pPr>
              <a:r>
                <a:rPr lang="en-US" sz="2400" b="1" dirty="0" err="1">
                  <a:solidFill>
                    <a:srgbClr val="002060"/>
                  </a:solidFill>
                </a:rPr>
                <a:t>PrEP</a:t>
              </a:r>
              <a:endParaRPr lang="en-US" sz="2400" b="1" dirty="0">
                <a:solidFill>
                  <a:srgbClr val="002060"/>
                </a:solidFill>
              </a:endParaRPr>
            </a:p>
            <a:p>
              <a:pPr algn="ctr">
                <a:lnSpc>
                  <a:spcPts val="2800"/>
                </a:lnSpc>
              </a:pPr>
              <a:r>
                <a:rPr lang="en-US" sz="2400" b="1" dirty="0">
                  <a:solidFill>
                    <a:srgbClr val="002060"/>
                  </a:solidFill>
                </a:rPr>
                <a:t>PK/Safety</a:t>
              </a:r>
            </a:p>
            <a:p>
              <a:pPr algn="ctr">
                <a:lnSpc>
                  <a:spcPts val="2800"/>
                </a:lnSpc>
              </a:pPr>
              <a:r>
                <a:rPr lang="en-US" sz="2400" b="1" dirty="0">
                  <a:solidFill>
                    <a:srgbClr val="FF6600"/>
                  </a:solidFill>
                </a:rPr>
                <a:t>Phase 2</a:t>
              </a: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2561616" y="4024198"/>
              <a:ext cx="1594797" cy="116955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ts val="2800"/>
                </a:lnSpc>
              </a:pPr>
              <a:r>
                <a:rPr lang="en-US" sz="2400" b="1" dirty="0">
                  <a:solidFill>
                    <a:srgbClr val="002060"/>
                  </a:solidFill>
                </a:rPr>
                <a:t>HBV MTCP</a:t>
              </a:r>
            </a:p>
            <a:p>
              <a:pPr algn="ctr">
                <a:lnSpc>
                  <a:spcPts val="2800"/>
                </a:lnSpc>
              </a:pPr>
              <a:r>
                <a:rPr lang="en-US" sz="2400" b="1" dirty="0">
                  <a:solidFill>
                    <a:srgbClr val="002060"/>
                  </a:solidFill>
                </a:rPr>
                <a:t>TDF/wo Ig</a:t>
              </a:r>
            </a:p>
            <a:p>
              <a:pPr algn="ctr">
                <a:lnSpc>
                  <a:spcPts val="2800"/>
                </a:lnSpc>
              </a:pPr>
              <a:r>
                <a:rPr lang="en-US" sz="2400" b="1" dirty="0">
                  <a:solidFill>
                    <a:srgbClr val="FF6600"/>
                  </a:solidFill>
                </a:rPr>
                <a:t>TA-PROHM</a:t>
              </a: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5AA9C96C-C8A5-41F5-A475-3397B9580B98}"/>
                </a:ext>
              </a:extLst>
            </p:cNvPr>
            <p:cNvSpPr/>
            <p:nvPr/>
          </p:nvSpPr>
          <p:spPr>
            <a:xfrm>
              <a:off x="2057290" y="2483515"/>
              <a:ext cx="1682512" cy="81047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ts val="2800"/>
                </a:lnSpc>
              </a:pPr>
              <a:r>
                <a:rPr lang="en-US" sz="2400" b="1" dirty="0">
                  <a:solidFill>
                    <a:srgbClr val="002060"/>
                  </a:solidFill>
                </a:rPr>
                <a:t>HIV Vaccine</a:t>
              </a:r>
            </a:p>
            <a:p>
              <a:pPr algn="ctr">
                <a:lnSpc>
                  <a:spcPts val="2800"/>
                </a:lnSpc>
              </a:pPr>
              <a:r>
                <a:rPr lang="en-US" sz="2400" b="1" dirty="0">
                  <a:solidFill>
                    <a:srgbClr val="FF6600"/>
                  </a:solidFill>
                </a:rPr>
                <a:t>IMBOKODO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12866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97519B8-7374-4F47-9021-631E918449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E03D508-37FF-754B-951B-226E43153FF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09600" y="2495774"/>
            <a:ext cx="10972800" cy="3695476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000000"/>
                </a:solidFill>
              </a:rPr>
              <a:t>This presentation is made in complete editorial freedom </a:t>
            </a:r>
          </a:p>
          <a:p>
            <a:endParaRPr lang="en-US" sz="2800" dirty="0">
              <a:solidFill>
                <a:srgbClr val="000000"/>
              </a:solidFill>
            </a:endParaRPr>
          </a:p>
          <a:p>
            <a:r>
              <a:rPr lang="en-US" sz="2800" dirty="0">
                <a:solidFill>
                  <a:srgbClr val="000000"/>
                </a:solidFill>
              </a:rPr>
              <a:t>Thanks to </a:t>
            </a:r>
            <a:r>
              <a:rPr lang="en-US" sz="2800" dirty="0" err="1">
                <a:solidFill>
                  <a:srgbClr val="000000"/>
                </a:solidFill>
              </a:rPr>
              <a:t>ViiV</a:t>
            </a:r>
            <a:r>
              <a:rPr lang="en-US" sz="2800" dirty="0">
                <a:solidFill>
                  <a:srgbClr val="000000"/>
                </a:solidFill>
              </a:rPr>
              <a:t> Healthcare for their institutional support</a:t>
            </a:r>
          </a:p>
          <a:p>
            <a:endParaRPr lang="en-US" sz="28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844423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>
            <a:extLst>
              <a:ext uri="{FF2B5EF4-FFF2-40B4-BE49-F238E27FC236}">
                <a16:creationId xmlns:a16="http://schemas.microsoft.com/office/drawing/2014/main" id="{86F66E7F-C599-440F-9E65-80094CF084D7}"/>
              </a:ext>
            </a:extLst>
          </p:cNvPr>
          <p:cNvSpPr txBox="1"/>
          <p:nvPr/>
        </p:nvSpPr>
        <p:spPr>
          <a:xfrm>
            <a:off x="3292217" y="1282935"/>
            <a:ext cx="3987093" cy="4247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HPTN 083 Design</a:t>
            </a:r>
            <a:endParaRPr kumimoji="0" lang="fr-FR" sz="2400" b="0" i="0" u="none" strike="noStrike" kern="1200" cap="none" spc="0" normalizeH="0" baseline="3000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5D60FF95-0C02-4A8A-AE6B-F455DE79DDB0}"/>
              </a:ext>
            </a:extLst>
          </p:cNvPr>
          <p:cNvGrpSpPr/>
          <p:nvPr/>
        </p:nvGrpSpPr>
        <p:grpSpPr>
          <a:xfrm>
            <a:off x="1040037" y="1773189"/>
            <a:ext cx="7997432" cy="4808586"/>
            <a:chOff x="4003170" y="1755991"/>
            <a:chExt cx="7997432" cy="4808586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5777CC06-A675-4781-AAD3-29CCE9FFE10E}"/>
                </a:ext>
              </a:extLst>
            </p:cNvPr>
            <p:cNvSpPr/>
            <p:nvPr/>
          </p:nvSpPr>
          <p:spPr bwMode="auto">
            <a:xfrm>
              <a:off x="4626131" y="1755991"/>
              <a:ext cx="1062446" cy="305029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400" dirty="0">
                  <a:solidFill>
                    <a:schemeClr val="bg1"/>
                  </a:solidFill>
                  <a:latin typeface="Arial" charset="0"/>
                </a:rPr>
                <a:t>STEP</a:t>
              </a:r>
              <a:r>
                <a:rPr kumimoji="0" lang="en-US" sz="14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</a:rPr>
                <a:t> 1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A8B77EB0-86E7-49C0-86CE-920EAA40E82C}"/>
                </a:ext>
              </a:extLst>
            </p:cNvPr>
            <p:cNvSpPr/>
            <p:nvPr/>
          </p:nvSpPr>
          <p:spPr bwMode="auto">
            <a:xfrm>
              <a:off x="5766951" y="1755991"/>
              <a:ext cx="2760620" cy="305029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</a:rPr>
                <a:t>STEP 2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0BD73480-D90B-4110-BEE9-1EEA43EBCD26}"/>
                </a:ext>
              </a:extLst>
            </p:cNvPr>
            <p:cNvSpPr/>
            <p:nvPr/>
          </p:nvSpPr>
          <p:spPr bwMode="auto">
            <a:xfrm>
              <a:off x="8605945" y="1755991"/>
              <a:ext cx="1323706" cy="305029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400" dirty="0">
                  <a:solidFill>
                    <a:schemeClr val="bg1"/>
                  </a:solidFill>
                  <a:latin typeface="Arial" charset="0"/>
                </a:rPr>
                <a:t>STEP</a:t>
              </a:r>
              <a:r>
                <a:rPr kumimoji="0" lang="en-US" sz="14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</a:rPr>
                <a:t> 3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CA2CE324-A4CF-4866-AA7F-529FF6879914}"/>
                </a:ext>
              </a:extLst>
            </p:cNvPr>
            <p:cNvSpPr/>
            <p:nvPr/>
          </p:nvSpPr>
          <p:spPr bwMode="auto">
            <a:xfrm>
              <a:off x="10312825" y="1755991"/>
              <a:ext cx="1323706" cy="305029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400" dirty="0">
                  <a:solidFill>
                    <a:schemeClr val="bg1"/>
                  </a:solidFill>
                  <a:latin typeface="Arial" charset="0"/>
                </a:rPr>
                <a:t>STEP</a:t>
              </a:r>
              <a:r>
                <a:rPr kumimoji="0" lang="en-US" sz="14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</a:rPr>
                <a:t> 4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68A2DB6-22E6-4F23-B55E-44743741C585}"/>
                </a:ext>
              </a:extLst>
            </p:cNvPr>
            <p:cNvSpPr/>
            <p:nvPr/>
          </p:nvSpPr>
          <p:spPr bwMode="auto">
            <a:xfrm rot="16200000">
              <a:off x="3291303" y="2855506"/>
              <a:ext cx="1728764" cy="305029"/>
            </a:xfrm>
            <a:prstGeom prst="rect">
              <a:avLst/>
            </a:prstGeom>
            <a:solidFill>
              <a:srgbClr val="FF66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</a:rPr>
                <a:t>Group A 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C7536191-C3DA-4B82-A44D-249AC0DD3CF0}"/>
                </a:ext>
              </a:extLst>
            </p:cNvPr>
            <p:cNvSpPr/>
            <p:nvPr/>
          </p:nvSpPr>
          <p:spPr bwMode="auto">
            <a:xfrm rot="16200000">
              <a:off x="3291303" y="4584271"/>
              <a:ext cx="1728764" cy="305029"/>
            </a:xfrm>
            <a:prstGeom prst="rect">
              <a:avLst/>
            </a:prstGeom>
            <a:solidFill>
              <a:srgbClr val="00B0F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</a:rPr>
                <a:t>Group B </a:t>
              </a:r>
            </a:p>
          </p:txBody>
        </p:sp>
        <p:sp>
          <p:nvSpPr>
            <p:cNvPr id="13" name="Rectangle 160">
              <a:extLst>
                <a:ext uri="{FF2B5EF4-FFF2-40B4-BE49-F238E27FC236}">
                  <a16:creationId xmlns:a16="http://schemas.microsoft.com/office/drawing/2014/main" id="{DF839098-DBCC-4A77-B31A-988F7A086EF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3373190" y="3780069"/>
              <a:ext cx="2207336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fr-FR" sz="1200" i="1" u="none" strike="noStrike" cap="none" normalizeH="0" baseline="0" dirty="0">
                  <a:ln>
                    <a:noFill/>
                  </a:ln>
                  <a:solidFill>
                    <a:srgbClr val="000066"/>
                  </a:solidFill>
                  <a:effectLst/>
                  <a:latin typeface="Arial" panose="020B0604020202020204" pitchFamily="34" charset="0"/>
                </a:rPr>
                <a:t>Screening and informed consent</a:t>
              </a:r>
              <a:endParaRPr kumimoji="0" lang="en-US" altLang="fr-FR" sz="160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4" name="Rectangle 160">
              <a:extLst>
                <a:ext uri="{FF2B5EF4-FFF2-40B4-BE49-F238E27FC236}">
                  <a16:creationId xmlns:a16="http://schemas.microsoft.com/office/drawing/2014/main" id="{49572308-25FC-4A1F-8952-686C79F99F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81491" y="2369074"/>
              <a:ext cx="734175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fr-FR" sz="1200" b="1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+mn-lt"/>
                </a:rPr>
                <a:t>Every day 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fr-FR" sz="1200" b="1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+mn-lt"/>
                </a:rPr>
                <a:t>for 5 weeks</a:t>
              </a:r>
              <a:endParaRPr kumimoji="0" lang="en-US" altLang="fr-FR" sz="1600" b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n-lt"/>
              </a:endParaRPr>
            </a:p>
          </p:txBody>
        </p:sp>
        <p:sp>
          <p:nvSpPr>
            <p:cNvPr id="15" name="Rectangle 160">
              <a:extLst>
                <a:ext uri="{FF2B5EF4-FFF2-40B4-BE49-F238E27FC236}">
                  <a16:creationId xmlns:a16="http://schemas.microsoft.com/office/drawing/2014/main" id="{DC1F479F-B3D3-49F6-B4DB-9270CD39EA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59293" y="2369074"/>
              <a:ext cx="748603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fr-FR" sz="1200" b="1" dirty="0">
                  <a:solidFill>
                    <a:srgbClr val="000000"/>
                  </a:solidFill>
                  <a:latin typeface="+mn-lt"/>
                </a:rPr>
                <a:t>W5 and W9</a:t>
              </a:r>
              <a:endParaRPr kumimoji="0" lang="en-US" altLang="fr-FR" sz="1600" b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n-lt"/>
              </a:endParaRPr>
            </a:p>
          </p:txBody>
        </p:sp>
        <p:sp>
          <p:nvSpPr>
            <p:cNvPr id="16" name="Rectangle 160">
              <a:extLst>
                <a:ext uri="{FF2B5EF4-FFF2-40B4-BE49-F238E27FC236}">
                  <a16:creationId xmlns:a16="http://schemas.microsoft.com/office/drawing/2014/main" id="{64975ABD-6DB6-4816-BD7D-AC6670E49D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35488" y="2369074"/>
              <a:ext cx="98296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fr-FR" sz="1200" b="1" dirty="0">
                  <a:solidFill>
                    <a:srgbClr val="000000"/>
                  </a:solidFill>
                  <a:latin typeface="+mn-lt"/>
                </a:rPr>
                <a:t>Every 2 months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fr-FR" sz="1200" b="1" dirty="0">
                  <a:solidFill>
                    <a:srgbClr val="000000"/>
                  </a:solidFill>
                  <a:latin typeface="+mn-lt"/>
                </a:rPr>
                <a:t>f</a:t>
              </a:r>
              <a:r>
                <a:rPr kumimoji="0" lang="en-US" altLang="fr-FR" sz="1200" b="1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+mn-lt"/>
                </a:rPr>
                <a:t>or 3 years</a:t>
              </a:r>
              <a:endParaRPr kumimoji="0" lang="en-US" altLang="fr-FR" sz="1600" b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n-lt"/>
              </a:endParaRPr>
            </a:p>
          </p:txBody>
        </p:sp>
        <p:sp>
          <p:nvSpPr>
            <p:cNvPr id="17" name="Rectangle 160">
              <a:extLst>
                <a:ext uri="{FF2B5EF4-FFF2-40B4-BE49-F238E27FC236}">
                  <a16:creationId xmlns:a16="http://schemas.microsoft.com/office/drawing/2014/main" id="{3FC29DA7-932D-4EF2-8602-1D11A76FB1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64259" y="2141516"/>
              <a:ext cx="609911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fr-FR" sz="1200" b="1" dirty="0">
                  <a:solidFill>
                    <a:srgbClr val="000000"/>
                  </a:solidFill>
                  <a:latin typeface="+mn-lt"/>
                </a:rPr>
                <a:t>Every day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fr-FR" sz="1200" b="1" dirty="0">
                  <a:solidFill>
                    <a:srgbClr val="000000"/>
                  </a:solidFill>
                  <a:latin typeface="+mn-lt"/>
                </a:rPr>
                <a:t>f</a:t>
              </a:r>
              <a:r>
                <a:rPr kumimoji="0" lang="en-US" altLang="fr-FR" sz="1200" b="1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+mn-lt"/>
                </a:rPr>
                <a:t>or 1 year</a:t>
              </a:r>
              <a:endParaRPr kumimoji="0" lang="en-US" altLang="fr-FR" sz="1600" b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n-lt"/>
              </a:endParaRPr>
            </a:p>
          </p:txBody>
        </p:sp>
        <p:sp>
          <p:nvSpPr>
            <p:cNvPr id="18" name="Rectangle 160">
              <a:extLst>
                <a:ext uri="{FF2B5EF4-FFF2-40B4-BE49-F238E27FC236}">
                  <a16:creationId xmlns:a16="http://schemas.microsoft.com/office/drawing/2014/main" id="{488F1C7E-F6E1-4AC2-9C37-671C4BE22E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180843" y="2121374"/>
              <a:ext cx="1819759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fr-FR" sz="1200" b="1" dirty="0">
                  <a:solidFill>
                    <a:srgbClr val="000000"/>
                  </a:solidFill>
                  <a:latin typeface="+mn-lt"/>
                </a:rPr>
                <a:t>OPTIONAL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fr-FR" sz="1200" b="1" dirty="0">
                  <a:solidFill>
                    <a:srgbClr val="000000"/>
                  </a:solidFill>
                  <a:latin typeface="+mn-lt"/>
                </a:rPr>
                <a:t>Every day for 5 weeks</a:t>
              </a:r>
              <a:endParaRPr kumimoji="0" lang="en-US" altLang="fr-FR" sz="1600" b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n-lt"/>
              </a:endParaRPr>
            </a:p>
          </p:txBody>
        </p:sp>
        <p:sp>
          <p:nvSpPr>
            <p:cNvPr id="19" name="Rectangle 160">
              <a:extLst>
                <a:ext uri="{FF2B5EF4-FFF2-40B4-BE49-F238E27FC236}">
                  <a16:creationId xmlns:a16="http://schemas.microsoft.com/office/drawing/2014/main" id="{2E2B51EB-3F71-43F5-A633-980DD1F82A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59632" y="2842501"/>
              <a:ext cx="1462644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fr-FR" sz="1200" b="1" dirty="0">
                  <a:solidFill>
                    <a:srgbClr val="000000"/>
                  </a:solidFill>
                  <a:latin typeface="+mn-lt"/>
                </a:rPr>
                <a:t>2 shots, 4 weeks apart,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fr-FR" sz="1200" b="1" dirty="0">
                  <a:solidFill>
                    <a:srgbClr val="000000"/>
                  </a:solidFill>
                  <a:latin typeface="+mn-lt"/>
                </a:rPr>
                <a:t>then every 2 months</a:t>
              </a:r>
              <a:endParaRPr kumimoji="0" lang="en-US" altLang="fr-FR" sz="1600" b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n-lt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F139FEA-26AD-468D-A578-91B35ED400FE}"/>
                </a:ext>
              </a:extLst>
            </p:cNvPr>
            <p:cNvSpPr/>
            <p:nvPr/>
          </p:nvSpPr>
          <p:spPr bwMode="auto">
            <a:xfrm>
              <a:off x="10312825" y="4210051"/>
              <a:ext cx="1323706" cy="305029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400" dirty="0">
                  <a:solidFill>
                    <a:schemeClr val="bg1"/>
                  </a:solidFill>
                  <a:latin typeface="Arial" charset="0"/>
                </a:rPr>
                <a:t>STEP</a:t>
              </a:r>
              <a:r>
                <a:rPr kumimoji="0" lang="en-US" sz="14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</a:rPr>
                <a:t> 5</a:t>
              </a:r>
            </a:p>
          </p:txBody>
        </p:sp>
        <p:sp>
          <p:nvSpPr>
            <p:cNvPr id="21" name="Rectangle 160">
              <a:extLst>
                <a:ext uri="{FF2B5EF4-FFF2-40B4-BE49-F238E27FC236}">
                  <a16:creationId xmlns:a16="http://schemas.microsoft.com/office/drawing/2014/main" id="{98150873-5C99-4230-9E3E-1C6D9AC935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69821" y="4728198"/>
              <a:ext cx="609719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fr-FR" sz="1200" b="1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+mn-lt"/>
                </a:rPr>
                <a:t>Every day</a:t>
              </a:r>
              <a:endParaRPr kumimoji="0" lang="en-US" altLang="fr-FR" sz="1600" b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n-lt"/>
              </a:endParaRPr>
            </a:p>
          </p:txBody>
        </p:sp>
        <p:sp>
          <p:nvSpPr>
            <p:cNvPr id="23" name="Forme libre 8">
              <a:extLst>
                <a:ext uri="{FF2B5EF4-FFF2-40B4-BE49-F238E27FC236}">
                  <a16:creationId xmlns:a16="http://schemas.microsoft.com/office/drawing/2014/main" id="{0A441612-9262-4966-AE10-7FBF8D010EDB}"/>
                </a:ext>
              </a:extLst>
            </p:cNvPr>
            <p:cNvSpPr/>
            <p:nvPr/>
          </p:nvSpPr>
          <p:spPr>
            <a:xfrm rot="5400000">
              <a:off x="9174733" y="2105567"/>
              <a:ext cx="186538" cy="1324115"/>
            </a:xfrm>
            <a:custGeom>
              <a:avLst/>
              <a:gdLst>
                <a:gd name="connsiteX0" fmla="*/ 0 w 558800"/>
                <a:gd name="connsiteY0" fmla="*/ 0 h 1234440"/>
                <a:gd name="connsiteX1" fmla="*/ 558800 w 558800"/>
                <a:gd name="connsiteY1" fmla="*/ 0 h 1234440"/>
                <a:gd name="connsiteX2" fmla="*/ 279400 w 558800"/>
                <a:gd name="connsiteY2" fmla="*/ 0 h 1234440"/>
                <a:gd name="connsiteX3" fmla="*/ 279400 w 558800"/>
                <a:gd name="connsiteY3" fmla="*/ 1234440 h 1234440"/>
                <a:gd name="connsiteX4" fmla="*/ 558800 w 558800"/>
                <a:gd name="connsiteY4" fmla="*/ 1234440 h 1234440"/>
                <a:gd name="connsiteX5" fmla="*/ 0 w 558800"/>
                <a:gd name="connsiteY5" fmla="*/ 1234440 h 1234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58800" h="1234440">
                  <a:moveTo>
                    <a:pt x="0" y="0"/>
                  </a:moveTo>
                  <a:lnTo>
                    <a:pt x="558800" y="0"/>
                  </a:lnTo>
                  <a:lnTo>
                    <a:pt x="279400" y="0"/>
                  </a:lnTo>
                  <a:lnTo>
                    <a:pt x="279400" y="1234440"/>
                  </a:lnTo>
                  <a:lnTo>
                    <a:pt x="558800" y="1234440"/>
                  </a:lnTo>
                  <a:lnTo>
                    <a:pt x="0" y="1234440"/>
                  </a:lnTo>
                </a:path>
              </a:pathLst>
            </a:custGeom>
            <a:noFill/>
            <a:ln w="19050" cap="flat" cmpd="sng" algn="ctr">
              <a:solidFill>
                <a:srgbClr val="0070C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" name="Forme libre 8">
              <a:extLst>
                <a:ext uri="{FF2B5EF4-FFF2-40B4-BE49-F238E27FC236}">
                  <a16:creationId xmlns:a16="http://schemas.microsoft.com/office/drawing/2014/main" id="{91CF59AE-C024-4567-B818-19114A179537}"/>
                </a:ext>
              </a:extLst>
            </p:cNvPr>
            <p:cNvSpPr/>
            <p:nvPr/>
          </p:nvSpPr>
          <p:spPr>
            <a:xfrm rot="5400000">
              <a:off x="7057872" y="3222443"/>
              <a:ext cx="186538" cy="2719389"/>
            </a:xfrm>
            <a:custGeom>
              <a:avLst/>
              <a:gdLst>
                <a:gd name="connsiteX0" fmla="*/ 0 w 558800"/>
                <a:gd name="connsiteY0" fmla="*/ 0 h 1234440"/>
                <a:gd name="connsiteX1" fmla="*/ 558800 w 558800"/>
                <a:gd name="connsiteY1" fmla="*/ 0 h 1234440"/>
                <a:gd name="connsiteX2" fmla="*/ 279400 w 558800"/>
                <a:gd name="connsiteY2" fmla="*/ 0 h 1234440"/>
                <a:gd name="connsiteX3" fmla="*/ 279400 w 558800"/>
                <a:gd name="connsiteY3" fmla="*/ 1234440 h 1234440"/>
                <a:gd name="connsiteX4" fmla="*/ 558800 w 558800"/>
                <a:gd name="connsiteY4" fmla="*/ 1234440 h 1234440"/>
                <a:gd name="connsiteX5" fmla="*/ 0 w 558800"/>
                <a:gd name="connsiteY5" fmla="*/ 1234440 h 1234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58800" h="1234440">
                  <a:moveTo>
                    <a:pt x="0" y="0"/>
                  </a:moveTo>
                  <a:lnTo>
                    <a:pt x="558800" y="0"/>
                  </a:lnTo>
                  <a:lnTo>
                    <a:pt x="279400" y="0"/>
                  </a:lnTo>
                  <a:lnTo>
                    <a:pt x="279400" y="1234440"/>
                  </a:lnTo>
                  <a:lnTo>
                    <a:pt x="558800" y="1234440"/>
                  </a:lnTo>
                  <a:lnTo>
                    <a:pt x="0" y="1234440"/>
                  </a:lnTo>
                </a:path>
              </a:pathLst>
            </a:custGeom>
            <a:noFill/>
            <a:ln w="19050" cap="flat" cmpd="sng" algn="ctr">
              <a:solidFill>
                <a:srgbClr val="0070C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" name="Forme libre 8">
              <a:extLst>
                <a:ext uri="{FF2B5EF4-FFF2-40B4-BE49-F238E27FC236}">
                  <a16:creationId xmlns:a16="http://schemas.microsoft.com/office/drawing/2014/main" id="{07F793B5-C33B-4679-A867-FE0A38891A1A}"/>
                </a:ext>
              </a:extLst>
            </p:cNvPr>
            <p:cNvSpPr/>
            <p:nvPr/>
          </p:nvSpPr>
          <p:spPr>
            <a:xfrm rot="5400000">
              <a:off x="7057802" y="1665037"/>
              <a:ext cx="186538" cy="2719527"/>
            </a:xfrm>
            <a:custGeom>
              <a:avLst/>
              <a:gdLst>
                <a:gd name="connsiteX0" fmla="*/ 0 w 558800"/>
                <a:gd name="connsiteY0" fmla="*/ 0 h 1234440"/>
                <a:gd name="connsiteX1" fmla="*/ 558800 w 558800"/>
                <a:gd name="connsiteY1" fmla="*/ 0 h 1234440"/>
                <a:gd name="connsiteX2" fmla="*/ 279400 w 558800"/>
                <a:gd name="connsiteY2" fmla="*/ 0 h 1234440"/>
                <a:gd name="connsiteX3" fmla="*/ 279400 w 558800"/>
                <a:gd name="connsiteY3" fmla="*/ 1234440 h 1234440"/>
                <a:gd name="connsiteX4" fmla="*/ 558800 w 558800"/>
                <a:gd name="connsiteY4" fmla="*/ 1234440 h 1234440"/>
                <a:gd name="connsiteX5" fmla="*/ 0 w 558800"/>
                <a:gd name="connsiteY5" fmla="*/ 1234440 h 1234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58800" h="1234440">
                  <a:moveTo>
                    <a:pt x="0" y="0"/>
                  </a:moveTo>
                  <a:lnTo>
                    <a:pt x="558800" y="0"/>
                  </a:lnTo>
                  <a:lnTo>
                    <a:pt x="279400" y="0"/>
                  </a:lnTo>
                  <a:lnTo>
                    <a:pt x="279400" y="1234440"/>
                  </a:lnTo>
                  <a:lnTo>
                    <a:pt x="558800" y="1234440"/>
                  </a:lnTo>
                  <a:lnTo>
                    <a:pt x="0" y="1234440"/>
                  </a:lnTo>
                </a:path>
              </a:pathLst>
            </a:custGeom>
            <a:noFill/>
            <a:ln w="19050" cap="flat" cmpd="sng" algn="ctr">
              <a:solidFill>
                <a:srgbClr val="FF66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" name="Forme libre 8">
              <a:extLst>
                <a:ext uri="{FF2B5EF4-FFF2-40B4-BE49-F238E27FC236}">
                  <a16:creationId xmlns:a16="http://schemas.microsoft.com/office/drawing/2014/main" id="{5BCB4614-4896-4CBC-BB46-A418973814D5}"/>
                </a:ext>
              </a:extLst>
            </p:cNvPr>
            <p:cNvSpPr/>
            <p:nvPr/>
          </p:nvSpPr>
          <p:spPr>
            <a:xfrm rot="5400000">
              <a:off x="6476847" y="1568255"/>
              <a:ext cx="186538" cy="3881438"/>
            </a:xfrm>
            <a:custGeom>
              <a:avLst/>
              <a:gdLst>
                <a:gd name="connsiteX0" fmla="*/ 0 w 558800"/>
                <a:gd name="connsiteY0" fmla="*/ 0 h 1234440"/>
                <a:gd name="connsiteX1" fmla="*/ 558800 w 558800"/>
                <a:gd name="connsiteY1" fmla="*/ 0 h 1234440"/>
                <a:gd name="connsiteX2" fmla="*/ 279400 w 558800"/>
                <a:gd name="connsiteY2" fmla="*/ 0 h 1234440"/>
                <a:gd name="connsiteX3" fmla="*/ 279400 w 558800"/>
                <a:gd name="connsiteY3" fmla="*/ 1234440 h 1234440"/>
                <a:gd name="connsiteX4" fmla="*/ 558800 w 558800"/>
                <a:gd name="connsiteY4" fmla="*/ 1234440 h 1234440"/>
                <a:gd name="connsiteX5" fmla="*/ 0 w 558800"/>
                <a:gd name="connsiteY5" fmla="*/ 1234440 h 1234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58800" h="1234440">
                  <a:moveTo>
                    <a:pt x="0" y="0"/>
                  </a:moveTo>
                  <a:lnTo>
                    <a:pt x="558800" y="0"/>
                  </a:lnTo>
                  <a:lnTo>
                    <a:pt x="279400" y="0"/>
                  </a:lnTo>
                  <a:lnTo>
                    <a:pt x="279400" y="1234440"/>
                  </a:lnTo>
                  <a:lnTo>
                    <a:pt x="558800" y="1234440"/>
                  </a:lnTo>
                  <a:lnTo>
                    <a:pt x="0" y="1234440"/>
                  </a:lnTo>
                </a:path>
              </a:pathLst>
            </a:custGeom>
            <a:noFill/>
            <a:ln w="19050" cap="flat" cmpd="sng" algn="ctr">
              <a:solidFill>
                <a:srgbClr val="FF66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" name="Forme libre 8">
              <a:extLst>
                <a:ext uri="{FF2B5EF4-FFF2-40B4-BE49-F238E27FC236}">
                  <a16:creationId xmlns:a16="http://schemas.microsoft.com/office/drawing/2014/main" id="{AE61C203-C877-4D78-BA49-9FABB48B3DD6}"/>
                </a:ext>
              </a:extLst>
            </p:cNvPr>
            <p:cNvSpPr/>
            <p:nvPr/>
          </p:nvSpPr>
          <p:spPr>
            <a:xfrm rot="5400000">
              <a:off x="10919307" y="3240542"/>
              <a:ext cx="186538" cy="1321120"/>
            </a:xfrm>
            <a:custGeom>
              <a:avLst/>
              <a:gdLst>
                <a:gd name="connsiteX0" fmla="*/ 0 w 558800"/>
                <a:gd name="connsiteY0" fmla="*/ 0 h 1234440"/>
                <a:gd name="connsiteX1" fmla="*/ 558800 w 558800"/>
                <a:gd name="connsiteY1" fmla="*/ 0 h 1234440"/>
                <a:gd name="connsiteX2" fmla="*/ 279400 w 558800"/>
                <a:gd name="connsiteY2" fmla="*/ 0 h 1234440"/>
                <a:gd name="connsiteX3" fmla="*/ 279400 w 558800"/>
                <a:gd name="connsiteY3" fmla="*/ 1234440 h 1234440"/>
                <a:gd name="connsiteX4" fmla="*/ 558800 w 558800"/>
                <a:gd name="connsiteY4" fmla="*/ 1234440 h 1234440"/>
                <a:gd name="connsiteX5" fmla="*/ 0 w 558800"/>
                <a:gd name="connsiteY5" fmla="*/ 1234440 h 1234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58800" h="1234440">
                  <a:moveTo>
                    <a:pt x="0" y="0"/>
                  </a:moveTo>
                  <a:lnTo>
                    <a:pt x="558800" y="0"/>
                  </a:lnTo>
                  <a:lnTo>
                    <a:pt x="279400" y="0"/>
                  </a:lnTo>
                  <a:lnTo>
                    <a:pt x="279400" y="1234440"/>
                  </a:lnTo>
                  <a:lnTo>
                    <a:pt x="558800" y="1234440"/>
                  </a:lnTo>
                  <a:lnTo>
                    <a:pt x="0" y="1234440"/>
                  </a:lnTo>
                </a:path>
              </a:pathLst>
            </a:custGeom>
            <a:noFill/>
            <a:ln w="19050" cap="flat" cmpd="sng" algn="ctr">
              <a:solidFill>
                <a:srgbClr val="FF66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" name="Forme libre 8">
              <a:extLst>
                <a:ext uri="{FF2B5EF4-FFF2-40B4-BE49-F238E27FC236}">
                  <a16:creationId xmlns:a16="http://schemas.microsoft.com/office/drawing/2014/main" id="{AC58D687-A6B9-4E7D-A20D-43FA2C061D81}"/>
                </a:ext>
              </a:extLst>
            </p:cNvPr>
            <p:cNvSpPr/>
            <p:nvPr/>
          </p:nvSpPr>
          <p:spPr>
            <a:xfrm rot="5400000">
              <a:off x="10919307" y="4773527"/>
              <a:ext cx="186538" cy="1321120"/>
            </a:xfrm>
            <a:custGeom>
              <a:avLst/>
              <a:gdLst>
                <a:gd name="connsiteX0" fmla="*/ 0 w 558800"/>
                <a:gd name="connsiteY0" fmla="*/ 0 h 1234440"/>
                <a:gd name="connsiteX1" fmla="*/ 558800 w 558800"/>
                <a:gd name="connsiteY1" fmla="*/ 0 h 1234440"/>
                <a:gd name="connsiteX2" fmla="*/ 279400 w 558800"/>
                <a:gd name="connsiteY2" fmla="*/ 0 h 1234440"/>
                <a:gd name="connsiteX3" fmla="*/ 279400 w 558800"/>
                <a:gd name="connsiteY3" fmla="*/ 1234440 h 1234440"/>
                <a:gd name="connsiteX4" fmla="*/ 558800 w 558800"/>
                <a:gd name="connsiteY4" fmla="*/ 1234440 h 1234440"/>
                <a:gd name="connsiteX5" fmla="*/ 0 w 558800"/>
                <a:gd name="connsiteY5" fmla="*/ 1234440 h 1234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58800" h="1234440">
                  <a:moveTo>
                    <a:pt x="0" y="0"/>
                  </a:moveTo>
                  <a:lnTo>
                    <a:pt x="558800" y="0"/>
                  </a:lnTo>
                  <a:lnTo>
                    <a:pt x="279400" y="0"/>
                  </a:lnTo>
                  <a:lnTo>
                    <a:pt x="279400" y="1234440"/>
                  </a:lnTo>
                  <a:lnTo>
                    <a:pt x="558800" y="1234440"/>
                  </a:lnTo>
                  <a:lnTo>
                    <a:pt x="0" y="1234440"/>
                  </a:lnTo>
                </a:path>
              </a:pathLst>
            </a:custGeom>
            <a:noFill/>
            <a:ln w="19050" cap="flat" cmpd="sng" algn="ctr">
              <a:solidFill>
                <a:srgbClr val="0070C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cxnSp>
          <p:nvCxnSpPr>
            <p:cNvPr id="30" name="Connecteur droit 29">
              <a:extLst>
                <a:ext uri="{FF2B5EF4-FFF2-40B4-BE49-F238E27FC236}">
                  <a16:creationId xmlns:a16="http://schemas.microsoft.com/office/drawing/2014/main" id="{195667F1-A185-46AE-BD80-C91C8E2CB1F8}"/>
                </a:ext>
              </a:extLst>
            </p:cNvPr>
            <p:cNvCxnSpPr/>
            <p:nvPr/>
          </p:nvCxnSpPr>
          <p:spPr bwMode="auto">
            <a:xfrm flipH="1">
              <a:off x="4675117" y="3864782"/>
              <a:ext cx="5181585" cy="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31" name="Rectangle 160">
              <a:extLst>
                <a:ext uri="{FF2B5EF4-FFF2-40B4-BE49-F238E27FC236}">
                  <a16:creationId xmlns:a16="http://schemas.microsoft.com/office/drawing/2014/main" id="{1AA284D0-3C2C-4CD9-B728-B106EC14C5B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8611889" y="3573676"/>
              <a:ext cx="2927084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fr-FR" sz="1700" b="1" dirty="0">
                  <a:solidFill>
                    <a:srgbClr val="C00000"/>
                  </a:solidFill>
                </a:rPr>
                <a:t>Open label Extension Phase</a:t>
              </a:r>
              <a:endParaRPr kumimoji="0" lang="en-US" altLang="fr-FR" sz="170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</a:endParaRPr>
            </a:p>
          </p:txBody>
        </p:sp>
        <p:grpSp>
          <p:nvGrpSpPr>
            <p:cNvPr id="32" name="Groupe 31">
              <a:extLst>
                <a:ext uri="{FF2B5EF4-FFF2-40B4-BE49-F238E27FC236}">
                  <a16:creationId xmlns:a16="http://schemas.microsoft.com/office/drawing/2014/main" id="{2AF7812E-64B2-4BE1-B4AB-550024DE3798}"/>
                </a:ext>
              </a:extLst>
            </p:cNvPr>
            <p:cNvGrpSpPr/>
            <p:nvPr/>
          </p:nvGrpSpPr>
          <p:grpSpPr>
            <a:xfrm>
              <a:off x="4825478" y="4457171"/>
              <a:ext cx="618356" cy="261610"/>
              <a:chOff x="-257192" y="1745759"/>
              <a:chExt cx="823032" cy="261610"/>
            </a:xfrm>
          </p:grpSpPr>
          <p:sp>
            <p:nvSpPr>
              <p:cNvPr id="33" name="Rectangle : avec coins arrondis en haut 32">
                <a:extLst>
                  <a:ext uri="{FF2B5EF4-FFF2-40B4-BE49-F238E27FC236}">
                    <a16:creationId xmlns:a16="http://schemas.microsoft.com/office/drawing/2014/main" id="{6F068F21-F6B0-4EE3-9C52-937A33574BBB}"/>
                  </a:ext>
                </a:extLst>
              </p:cNvPr>
              <p:cNvSpPr/>
              <p:nvPr/>
            </p:nvSpPr>
            <p:spPr bwMode="auto">
              <a:xfrm rot="16200000">
                <a:off x="-167781" y="1670807"/>
                <a:ext cx="232694" cy="411516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7F7F7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4" name="Rectangle : avec coins arrondis en haut 33">
                <a:extLst>
                  <a:ext uri="{FF2B5EF4-FFF2-40B4-BE49-F238E27FC236}">
                    <a16:creationId xmlns:a16="http://schemas.microsoft.com/office/drawing/2014/main" id="{6F5E0AEA-6F3B-47E6-9F4C-609001669431}"/>
                  </a:ext>
                </a:extLst>
              </p:cNvPr>
              <p:cNvSpPr/>
              <p:nvPr/>
            </p:nvSpPr>
            <p:spPr bwMode="auto">
              <a:xfrm rot="5400000">
                <a:off x="243735" y="1670806"/>
                <a:ext cx="232694" cy="411516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A6A6A6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5" name="ZoneTexte 34">
                <a:extLst>
                  <a:ext uri="{FF2B5EF4-FFF2-40B4-BE49-F238E27FC236}">
                    <a16:creationId xmlns:a16="http://schemas.microsoft.com/office/drawing/2014/main" id="{FD95A689-F61B-492F-B6BB-FDF0453B285C}"/>
                  </a:ext>
                </a:extLst>
              </p:cNvPr>
              <p:cNvSpPr txBox="1"/>
              <p:nvPr/>
            </p:nvSpPr>
            <p:spPr>
              <a:xfrm>
                <a:off x="-124324" y="1745759"/>
                <a:ext cx="557295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100" dirty="0">
                    <a:solidFill>
                      <a:schemeClr val="bg1"/>
                    </a:solidFill>
                  </a:rPr>
                  <a:t>CAB</a:t>
                </a:r>
              </a:p>
            </p:txBody>
          </p:sp>
        </p:grpSp>
        <p:grpSp>
          <p:nvGrpSpPr>
            <p:cNvPr id="36" name="Groupe 35">
              <a:extLst>
                <a:ext uri="{FF2B5EF4-FFF2-40B4-BE49-F238E27FC236}">
                  <a16:creationId xmlns:a16="http://schemas.microsoft.com/office/drawing/2014/main" id="{C5316EA8-79FD-442E-A852-6C706B45FC73}"/>
                </a:ext>
              </a:extLst>
            </p:cNvPr>
            <p:cNvGrpSpPr/>
            <p:nvPr/>
          </p:nvGrpSpPr>
          <p:grpSpPr>
            <a:xfrm>
              <a:off x="4839395" y="2911544"/>
              <a:ext cx="618356" cy="261610"/>
              <a:chOff x="-257192" y="1745759"/>
              <a:chExt cx="823032" cy="261610"/>
            </a:xfrm>
          </p:grpSpPr>
          <p:sp>
            <p:nvSpPr>
              <p:cNvPr id="37" name="Rectangle : avec coins arrondis en haut 36">
                <a:extLst>
                  <a:ext uri="{FF2B5EF4-FFF2-40B4-BE49-F238E27FC236}">
                    <a16:creationId xmlns:a16="http://schemas.microsoft.com/office/drawing/2014/main" id="{CB9D0E8C-D792-44C6-AD09-F5991FB991DA}"/>
                  </a:ext>
                </a:extLst>
              </p:cNvPr>
              <p:cNvSpPr/>
              <p:nvPr/>
            </p:nvSpPr>
            <p:spPr bwMode="auto">
              <a:xfrm rot="16200000">
                <a:off x="-167781" y="1670807"/>
                <a:ext cx="232694" cy="411516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FF66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8" name="Rectangle : avec coins arrondis en haut 37">
                <a:extLst>
                  <a:ext uri="{FF2B5EF4-FFF2-40B4-BE49-F238E27FC236}">
                    <a16:creationId xmlns:a16="http://schemas.microsoft.com/office/drawing/2014/main" id="{01174C21-A8C3-4DC3-AA24-0B355CFB298A}"/>
                  </a:ext>
                </a:extLst>
              </p:cNvPr>
              <p:cNvSpPr/>
              <p:nvPr/>
            </p:nvSpPr>
            <p:spPr bwMode="auto">
              <a:xfrm rot="5400000">
                <a:off x="243735" y="1670806"/>
                <a:ext cx="232694" cy="411516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FFC0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9" name="ZoneTexte 38">
                <a:extLst>
                  <a:ext uri="{FF2B5EF4-FFF2-40B4-BE49-F238E27FC236}">
                    <a16:creationId xmlns:a16="http://schemas.microsoft.com/office/drawing/2014/main" id="{2C66F728-0CA7-43C8-80B1-9C646F8561AE}"/>
                  </a:ext>
                </a:extLst>
              </p:cNvPr>
              <p:cNvSpPr txBox="1"/>
              <p:nvPr/>
            </p:nvSpPr>
            <p:spPr>
              <a:xfrm>
                <a:off x="-124324" y="1745759"/>
                <a:ext cx="557295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100" dirty="0">
                    <a:solidFill>
                      <a:schemeClr val="bg1"/>
                    </a:solidFill>
                  </a:rPr>
                  <a:t>CAB</a:t>
                </a:r>
              </a:p>
            </p:txBody>
          </p:sp>
        </p:grpSp>
        <p:grpSp>
          <p:nvGrpSpPr>
            <p:cNvPr id="48" name="Groupe 47">
              <a:extLst>
                <a:ext uri="{FF2B5EF4-FFF2-40B4-BE49-F238E27FC236}">
                  <a16:creationId xmlns:a16="http://schemas.microsoft.com/office/drawing/2014/main" id="{19FC8180-05E7-427F-ADBE-C9C781DE02DF}"/>
                </a:ext>
              </a:extLst>
            </p:cNvPr>
            <p:cNvGrpSpPr/>
            <p:nvPr/>
          </p:nvGrpSpPr>
          <p:grpSpPr>
            <a:xfrm>
              <a:off x="8946219" y="2487177"/>
              <a:ext cx="680192" cy="261610"/>
              <a:chOff x="6232696" y="6363063"/>
              <a:chExt cx="823032" cy="261610"/>
            </a:xfrm>
          </p:grpSpPr>
          <p:sp>
            <p:nvSpPr>
              <p:cNvPr id="49" name="Rectangle : avec coins arrondis en haut 48">
                <a:extLst>
                  <a:ext uri="{FF2B5EF4-FFF2-40B4-BE49-F238E27FC236}">
                    <a16:creationId xmlns:a16="http://schemas.microsoft.com/office/drawing/2014/main" id="{62B36AA2-51F4-49E6-A801-B9C1F51A748F}"/>
                  </a:ext>
                </a:extLst>
              </p:cNvPr>
              <p:cNvSpPr/>
              <p:nvPr/>
            </p:nvSpPr>
            <p:spPr bwMode="auto">
              <a:xfrm rot="16200000">
                <a:off x="6322107" y="6288111"/>
                <a:ext cx="232694" cy="411516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00206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ea typeface="ＭＳ Ｐゴシック" pitchFamily="34" charset="-128"/>
                </a:endParaRPr>
              </a:p>
            </p:txBody>
          </p:sp>
          <p:sp>
            <p:nvSpPr>
              <p:cNvPr id="50" name="Rectangle : avec coins arrondis en haut 49">
                <a:extLst>
                  <a:ext uri="{FF2B5EF4-FFF2-40B4-BE49-F238E27FC236}">
                    <a16:creationId xmlns:a16="http://schemas.microsoft.com/office/drawing/2014/main" id="{71B12871-A073-4F24-AEEF-8CDE7F492BF7}"/>
                  </a:ext>
                </a:extLst>
              </p:cNvPr>
              <p:cNvSpPr/>
              <p:nvPr/>
            </p:nvSpPr>
            <p:spPr bwMode="auto">
              <a:xfrm rot="5400000">
                <a:off x="6733623" y="6288110"/>
                <a:ext cx="232694" cy="411516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BBE0E3">
                  <a:lumMod val="50000"/>
                </a:srgb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ea typeface="ＭＳ Ｐゴシック" pitchFamily="34" charset="-128"/>
                </a:endParaRPr>
              </a:p>
            </p:txBody>
          </p:sp>
          <p:sp>
            <p:nvSpPr>
              <p:cNvPr id="51" name="ZoneTexte 50">
                <a:extLst>
                  <a:ext uri="{FF2B5EF4-FFF2-40B4-BE49-F238E27FC236}">
                    <a16:creationId xmlns:a16="http://schemas.microsoft.com/office/drawing/2014/main" id="{31929173-7537-4077-BEBC-38F571D279F5}"/>
                  </a:ext>
                </a:extLst>
              </p:cNvPr>
              <p:cNvSpPr txBox="1"/>
              <p:nvPr/>
            </p:nvSpPr>
            <p:spPr>
              <a:xfrm>
                <a:off x="6240576" y="6363063"/>
                <a:ext cx="807275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0" cap="none" spc="0" normalizeH="0" baseline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ea typeface="ＭＳ Ｐゴシック" pitchFamily="34" charset="-128"/>
                  </a:rPr>
                  <a:t>TDF/FTC</a:t>
                </a:r>
              </a:p>
            </p:txBody>
          </p:sp>
        </p:grpSp>
        <p:grpSp>
          <p:nvGrpSpPr>
            <p:cNvPr id="52" name="Groupe 51">
              <a:extLst>
                <a:ext uri="{FF2B5EF4-FFF2-40B4-BE49-F238E27FC236}">
                  <a16:creationId xmlns:a16="http://schemas.microsoft.com/office/drawing/2014/main" id="{D5A55BBE-59A2-415F-96E9-1EF8411A4C69}"/>
                </a:ext>
              </a:extLst>
            </p:cNvPr>
            <p:cNvGrpSpPr/>
            <p:nvPr/>
          </p:nvGrpSpPr>
          <p:grpSpPr>
            <a:xfrm>
              <a:off x="10672480" y="5094485"/>
              <a:ext cx="680192" cy="261610"/>
              <a:chOff x="6232696" y="6363063"/>
              <a:chExt cx="823032" cy="261610"/>
            </a:xfrm>
          </p:grpSpPr>
          <p:sp>
            <p:nvSpPr>
              <p:cNvPr id="53" name="Rectangle : avec coins arrondis en haut 52">
                <a:extLst>
                  <a:ext uri="{FF2B5EF4-FFF2-40B4-BE49-F238E27FC236}">
                    <a16:creationId xmlns:a16="http://schemas.microsoft.com/office/drawing/2014/main" id="{F93E8B7A-C81C-494D-B408-6670F1F28D98}"/>
                  </a:ext>
                </a:extLst>
              </p:cNvPr>
              <p:cNvSpPr/>
              <p:nvPr/>
            </p:nvSpPr>
            <p:spPr bwMode="auto">
              <a:xfrm rot="16200000">
                <a:off x="6322107" y="6288111"/>
                <a:ext cx="232694" cy="411516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00206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ea typeface="ＭＳ Ｐゴシック" pitchFamily="34" charset="-128"/>
                </a:endParaRPr>
              </a:p>
            </p:txBody>
          </p:sp>
          <p:sp>
            <p:nvSpPr>
              <p:cNvPr id="54" name="Rectangle : avec coins arrondis en haut 53">
                <a:extLst>
                  <a:ext uri="{FF2B5EF4-FFF2-40B4-BE49-F238E27FC236}">
                    <a16:creationId xmlns:a16="http://schemas.microsoft.com/office/drawing/2014/main" id="{48CF92EB-86C9-4C26-989A-4B74707C6E04}"/>
                  </a:ext>
                </a:extLst>
              </p:cNvPr>
              <p:cNvSpPr/>
              <p:nvPr/>
            </p:nvSpPr>
            <p:spPr bwMode="auto">
              <a:xfrm rot="5400000">
                <a:off x="6733623" y="6288110"/>
                <a:ext cx="232694" cy="411516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BBE0E3">
                  <a:lumMod val="50000"/>
                </a:srgb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ea typeface="ＭＳ Ｐゴシック" pitchFamily="34" charset="-128"/>
                </a:endParaRPr>
              </a:p>
            </p:txBody>
          </p:sp>
          <p:sp>
            <p:nvSpPr>
              <p:cNvPr id="55" name="ZoneTexte 54">
                <a:extLst>
                  <a:ext uri="{FF2B5EF4-FFF2-40B4-BE49-F238E27FC236}">
                    <a16:creationId xmlns:a16="http://schemas.microsoft.com/office/drawing/2014/main" id="{C6788C0B-A7F2-4EE5-BA0C-B2D3110177E1}"/>
                  </a:ext>
                </a:extLst>
              </p:cNvPr>
              <p:cNvSpPr txBox="1"/>
              <p:nvPr/>
            </p:nvSpPr>
            <p:spPr>
              <a:xfrm>
                <a:off x="6240576" y="6363063"/>
                <a:ext cx="807275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0" cap="none" spc="0" normalizeH="0" baseline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ea typeface="ＭＳ Ｐゴシック" pitchFamily="34" charset="-128"/>
                  </a:rPr>
                  <a:t>TDF/FTC</a:t>
                </a:r>
              </a:p>
            </p:txBody>
          </p:sp>
        </p:grpSp>
        <p:grpSp>
          <p:nvGrpSpPr>
            <p:cNvPr id="56" name="Groupe 55">
              <a:extLst>
                <a:ext uri="{FF2B5EF4-FFF2-40B4-BE49-F238E27FC236}">
                  <a16:creationId xmlns:a16="http://schemas.microsoft.com/office/drawing/2014/main" id="{8866AB41-7B8D-4422-B5C1-B5E732D2EC8B}"/>
                </a:ext>
              </a:extLst>
            </p:cNvPr>
            <p:cNvGrpSpPr/>
            <p:nvPr/>
          </p:nvGrpSpPr>
          <p:grpSpPr>
            <a:xfrm>
              <a:off x="10714292" y="2492857"/>
              <a:ext cx="618356" cy="261610"/>
              <a:chOff x="-257192" y="1745759"/>
              <a:chExt cx="823032" cy="261610"/>
            </a:xfrm>
          </p:grpSpPr>
          <p:sp>
            <p:nvSpPr>
              <p:cNvPr id="57" name="Rectangle : avec coins arrondis en haut 56">
                <a:extLst>
                  <a:ext uri="{FF2B5EF4-FFF2-40B4-BE49-F238E27FC236}">
                    <a16:creationId xmlns:a16="http://schemas.microsoft.com/office/drawing/2014/main" id="{5106C009-1E92-43A8-8174-B743BB4CEA76}"/>
                  </a:ext>
                </a:extLst>
              </p:cNvPr>
              <p:cNvSpPr/>
              <p:nvPr/>
            </p:nvSpPr>
            <p:spPr bwMode="auto">
              <a:xfrm rot="16200000">
                <a:off x="-167781" y="1670807"/>
                <a:ext cx="232694" cy="411516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FF66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58" name="Rectangle : avec coins arrondis en haut 57">
                <a:extLst>
                  <a:ext uri="{FF2B5EF4-FFF2-40B4-BE49-F238E27FC236}">
                    <a16:creationId xmlns:a16="http://schemas.microsoft.com/office/drawing/2014/main" id="{FDC4AD71-E325-4E54-9D1B-3DB8E14EB5D0}"/>
                  </a:ext>
                </a:extLst>
              </p:cNvPr>
              <p:cNvSpPr/>
              <p:nvPr/>
            </p:nvSpPr>
            <p:spPr bwMode="auto">
              <a:xfrm rot="5400000">
                <a:off x="243735" y="1670806"/>
                <a:ext cx="232694" cy="411516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FFC0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59" name="ZoneTexte 58">
                <a:extLst>
                  <a:ext uri="{FF2B5EF4-FFF2-40B4-BE49-F238E27FC236}">
                    <a16:creationId xmlns:a16="http://schemas.microsoft.com/office/drawing/2014/main" id="{2B7409A8-1756-4784-B0B0-EBAB2B57AD2D}"/>
                  </a:ext>
                </a:extLst>
              </p:cNvPr>
              <p:cNvSpPr txBox="1"/>
              <p:nvPr/>
            </p:nvSpPr>
            <p:spPr>
              <a:xfrm>
                <a:off x="-124324" y="1745759"/>
                <a:ext cx="557295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100" dirty="0">
                    <a:solidFill>
                      <a:schemeClr val="bg1"/>
                    </a:solidFill>
                  </a:rPr>
                  <a:t>CAB</a:t>
                </a:r>
              </a:p>
            </p:txBody>
          </p:sp>
        </p:grpSp>
        <p:grpSp>
          <p:nvGrpSpPr>
            <p:cNvPr id="60" name="Group 122">
              <a:extLst>
                <a:ext uri="{FF2B5EF4-FFF2-40B4-BE49-F238E27FC236}">
                  <a16:creationId xmlns:a16="http://schemas.microsoft.com/office/drawing/2014/main" id="{F5A81D2D-968C-4F7C-A8F1-5F063839570D}"/>
                </a:ext>
              </a:extLst>
            </p:cNvPr>
            <p:cNvGrpSpPr>
              <a:grpSpLocks/>
            </p:cNvGrpSpPr>
            <p:nvPr/>
          </p:nvGrpSpPr>
          <p:grpSpPr bwMode="auto">
            <a:xfrm rot="13500000">
              <a:off x="6765480" y="2896915"/>
              <a:ext cx="771180" cy="147985"/>
              <a:chOff x="1352" y="2022"/>
              <a:chExt cx="2971" cy="354"/>
            </a:xfrm>
          </p:grpSpPr>
          <p:sp>
            <p:nvSpPr>
              <p:cNvPr id="61" name="Freeform 53">
                <a:extLst>
                  <a:ext uri="{FF2B5EF4-FFF2-40B4-BE49-F238E27FC236}">
                    <a16:creationId xmlns:a16="http://schemas.microsoft.com/office/drawing/2014/main" id="{4AC39AE2-06A1-4AE5-8A53-B59D65F6377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352" y="2022"/>
                <a:ext cx="2032" cy="354"/>
              </a:xfrm>
              <a:custGeom>
                <a:avLst/>
                <a:gdLst>
                  <a:gd name="T0" fmla="*/ 721 w 721"/>
                  <a:gd name="T1" fmla="*/ 45 h 118"/>
                  <a:gd name="T2" fmla="*/ 721 w 721"/>
                  <a:gd name="T3" fmla="*/ 46 h 118"/>
                  <a:gd name="T4" fmla="*/ 721 w 721"/>
                  <a:gd name="T5" fmla="*/ 48 h 118"/>
                  <a:gd name="T6" fmla="*/ 716 w 721"/>
                  <a:gd name="T7" fmla="*/ 34 h 118"/>
                  <a:gd name="T8" fmla="*/ 702 w 721"/>
                  <a:gd name="T9" fmla="*/ 34 h 118"/>
                  <a:gd name="T10" fmla="*/ 702 w 721"/>
                  <a:gd name="T11" fmla="*/ 36 h 118"/>
                  <a:gd name="T12" fmla="*/ 683 w 721"/>
                  <a:gd name="T13" fmla="*/ 15 h 118"/>
                  <a:gd name="T14" fmla="*/ 154 w 721"/>
                  <a:gd name="T15" fmla="*/ 15 h 118"/>
                  <a:gd name="T16" fmla="*/ 154 w 721"/>
                  <a:gd name="T17" fmla="*/ 16 h 118"/>
                  <a:gd name="T18" fmla="*/ 139 w 721"/>
                  <a:gd name="T19" fmla="*/ 0 h 118"/>
                  <a:gd name="T20" fmla="*/ 135 w 721"/>
                  <a:gd name="T21" fmla="*/ 0 h 118"/>
                  <a:gd name="T22" fmla="*/ 117 w 721"/>
                  <a:gd name="T23" fmla="*/ 24 h 118"/>
                  <a:gd name="T24" fmla="*/ 115 w 721"/>
                  <a:gd name="T25" fmla="*/ 24 h 118"/>
                  <a:gd name="T26" fmla="*/ 85 w 721"/>
                  <a:gd name="T27" fmla="*/ 40 h 118"/>
                  <a:gd name="T28" fmla="*/ 27 w 721"/>
                  <a:gd name="T29" fmla="*/ 40 h 118"/>
                  <a:gd name="T30" fmla="*/ 17 w 721"/>
                  <a:gd name="T31" fmla="*/ 25 h 118"/>
                  <a:gd name="T32" fmla="*/ 12 w 721"/>
                  <a:gd name="T33" fmla="*/ 25 h 118"/>
                  <a:gd name="T34" fmla="*/ 0 w 721"/>
                  <a:gd name="T35" fmla="*/ 58 h 118"/>
                  <a:gd name="T36" fmla="*/ 12 w 721"/>
                  <a:gd name="T37" fmla="*/ 90 h 118"/>
                  <a:gd name="T38" fmla="*/ 17 w 721"/>
                  <a:gd name="T39" fmla="*/ 90 h 118"/>
                  <a:gd name="T40" fmla="*/ 27 w 721"/>
                  <a:gd name="T41" fmla="*/ 77 h 118"/>
                  <a:gd name="T42" fmla="*/ 27 w 721"/>
                  <a:gd name="T43" fmla="*/ 77 h 118"/>
                  <a:gd name="T44" fmla="*/ 85 w 721"/>
                  <a:gd name="T45" fmla="*/ 77 h 118"/>
                  <a:gd name="T46" fmla="*/ 85 w 721"/>
                  <a:gd name="T47" fmla="*/ 77 h 118"/>
                  <a:gd name="T48" fmla="*/ 115 w 721"/>
                  <a:gd name="T49" fmla="*/ 93 h 118"/>
                  <a:gd name="T50" fmla="*/ 117 w 721"/>
                  <a:gd name="T51" fmla="*/ 93 h 118"/>
                  <a:gd name="T52" fmla="*/ 134 w 721"/>
                  <a:gd name="T53" fmla="*/ 118 h 118"/>
                  <a:gd name="T54" fmla="*/ 139 w 721"/>
                  <a:gd name="T55" fmla="*/ 118 h 118"/>
                  <a:gd name="T56" fmla="*/ 155 w 721"/>
                  <a:gd name="T57" fmla="*/ 99 h 118"/>
                  <a:gd name="T58" fmla="*/ 155 w 721"/>
                  <a:gd name="T59" fmla="*/ 100 h 118"/>
                  <a:gd name="T60" fmla="*/ 683 w 721"/>
                  <a:gd name="T61" fmla="*/ 100 h 118"/>
                  <a:gd name="T62" fmla="*/ 702 w 721"/>
                  <a:gd name="T63" fmla="*/ 60 h 118"/>
                  <a:gd name="T64" fmla="*/ 716 w 721"/>
                  <a:gd name="T65" fmla="*/ 60 h 118"/>
                  <a:gd name="T66" fmla="*/ 721 w 721"/>
                  <a:gd name="T67" fmla="*/ 47 h 118"/>
                  <a:gd name="T68" fmla="*/ 716 w 721"/>
                  <a:gd name="T69" fmla="*/ 34 h 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721" h="118">
                    <a:moveTo>
                      <a:pt x="721" y="45"/>
                    </a:moveTo>
                    <a:cubicBezTo>
                      <a:pt x="721" y="45"/>
                      <a:pt x="721" y="45"/>
                      <a:pt x="721" y="46"/>
                    </a:cubicBezTo>
                    <a:cubicBezTo>
                      <a:pt x="721" y="47"/>
                      <a:pt x="721" y="47"/>
                      <a:pt x="721" y="48"/>
                    </a:cubicBezTo>
                    <a:moveTo>
                      <a:pt x="716" y="34"/>
                    </a:moveTo>
                    <a:cubicBezTo>
                      <a:pt x="702" y="34"/>
                      <a:pt x="702" y="34"/>
                      <a:pt x="702" y="34"/>
                    </a:cubicBezTo>
                    <a:cubicBezTo>
                      <a:pt x="702" y="34"/>
                      <a:pt x="702" y="35"/>
                      <a:pt x="702" y="36"/>
                    </a:cubicBezTo>
                    <a:cubicBezTo>
                      <a:pt x="698" y="26"/>
                      <a:pt x="690" y="15"/>
                      <a:pt x="683" y="15"/>
                    </a:cubicBezTo>
                    <a:cubicBezTo>
                      <a:pt x="154" y="15"/>
                      <a:pt x="154" y="15"/>
                      <a:pt x="154" y="15"/>
                    </a:cubicBezTo>
                    <a:cubicBezTo>
                      <a:pt x="154" y="15"/>
                      <a:pt x="154" y="16"/>
                      <a:pt x="154" y="16"/>
                    </a:cubicBezTo>
                    <a:cubicBezTo>
                      <a:pt x="151" y="6"/>
                      <a:pt x="145" y="0"/>
                      <a:pt x="139" y="0"/>
                    </a:cubicBezTo>
                    <a:cubicBezTo>
                      <a:pt x="135" y="0"/>
                      <a:pt x="135" y="0"/>
                      <a:pt x="135" y="0"/>
                    </a:cubicBezTo>
                    <a:cubicBezTo>
                      <a:pt x="127" y="0"/>
                      <a:pt x="121" y="9"/>
                      <a:pt x="117" y="24"/>
                    </a:cubicBezTo>
                    <a:cubicBezTo>
                      <a:pt x="115" y="24"/>
                      <a:pt x="115" y="24"/>
                      <a:pt x="115" y="24"/>
                    </a:cubicBezTo>
                    <a:cubicBezTo>
                      <a:pt x="115" y="24"/>
                      <a:pt x="93" y="40"/>
                      <a:pt x="85" y="40"/>
                    </a:cubicBezTo>
                    <a:cubicBezTo>
                      <a:pt x="27" y="40"/>
                      <a:pt x="27" y="40"/>
                      <a:pt x="27" y="40"/>
                    </a:cubicBezTo>
                    <a:cubicBezTo>
                      <a:pt x="25" y="31"/>
                      <a:pt x="21" y="25"/>
                      <a:pt x="17" y="25"/>
                    </a:cubicBezTo>
                    <a:cubicBezTo>
                      <a:pt x="12" y="25"/>
                      <a:pt x="12" y="25"/>
                      <a:pt x="12" y="25"/>
                    </a:cubicBezTo>
                    <a:cubicBezTo>
                      <a:pt x="6" y="25"/>
                      <a:pt x="0" y="40"/>
                      <a:pt x="0" y="58"/>
                    </a:cubicBezTo>
                    <a:cubicBezTo>
                      <a:pt x="0" y="75"/>
                      <a:pt x="6" y="90"/>
                      <a:pt x="12" y="90"/>
                    </a:cubicBezTo>
                    <a:cubicBezTo>
                      <a:pt x="17" y="90"/>
                      <a:pt x="17" y="90"/>
                      <a:pt x="17" y="90"/>
                    </a:cubicBezTo>
                    <a:cubicBezTo>
                      <a:pt x="21" y="90"/>
                      <a:pt x="25" y="85"/>
                      <a:pt x="27" y="77"/>
                    </a:cubicBezTo>
                    <a:cubicBezTo>
                      <a:pt x="27" y="77"/>
                      <a:pt x="27" y="77"/>
                      <a:pt x="27" y="77"/>
                    </a:cubicBezTo>
                    <a:cubicBezTo>
                      <a:pt x="85" y="77"/>
                      <a:pt x="85" y="77"/>
                      <a:pt x="85" y="77"/>
                    </a:cubicBezTo>
                    <a:cubicBezTo>
                      <a:pt x="85" y="77"/>
                      <a:pt x="85" y="77"/>
                      <a:pt x="85" y="77"/>
                    </a:cubicBezTo>
                    <a:cubicBezTo>
                      <a:pt x="93" y="77"/>
                      <a:pt x="115" y="93"/>
                      <a:pt x="115" y="93"/>
                    </a:cubicBezTo>
                    <a:cubicBezTo>
                      <a:pt x="117" y="93"/>
                      <a:pt x="117" y="93"/>
                      <a:pt x="117" y="93"/>
                    </a:cubicBezTo>
                    <a:cubicBezTo>
                      <a:pt x="121" y="108"/>
                      <a:pt x="127" y="118"/>
                      <a:pt x="134" y="118"/>
                    </a:cubicBezTo>
                    <a:cubicBezTo>
                      <a:pt x="139" y="118"/>
                      <a:pt x="139" y="118"/>
                      <a:pt x="139" y="118"/>
                    </a:cubicBezTo>
                    <a:cubicBezTo>
                      <a:pt x="146" y="118"/>
                      <a:pt x="151" y="110"/>
                      <a:pt x="155" y="99"/>
                    </a:cubicBezTo>
                    <a:cubicBezTo>
                      <a:pt x="155" y="99"/>
                      <a:pt x="155" y="99"/>
                      <a:pt x="155" y="100"/>
                    </a:cubicBezTo>
                    <a:cubicBezTo>
                      <a:pt x="683" y="100"/>
                      <a:pt x="683" y="100"/>
                      <a:pt x="683" y="100"/>
                    </a:cubicBezTo>
                    <a:cubicBezTo>
                      <a:pt x="690" y="100"/>
                      <a:pt x="698" y="76"/>
                      <a:pt x="702" y="60"/>
                    </a:cubicBezTo>
                    <a:cubicBezTo>
                      <a:pt x="716" y="60"/>
                      <a:pt x="716" y="60"/>
                      <a:pt x="716" y="60"/>
                    </a:cubicBezTo>
                    <a:cubicBezTo>
                      <a:pt x="719" y="60"/>
                      <a:pt x="721" y="54"/>
                      <a:pt x="721" y="47"/>
                    </a:cubicBezTo>
                    <a:cubicBezTo>
                      <a:pt x="721" y="39"/>
                      <a:pt x="719" y="34"/>
                      <a:pt x="716" y="34"/>
                    </a:cubicBezTo>
                    <a:close/>
                  </a:path>
                </a:pathLst>
              </a:custGeom>
              <a:noFill/>
              <a:ln w="254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62" name="Freeform 54">
                <a:extLst>
                  <a:ext uri="{FF2B5EF4-FFF2-40B4-BE49-F238E27FC236}">
                    <a16:creationId xmlns:a16="http://schemas.microsoft.com/office/drawing/2014/main" id="{D571347F-EE4C-4624-A7CD-F02DD1128E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74" y="2022"/>
                <a:ext cx="121" cy="354"/>
              </a:xfrm>
              <a:custGeom>
                <a:avLst/>
                <a:gdLst>
                  <a:gd name="T0" fmla="*/ 21 w 43"/>
                  <a:gd name="T1" fmla="*/ 0 h 118"/>
                  <a:gd name="T2" fmla="*/ 0 w 43"/>
                  <a:gd name="T3" fmla="*/ 38 h 118"/>
                  <a:gd name="T4" fmla="*/ 15 w 43"/>
                  <a:gd name="T5" fmla="*/ 38 h 118"/>
                  <a:gd name="T6" fmla="*/ 23 w 43"/>
                  <a:gd name="T7" fmla="*/ 60 h 118"/>
                  <a:gd name="T8" fmla="*/ 15 w 43"/>
                  <a:gd name="T9" fmla="*/ 81 h 118"/>
                  <a:gd name="T10" fmla="*/ 0 w 43"/>
                  <a:gd name="T11" fmla="*/ 81 h 118"/>
                  <a:gd name="T12" fmla="*/ 20 w 43"/>
                  <a:gd name="T13" fmla="*/ 118 h 118"/>
                  <a:gd name="T14" fmla="*/ 43 w 43"/>
                  <a:gd name="T15" fmla="*/ 59 h 118"/>
                  <a:gd name="T16" fmla="*/ 21 w 43"/>
                  <a:gd name="T17" fmla="*/ 0 h 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3" h="118">
                    <a:moveTo>
                      <a:pt x="21" y="0"/>
                    </a:moveTo>
                    <a:cubicBezTo>
                      <a:pt x="11" y="0"/>
                      <a:pt x="3" y="16"/>
                      <a:pt x="0" y="38"/>
                    </a:cubicBezTo>
                    <a:cubicBezTo>
                      <a:pt x="15" y="38"/>
                      <a:pt x="15" y="38"/>
                      <a:pt x="15" y="38"/>
                    </a:cubicBezTo>
                    <a:cubicBezTo>
                      <a:pt x="19" y="38"/>
                      <a:pt x="23" y="48"/>
                      <a:pt x="23" y="60"/>
                    </a:cubicBezTo>
                    <a:cubicBezTo>
                      <a:pt x="23" y="72"/>
                      <a:pt x="19" y="81"/>
                      <a:pt x="15" y="81"/>
                    </a:cubicBezTo>
                    <a:cubicBezTo>
                      <a:pt x="0" y="81"/>
                      <a:pt x="0" y="81"/>
                      <a:pt x="0" y="81"/>
                    </a:cubicBezTo>
                    <a:cubicBezTo>
                      <a:pt x="4" y="103"/>
                      <a:pt x="11" y="117"/>
                      <a:pt x="20" y="118"/>
                    </a:cubicBezTo>
                    <a:cubicBezTo>
                      <a:pt x="33" y="118"/>
                      <a:pt x="43" y="91"/>
                      <a:pt x="43" y="59"/>
                    </a:cubicBezTo>
                    <a:cubicBezTo>
                      <a:pt x="43" y="26"/>
                      <a:pt x="33" y="0"/>
                      <a:pt x="21" y="0"/>
                    </a:cubicBezTo>
                    <a:close/>
                  </a:path>
                </a:pathLst>
              </a:custGeom>
              <a:solidFill>
                <a:srgbClr val="DEE9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63" name="Freeform 55">
                <a:extLst>
                  <a:ext uri="{FF2B5EF4-FFF2-40B4-BE49-F238E27FC236}">
                    <a16:creationId xmlns:a16="http://schemas.microsoft.com/office/drawing/2014/main" id="{878E7386-592A-4B45-A99B-5FD15E1EE3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33" y="2022"/>
                <a:ext cx="76" cy="354"/>
              </a:xfrm>
              <a:custGeom>
                <a:avLst/>
                <a:gdLst>
                  <a:gd name="T0" fmla="*/ 4 w 27"/>
                  <a:gd name="T1" fmla="*/ 118 h 118"/>
                  <a:gd name="T2" fmla="*/ 26 w 27"/>
                  <a:gd name="T3" fmla="*/ 59 h 118"/>
                  <a:gd name="T4" fmla="*/ 5 w 27"/>
                  <a:gd name="T5" fmla="*/ 0 h 118"/>
                  <a:gd name="T6" fmla="*/ 0 w 27"/>
                  <a:gd name="T7" fmla="*/ 0 h 118"/>
                  <a:gd name="T8" fmla="*/ 22 w 27"/>
                  <a:gd name="T9" fmla="*/ 59 h 118"/>
                  <a:gd name="T10" fmla="*/ 0 w 27"/>
                  <a:gd name="T11" fmla="*/ 118 h 118"/>
                  <a:gd name="T12" fmla="*/ 4 w 27"/>
                  <a:gd name="T13" fmla="*/ 118 h 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7" h="118">
                    <a:moveTo>
                      <a:pt x="4" y="118"/>
                    </a:moveTo>
                    <a:cubicBezTo>
                      <a:pt x="17" y="118"/>
                      <a:pt x="26" y="92"/>
                      <a:pt x="26" y="59"/>
                    </a:cubicBezTo>
                    <a:cubicBezTo>
                      <a:pt x="27" y="26"/>
                      <a:pt x="17" y="0"/>
                      <a:pt x="5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2" y="0"/>
                      <a:pt x="22" y="26"/>
                      <a:pt x="22" y="59"/>
                    </a:cubicBezTo>
                    <a:cubicBezTo>
                      <a:pt x="22" y="92"/>
                      <a:pt x="12" y="118"/>
                      <a:pt x="0" y="118"/>
                    </a:cubicBezTo>
                    <a:lnTo>
                      <a:pt x="4" y="118"/>
                    </a:lnTo>
                    <a:close/>
                  </a:path>
                </a:pathLst>
              </a:custGeom>
              <a:solidFill>
                <a:srgbClr val="A6C7E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64" name="Freeform 56">
                <a:extLst>
                  <a:ext uri="{FF2B5EF4-FFF2-40B4-BE49-F238E27FC236}">
                    <a16:creationId xmlns:a16="http://schemas.microsoft.com/office/drawing/2014/main" id="{BF419A0E-353D-455C-B65C-52C20D0522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86" y="2067"/>
                <a:ext cx="1536" cy="255"/>
              </a:xfrm>
              <a:custGeom>
                <a:avLst/>
                <a:gdLst>
                  <a:gd name="T0" fmla="*/ 529 w 545"/>
                  <a:gd name="T1" fmla="*/ 0 h 85"/>
                  <a:gd name="T2" fmla="*/ 0 w 545"/>
                  <a:gd name="T3" fmla="*/ 0 h 85"/>
                  <a:gd name="T4" fmla="*/ 7 w 545"/>
                  <a:gd name="T5" fmla="*/ 44 h 85"/>
                  <a:gd name="T6" fmla="*/ 1 w 545"/>
                  <a:gd name="T7" fmla="*/ 85 h 85"/>
                  <a:gd name="T8" fmla="*/ 529 w 545"/>
                  <a:gd name="T9" fmla="*/ 85 h 85"/>
                  <a:gd name="T10" fmla="*/ 545 w 545"/>
                  <a:gd name="T11" fmla="*/ 42 h 85"/>
                  <a:gd name="T12" fmla="*/ 529 w 545"/>
                  <a:gd name="T13" fmla="*/ 0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45" h="85">
                    <a:moveTo>
                      <a:pt x="529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5" y="11"/>
                      <a:pt x="7" y="26"/>
                      <a:pt x="7" y="44"/>
                    </a:cubicBezTo>
                    <a:cubicBezTo>
                      <a:pt x="7" y="60"/>
                      <a:pt x="5" y="74"/>
                      <a:pt x="1" y="85"/>
                    </a:cubicBezTo>
                    <a:cubicBezTo>
                      <a:pt x="529" y="85"/>
                      <a:pt x="529" y="85"/>
                      <a:pt x="529" y="85"/>
                    </a:cubicBezTo>
                    <a:cubicBezTo>
                      <a:pt x="538" y="85"/>
                      <a:pt x="545" y="66"/>
                      <a:pt x="545" y="42"/>
                    </a:cubicBezTo>
                    <a:cubicBezTo>
                      <a:pt x="545" y="19"/>
                      <a:pt x="535" y="0"/>
                      <a:pt x="529" y="0"/>
                    </a:cubicBezTo>
                    <a:close/>
                  </a:path>
                </a:pathLst>
              </a:cu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65" name="Freeform 57">
                <a:extLst>
                  <a:ext uri="{FF2B5EF4-FFF2-40B4-BE49-F238E27FC236}">
                    <a16:creationId xmlns:a16="http://schemas.microsoft.com/office/drawing/2014/main" id="{6752DE8E-8801-4201-A923-1231ACFEA13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86" y="2067"/>
                <a:ext cx="992" cy="255"/>
              </a:xfrm>
              <a:custGeom>
                <a:avLst/>
                <a:gdLst>
                  <a:gd name="T0" fmla="*/ 7 w 352"/>
                  <a:gd name="T1" fmla="*/ 44 h 85"/>
                  <a:gd name="T2" fmla="*/ 1 w 352"/>
                  <a:gd name="T3" fmla="*/ 85 h 85"/>
                  <a:gd name="T4" fmla="*/ 342 w 352"/>
                  <a:gd name="T5" fmla="*/ 85 h 85"/>
                  <a:gd name="T6" fmla="*/ 351 w 352"/>
                  <a:gd name="T7" fmla="*/ 53 h 85"/>
                  <a:gd name="T8" fmla="*/ 352 w 352"/>
                  <a:gd name="T9" fmla="*/ 21 h 85"/>
                  <a:gd name="T10" fmla="*/ 339 w 352"/>
                  <a:gd name="T11" fmla="*/ 0 h 85"/>
                  <a:gd name="T12" fmla="*/ 0 w 352"/>
                  <a:gd name="T13" fmla="*/ 0 h 85"/>
                  <a:gd name="T14" fmla="*/ 7 w 352"/>
                  <a:gd name="T15" fmla="*/ 44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52" h="85">
                    <a:moveTo>
                      <a:pt x="7" y="44"/>
                    </a:moveTo>
                    <a:cubicBezTo>
                      <a:pt x="7" y="60"/>
                      <a:pt x="5" y="74"/>
                      <a:pt x="1" y="85"/>
                    </a:cubicBezTo>
                    <a:cubicBezTo>
                      <a:pt x="342" y="85"/>
                      <a:pt x="342" y="85"/>
                      <a:pt x="342" y="85"/>
                    </a:cubicBezTo>
                    <a:cubicBezTo>
                      <a:pt x="351" y="53"/>
                      <a:pt x="351" y="53"/>
                      <a:pt x="351" y="53"/>
                    </a:cubicBezTo>
                    <a:cubicBezTo>
                      <a:pt x="352" y="21"/>
                      <a:pt x="352" y="21"/>
                      <a:pt x="352" y="21"/>
                    </a:cubicBezTo>
                    <a:cubicBezTo>
                      <a:pt x="339" y="0"/>
                      <a:pt x="339" y="0"/>
                      <a:pt x="339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5" y="11"/>
                      <a:pt x="7" y="26"/>
                      <a:pt x="7" y="44"/>
                    </a:cubicBezTo>
                    <a:close/>
                  </a:path>
                </a:pathLst>
              </a:custGeom>
              <a:solidFill>
                <a:srgbClr val="D1E1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66" name="Freeform 58">
                <a:extLst>
                  <a:ext uri="{FF2B5EF4-FFF2-40B4-BE49-F238E27FC236}">
                    <a16:creationId xmlns:a16="http://schemas.microsoft.com/office/drawing/2014/main" id="{0EF6A965-C649-4E1A-A169-D2FD571B60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73" y="2067"/>
                <a:ext cx="65" cy="252"/>
              </a:xfrm>
              <a:custGeom>
                <a:avLst/>
                <a:gdLst>
                  <a:gd name="T0" fmla="*/ 0 w 23"/>
                  <a:gd name="T1" fmla="*/ 0 h 84"/>
                  <a:gd name="T2" fmla="*/ 23 w 23"/>
                  <a:gd name="T3" fmla="*/ 44 h 84"/>
                  <a:gd name="T4" fmla="*/ 2 w 23"/>
                  <a:gd name="T5" fmla="*/ 84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3" h="84">
                    <a:moveTo>
                      <a:pt x="0" y="0"/>
                    </a:moveTo>
                    <a:cubicBezTo>
                      <a:pt x="8" y="12"/>
                      <a:pt x="23" y="33"/>
                      <a:pt x="23" y="44"/>
                    </a:cubicBezTo>
                    <a:cubicBezTo>
                      <a:pt x="23" y="55"/>
                      <a:pt x="2" y="84"/>
                      <a:pt x="2" y="84"/>
                    </a:cubicBezTo>
                  </a:path>
                </a:pathLst>
              </a:custGeom>
              <a:solidFill>
                <a:srgbClr val="82838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67" name="Freeform 59">
                <a:extLst>
                  <a:ext uri="{FF2B5EF4-FFF2-40B4-BE49-F238E27FC236}">
                    <a16:creationId xmlns:a16="http://schemas.microsoft.com/office/drawing/2014/main" id="{42178BC6-2711-4B86-B46D-781324DBF3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28" y="2142"/>
                <a:ext cx="184" cy="111"/>
              </a:xfrm>
              <a:custGeom>
                <a:avLst/>
                <a:gdLst>
                  <a:gd name="T0" fmla="*/ 58 w 65"/>
                  <a:gd name="T1" fmla="*/ 0 h 37"/>
                  <a:gd name="T2" fmla="*/ 0 w 65"/>
                  <a:gd name="T3" fmla="*/ 0 h 37"/>
                  <a:gd name="T4" fmla="*/ 2 w 65"/>
                  <a:gd name="T5" fmla="*/ 18 h 37"/>
                  <a:gd name="T6" fmla="*/ 0 w 65"/>
                  <a:gd name="T7" fmla="*/ 37 h 37"/>
                  <a:gd name="T8" fmla="*/ 58 w 65"/>
                  <a:gd name="T9" fmla="*/ 37 h 37"/>
                  <a:gd name="T10" fmla="*/ 65 w 65"/>
                  <a:gd name="T11" fmla="*/ 19 h 37"/>
                  <a:gd name="T12" fmla="*/ 58 w 65"/>
                  <a:gd name="T13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5" h="37">
                    <a:moveTo>
                      <a:pt x="5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5"/>
                      <a:pt x="2" y="11"/>
                      <a:pt x="2" y="18"/>
                    </a:cubicBezTo>
                    <a:cubicBezTo>
                      <a:pt x="2" y="25"/>
                      <a:pt x="1" y="31"/>
                      <a:pt x="0" y="37"/>
                    </a:cubicBezTo>
                    <a:cubicBezTo>
                      <a:pt x="58" y="37"/>
                      <a:pt x="58" y="37"/>
                      <a:pt x="58" y="37"/>
                    </a:cubicBezTo>
                    <a:cubicBezTo>
                      <a:pt x="62" y="37"/>
                      <a:pt x="65" y="29"/>
                      <a:pt x="65" y="19"/>
                    </a:cubicBezTo>
                    <a:cubicBezTo>
                      <a:pt x="65" y="8"/>
                      <a:pt x="62" y="0"/>
                      <a:pt x="58" y="0"/>
                    </a:cubicBezTo>
                    <a:close/>
                  </a:path>
                </a:pathLst>
              </a:custGeom>
              <a:solidFill>
                <a:srgbClr val="DFE0E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68" name="Freeform 60">
                <a:extLst>
                  <a:ext uri="{FF2B5EF4-FFF2-40B4-BE49-F238E27FC236}">
                    <a16:creationId xmlns:a16="http://schemas.microsoft.com/office/drawing/2014/main" id="{869113C5-D989-4796-B943-6B729B6097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52" y="2097"/>
                <a:ext cx="71" cy="195"/>
              </a:xfrm>
              <a:custGeom>
                <a:avLst/>
                <a:gdLst>
                  <a:gd name="T0" fmla="*/ 0 w 25"/>
                  <a:gd name="T1" fmla="*/ 33 h 65"/>
                  <a:gd name="T2" fmla="*/ 12 w 25"/>
                  <a:gd name="T3" fmla="*/ 0 h 65"/>
                  <a:gd name="T4" fmla="*/ 24 w 25"/>
                  <a:gd name="T5" fmla="*/ 33 h 65"/>
                  <a:gd name="T6" fmla="*/ 12 w 25"/>
                  <a:gd name="T7" fmla="*/ 65 h 65"/>
                  <a:gd name="T8" fmla="*/ 0 w 25"/>
                  <a:gd name="T9" fmla="*/ 33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65">
                    <a:moveTo>
                      <a:pt x="0" y="33"/>
                    </a:moveTo>
                    <a:cubicBezTo>
                      <a:pt x="0" y="15"/>
                      <a:pt x="6" y="0"/>
                      <a:pt x="12" y="0"/>
                    </a:cubicBezTo>
                    <a:cubicBezTo>
                      <a:pt x="19" y="0"/>
                      <a:pt x="25" y="15"/>
                      <a:pt x="24" y="33"/>
                    </a:cubicBezTo>
                    <a:cubicBezTo>
                      <a:pt x="24" y="50"/>
                      <a:pt x="19" y="65"/>
                      <a:pt x="12" y="65"/>
                    </a:cubicBezTo>
                    <a:cubicBezTo>
                      <a:pt x="6" y="65"/>
                      <a:pt x="0" y="50"/>
                      <a:pt x="0" y="33"/>
                    </a:cubicBezTo>
                    <a:close/>
                  </a:path>
                </a:pathLst>
              </a:custGeom>
              <a:solidFill>
                <a:srgbClr val="DEE9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69" name="Freeform 61">
                <a:extLst>
                  <a:ext uri="{FF2B5EF4-FFF2-40B4-BE49-F238E27FC236}">
                    <a16:creationId xmlns:a16="http://schemas.microsoft.com/office/drawing/2014/main" id="{1CEC5DB5-5428-4FA5-981E-3F9A5D970C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55" y="2103"/>
                <a:ext cx="59" cy="99"/>
              </a:xfrm>
              <a:custGeom>
                <a:avLst/>
                <a:gdLst>
                  <a:gd name="T0" fmla="*/ 9 w 21"/>
                  <a:gd name="T1" fmla="*/ 2 h 33"/>
                  <a:gd name="T2" fmla="*/ 3 w 21"/>
                  <a:gd name="T3" fmla="*/ 15 h 33"/>
                  <a:gd name="T4" fmla="*/ 2 w 21"/>
                  <a:gd name="T5" fmla="*/ 33 h 33"/>
                  <a:gd name="T6" fmla="*/ 7 w 21"/>
                  <a:gd name="T7" fmla="*/ 22 h 33"/>
                  <a:gd name="T8" fmla="*/ 12 w 21"/>
                  <a:gd name="T9" fmla="*/ 20 h 33"/>
                  <a:gd name="T10" fmla="*/ 16 w 21"/>
                  <a:gd name="T11" fmla="*/ 24 h 33"/>
                  <a:gd name="T12" fmla="*/ 13 w 21"/>
                  <a:gd name="T13" fmla="*/ 4 h 33"/>
                  <a:gd name="T14" fmla="*/ 9 w 21"/>
                  <a:gd name="T15" fmla="*/ 2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1" h="33">
                    <a:moveTo>
                      <a:pt x="9" y="2"/>
                    </a:moveTo>
                    <a:cubicBezTo>
                      <a:pt x="5" y="5"/>
                      <a:pt x="3" y="11"/>
                      <a:pt x="3" y="15"/>
                    </a:cubicBezTo>
                    <a:cubicBezTo>
                      <a:pt x="2" y="21"/>
                      <a:pt x="0" y="28"/>
                      <a:pt x="2" y="33"/>
                    </a:cubicBezTo>
                    <a:cubicBezTo>
                      <a:pt x="4" y="29"/>
                      <a:pt x="3" y="25"/>
                      <a:pt x="7" y="22"/>
                    </a:cubicBezTo>
                    <a:cubicBezTo>
                      <a:pt x="8" y="21"/>
                      <a:pt x="11" y="20"/>
                      <a:pt x="12" y="20"/>
                    </a:cubicBezTo>
                    <a:cubicBezTo>
                      <a:pt x="15" y="21"/>
                      <a:pt x="14" y="23"/>
                      <a:pt x="16" y="24"/>
                    </a:cubicBezTo>
                    <a:cubicBezTo>
                      <a:pt x="21" y="23"/>
                      <a:pt x="16" y="7"/>
                      <a:pt x="13" y="4"/>
                    </a:cubicBezTo>
                    <a:cubicBezTo>
                      <a:pt x="12" y="2"/>
                      <a:pt x="10" y="0"/>
                      <a:pt x="9" y="2"/>
                    </a:cubicBezTo>
                    <a:close/>
                  </a:path>
                </a:pathLst>
              </a:custGeom>
              <a:solidFill>
                <a:srgbClr val="D1E1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70" name="Freeform 62">
                <a:extLst>
                  <a:ext uri="{FF2B5EF4-FFF2-40B4-BE49-F238E27FC236}">
                    <a16:creationId xmlns:a16="http://schemas.microsoft.com/office/drawing/2014/main" id="{F12B692B-0016-4EAF-8EF0-108C3598B9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64" y="2100"/>
                <a:ext cx="31" cy="63"/>
              </a:xfrm>
              <a:custGeom>
                <a:avLst/>
                <a:gdLst>
                  <a:gd name="T0" fmla="*/ 1 w 11"/>
                  <a:gd name="T1" fmla="*/ 21 h 21"/>
                  <a:gd name="T2" fmla="*/ 4 w 11"/>
                  <a:gd name="T3" fmla="*/ 6 h 21"/>
                  <a:gd name="T4" fmla="*/ 11 w 11"/>
                  <a:gd name="T5" fmla="*/ 13 h 21"/>
                  <a:gd name="T6" fmla="*/ 4 w 11"/>
                  <a:gd name="T7" fmla="*/ 1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" h="21">
                    <a:moveTo>
                      <a:pt x="1" y="21"/>
                    </a:moveTo>
                    <a:cubicBezTo>
                      <a:pt x="0" y="17"/>
                      <a:pt x="1" y="10"/>
                      <a:pt x="4" y="6"/>
                    </a:cubicBezTo>
                    <a:cubicBezTo>
                      <a:pt x="8" y="0"/>
                      <a:pt x="10" y="10"/>
                      <a:pt x="11" y="13"/>
                    </a:cubicBezTo>
                    <a:cubicBezTo>
                      <a:pt x="10" y="11"/>
                      <a:pt x="5" y="5"/>
                      <a:pt x="4" y="11"/>
                    </a:cubicBezTo>
                  </a:path>
                </a:pathLst>
              </a:custGeom>
              <a:solidFill>
                <a:srgbClr val="A4C6E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71" name="Freeform 63">
                <a:extLst>
                  <a:ext uri="{FF2B5EF4-FFF2-40B4-BE49-F238E27FC236}">
                    <a16:creationId xmlns:a16="http://schemas.microsoft.com/office/drawing/2014/main" id="{9CD6EC00-9D1D-464B-BCC9-B1B9A7BBDB7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32" y="2067"/>
                <a:ext cx="107" cy="255"/>
              </a:xfrm>
              <a:custGeom>
                <a:avLst/>
                <a:gdLst>
                  <a:gd name="T0" fmla="*/ 38 w 38"/>
                  <a:gd name="T1" fmla="*/ 30 h 85"/>
                  <a:gd name="T2" fmla="*/ 16 w 38"/>
                  <a:gd name="T3" fmla="*/ 0 h 85"/>
                  <a:gd name="T4" fmla="*/ 0 w 38"/>
                  <a:gd name="T5" fmla="*/ 42 h 85"/>
                  <a:gd name="T6" fmla="*/ 16 w 38"/>
                  <a:gd name="T7" fmla="*/ 85 h 85"/>
                  <a:gd name="T8" fmla="*/ 17 w 38"/>
                  <a:gd name="T9" fmla="*/ 85 h 85"/>
                  <a:gd name="T10" fmla="*/ 38 w 38"/>
                  <a:gd name="T11" fmla="*/ 30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85">
                    <a:moveTo>
                      <a:pt x="38" y="30"/>
                    </a:moveTo>
                    <a:cubicBezTo>
                      <a:pt x="38" y="20"/>
                      <a:pt x="25" y="0"/>
                      <a:pt x="16" y="0"/>
                    </a:cubicBezTo>
                    <a:cubicBezTo>
                      <a:pt x="8" y="0"/>
                      <a:pt x="0" y="19"/>
                      <a:pt x="0" y="42"/>
                    </a:cubicBezTo>
                    <a:cubicBezTo>
                      <a:pt x="0" y="66"/>
                      <a:pt x="7" y="85"/>
                      <a:pt x="16" y="85"/>
                    </a:cubicBezTo>
                    <a:cubicBezTo>
                      <a:pt x="17" y="85"/>
                      <a:pt x="17" y="85"/>
                      <a:pt x="17" y="85"/>
                    </a:cubicBezTo>
                    <a:cubicBezTo>
                      <a:pt x="26" y="83"/>
                      <a:pt x="38" y="40"/>
                      <a:pt x="38" y="30"/>
                    </a:cubicBezTo>
                    <a:close/>
                  </a:path>
                </a:pathLst>
              </a:custGeom>
              <a:solidFill>
                <a:srgbClr val="D1E1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72" name="Freeform 64">
                <a:extLst>
                  <a:ext uri="{FF2B5EF4-FFF2-40B4-BE49-F238E27FC236}">
                    <a16:creationId xmlns:a16="http://schemas.microsoft.com/office/drawing/2014/main" id="{42FF66D2-C238-47E4-94C3-AFE137E4C77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05" y="2070"/>
                <a:ext cx="104" cy="252"/>
              </a:xfrm>
              <a:custGeom>
                <a:avLst/>
                <a:gdLst>
                  <a:gd name="T0" fmla="*/ 0 w 37"/>
                  <a:gd name="T1" fmla="*/ 84 h 84"/>
                  <a:gd name="T2" fmla="*/ 16 w 37"/>
                  <a:gd name="T3" fmla="*/ 42 h 84"/>
                  <a:gd name="T4" fmla="*/ 0 w 37"/>
                  <a:gd name="T5" fmla="*/ 0 h 84"/>
                  <a:gd name="T6" fmla="*/ 21 w 37"/>
                  <a:gd name="T7" fmla="*/ 0 h 84"/>
                  <a:gd name="T8" fmla="*/ 37 w 37"/>
                  <a:gd name="T9" fmla="*/ 42 h 84"/>
                  <a:gd name="T10" fmla="*/ 21 w 37"/>
                  <a:gd name="T11" fmla="*/ 84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7" h="84">
                    <a:moveTo>
                      <a:pt x="0" y="84"/>
                    </a:moveTo>
                    <a:cubicBezTo>
                      <a:pt x="9" y="84"/>
                      <a:pt x="16" y="65"/>
                      <a:pt x="16" y="42"/>
                    </a:cubicBezTo>
                    <a:cubicBezTo>
                      <a:pt x="16" y="19"/>
                      <a:pt x="9" y="0"/>
                      <a:pt x="0" y="0"/>
                    </a:cubicBezTo>
                    <a:cubicBezTo>
                      <a:pt x="21" y="0"/>
                      <a:pt x="21" y="0"/>
                      <a:pt x="21" y="0"/>
                    </a:cubicBezTo>
                    <a:cubicBezTo>
                      <a:pt x="30" y="0"/>
                      <a:pt x="37" y="19"/>
                      <a:pt x="37" y="42"/>
                    </a:cubicBezTo>
                    <a:cubicBezTo>
                      <a:pt x="37" y="66"/>
                      <a:pt x="30" y="84"/>
                      <a:pt x="21" y="84"/>
                    </a:cubicBez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73" name="Freeform 65">
                <a:extLst>
                  <a:ext uri="{FF2B5EF4-FFF2-40B4-BE49-F238E27FC236}">
                    <a16:creationId xmlns:a16="http://schemas.microsoft.com/office/drawing/2014/main" id="{BCFD9DBD-0AB5-4763-AD28-FB0877F029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28" y="2184"/>
                <a:ext cx="155" cy="66"/>
              </a:xfrm>
              <a:custGeom>
                <a:avLst/>
                <a:gdLst>
                  <a:gd name="T0" fmla="*/ 1 w 55"/>
                  <a:gd name="T1" fmla="*/ 0 h 22"/>
                  <a:gd name="T2" fmla="*/ 0 w 55"/>
                  <a:gd name="T3" fmla="*/ 21 h 22"/>
                  <a:gd name="T4" fmla="*/ 55 w 55"/>
                  <a:gd name="T5" fmla="*/ 22 h 22"/>
                  <a:gd name="T6" fmla="*/ 6 w 55"/>
                  <a:gd name="T7" fmla="*/ 13 h 22"/>
                  <a:gd name="T8" fmla="*/ 1 w 55"/>
                  <a:gd name="T9" fmla="*/ 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22">
                    <a:moveTo>
                      <a:pt x="1" y="0"/>
                    </a:moveTo>
                    <a:cubicBezTo>
                      <a:pt x="2" y="3"/>
                      <a:pt x="3" y="16"/>
                      <a:pt x="0" y="21"/>
                    </a:cubicBezTo>
                    <a:cubicBezTo>
                      <a:pt x="55" y="22"/>
                      <a:pt x="55" y="22"/>
                      <a:pt x="55" y="22"/>
                    </a:cubicBezTo>
                    <a:cubicBezTo>
                      <a:pt x="43" y="21"/>
                      <a:pt x="9" y="20"/>
                      <a:pt x="6" y="13"/>
                    </a:cubicBezTo>
                    <a:cubicBezTo>
                      <a:pt x="3" y="8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CACD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74" name="Freeform 66">
                <a:extLst>
                  <a:ext uri="{FF2B5EF4-FFF2-40B4-BE49-F238E27FC236}">
                    <a16:creationId xmlns:a16="http://schemas.microsoft.com/office/drawing/2014/main" id="{2A9E13FC-438A-47FF-A416-44BF158AD1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6" y="2097"/>
                <a:ext cx="48" cy="195"/>
              </a:xfrm>
              <a:custGeom>
                <a:avLst/>
                <a:gdLst>
                  <a:gd name="T0" fmla="*/ 5 w 17"/>
                  <a:gd name="T1" fmla="*/ 65 h 65"/>
                  <a:gd name="T2" fmla="*/ 17 w 17"/>
                  <a:gd name="T3" fmla="*/ 33 h 65"/>
                  <a:gd name="T4" fmla="*/ 5 w 17"/>
                  <a:gd name="T5" fmla="*/ 0 h 65"/>
                  <a:gd name="T6" fmla="*/ 0 w 17"/>
                  <a:gd name="T7" fmla="*/ 0 h 65"/>
                  <a:gd name="T8" fmla="*/ 12 w 17"/>
                  <a:gd name="T9" fmla="*/ 33 h 65"/>
                  <a:gd name="T10" fmla="*/ 0 w 17"/>
                  <a:gd name="T11" fmla="*/ 65 h 65"/>
                  <a:gd name="T12" fmla="*/ 5 w 17"/>
                  <a:gd name="T13" fmla="*/ 65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" h="65">
                    <a:moveTo>
                      <a:pt x="5" y="65"/>
                    </a:moveTo>
                    <a:cubicBezTo>
                      <a:pt x="12" y="65"/>
                      <a:pt x="17" y="50"/>
                      <a:pt x="17" y="33"/>
                    </a:cubicBezTo>
                    <a:cubicBezTo>
                      <a:pt x="17" y="15"/>
                      <a:pt x="12" y="0"/>
                      <a:pt x="5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7" y="0"/>
                      <a:pt x="13" y="15"/>
                      <a:pt x="12" y="33"/>
                    </a:cubicBezTo>
                    <a:cubicBezTo>
                      <a:pt x="12" y="50"/>
                      <a:pt x="7" y="65"/>
                      <a:pt x="0" y="65"/>
                    </a:cubicBezTo>
                    <a:lnTo>
                      <a:pt x="5" y="65"/>
                    </a:lnTo>
                    <a:close/>
                  </a:path>
                </a:pathLst>
              </a:custGeom>
              <a:solidFill>
                <a:srgbClr val="A6C7E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75" name="Freeform 67">
                <a:extLst>
                  <a:ext uri="{FF2B5EF4-FFF2-40B4-BE49-F238E27FC236}">
                    <a16:creationId xmlns:a16="http://schemas.microsoft.com/office/drawing/2014/main" id="{F1096FC3-940A-487F-B5DD-968990C493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7" y="2145"/>
                <a:ext cx="17" cy="33"/>
              </a:xfrm>
              <a:custGeom>
                <a:avLst/>
                <a:gdLst>
                  <a:gd name="T0" fmla="*/ 6 w 6"/>
                  <a:gd name="T1" fmla="*/ 11 h 11"/>
                  <a:gd name="T2" fmla="*/ 4 w 6"/>
                  <a:gd name="T3" fmla="*/ 0 h 11"/>
                  <a:gd name="T4" fmla="*/ 0 w 6"/>
                  <a:gd name="T5" fmla="*/ 0 h 11"/>
                  <a:gd name="T6" fmla="*/ 1 w 6"/>
                  <a:gd name="T7" fmla="*/ 11 h 11"/>
                  <a:gd name="T8" fmla="*/ 6 w 6"/>
                  <a:gd name="T9" fmla="*/ 1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11">
                    <a:moveTo>
                      <a:pt x="6" y="11"/>
                    </a:moveTo>
                    <a:cubicBezTo>
                      <a:pt x="6" y="7"/>
                      <a:pt x="5" y="3"/>
                      <a:pt x="4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3"/>
                      <a:pt x="1" y="7"/>
                      <a:pt x="1" y="11"/>
                    </a:cubicBezTo>
                    <a:lnTo>
                      <a:pt x="6" y="1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76" name="Freeform 68">
                <a:extLst>
                  <a:ext uri="{FF2B5EF4-FFF2-40B4-BE49-F238E27FC236}">
                    <a16:creationId xmlns:a16="http://schemas.microsoft.com/office/drawing/2014/main" id="{FCAA559E-5447-4D25-A563-D7B67E0D92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4" y="2133"/>
                <a:ext cx="14" cy="9"/>
              </a:xfrm>
              <a:custGeom>
                <a:avLst/>
                <a:gdLst>
                  <a:gd name="T0" fmla="*/ 4 w 5"/>
                  <a:gd name="T1" fmla="*/ 0 h 3"/>
                  <a:gd name="T2" fmla="*/ 0 w 5"/>
                  <a:gd name="T3" fmla="*/ 1 h 3"/>
                  <a:gd name="T4" fmla="*/ 0 w 5"/>
                  <a:gd name="T5" fmla="*/ 3 h 3"/>
                  <a:gd name="T6" fmla="*/ 5 w 5"/>
                  <a:gd name="T7" fmla="*/ 2 h 3"/>
                  <a:gd name="T8" fmla="*/ 4 w 5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">
                    <a:moveTo>
                      <a:pt x="4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2"/>
                      <a:pt x="0" y="3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1"/>
                      <a:pt x="5" y="1"/>
                      <a:pt x="4" y="0"/>
                    </a:cubicBezTo>
                    <a:close/>
                  </a:path>
                </a:pathLst>
              </a:custGeom>
              <a:solidFill>
                <a:srgbClr val="0075B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77" name="Freeform 69">
                <a:extLst>
                  <a:ext uri="{FF2B5EF4-FFF2-40B4-BE49-F238E27FC236}">
                    <a16:creationId xmlns:a16="http://schemas.microsoft.com/office/drawing/2014/main" id="{78B9ABBE-9FB1-496B-B384-71BAD5E6BE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20" y="2187"/>
                <a:ext cx="14" cy="15"/>
              </a:xfrm>
              <a:custGeom>
                <a:avLst/>
                <a:gdLst>
                  <a:gd name="T0" fmla="*/ 0 w 5"/>
                  <a:gd name="T1" fmla="*/ 0 h 5"/>
                  <a:gd name="T2" fmla="*/ 0 w 5"/>
                  <a:gd name="T3" fmla="*/ 3 h 5"/>
                  <a:gd name="T4" fmla="*/ 0 w 5"/>
                  <a:gd name="T5" fmla="*/ 5 h 5"/>
                  <a:gd name="T6" fmla="*/ 5 w 5"/>
                  <a:gd name="T7" fmla="*/ 4 h 5"/>
                  <a:gd name="T8" fmla="*/ 5 w 5"/>
                  <a:gd name="T9" fmla="*/ 3 h 5"/>
                  <a:gd name="T10" fmla="*/ 5 w 5"/>
                  <a:gd name="T11" fmla="*/ 1 h 5"/>
                  <a:gd name="T12" fmla="*/ 5 w 5"/>
                  <a:gd name="T13" fmla="*/ 0 h 5"/>
                  <a:gd name="T14" fmla="*/ 0 w 5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" h="5">
                    <a:moveTo>
                      <a:pt x="0" y="0"/>
                    </a:moveTo>
                    <a:cubicBezTo>
                      <a:pt x="0" y="1"/>
                      <a:pt x="0" y="2"/>
                      <a:pt x="0" y="3"/>
                    </a:cubicBezTo>
                    <a:cubicBezTo>
                      <a:pt x="0" y="3"/>
                      <a:pt x="0" y="4"/>
                      <a:pt x="0" y="5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5" y="3"/>
                      <a:pt x="5" y="3"/>
                    </a:cubicBezTo>
                    <a:cubicBezTo>
                      <a:pt x="5" y="2"/>
                      <a:pt x="5" y="1"/>
                      <a:pt x="5" y="1"/>
                    </a:cubicBezTo>
                    <a:cubicBezTo>
                      <a:pt x="5" y="0"/>
                      <a:pt x="5" y="0"/>
                      <a:pt x="5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994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78" name="Freeform 70">
                <a:extLst>
                  <a:ext uri="{FF2B5EF4-FFF2-40B4-BE49-F238E27FC236}">
                    <a16:creationId xmlns:a16="http://schemas.microsoft.com/office/drawing/2014/main" id="{EBBC3B30-11B7-4577-B67E-448E5C5B78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89" y="2124"/>
                <a:ext cx="17" cy="39"/>
              </a:xfrm>
              <a:custGeom>
                <a:avLst/>
                <a:gdLst>
                  <a:gd name="T0" fmla="*/ 4 w 6"/>
                  <a:gd name="T1" fmla="*/ 0 h 13"/>
                  <a:gd name="T2" fmla="*/ 0 w 6"/>
                  <a:gd name="T3" fmla="*/ 0 h 13"/>
                  <a:gd name="T4" fmla="*/ 1 w 6"/>
                  <a:gd name="T5" fmla="*/ 13 h 13"/>
                  <a:gd name="T6" fmla="*/ 6 w 6"/>
                  <a:gd name="T7" fmla="*/ 13 h 13"/>
                  <a:gd name="T8" fmla="*/ 4 w 6"/>
                  <a:gd name="T9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13">
                    <a:moveTo>
                      <a:pt x="4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1" y="9"/>
                      <a:pt x="1" y="13"/>
                    </a:cubicBezTo>
                    <a:cubicBezTo>
                      <a:pt x="6" y="13"/>
                      <a:pt x="6" y="13"/>
                      <a:pt x="6" y="13"/>
                    </a:cubicBezTo>
                    <a:cubicBezTo>
                      <a:pt x="5" y="8"/>
                      <a:pt x="5" y="4"/>
                      <a:pt x="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79" name="Freeform 71">
                <a:extLst>
                  <a:ext uri="{FF2B5EF4-FFF2-40B4-BE49-F238E27FC236}">
                    <a16:creationId xmlns:a16="http://schemas.microsoft.com/office/drawing/2014/main" id="{AB6F0D20-4F7F-489B-A031-55515D4C90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86" y="2112"/>
                <a:ext cx="12" cy="6"/>
              </a:xfrm>
              <a:custGeom>
                <a:avLst/>
                <a:gdLst>
                  <a:gd name="T0" fmla="*/ 4 w 4"/>
                  <a:gd name="T1" fmla="*/ 0 h 2"/>
                  <a:gd name="T2" fmla="*/ 0 w 4"/>
                  <a:gd name="T3" fmla="*/ 0 h 2"/>
                  <a:gd name="T4" fmla="*/ 0 w 4"/>
                  <a:gd name="T5" fmla="*/ 2 h 2"/>
                  <a:gd name="T6" fmla="*/ 4 w 4"/>
                  <a:gd name="T7" fmla="*/ 2 h 2"/>
                  <a:gd name="T8" fmla="*/ 4 w 4"/>
                  <a:gd name="T9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2">
                    <a:moveTo>
                      <a:pt x="4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1"/>
                      <a:pt x="4" y="0"/>
                      <a:pt x="4" y="0"/>
                    </a:cubicBezTo>
                    <a:close/>
                  </a:path>
                </a:pathLst>
              </a:custGeom>
              <a:solidFill>
                <a:srgbClr val="0075B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0" name="Freeform 72">
                <a:extLst>
                  <a:ext uri="{FF2B5EF4-FFF2-40B4-BE49-F238E27FC236}">
                    <a16:creationId xmlns:a16="http://schemas.microsoft.com/office/drawing/2014/main" id="{34BBE76E-389C-43E9-8C35-EE7B8FD824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92" y="2172"/>
                <a:ext cx="14" cy="18"/>
              </a:xfrm>
              <a:custGeom>
                <a:avLst/>
                <a:gdLst>
                  <a:gd name="T0" fmla="*/ 5 w 5"/>
                  <a:gd name="T1" fmla="*/ 6 h 6"/>
                  <a:gd name="T2" fmla="*/ 5 w 5"/>
                  <a:gd name="T3" fmla="*/ 4 h 6"/>
                  <a:gd name="T4" fmla="*/ 5 w 5"/>
                  <a:gd name="T5" fmla="*/ 1 h 6"/>
                  <a:gd name="T6" fmla="*/ 5 w 5"/>
                  <a:gd name="T7" fmla="*/ 0 h 6"/>
                  <a:gd name="T8" fmla="*/ 0 w 5"/>
                  <a:gd name="T9" fmla="*/ 0 h 6"/>
                  <a:gd name="T10" fmla="*/ 0 w 5"/>
                  <a:gd name="T11" fmla="*/ 6 h 6"/>
                  <a:gd name="T12" fmla="*/ 5 w 5"/>
                  <a:gd name="T13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6">
                    <a:moveTo>
                      <a:pt x="5" y="6"/>
                    </a:moveTo>
                    <a:cubicBezTo>
                      <a:pt x="5" y="5"/>
                      <a:pt x="5" y="4"/>
                      <a:pt x="5" y="4"/>
                    </a:cubicBezTo>
                    <a:cubicBezTo>
                      <a:pt x="5" y="3"/>
                      <a:pt x="5" y="2"/>
                      <a:pt x="5" y="1"/>
                    </a:cubicBezTo>
                    <a:cubicBezTo>
                      <a:pt x="5" y="1"/>
                      <a:pt x="5" y="1"/>
                      <a:pt x="5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4"/>
                      <a:pt x="0" y="6"/>
                    </a:cubicBezTo>
                    <a:lnTo>
                      <a:pt x="5" y="6"/>
                    </a:lnTo>
                    <a:close/>
                  </a:path>
                </a:pathLst>
              </a:custGeom>
              <a:solidFill>
                <a:srgbClr val="2994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1" name="Freeform 73">
                <a:extLst>
                  <a:ext uri="{FF2B5EF4-FFF2-40B4-BE49-F238E27FC236}">
                    <a16:creationId xmlns:a16="http://schemas.microsoft.com/office/drawing/2014/main" id="{B9E78813-0E36-4002-AF15-1C5735C53D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6" y="2100"/>
                <a:ext cx="73" cy="72"/>
              </a:xfrm>
              <a:custGeom>
                <a:avLst/>
                <a:gdLst>
                  <a:gd name="T0" fmla="*/ 21 w 26"/>
                  <a:gd name="T1" fmla="*/ 0 h 24"/>
                  <a:gd name="T2" fmla="*/ 0 w 26"/>
                  <a:gd name="T3" fmla="*/ 0 h 24"/>
                  <a:gd name="T4" fmla="*/ 0 w 26"/>
                  <a:gd name="T5" fmla="*/ 3 h 24"/>
                  <a:gd name="T6" fmla="*/ 4 w 26"/>
                  <a:gd name="T7" fmla="*/ 24 h 24"/>
                  <a:gd name="T8" fmla="*/ 26 w 26"/>
                  <a:gd name="T9" fmla="*/ 23 h 24"/>
                  <a:gd name="T10" fmla="*/ 21 w 26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6" h="24">
                    <a:moveTo>
                      <a:pt x="2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2"/>
                      <a:pt x="0" y="3"/>
                    </a:cubicBezTo>
                    <a:cubicBezTo>
                      <a:pt x="2" y="9"/>
                      <a:pt x="4" y="16"/>
                      <a:pt x="4" y="24"/>
                    </a:cubicBezTo>
                    <a:cubicBezTo>
                      <a:pt x="26" y="23"/>
                      <a:pt x="26" y="23"/>
                      <a:pt x="26" y="23"/>
                    </a:cubicBezTo>
                    <a:cubicBezTo>
                      <a:pt x="25" y="14"/>
                      <a:pt x="23" y="6"/>
                      <a:pt x="21" y="0"/>
                    </a:cubicBezTo>
                    <a:close/>
                  </a:path>
                </a:pathLst>
              </a:custGeom>
              <a:solidFill>
                <a:srgbClr val="9EA0A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2" name="Freeform 74">
                <a:extLst>
                  <a:ext uri="{FF2B5EF4-FFF2-40B4-BE49-F238E27FC236}">
                    <a16:creationId xmlns:a16="http://schemas.microsoft.com/office/drawing/2014/main" id="{9A8A67AB-C95C-4D61-BE28-037CCD7E2B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25" y="2082"/>
                <a:ext cx="67" cy="18"/>
              </a:xfrm>
              <a:custGeom>
                <a:avLst/>
                <a:gdLst>
                  <a:gd name="T0" fmla="*/ 22 w 24"/>
                  <a:gd name="T1" fmla="*/ 0 h 6"/>
                  <a:gd name="T2" fmla="*/ 0 w 24"/>
                  <a:gd name="T3" fmla="*/ 1 h 6"/>
                  <a:gd name="T4" fmla="*/ 3 w 24"/>
                  <a:gd name="T5" fmla="*/ 6 h 6"/>
                  <a:gd name="T6" fmla="*/ 24 w 24"/>
                  <a:gd name="T7" fmla="*/ 5 h 6"/>
                  <a:gd name="T8" fmla="*/ 22 w 24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6">
                    <a:moveTo>
                      <a:pt x="22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2"/>
                      <a:pt x="2" y="4"/>
                      <a:pt x="3" y="6"/>
                    </a:cubicBezTo>
                    <a:cubicBezTo>
                      <a:pt x="24" y="5"/>
                      <a:pt x="24" y="5"/>
                      <a:pt x="24" y="5"/>
                    </a:cubicBezTo>
                    <a:cubicBezTo>
                      <a:pt x="23" y="3"/>
                      <a:pt x="22" y="2"/>
                      <a:pt x="2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3" name="Freeform 75">
                <a:extLst>
                  <a:ext uri="{FF2B5EF4-FFF2-40B4-BE49-F238E27FC236}">
                    <a16:creationId xmlns:a16="http://schemas.microsoft.com/office/drawing/2014/main" id="{F7EB17A5-1C51-436F-A71F-54E3FC6DEE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47" y="2184"/>
                <a:ext cx="62" cy="33"/>
              </a:xfrm>
              <a:custGeom>
                <a:avLst/>
                <a:gdLst>
                  <a:gd name="T0" fmla="*/ 22 w 22"/>
                  <a:gd name="T1" fmla="*/ 11 h 11"/>
                  <a:gd name="T2" fmla="*/ 22 w 22"/>
                  <a:gd name="T3" fmla="*/ 4 h 11"/>
                  <a:gd name="T4" fmla="*/ 22 w 22"/>
                  <a:gd name="T5" fmla="*/ 0 h 11"/>
                  <a:gd name="T6" fmla="*/ 1 w 22"/>
                  <a:gd name="T7" fmla="*/ 0 h 11"/>
                  <a:gd name="T8" fmla="*/ 1 w 22"/>
                  <a:gd name="T9" fmla="*/ 4 h 11"/>
                  <a:gd name="T10" fmla="*/ 0 w 22"/>
                  <a:gd name="T11" fmla="*/ 11 h 11"/>
                  <a:gd name="T12" fmla="*/ 22 w 22"/>
                  <a:gd name="T13" fmla="*/ 1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2" h="11">
                    <a:moveTo>
                      <a:pt x="22" y="11"/>
                    </a:moveTo>
                    <a:cubicBezTo>
                      <a:pt x="22" y="8"/>
                      <a:pt x="22" y="6"/>
                      <a:pt x="22" y="4"/>
                    </a:cubicBezTo>
                    <a:cubicBezTo>
                      <a:pt x="22" y="3"/>
                      <a:pt x="22" y="1"/>
                      <a:pt x="22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3"/>
                      <a:pt x="1" y="4"/>
                    </a:cubicBezTo>
                    <a:cubicBezTo>
                      <a:pt x="1" y="7"/>
                      <a:pt x="1" y="9"/>
                      <a:pt x="0" y="11"/>
                    </a:cubicBezTo>
                    <a:lnTo>
                      <a:pt x="22" y="11"/>
                    </a:lnTo>
                    <a:close/>
                  </a:path>
                </a:pathLst>
              </a:custGeom>
              <a:solidFill>
                <a:srgbClr val="DDDE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4" name="Freeform 76">
                <a:extLst>
                  <a:ext uri="{FF2B5EF4-FFF2-40B4-BE49-F238E27FC236}">
                    <a16:creationId xmlns:a16="http://schemas.microsoft.com/office/drawing/2014/main" id="{C2C4DAF1-7C50-4CAA-ABFB-80BC5AB6C3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37" y="2148"/>
                <a:ext cx="169" cy="60"/>
              </a:xfrm>
              <a:custGeom>
                <a:avLst/>
                <a:gdLst>
                  <a:gd name="T0" fmla="*/ 48 w 60"/>
                  <a:gd name="T1" fmla="*/ 2 h 20"/>
                  <a:gd name="T2" fmla="*/ 55 w 60"/>
                  <a:gd name="T3" fmla="*/ 3 h 20"/>
                  <a:gd name="T4" fmla="*/ 58 w 60"/>
                  <a:gd name="T5" fmla="*/ 8 h 20"/>
                  <a:gd name="T6" fmla="*/ 59 w 60"/>
                  <a:gd name="T7" fmla="*/ 20 h 20"/>
                  <a:gd name="T8" fmla="*/ 54 w 60"/>
                  <a:gd name="T9" fmla="*/ 0 h 20"/>
                  <a:gd name="T10" fmla="*/ 0 w 60"/>
                  <a:gd name="T11" fmla="*/ 0 h 20"/>
                  <a:gd name="T12" fmla="*/ 48 w 60"/>
                  <a:gd name="T13" fmla="*/ 2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0" h="20">
                    <a:moveTo>
                      <a:pt x="48" y="2"/>
                    </a:moveTo>
                    <a:cubicBezTo>
                      <a:pt x="50" y="2"/>
                      <a:pt x="54" y="2"/>
                      <a:pt x="55" y="3"/>
                    </a:cubicBezTo>
                    <a:cubicBezTo>
                      <a:pt x="56" y="4"/>
                      <a:pt x="57" y="6"/>
                      <a:pt x="58" y="8"/>
                    </a:cubicBezTo>
                    <a:cubicBezTo>
                      <a:pt x="59" y="12"/>
                      <a:pt x="59" y="17"/>
                      <a:pt x="59" y="20"/>
                    </a:cubicBezTo>
                    <a:cubicBezTo>
                      <a:pt x="60" y="11"/>
                      <a:pt x="58" y="0"/>
                      <a:pt x="54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36" y="1"/>
                      <a:pt x="48" y="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5" name="Freeform 77">
                <a:extLst>
                  <a:ext uri="{FF2B5EF4-FFF2-40B4-BE49-F238E27FC236}">
                    <a16:creationId xmlns:a16="http://schemas.microsoft.com/office/drawing/2014/main" id="{EFEC3824-3849-4FA5-B96A-2EAFC52731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3" y="2103"/>
                <a:ext cx="34" cy="183"/>
              </a:xfrm>
              <a:custGeom>
                <a:avLst/>
                <a:gdLst>
                  <a:gd name="T0" fmla="*/ 1 w 12"/>
                  <a:gd name="T1" fmla="*/ 0 h 61"/>
                  <a:gd name="T2" fmla="*/ 1 w 12"/>
                  <a:gd name="T3" fmla="*/ 0 h 61"/>
                  <a:gd name="T4" fmla="*/ 11 w 12"/>
                  <a:gd name="T5" fmla="*/ 30 h 61"/>
                  <a:gd name="T6" fmla="*/ 0 w 12"/>
                  <a:gd name="T7" fmla="*/ 61 h 61"/>
                  <a:gd name="T8" fmla="*/ 1 w 12"/>
                  <a:gd name="T9" fmla="*/ 61 h 61"/>
                  <a:gd name="T10" fmla="*/ 12 w 12"/>
                  <a:gd name="T11" fmla="*/ 30 h 61"/>
                  <a:gd name="T12" fmla="*/ 1 w 12"/>
                  <a:gd name="T13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6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6" y="2"/>
                      <a:pt x="11" y="15"/>
                      <a:pt x="11" y="30"/>
                    </a:cubicBezTo>
                    <a:cubicBezTo>
                      <a:pt x="11" y="46"/>
                      <a:pt x="6" y="60"/>
                      <a:pt x="0" y="61"/>
                    </a:cubicBezTo>
                    <a:cubicBezTo>
                      <a:pt x="0" y="61"/>
                      <a:pt x="1" y="61"/>
                      <a:pt x="1" y="61"/>
                    </a:cubicBezTo>
                    <a:cubicBezTo>
                      <a:pt x="7" y="61"/>
                      <a:pt x="12" y="46"/>
                      <a:pt x="12" y="30"/>
                    </a:cubicBezTo>
                    <a:cubicBezTo>
                      <a:pt x="12" y="14"/>
                      <a:pt x="7" y="0"/>
                      <a:pt x="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6" name="Freeform 78">
                <a:extLst>
                  <a:ext uri="{FF2B5EF4-FFF2-40B4-BE49-F238E27FC236}">
                    <a16:creationId xmlns:a16="http://schemas.microsoft.com/office/drawing/2014/main" id="{EF351090-6AD2-4138-859C-AA1097854D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24" y="2028"/>
                <a:ext cx="65" cy="339"/>
              </a:xfrm>
              <a:custGeom>
                <a:avLst/>
                <a:gdLst>
                  <a:gd name="T0" fmla="*/ 2 w 23"/>
                  <a:gd name="T1" fmla="*/ 0 h 113"/>
                  <a:gd name="T2" fmla="*/ 1 w 23"/>
                  <a:gd name="T3" fmla="*/ 0 h 113"/>
                  <a:gd name="T4" fmla="*/ 20 w 23"/>
                  <a:gd name="T5" fmla="*/ 56 h 113"/>
                  <a:gd name="T6" fmla="*/ 0 w 23"/>
                  <a:gd name="T7" fmla="*/ 113 h 113"/>
                  <a:gd name="T8" fmla="*/ 2 w 23"/>
                  <a:gd name="T9" fmla="*/ 113 h 113"/>
                  <a:gd name="T10" fmla="*/ 23 w 23"/>
                  <a:gd name="T11" fmla="*/ 56 h 113"/>
                  <a:gd name="T12" fmla="*/ 2 w 23"/>
                  <a:gd name="T13" fmla="*/ 0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3" h="113">
                    <a:moveTo>
                      <a:pt x="2" y="0"/>
                    </a:moveTo>
                    <a:cubicBezTo>
                      <a:pt x="2" y="0"/>
                      <a:pt x="2" y="0"/>
                      <a:pt x="1" y="0"/>
                    </a:cubicBezTo>
                    <a:cubicBezTo>
                      <a:pt x="11" y="4"/>
                      <a:pt x="20" y="28"/>
                      <a:pt x="20" y="56"/>
                    </a:cubicBezTo>
                    <a:cubicBezTo>
                      <a:pt x="20" y="86"/>
                      <a:pt x="11" y="112"/>
                      <a:pt x="0" y="113"/>
                    </a:cubicBezTo>
                    <a:cubicBezTo>
                      <a:pt x="1" y="113"/>
                      <a:pt x="1" y="113"/>
                      <a:pt x="2" y="113"/>
                    </a:cubicBezTo>
                    <a:cubicBezTo>
                      <a:pt x="14" y="113"/>
                      <a:pt x="23" y="87"/>
                      <a:pt x="23" y="56"/>
                    </a:cubicBezTo>
                    <a:cubicBezTo>
                      <a:pt x="23" y="26"/>
                      <a:pt x="13" y="0"/>
                      <a:pt x="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7" name="Freeform 79">
                <a:extLst>
                  <a:ext uri="{FF2B5EF4-FFF2-40B4-BE49-F238E27FC236}">
                    <a16:creationId xmlns:a16="http://schemas.microsoft.com/office/drawing/2014/main" id="{8B25AA2A-04C7-48F6-B8DC-56B06D4EF8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32" y="2067"/>
                <a:ext cx="45" cy="255"/>
              </a:xfrm>
              <a:custGeom>
                <a:avLst/>
                <a:gdLst>
                  <a:gd name="T0" fmla="*/ 16 w 16"/>
                  <a:gd name="T1" fmla="*/ 85 h 85"/>
                  <a:gd name="T2" fmla="*/ 0 w 16"/>
                  <a:gd name="T3" fmla="*/ 42 h 85"/>
                  <a:gd name="T4" fmla="*/ 16 w 16"/>
                  <a:gd name="T5" fmla="*/ 0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85">
                    <a:moveTo>
                      <a:pt x="16" y="85"/>
                    </a:moveTo>
                    <a:cubicBezTo>
                      <a:pt x="7" y="85"/>
                      <a:pt x="0" y="66"/>
                      <a:pt x="0" y="42"/>
                    </a:cubicBezTo>
                    <a:cubicBezTo>
                      <a:pt x="0" y="19"/>
                      <a:pt x="8" y="0"/>
                      <a:pt x="16" y="0"/>
                    </a:cubicBezTo>
                  </a:path>
                </a:pathLst>
              </a:custGeom>
              <a:noFill/>
              <a:ln w="7938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8" name="Freeform 80">
                <a:extLst>
                  <a:ext uri="{FF2B5EF4-FFF2-40B4-BE49-F238E27FC236}">
                    <a16:creationId xmlns:a16="http://schemas.microsoft.com/office/drawing/2014/main" id="{02001ED4-A3F6-4E30-ACAF-88391EB7F5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00" y="2130"/>
                <a:ext cx="902" cy="186"/>
              </a:xfrm>
              <a:custGeom>
                <a:avLst/>
                <a:gdLst>
                  <a:gd name="T0" fmla="*/ 3 w 320"/>
                  <a:gd name="T1" fmla="*/ 0 h 62"/>
                  <a:gd name="T2" fmla="*/ 1 w 320"/>
                  <a:gd name="T3" fmla="*/ 57 h 62"/>
                  <a:gd name="T4" fmla="*/ 10 w 320"/>
                  <a:gd name="T5" fmla="*/ 60 h 62"/>
                  <a:gd name="T6" fmla="*/ 320 w 320"/>
                  <a:gd name="T7" fmla="*/ 60 h 62"/>
                  <a:gd name="T8" fmla="*/ 86 w 320"/>
                  <a:gd name="T9" fmla="*/ 48 h 62"/>
                  <a:gd name="T10" fmla="*/ 16 w 320"/>
                  <a:gd name="T11" fmla="*/ 31 h 62"/>
                  <a:gd name="T12" fmla="*/ 3 w 320"/>
                  <a:gd name="T13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20" h="62">
                    <a:moveTo>
                      <a:pt x="3" y="0"/>
                    </a:moveTo>
                    <a:cubicBezTo>
                      <a:pt x="6" y="13"/>
                      <a:pt x="8" y="35"/>
                      <a:pt x="1" y="57"/>
                    </a:cubicBezTo>
                    <a:cubicBezTo>
                      <a:pt x="0" y="62"/>
                      <a:pt x="4" y="60"/>
                      <a:pt x="10" y="60"/>
                    </a:cubicBezTo>
                    <a:cubicBezTo>
                      <a:pt x="17" y="60"/>
                      <a:pt x="320" y="60"/>
                      <a:pt x="320" y="60"/>
                    </a:cubicBezTo>
                    <a:cubicBezTo>
                      <a:pt x="290" y="60"/>
                      <a:pt x="130" y="49"/>
                      <a:pt x="86" y="48"/>
                    </a:cubicBezTo>
                    <a:cubicBezTo>
                      <a:pt x="39" y="46"/>
                      <a:pt x="24" y="47"/>
                      <a:pt x="16" y="31"/>
                    </a:cubicBezTo>
                    <a:cubicBezTo>
                      <a:pt x="9" y="18"/>
                      <a:pt x="6" y="2"/>
                      <a:pt x="3" y="0"/>
                    </a:cubicBezTo>
                    <a:close/>
                  </a:path>
                </a:pathLst>
              </a:custGeom>
              <a:solidFill>
                <a:srgbClr val="A4C6E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9" name="Freeform 81">
                <a:extLst>
                  <a:ext uri="{FF2B5EF4-FFF2-40B4-BE49-F238E27FC236}">
                    <a16:creationId xmlns:a16="http://schemas.microsoft.com/office/drawing/2014/main" id="{94E0DC99-E143-4461-9ACF-E0ABE98172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12" y="2079"/>
                <a:ext cx="890" cy="36"/>
              </a:xfrm>
              <a:custGeom>
                <a:avLst/>
                <a:gdLst>
                  <a:gd name="T0" fmla="*/ 0 w 316"/>
                  <a:gd name="T1" fmla="*/ 0 h 12"/>
                  <a:gd name="T2" fmla="*/ 316 w 316"/>
                  <a:gd name="T3" fmla="*/ 0 h 12"/>
                  <a:gd name="T4" fmla="*/ 0 w 316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16" h="12">
                    <a:moveTo>
                      <a:pt x="0" y="0"/>
                    </a:moveTo>
                    <a:cubicBezTo>
                      <a:pt x="316" y="0"/>
                      <a:pt x="316" y="0"/>
                      <a:pt x="316" y="0"/>
                    </a:cubicBezTo>
                    <a:cubicBezTo>
                      <a:pt x="302" y="6"/>
                      <a:pt x="21" y="12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90" name="Oval 82">
                <a:extLst>
                  <a:ext uri="{FF2B5EF4-FFF2-40B4-BE49-F238E27FC236}">
                    <a16:creationId xmlns:a16="http://schemas.microsoft.com/office/drawing/2014/main" id="{D73635D7-18CD-4636-B00A-C47DAEE972E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80" y="2133"/>
                <a:ext cx="34" cy="93"/>
              </a:xfrm>
              <a:prstGeom prst="ellipse">
                <a:avLst/>
              </a:prstGeom>
              <a:solidFill>
                <a:srgbClr val="A4C6E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91" name="Freeform 83">
                <a:extLst>
                  <a:ext uri="{FF2B5EF4-FFF2-40B4-BE49-F238E27FC236}">
                    <a16:creationId xmlns:a16="http://schemas.microsoft.com/office/drawing/2014/main" id="{58639CAE-73EB-4199-822C-9335C47BBC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30" y="2022"/>
                <a:ext cx="76" cy="354"/>
              </a:xfrm>
              <a:custGeom>
                <a:avLst/>
                <a:gdLst>
                  <a:gd name="T0" fmla="*/ 5 w 27"/>
                  <a:gd name="T1" fmla="*/ 118 h 118"/>
                  <a:gd name="T2" fmla="*/ 27 w 27"/>
                  <a:gd name="T3" fmla="*/ 59 h 118"/>
                  <a:gd name="T4" fmla="*/ 5 w 27"/>
                  <a:gd name="T5" fmla="*/ 0 h 118"/>
                  <a:gd name="T6" fmla="*/ 1 w 27"/>
                  <a:gd name="T7" fmla="*/ 0 h 118"/>
                  <a:gd name="T8" fmla="*/ 23 w 27"/>
                  <a:gd name="T9" fmla="*/ 59 h 118"/>
                  <a:gd name="T10" fmla="*/ 0 w 27"/>
                  <a:gd name="T11" fmla="*/ 118 h 118"/>
                  <a:gd name="T12" fmla="*/ 5 w 27"/>
                  <a:gd name="T13" fmla="*/ 118 h 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7" h="118">
                    <a:moveTo>
                      <a:pt x="5" y="118"/>
                    </a:moveTo>
                    <a:cubicBezTo>
                      <a:pt x="17" y="118"/>
                      <a:pt x="27" y="91"/>
                      <a:pt x="27" y="59"/>
                    </a:cubicBezTo>
                    <a:cubicBezTo>
                      <a:pt x="27" y="26"/>
                      <a:pt x="17" y="0"/>
                      <a:pt x="5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3" y="0"/>
                      <a:pt x="23" y="26"/>
                      <a:pt x="23" y="59"/>
                    </a:cubicBezTo>
                    <a:cubicBezTo>
                      <a:pt x="23" y="91"/>
                      <a:pt x="13" y="118"/>
                      <a:pt x="0" y="118"/>
                    </a:cubicBezTo>
                    <a:lnTo>
                      <a:pt x="5" y="118"/>
                    </a:lnTo>
                    <a:close/>
                  </a:path>
                </a:pathLst>
              </a:custGeom>
              <a:noFill/>
              <a:ln w="7938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92" name="Freeform 84">
                <a:extLst>
                  <a:ext uri="{FF2B5EF4-FFF2-40B4-BE49-F238E27FC236}">
                    <a16:creationId xmlns:a16="http://schemas.microsoft.com/office/drawing/2014/main" id="{FFCAAA62-B37C-414B-904C-C4E3A5DF9C4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74" y="2022"/>
                <a:ext cx="121" cy="354"/>
              </a:xfrm>
              <a:custGeom>
                <a:avLst/>
                <a:gdLst>
                  <a:gd name="T0" fmla="*/ 21 w 43"/>
                  <a:gd name="T1" fmla="*/ 0 h 118"/>
                  <a:gd name="T2" fmla="*/ 0 w 43"/>
                  <a:gd name="T3" fmla="*/ 38 h 118"/>
                  <a:gd name="T4" fmla="*/ 15 w 43"/>
                  <a:gd name="T5" fmla="*/ 38 h 118"/>
                  <a:gd name="T6" fmla="*/ 23 w 43"/>
                  <a:gd name="T7" fmla="*/ 60 h 118"/>
                  <a:gd name="T8" fmla="*/ 15 w 43"/>
                  <a:gd name="T9" fmla="*/ 81 h 118"/>
                  <a:gd name="T10" fmla="*/ 0 w 43"/>
                  <a:gd name="T11" fmla="*/ 81 h 118"/>
                  <a:gd name="T12" fmla="*/ 20 w 43"/>
                  <a:gd name="T13" fmla="*/ 118 h 118"/>
                  <a:gd name="T14" fmla="*/ 43 w 43"/>
                  <a:gd name="T15" fmla="*/ 59 h 118"/>
                  <a:gd name="T16" fmla="*/ 21 w 43"/>
                  <a:gd name="T17" fmla="*/ 0 h 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3" h="118">
                    <a:moveTo>
                      <a:pt x="21" y="0"/>
                    </a:moveTo>
                    <a:cubicBezTo>
                      <a:pt x="11" y="0"/>
                      <a:pt x="3" y="16"/>
                      <a:pt x="0" y="38"/>
                    </a:cubicBezTo>
                    <a:cubicBezTo>
                      <a:pt x="15" y="38"/>
                      <a:pt x="15" y="38"/>
                      <a:pt x="15" y="38"/>
                    </a:cubicBezTo>
                    <a:cubicBezTo>
                      <a:pt x="19" y="38"/>
                      <a:pt x="23" y="48"/>
                      <a:pt x="23" y="60"/>
                    </a:cubicBezTo>
                    <a:cubicBezTo>
                      <a:pt x="23" y="72"/>
                      <a:pt x="19" y="81"/>
                      <a:pt x="15" y="81"/>
                    </a:cubicBezTo>
                    <a:cubicBezTo>
                      <a:pt x="0" y="81"/>
                      <a:pt x="0" y="81"/>
                      <a:pt x="0" y="81"/>
                    </a:cubicBezTo>
                    <a:cubicBezTo>
                      <a:pt x="4" y="103"/>
                      <a:pt x="11" y="117"/>
                      <a:pt x="20" y="118"/>
                    </a:cubicBezTo>
                    <a:cubicBezTo>
                      <a:pt x="33" y="118"/>
                      <a:pt x="43" y="91"/>
                      <a:pt x="43" y="59"/>
                    </a:cubicBezTo>
                    <a:cubicBezTo>
                      <a:pt x="43" y="26"/>
                      <a:pt x="33" y="0"/>
                      <a:pt x="21" y="0"/>
                    </a:cubicBezTo>
                    <a:close/>
                  </a:path>
                </a:pathLst>
              </a:custGeom>
              <a:noFill/>
              <a:ln w="7938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93" name="Freeform 85">
                <a:extLst>
                  <a:ext uri="{FF2B5EF4-FFF2-40B4-BE49-F238E27FC236}">
                    <a16:creationId xmlns:a16="http://schemas.microsoft.com/office/drawing/2014/main" id="{39C9A63F-81E7-4017-8BCC-DF52C43C25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86" y="2067"/>
                <a:ext cx="1553" cy="255"/>
              </a:xfrm>
              <a:custGeom>
                <a:avLst/>
                <a:gdLst>
                  <a:gd name="T0" fmla="*/ 529 w 551"/>
                  <a:gd name="T1" fmla="*/ 0 h 85"/>
                  <a:gd name="T2" fmla="*/ 0 w 551"/>
                  <a:gd name="T3" fmla="*/ 0 h 85"/>
                  <a:gd name="T4" fmla="*/ 7 w 551"/>
                  <a:gd name="T5" fmla="*/ 44 h 85"/>
                  <a:gd name="T6" fmla="*/ 1 w 551"/>
                  <a:gd name="T7" fmla="*/ 85 h 85"/>
                  <a:gd name="T8" fmla="*/ 529 w 551"/>
                  <a:gd name="T9" fmla="*/ 85 h 85"/>
                  <a:gd name="T10" fmla="*/ 551 w 551"/>
                  <a:gd name="T11" fmla="*/ 30 h 85"/>
                  <a:gd name="T12" fmla="*/ 529 w 551"/>
                  <a:gd name="T13" fmla="*/ 0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51" h="85">
                    <a:moveTo>
                      <a:pt x="529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5" y="11"/>
                      <a:pt x="7" y="26"/>
                      <a:pt x="7" y="44"/>
                    </a:cubicBezTo>
                    <a:cubicBezTo>
                      <a:pt x="7" y="60"/>
                      <a:pt x="5" y="74"/>
                      <a:pt x="1" y="85"/>
                    </a:cubicBezTo>
                    <a:cubicBezTo>
                      <a:pt x="529" y="85"/>
                      <a:pt x="529" y="85"/>
                      <a:pt x="529" y="85"/>
                    </a:cubicBezTo>
                    <a:cubicBezTo>
                      <a:pt x="538" y="85"/>
                      <a:pt x="551" y="40"/>
                      <a:pt x="551" y="30"/>
                    </a:cubicBezTo>
                    <a:cubicBezTo>
                      <a:pt x="551" y="20"/>
                      <a:pt x="538" y="0"/>
                      <a:pt x="529" y="0"/>
                    </a:cubicBezTo>
                    <a:close/>
                  </a:path>
                </a:pathLst>
              </a:custGeom>
              <a:noFill/>
              <a:ln w="7938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94" name="Freeform 86">
                <a:extLst>
                  <a:ext uri="{FF2B5EF4-FFF2-40B4-BE49-F238E27FC236}">
                    <a16:creationId xmlns:a16="http://schemas.microsoft.com/office/drawing/2014/main" id="{64524DFC-FDEE-4350-AED4-5FEB0633365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52" y="2097"/>
                <a:ext cx="71" cy="195"/>
              </a:xfrm>
              <a:custGeom>
                <a:avLst/>
                <a:gdLst>
                  <a:gd name="T0" fmla="*/ 0 w 25"/>
                  <a:gd name="T1" fmla="*/ 33 h 65"/>
                  <a:gd name="T2" fmla="*/ 12 w 25"/>
                  <a:gd name="T3" fmla="*/ 0 h 65"/>
                  <a:gd name="T4" fmla="*/ 24 w 25"/>
                  <a:gd name="T5" fmla="*/ 33 h 65"/>
                  <a:gd name="T6" fmla="*/ 12 w 25"/>
                  <a:gd name="T7" fmla="*/ 65 h 65"/>
                  <a:gd name="T8" fmla="*/ 0 w 25"/>
                  <a:gd name="T9" fmla="*/ 33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65">
                    <a:moveTo>
                      <a:pt x="0" y="33"/>
                    </a:moveTo>
                    <a:cubicBezTo>
                      <a:pt x="0" y="15"/>
                      <a:pt x="6" y="0"/>
                      <a:pt x="12" y="0"/>
                    </a:cubicBezTo>
                    <a:cubicBezTo>
                      <a:pt x="19" y="0"/>
                      <a:pt x="25" y="15"/>
                      <a:pt x="24" y="33"/>
                    </a:cubicBezTo>
                    <a:cubicBezTo>
                      <a:pt x="24" y="50"/>
                      <a:pt x="19" y="65"/>
                      <a:pt x="12" y="65"/>
                    </a:cubicBezTo>
                    <a:cubicBezTo>
                      <a:pt x="6" y="65"/>
                      <a:pt x="0" y="50"/>
                      <a:pt x="0" y="33"/>
                    </a:cubicBezTo>
                    <a:close/>
                  </a:path>
                </a:pathLst>
              </a:custGeom>
              <a:noFill/>
              <a:ln w="7938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95" name="Freeform 87">
                <a:extLst>
                  <a:ext uri="{FF2B5EF4-FFF2-40B4-BE49-F238E27FC236}">
                    <a16:creationId xmlns:a16="http://schemas.microsoft.com/office/drawing/2014/main" id="{018B3B55-5199-40CE-83DD-9E25682C13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15" y="2067"/>
                <a:ext cx="36" cy="129"/>
              </a:xfrm>
              <a:custGeom>
                <a:avLst/>
                <a:gdLst>
                  <a:gd name="T0" fmla="*/ 0 w 13"/>
                  <a:gd name="T1" fmla="*/ 0 h 43"/>
                  <a:gd name="T2" fmla="*/ 12 w 13"/>
                  <a:gd name="T3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3" h="43">
                    <a:moveTo>
                      <a:pt x="0" y="0"/>
                    </a:moveTo>
                    <a:cubicBezTo>
                      <a:pt x="9" y="0"/>
                      <a:pt x="13" y="20"/>
                      <a:pt x="12" y="43"/>
                    </a:cubicBezTo>
                  </a:path>
                </a:pathLst>
              </a:custGeom>
              <a:noFill/>
              <a:ln w="7938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96" name="Freeform 88">
                <a:extLst>
                  <a:ext uri="{FF2B5EF4-FFF2-40B4-BE49-F238E27FC236}">
                    <a16:creationId xmlns:a16="http://schemas.microsoft.com/office/drawing/2014/main" id="{7C9913B5-E767-4236-A0D0-20B218E20B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10" y="2067"/>
                <a:ext cx="37" cy="129"/>
              </a:xfrm>
              <a:custGeom>
                <a:avLst/>
                <a:gdLst>
                  <a:gd name="T0" fmla="*/ 0 w 13"/>
                  <a:gd name="T1" fmla="*/ 0 h 43"/>
                  <a:gd name="T2" fmla="*/ 13 w 13"/>
                  <a:gd name="T3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3" h="43">
                    <a:moveTo>
                      <a:pt x="0" y="0"/>
                    </a:moveTo>
                    <a:cubicBezTo>
                      <a:pt x="9" y="0"/>
                      <a:pt x="13" y="20"/>
                      <a:pt x="13" y="43"/>
                    </a:cubicBezTo>
                  </a:path>
                </a:pathLst>
              </a:custGeom>
              <a:noFill/>
              <a:ln w="17463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97" name="Freeform 89">
                <a:extLst>
                  <a:ext uri="{FF2B5EF4-FFF2-40B4-BE49-F238E27FC236}">
                    <a16:creationId xmlns:a16="http://schemas.microsoft.com/office/drawing/2014/main" id="{C443DEF4-CEF9-4BAF-AF08-E83F10853D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3" y="2067"/>
                <a:ext cx="40" cy="129"/>
              </a:xfrm>
              <a:custGeom>
                <a:avLst/>
                <a:gdLst>
                  <a:gd name="T0" fmla="*/ 0 w 14"/>
                  <a:gd name="T1" fmla="*/ 0 h 43"/>
                  <a:gd name="T2" fmla="*/ 14 w 14"/>
                  <a:gd name="T3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4" h="43">
                    <a:moveTo>
                      <a:pt x="0" y="0"/>
                    </a:moveTo>
                    <a:cubicBezTo>
                      <a:pt x="9" y="0"/>
                      <a:pt x="14" y="20"/>
                      <a:pt x="14" y="43"/>
                    </a:cubicBezTo>
                  </a:path>
                </a:pathLst>
              </a:custGeom>
              <a:noFill/>
              <a:ln w="7938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98" name="Freeform 90">
                <a:extLst>
                  <a:ext uri="{FF2B5EF4-FFF2-40B4-BE49-F238E27FC236}">
                    <a16:creationId xmlns:a16="http://schemas.microsoft.com/office/drawing/2014/main" id="{3EE02C6A-AEF3-41BF-8920-6F2EB4620D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99" y="2067"/>
                <a:ext cx="40" cy="129"/>
              </a:xfrm>
              <a:custGeom>
                <a:avLst/>
                <a:gdLst>
                  <a:gd name="T0" fmla="*/ 0 w 14"/>
                  <a:gd name="T1" fmla="*/ 0 h 43"/>
                  <a:gd name="T2" fmla="*/ 14 w 14"/>
                  <a:gd name="T3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4" h="43">
                    <a:moveTo>
                      <a:pt x="0" y="0"/>
                    </a:moveTo>
                    <a:cubicBezTo>
                      <a:pt x="9" y="0"/>
                      <a:pt x="14" y="20"/>
                      <a:pt x="14" y="43"/>
                    </a:cubicBezTo>
                  </a:path>
                </a:pathLst>
              </a:custGeom>
              <a:noFill/>
              <a:ln w="7938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99" name="Freeform 91">
                <a:extLst>
                  <a:ext uri="{FF2B5EF4-FFF2-40B4-BE49-F238E27FC236}">
                    <a16:creationId xmlns:a16="http://schemas.microsoft.com/office/drawing/2014/main" id="{56EA35E8-892F-4897-9F31-E14CE4BF39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95" y="2067"/>
                <a:ext cx="37" cy="129"/>
              </a:xfrm>
              <a:custGeom>
                <a:avLst/>
                <a:gdLst>
                  <a:gd name="T0" fmla="*/ 0 w 13"/>
                  <a:gd name="T1" fmla="*/ 0 h 43"/>
                  <a:gd name="T2" fmla="*/ 12 w 13"/>
                  <a:gd name="T3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3" h="43">
                    <a:moveTo>
                      <a:pt x="0" y="0"/>
                    </a:moveTo>
                    <a:cubicBezTo>
                      <a:pt x="8" y="0"/>
                      <a:pt x="13" y="20"/>
                      <a:pt x="12" y="43"/>
                    </a:cubicBezTo>
                  </a:path>
                </a:pathLst>
              </a:custGeom>
              <a:noFill/>
              <a:ln w="7938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00" name="Freeform 92">
                <a:extLst>
                  <a:ext uri="{FF2B5EF4-FFF2-40B4-BE49-F238E27FC236}">
                    <a16:creationId xmlns:a16="http://schemas.microsoft.com/office/drawing/2014/main" id="{B63DE1F9-9703-490A-BA38-3EA4E21A89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88" y="2067"/>
                <a:ext cx="39" cy="129"/>
              </a:xfrm>
              <a:custGeom>
                <a:avLst/>
                <a:gdLst>
                  <a:gd name="T0" fmla="*/ 0 w 14"/>
                  <a:gd name="T1" fmla="*/ 0 h 43"/>
                  <a:gd name="T2" fmla="*/ 13 w 14"/>
                  <a:gd name="T3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4" h="43">
                    <a:moveTo>
                      <a:pt x="0" y="0"/>
                    </a:moveTo>
                    <a:cubicBezTo>
                      <a:pt x="9" y="0"/>
                      <a:pt x="14" y="20"/>
                      <a:pt x="13" y="43"/>
                    </a:cubicBezTo>
                  </a:path>
                </a:pathLst>
              </a:custGeom>
              <a:noFill/>
              <a:ln w="7938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01" name="Freeform 93">
                <a:extLst>
                  <a:ext uri="{FF2B5EF4-FFF2-40B4-BE49-F238E27FC236}">
                    <a16:creationId xmlns:a16="http://schemas.microsoft.com/office/drawing/2014/main" id="{AE160169-48D2-4546-B0E2-5CDB2D4C87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84" y="2067"/>
                <a:ext cx="39" cy="129"/>
              </a:xfrm>
              <a:custGeom>
                <a:avLst/>
                <a:gdLst>
                  <a:gd name="T0" fmla="*/ 0 w 14"/>
                  <a:gd name="T1" fmla="*/ 0 h 43"/>
                  <a:gd name="T2" fmla="*/ 13 w 14"/>
                  <a:gd name="T3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4" h="43">
                    <a:moveTo>
                      <a:pt x="0" y="0"/>
                    </a:moveTo>
                    <a:cubicBezTo>
                      <a:pt x="8" y="0"/>
                      <a:pt x="14" y="20"/>
                      <a:pt x="13" y="43"/>
                    </a:cubicBezTo>
                  </a:path>
                </a:pathLst>
              </a:custGeom>
              <a:noFill/>
              <a:ln w="17463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02" name="Freeform 94">
                <a:extLst>
                  <a:ext uri="{FF2B5EF4-FFF2-40B4-BE49-F238E27FC236}">
                    <a16:creationId xmlns:a16="http://schemas.microsoft.com/office/drawing/2014/main" id="{BBE1B78F-3842-4D5B-8A66-95F32D500FD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80" y="2067"/>
                <a:ext cx="36" cy="129"/>
              </a:xfrm>
              <a:custGeom>
                <a:avLst/>
                <a:gdLst>
                  <a:gd name="T0" fmla="*/ 0 w 13"/>
                  <a:gd name="T1" fmla="*/ 0 h 43"/>
                  <a:gd name="T2" fmla="*/ 13 w 13"/>
                  <a:gd name="T3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3" h="43">
                    <a:moveTo>
                      <a:pt x="0" y="0"/>
                    </a:moveTo>
                    <a:cubicBezTo>
                      <a:pt x="8" y="0"/>
                      <a:pt x="13" y="20"/>
                      <a:pt x="13" y="43"/>
                    </a:cubicBezTo>
                  </a:path>
                </a:pathLst>
              </a:custGeom>
              <a:noFill/>
              <a:ln w="7938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03" name="Freeform 95">
                <a:extLst>
                  <a:ext uri="{FF2B5EF4-FFF2-40B4-BE49-F238E27FC236}">
                    <a16:creationId xmlns:a16="http://schemas.microsoft.com/office/drawing/2014/main" id="{B86803CD-7D55-4AE3-8924-61BFFD7432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73" y="2067"/>
                <a:ext cx="39" cy="129"/>
              </a:xfrm>
              <a:custGeom>
                <a:avLst/>
                <a:gdLst>
                  <a:gd name="T0" fmla="*/ 0 w 14"/>
                  <a:gd name="T1" fmla="*/ 0 h 43"/>
                  <a:gd name="T2" fmla="*/ 14 w 14"/>
                  <a:gd name="T3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4" h="43">
                    <a:moveTo>
                      <a:pt x="0" y="0"/>
                    </a:moveTo>
                    <a:cubicBezTo>
                      <a:pt x="9" y="0"/>
                      <a:pt x="14" y="20"/>
                      <a:pt x="14" y="43"/>
                    </a:cubicBezTo>
                  </a:path>
                </a:pathLst>
              </a:custGeom>
              <a:noFill/>
              <a:ln w="7938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04" name="Freeform 96">
                <a:extLst>
                  <a:ext uri="{FF2B5EF4-FFF2-40B4-BE49-F238E27FC236}">
                    <a16:creationId xmlns:a16="http://schemas.microsoft.com/office/drawing/2014/main" id="{320D1F6A-6DA0-4F9C-B5C0-5692037BBA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68" y="2067"/>
                <a:ext cx="37" cy="129"/>
              </a:xfrm>
              <a:custGeom>
                <a:avLst/>
                <a:gdLst>
                  <a:gd name="T0" fmla="*/ 0 w 13"/>
                  <a:gd name="T1" fmla="*/ 0 h 43"/>
                  <a:gd name="T2" fmla="*/ 12 w 13"/>
                  <a:gd name="T3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3" h="43">
                    <a:moveTo>
                      <a:pt x="0" y="0"/>
                    </a:moveTo>
                    <a:cubicBezTo>
                      <a:pt x="9" y="0"/>
                      <a:pt x="13" y="20"/>
                      <a:pt x="12" y="43"/>
                    </a:cubicBezTo>
                  </a:path>
                </a:pathLst>
              </a:custGeom>
              <a:noFill/>
              <a:ln w="7938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05" name="Freeform 97">
                <a:extLst>
                  <a:ext uri="{FF2B5EF4-FFF2-40B4-BE49-F238E27FC236}">
                    <a16:creationId xmlns:a16="http://schemas.microsoft.com/office/drawing/2014/main" id="{22290A1B-FF47-46C1-B0C6-387A6D24B67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1" y="2067"/>
                <a:ext cx="40" cy="129"/>
              </a:xfrm>
              <a:custGeom>
                <a:avLst/>
                <a:gdLst>
                  <a:gd name="T0" fmla="*/ 0 w 14"/>
                  <a:gd name="T1" fmla="*/ 0 h 43"/>
                  <a:gd name="T2" fmla="*/ 13 w 14"/>
                  <a:gd name="T3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4" h="43">
                    <a:moveTo>
                      <a:pt x="0" y="0"/>
                    </a:moveTo>
                    <a:cubicBezTo>
                      <a:pt x="9" y="0"/>
                      <a:pt x="14" y="20"/>
                      <a:pt x="13" y="43"/>
                    </a:cubicBezTo>
                  </a:path>
                </a:pathLst>
              </a:custGeom>
              <a:noFill/>
              <a:ln w="7938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06" name="Freeform 98">
                <a:extLst>
                  <a:ext uri="{FF2B5EF4-FFF2-40B4-BE49-F238E27FC236}">
                    <a16:creationId xmlns:a16="http://schemas.microsoft.com/office/drawing/2014/main" id="{9314A479-D925-4876-8FC9-A93908998FB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5" y="2067"/>
                <a:ext cx="39" cy="129"/>
              </a:xfrm>
              <a:custGeom>
                <a:avLst/>
                <a:gdLst>
                  <a:gd name="T0" fmla="*/ 0 w 14"/>
                  <a:gd name="T1" fmla="*/ 0 h 43"/>
                  <a:gd name="T2" fmla="*/ 13 w 14"/>
                  <a:gd name="T3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4" h="43">
                    <a:moveTo>
                      <a:pt x="0" y="0"/>
                    </a:moveTo>
                    <a:cubicBezTo>
                      <a:pt x="9" y="0"/>
                      <a:pt x="14" y="20"/>
                      <a:pt x="13" y="43"/>
                    </a:cubicBezTo>
                  </a:path>
                </a:pathLst>
              </a:custGeom>
              <a:noFill/>
              <a:ln w="7938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07" name="Freeform 99">
                <a:extLst>
                  <a:ext uri="{FF2B5EF4-FFF2-40B4-BE49-F238E27FC236}">
                    <a16:creationId xmlns:a16="http://schemas.microsoft.com/office/drawing/2014/main" id="{E6511F0F-3A99-4CB3-8C9C-03193BD92D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38" y="2067"/>
                <a:ext cx="42" cy="129"/>
              </a:xfrm>
              <a:custGeom>
                <a:avLst/>
                <a:gdLst>
                  <a:gd name="T0" fmla="*/ 0 w 15"/>
                  <a:gd name="T1" fmla="*/ 0 h 43"/>
                  <a:gd name="T2" fmla="*/ 14 w 15"/>
                  <a:gd name="T3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5" h="43">
                    <a:moveTo>
                      <a:pt x="0" y="0"/>
                    </a:moveTo>
                    <a:cubicBezTo>
                      <a:pt x="9" y="0"/>
                      <a:pt x="15" y="20"/>
                      <a:pt x="14" y="43"/>
                    </a:cubicBezTo>
                  </a:path>
                </a:pathLst>
              </a:custGeom>
              <a:noFill/>
              <a:ln w="7938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08" name="Freeform 100">
                <a:extLst>
                  <a:ext uri="{FF2B5EF4-FFF2-40B4-BE49-F238E27FC236}">
                    <a16:creationId xmlns:a16="http://schemas.microsoft.com/office/drawing/2014/main" id="{80405786-33E8-4777-B4CB-1140823045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33" y="2067"/>
                <a:ext cx="37" cy="129"/>
              </a:xfrm>
              <a:custGeom>
                <a:avLst/>
                <a:gdLst>
                  <a:gd name="T0" fmla="*/ 0 w 13"/>
                  <a:gd name="T1" fmla="*/ 0 h 43"/>
                  <a:gd name="T2" fmla="*/ 13 w 13"/>
                  <a:gd name="T3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3" h="43">
                    <a:moveTo>
                      <a:pt x="0" y="0"/>
                    </a:moveTo>
                    <a:cubicBezTo>
                      <a:pt x="9" y="0"/>
                      <a:pt x="13" y="20"/>
                      <a:pt x="13" y="43"/>
                    </a:cubicBezTo>
                  </a:path>
                </a:pathLst>
              </a:custGeom>
              <a:noFill/>
              <a:ln w="7938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09" name="Freeform 101">
                <a:extLst>
                  <a:ext uri="{FF2B5EF4-FFF2-40B4-BE49-F238E27FC236}">
                    <a16:creationId xmlns:a16="http://schemas.microsoft.com/office/drawing/2014/main" id="{ED25EACE-6D61-45E0-A3D9-45EE83E1C0A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29" y="2067"/>
                <a:ext cx="37" cy="129"/>
              </a:xfrm>
              <a:custGeom>
                <a:avLst/>
                <a:gdLst>
                  <a:gd name="T0" fmla="*/ 0 w 13"/>
                  <a:gd name="T1" fmla="*/ 0 h 43"/>
                  <a:gd name="T2" fmla="*/ 13 w 13"/>
                  <a:gd name="T3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3" h="43">
                    <a:moveTo>
                      <a:pt x="0" y="0"/>
                    </a:moveTo>
                    <a:cubicBezTo>
                      <a:pt x="8" y="0"/>
                      <a:pt x="13" y="20"/>
                      <a:pt x="13" y="43"/>
                    </a:cubicBezTo>
                  </a:path>
                </a:pathLst>
              </a:custGeom>
              <a:noFill/>
              <a:ln w="7938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10" name="Freeform 102">
                <a:extLst>
                  <a:ext uri="{FF2B5EF4-FFF2-40B4-BE49-F238E27FC236}">
                    <a16:creationId xmlns:a16="http://schemas.microsoft.com/office/drawing/2014/main" id="{EF676561-69D7-4C72-8294-553722F03E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49" y="2067"/>
                <a:ext cx="34" cy="123"/>
              </a:xfrm>
              <a:custGeom>
                <a:avLst/>
                <a:gdLst>
                  <a:gd name="T0" fmla="*/ 0 w 12"/>
                  <a:gd name="T1" fmla="*/ 0 h 41"/>
                  <a:gd name="T2" fmla="*/ 12 w 12"/>
                  <a:gd name="T3" fmla="*/ 4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2" h="41">
                    <a:moveTo>
                      <a:pt x="0" y="0"/>
                    </a:moveTo>
                    <a:cubicBezTo>
                      <a:pt x="8" y="0"/>
                      <a:pt x="12" y="18"/>
                      <a:pt x="12" y="41"/>
                    </a:cubicBezTo>
                  </a:path>
                </a:pathLst>
              </a:custGeom>
              <a:noFill/>
              <a:ln w="17463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11" name="Freeform 103">
                <a:extLst>
                  <a:ext uri="{FF2B5EF4-FFF2-40B4-BE49-F238E27FC236}">
                    <a16:creationId xmlns:a16="http://schemas.microsoft.com/office/drawing/2014/main" id="{B2EB4895-F7B4-4959-B4B2-EBE0C24A40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6" y="2097"/>
                <a:ext cx="48" cy="195"/>
              </a:xfrm>
              <a:custGeom>
                <a:avLst/>
                <a:gdLst>
                  <a:gd name="T0" fmla="*/ 5 w 17"/>
                  <a:gd name="T1" fmla="*/ 65 h 65"/>
                  <a:gd name="T2" fmla="*/ 17 w 17"/>
                  <a:gd name="T3" fmla="*/ 33 h 65"/>
                  <a:gd name="T4" fmla="*/ 5 w 17"/>
                  <a:gd name="T5" fmla="*/ 0 h 65"/>
                  <a:gd name="T6" fmla="*/ 0 w 17"/>
                  <a:gd name="T7" fmla="*/ 0 h 65"/>
                  <a:gd name="T8" fmla="*/ 12 w 17"/>
                  <a:gd name="T9" fmla="*/ 33 h 65"/>
                  <a:gd name="T10" fmla="*/ 0 w 17"/>
                  <a:gd name="T11" fmla="*/ 65 h 65"/>
                  <a:gd name="T12" fmla="*/ 5 w 17"/>
                  <a:gd name="T13" fmla="*/ 65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" h="65">
                    <a:moveTo>
                      <a:pt x="5" y="65"/>
                    </a:moveTo>
                    <a:cubicBezTo>
                      <a:pt x="12" y="65"/>
                      <a:pt x="17" y="50"/>
                      <a:pt x="17" y="33"/>
                    </a:cubicBezTo>
                    <a:cubicBezTo>
                      <a:pt x="17" y="15"/>
                      <a:pt x="12" y="0"/>
                      <a:pt x="5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7" y="0"/>
                      <a:pt x="13" y="15"/>
                      <a:pt x="12" y="33"/>
                    </a:cubicBezTo>
                    <a:cubicBezTo>
                      <a:pt x="12" y="50"/>
                      <a:pt x="7" y="65"/>
                      <a:pt x="0" y="65"/>
                    </a:cubicBezTo>
                    <a:lnTo>
                      <a:pt x="5" y="65"/>
                    </a:lnTo>
                    <a:close/>
                  </a:path>
                </a:pathLst>
              </a:custGeom>
              <a:noFill/>
              <a:ln w="7938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12" name="Freeform 104">
                <a:extLst>
                  <a:ext uri="{FF2B5EF4-FFF2-40B4-BE49-F238E27FC236}">
                    <a16:creationId xmlns:a16="http://schemas.microsoft.com/office/drawing/2014/main" id="{964225FD-6C2B-4B21-A316-9DBA3B22F97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28" y="2094"/>
                <a:ext cx="333" cy="207"/>
              </a:xfrm>
              <a:custGeom>
                <a:avLst/>
                <a:gdLst>
                  <a:gd name="T0" fmla="*/ 108 w 118"/>
                  <a:gd name="T1" fmla="*/ 69 h 69"/>
                  <a:gd name="T2" fmla="*/ 118 w 118"/>
                  <a:gd name="T3" fmla="*/ 35 h 69"/>
                  <a:gd name="T4" fmla="*/ 108 w 118"/>
                  <a:gd name="T5" fmla="*/ 0 h 69"/>
                  <a:gd name="T6" fmla="*/ 88 w 118"/>
                  <a:gd name="T7" fmla="*/ 0 h 69"/>
                  <a:gd name="T8" fmla="*/ 58 w 118"/>
                  <a:gd name="T9" fmla="*/ 16 h 69"/>
                  <a:gd name="T10" fmla="*/ 0 w 118"/>
                  <a:gd name="T11" fmla="*/ 16 h 69"/>
                  <a:gd name="T12" fmla="*/ 2 w 118"/>
                  <a:gd name="T13" fmla="*/ 34 h 69"/>
                  <a:gd name="T14" fmla="*/ 0 w 118"/>
                  <a:gd name="T15" fmla="*/ 53 h 69"/>
                  <a:gd name="T16" fmla="*/ 58 w 118"/>
                  <a:gd name="T17" fmla="*/ 53 h 69"/>
                  <a:gd name="T18" fmla="*/ 58 w 118"/>
                  <a:gd name="T19" fmla="*/ 53 h 69"/>
                  <a:gd name="T20" fmla="*/ 88 w 118"/>
                  <a:gd name="T21" fmla="*/ 69 h 69"/>
                  <a:gd name="T22" fmla="*/ 108 w 118"/>
                  <a:gd name="T23" fmla="*/ 69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18" h="69">
                    <a:moveTo>
                      <a:pt x="108" y="69"/>
                    </a:moveTo>
                    <a:cubicBezTo>
                      <a:pt x="113" y="69"/>
                      <a:pt x="118" y="53"/>
                      <a:pt x="118" y="35"/>
                    </a:cubicBezTo>
                    <a:cubicBezTo>
                      <a:pt x="118" y="16"/>
                      <a:pt x="113" y="0"/>
                      <a:pt x="108" y="0"/>
                    </a:cubicBezTo>
                    <a:cubicBezTo>
                      <a:pt x="88" y="0"/>
                      <a:pt x="88" y="0"/>
                      <a:pt x="88" y="0"/>
                    </a:cubicBezTo>
                    <a:cubicBezTo>
                      <a:pt x="88" y="0"/>
                      <a:pt x="66" y="16"/>
                      <a:pt x="58" y="16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1" y="21"/>
                      <a:pt x="2" y="27"/>
                      <a:pt x="2" y="34"/>
                    </a:cubicBezTo>
                    <a:cubicBezTo>
                      <a:pt x="2" y="41"/>
                      <a:pt x="1" y="47"/>
                      <a:pt x="0" y="53"/>
                    </a:cubicBezTo>
                    <a:cubicBezTo>
                      <a:pt x="58" y="53"/>
                      <a:pt x="58" y="53"/>
                      <a:pt x="58" y="53"/>
                    </a:cubicBezTo>
                    <a:cubicBezTo>
                      <a:pt x="58" y="53"/>
                      <a:pt x="58" y="53"/>
                      <a:pt x="58" y="53"/>
                    </a:cubicBezTo>
                    <a:cubicBezTo>
                      <a:pt x="66" y="53"/>
                      <a:pt x="88" y="69"/>
                      <a:pt x="88" y="69"/>
                    </a:cubicBezTo>
                    <a:lnTo>
                      <a:pt x="108" y="69"/>
                    </a:lnTo>
                    <a:close/>
                  </a:path>
                </a:pathLst>
              </a:custGeom>
              <a:solidFill>
                <a:srgbClr val="D1E1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13" name="Rectangle 105">
                <a:extLst>
                  <a:ext uri="{FF2B5EF4-FFF2-40B4-BE49-F238E27FC236}">
                    <a16:creationId xmlns:a16="http://schemas.microsoft.com/office/drawing/2014/main" id="{53A3AAC8-CA2A-4776-925F-DA0A4881BEC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37" y="2193"/>
                <a:ext cx="321" cy="9"/>
              </a:xfrm>
              <a:prstGeom prst="rect">
                <a:avLst/>
              </a:prstGeom>
              <a:solidFill>
                <a:srgbClr val="EEF4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14" name="Freeform 106">
                <a:extLst>
                  <a:ext uri="{FF2B5EF4-FFF2-40B4-BE49-F238E27FC236}">
                    <a16:creationId xmlns:a16="http://schemas.microsoft.com/office/drawing/2014/main" id="{05904CE6-B70F-4E4E-8C78-861F4701E2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28" y="2094"/>
                <a:ext cx="333" cy="207"/>
              </a:xfrm>
              <a:custGeom>
                <a:avLst/>
                <a:gdLst>
                  <a:gd name="T0" fmla="*/ 108 w 118"/>
                  <a:gd name="T1" fmla="*/ 69 h 69"/>
                  <a:gd name="T2" fmla="*/ 118 w 118"/>
                  <a:gd name="T3" fmla="*/ 35 h 69"/>
                  <a:gd name="T4" fmla="*/ 108 w 118"/>
                  <a:gd name="T5" fmla="*/ 0 h 69"/>
                  <a:gd name="T6" fmla="*/ 88 w 118"/>
                  <a:gd name="T7" fmla="*/ 0 h 69"/>
                  <a:gd name="T8" fmla="*/ 58 w 118"/>
                  <a:gd name="T9" fmla="*/ 16 h 69"/>
                  <a:gd name="T10" fmla="*/ 0 w 118"/>
                  <a:gd name="T11" fmla="*/ 16 h 69"/>
                  <a:gd name="T12" fmla="*/ 2 w 118"/>
                  <a:gd name="T13" fmla="*/ 34 h 69"/>
                  <a:gd name="T14" fmla="*/ 0 w 118"/>
                  <a:gd name="T15" fmla="*/ 53 h 69"/>
                  <a:gd name="T16" fmla="*/ 58 w 118"/>
                  <a:gd name="T17" fmla="*/ 53 h 69"/>
                  <a:gd name="T18" fmla="*/ 58 w 118"/>
                  <a:gd name="T19" fmla="*/ 53 h 69"/>
                  <a:gd name="T20" fmla="*/ 88 w 118"/>
                  <a:gd name="T21" fmla="*/ 69 h 69"/>
                  <a:gd name="T22" fmla="*/ 108 w 118"/>
                  <a:gd name="T23" fmla="*/ 69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18" h="69">
                    <a:moveTo>
                      <a:pt x="108" y="69"/>
                    </a:moveTo>
                    <a:cubicBezTo>
                      <a:pt x="113" y="69"/>
                      <a:pt x="118" y="53"/>
                      <a:pt x="118" y="35"/>
                    </a:cubicBezTo>
                    <a:cubicBezTo>
                      <a:pt x="118" y="16"/>
                      <a:pt x="113" y="0"/>
                      <a:pt x="108" y="0"/>
                    </a:cubicBezTo>
                    <a:cubicBezTo>
                      <a:pt x="88" y="0"/>
                      <a:pt x="88" y="0"/>
                      <a:pt x="88" y="0"/>
                    </a:cubicBezTo>
                    <a:cubicBezTo>
                      <a:pt x="88" y="0"/>
                      <a:pt x="66" y="16"/>
                      <a:pt x="58" y="16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1" y="21"/>
                      <a:pt x="2" y="27"/>
                      <a:pt x="2" y="34"/>
                    </a:cubicBezTo>
                    <a:cubicBezTo>
                      <a:pt x="2" y="41"/>
                      <a:pt x="1" y="47"/>
                      <a:pt x="0" y="53"/>
                    </a:cubicBezTo>
                    <a:cubicBezTo>
                      <a:pt x="58" y="53"/>
                      <a:pt x="58" y="53"/>
                      <a:pt x="58" y="53"/>
                    </a:cubicBezTo>
                    <a:cubicBezTo>
                      <a:pt x="58" y="53"/>
                      <a:pt x="58" y="53"/>
                      <a:pt x="58" y="53"/>
                    </a:cubicBezTo>
                    <a:cubicBezTo>
                      <a:pt x="66" y="53"/>
                      <a:pt x="88" y="69"/>
                      <a:pt x="88" y="69"/>
                    </a:cubicBezTo>
                    <a:lnTo>
                      <a:pt x="108" y="69"/>
                    </a:lnTo>
                    <a:close/>
                  </a:path>
                </a:pathLst>
              </a:custGeom>
              <a:noFill/>
              <a:ln w="7938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15" name="Freeform 107">
                <a:extLst>
                  <a:ext uri="{FF2B5EF4-FFF2-40B4-BE49-F238E27FC236}">
                    <a16:creationId xmlns:a16="http://schemas.microsoft.com/office/drawing/2014/main" id="{479FED1F-4223-452A-97A4-CD9533ACB37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83" y="2070"/>
                <a:ext cx="28" cy="252"/>
              </a:xfrm>
              <a:custGeom>
                <a:avLst/>
                <a:gdLst>
                  <a:gd name="T0" fmla="*/ 0 w 10"/>
                  <a:gd name="T1" fmla="*/ 84 h 84"/>
                  <a:gd name="T2" fmla="*/ 10 w 10"/>
                  <a:gd name="T3" fmla="*/ 43 h 84"/>
                  <a:gd name="T4" fmla="*/ 0 w 10"/>
                  <a:gd name="T5" fmla="*/ 0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4">
                    <a:moveTo>
                      <a:pt x="0" y="84"/>
                    </a:moveTo>
                    <a:cubicBezTo>
                      <a:pt x="6" y="84"/>
                      <a:pt x="10" y="65"/>
                      <a:pt x="10" y="43"/>
                    </a:cubicBezTo>
                    <a:cubicBezTo>
                      <a:pt x="10" y="20"/>
                      <a:pt x="6" y="0"/>
                      <a:pt x="0" y="0"/>
                    </a:cubicBezTo>
                  </a:path>
                </a:pathLst>
              </a:custGeom>
              <a:noFill/>
              <a:ln w="7938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16" name="Line 108">
                <a:extLst>
                  <a:ext uri="{FF2B5EF4-FFF2-40B4-BE49-F238E27FC236}">
                    <a16:creationId xmlns:a16="http://schemas.microsoft.com/office/drawing/2014/main" id="{CAFBC8CD-4099-41F4-A784-C3D296B0CCF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34" y="2193"/>
                <a:ext cx="324" cy="1"/>
              </a:xfrm>
              <a:prstGeom prst="line">
                <a:avLst/>
              </a:prstGeom>
              <a:noFill/>
              <a:ln w="7938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17" name="Line 109">
                <a:extLst>
                  <a:ext uri="{FF2B5EF4-FFF2-40B4-BE49-F238E27FC236}">
                    <a16:creationId xmlns:a16="http://schemas.microsoft.com/office/drawing/2014/main" id="{4776B9FF-268C-4200-B9E8-52BBF96B934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434" y="2202"/>
                <a:ext cx="324" cy="1"/>
              </a:xfrm>
              <a:prstGeom prst="line">
                <a:avLst/>
              </a:prstGeom>
              <a:noFill/>
              <a:ln w="7938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18" name="Freeform 110">
                <a:extLst>
                  <a:ext uri="{FF2B5EF4-FFF2-40B4-BE49-F238E27FC236}">
                    <a16:creationId xmlns:a16="http://schemas.microsoft.com/office/drawing/2014/main" id="{B3D89ADA-845C-43EB-8E0E-256C34B37E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31" y="2205"/>
                <a:ext cx="327" cy="90"/>
              </a:xfrm>
              <a:custGeom>
                <a:avLst/>
                <a:gdLst>
                  <a:gd name="T0" fmla="*/ 0 w 116"/>
                  <a:gd name="T1" fmla="*/ 15 h 30"/>
                  <a:gd name="T2" fmla="*/ 1 w 116"/>
                  <a:gd name="T3" fmla="*/ 0 h 30"/>
                  <a:gd name="T4" fmla="*/ 116 w 116"/>
                  <a:gd name="T5" fmla="*/ 0 h 30"/>
                  <a:gd name="T6" fmla="*/ 9 w 116"/>
                  <a:gd name="T7" fmla="*/ 6 h 30"/>
                  <a:gd name="T8" fmla="*/ 9 w 116"/>
                  <a:gd name="T9" fmla="*/ 9 h 30"/>
                  <a:gd name="T10" fmla="*/ 64 w 116"/>
                  <a:gd name="T11" fmla="*/ 13 h 30"/>
                  <a:gd name="T12" fmla="*/ 91 w 116"/>
                  <a:gd name="T13" fmla="*/ 25 h 30"/>
                  <a:gd name="T14" fmla="*/ 108 w 116"/>
                  <a:gd name="T15" fmla="*/ 25 h 30"/>
                  <a:gd name="T16" fmla="*/ 114 w 116"/>
                  <a:gd name="T17" fmla="*/ 7 h 30"/>
                  <a:gd name="T18" fmla="*/ 109 w 116"/>
                  <a:gd name="T19" fmla="*/ 30 h 30"/>
                  <a:gd name="T20" fmla="*/ 88 w 116"/>
                  <a:gd name="T21" fmla="*/ 30 h 30"/>
                  <a:gd name="T22" fmla="*/ 60 w 116"/>
                  <a:gd name="T23" fmla="*/ 15 h 30"/>
                  <a:gd name="T24" fmla="*/ 0 w 116"/>
                  <a:gd name="T25" fmla="*/ 15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16" h="30">
                    <a:moveTo>
                      <a:pt x="0" y="15"/>
                    </a:moveTo>
                    <a:cubicBezTo>
                      <a:pt x="0" y="13"/>
                      <a:pt x="2" y="3"/>
                      <a:pt x="1" y="0"/>
                    </a:cubicBezTo>
                    <a:cubicBezTo>
                      <a:pt x="116" y="0"/>
                      <a:pt x="116" y="0"/>
                      <a:pt x="116" y="0"/>
                    </a:cubicBezTo>
                    <a:cubicBezTo>
                      <a:pt x="116" y="0"/>
                      <a:pt x="11" y="5"/>
                      <a:pt x="9" y="6"/>
                    </a:cubicBezTo>
                    <a:cubicBezTo>
                      <a:pt x="7" y="7"/>
                      <a:pt x="6" y="9"/>
                      <a:pt x="9" y="9"/>
                    </a:cubicBezTo>
                    <a:cubicBezTo>
                      <a:pt x="11" y="10"/>
                      <a:pt x="64" y="13"/>
                      <a:pt x="64" y="13"/>
                    </a:cubicBezTo>
                    <a:cubicBezTo>
                      <a:pt x="91" y="25"/>
                      <a:pt x="91" y="25"/>
                      <a:pt x="91" y="25"/>
                    </a:cubicBezTo>
                    <a:cubicBezTo>
                      <a:pt x="108" y="25"/>
                      <a:pt x="108" y="25"/>
                      <a:pt x="108" y="25"/>
                    </a:cubicBezTo>
                    <a:cubicBezTo>
                      <a:pt x="108" y="25"/>
                      <a:pt x="113" y="16"/>
                      <a:pt x="114" y="7"/>
                    </a:cubicBezTo>
                    <a:cubicBezTo>
                      <a:pt x="114" y="17"/>
                      <a:pt x="110" y="27"/>
                      <a:pt x="109" y="30"/>
                    </a:cubicBezTo>
                    <a:cubicBezTo>
                      <a:pt x="88" y="30"/>
                      <a:pt x="88" y="30"/>
                      <a:pt x="88" y="30"/>
                    </a:cubicBezTo>
                    <a:cubicBezTo>
                      <a:pt x="88" y="30"/>
                      <a:pt x="66" y="16"/>
                      <a:pt x="60" y="15"/>
                    </a:cubicBezTo>
                    <a:cubicBezTo>
                      <a:pt x="55" y="14"/>
                      <a:pt x="7" y="14"/>
                      <a:pt x="0" y="15"/>
                    </a:cubicBezTo>
                    <a:close/>
                  </a:path>
                </a:pathLst>
              </a:custGeom>
              <a:solidFill>
                <a:srgbClr val="A4C6E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19" name="Freeform 111">
                <a:extLst>
                  <a:ext uri="{FF2B5EF4-FFF2-40B4-BE49-F238E27FC236}">
                    <a16:creationId xmlns:a16="http://schemas.microsoft.com/office/drawing/2014/main" id="{C8D9E288-D4DB-42D7-925B-9BE09E4D58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31" y="2100"/>
                <a:ext cx="327" cy="87"/>
              </a:xfrm>
              <a:custGeom>
                <a:avLst/>
                <a:gdLst>
                  <a:gd name="T0" fmla="*/ 0 w 116"/>
                  <a:gd name="T1" fmla="*/ 15 h 29"/>
                  <a:gd name="T2" fmla="*/ 2 w 116"/>
                  <a:gd name="T3" fmla="*/ 29 h 29"/>
                  <a:gd name="T4" fmla="*/ 115 w 116"/>
                  <a:gd name="T5" fmla="*/ 29 h 29"/>
                  <a:gd name="T6" fmla="*/ 109 w 116"/>
                  <a:gd name="T7" fmla="*/ 0 h 29"/>
                  <a:gd name="T8" fmla="*/ 105 w 116"/>
                  <a:gd name="T9" fmla="*/ 24 h 29"/>
                  <a:gd name="T10" fmla="*/ 10 w 116"/>
                  <a:gd name="T11" fmla="*/ 25 h 29"/>
                  <a:gd name="T12" fmla="*/ 0 w 116"/>
                  <a:gd name="T13" fmla="*/ 15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6" h="29">
                    <a:moveTo>
                      <a:pt x="0" y="15"/>
                    </a:moveTo>
                    <a:cubicBezTo>
                      <a:pt x="1" y="18"/>
                      <a:pt x="2" y="29"/>
                      <a:pt x="2" y="29"/>
                    </a:cubicBezTo>
                    <a:cubicBezTo>
                      <a:pt x="115" y="29"/>
                      <a:pt x="115" y="29"/>
                      <a:pt x="115" y="29"/>
                    </a:cubicBezTo>
                    <a:cubicBezTo>
                      <a:pt x="116" y="28"/>
                      <a:pt x="115" y="6"/>
                      <a:pt x="109" y="0"/>
                    </a:cubicBezTo>
                    <a:cubicBezTo>
                      <a:pt x="111" y="7"/>
                      <a:pt x="111" y="22"/>
                      <a:pt x="105" y="24"/>
                    </a:cubicBezTo>
                    <a:cubicBezTo>
                      <a:pt x="99" y="25"/>
                      <a:pt x="14" y="25"/>
                      <a:pt x="10" y="25"/>
                    </a:cubicBezTo>
                    <a:cubicBezTo>
                      <a:pt x="5" y="25"/>
                      <a:pt x="4" y="24"/>
                      <a:pt x="0" y="15"/>
                    </a:cubicBezTo>
                    <a:close/>
                  </a:path>
                </a:pathLst>
              </a:custGeom>
              <a:solidFill>
                <a:srgbClr val="A4C6E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20" name="Freeform 112">
                <a:extLst>
                  <a:ext uri="{FF2B5EF4-FFF2-40B4-BE49-F238E27FC236}">
                    <a16:creationId xmlns:a16="http://schemas.microsoft.com/office/drawing/2014/main" id="{DCE85EB0-8BBC-4C15-8AEF-6A750B9062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51" y="2100"/>
                <a:ext cx="271" cy="54"/>
              </a:xfrm>
              <a:custGeom>
                <a:avLst/>
                <a:gdLst>
                  <a:gd name="T0" fmla="*/ 0 w 96"/>
                  <a:gd name="T1" fmla="*/ 16 h 18"/>
                  <a:gd name="T2" fmla="*/ 51 w 96"/>
                  <a:gd name="T3" fmla="*/ 16 h 18"/>
                  <a:gd name="T4" fmla="*/ 81 w 96"/>
                  <a:gd name="T5" fmla="*/ 0 h 18"/>
                  <a:gd name="T6" fmla="*/ 96 w 96"/>
                  <a:gd name="T7" fmla="*/ 0 h 18"/>
                  <a:gd name="T8" fmla="*/ 80 w 96"/>
                  <a:gd name="T9" fmla="*/ 6 h 18"/>
                  <a:gd name="T10" fmla="*/ 50 w 96"/>
                  <a:gd name="T11" fmla="*/ 18 h 18"/>
                  <a:gd name="T12" fmla="*/ 0 w 96"/>
                  <a:gd name="T13" fmla="*/ 16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6" h="18">
                    <a:moveTo>
                      <a:pt x="0" y="16"/>
                    </a:moveTo>
                    <a:cubicBezTo>
                      <a:pt x="0" y="16"/>
                      <a:pt x="47" y="16"/>
                      <a:pt x="51" y="16"/>
                    </a:cubicBezTo>
                    <a:cubicBezTo>
                      <a:pt x="58" y="16"/>
                      <a:pt x="75" y="4"/>
                      <a:pt x="81" y="0"/>
                    </a:cubicBezTo>
                    <a:cubicBezTo>
                      <a:pt x="96" y="0"/>
                      <a:pt x="96" y="0"/>
                      <a:pt x="96" y="0"/>
                    </a:cubicBezTo>
                    <a:cubicBezTo>
                      <a:pt x="90" y="1"/>
                      <a:pt x="85" y="1"/>
                      <a:pt x="80" y="6"/>
                    </a:cubicBezTo>
                    <a:cubicBezTo>
                      <a:pt x="74" y="10"/>
                      <a:pt x="63" y="18"/>
                      <a:pt x="50" y="18"/>
                    </a:cubicBezTo>
                    <a:cubicBezTo>
                      <a:pt x="38" y="18"/>
                      <a:pt x="0" y="16"/>
                      <a:pt x="0" y="1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21" name="Freeform 113">
                <a:extLst>
                  <a:ext uri="{FF2B5EF4-FFF2-40B4-BE49-F238E27FC236}">
                    <a16:creationId xmlns:a16="http://schemas.microsoft.com/office/drawing/2014/main" id="{25C08D61-43B6-47CB-AE93-145E3748B7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34" y="2205"/>
                <a:ext cx="164" cy="42"/>
              </a:xfrm>
              <a:custGeom>
                <a:avLst/>
                <a:gdLst>
                  <a:gd name="T0" fmla="*/ 1 w 58"/>
                  <a:gd name="T1" fmla="*/ 1 h 14"/>
                  <a:gd name="T2" fmla="*/ 0 w 58"/>
                  <a:gd name="T3" fmla="*/ 14 h 14"/>
                  <a:gd name="T4" fmla="*/ 44 w 58"/>
                  <a:gd name="T5" fmla="*/ 14 h 14"/>
                  <a:gd name="T6" fmla="*/ 4 w 58"/>
                  <a:gd name="T7" fmla="*/ 8 h 14"/>
                  <a:gd name="T8" fmla="*/ 58 w 58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14">
                    <a:moveTo>
                      <a:pt x="1" y="1"/>
                    </a:moveTo>
                    <a:cubicBezTo>
                      <a:pt x="2" y="4"/>
                      <a:pt x="0" y="14"/>
                      <a:pt x="0" y="14"/>
                    </a:cubicBezTo>
                    <a:cubicBezTo>
                      <a:pt x="44" y="14"/>
                      <a:pt x="44" y="14"/>
                      <a:pt x="44" y="14"/>
                    </a:cubicBezTo>
                    <a:cubicBezTo>
                      <a:pt x="37" y="14"/>
                      <a:pt x="4" y="14"/>
                      <a:pt x="4" y="8"/>
                    </a:cubicBezTo>
                    <a:cubicBezTo>
                      <a:pt x="3" y="1"/>
                      <a:pt x="58" y="0"/>
                      <a:pt x="58" y="0"/>
                    </a:cubicBezTo>
                  </a:path>
                </a:pathLst>
              </a:custGeom>
              <a:solidFill>
                <a:srgbClr val="5AA2C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22" name="Freeform 114">
                <a:extLst>
                  <a:ext uri="{FF2B5EF4-FFF2-40B4-BE49-F238E27FC236}">
                    <a16:creationId xmlns:a16="http://schemas.microsoft.com/office/drawing/2014/main" id="{A2F53A6E-7C9B-44FB-B496-3494975631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31" y="2124"/>
                <a:ext cx="53" cy="78"/>
              </a:xfrm>
              <a:custGeom>
                <a:avLst/>
                <a:gdLst>
                  <a:gd name="T0" fmla="*/ 14 w 19"/>
                  <a:gd name="T1" fmla="*/ 0 h 26"/>
                  <a:gd name="T2" fmla="*/ 0 w 19"/>
                  <a:gd name="T3" fmla="*/ 0 h 26"/>
                  <a:gd name="T4" fmla="*/ 1 w 19"/>
                  <a:gd name="T5" fmla="*/ 13 h 26"/>
                  <a:gd name="T6" fmla="*/ 0 w 19"/>
                  <a:gd name="T7" fmla="*/ 26 h 26"/>
                  <a:gd name="T8" fmla="*/ 14 w 19"/>
                  <a:gd name="T9" fmla="*/ 26 h 26"/>
                  <a:gd name="T10" fmla="*/ 19 w 19"/>
                  <a:gd name="T11" fmla="*/ 13 h 26"/>
                  <a:gd name="T12" fmla="*/ 14 w 19"/>
                  <a:gd name="T13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9" h="26">
                    <a:moveTo>
                      <a:pt x="14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4"/>
                      <a:pt x="1" y="8"/>
                      <a:pt x="1" y="13"/>
                    </a:cubicBezTo>
                    <a:cubicBezTo>
                      <a:pt x="1" y="17"/>
                      <a:pt x="1" y="22"/>
                      <a:pt x="0" y="26"/>
                    </a:cubicBezTo>
                    <a:cubicBezTo>
                      <a:pt x="14" y="26"/>
                      <a:pt x="14" y="26"/>
                      <a:pt x="14" y="26"/>
                    </a:cubicBezTo>
                    <a:cubicBezTo>
                      <a:pt x="17" y="26"/>
                      <a:pt x="19" y="20"/>
                      <a:pt x="19" y="13"/>
                    </a:cubicBezTo>
                    <a:cubicBezTo>
                      <a:pt x="19" y="5"/>
                      <a:pt x="17" y="0"/>
                      <a:pt x="14" y="0"/>
                    </a:cubicBezTo>
                    <a:close/>
                  </a:path>
                </a:pathLst>
              </a:custGeom>
              <a:solidFill>
                <a:srgbClr val="A4C6E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23" name="Freeform 115">
                <a:extLst>
                  <a:ext uri="{FF2B5EF4-FFF2-40B4-BE49-F238E27FC236}">
                    <a16:creationId xmlns:a16="http://schemas.microsoft.com/office/drawing/2014/main" id="{A4C311B5-457D-48EA-86CD-968F015C36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84" y="2157"/>
                <a:ext cx="939" cy="9"/>
              </a:xfrm>
              <a:custGeom>
                <a:avLst/>
                <a:gdLst>
                  <a:gd name="T0" fmla="*/ 333 w 333"/>
                  <a:gd name="T1" fmla="*/ 0 h 3"/>
                  <a:gd name="T2" fmla="*/ 0 w 333"/>
                  <a:gd name="T3" fmla="*/ 0 h 3"/>
                  <a:gd name="T4" fmla="*/ 0 w 333"/>
                  <a:gd name="T5" fmla="*/ 1 h 3"/>
                  <a:gd name="T6" fmla="*/ 0 w 333"/>
                  <a:gd name="T7" fmla="*/ 3 h 3"/>
                  <a:gd name="T8" fmla="*/ 320 w 333"/>
                  <a:gd name="T9" fmla="*/ 2 h 3"/>
                  <a:gd name="T10" fmla="*/ 333 w 333"/>
                  <a:gd name="T11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33" h="3">
                    <a:moveTo>
                      <a:pt x="33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ubicBezTo>
                      <a:pt x="0" y="2"/>
                      <a:pt x="0" y="2"/>
                      <a:pt x="0" y="3"/>
                    </a:cubicBezTo>
                    <a:cubicBezTo>
                      <a:pt x="320" y="2"/>
                      <a:pt x="320" y="2"/>
                      <a:pt x="320" y="2"/>
                    </a:cubicBezTo>
                    <a:lnTo>
                      <a:pt x="333" y="0"/>
                    </a:lnTo>
                    <a:close/>
                  </a:path>
                </a:pathLst>
              </a:custGeom>
              <a:solidFill>
                <a:srgbClr val="00336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24" name="Freeform 116">
                <a:extLst>
                  <a:ext uri="{FF2B5EF4-FFF2-40B4-BE49-F238E27FC236}">
                    <a16:creationId xmlns:a16="http://schemas.microsoft.com/office/drawing/2014/main" id="{27FF134B-30B9-4B0B-8EFF-BC117C2193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42" y="2130"/>
                <a:ext cx="39" cy="45"/>
              </a:xfrm>
              <a:custGeom>
                <a:avLst/>
                <a:gdLst>
                  <a:gd name="T0" fmla="*/ 11 w 14"/>
                  <a:gd name="T1" fmla="*/ 15 h 15"/>
                  <a:gd name="T2" fmla="*/ 10 w 14"/>
                  <a:gd name="T3" fmla="*/ 0 h 15"/>
                  <a:gd name="T4" fmla="*/ 0 w 14"/>
                  <a:gd name="T5" fmla="*/ 0 h 15"/>
                  <a:gd name="T6" fmla="*/ 11 w 14"/>
                  <a:gd name="T7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15">
                    <a:moveTo>
                      <a:pt x="11" y="15"/>
                    </a:moveTo>
                    <a:cubicBezTo>
                      <a:pt x="14" y="8"/>
                      <a:pt x="10" y="0"/>
                      <a:pt x="1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3" y="1"/>
                      <a:pt x="13" y="2"/>
                      <a:pt x="11" y="1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25" name="Freeform 117">
                <a:extLst>
                  <a:ext uri="{FF2B5EF4-FFF2-40B4-BE49-F238E27FC236}">
                    <a16:creationId xmlns:a16="http://schemas.microsoft.com/office/drawing/2014/main" id="{9E8D51F4-9427-4755-A0D5-3D528C9042E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31" y="2124"/>
                <a:ext cx="53" cy="78"/>
              </a:xfrm>
              <a:custGeom>
                <a:avLst/>
                <a:gdLst>
                  <a:gd name="T0" fmla="*/ 14 w 19"/>
                  <a:gd name="T1" fmla="*/ 0 h 26"/>
                  <a:gd name="T2" fmla="*/ 0 w 19"/>
                  <a:gd name="T3" fmla="*/ 0 h 26"/>
                  <a:gd name="T4" fmla="*/ 1 w 19"/>
                  <a:gd name="T5" fmla="*/ 13 h 26"/>
                  <a:gd name="T6" fmla="*/ 0 w 19"/>
                  <a:gd name="T7" fmla="*/ 26 h 26"/>
                  <a:gd name="T8" fmla="*/ 14 w 19"/>
                  <a:gd name="T9" fmla="*/ 26 h 26"/>
                  <a:gd name="T10" fmla="*/ 19 w 19"/>
                  <a:gd name="T11" fmla="*/ 13 h 26"/>
                  <a:gd name="T12" fmla="*/ 14 w 19"/>
                  <a:gd name="T13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9" h="26">
                    <a:moveTo>
                      <a:pt x="14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4"/>
                      <a:pt x="1" y="8"/>
                      <a:pt x="1" y="13"/>
                    </a:cubicBezTo>
                    <a:cubicBezTo>
                      <a:pt x="1" y="17"/>
                      <a:pt x="1" y="22"/>
                      <a:pt x="0" y="26"/>
                    </a:cubicBezTo>
                    <a:cubicBezTo>
                      <a:pt x="14" y="26"/>
                      <a:pt x="14" y="26"/>
                      <a:pt x="14" y="26"/>
                    </a:cubicBezTo>
                    <a:cubicBezTo>
                      <a:pt x="17" y="26"/>
                      <a:pt x="19" y="20"/>
                      <a:pt x="19" y="13"/>
                    </a:cubicBezTo>
                    <a:cubicBezTo>
                      <a:pt x="19" y="5"/>
                      <a:pt x="17" y="0"/>
                      <a:pt x="14" y="0"/>
                    </a:cubicBezTo>
                    <a:close/>
                  </a:path>
                </a:pathLst>
              </a:custGeom>
              <a:noFill/>
              <a:ln w="7938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26" name="Freeform 118">
                <a:extLst>
                  <a:ext uri="{FF2B5EF4-FFF2-40B4-BE49-F238E27FC236}">
                    <a16:creationId xmlns:a16="http://schemas.microsoft.com/office/drawing/2014/main" id="{78419EE9-AB2F-44CC-B51D-CFD094BD75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36" y="2151"/>
                <a:ext cx="34" cy="42"/>
              </a:xfrm>
              <a:custGeom>
                <a:avLst/>
                <a:gdLst>
                  <a:gd name="T0" fmla="*/ 1 w 12"/>
                  <a:gd name="T1" fmla="*/ 0 h 14"/>
                  <a:gd name="T2" fmla="*/ 0 w 12"/>
                  <a:gd name="T3" fmla="*/ 14 h 14"/>
                  <a:gd name="T4" fmla="*/ 12 w 12"/>
                  <a:gd name="T5" fmla="*/ 14 h 14"/>
                  <a:gd name="T6" fmla="*/ 3 w 12"/>
                  <a:gd name="T7" fmla="*/ 7 h 14"/>
                  <a:gd name="T8" fmla="*/ 1 w 12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4">
                    <a:moveTo>
                      <a:pt x="1" y="0"/>
                    </a:moveTo>
                    <a:cubicBezTo>
                      <a:pt x="1" y="4"/>
                      <a:pt x="1" y="12"/>
                      <a:pt x="0" y="14"/>
                    </a:cubicBezTo>
                    <a:cubicBezTo>
                      <a:pt x="12" y="14"/>
                      <a:pt x="12" y="14"/>
                      <a:pt x="12" y="14"/>
                    </a:cubicBezTo>
                    <a:cubicBezTo>
                      <a:pt x="8" y="13"/>
                      <a:pt x="4" y="10"/>
                      <a:pt x="3" y="7"/>
                    </a:cubicBezTo>
                    <a:cubicBezTo>
                      <a:pt x="3" y="4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5AA2C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27" name="Freeform 119">
                <a:extLst>
                  <a:ext uri="{FF2B5EF4-FFF2-40B4-BE49-F238E27FC236}">
                    <a16:creationId xmlns:a16="http://schemas.microsoft.com/office/drawing/2014/main" id="{A79361C0-1D81-4F3D-8820-FE3C95C75F0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91" y="2097"/>
                <a:ext cx="39" cy="39"/>
              </a:xfrm>
              <a:custGeom>
                <a:avLst/>
                <a:gdLst>
                  <a:gd name="T0" fmla="*/ 2 w 14"/>
                  <a:gd name="T1" fmla="*/ 9 h 13"/>
                  <a:gd name="T2" fmla="*/ 5 w 14"/>
                  <a:gd name="T3" fmla="*/ 1 h 13"/>
                  <a:gd name="T4" fmla="*/ 12 w 14"/>
                  <a:gd name="T5" fmla="*/ 4 h 13"/>
                  <a:gd name="T6" fmla="*/ 9 w 14"/>
                  <a:gd name="T7" fmla="*/ 12 h 13"/>
                  <a:gd name="T8" fmla="*/ 2 w 14"/>
                  <a:gd name="T9" fmla="*/ 9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3">
                    <a:moveTo>
                      <a:pt x="2" y="9"/>
                    </a:moveTo>
                    <a:cubicBezTo>
                      <a:pt x="0" y="6"/>
                      <a:pt x="2" y="2"/>
                      <a:pt x="5" y="1"/>
                    </a:cubicBezTo>
                    <a:cubicBezTo>
                      <a:pt x="8" y="0"/>
                      <a:pt x="11" y="1"/>
                      <a:pt x="12" y="4"/>
                    </a:cubicBezTo>
                    <a:cubicBezTo>
                      <a:pt x="14" y="7"/>
                      <a:pt x="12" y="11"/>
                      <a:pt x="9" y="12"/>
                    </a:cubicBezTo>
                    <a:cubicBezTo>
                      <a:pt x="6" y="13"/>
                      <a:pt x="3" y="12"/>
                      <a:pt x="2" y="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28" name="Freeform 120">
                <a:extLst>
                  <a:ext uri="{FF2B5EF4-FFF2-40B4-BE49-F238E27FC236}">
                    <a16:creationId xmlns:a16="http://schemas.microsoft.com/office/drawing/2014/main" id="{9C0764E0-0AF4-4590-B42D-832B99BA4B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0" y="2103"/>
                <a:ext cx="25" cy="27"/>
              </a:xfrm>
              <a:custGeom>
                <a:avLst/>
                <a:gdLst>
                  <a:gd name="T0" fmla="*/ 1 w 9"/>
                  <a:gd name="T1" fmla="*/ 6 h 9"/>
                  <a:gd name="T2" fmla="*/ 3 w 9"/>
                  <a:gd name="T3" fmla="*/ 1 h 9"/>
                  <a:gd name="T4" fmla="*/ 9 w 9"/>
                  <a:gd name="T5" fmla="*/ 3 h 9"/>
                  <a:gd name="T6" fmla="*/ 6 w 9"/>
                  <a:gd name="T7" fmla="*/ 8 h 9"/>
                  <a:gd name="T8" fmla="*/ 1 w 9"/>
                  <a:gd name="T9" fmla="*/ 6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9">
                    <a:moveTo>
                      <a:pt x="1" y="6"/>
                    </a:moveTo>
                    <a:cubicBezTo>
                      <a:pt x="0" y="4"/>
                      <a:pt x="1" y="2"/>
                      <a:pt x="3" y="1"/>
                    </a:cubicBezTo>
                    <a:cubicBezTo>
                      <a:pt x="5" y="0"/>
                      <a:pt x="8" y="1"/>
                      <a:pt x="9" y="3"/>
                    </a:cubicBezTo>
                    <a:cubicBezTo>
                      <a:pt x="9" y="5"/>
                      <a:pt x="8" y="8"/>
                      <a:pt x="6" y="8"/>
                    </a:cubicBezTo>
                    <a:cubicBezTo>
                      <a:pt x="4" y="9"/>
                      <a:pt x="2" y="8"/>
                      <a:pt x="1" y="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29" name="Freeform 121">
                <a:extLst>
                  <a:ext uri="{FF2B5EF4-FFF2-40B4-BE49-F238E27FC236}">
                    <a16:creationId xmlns:a16="http://schemas.microsoft.com/office/drawing/2014/main" id="{8DA18E0E-8D58-4E13-9AEB-7FCE35329FE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0" y="2091"/>
                <a:ext cx="57" cy="60"/>
              </a:xfrm>
              <a:custGeom>
                <a:avLst/>
                <a:gdLst>
                  <a:gd name="T0" fmla="*/ 2 w 20"/>
                  <a:gd name="T1" fmla="*/ 14 h 20"/>
                  <a:gd name="T2" fmla="*/ 7 w 20"/>
                  <a:gd name="T3" fmla="*/ 2 h 20"/>
                  <a:gd name="T4" fmla="*/ 18 w 20"/>
                  <a:gd name="T5" fmla="*/ 7 h 20"/>
                  <a:gd name="T6" fmla="*/ 13 w 20"/>
                  <a:gd name="T7" fmla="*/ 19 h 20"/>
                  <a:gd name="T8" fmla="*/ 2 w 20"/>
                  <a:gd name="T9" fmla="*/ 14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20">
                    <a:moveTo>
                      <a:pt x="2" y="14"/>
                    </a:moveTo>
                    <a:cubicBezTo>
                      <a:pt x="0" y="9"/>
                      <a:pt x="2" y="4"/>
                      <a:pt x="7" y="2"/>
                    </a:cubicBezTo>
                    <a:cubicBezTo>
                      <a:pt x="11" y="0"/>
                      <a:pt x="17" y="2"/>
                      <a:pt x="18" y="7"/>
                    </a:cubicBezTo>
                    <a:cubicBezTo>
                      <a:pt x="20" y="11"/>
                      <a:pt x="18" y="17"/>
                      <a:pt x="13" y="19"/>
                    </a:cubicBezTo>
                    <a:cubicBezTo>
                      <a:pt x="9" y="20"/>
                      <a:pt x="4" y="18"/>
                      <a:pt x="2" y="1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</p:grpSp>
        <p:grpSp>
          <p:nvGrpSpPr>
            <p:cNvPr id="130" name="Group 122">
              <a:extLst>
                <a:ext uri="{FF2B5EF4-FFF2-40B4-BE49-F238E27FC236}">
                  <a16:creationId xmlns:a16="http://schemas.microsoft.com/office/drawing/2014/main" id="{307ABD80-F2BE-4E6D-A644-A5C3D9B8BAC4}"/>
                </a:ext>
              </a:extLst>
            </p:cNvPr>
            <p:cNvGrpSpPr>
              <a:grpSpLocks/>
            </p:cNvGrpSpPr>
            <p:nvPr/>
          </p:nvGrpSpPr>
          <p:grpSpPr bwMode="auto">
            <a:xfrm rot="13500000">
              <a:off x="6761672" y="4422063"/>
              <a:ext cx="771180" cy="147985"/>
              <a:chOff x="1352" y="2022"/>
              <a:chExt cx="2971" cy="354"/>
            </a:xfrm>
          </p:grpSpPr>
          <p:sp>
            <p:nvSpPr>
              <p:cNvPr id="131" name="Freeform 53">
                <a:extLst>
                  <a:ext uri="{FF2B5EF4-FFF2-40B4-BE49-F238E27FC236}">
                    <a16:creationId xmlns:a16="http://schemas.microsoft.com/office/drawing/2014/main" id="{FC97EC71-2A3F-4D98-BB71-6C0DFE33CB9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352" y="2022"/>
                <a:ext cx="2032" cy="354"/>
              </a:xfrm>
              <a:custGeom>
                <a:avLst/>
                <a:gdLst>
                  <a:gd name="T0" fmla="*/ 721 w 721"/>
                  <a:gd name="T1" fmla="*/ 45 h 118"/>
                  <a:gd name="T2" fmla="*/ 721 w 721"/>
                  <a:gd name="T3" fmla="*/ 46 h 118"/>
                  <a:gd name="T4" fmla="*/ 721 w 721"/>
                  <a:gd name="T5" fmla="*/ 48 h 118"/>
                  <a:gd name="T6" fmla="*/ 716 w 721"/>
                  <a:gd name="T7" fmla="*/ 34 h 118"/>
                  <a:gd name="T8" fmla="*/ 702 w 721"/>
                  <a:gd name="T9" fmla="*/ 34 h 118"/>
                  <a:gd name="T10" fmla="*/ 702 w 721"/>
                  <a:gd name="T11" fmla="*/ 36 h 118"/>
                  <a:gd name="T12" fmla="*/ 683 w 721"/>
                  <a:gd name="T13" fmla="*/ 15 h 118"/>
                  <a:gd name="T14" fmla="*/ 154 w 721"/>
                  <a:gd name="T15" fmla="*/ 15 h 118"/>
                  <a:gd name="T16" fmla="*/ 154 w 721"/>
                  <a:gd name="T17" fmla="*/ 16 h 118"/>
                  <a:gd name="T18" fmla="*/ 139 w 721"/>
                  <a:gd name="T19" fmla="*/ 0 h 118"/>
                  <a:gd name="T20" fmla="*/ 135 w 721"/>
                  <a:gd name="T21" fmla="*/ 0 h 118"/>
                  <a:gd name="T22" fmla="*/ 117 w 721"/>
                  <a:gd name="T23" fmla="*/ 24 h 118"/>
                  <a:gd name="T24" fmla="*/ 115 w 721"/>
                  <a:gd name="T25" fmla="*/ 24 h 118"/>
                  <a:gd name="T26" fmla="*/ 85 w 721"/>
                  <a:gd name="T27" fmla="*/ 40 h 118"/>
                  <a:gd name="T28" fmla="*/ 27 w 721"/>
                  <a:gd name="T29" fmla="*/ 40 h 118"/>
                  <a:gd name="T30" fmla="*/ 17 w 721"/>
                  <a:gd name="T31" fmla="*/ 25 h 118"/>
                  <a:gd name="T32" fmla="*/ 12 w 721"/>
                  <a:gd name="T33" fmla="*/ 25 h 118"/>
                  <a:gd name="T34" fmla="*/ 0 w 721"/>
                  <a:gd name="T35" fmla="*/ 58 h 118"/>
                  <a:gd name="T36" fmla="*/ 12 w 721"/>
                  <a:gd name="T37" fmla="*/ 90 h 118"/>
                  <a:gd name="T38" fmla="*/ 17 w 721"/>
                  <a:gd name="T39" fmla="*/ 90 h 118"/>
                  <a:gd name="T40" fmla="*/ 27 w 721"/>
                  <a:gd name="T41" fmla="*/ 77 h 118"/>
                  <a:gd name="T42" fmla="*/ 27 w 721"/>
                  <a:gd name="T43" fmla="*/ 77 h 118"/>
                  <a:gd name="T44" fmla="*/ 85 w 721"/>
                  <a:gd name="T45" fmla="*/ 77 h 118"/>
                  <a:gd name="T46" fmla="*/ 85 w 721"/>
                  <a:gd name="T47" fmla="*/ 77 h 118"/>
                  <a:gd name="T48" fmla="*/ 115 w 721"/>
                  <a:gd name="T49" fmla="*/ 93 h 118"/>
                  <a:gd name="T50" fmla="*/ 117 w 721"/>
                  <a:gd name="T51" fmla="*/ 93 h 118"/>
                  <a:gd name="T52" fmla="*/ 134 w 721"/>
                  <a:gd name="T53" fmla="*/ 118 h 118"/>
                  <a:gd name="T54" fmla="*/ 139 w 721"/>
                  <a:gd name="T55" fmla="*/ 118 h 118"/>
                  <a:gd name="T56" fmla="*/ 155 w 721"/>
                  <a:gd name="T57" fmla="*/ 99 h 118"/>
                  <a:gd name="T58" fmla="*/ 155 w 721"/>
                  <a:gd name="T59" fmla="*/ 100 h 118"/>
                  <a:gd name="T60" fmla="*/ 683 w 721"/>
                  <a:gd name="T61" fmla="*/ 100 h 118"/>
                  <a:gd name="T62" fmla="*/ 702 w 721"/>
                  <a:gd name="T63" fmla="*/ 60 h 118"/>
                  <a:gd name="T64" fmla="*/ 716 w 721"/>
                  <a:gd name="T65" fmla="*/ 60 h 118"/>
                  <a:gd name="T66" fmla="*/ 721 w 721"/>
                  <a:gd name="T67" fmla="*/ 47 h 118"/>
                  <a:gd name="T68" fmla="*/ 716 w 721"/>
                  <a:gd name="T69" fmla="*/ 34 h 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721" h="118">
                    <a:moveTo>
                      <a:pt x="721" y="45"/>
                    </a:moveTo>
                    <a:cubicBezTo>
                      <a:pt x="721" y="45"/>
                      <a:pt x="721" y="45"/>
                      <a:pt x="721" y="46"/>
                    </a:cubicBezTo>
                    <a:cubicBezTo>
                      <a:pt x="721" y="47"/>
                      <a:pt x="721" y="47"/>
                      <a:pt x="721" y="48"/>
                    </a:cubicBezTo>
                    <a:moveTo>
                      <a:pt x="716" y="34"/>
                    </a:moveTo>
                    <a:cubicBezTo>
                      <a:pt x="702" y="34"/>
                      <a:pt x="702" y="34"/>
                      <a:pt x="702" y="34"/>
                    </a:cubicBezTo>
                    <a:cubicBezTo>
                      <a:pt x="702" y="34"/>
                      <a:pt x="702" y="35"/>
                      <a:pt x="702" y="36"/>
                    </a:cubicBezTo>
                    <a:cubicBezTo>
                      <a:pt x="698" y="26"/>
                      <a:pt x="690" y="15"/>
                      <a:pt x="683" y="15"/>
                    </a:cubicBezTo>
                    <a:cubicBezTo>
                      <a:pt x="154" y="15"/>
                      <a:pt x="154" y="15"/>
                      <a:pt x="154" y="15"/>
                    </a:cubicBezTo>
                    <a:cubicBezTo>
                      <a:pt x="154" y="15"/>
                      <a:pt x="154" y="16"/>
                      <a:pt x="154" y="16"/>
                    </a:cubicBezTo>
                    <a:cubicBezTo>
                      <a:pt x="151" y="6"/>
                      <a:pt x="145" y="0"/>
                      <a:pt x="139" y="0"/>
                    </a:cubicBezTo>
                    <a:cubicBezTo>
                      <a:pt x="135" y="0"/>
                      <a:pt x="135" y="0"/>
                      <a:pt x="135" y="0"/>
                    </a:cubicBezTo>
                    <a:cubicBezTo>
                      <a:pt x="127" y="0"/>
                      <a:pt x="121" y="9"/>
                      <a:pt x="117" y="24"/>
                    </a:cubicBezTo>
                    <a:cubicBezTo>
                      <a:pt x="115" y="24"/>
                      <a:pt x="115" y="24"/>
                      <a:pt x="115" y="24"/>
                    </a:cubicBezTo>
                    <a:cubicBezTo>
                      <a:pt x="115" y="24"/>
                      <a:pt x="93" y="40"/>
                      <a:pt x="85" y="40"/>
                    </a:cubicBezTo>
                    <a:cubicBezTo>
                      <a:pt x="27" y="40"/>
                      <a:pt x="27" y="40"/>
                      <a:pt x="27" y="40"/>
                    </a:cubicBezTo>
                    <a:cubicBezTo>
                      <a:pt x="25" y="31"/>
                      <a:pt x="21" y="25"/>
                      <a:pt x="17" y="25"/>
                    </a:cubicBezTo>
                    <a:cubicBezTo>
                      <a:pt x="12" y="25"/>
                      <a:pt x="12" y="25"/>
                      <a:pt x="12" y="25"/>
                    </a:cubicBezTo>
                    <a:cubicBezTo>
                      <a:pt x="6" y="25"/>
                      <a:pt x="0" y="40"/>
                      <a:pt x="0" y="58"/>
                    </a:cubicBezTo>
                    <a:cubicBezTo>
                      <a:pt x="0" y="75"/>
                      <a:pt x="6" y="90"/>
                      <a:pt x="12" y="90"/>
                    </a:cubicBezTo>
                    <a:cubicBezTo>
                      <a:pt x="17" y="90"/>
                      <a:pt x="17" y="90"/>
                      <a:pt x="17" y="90"/>
                    </a:cubicBezTo>
                    <a:cubicBezTo>
                      <a:pt x="21" y="90"/>
                      <a:pt x="25" y="85"/>
                      <a:pt x="27" y="77"/>
                    </a:cubicBezTo>
                    <a:cubicBezTo>
                      <a:pt x="27" y="77"/>
                      <a:pt x="27" y="77"/>
                      <a:pt x="27" y="77"/>
                    </a:cubicBezTo>
                    <a:cubicBezTo>
                      <a:pt x="85" y="77"/>
                      <a:pt x="85" y="77"/>
                      <a:pt x="85" y="77"/>
                    </a:cubicBezTo>
                    <a:cubicBezTo>
                      <a:pt x="85" y="77"/>
                      <a:pt x="85" y="77"/>
                      <a:pt x="85" y="77"/>
                    </a:cubicBezTo>
                    <a:cubicBezTo>
                      <a:pt x="93" y="77"/>
                      <a:pt x="115" y="93"/>
                      <a:pt x="115" y="93"/>
                    </a:cubicBezTo>
                    <a:cubicBezTo>
                      <a:pt x="117" y="93"/>
                      <a:pt x="117" y="93"/>
                      <a:pt x="117" y="93"/>
                    </a:cubicBezTo>
                    <a:cubicBezTo>
                      <a:pt x="121" y="108"/>
                      <a:pt x="127" y="118"/>
                      <a:pt x="134" y="118"/>
                    </a:cubicBezTo>
                    <a:cubicBezTo>
                      <a:pt x="139" y="118"/>
                      <a:pt x="139" y="118"/>
                      <a:pt x="139" y="118"/>
                    </a:cubicBezTo>
                    <a:cubicBezTo>
                      <a:pt x="146" y="118"/>
                      <a:pt x="151" y="110"/>
                      <a:pt x="155" y="99"/>
                    </a:cubicBezTo>
                    <a:cubicBezTo>
                      <a:pt x="155" y="99"/>
                      <a:pt x="155" y="99"/>
                      <a:pt x="155" y="100"/>
                    </a:cubicBezTo>
                    <a:cubicBezTo>
                      <a:pt x="683" y="100"/>
                      <a:pt x="683" y="100"/>
                      <a:pt x="683" y="100"/>
                    </a:cubicBezTo>
                    <a:cubicBezTo>
                      <a:pt x="690" y="100"/>
                      <a:pt x="698" y="76"/>
                      <a:pt x="702" y="60"/>
                    </a:cubicBezTo>
                    <a:cubicBezTo>
                      <a:pt x="716" y="60"/>
                      <a:pt x="716" y="60"/>
                      <a:pt x="716" y="60"/>
                    </a:cubicBezTo>
                    <a:cubicBezTo>
                      <a:pt x="719" y="60"/>
                      <a:pt x="721" y="54"/>
                      <a:pt x="721" y="47"/>
                    </a:cubicBezTo>
                    <a:cubicBezTo>
                      <a:pt x="721" y="39"/>
                      <a:pt x="719" y="34"/>
                      <a:pt x="716" y="34"/>
                    </a:cubicBezTo>
                    <a:close/>
                  </a:path>
                </a:pathLst>
              </a:custGeom>
              <a:noFill/>
              <a:ln w="254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32" name="Freeform 54">
                <a:extLst>
                  <a:ext uri="{FF2B5EF4-FFF2-40B4-BE49-F238E27FC236}">
                    <a16:creationId xmlns:a16="http://schemas.microsoft.com/office/drawing/2014/main" id="{8A13B2CF-96BD-4C73-A479-B7547E6D75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74" y="2022"/>
                <a:ext cx="121" cy="354"/>
              </a:xfrm>
              <a:custGeom>
                <a:avLst/>
                <a:gdLst>
                  <a:gd name="T0" fmla="*/ 21 w 43"/>
                  <a:gd name="T1" fmla="*/ 0 h 118"/>
                  <a:gd name="T2" fmla="*/ 0 w 43"/>
                  <a:gd name="T3" fmla="*/ 38 h 118"/>
                  <a:gd name="T4" fmla="*/ 15 w 43"/>
                  <a:gd name="T5" fmla="*/ 38 h 118"/>
                  <a:gd name="T6" fmla="*/ 23 w 43"/>
                  <a:gd name="T7" fmla="*/ 60 h 118"/>
                  <a:gd name="T8" fmla="*/ 15 w 43"/>
                  <a:gd name="T9" fmla="*/ 81 h 118"/>
                  <a:gd name="T10" fmla="*/ 0 w 43"/>
                  <a:gd name="T11" fmla="*/ 81 h 118"/>
                  <a:gd name="T12" fmla="*/ 20 w 43"/>
                  <a:gd name="T13" fmla="*/ 118 h 118"/>
                  <a:gd name="T14" fmla="*/ 43 w 43"/>
                  <a:gd name="T15" fmla="*/ 59 h 118"/>
                  <a:gd name="T16" fmla="*/ 21 w 43"/>
                  <a:gd name="T17" fmla="*/ 0 h 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3" h="118">
                    <a:moveTo>
                      <a:pt x="21" y="0"/>
                    </a:moveTo>
                    <a:cubicBezTo>
                      <a:pt x="11" y="0"/>
                      <a:pt x="3" y="16"/>
                      <a:pt x="0" y="38"/>
                    </a:cubicBezTo>
                    <a:cubicBezTo>
                      <a:pt x="15" y="38"/>
                      <a:pt x="15" y="38"/>
                      <a:pt x="15" y="38"/>
                    </a:cubicBezTo>
                    <a:cubicBezTo>
                      <a:pt x="19" y="38"/>
                      <a:pt x="23" y="48"/>
                      <a:pt x="23" y="60"/>
                    </a:cubicBezTo>
                    <a:cubicBezTo>
                      <a:pt x="23" y="72"/>
                      <a:pt x="19" y="81"/>
                      <a:pt x="15" y="81"/>
                    </a:cubicBezTo>
                    <a:cubicBezTo>
                      <a:pt x="0" y="81"/>
                      <a:pt x="0" y="81"/>
                      <a:pt x="0" y="81"/>
                    </a:cubicBezTo>
                    <a:cubicBezTo>
                      <a:pt x="4" y="103"/>
                      <a:pt x="11" y="117"/>
                      <a:pt x="20" y="118"/>
                    </a:cubicBezTo>
                    <a:cubicBezTo>
                      <a:pt x="33" y="118"/>
                      <a:pt x="43" y="91"/>
                      <a:pt x="43" y="59"/>
                    </a:cubicBezTo>
                    <a:cubicBezTo>
                      <a:pt x="43" y="26"/>
                      <a:pt x="33" y="0"/>
                      <a:pt x="21" y="0"/>
                    </a:cubicBezTo>
                    <a:close/>
                  </a:path>
                </a:pathLst>
              </a:custGeom>
              <a:solidFill>
                <a:srgbClr val="DEE9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33" name="Freeform 55">
                <a:extLst>
                  <a:ext uri="{FF2B5EF4-FFF2-40B4-BE49-F238E27FC236}">
                    <a16:creationId xmlns:a16="http://schemas.microsoft.com/office/drawing/2014/main" id="{6E592250-8B17-4E42-85BD-C3567CEA6A5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33" y="2022"/>
                <a:ext cx="76" cy="354"/>
              </a:xfrm>
              <a:custGeom>
                <a:avLst/>
                <a:gdLst>
                  <a:gd name="T0" fmla="*/ 4 w 27"/>
                  <a:gd name="T1" fmla="*/ 118 h 118"/>
                  <a:gd name="T2" fmla="*/ 26 w 27"/>
                  <a:gd name="T3" fmla="*/ 59 h 118"/>
                  <a:gd name="T4" fmla="*/ 5 w 27"/>
                  <a:gd name="T5" fmla="*/ 0 h 118"/>
                  <a:gd name="T6" fmla="*/ 0 w 27"/>
                  <a:gd name="T7" fmla="*/ 0 h 118"/>
                  <a:gd name="T8" fmla="*/ 22 w 27"/>
                  <a:gd name="T9" fmla="*/ 59 h 118"/>
                  <a:gd name="T10" fmla="*/ 0 w 27"/>
                  <a:gd name="T11" fmla="*/ 118 h 118"/>
                  <a:gd name="T12" fmla="*/ 4 w 27"/>
                  <a:gd name="T13" fmla="*/ 118 h 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7" h="118">
                    <a:moveTo>
                      <a:pt x="4" y="118"/>
                    </a:moveTo>
                    <a:cubicBezTo>
                      <a:pt x="17" y="118"/>
                      <a:pt x="26" y="92"/>
                      <a:pt x="26" y="59"/>
                    </a:cubicBezTo>
                    <a:cubicBezTo>
                      <a:pt x="27" y="26"/>
                      <a:pt x="17" y="0"/>
                      <a:pt x="5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2" y="0"/>
                      <a:pt x="22" y="26"/>
                      <a:pt x="22" y="59"/>
                    </a:cubicBezTo>
                    <a:cubicBezTo>
                      <a:pt x="22" y="92"/>
                      <a:pt x="12" y="118"/>
                      <a:pt x="0" y="118"/>
                    </a:cubicBezTo>
                    <a:lnTo>
                      <a:pt x="4" y="118"/>
                    </a:lnTo>
                    <a:close/>
                  </a:path>
                </a:pathLst>
              </a:custGeom>
              <a:solidFill>
                <a:srgbClr val="A6C7E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34" name="Freeform 56">
                <a:extLst>
                  <a:ext uri="{FF2B5EF4-FFF2-40B4-BE49-F238E27FC236}">
                    <a16:creationId xmlns:a16="http://schemas.microsoft.com/office/drawing/2014/main" id="{FF8CAB6B-D74B-4DFB-AD16-B2682C9757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86" y="2067"/>
                <a:ext cx="1536" cy="255"/>
              </a:xfrm>
              <a:custGeom>
                <a:avLst/>
                <a:gdLst>
                  <a:gd name="T0" fmla="*/ 529 w 545"/>
                  <a:gd name="T1" fmla="*/ 0 h 85"/>
                  <a:gd name="T2" fmla="*/ 0 w 545"/>
                  <a:gd name="T3" fmla="*/ 0 h 85"/>
                  <a:gd name="T4" fmla="*/ 7 w 545"/>
                  <a:gd name="T5" fmla="*/ 44 h 85"/>
                  <a:gd name="T6" fmla="*/ 1 w 545"/>
                  <a:gd name="T7" fmla="*/ 85 h 85"/>
                  <a:gd name="T8" fmla="*/ 529 w 545"/>
                  <a:gd name="T9" fmla="*/ 85 h 85"/>
                  <a:gd name="T10" fmla="*/ 545 w 545"/>
                  <a:gd name="T11" fmla="*/ 42 h 85"/>
                  <a:gd name="T12" fmla="*/ 529 w 545"/>
                  <a:gd name="T13" fmla="*/ 0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45" h="85">
                    <a:moveTo>
                      <a:pt x="529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5" y="11"/>
                      <a:pt x="7" y="26"/>
                      <a:pt x="7" y="44"/>
                    </a:cubicBezTo>
                    <a:cubicBezTo>
                      <a:pt x="7" y="60"/>
                      <a:pt x="5" y="74"/>
                      <a:pt x="1" y="85"/>
                    </a:cubicBezTo>
                    <a:cubicBezTo>
                      <a:pt x="529" y="85"/>
                      <a:pt x="529" y="85"/>
                      <a:pt x="529" y="85"/>
                    </a:cubicBezTo>
                    <a:cubicBezTo>
                      <a:pt x="538" y="85"/>
                      <a:pt x="545" y="66"/>
                      <a:pt x="545" y="42"/>
                    </a:cubicBezTo>
                    <a:cubicBezTo>
                      <a:pt x="545" y="19"/>
                      <a:pt x="535" y="0"/>
                      <a:pt x="529" y="0"/>
                    </a:cubicBezTo>
                    <a:close/>
                  </a:path>
                </a:pathLst>
              </a:custGeom>
              <a:solidFill>
                <a:srgbClr val="A6A6A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35" name="Freeform 57">
                <a:extLst>
                  <a:ext uri="{FF2B5EF4-FFF2-40B4-BE49-F238E27FC236}">
                    <a16:creationId xmlns:a16="http://schemas.microsoft.com/office/drawing/2014/main" id="{006AC0CF-22B6-485B-AD39-09F0E0DFD2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86" y="2067"/>
                <a:ext cx="992" cy="255"/>
              </a:xfrm>
              <a:custGeom>
                <a:avLst/>
                <a:gdLst>
                  <a:gd name="T0" fmla="*/ 7 w 352"/>
                  <a:gd name="T1" fmla="*/ 44 h 85"/>
                  <a:gd name="T2" fmla="*/ 1 w 352"/>
                  <a:gd name="T3" fmla="*/ 85 h 85"/>
                  <a:gd name="T4" fmla="*/ 342 w 352"/>
                  <a:gd name="T5" fmla="*/ 85 h 85"/>
                  <a:gd name="T6" fmla="*/ 351 w 352"/>
                  <a:gd name="T7" fmla="*/ 53 h 85"/>
                  <a:gd name="T8" fmla="*/ 352 w 352"/>
                  <a:gd name="T9" fmla="*/ 21 h 85"/>
                  <a:gd name="T10" fmla="*/ 339 w 352"/>
                  <a:gd name="T11" fmla="*/ 0 h 85"/>
                  <a:gd name="T12" fmla="*/ 0 w 352"/>
                  <a:gd name="T13" fmla="*/ 0 h 85"/>
                  <a:gd name="T14" fmla="*/ 7 w 352"/>
                  <a:gd name="T15" fmla="*/ 44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52" h="85">
                    <a:moveTo>
                      <a:pt x="7" y="44"/>
                    </a:moveTo>
                    <a:cubicBezTo>
                      <a:pt x="7" y="60"/>
                      <a:pt x="5" y="74"/>
                      <a:pt x="1" y="85"/>
                    </a:cubicBezTo>
                    <a:cubicBezTo>
                      <a:pt x="342" y="85"/>
                      <a:pt x="342" y="85"/>
                      <a:pt x="342" y="85"/>
                    </a:cubicBezTo>
                    <a:cubicBezTo>
                      <a:pt x="351" y="53"/>
                      <a:pt x="351" y="53"/>
                      <a:pt x="351" y="53"/>
                    </a:cubicBezTo>
                    <a:cubicBezTo>
                      <a:pt x="352" y="21"/>
                      <a:pt x="352" y="21"/>
                      <a:pt x="352" y="21"/>
                    </a:cubicBezTo>
                    <a:cubicBezTo>
                      <a:pt x="339" y="0"/>
                      <a:pt x="339" y="0"/>
                      <a:pt x="339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5" y="11"/>
                      <a:pt x="7" y="26"/>
                      <a:pt x="7" y="44"/>
                    </a:cubicBezTo>
                    <a:close/>
                  </a:path>
                </a:pathLst>
              </a:custGeom>
              <a:solidFill>
                <a:srgbClr val="D1E1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36" name="Freeform 58">
                <a:extLst>
                  <a:ext uri="{FF2B5EF4-FFF2-40B4-BE49-F238E27FC236}">
                    <a16:creationId xmlns:a16="http://schemas.microsoft.com/office/drawing/2014/main" id="{6BA4835A-7DAC-4EB5-93EA-BB3B73F69DD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73" y="2067"/>
                <a:ext cx="65" cy="252"/>
              </a:xfrm>
              <a:custGeom>
                <a:avLst/>
                <a:gdLst>
                  <a:gd name="T0" fmla="*/ 0 w 23"/>
                  <a:gd name="T1" fmla="*/ 0 h 84"/>
                  <a:gd name="T2" fmla="*/ 23 w 23"/>
                  <a:gd name="T3" fmla="*/ 44 h 84"/>
                  <a:gd name="T4" fmla="*/ 2 w 23"/>
                  <a:gd name="T5" fmla="*/ 84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3" h="84">
                    <a:moveTo>
                      <a:pt x="0" y="0"/>
                    </a:moveTo>
                    <a:cubicBezTo>
                      <a:pt x="8" y="12"/>
                      <a:pt x="23" y="33"/>
                      <a:pt x="23" y="44"/>
                    </a:cubicBezTo>
                    <a:cubicBezTo>
                      <a:pt x="23" y="55"/>
                      <a:pt x="2" y="84"/>
                      <a:pt x="2" y="84"/>
                    </a:cubicBezTo>
                  </a:path>
                </a:pathLst>
              </a:custGeom>
              <a:solidFill>
                <a:srgbClr val="82838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37" name="Freeform 59">
                <a:extLst>
                  <a:ext uri="{FF2B5EF4-FFF2-40B4-BE49-F238E27FC236}">
                    <a16:creationId xmlns:a16="http://schemas.microsoft.com/office/drawing/2014/main" id="{222C8C58-C295-44D2-93F0-A614A4FD5B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28" y="2142"/>
                <a:ext cx="184" cy="111"/>
              </a:xfrm>
              <a:custGeom>
                <a:avLst/>
                <a:gdLst>
                  <a:gd name="T0" fmla="*/ 58 w 65"/>
                  <a:gd name="T1" fmla="*/ 0 h 37"/>
                  <a:gd name="T2" fmla="*/ 0 w 65"/>
                  <a:gd name="T3" fmla="*/ 0 h 37"/>
                  <a:gd name="T4" fmla="*/ 2 w 65"/>
                  <a:gd name="T5" fmla="*/ 18 h 37"/>
                  <a:gd name="T6" fmla="*/ 0 w 65"/>
                  <a:gd name="T7" fmla="*/ 37 h 37"/>
                  <a:gd name="T8" fmla="*/ 58 w 65"/>
                  <a:gd name="T9" fmla="*/ 37 h 37"/>
                  <a:gd name="T10" fmla="*/ 65 w 65"/>
                  <a:gd name="T11" fmla="*/ 19 h 37"/>
                  <a:gd name="T12" fmla="*/ 58 w 65"/>
                  <a:gd name="T13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5" h="37">
                    <a:moveTo>
                      <a:pt x="5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5"/>
                      <a:pt x="2" y="11"/>
                      <a:pt x="2" y="18"/>
                    </a:cubicBezTo>
                    <a:cubicBezTo>
                      <a:pt x="2" y="25"/>
                      <a:pt x="1" y="31"/>
                      <a:pt x="0" y="37"/>
                    </a:cubicBezTo>
                    <a:cubicBezTo>
                      <a:pt x="58" y="37"/>
                      <a:pt x="58" y="37"/>
                      <a:pt x="58" y="37"/>
                    </a:cubicBezTo>
                    <a:cubicBezTo>
                      <a:pt x="62" y="37"/>
                      <a:pt x="65" y="29"/>
                      <a:pt x="65" y="19"/>
                    </a:cubicBezTo>
                    <a:cubicBezTo>
                      <a:pt x="65" y="8"/>
                      <a:pt x="62" y="0"/>
                      <a:pt x="58" y="0"/>
                    </a:cubicBezTo>
                    <a:close/>
                  </a:path>
                </a:pathLst>
              </a:custGeom>
              <a:solidFill>
                <a:srgbClr val="DFE0E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38" name="Freeform 60">
                <a:extLst>
                  <a:ext uri="{FF2B5EF4-FFF2-40B4-BE49-F238E27FC236}">
                    <a16:creationId xmlns:a16="http://schemas.microsoft.com/office/drawing/2014/main" id="{6D9A4E44-0040-44ED-9130-66449751135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52" y="2097"/>
                <a:ext cx="71" cy="195"/>
              </a:xfrm>
              <a:custGeom>
                <a:avLst/>
                <a:gdLst>
                  <a:gd name="T0" fmla="*/ 0 w 25"/>
                  <a:gd name="T1" fmla="*/ 33 h 65"/>
                  <a:gd name="T2" fmla="*/ 12 w 25"/>
                  <a:gd name="T3" fmla="*/ 0 h 65"/>
                  <a:gd name="T4" fmla="*/ 24 w 25"/>
                  <a:gd name="T5" fmla="*/ 33 h 65"/>
                  <a:gd name="T6" fmla="*/ 12 w 25"/>
                  <a:gd name="T7" fmla="*/ 65 h 65"/>
                  <a:gd name="T8" fmla="*/ 0 w 25"/>
                  <a:gd name="T9" fmla="*/ 33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65">
                    <a:moveTo>
                      <a:pt x="0" y="33"/>
                    </a:moveTo>
                    <a:cubicBezTo>
                      <a:pt x="0" y="15"/>
                      <a:pt x="6" y="0"/>
                      <a:pt x="12" y="0"/>
                    </a:cubicBezTo>
                    <a:cubicBezTo>
                      <a:pt x="19" y="0"/>
                      <a:pt x="25" y="15"/>
                      <a:pt x="24" y="33"/>
                    </a:cubicBezTo>
                    <a:cubicBezTo>
                      <a:pt x="24" y="50"/>
                      <a:pt x="19" y="65"/>
                      <a:pt x="12" y="65"/>
                    </a:cubicBezTo>
                    <a:cubicBezTo>
                      <a:pt x="6" y="65"/>
                      <a:pt x="0" y="50"/>
                      <a:pt x="0" y="33"/>
                    </a:cubicBezTo>
                    <a:close/>
                  </a:path>
                </a:pathLst>
              </a:custGeom>
              <a:solidFill>
                <a:srgbClr val="DEE9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39" name="Freeform 61">
                <a:extLst>
                  <a:ext uri="{FF2B5EF4-FFF2-40B4-BE49-F238E27FC236}">
                    <a16:creationId xmlns:a16="http://schemas.microsoft.com/office/drawing/2014/main" id="{C40165AB-70E1-4A23-80D9-20985A10CC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55" y="2103"/>
                <a:ext cx="59" cy="99"/>
              </a:xfrm>
              <a:custGeom>
                <a:avLst/>
                <a:gdLst>
                  <a:gd name="T0" fmla="*/ 9 w 21"/>
                  <a:gd name="T1" fmla="*/ 2 h 33"/>
                  <a:gd name="T2" fmla="*/ 3 w 21"/>
                  <a:gd name="T3" fmla="*/ 15 h 33"/>
                  <a:gd name="T4" fmla="*/ 2 w 21"/>
                  <a:gd name="T5" fmla="*/ 33 h 33"/>
                  <a:gd name="T6" fmla="*/ 7 w 21"/>
                  <a:gd name="T7" fmla="*/ 22 h 33"/>
                  <a:gd name="T8" fmla="*/ 12 w 21"/>
                  <a:gd name="T9" fmla="*/ 20 h 33"/>
                  <a:gd name="T10" fmla="*/ 16 w 21"/>
                  <a:gd name="T11" fmla="*/ 24 h 33"/>
                  <a:gd name="T12" fmla="*/ 13 w 21"/>
                  <a:gd name="T13" fmla="*/ 4 h 33"/>
                  <a:gd name="T14" fmla="*/ 9 w 21"/>
                  <a:gd name="T15" fmla="*/ 2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1" h="33">
                    <a:moveTo>
                      <a:pt x="9" y="2"/>
                    </a:moveTo>
                    <a:cubicBezTo>
                      <a:pt x="5" y="5"/>
                      <a:pt x="3" y="11"/>
                      <a:pt x="3" y="15"/>
                    </a:cubicBezTo>
                    <a:cubicBezTo>
                      <a:pt x="2" y="21"/>
                      <a:pt x="0" y="28"/>
                      <a:pt x="2" y="33"/>
                    </a:cubicBezTo>
                    <a:cubicBezTo>
                      <a:pt x="4" y="29"/>
                      <a:pt x="3" y="25"/>
                      <a:pt x="7" y="22"/>
                    </a:cubicBezTo>
                    <a:cubicBezTo>
                      <a:pt x="8" y="21"/>
                      <a:pt x="11" y="20"/>
                      <a:pt x="12" y="20"/>
                    </a:cubicBezTo>
                    <a:cubicBezTo>
                      <a:pt x="15" y="21"/>
                      <a:pt x="14" y="23"/>
                      <a:pt x="16" y="24"/>
                    </a:cubicBezTo>
                    <a:cubicBezTo>
                      <a:pt x="21" y="23"/>
                      <a:pt x="16" y="7"/>
                      <a:pt x="13" y="4"/>
                    </a:cubicBezTo>
                    <a:cubicBezTo>
                      <a:pt x="12" y="2"/>
                      <a:pt x="10" y="0"/>
                      <a:pt x="9" y="2"/>
                    </a:cubicBezTo>
                    <a:close/>
                  </a:path>
                </a:pathLst>
              </a:custGeom>
              <a:solidFill>
                <a:srgbClr val="D1E1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40" name="Freeform 62">
                <a:extLst>
                  <a:ext uri="{FF2B5EF4-FFF2-40B4-BE49-F238E27FC236}">
                    <a16:creationId xmlns:a16="http://schemas.microsoft.com/office/drawing/2014/main" id="{B4821C3E-178C-4379-AC3E-471785C87F7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64" y="2100"/>
                <a:ext cx="31" cy="63"/>
              </a:xfrm>
              <a:custGeom>
                <a:avLst/>
                <a:gdLst>
                  <a:gd name="T0" fmla="*/ 1 w 11"/>
                  <a:gd name="T1" fmla="*/ 21 h 21"/>
                  <a:gd name="T2" fmla="*/ 4 w 11"/>
                  <a:gd name="T3" fmla="*/ 6 h 21"/>
                  <a:gd name="T4" fmla="*/ 11 w 11"/>
                  <a:gd name="T5" fmla="*/ 13 h 21"/>
                  <a:gd name="T6" fmla="*/ 4 w 11"/>
                  <a:gd name="T7" fmla="*/ 1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" h="21">
                    <a:moveTo>
                      <a:pt x="1" y="21"/>
                    </a:moveTo>
                    <a:cubicBezTo>
                      <a:pt x="0" y="17"/>
                      <a:pt x="1" y="10"/>
                      <a:pt x="4" y="6"/>
                    </a:cubicBezTo>
                    <a:cubicBezTo>
                      <a:pt x="8" y="0"/>
                      <a:pt x="10" y="10"/>
                      <a:pt x="11" y="13"/>
                    </a:cubicBezTo>
                    <a:cubicBezTo>
                      <a:pt x="10" y="11"/>
                      <a:pt x="5" y="5"/>
                      <a:pt x="4" y="11"/>
                    </a:cubicBezTo>
                  </a:path>
                </a:pathLst>
              </a:custGeom>
              <a:solidFill>
                <a:srgbClr val="A4C6E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41" name="Freeform 63">
                <a:extLst>
                  <a:ext uri="{FF2B5EF4-FFF2-40B4-BE49-F238E27FC236}">
                    <a16:creationId xmlns:a16="http://schemas.microsoft.com/office/drawing/2014/main" id="{385774EE-0998-4979-A6E0-5002ABD811D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32" y="2067"/>
                <a:ext cx="107" cy="255"/>
              </a:xfrm>
              <a:custGeom>
                <a:avLst/>
                <a:gdLst>
                  <a:gd name="T0" fmla="*/ 38 w 38"/>
                  <a:gd name="T1" fmla="*/ 30 h 85"/>
                  <a:gd name="T2" fmla="*/ 16 w 38"/>
                  <a:gd name="T3" fmla="*/ 0 h 85"/>
                  <a:gd name="T4" fmla="*/ 0 w 38"/>
                  <a:gd name="T5" fmla="*/ 42 h 85"/>
                  <a:gd name="T6" fmla="*/ 16 w 38"/>
                  <a:gd name="T7" fmla="*/ 85 h 85"/>
                  <a:gd name="T8" fmla="*/ 17 w 38"/>
                  <a:gd name="T9" fmla="*/ 85 h 85"/>
                  <a:gd name="T10" fmla="*/ 38 w 38"/>
                  <a:gd name="T11" fmla="*/ 30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85">
                    <a:moveTo>
                      <a:pt x="38" y="30"/>
                    </a:moveTo>
                    <a:cubicBezTo>
                      <a:pt x="38" y="20"/>
                      <a:pt x="25" y="0"/>
                      <a:pt x="16" y="0"/>
                    </a:cubicBezTo>
                    <a:cubicBezTo>
                      <a:pt x="8" y="0"/>
                      <a:pt x="0" y="19"/>
                      <a:pt x="0" y="42"/>
                    </a:cubicBezTo>
                    <a:cubicBezTo>
                      <a:pt x="0" y="66"/>
                      <a:pt x="7" y="85"/>
                      <a:pt x="16" y="85"/>
                    </a:cubicBezTo>
                    <a:cubicBezTo>
                      <a:pt x="17" y="85"/>
                      <a:pt x="17" y="85"/>
                      <a:pt x="17" y="85"/>
                    </a:cubicBezTo>
                    <a:cubicBezTo>
                      <a:pt x="26" y="83"/>
                      <a:pt x="38" y="40"/>
                      <a:pt x="38" y="30"/>
                    </a:cubicBezTo>
                    <a:close/>
                  </a:path>
                </a:pathLst>
              </a:custGeom>
              <a:solidFill>
                <a:srgbClr val="D1E1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42" name="Freeform 64">
                <a:extLst>
                  <a:ext uri="{FF2B5EF4-FFF2-40B4-BE49-F238E27FC236}">
                    <a16:creationId xmlns:a16="http://schemas.microsoft.com/office/drawing/2014/main" id="{8D1661FC-48A8-4D20-9EB0-1C8291E479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05" y="2070"/>
                <a:ext cx="104" cy="252"/>
              </a:xfrm>
              <a:custGeom>
                <a:avLst/>
                <a:gdLst>
                  <a:gd name="T0" fmla="*/ 0 w 37"/>
                  <a:gd name="T1" fmla="*/ 84 h 84"/>
                  <a:gd name="T2" fmla="*/ 16 w 37"/>
                  <a:gd name="T3" fmla="*/ 42 h 84"/>
                  <a:gd name="T4" fmla="*/ 0 w 37"/>
                  <a:gd name="T5" fmla="*/ 0 h 84"/>
                  <a:gd name="T6" fmla="*/ 21 w 37"/>
                  <a:gd name="T7" fmla="*/ 0 h 84"/>
                  <a:gd name="T8" fmla="*/ 37 w 37"/>
                  <a:gd name="T9" fmla="*/ 42 h 84"/>
                  <a:gd name="T10" fmla="*/ 21 w 37"/>
                  <a:gd name="T11" fmla="*/ 84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7" h="84">
                    <a:moveTo>
                      <a:pt x="0" y="84"/>
                    </a:moveTo>
                    <a:cubicBezTo>
                      <a:pt x="9" y="84"/>
                      <a:pt x="16" y="65"/>
                      <a:pt x="16" y="42"/>
                    </a:cubicBezTo>
                    <a:cubicBezTo>
                      <a:pt x="16" y="19"/>
                      <a:pt x="9" y="0"/>
                      <a:pt x="0" y="0"/>
                    </a:cubicBezTo>
                    <a:cubicBezTo>
                      <a:pt x="21" y="0"/>
                      <a:pt x="21" y="0"/>
                      <a:pt x="21" y="0"/>
                    </a:cubicBezTo>
                    <a:cubicBezTo>
                      <a:pt x="30" y="0"/>
                      <a:pt x="37" y="19"/>
                      <a:pt x="37" y="42"/>
                    </a:cubicBezTo>
                    <a:cubicBezTo>
                      <a:pt x="37" y="66"/>
                      <a:pt x="30" y="84"/>
                      <a:pt x="21" y="84"/>
                    </a:cubicBez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43" name="Freeform 65">
                <a:extLst>
                  <a:ext uri="{FF2B5EF4-FFF2-40B4-BE49-F238E27FC236}">
                    <a16:creationId xmlns:a16="http://schemas.microsoft.com/office/drawing/2014/main" id="{F9E278A1-8A6F-4BAC-9C37-93E484CE07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28" y="2184"/>
                <a:ext cx="155" cy="66"/>
              </a:xfrm>
              <a:custGeom>
                <a:avLst/>
                <a:gdLst>
                  <a:gd name="T0" fmla="*/ 1 w 55"/>
                  <a:gd name="T1" fmla="*/ 0 h 22"/>
                  <a:gd name="T2" fmla="*/ 0 w 55"/>
                  <a:gd name="T3" fmla="*/ 21 h 22"/>
                  <a:gd name="T4" fmla="*/ 55 w 55"/>
                  <a:gd name="T5" fmla="*/ 22 h 22"/>
                  <a:gd name="T6" fmla="*/ 6 w 55"/>
                  <a:gd name="T7" fmla="*/ 13 h 22"/>
                  <a:gd name="T8" fmla="*/ 1 w 55"/>
                  <a:gd name="T9" fmla="*/ 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22">
                    <a:moveTo>
                      <a:pt x="1" y="0"/>
                    </a:moveTo>
                    <a:cubicBezTo>
                      <a:pt x="2" y="3"/>
                      <a:pt x="3" y="16"/>
                      <a:pt x="0" y="21"/>
                    </a:cubicBezTo>
                    <a:cubicBezTo>
                      <a:pt x="55" y="22"/>
                      <a:pt x="55" y="22"/>
                      <a:pt x="55" y="22"/>
                    </a:cubicBezTo>
                    <a:cubicBezTo>
                      <a:pt x="43" y="21"/>
                      <a:pt x="9" y="20"/>
                      <a:pt x="6" y="13"/>
                    </a:cubicBezTo>
                    <a:cubicBezTo>
                      <a:pt x="3" y="8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CACD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44" name="Freeform 66">
                <a:extLst>
                  <a:ext uri="{FF2B5EF4-FFF2-40B4-BE49-F238E27FC236}">
                    <a16:creationId xmlns:a16="http://schemas.microsoft.com/office/drawing/2014/main" id="{1EAF8562-7EF3-4742-BBA8-907579C14B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6" y="2097"/>
                <a:ext cx="48" cy="195"/>
              </a:xfrm>
              <a:custGeom>
                <a:avLst/>
                <a:gdLst>
                  <a:gd name="T0" fmla="*/ 5 w 17"/>
                  <a:gd name="T1" fmla="*/ 65 h 65"/>
                  <a:gd name="T2" fmla="*/ 17 w 17"/>
                  <a:gd name="T3" fmla="*/ 33 h 65"/>
                  <a:gd name="T4" fmla="*/ 5 w 17"/>
                  <a:gd name="T5" fmla="*/ 0 h 65"/>
                  <a:gd name="T6" fmla="*/ 0 w 17"/>
                  <a:gd name="T7" fmla="*/ 0 h 65"/>
                  <a:gd name="T8" fmla="*/ 12 w 17"/>
                  <a:gd name="T9" fmla="*/ 33 h 65"/>
                  <a:gd name="T10" fmla="*/ 0 w 17"/>
                  <a:gd name="T11" fmla="*/ 65 h 65"/>
                  <a:gd name="T12" fmla="*/ 5 w 17"/>
                  <a:gd name="T13" fmla="*/ 65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" h="65">
                    <a:moveTo>
                      <a:pt x="5" y="65"/>
                    </a:moveTo>
                    <a:cubicBezTo>
                      <a:pt x="12" y="65"/>
                      <a:pt x="17" y="50"/>
                      <a:pt x="17" y="33"/>
                    </a:cubicBezTo>
                    <a:cubicBezTo>
                      <a:pt x="17" y="15"/>
                      <a:pt x="12" y="0"/>
                      <a:pt x="5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7" y="0"/>
                      <a:pt x="13" y="15"/>
                      <a:pt x="12" y="33"/>
                    </a:cubicBezTo>
                    <a:cubicBezTo>
                      <a:pt x="12" y="50"/>
                      <a:pt x="7" y="65"/>
                      <a:pt x="0" y="65"/>
                    </a:cubicBezTo>
                    <a:lnTo>
                      <a:pt x="5" y="65"/>
                    </a:lnTo>
                    <a:close/>
                  </a:path>
                </a:pathLst>
              </a:custGeom>
              <a:solidFill>
                <a:srgbClr val="A6C7E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45" name="Freeform 67">
                <a:extLst>
                  <a:ext uri="{FF2B5EF4-FFF2-40B4-BE49-F238E27FC236}">
                    <a16:creationId xmlns:a16="http://schemas.microsoft.com/office/drawing/2014/main" id="{BE39817D-6BAA-44DE-B104-2CF2164C7CA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7" y="2145"/>
                <a:ext cx="17" cy="33"/>
              </a:xfrm>
              <a:custGeom>
                <a:avLst/>
                <a:gdLst>
                  <a:gd name="T0" fmla="*/ 6 w 6"/>
                  <a:gd name="T1" fmla="*/ 11 h 11"/>
                  <a:gd name="T2" fmla="*/ 4 w 6"/>
                  <a:gd name="T3" fmla="*/ 0 h 11"/>
                  <a:gd name="T4" fmla="*/ 0 w 6"/>
                  <a:gd name="T5" fmla="*/ 0 h 11"/>
                  <a:gd name="T6" fmla="*/ 1 w 6"/>
                  <a:gd name="T7" fmla="*/ 11 h 11"/>
                  <a:gd name="T8" fmla="*/ 6 w 6"/>
                  <a:gd name="T9" fmla="*/ 1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11">
                    <a:moveTo>
                      <a:pt x="6" y="11"/>
                    </a:moveTo>
                    <a:cubicBezTo>
                      <a:pt x="6" y="7"/>
                      <a:pt x="5" y="3"/>
                      <a:pt x="4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3"/>
                      <a:pt x="1" y="7"/>
                      <a:pt x="1" y="11"/>
                    </a:cubicBezTo>
                    <a:lnTo>
                      <a:pt x="6" y="1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46" name="Freeform 68">
                <a:extLst>
                  <a:ext uri="{FF2B5EF4-FFF2-40B4-BE49-F238E27FC236}">
                    <a16:creationId xmlns:a16="http://schemas.microsoft.com/office/drawing/2014/main" id="{C06BA915-B362-4A80-BE71-BDF2F1BFEF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4" y="2133"/>
                <a:ext cx="14" cy="9"/>
              </a:xfrm>
              <a:custGeom>
                <a:avLst/>
                <a:gdLst>
                  <a:gd name="T0" fmla="*/ 4 w 5"/>
                  <a:gd name="T1" fmla="*/ 0 h 3"/>
                  <a:gd name="T2" fmla="*/ 0 w 5"/>
                  <a:gd name="T3" fmla="*/ 1 h 3"/>
                  <a:gd name="T4" fmla="*/ 0 w 5"/>
                  <a:gd name="T5" fmla="*/ 3 h 3"/>
                  <a:gd name="T6" fmla="*/ 5 w 5"/>
                  <a:gd name="T7" fmla="*/ 2 h 3"/>
                  <a:gd name="T8" fmla="*/ 4 w 5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">
                    <a:moveTo>
                      <a:pt x="4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2"/>
                      <a:pt x="0" y="3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1"/>
                      <a:pt x="5" y="1"/>
                      <a:pt x="4" y="0"/>
                    </a:cubicBezTo>
                    <a:close/>
                  </a:path>
                </a:pathLst>
              </a:custGeom>
              <a:solidFill>
                <a:srgbClr val="0075B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47" name="Freeform 69">
                <a:extLst>
                  <a:ext uri="{FF2B5EF4-FFF2-40B4-BE49-F238E27FC236}">
                    <a16:creationId xmlns:a16="http://schemas.microsoft.com/office/drawing/2014/main" id="{6C74105D-A10C-4BE0-8304-A6A9B79C089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20" y="2187"/>
                <a:ext cx="14" cy="15"/>
              </a:xfrm>
              <a:custGeom>
                <a:avLst/>
                <a:gdLst>
                  <a:gd name="T0" fmla="*/ 0 w 5"/>
                  <a:gd name="T1" fmla="*/ 0 h 5"/>
                  <a:gd name="T2" fmla="*/ 0 w 5"/>
                  <a:gd name="T3" fmla="*/ 3 h 5"/>
                  <a:gd name="T4" fmla="*/ 0 w 5"/>
                  <a:gd name="T5" fmla="*/ 5 h 5"/>
                  <a:gd name="T6" fmla="*/ 5 w 5"/>
                  <a:gd name="T7" fmla="*/ 4 h 5"/>
                  <a:gd name="T8" fmla="*/ 5 w 5"/>
                  <a:gd name="T9" fmla="*/ 3 h 5"/>
                  <a:gd name="T10" fmla="*/ 5 w 5"/>
                  <a:gd name="T11" fmla="*/ 1 h 5"/>
                  <a:gd name="T12" fmla="*/ 5 w 5"/>
                  <a:gd name="T13" fmla="*/ 0 h 5"/>
                  <a:gd name="T14" fmla="*/ 0 w 5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" h="5">
                    <a:moveTo>
                      <a:pt x="0" y="0"/>
                    </a:moveTo>
                    <a:cubicBezTo>
                      <a:pt x="0" y="1"/>
                      <a:pt x="0" y="2"/>
                      <a:pt x="0" y="3"/>
                    </a:cubicBezTo>
                    <a:cubicBezTo>
                      <a:pt x="0" y="3"/>
                      <a:pt x="0" y="4"/>
                      <a:pt x="0" y="5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5" y="3"/>
                      <a:pt x="5" y="3"/>
                    </a:cubicBezTo>
                    <a:cubicBezTo>
                      <a:pt x="5" y="2"/>
                      <a:pt x="5" y="1"/>
                      <a:pt x="5" y="1"/>
                    </a:cubicBezTo>
                    <a:cubicBezTo>
                      <a:pt x="5" y="0"/>
                      <a:pt x="5" y="0"/>
                      <a:pt x="5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994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48" name="Freeform 70">
                <a:extLst>
                  <a:ext uri="{FF2B5EF4-FFF2-40B4-BE49-F238E27FC236}">
                    <a16:creationId xmlns:a16="http://schemas.microsoft.com/office/drawing/2014/main" id="{DC7558F9-12B4-4DE5-85FB-EF0131976C2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89" y="2124"/>
                <a:ext cx="17" cy="39"/>
              </a:xfrm>
              <a:custGeom>
                <a:avLst/>
                <a:gdLst>
                  <a:gd name="T0" fmla="*/ 4 w 6"/>
                  <a:gd name="T1" fmla="*/ 0 h 13"/>
                  <a:gd name="T2" fmla="*/ 0 w 6"/>
                  <a:gd name="T3" fmla="*/ 0 h 13"/>
                  <a:gd name="T4" fmla="*/ 1 w 6"/>
                  <a:gd name="T5" fmla="*/ 13 h 13"/>
                  <a:gd name="T6" fmla="*/ 6 w 6"/>
                  <a:gd name="T7" fmla="*/ 13 h 13"/>
                  <a:gd name="T8" fmla="*/ 4 w 6"/>
                  <a:gd name="T9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13">
                    <a:moveTo>
                      <a:pt x="4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1" y="9"/>
                      <a:pt x="1" y="13"/>
                    </a:cubicBezTo>
                    <a:cubicBezTo>
                      <a:pt x="6" y="13"/>
                      <a:pt x="6" y="13"/>
                      <a:pt x="6" y="13"/>
                    </a:cubicBezTo>
                    <a:cubicBezTo>
                      <a:pt x="5" y="8"/>
                      <a:pt x="5" y="4"/>
                      <a:pt x="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49" name="Freeform 71">
                <a:extLst>
                  <a:ext uri="{FF2B5EF4-FFF2-40B4-BE49-F238E27FC236}">
                    <a16:creationId xmlns:a16="http://schemas.microsoft.com/office/drawing/2014/main" id="{D34A35E6-06C7-4F73-A6A2-5E88278309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86" y="2112"/>
                <a:ext cx="12" cy="6"/>
              </a:xfrm>
              <a:custGeom>
                <a:avLst/>
                <a:gdLst>
                  <a:gd name="T0" fmla="*/ 4 w 4"/>
                  <a:gd name="T1" fmla="*/ 0 h 2"/>
                  <a:gd name="T2" fmla="*/ 0 w 4"/>
                  <a:gd name="T3" fmla="*/ 0 h 2"/>
                  <a:gd name="T4" fmla="*/ 0 w 4"/>
                  <a:gd name="T5" fmla="*/ 2 h 2"/>
                  <a:gd name="T6" fmla="*/ 4 w 4"/>
                  <a:gd name="T7" fmla="*/ 2 h 2"/>
                  <a:gd name="T8" fmla="*/ 4 w 4"/>
                  <a:gd name="T9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2">
                    <a:moveTo>
                      <a:pt x="4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1"/>
                      <a:pt x="4" y="0"/>
                      <a:pt x="4" y="0"/>
                    </a:cubicBezTo>
                    <a:close/>
                  </a:path>
                </a:pathLst>
              </a:custGeom>
              <a:solidFill>
                <a:srgbClr val="0075B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50" name="Freeform 72">
                <a:extLst>
                  <a:ext uri="{FF2B5EF4-FFF2-40B4-BE49-F238E27FC236}">
                    <a16:creationId xmlns:a16="http://schemas.microsoft.com/office/drawing/2014/main" id="{D98B6EA9-D96D-46CE-AC29-1DA2AED2E78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92" y="2172"/>
                <a:ext cx="14" cy="18"/>
              </a:xfrm>
              <a:custGeom>
                <a:avLst/>
                <a:gdLst>
                  <a:gd name="T0" fmla="*/ 5 w 5"/>
                  <a:gd name="T1" fmla="*/ 6 h 6"/>
                  <a:gd name="T2" fmla="*/ 5 w 5"/>
                  <a:gd name="T3" fmla="*/ 4 h 6"/>
                  <a:gd name="T4" fmla="*/ 5 w 5"/>
                  <a:gd name="T5" fmla="*/ 1 h 6"/>
                  <a:gd name="T6" fmla="*/ 5 w 5"/>
                  <a:gd name="T7" fmla="*/ 0 h 6"/>
                  <a:gd name="T8" fmla="*/ 0 w 5"/>
                  <a:gd name="T9" fmla="*/ 0 h 6"/>
                  <a:gd name="T10" fmla="*/ 0 w 5"/>
                  <a:gd name="T11" fmla="*/ 6 h 6"/>
                  <a:gd name="T12" fmla="*/ 5 w 5"/>
                  <a:gd name="T13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6">
                    <a:moveTo>
                      <a:pt x="5" y="6"/>
                    </a:moveTo>
                    <a:cubicBezTo>
                      <a:pt x="5" y="5"/>
                      <a:pt x="5" y="4"/>
                      <a:pt x="5" y="4"/>
                    </a:cubicBezTo>
                    <a:cubicBezTo>
                      <a:pt x="5" y="3"/>
                      <a:pt x="5" y="2"/>
                      <a:pt x="5" y="1"/>
                    </a:cubicBezTo>
                    <a:cubicBezTo>
                      <a:pt x="5" y="1"/>
                      <a:pt x="5" y="1"/>
                      <a:pt x="5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4"/>
                      <a:pt x="0" y="6"/>
                    </a:cubicBezTo>
                    <a:lnTo>
                      <a:pt x="5" y="6"/>
                    </a:lnTo>
                    <a:close/>
                  </a:path>
                </a:pathLst>
              </a:custGeom>
              <a:solidFill>
                <a:srgbClr val="2994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51" name="Freeform 73">
                <a:extLst>
                  <a:ext uri="{FF2B5EF4-FFF2-40B4-BE49-F238E27FC236}">
                    <a16:creationId xmlns:a16="http://schemas.microsoft.com/office/drawing/2014/main" id="{75923630-0317-4694-8BF6-889F1E19DA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6" y="2100"/>
                <a:ext cx="73" cy="72"/>
              </a:xfrm>
              <a:custGeom>
                <a:avLst/>
                <a:gdLst>
                  <a:gd name="T0" fmla="*/ 21 w 26"/>
                  <a:gd name="T1" fmla="*/ 0 h 24"/>
                  <a:gd name="T2" fmla="*/ 0 w 26"/>
                  <a:gd name="T3" fmla="*/ 0 h 24"/>
                  <a:gd name="T4" fmla="*/ 0 w 26"/>
                  <a:gd name="T5" fmla="*/ 3 h 24"/>
                  <a:gd name="T6" fmla="*/ 4 w 26"/>
                  <a:gd name="T7" fmla="*/ 24 h 24"/>
                  <a:gd name="T8" fmla="*/ 26 w 26"/>
                  <a:gd name="T9" fmla="*/ 23 h 24"/>
                  <a:gd name="T10" fmla="*/ 21 w 26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6" h="24">
                    <a:moveTo>
                      <a:pt x="2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2"/>
                      <a:pt x="0" y="3"/>
                    </a:cubicBezTo>
                    <a:cubicBezTo>
                      <a:pt x="2" y="9"/>
                      <a:pt x="4" y="16"/>
                      <a:pt x="4" y="24"/>
                    </a:cubicBezTo>
                    <a:cubicBezTo>
                      <a:pt x="26" y="23"/>
                      <a:pt x="26" y="23"/>
                      <a:pt x="26" y="23"/>
                    </a:cubicBezTo>
                    <a:cubicBezTo>
                      <a:pt x="25" y="14"/>
                      <a:pt x="23" y="6"/>
                      <a:pt x="21" y="0"/>
                    </a:cubicBezTo>
                    <a:close/>
                  </a:path>
                </a:pathLst>
              </a:custGeom>
              <a:solidFill>
                <a:srgbClr val="9EA0A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52" name="Freeform 74">
                <a:extLst>
                  <a:ext uri="{FF2B5EF4-FFF2-40B4-BE49-F238E27FC236}">
                    <a16:creationId xmlns:a16="http://schemas.microsoft.com/office/drawing/2014/main" id="{C295DF1F-97B8-49E6-B921-8F22B05316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25" y="2082"/>
                <a:ext cx="67" cy="18"/>
              </a:xfrm>
              <a:custGeom>
                <a:avLst/>
                <a:gdLst>
                  <a:gd name="T0" fmla="*/ 22 w 24"/>
                  <a:gd name="T1" fmla="*/ 0 h 6"/>
                  <a:gd name="T2" fmla="*/ 0 w 24"/>
                  <a:gd name="T3" fmla="*/ 1 h 6"/>
                  <a:gd name="T4" fmla="*/ 3 w 24"/>
                  <a:gd name="T5" fmla="*/ 6 h 6"/>
                  <a:gd name="T6" fmla="*/ 24 w 24"/>
                  <a:gd name="T7" fmla="*/ 5 h 6"/>
                  <a:gd name="T8" fmla="*/ 22 w 24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6">
                    <a:moveTo>
                      <a:pt x="22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2"/>
                      <a:pt x="2" y="4"/>
                      <a:pt x="3" y="6"/>
                    </a:cubicBezTo>
                    <a:cubicBezTo>
                      <a:pt x="24" y="5"/>
                      <a:pt x="24" y="5"/>
                      <a:pt x="24" y="5"/>
                    </a:cubicBezTo>
                    <a:cubicBezTo>
                      <a:pt x="23" y="3"/>
                      <a:pt x="22" y="2"/>
                      <a:pt x="2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53" name="Freeform 75">
                <a:extLst>
                  <a:ext uri="{FF2B5EF4-FFF2-40B4-BE49-F238E27FC236}">
                    <a16:creationId xmlns:a16="http://schemas.microsoft.com/office/drawing/2014/main" id="{D2AD9793-893F-4BC3-BA24-C87CD4C18A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47" y="2184"/>
                <a:ext cx="62" cy="33"/>
              </a:xfrm>
              <a:custGeom>
                <a:avLst/>
                <a:gdLst>
                  <a:gd name="T0" fmla="*/ 22 w 22"/>
                  <a:gd name="T1" fmla="*/ 11 h 11"/>
                  <a:gd name="T2" fmla="*/ 22 w 22"/>
                  <a:gd name="T3" fmla="*/ 4 h 11"/>
                  <a:gd name="T4" fmla="*/ 22 w 22"/>
                  <a:gd name="T5" fmla="*/ 0 h 11"/>
                  <a:gd name="T6" fmla="*/ 1 w 22"/>
                  <a:gd name="T7" fmla="*/ 0 h 11"/>
                  <a:gd name="T8" fmla="*/ 1 w 22"/>
                  <a:gd name="T9" fmla="*/ 4 h 11"/>
                  <a:gd name="T10" fmla="*/ 0 w 22"/>
                  <a:gd name="T11" fmla="*/ 11 h 11"/>
                  <a:gd name="T12" fmla="*/ 22 w 22"/>
                  <a:gd name="T13" fmla="*/ 1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2" h="11">
                    <a:moveTo>
                      <a:pt x="22" y="11"/>
                    </a:moveTo>
                    <a:cubicBezTo>
                      <a:pt x="22" y="8"/>
                      <a:pt x="22" y="6"/>
                      <a:pt x="22" y="4"/>
                    </a:cubicBezTo>
                    <a:cubicBezTo>
                      <a:pt x="22" y="3"/>
                      <a:pt x="22" y="1"/>
                      <a:pt x="22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3"/>
                      <a:pt x="1" y="4"/>
                    </a:cubicBezTo>
                    <a:cubicBezTo>
                      <a:pt x="1" y="7"/>
                      <a:pt x="1" y="9"/>
                      <a:pt x="0" y="11"/>
                    </a:cubicBezTo>
                    <a:lnTo>
                      <a:pt x="22" y="11"/>
                    </a:lnTo>
                    <a:close/>
                  </a:path>
                </a:pathLst>
              </a:custGeom>
              <a:solidFill>
                <a:srgbClr val="DDDE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54" name="Freeform 76">
                <a:extLst>
                  <a:ext uri="{FF2B5EF4-FFF2-40B4-BE49-F238E27FC236}">
                    <a16:creationId xmlns:a16="http://schemas.microsoft.com/office/drawing/2014/main" id="{0DEA8BB5-C0F8-4188-AD92-720B39553F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37" y="2148"/>
                <a:ext cx="169" cy="60"/>
              </a:xfrm>
              <a:custGeom>
                <a:avLst/>
                <a:gdLst>
                  <a:gd name="T0" fmla="*/ 48 w 60"/>
                  <a:gd name="T1" fmla="*/ 2 h 20"/>
                  <a:gd name="T2" fmla="*/ 55 w 60"/>
                  <a:gd name="T3" fmla="*/ 3 h 20"/>
                  <a:gd name="T4" fmla="*/ 58 w 60"/>
                  <a:gd name="T5" fmla="*/ 8 h 20"/>
                  <a:gd name="T6" fmla="*/ 59 w 60"/>
                  <a:gd name="T7" fmla="*/ 20 h 20"/>
                  <a:gd name="T8" fmla="*/ 54 w 60"/>
                  <a:gd name="T9" fmla="*/ 0 h 20"/>
                  <a:gd name="T10" fmla="*/ 0 w 60"/>
                  <a:gd name="T11" fmla="*/ 0 h 20"/>
                  <a:gd name="T12" fmla="*/ 48 w 60"/>
                  <a:gd name="T13" fmla="*/ 2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0" h="20">
                    <a:moveTo>
                      <a:pt x="48" y="2"/>
                    </a:moveTo>
                    <a:cubicBezTo>
                      <a:pt x="50" y="2"/>
                      <a:pt x="54" y="2"/>
                      <a:pt x="55" y="3"/>
                    </a:cubicBezTo>
                    <a:cubicBezTo>
                      <a:pt x="56" y="4"/>
                      <a:pt x="57" y="6"/>
                      <a:pt x="58" y="8"/>
                    </a:cubicBezTo>
                    <a:cubicBezTo>
                      <a:pt x="59" y="12"/>
                      <a:pt x="59" y="17"/>
                      <a:pt x="59" y="20"/>
                    </a:cubicBezTo>
                    <a:cubicBezTo>
                      <a:pt x="60" y="11"/>
                      <a:pt x="58" y="0"/>
                      <a:pt x="54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36" y="1"/>
                      <a:pt x="48" y="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55" name="Freeform 77">
                <a:extLst>
                  <a:ext uri="{FF2B5EF4-FFF2-40B4-BE49-F238E27FC236}">
                    <a16:creationId xmlns:a16="http://schemas.microsoft.com/office/drawing/2014/main" id="{264BFB03-0070-4083-9D2C-8E0667863F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3" y="2103"/>
                <a:ext cx="34" cy="183"/>
              </a:xfrm>
              <a:custGeom>
                <a:avLst/>
                <a:gdLst>
                  <a:gd name="T0" fmla="*/ 1 w 12"/>
                  <a:gd name="T1" fmla="*/ 0 h 61"/>
                  <a:gd name="T2" fmla="*/ 1 w 12"/>
                  <a:gd name="T3" fmla="*/ 0 h 61"/>
                  <a:gd name="T4" fmla="*/ 11 w 12"/>
                  <a:gd name="T5" fmla="*/ 30 h 61"/>
                  <a:gd name="T6" fmla="*/ 0 w 12"/>
                  <a:gd name="T7" fmla="*/ 61 h 61"/>
                  <a:gd name="T8" fmla="*/ 1 w 12"/>
                  <a:gd name="T9" fmla="*/ 61 h 61"/>
                  <a:gd name="T10" fmla="*/ 12 w 12"/>
                  <a:gd name="T11" fmla="*/ 30 h 61"/>
                  <a:gd name="T12" fmla="*/ 1 w 12"/>
                  <a:gd name="T13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6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6" y="2"/>
                      <a:pt x="11" y="15"/>
                      <a:pt x="11" y="30"/>
                    </a:cubicBezTo>
                    <a:cubicBezTo>
                      <a:pt x="11" y="46"/>
                      <a:pt x="6" y="60"/>
                      <a:pt x="0" y="61"/>
                    </a:cubicBezTo>
                    <a:cubicBezTo>
                      <a:pt x="0" y="61"/>
                      <a:pt x="1" y="61"/>
                      <a:pt x="1" y="61"/>
                    </a:cubicBezTo>
                    <a:cubicBezTo>
                      <a:pt x="7" y="61"/>
                      <a:pt x="12" y="46"/>
                      <a:pt x="12" y="30"/>
                    </a:cubicBezTo>
                    <a:cubicBezTo>
                      <a:pt x="12" y="14"/>
                      <a:pt x="7" y="0"/>
                      <a:pt x="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56" name="Freeform 78">
                <a:extLst>
                  <a:ext uri="{FF2B5EF4-FFF2-40B4-BE49-F238E27FC236}">
                    <a16:creationId xmlns:a16="http://schemas.microsoft.com/office/drawing/2014/main" id="{99C410AA-E55F-4C8C-ACB3-44235AFA1A7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24" y="2028"/>
                <a:ext cx="65" cy="339"/>
              </a:xfrm>
              <a:custGeom>
                <a:avLst/>
                <a:gdLst>
                  <a:gd name="T0" fmla="*/ 2 w 23"/>
                  <a:gd name="T1" fmla="*/ 0 h 113"/>
                  <a:gd name="T2" fmla="*/ 1 w 23"/>
                  <a:gd name="T3" fmla="*/ 0 h 113"/>
                  <a:gd name="T4" fmla="*/ 20 w 23"/>
                  <a:gd name="T5" fmla="*/ 56 h 113"/>
                  <a:gd name="T6" fmla="*/ 0 w 23"/>
                  <a:gd name="T7" fmla="*/ 113 h 113"/>
                  <a:gd name="T8" fmla="*/ 2 w 23"/>
                  <a:gd name="T9" fmla="*/ 113 h 113"/>
                  <a:gd name="T10" fmla="*/ 23 w 23"/>
                  <a:gd name="T11" fmla="*/ 56 h 113"/>
                  <a:gd name="T12" fmla="*/ 2 w 23"/>
                  <a:gd name="T13" fmla="*/ 0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3" h="113">
                    <a:moveTo>
                      <a:pt x="2" y="0"/>
                    </a:moveTo>
                    <a:cubicBezTo>
                      <a:pt x="2" y="0"/>
                      <a:pt x="2" y="0"/>
                      <a:pt x="1" y="0"/>
                    </a:cubicBezTo>
                    <a:cubicBezTo>
                      <a:pt x="11" y="4"/>
                      <a:pt x="20" y="28"/>
                      <a:pt x="20" y="56"/>
                    </a:cubicBezTo>
                    <a:cubicBezTo>
                      <a:pt x="20" y="86"/>
                      <a:pt x="11" y="112"/>
                      <a:pt x="0" y="113"/>
                    </a:cubicBezTo>
                    <a:cubicBezTo>
                      <a:pt x="1" y="113"/>
                      <a:pt x="1" y="113"/>
                      <a:pt x="2" y="113"/>
                    </a:cubicBezTo>
                    <a:cubicBezTo>
                      <a:pt x="14" y="113"/>
                      <a:pt x="23" y="87"/>
                      <a:pt x="23" y="56"/>
                    </a:cubicBezTo>
                    <a:cubicBezTo>
                      <a:pt x="23" y="26"/>
                      <a:pt x="13" y="0"/>
                      <a:pt x="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57" name="Freeform 79">
                <a:extLst>
                  <a:ext uri="{FF2B5EF4-FFF2-40B4-BE49-F238E27FC236}">
                    <a16:creationId xmlns:a16="http://schemas.microsoft.com/office/drawing/2014/main" id="{294580CD-77DF-441B-B3BC-F1B16CB1EB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32" y="2067"/>
                <a:ext cx="45" cy="255"/>
              </a:xfrm>
              <a:custGeom>
                <a:avLst/>
                <a:gdLst>
                  <a:gd name="T0" fmla="*/ 16 w 16"/>
                  <a:gd name="T1" fmla="*/ 85 h 85"/>
                  <a:gd name="T2" fmla="*/ 0 w 16"/>
                  <a:gd name="T3" fmla="*/ 42 h 85"/>
                  <a:gd name="T4" fmla="*/ 16 w 16"/>
                  <a:gd name="T5" fmla="*/ 0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85">
                    <a:moveTo>
                      <a:pt x="16" y="85"/>
                    </a:moveTo>
                    <a:cubicBezTo>
                      <a:pt x="7" y="85"/>
                      <a:pt x="0" y="66"/>
                      <a:pt x="0" y="42"/>
                    </a:cubicBezTo>
                    <a:cubicBezTo>
                      <a:pt x="0" y="19"/>
                      <a:pt x="8" y="0"/>
                      <a:pt x="16" y="0"/>
                    </a:cubicBezTo>
                  </a:path>
                </a:pathLst>
              </a:custGeom>
              <a:noFill/>
              <a:ln w="7938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58" name="Freeform 80">
                <a:extLst>
                  <a:ext uri="{FF2B5EF4-FFF2-40B4-BE49-F238E27FC236}">
                    <a16:creationId xmlns:a16="http://schemas.microsoft.com/office/drawing/2014/main" id="{101EE018-14D7-4A81-BE3A-68FD102AB6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00" y="2130"/>
                <a:ext cx="902" cy="186"/>
              </a:xfrm>
              <a:custGeom>
                <a:avLst/>
                <a:gdLst>
                  <a:gd name="T0" fmla="*/ 3 w 320"/>
                  <a:gd name="T1" fmla="*/ 0 h 62"/>
                  <a:gd name="T2" fmla="*/ 1 w 320"/>
                  <a:gd name="T3" fmla="*/ 57 h 62"/>
                  <a:gd name="T4" fmla="*/ 10 w 320"/>
                  <a:gd name="T5" fmla="*/ 60 h 62"/>
                  <a:gd name="T6" fmla="*/ 320 w 320"/>
                  <a:gd name="T7" fmla="*/ 60 h 62"/>
                  <a:gd name="T8" fmla="*/ 86 w 320"/>
                  <a:gd name="T9" fmla="*/ 48 h 62"/>
                  <a:gd name="T10" fmla="*/ 16 w 320"/>
                  <a:gd name="T11" fmla="*/ 31 h 62"/>
                  <a:gd name="T12" fmla="*/ 3 w 320"/>
                  <a:gd name="T13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20" h="62">
                    <a:moveTo>
                      <a:pt x="3" y="0"/>
                    </a:moveTo>
                    <a:cubicBezTo>
                      <a:pt x="6" y="13"/>
                      <a:pt x="8" y="35"/>
                      <a:pt x="1" y="57"/>
                    </a:cubicBezTo>
                    <a:cubicBezTo>
                      <a:pt x="0" y="62"/>
                      <a:pt x="4" y="60"/>
                      <a:pt x="10" y="60"/>
                    </a:cubicBezTo>
                    <a:cubicBezTo>
                      <a:pt x="17" y="60"/>
                      <a:pt x="320" y="60"/>
                      <a:pt x="320" y="60"/>
                    </a:cubicBezTo>
                    <a:cubicBezTo>
                      <a:pt x="290" y="60"/>
                      <a:pt x="130" y="49"/>
                      <a:pt x="86" y="48"/>
                    </a:cubicBezTo>
                    <a:cubicBezTo>
                      <a:pt x="39" y="46"/>
                      <a:pt x="24" y="47"/>
                      <a:pt x="16" y="31"/>
                    </a:cubicBezTo>
                    <a:cubicBezTo>
                      <a:pt x="9" y="18"/>
                      <a:pt x="6" y="2"/>
                      <a:pt x="3" y="0"/>
                    </a:cubicBezTo>
                    <a:close/>
                  </a:path>
                </a:pathLst>
              </a:custGeom>
              <a:solidFill>
                <a:srgbClr val="A4C6E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59" name="Freeform 81">
                <a:extLst>
                  <a:ext uri="{FF2B5EF4-FFF2-40B4-BE49-F238E27FC236}">
                    <a16:creationId xmlns:a16="http://schemas.microsoft.com/office/drawing/2014/main" id="{B72B432A-D25A-4A72-AB3B-C5404BDA5F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12" y="2079"/>
                <a:ext cx="890" cy="36"/>
              </a:xfrm>
              <a:custGeom>
                <a:avLst/>
                <a:gdLst>
                  <a:gd name="T0" fmla="*/ 0 w 316"/>
                  <a:gd name="T1" fmla="*/ 0 h 12"/>
                  <a:gd name="T2" fmla="*/ 316 w 316"/>
                  <a:gd name="T3" fmla="*/ 0 h 12"/>
                  <a:gd name="T4" fmla="*/ 0 w 316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16" h="12">
                    <a:moveTo>
                      <a:pt x="0" y="0"/>
                    </a:moveTo>
                    <a:cubicBezTo>
                      <a:pt x="316" y="0"/>
                      <a:pt x="316" y="0"/>
                      <a:pt x="316" y="0"/>
                    </a:cubicBezTo>
                    <a:cubicBezTo>
                      <a:pt x="302" y="6"/>
                      <a:pt x="21" y="12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60" name="Oval 82">
                <a:extLst>
                  <a:ext uri="{FF2B5EF4-FFF2-40B4-BE49-F238E27FC236}">
                    <a16:creationId xmlns:a16="http://schemas.microsoft.com/office/drawing/2014/main" id="{0F739E32-6BFC-4438-8481-0EB5A777EF5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80" y="2133"/>
                <a:ext cx="34" cy="93"/>
              </a:xfrm>
              <a:prstGeom prst="ellipse">
                <a:avLst/>
              </a:prstGeom>
              <a:solidFill>
                <a:srgbClr val="A4C6E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61" name="Freeform 83">
                <a:extLst>
                  <a:ext uri="{FF2B5EF4-FFF2-40B4-BE49-F238E27FC236}">
                    <a16:creationId xmlns:a16="http://schemas.microsoft.com/office/drawing/2014/main" id="{969D04DB-1B3B-42C0-8485-808E5BD0DA1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30" y="2022"/>
                <a:ext cx="76" cy="354"/>
              </a:xfrm>
              <a:custGeom>
                <a:avLst/>
                <a:gdLst>
                  <a:gd name="T0" fmla="*/ 5 w 27"/>
                  <a:gd name="T1" fmla="*/ 118 h 118"/>
                  <a:gd name="T2" fmla="*/ 27 w 27"/>
                  <a:gd name="T3" fmla="*/ 59 h 118"/>
                  <a:gd name="T4" fmla="*/ 5 w 27"/>
                  <a:gd name="T5" fmla="*/ 0 h 118"/>
                  <a:gd name="T6" fmla="*/ 1 w 27"/>
                  <a:gd name="T7" fmla="*/ 0 h 118"/>
                  <a:gd name="T8" fmla="*/ 23 w 27"/>
                  <a:gd name="T9" fmla="*/ 59 h 118"/>
                  <a:gd name="T10" fmla="*/ 0 w 27"/>
                  <a:gd name="T11" fmla="*/ 118 h 118"/>
                  <a:gd name="T12" fmla="*/ 5 w 27"/>
                  <a:gd name="T13" fmla="*/ 118 h 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7" h="118">
                    <a:moveTo>
                      <a:pt x="5" y="118"/>
                    </a:moveTo>
                    <a:cubicBezTo>
                      <a:pt x="17" y="118"/>
                      <a:pt x="27" y="91"/>
                      <a:pt x="27" y="59"/>
                    </a:cubicBezTo>
                    <a:cubicBezTo>
                      <a:pt x="27" y="26"/>
                      <a:pt x="17" y="0"/>
                      <a:pt x="5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3" y="0"/>
                      <a:pt x="23" y="26"/>
                      <a:pt x="23" y="59"/>
                    </a:cubicBezTo>
                    <a:cubicBezTo>
                      <a:pt x="23" y="91"/>
                      <a:pt x="13" y="118"/>
                      <a:pt x="0" y="118"/>
                    </a:cubicBezTo>
                    <a:lnTo>
                      <a:pt x="5" y="118"/>
                    </a:lnTo>
                    <a:close/>
                  </a:path>
                </a:pathLst>
              </a:custGeom>
              <a:noFill/>
              <a:ln w="7938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62" name="Freeform 84">
                <a:extLst>
                  <a:ext uri="{FF2B5EF4-FFF2-40B4-BE49-F238E27FC236}">
                    <a16:creationId xmlns:a16="http://schemas.microsoft.com/office/drawing/2014/main" id="{BCF97A36-876D-4E9D-AA3A-DF07A52953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74" y="2022"/>
                <a:ext cx="121" cy="354"/>
              </a:xfrm>
              <a:custGeom>
                <a:avLst/>
                <a:gdLst>
                  <a:gd name="T0" fmla="*/ 21 w 43"/>
                  <a:gd name="T1" fmla="*/ 0 h 118"/>
                  <a:gd name="T2" fmla="*/ 0 w 43"/>
                  <a:gd name="T3" fmla="*/ 38 h 118"/>
                  <a:gd name="T4" fmla="*/ 15 w 43"/>
                  <a:gd name="T5" fmla="*/ 38 h 118"/>
                  <a:gd name="T6" fmla="*/ 23 w 43"/>
                  <a:gd name="T7" fmla="*/ 60 h 118"/>
                  <a:gd name="T8" fmla="*/ 15 w 43"/>
                  <a:gd name="T9" fmla="*/ 81 h 118"/>
                  <a:gd name="T10" fmla="*/ 0 w 43"/>
                  <a:gd name="T11" fmla="*/ 81 h 118"/>
                  <a:gd name="T12" fmla="*/ 20 w 43"/>
                  <a:gd name="T13" fmla="*/ 118 h 118"/>
                  <a:gd name="T14" fmla="*/ 43 w 43"/>
                  <a:gd name="T15" fmla="*/ 59 h 118"/>
                  <a:gd name="T16" fmla="*/ 21 w 43"/>
                  <a:gd name="T17" fmla="*/ 0 h 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3" h="118">
                    <a:moveTo>
                      <a:pt x="21" y="0"/>
                    </a:moveTo>
                    <a:cubicBezTo>
                      <a:pt x="11" y="0"/>
                      <a:pt x="3" y="16"/>
                      <a:pt x="0" y="38"/>
                    </a:cubicBezTo>
                    <a:cubicBezTo>
                      <a:pt x="15" y="38"/>
                      <a:pt x="15" y="38"/>
                      <a:pt x="15" y="38"/>
                    </a:cubicBezTo>
                    <a:cubicBezTo>
                      <a:pt x="19" y="38"/>
                      <a:pt x="23" y="48"/>
                      <a:pt x="23" y="60"/>
                    </a:cubicBezTo>
                    <a:cubicBezTo>
                      <a:pt x="23" y="72"/>
                      <a:pt x="19" y="81"/>
                      <a:pt x="15" y="81"/>
                    </a:cubicBezTo>
                    <a:cubicBezTo>
                      <a:pt x="0" y="81"/>
                      <a:pt x="0" y="81"/>
                      <a:pt x="0" y="81"/>
                    </a:cubicBezTo>
                    <a:cubicBezTo>
                      <a:pt x="4" y="103"/>
                      <a:pt x="11" y="117"/>
                      <a:pt x="20" y="118"/>
                    </a:cubicBezTo>
                    <a:cubicBezTo>
                      <a:pt x="33" y="118"/>
                      <a:pt x="43" y="91"/>
                      <a:pt x="43" y="59"/>
                    </a:cubicBezTo>
                    <a:cubicBezTo>
                      <a:pt x="43" y="26"/>
                      <a:pt x="33" y="0"/>
                      <a:pt x="21" y="0"/>
                    </a:cubicBezTo>
                    <a:close/>
                  </a:path>
                </a:pathLst>
              </a:custGeom>
              <a:noFill/>
              <a:ln w="7938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63" name="Freeform 85">
                <a:extLst>
                  <a:ext uri="{FF2B5EF4-FFF2-40B4-BE49-F238E27FC236}">
                    <a16:creationId xmlns:a16="http://schemas.microsoft.com/office/drawing/2014/main" id="{08E5A791-C056-4501-AC14-0303A0E759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86" y="2067"/>
                <a:ext cx="1553" cy="255"/>
              </a:xfrm>
              <a:custGeom>
                <a:avLst/>
                <a:gdLst>
                  <a:gd name="T0" fmla="*/ 529 w 551"/>
                  <a:gd name="T1" fmla="*/ 0 h 85"/>
                  <a:gd name="T2" fmla="*/ 0 w 551"/>
                  <a:gd name="T3" fmla="*/ 0 h 85"/>
                  <a:gd name="T4" fmla="*/ 7 w 551"/>
                  <a:gd name="T5" fmla="*/ 44 h 85"/>
                  <a:gd name="T6" fmla="*/ 1 w 551"/>
                  <a:gd name="T7" fmla="*/ 85 h 85"/>
                  <a:gd name="T8" fmla="*/ 529 w 551"/>
                  <a:gd name="T9" fmla="*/ 85 h 85"/>
                  <a:gd name="T10" fmla="*/ 551 w 551"/>
                  <a:gd name="T11" fmla="*/ 30 h 85"/>
                  <a:gd name="T12" fmla="*/ 529 w 551"/>
                  <a:gd name="T13" fmla="*/ 0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51" h="85">
                    <a:moveTo>
                      <a:pt x="529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5" y="11"/>
                      <a:pt x="7" y="26"/>
                      <a:pt x="7" y="44"/>
                    </a:cubicBezTo>
                    <a:cubicBezTo>
                      <a:pt x="7" y="60"/>
                      <a:pt x="5" y="74"/>
                      <a:pt x="1" y="85"/>
                    </a:cubicBezTo>
                    <a:cubicBezTo>
                      <a:pt x="529" y="85"/>
                      <a:pt x="529" y="85"/>
                      <a:pt x="529" y="85"/>
                    </a:cubicBezTo>
                    <a:cubicBezTo>
                      <a:pt x="538" y="85"/>
                      <a:pt x="551" y="40"/>
                      <a:pt x="551" y="30"/>
                    </a:cubicBezTo>
                    <a:cubicBezTo>
                      <a:pt x="551" y="20"/>
                      <a:pt x="538" y="0"/>
                      <a:pt x="529" y="0"/>
                    </a:cubicBezTo>
                    <a:close/>
                  </a:path>
                </a:pathLst>
              </a:custGeom>
              <a:noFill/>
              <a:ln w="7938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64" name="Freeform 86">
                <a:extLst>
                  <a:ext uri="{FF2B5EF4-FFF2-40B4-BE49-F238E27FC236}">
                    <a16:creationId xmlns:a16="http://schemas.microsoft.com/office/drawing/2014/main" id="{174C770F-A6DE-4989-B0B2-C5E123242B7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52" y="2097"/>
                <a:ext cx="71" cy="195"/>
              </a:xfrm>
              <a:custGeom>
                <a:avLst/>
                <a:gdLst>
                  <a:gd name="T0" fmla="*/ 0 w 25"/>
                  <a:gd name="T1" fmla="*/ 33 h 65"/>
                  <a:gd name="T2" fmla="*/ 12 w 25"/>
                  <a:gd name="T3" fmla="*/ 0 h 65"/>
                  <a:gd name="T4" fmla="*/ 24 w 25"/>
                  <a:gd name="T5" fmla="*/ 33 h 65"/>
                  <a:gd name="T6" fmla="*/ 12 w 25"/>
                  <a:gd name="T7" fmla="*/ 65 h 65"/>
                  <a:gd name="T8" fmla="*/ 0 w 25"/>
                  <a:gd name="T9" fmla="*/ 33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65">
                    <a:moveTo>
                      <a:pt x="0" y="33"/>
                    </a:moveTo>
                    <a:cubicBezTo>
                      <a:pt x="0" y="15"/>
                      <a:pt x="6" y="0"/>
                      <a:pt x="12" y="0"/>
                    </a:cubicBezTo>
                    <a:cubicBezTo>
                      <a:pt x="19" y="0"/>
                      <a:pt x="25" y="15"/>
                      <a:pt x="24" y="33"/>
                    </a:cubicBezTo>
                    <a:cubicBezTo>
                      <a:pt x="24" y="50"/>
                      <a:pt x="19" y="65"/>
                      <a:pt x="12" y="65"/>
                    </a:cubicBezTo>
                    <a:cubicBezTo>
                      <a:pt x="6" y="65"/>
                      <a:pt x="0" y="50"/>
                      <a:pt x="0" y="33"/>
                    </a:cubicBezTo>
                    <a:close/>
                  </a:path>
                </a:pathLst>
              </a:custGeom>
              <a:noFill/>
              <a:ln w="7938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65" name="Freeform 87">
                <a:extLst>
                  <a:ext uri="{FF2B5EF4-FFF2-40B4-BE49-F238E27FC236}">
                    <a16:creationId xmlns:a16="http://schemas.microsoft.com/office/drawing/2014/main" id="{6B293F05-6752-412B-9A4D-B93E0120CF2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15" y="2067"/>
                <a:ext cx="36" cy="129"/>
              </a:xfrm>
              <a:custGeom>
                <a:avLst/>
                <a:gdLst>
                  <a:gd name="T0" fmla="*/ 0 w 13"/>
                  <a:gd name="T1" fmla="*/ 0 h 43"/>
                  <a:gd name="T2" fmla="*/ 12 w 13"/>
                  <a:gd name="T3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3" h="43">
                    <a:moveTo>
                      <a:pt x="0" y="0"/>
                    </a:moveTo>
                    <a:cubicBezTo>
                      <a:pt x="9" y="0"/>
                      <a:pt x="13" y="20"/>
                      <a:pt x="12" y="43"/>
                    </a:cubicBezTo>
                  </a:path>
                </a:pathLst>
              </a:custGeom>
              <a:noFill/>
              <a:ln w="7938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66" name="Freeform 88">
                <a:extLst>
                  <a:ext uri="{FF2B5EF4-FFF2-40B4-BE49-F238E27FC236}">
                    <a16:creationId xmlns:a16="http://schemas.microsoft.com/office/drawing/2014/main" id="{F15B6946-3FC0-4138-B513-6CD1462798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10" y="2067"/>
                <a:ext cx="37" cy="129"/>
              </a:xfrm>
              <a:custGeom>
                <a:avLst/>
                <a:gdLst>
                  <a:gd name="T0" fmla="*/ 0 w 13"/>
                  <a:gd name="T1" fmla="*/ 0 h 43"/>
                  <a:gd name="T2" fmla="*/ 13 w 13"/>
                  <a:gd name="T3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3" h="43">
                    <a:moveTo>
                      <a:pt x="0" y="0"/>
                    </a:moveTo>
                    <a:cubicBezTo>
                      <a:pt x="9" y="0"/>
                      <a:pt x="13" y="20"/>
                      <a:pt x="13" y="43"/>
                    </a:cubicBezTo>
                  </a:path>
                </a:pathLst>
              </a:custGeom>
              <a:noFill/>
              <a:ln w="17463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67" name="Freeform 89">
                <a:extLst>
                  <a:ext uri="{FF2B5EF4-FFF2-40B4-BE49-F238E27FC236}">
                    <a16:creationId xmlns:a16="http://schemas.microsoft.com/office/drawing/2014/main" id="{B9FB9693-07F5-4E8B-BA44-91A8DB6906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3" y="2067"/>
                <a:ext cx="40" cy="129"/>
              </a:xfrm>
              <a:custGeom>
                <a:avLst/>
                <a:gdLst>
                  <a:gd name="T0" fmla="*/ 0 w 14"/>
                  <a:gd name="T1" fmla="*/ 0 h 43"/>
                  <a:gd name="T2" fmla="*/ 14 w 14"/>
                  <a:gd name="T3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4" h="43">
                    <a:moveTo>
                      <a:pt x="0" y="0"/>
                    </a:moveTo>
                    <a:cubicBezTo>
                      <a:pt x="9" y="0"/>
                      <a:pt x="14" y="20"/>
                      <a:pt x="14" y="43"/>
                    </a:cubicBezTo>
                  </a:path>
                </a:pathLst>
              </a:custGeom>
              <a:noFill/>
              <a:ln w="7938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68" name="Freeform 90">
                <a:extLst>
                  <a:ext uri="{FF2B5EF4-FFF2-40B4-BE49-F238E27FC236}">
                    <a16:creationId xmlns:a16="http://schemas.microsoft.com/office/drawing/2014/main" id="{AFEEA406-DC4E-4A3A-B1A0-D1564A0F84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99" y="2067"/>
                <a:ext cx="40" cy="129"/>
              </a:xfrm>
              <a:custGeom>
                <a:avLst/>
                <a:gdLst>
                  <a:gd name="T0" fmla="*/ 0 w 14"/>
                  <a:gd name="T1" fmla="*/ 0 h 43"/>
                  <a:gd name="T2" fmla="*/ 14 w 14"/>
                  <a:gd name="T3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4" h="43">
                    <a:moveTo>
                      <a:pt x="0" y="0"/>
                    </a:moveTo>
                    <a:cubicBezTo>
                      <a:pt x="9" y="0"/>
                      <a:pt x="14" y="20"/>
                      <a:pt x="14" y="43"/>
                    </a:cubicBezTo>
                  </a:path>
                </a:pathLst>
              </a:custGeom>
              <a:noFill/>
              <a:ln w="7938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69" name="Freeform 91">
                <a:extLst>
                  <a:ext uri="{FF2B5EF4-FFF2-40B4-BE49-F238E27FC236}">
                    <a16:creationId xmlns:a16="http://schemas.microsoft.com/office/drawing/2014/main" id="{E47C0B88-A963-4123-9D1A-4A5F6771C7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95" y="2067"/>
                <a:ext cx="37" cy="129"/>
              </a:xfrm>
              <a:custGeom>
                <a:avLst/>
                <a:gdLst>
                  <a:gd name="T0" fmla="*/ 0 w 13"/>
                  <a:gd name="T1" fmla="*/ 0 h 43"/>
                  <a:gd name="T2" fmla="*/ 12 w 13"/>
                  <a:gd name="T3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3" h="43">
                    <a:moveTo>
                      <a:pt x="0" y="0"/>
                    </a:moveTo>
                    <a:cubicBezTo>
                      <a:pt x="8" y="0"/>
                      <a:pt x="13" y="20"/>
                      <a:pt x="12" y="43"/>
                    </a:cubicBezTo>
                  </a:path>
                </a:pathLst>
              </a:custGeom>
              <a:noFill/>
              <a:ln w="7938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70" name="Freeform 92">
                <a:extLst>
                  <a:ext uri="{FF2B5EF4-FFF2-40B4-BE49-F238E27FC236}">
                    <a16:creationId xmlns:a16="http://schemas.microsoft.com/office/drawing/2014/main" id="{9CC013FE-06A5-4AAC-99F5-C9266414F2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88" y="2067"/>
                <a:ext cx="39" cy="129"/>
              </a:xfrm>
              <a:custGeom>
                <a:avLst/>
                <a:gdLst>
                  <a:gd name="T0" fmla="*/ 0 w 14"/>
                  <a:gd name="T1" fmla="*/ 0 h 43"/>
                  <a:gd name="T2" fmla="*/ 13 w 14"/>
                  <a:gd name="T3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4" h="43">
                    <a:moveTo>
                      <a:pt x="0" y="0"/>
                    </a:moveTo>
                    <a:cubicBezTo>
                      <a:pt x="9" y="0"/>
                      <a:pt x="14" y="20"/>
                      <a:pt x="13" y="43"/>
                    </a:cubicBezTo>
                  </a:path>
                </a:pathLst>
              </a:custGeom>
              <a:noFill/>
              <a:ln w="7938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71" name="Freeform 93">
                <a:extLst>
                  <a:ext uri="{FF2B5EF4-FFF2-40B4-BE49-F238E27FC236}">
                    <a16:creationId xmlns:a16="http://schemas.microsoft.com/office/drawing/2014/main" id="{02873E2F-3398-4472-9252-CC8734B475C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84" y="2067"/>
                <a:ext cx="39" cy="129"/>
              </a:xfrm>
              <a:custGeom>
                <a:avLst/>
                <a:gdLst>
                  <a:gd name="T0" fmla="*/ 0 w 14"/>
                  <a:gd name="T1" fmla="*/ 0 h 43"/>
                  <a:gd name="T2" fmla="*/ 13 w 14"/>
                  <a:gd name="T3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4" h="43">
                    <a:moveTo>
                      <a:pt x="0" y="0"/>
                    </a:moveTo>
                    <a:cubicBezTo>
                      <a:pt x="8" y="0"/>
                      <a:pt x="14" y="20"/>
                      <a:pt x="13" y="43"/>
                    </a:cubicBezTo>
                  </a:path>
                </a:pathLst>
              </a:custGeom>
              <a:noFill/>
              <a:ln w="17463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72" name="Freeform 94">
                <a:extLst>
                  <a:ext uri="{FF2B5EF4-FFF2-40B4-BE49-F238E27FC236}">
                    <a16:creationId xmlns:a16="http://schemas.microsoft.com/office/drawing/2014/main" id="{E2F14F7B-FE7D-4D1C-8C88-A65C7D53CC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80" y="2067"/>
                <a:ext cx="36" cy="129"/>
              </a:xfrm>
              <a:custGeom>
                <a:avLst/>
                <a:gdLst>
                  <a:gd name="T0" fmla="*/ 0 w 13"/>
                  <a:gd name="T1" fmla="*/ 0 h 43"/>
                  <a:gd name="T2" fmla="*/ 13 w 13"/>
                  <a:gd name="T3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3" h="43">
                    <a:moveTo>
                      <a:pt x="0" y="0"/>
                    </a:moveTo>
                    <a:cubicBezTo>
                      <a:pt x="8" y="0"/>
                      <a:pt x="13" y="20"/>
                      <a:pt x="13" y="43"/>
                    </a:cubicBezTo>
                  </a:path>
                </a:pathLst>
              </a:custGeom>
              <a:noFill/>
              <a:ln w="7938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73" name="Freeform 95">
                <a:extLst>
                  <a:ext uri="{FF2B5EF4-FFF2-40B4-BE49-F238E27FC236}">
                    <a16:creationId xmlns:a16="http://schemas.microsoft.com/office/drawing/2014/main" id="{97611F27-4A67-4718-9F4F-A9034C6B87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73" y="2067"/>
                <a:ext cx="39" cy="129"/>
              </a:xfrm>
              <a:custGeom>
                <a:avLst/>
                <a:gdLst>
                  <a:gd name="T0" fmla="*/ 0 w 14"/>
                  <a:gd name="T1" fmla="*/ 0 h 43"/>
                  <a:gd name="T2" fmla="*/ 14 w 14"/>
                  <a:gd name="T3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4" h="43">
                    <a:moveTo>
                      <a:pt x="0" y="0"/>
                    </a:moveTo>
                    <a:cubicBezTo>
                      <a:pt x="9" y="0"/>
                      <a:pt x="14" y="20"/>
                      <a:pt x="14" y="43"/>
                    </a:cubicBezTo>
                  </a:path>
                </a:pathLst>
              </a:custGeom>
              <a:noFill/>
              <a:ln w="7938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74" name="Freeform 96">
                <a:extLst>
                  <a:ext uri="{FF2B5EF4-FFF2-40B4-BE49-F238E27FC236}">
                    <a16:creationId xmlns:a16="http://schemas.microsoft.com/office/drawing/2014/main" id="{C029918A-7615-44AC-8954-1DD88B7300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68" y="2067"/>
                <a:ext cx="37" cy="129"/>
              </a:xfrm>
              <a:custGeom>
                <a:avLst/>
                <a:gdLst>
                  <a:gd name="T0" fmla="*/ 0 w 13"/>
                  <a:gd name="T1" fmla="*/ 0 h 43"/>
                  <a:gd name="T2" fmla="*/ 12 w 13"/>
                  <a:gd name="T3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3" h="43">
                    <a:moveTo>
                      <a:pt x="0" y="0"/>
                    </a:moveTo>
                    <a:cubicBezTo>
                      <a:pt x="9" y="0"/>
                      <a:pt x="13" y="20"/>
                      <a:pt x="12" y="43"/>
                    </a:cubicBezTo>
                  </a:path>
                </a:pathLst>
              </a:custGeom>
              <a:noFill/>
              <a:ln w="7938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75" name="Freeform 97">
                <a:extLst>
                  <a:ext uri="{FF2B5EF4-FFF2-40B4-BE49-F238E27FC236}">
                    <a16:creationId xmlns:a16="http://schemas.microsoft.com/office/drawing/2014/main" id="{293D6EDC-34CE-401F-9211-D22FE558E3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1" y="2067"/>
                <a:ext cx="40" cy="129"/>
              </a:xfrm>
              <a:custGeom>
                <a:avLst/>
                <a:gdLst>
                  <a:gd name="T0" fmla="*/ 0 w 14"/>
                  <a:gd name="T1" fmla="*/ 0 h 43"/>
                  <a:gd name="T2" fmla="*/ 13 w 14"/>
                  <a:gd name="T3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4" h="43">
                    <a:moveTo>
                      <a:pt x="0" y="0"/>
                    </a:moveTo>
                    <a:cubicBezTo>
                      <a:pt x="9" y="0"/>
                      <a:pt x="14" y="20"/>
                      <a:pt x="13" y="43"/>
                    </a:cubicBezTo>
                  </a:path>
                </a:pathLst>
              </a:custGeom>
              <a:noFill/>
              <a:ln w="7938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76" name="Freeform 98">
                <a:extLst>
                  <a:ext uri="{FF2B5EF4-FFF2-40B4-BE49-F238E27FC236}">
                    <a16:creationId xmlns:a16="http://schemas.microsoft.com/office/drawing/2014/main" id="{DC0C31A0-6C3A-4CA3-B547-3F4CDCF925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5" y="2067"/>
                <a:ext cx="39" cy="129"/>
              </a:xfrm>
              <a:custGeom>
                <a:avLst/>
                <a:gdLst>
                  <a:gd name="T0" fmla="*/ 0 w 14"/>
                  <a:gd name="T1" fmla="*/ 0 h 43"/>
                  <a:gd name="T2" fmla="*/ 13 w 14"/>
                  <a:gd name="T3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4" h="43">
                    <a:moveTo>
                      <a:pt x="0" y="0"/>
                    </a:moveTo>
                    <a:cubicBezTo>
                      <a:pt x="9" y="0"/>
                      <a:pt x="14" y="20"/>
                      <a:pt x="13" y="43"/>
                    </a:cubicBezTo>
                  </a:path>
                </a:pathLst>
              </a:custGeom>
              <a:noFill/>
              <a:ln w="7938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77" name="Freeform 99">
                <a:extLst>
                  <a:ext uri="{FF2B5EF4-FFF2-40B4-BE49-F238E27FC236}">
                    <a16:creationId xmlns:a16="http://schemas.microsoft.com/office/drawing/2014/main" id="{17E7EC1B-7116-45D0-946F-D9826FEBF9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38" y="2067"/>
                <a:ext cx="42" cy="129"/>
              </a:xfrm>
              <a:custGeom>
                <a:avLst/>
                <a:gdLst>
                  <a:gd name="T0" fmla="*/ 0 w 15"/>
                  <a:gd name="T1" fmla="*/ 0 h 43"/>
                  <a:gd name="T2" fmla="*/ 14 w 15"/>
                  <a:gd name="T3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5" h="43">
                    <a:moveTo>
                      <a:pt x="0" y="0"/>
                    </a:moveTo>
                    <a:cubicBezTo>
                      <a:pt x="9" y="0"/>
                      <a:pt x="15" y="20"/>
                      <a:pt x="14" y="43"/>
                    </a:cubicBezTo>
                  </a:path>
                </a:pathLst>
              </a:custGeom>
              <a:noFill/>
              <a:ln w="7938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78" name="Freeform 100">
                <a:extLst>
                  <a:ext uri="{FF2B5EF4-FFF2-40B4-BE49-F238E27FC236}">
                    <a16:creationId xmlns:a16="http://schemas.microsoft.com/office/drawing/2014/main" id="{1F10AEF2-0A33-4EC5-BEE7-F9A568C4451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33" y="2067"/>
                <a:ext cx="37" cy="129"/>
              </a:xfrm>
              <a:custGeom>
                <a:avLst/>
                <a:gdLst>
                  <a:gd name="T0" fmla="*/ 0 w 13"/>
                  <a:gd name="T1" fmla="*/ 0 h 43"/>
                  <a:gd name="T2" fmla="*/ 13 w 13"/>
                  <a:gd name="T3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3" h="43">
                    <a:moveTo>
                      <a:pt x="0" y="0"/>
                    </a:moveTo>
                    <a:cubicBezTo>
                      <a:pt x="9" y="0"/>
                      <a:pt x="13" y="20"/>
                      <a:pt x="13" y="43"/>
                    </a:cubicBezTo>
                  </a:path>
                </a:pathLst>
              </a:custGeom>
              <a:noFill/>
              <a:ln w="7938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79" name="Freeform 101">
                <a:extLst>
                  <a:ext uri="{FF2B5EF4-FFF2-40B4-BE49-F238E27FC236}">
                    <a16:creationId xmlns:a16="http://schemas.microsoft.com/office/drawing/2014/main" id="{6F6DEF1B-A265-4365-989D-7B8549E0A7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29" y="2067"/>
                <a:ext cx="37" cy="129"/>
              </a:xfrm>
              <a:custGeom>
                <a:avLst/>
                <a:gdLst>
                  <a:gd name="T0" fmla="*/ 0 w 13"/>
                  <a:gd name="T1" fmla="*/ 0 h 43"/>
                  <a:gd name="T2" fmla="*/ 13 w 13"/>
                  <a:gd name="T3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3" h="43">
                    <a:moveTo>
                      <a:pt x="0" y="0"/>
                    </a:moveTo>
                    <a:cubicBezTo>
                      <a:pt x="8" y="0"/>
                      <a:pt x="13" y="20"/>
                      <a:pt x="13" y="43"/>
                    </a:cubicBezTo>
                  </a:path>
                </a:pathLst>
              </a:custGeom>
              <a:noFill/>
              <a:ln w="7938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80" name="Freeform 102">
                <a:extLst>
                  <a:ext uri="{FF2B5EF4-FFF2-40B4-BE49-F238E27FC236}">
                    <a16:creationId xmlns:a16="http://schemas.microsoft.com/office/drawing/2014/main" id="{C8A4B606-FBD5-49B7-939B-0124C22DA0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49" y="2067"/>
                <a:ext cx="34" cy="123"/>
              </a:xfrm>
              <a:custGeom>
                <a:avLst/>
                <a:gdLst>
                  <a:gd name="T0" fmla="*/ 0 w 12"/>
                  <a:gd name="T1" fmla="*/ 0 h 41"/>
                  <a:gd name="T2" fmla="*/ 12 w 12"/>
                  <a:gd name="T3" fmla="*/ 4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2" h="41">
                    <a:moveTo>
                      <a:pt x="0" y="0"/>
                    </a:moveTo>
                    <a:cubicBezTo>
                      <a:pt x="8" y="0"/>
                      <a:pt x="12" y="18"/>
                      <a:pt x="12" y="41"/>
                    </a:cubicBezTo>
                  </a:path>
                </a:pathLst>
              </a:custGeom>
              <a:noFill/>
              <a:ln w="17463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81" name="Freeform 103">
                <a:extLst>
                  <a:ext uri="{FF2B5EF4-FFF2-40B4-BE49-F238E27FC236}">
                    <a16:creationId xmlns:a16="http://schemas.microsoft.com/office/drawing/2014/main" id="{63C92AA8-A2E5-4618-861D-62E63ACF25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6" y="2097"/>
                <a:ext cx="48" cy="195"/>
              </a:xfrm>
              <a:custGeom>
                <a:avLst/>
                <a:gdLst>
                  <a:gd name="T0" fmla="*/ 5 w 17"/>
                  <a:gd name="T1" fmla="*/ 65 h 65"/>
                  <a:gd name="T2" fmla="*/ 17 w 17"/>
                  <a:gd name="T3" fmla="*/ 33 h 65"/>
                  <a:gd name="T4" fmla="*/ 5 w 17"/>
                  <a:gd name="T5" fmla="*/ 0 h 65"/>
                  <a:gd name="T6" fmla="*/ 0 w 17"/>
                  <a:gd name="T7" fmla="*/ 0 h 65"/>
                  <a:gd name="T8" fmla="*/ 12 w 17"/>
                  <a:gd name="T9" fmla="*/ 33 h 65"/>
                  <a:gd name="T10" fmla="*/ 0 w 17"/>
                  <a:gd name="T11" fmla="*/ 65 h 65"/>
                  <a:gd name="T12" fmla="*/ 5 w 17"/>
                  <a:gd name="T13" fmla="*/ 65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" h="65">
                    <a:moveTo>
                      <a:pt x="5" y="65"/>
                    </a:moveTo>
                    <a:cubicBezTo>
                      <a:pt x="12" y="65"/>
                      <a:pt x="17" y="50"/>
                      <a:pt x="17" y="33"/>
                    </a:cubicBezTo>
                    <a:cubicBezTo>
                      <a:pt x="17" y="15"/>
                      <a:pt x="12" y="0"/>
                      <a:pt x="5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7" y="0"/>
                      <a:pt x="13" y="15"/>
                      <a:pt x="12" y="33"/>
                    </a:cubicBezTo>
                    <a:cubicBezTo>
                      <a:pt x="12" y="50"/>
                      <a:pt x="7" y="65"/>
                      <a:pt x="0" y="65"/>
                    </a:cubicBezTo>
                    <a:lnTo>
                      <a:pt x="5" y="65"/>
                    </a:lnTo>
                    <a:close/>
                  </a:path>
                </a:pathLst>
              </a:custGeom>
              <a:noFill/>
              <a:ln w="7938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82" name="Freeform 104">
                <a:extLst>
                  <a:ext uri="{FF2B5EF4-FFF2-40B4-BE49-F238E27FC236}">
                    <a16:creationId xmlns:a16="http://schemas.microsoft.com/office/drawing/2014/main" id="{AD2081E2-C114-478E-B493-0197FA8FF0E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28" y="2094"/>
                <a:ext cx="333" cy="207"/>
              </a:xfrm>
              <a:custGeom>
                <a:avLst/>
                <a:gdLst>
                  <a:gd name="T0" fmla="*/ 108 w 118"/>
                  <a:gd name="T1" fmla="*/ 69 h 69"/>
                  <a:gd name="T2" fmla="*/ 118 w 118"/>
                  <a:gd name="T3" fmla="*/ 35 h 69"/>
                  <a:gd name="T4" fmla="*/ 108 w 118"/>
                  <a:gd name="T5" fmla="*/ 0 h 69"/>
                  <a:gd name="T6" fmla="*/ 88 w 118"/>
                  <a:gd name="T7" fmla="*/ 0 h 69"/>
                  <a:gd name="T8" fmla="*/ 58 w 118"/>
                  <a:gd name="T9" fmla="*/ 16 h 69"/>
                  <a:gd name="T10" fmla="*/ 0 w 118"/>
                  <a:gd name="T11" fmla="*/ 16 h 69"/>
                  <a:gd name="T12" fmla="*/ 2 w 118"/>
                  <a:gd name="T13" fmla="*/ 34 h 69"/>
                  <a:gd name="T14" fmla="*/ 0 w 118"/>
                  <a:gd name="T15" fmla="*/ 53 h 69"/>
                  <a:gd name="T16" fmla="*/ 58 w 118"/>
                  <a:gd name="T17" fmla="*/ 53 h 69"/>
                  <a:gd name="T18" fmla="*/ 58 w 118"/>
                  <a:gd name="T19" fmla="*/ 53 h 69"/>
                  <a:gd name="T20" fmla="*/ 88 w 118"/>
                  <a:gd name="T21" fmla="*/ 69 h 69"/>
                  <a:gd name="T22" fmla="*/ 108 w 118"/>
                  <a:gd name="T23" fmla="*/ 69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18" h="69">
                    <a:moveTo>
                      <a:pt x="108" y="69"/>
                    </a:moveTo>
                    <a:cubicBezTo>
                      <a:pt x="113" y="69"/>
                      <a:pt x="118" y="53"/>
                      <a:pt x="118" y="35"/>
                    </a:cubicBezTo>
                    <a:cubicBezTo>
                      <a:pt x="118" y="16"/>
                      <a:pt x="113" y="0"/>
                      <a:pt x="108" y="0"/>
                    </a:cubicBezTo>
                    <a:cubicBezTo>
                      <a:pt x="88" y="0"/>
                      <a:pt x="88" y="0"/>
                      <a:pt x="88" y="0"/>
                    </a:cubicBezTo>
                    <a:cubicBezTo>
                      <a:pt x="88" y="0"/>
                      <a:pt x="66" y="16"/>
                      <a:pt x="58" y="16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1" y="21"/>
                      <a:pt x="2" y="27"/>
                      <a:pt x="2" y="34"/>
                    </a:cubicBezTo>
                    <a:cubicBezTo>
                      <a:pt x="2" y="41"/>
                      <a:pt x="1" y="47"/>
                      <a:pt x="0" y="53"/>
                    </a:cubicBezTo>
                    <a:cubicBezTo>
                      <a:pt x="58" y="53"/>
                      <a:pt x="58" y="53"/>
                      <a:pt x="58" y="53"/>
                    </a:cubicBezTo>
                    <a:cubicBezTo>
                      <a:pt x="58" y="53"/>
                      <a:pt x="58" y="53"/>
                      <a:pt x="58" y="53"/>
                    </a:cubicBezTo>
                    <a:cubicBezTo>
                      <a:pt x="66" y="53"/>
                      <a:pt x="88" y="69"/>
                      <a:pt x="88" y="69"/>
                    </a:cubicBezTo>
                    <a:lnTo>
                      <a:pt x="108" y="69"/>
                    </a:lnTo>
                    <a:close/>
                  </a:path>
                </a:pathLst>
              </a:custGeom>
              <a:solidFill>
                <a:srgbClr val="D1E1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83" name="Rectangle 105">
                <a:extLst>
                  <a:ext uri="{FF2B5EF4-FFF2-40B4-BE49-F238E27FC236}">
                    <a16:creationId xmlns:a16="http://schemas.microsoft.com/office/drawing/2014/main" id="{6C269968-648B-491A-9ACC-D468428D30B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37" y="2193"/>
                <a:ext cx="321" cy="9"/>
              </a:xfrm>
              <a:prstGeom prst="rect">
                <a:avLst/>
              </a:prstGeom>
              <a:solidFill>
                <a:srgbClr val="EEF4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84" name="Freeform 106">
                <a:extLst>
                  <a:ext uri="{FF2B5EF4-FFF2-40B4-BE49-F238E27FC236}">
                    <a16:creationId xmlns:a16="http://schemas.microsoft.com/office/drawing/2014/main" id="{E7C549F7-3692-4EBF-942F-6AEB3436AC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28" y="2094"/>
                <a:ext cx="333" cy="207"/>
              </a:xfrm>
              <a:custGeom>
                <a:avLst/>
                <a:gdLst>
                  <a:gd name="T0" fmla="*/ 108 w 118"/>
                  <a:gd name="T1" fmla="*/ 69 h 69"/>
                  <a:gd name="T2" fmla="*/ 118 w 118"/>
                  <a:gd name="T3" fmla="*/ 35 h 69"/>
                  <a:gd name="T4" fmla="*/ 108 w 118"/>
                  <a:gd name="T5" fmla="*/ 0 h 69"/>
                  <a:gd name="T6" fmla="*/ 88 w 118"/>
                  <a:gd name="T7" fmla="*/ 0 h 69"/>
                  <a:gd name="T8" fmla="*/ 58 w 118"/>
                  <a:gd name="T9" fmla="*/ 16 h 69"/>
                  <a:gd name="T10" fmla="*/ 0 w 118"/>
                  <a:gd name="T11" fmla="*/ 16 h 69"/>
                  <a:gd name="T12" fmla="*/ 2 w 118"/>
                  <a:gd name="T13" fmla="*/ 34 h 69"/>
                  <a:gd name="T14" fmla="*/ 0 w 118"/>
                  <a:gd name="T15" fmla="*/ 53 h 69"/>
                  <a:gd name="T16" fmla="*/ 58 w 118"/>
                  <a:gd name="T17" fmla="*/ 53 h 69"/>
                  <a:gd name="T18" fmla="*/ 58 w 118"/>
                  <a:gd name="T19" fmla="*/ 53 h 69"/>
                  <a:gd name="T20" fmla="*/ 88 w 118"/>
                  <a:gd name="T21" fmla="*/ 69 h 69"/>
                  <a:gd name="T22" fmla="*/ 108 w 118"/>
                  <a:gd name="T23" fmla="*/ 69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18" h="69">
                    <a:moveTo>
                      <a:pt x="108" y="69"/>
                    </a:moveTo>
                    <a:cubicBezTo>
                      <a:pt x="113" y="69"/>
                      <a:pt x="118" y="53"/>
                      <a:pt x="118" y="35"/>
                    </a:cubicBezTo>
                    <a:cubicBezTo>
                      <a:pt x="118" y="16"/>
                      <a:pt x="113" y="0"/>
                      <a:pt x="108" y="0"/>
                    </a:cubicBezTo>
                    <a:cubicBezTo>
                      <a:pt x="88" y="0"/>
                      <a:pt x="88" y="0"/>
                      <a:pt x="88" y="0"/>
                    </a:cubicBezTo>
                    <a:cubicBezTo>
                      <a:pt x="88" y="0"/>
                      <a:pt x="66" y="16"/>
                      <a:pt x="58" y="16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1" y="21"/>
                      <a:pt x="2" y="27"/>
                      <a:pt x="2" y="34"/>
                    </a:cubicBezTo>
                    <a:cubicBezTo>
                      <a:pt x="2" y="41"/>
                      <a:pt x="1" y="47"/>
                      <a:pt x="0" y="53"/>
                    </a:cubicBezTo>
                    <a:cubicBezTo>
                      <a:pt x="58" y="53"/>
                      <a:pt x="58" y="53"/>
                      <a:pt x="58" y="53"/>
                    </a:cubicBezTo>
                    <a:cubicBezTo>
                      <a:pt x="58" y="53"/>
                      <a:pt x="58" y="53"/>
                      <a:pt x="58" y="53"/>
                    </a:cubicBezTo>
                    <a:cubicBezTo>
                      <a:pt x="66" y="53"/>
                      <a:pt x="88" y="69"/>
                      <a:pt x="88" y="69"/>
                    </a:cubicBezTo>
                    <a:lnTo>
                      <a:pt x="108" y="69"/>
                    </a:lnTo>
                    <a:close/>
                  </a:path>
                </a:pathLst>
              </a:custGeom>
              <a:noFill/>
              <a:ln w="7938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85" name="Freeform 107">
                <a:extLst>
                  <a:ext uri="{FF2B5EF4-FFF2-40B4-BE49-F238E27FC236}">
                    <a16:creationId xmlns:a16="http://schemas.microsoft.com/office/drawing/2014/main" id="{3FA3B21A-2BF6-4EC4-B93F-97A244C6D8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83" y="2070"/>
                <a:ext cx="28" cy="252"/>
              </a:xfrm>
              <a:custGeom>
                <a:avLst/>
                <a:gdLst>
                  <a:gd name="T0" fmla="*/ 0 w 10"/>
                  <a:gd name="T1" fmla="*/ 84 h 84"/>
                  <a:gd name="T2" fmla="*/ 10 w 10"/>
                  <a:gd name="T3" fmla="*/ 43 h 84"/>
                  <a:gd name="T4" fmla="*/ 0 w 10"/>
                  <a:gd name="T5" fmla="*/ 0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4">
                    <a:moveTo>
                      <a:pt x="0" y="84"/>
                    </a:moveTo>
                    <a:cubicBezTo>
                      <a:pt x="6" y="84"/>
                      <a:pt x="10" y="65"/>
                      <a:pt x="10" y="43"/>
                    </a:cubicBezTo>
                    <a:cubicBezTo>
                      <a:pt x="10" y="20"/>
                      <a:pt x="6" y="0"/>
                      <a:pt x="0" y="0"/>
                    </a:cubicBezTo>
                  </a:path>
                </a:pathLst>
              </a:custGeom>
              <a:noFill/>
              <a:ln w="7938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86" name="Line 108">
                <a:extLst>
                  <a:ext uri="{FF2B5EF4-FFF2-40B4-BE49-F238E27FC236}">
                    <a16:creationId xmlns:a16="http://schemas.microsoft.com/office/drawing/2014/main" id="{B8BF3011-4444-463A-A439-55D934D2C34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34" y="2193"/>
                <a:ext cx="324" cy="1"/>
              </a:xfrm>
              <a:prstGeom prst="line">
                <a:avLst/>
              </a:prstGeom>
              <a:noFill/>
              <a:ln w="7938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87" name="Line 109">
                <a:extLst>
                  <a:ext uri="{FF2B5EF4-FFF2-40B4-BE49-F238E27FC236}">
                    <a16:creationId xmlns:a16="http://schemas.microsoft.com/office/drawing/2014/main" id="{0177641F-2742-4677-B5AC-4C54C571853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434" y="2202"/>
                <a:ext cx="324" cy="1"/>
              </a:xfrm>
              <a:prstGeom prst="line">
                <a:avLst/>
              </a:prstGeom>
              <a:noFill/>
              <a:ln w="7938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88" name="Freeform 110">
                <a:extLst>
                  <a:ext uri="{FF2B5EF4-FFF2-40B4-BE49-F238E27FC236}">
                    <a16:creationId xmlns:a16="http://schemas.microsoft.com/office/drawing/2014/main" id="{9BE737FA-4EDB-443F-A5A8-A4637E895E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31" y="2205"/>
                <a:ext cx="327" cy="90"/>
              </a:xfrm>
              <a:custGeom>
                <a:avLst/>
                <a:gdLst>
                  <a:gd name="T0" fmla="*/ 0 w 116"/>
                  <a:gd name="T1" fmla="*/ 15 h 30"/>
                  <a:gd name="T2" fmla="*/ 1 w 116"/>
                  <a:gd name="T3" fmla="*/ 0 h 30"/>
                  <a:gd name="T4" fmla="*/ 116 w 116"/>
                  <a:gd name="T5" fmla="*/ 0 h 30"/>
                  <a:gd name="T6" fmla="*/ 9 w 116"/>
                  <a:gd name="T7" fmla="*/ 6 h 30"/>
                  <a:gd name="T8" fmla="*/ 9 w 116"/>
                  <a:gd name="T9" fmla="*/ 9 h 30"/>
                  <a:gd name="T10" fmla="*/ 64 w 116"/>
                  <a:gd name="T11" fmla="*/ 13 h 30"/>
                  <a:gd name="T12" fmla="*/ 91 w 116"/>
                  <a:gd name="T13" fmla="*/ 25 h 30"/>
                  <a:gd name="T14" fmla="*/ 108 w 116"/>
                  <a:gd name="T15" fmla="*/ 25 h 30"/>
                  <a:gd name="T16" fmla="*/ 114 w 116"/>
                  <a:gd name="T17" fmla="*/ 7 h 30"/>
                  <a:gd name="T18" fmla="*/ 109 w 116"/>
                  <a:gd name="T19" fmla="*/ 30 h 30"/>
                  <a:gd name="T20" fmla="*/ 88 w 116"/>
                  <a:gd name="T21" fmla="*/ 30 h 30"/>
                  <a:gd name="T22" fmla="*/ 60 w 116"/>
                  <a:gd name="T23" fmla="*/ 15 h 30"/>
                  <a:gd name="T24" fmla="*/ 0 w 116"/>
                  <a:gd name="T25" fmla="*/ 15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16" h="30">
                    <a:moveTo>
                      <a:pt x="0" y="15"/>
                    </a:moveTo>
                    <a:cubicBezTo>
                      <a:pt x="0" y="13"/>
                      <a:pt x="2" y="3"/>
                      <a:pt x="1" y="0"/>
                    </a:cubicBezTo>
                    <a:cubicBezTo>
                      <a:pt x="116" y="0"/>
                      <a:pt x="116" y="0"/>
                      <a:pt x="116" y="0"/>
                    </a:cubicBezTo>
                    <a:cubicBezTo>
                      <a:pt x="116" y="0"/>
                      <a:pt x="11" y="5"/>
                      <a:pt x="9" y="6"/>
                    </a:cubicBezTo>
                    <a:cubicBezTo>
                      <a:pt x="7" y="7"/>
                      <a:pt x="6" y="9"/>
                      <a:pt x="9" y="9"/>
                    </a:cubicBezTo>
                    <a:cubicBezTo>
                      <a:pt x="11" y="10"/>
                      <a:pt x="64" y="13"/>
                      <a:pt x="64" y="13"/>
                    </a:cubicBezTo>
                    <a:cubicBezTo>
                      <a:pt x="91" y="25"/>
                      <a:pt x="91" y="25"/>
                      <a:pt x="91" y="25"/>
                    </a:cubicBezTo>
                    <a:cubicBezTo>
                      <a:pt x="108" y="25"/>
                      <a:pt x="108" y="25"/>
                      <a:pt x="108" y="25"/>
                    </a:cubicBezTo>
                    <a:cubicBezTo>
                      <a:pt x="108" y="25"/>
                      <a:pt x="113" y="16"/>
                      <a:pt x="114" y="7"/>
                    </a:cubicBezTo>
                    <a:cubicBezTo>
                      <a:pt x="114" y="17"/>
                      <a:pt x="110" y="27"/>
                      <a:pt x="109" y="30"/>
                    </a:cubicBezTo>
                    <a:cubicBezTo>
                      <a:pt x="88" y="30"/>
                      <a:pt x="88" y="30"/>
                      <a:pt x="88" y="30"/>
                    </a:cubicBezTo>
                    <a:cubicBezTo>
                      <a:pt x="88" y="30"/>
                      <a:pt x="66" y="16"/>
                      <a:pt x="60" y="15"/>
                    </a:cubicBezTo>
                    <a:cubicBezTo>
                      <a:pt x="55" y="14"/>
                      <a:pt x="7" y="14"/>
                      <a:pt x="0" y="15"/>
                    </a:cubicBezTo>
                    <a:close/>
                  </a:path>
                </a:pathLst>
              </a:custGeom>
              <a:solidFill>
                <a:srgbClr val="A4C6E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89" name="Freeform 111">
                <a:extLst>
                  <a:ext uri="{FF2B5EF4-FFF2-40B4-BE49-F238E27FC236}">
                    <a16:creationId xmlns:a16="http://schemas.microsoft.com/office/drawing/2014/main" id="{FC95A38C-E4B0-41F6-8732-591572C45E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31" y="2100"/>
                <a:ext cx="327" cy="87"/>
              </a:xfrm>
              <a:custGeom>
                <a:avLst/>
                <a:gdLst>
                  <a:gd name="T0" fmla="*/ 0 w 116"/>
                  <a:gd name="T1" fmla="*/ 15 h 29"/>
                  <a:gd name="T2" fmla="*/ 2 w 116"/>
                  <a:gd name="T3" fmla="*/ 29 h 29"/>
                  <a:gd name="T4" fmla="*/ 115 w 116"/>
                  <a:gd name="T5" fmla="*/ 29 h 29"/>
                  <a:gd name="T6" fmla="*/ 109 w 116"/>
                  <a:gd name="T7" fmla="*/ 0 h 29"/>
                  <a:gd name="T8" fmla="*/ 105 w 116"/>
                  <a:gd name="T9" fmla="*/ 24 h 29"/>
                  <a:gd name="T10" fmla="*/ 10 w 116"/>
                  <a:gd name="T11" fmla="*/ 25 h 29"/>
                  <a:gd name="T12" fmla="*/ 0 w 116"/>
                  <a:gd name="T13" fmla="*/ 15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6" h="29">
                    <a:moveTo>
                      <a:pt x="0" y="15"/>
                    </a:moveTo>
                    <a:cubicBezTo>
                      <a:pt x="1" y="18"/>
                      <a:pt x="2" y="29"/>
                      <a:pt x="2" y="29"/>
                    </a:cubicBezTo>
                    <a:cubicBezTo>
                      <a:pt x="115" y="29"/>
                      <a:pt x="115" y="29"/>
                      <a:pt x="115" y="29"/>
                    </a:cubicBezTo>
                    <a:cubicBezTo>
                      <a:pt x="116" y="28"/>
                      <a:pt x="115" y="6"/>
                      <a:pt x="109" y="0"/>
                    </a:cubicBezTo>
                    <a:cubicBezTo>
                      <a:pt x="111" y="7"/>
                      <a:pt x="111" y="22"/>
                      <a:pt x="105" y="24"/>
                    </a:cubicBezTo>
                    <a:cubicBezTo>
                      <a:pt x="99" y="25"/>
                      <a:pt x="14" y="25"/>
                      <a:pt x="10" y="25"/>
                    </a:cubicBezTo>
                    <a:cubicBezTo>
                      <a:pt x="5" y="25"/>
                      <a:pt x="4" y="24"/>
                      <a:pt x="0" y="15"/>
                    </a:cubicBezTo>
                    <a:close/>
                  </a:path>
                </a:pathLst>
              </a:custGeom>
              <a:solidFill>
                <a:srgbClr val="A4C6E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90" name="Freeform 112">
                <a:extLst>
                  <a:ext uri="{FF2B5EF4-FFF2-40B4-BE49-F238E27FC236}">
                    <a16:creationId xmlns:a16="http://schemas.microsoft.com/office/drawing/2014/main" id="{ECA71155-990E-4F8F-A337-A5E0C6A1D4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51" y="2100"/>
                <a:ext cx="271" cy="54"/>
              </a:xfrm>
              <a:custGeom>
                <a:avLst/>
                <a:gdLst>
                  <a:gd name="T0" fmla="*/ 0 w 96"/>
                  <a:gd name="T1" fmla="*/ 16 h 18"/>
                  <a:gd name="T2" fmla="*/ 51 w 96"/>
                  <a:gd name="T3" fmla="*/ 16 h 18"/>
                  <a:gd name="T4" fmla="*/ 81 w 96"/>
                  <a:gd name="T5" fmla="*/ 0 h 18"/>
                  <a:gd name="T6" fmla="*/ 96 w 96"/>
                  <a:gd name="T7" fmla="*/ 0 h 18"/>
                  <a:gd name="T8" fmla="*/ 80 w 96"/>
                  <a:gd name="T9" fmla="*/ 6 h 18"/>
                  <a:gd name="T10" fmla="*/ 50 w 96"/>
                  <a:gd name="T11" fmla="*/ 18 h 18"/>
                  <a:gd name="T12" fmla="*/ 0 w 96"/>
                  <a:gd name="T13" fmla="*/ 16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6" h="18">
                    <a:moveTo>
                      <a:pt x="0" y="16"/>
                    </a:moveTo>
                    <a:cubicBezTo>
                      <a:pt x="0" y="16"/>
                      <a:pt x="47" y="16"/>
                      <a:pt x="51" y="16"/>
                    </a:cubicBezTo>
                    <a:cubicBezTo>
                      <a:pt x="58" y="16"/>
                      <a:pt x="75" y="4"/>
                      <a:pt x="81" y="0"/>
                    </a:cubicBezTo>
                    <a:cubicBezTo>
                      <a:pt x="96" y="0"/>
                      <a:pt x="96" y="0"/>
                      <a:pt x="96" y="0"/>
                    </a:cubicBezTo>
                    <a:cubicBezTo>
                      <a:pt x="90" y="1"/>
                      <a:pt x="85" y="1"/>
                      <a:pt x="80" y="6"/>
                    </a:cubicBezTo>
                    <a:cubicBezTo>
                      <a:pt x="74" y="10"/>
                      <a:pt x="63" y="18"/>
                      <a:pt x="50" y="18"/>
                    </a:cubicBezTo>
                    <a:cubicBezTo>
                      <a:pt x="38" y="18"/>
                      <a:pt x="0" y="16"/>
                      <a:pt x="0" y="1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91" name="Freeform 113">
                <a:extLst>
                  <a:ext uri="{FF2B5EF4-FFF2-40B4-BE49-F238E27FC236}">
                    <a16:creationId xmlns:a16="http://schemas.microsoft.com/office/drawing/2014/main" id="{CF1841B2-4B98-4DEA-8F41-B0B36C178A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34" y="2205"/>
                <a:ext cx="164" cy="42"/>
              </a:xfrm>
              <a:custGeom>
                <a:avLst/>
                <a:gdLst>
                  <a:gd name="T0" fmla="*/ 1 w 58"/>
                  <a:gd name="T1" fmla="*/ 1 h 14"/>
                  <a:gd name="T2" fmla="*/ 0 w 58"/>
                  <a:gd name="T3" fmla="*/ 14 h 14"/>
                  <a:gd name="T4" fmla="*/ 44 w 58"/>
                  <a:gd name="T5" fmla="*/ 14 h 14"/>
                  <a:gd name="T6" fmla="*/ 4 w 58"/>
                  <a:gd name="T7" fmla="*/ 8 h 14"/>
                  <a:gd name="T8" fmla="*/ 58 w 58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14">
                    <a:moveTo>
                      <a:pt x="1" y="1"/>
                    </a:moveTo>
                    <a:cubicBezTo>
                      <a:pt x="2" y="4"/>
                      <a:pt x="0" y="14"/>
                      <a:pt x="0" y="14"/>
                    </a:cubicBezTo>
                    <a:cubicBezTo>
                      <a:pt x="44" y="14"/>
                      <a:pt x="44" y="14"/>
                      <a:pt x="44" y="14"/>
                    </a:cubicBezTo>
                    <a:cubicBezTo>
                      <a:pt x="37" y="14"/>
                      <a:pt x="4" y="14"/>
                      <a:pt x="4" y="8"/>
                    </a:cubicBezTo>
                    <a:cubicBezTo>
                      <a:pt x="3" y="1"/>
                      <a:pt x="58" y="0"/>
                      <a:pt x="58" y="0"/>
                    </a:cubicBezTo>
                  </a:path>
                </a:pathLst>
              </a:custGeom>
              <a:solidFill>
                <a:srgbClr val="5AA2C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92" name="Freeform 114">
                <a:extLst>
                  <a:ext uri="{FF2B5EF4-FFF2-40B4-BE49-F238E27FC236}">
                    <a16:creationId xmlns:a16="http://schemas.microsoft.com/office/drawing/2014/main" id="{DD8F7D18-0E11-4A49-9E27-8ED4E4E1108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31" y="2124"/>
                <a:ext cx="53" cy="78"/>
              </a:xfrm>
              <a:custGeom>
                <a:avLst/>
                <a:gdLst>
                  <a:gd name="T0" fmla="*/ 14 w 19"/>
                  <a:gd name="T1" fmla="*/ 0 h 26"/>
                  <a:gd name="T2" fmla="*/ 0 w 19"/>
                  <a:gd name="T3" fmla="*/ 0 h 26"/>
                  <a:gd name="T4" fmla="*/ 1 w 19"/>
                  <a:gd name="T5" fmla="*/ 13 h 26"/>
                  <a:gd name="T6" fmla="*/ 0 w 19"/>
                  <a:gd name="T7" fmla="*/ 26 h 26"/>
                  <a:gd name="T8" fmla="*/ 14 w 19"/>
                  <a:gd name="T9" fmla="*/ 26 h 26"/>
                  <a:gd name="T10" fmla="*/ 19 w 19"/>
                  <a:gd name="T11" fmla="*/ 13 h 26"/>
                  <a:gd name="T12" fmla="*/ 14 w 19"/>
                  <a:gd name="T13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9" h="26">
                    <a:moveTo>
                      <a:pt x="14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4"/>
                      <a:pt x="1" y="8"/>
                      <a:pt x="1" y="13"/>
                    </a:cubicBezTo>
                    <a:cubicBezTo>
                      <a:pt x="1" y="17"/>
                      <a:pt x="1" y="22"/>
                      <a:pt x="0" y="26"/>
                    </a:cubicBezTo>
                    <a:cubicBezTo>
                      <a:pt x="14" y="26"/>
                      <a:pt x="14" y="26"/>
                      <a:pt x="14" y="26"/>
                    </a:cubicBezTo>
                    <a:cubicBezTo>
                      <a:pt x="17" y="26"/>
                      <a:pt x="19" y="20"/>
                      <a:pt x="19" y="13"/>
                    </a:cubicBezTo>
                    <a:cubicBezTo>
                      <a:pt x="19" y="5"/>
                      <a:pt x="17" y="0"/>
                      <a:pt x="14" y="0"/>
                    </a:cubicBezTo>
                    <a:close/>
                  </a:path>
                </a:pathLst>
              </a:custGeom>
              <a:solidFill>
                <a:srgbClr val="A4C6E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93" name="Freeform 115">
                <a:extLst>
                  <a:ext uri="{FF2B5EF4-FFF2-40B4-BE49-F238E27FC236}">
                    <a16:creationId xmlns:a16="http://schemas.microsoft.com/office/drawing/2014/main" id="{B53925CB-1FF0-41DE-8D61-3D1AFA1AB7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84" y="2157"/>
                <a:ext cx="939" cy="9"/>
              </a:xfrm>
              <a:custGeom>
                <a:avLst/>
                <a:gdLst>
                  <a:gd name="T0" fmla="*/ 333 w 333"/>
                  <a:gd name="T1" fmla="*/ 0 h 3"/>
                  <a:gd name="T2" fmla="*/ 0 w 333"/>
                  <a:gd name="T3" fmla="*/ 0 h 3"/>
                  <a:gd name="T4" fmla="*/ 0 w 333"/>
                  <a:gd name="T5" fmla="*/ 1 h 3"/>
                  <a:gd name="T6" fmla="*/ 0 w 333"/>
                  <a:gd name="T7" fmla="*/ 3 h 3"/>
                  <a:gd name="T8" fmla="*/ 320 w 333"/>
                  <a:gd name="T9" fmla="*/ 2 h 3"/>
                  <a:gd name="T10" fmla="*/ 333 w 333"/>
                  <a:gd name="T11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33" h="3">
                    <a:moveTo>
                      <a:pt x="33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ubicBezTo>
                      <a:pt x="0" y="2"/>
                      <a:pt x="0" y="2"/>
                      <a:pt x="0" y="3"/>
                    </a:cubicBezTo>
                    <a:cubicBezTo>
                      <a:pt x="320" y="2"/>
                      <a:pt x="320" y="2"/>
                      <a:pt x="320" y="2"/>
                    </a:cubicBezTo>
                    <a:lnTo>
                      <a:pt x="333" y="0"/>
                    </a:lnTo>
                    <a:close/>
                  </a:path>
                </a:pathLst>
              </a:custGeom>
              <a:solidFill>
                <a:srgbClr val="00336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94" name="Freeform 116">
                <a:extLst>
                  <a:ext uri="{FF2B5EF4-FFF2-40B4-BE49-F238E27FC236}">
                    <a16:creationId xmlns:a16="http://schemas.microsoft.com/office/drawing/2014/main" id="{9710A0C7-800D-45E8-9174-FD81F7F95C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42" y="2130"/>
                <a:ext cx="39" cy="45"/>
              </a:xfrm>
              <a:custGeom>
                <a:avLst/>
                <a:gdLst>
                  <a:gd name="T0" fmla="*/ 11 w 14"/>
                  <a:gd name="T1" fmla="*/ 15 h 15"/>
                  <a:gd name="T2" fmla="*/ 10 w 14"/>
                  <a:gd name="T3" fmla="*/ 0 h 15"/>
                  <a:gd name="T4" fmla="*/ 0 w 14"/>
                  <a:gd name="T5" fmla="*/ 0 h 15"/>
                  <a:gd name="T6" fmla="*/ 11 w 14"/>
                  <a:gd name="T7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15">
                    <a:moveTo>
                      <a:pt x="11" y="15"/>
                    </a:moveTo>
                    <a:cubicBezTo>
                      <a:pt x="14" y="8"/>
                      <a:pt x="10" y="0"/>
                      <a:pt x="1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3" y="1"/>
                      <a:pt x="13" y="2"/>
                      <a:pt x="11" y="1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95" name="Freeform 117">
                <a:extLst>
                  <a:ext uri="{FF2B5EF4-FFF2-40B4-BE49-F238E27FC236}">
                    <a16:creationId xmlns:a16="http://schemas.microsoft.com/office/drawing/2014/main" id="{AAEE8BB4-3436-457B-A731-5DE780E535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31" y="2124"/>
                <a:ext cx="53" cy="78"/>
              </a:xfrm>
              <a:custGeom>
                <a:avLst/>
                <a:gdLst>
                  <a:gd name="T0" fmla="*/ 14 w 19"/>
                  <a:gd name="T1" fmla="*/ 0 h 26"/>
                  <a:gd name="T2" fmla="*/ 0 w 19"/>
                  <a:gd name="T3" fmla="*/ 0 h 26"/>
                  <a:gd name="T4" fmla="*/ 1 w 19"/>
                  <a:gd name="T5" fmla="*/ 13 h 26"/>
                  <a:gd name="T6" fmla="*/ 0 w 19"/>
                  <a:gd name="T7" fmla="*/ 26 h 26"/>
                  <a:gd name="T8" fmla="*/ 14 w 19"/>
                  <a:gd name="T9" fmla="*/ 26 h 26"/>
                  <a:gd name="T10" fmla="*/ 19 w 19"/>
                  <a:gd name="T11" fmla="*/ 13 h 26"/>
                  <a:gd name="T12" fmla="*/ 14 w 19"/>
                  <a:gd name="T13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9" h="26">
                    <a:moveTo>
                      <a:pt x="14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4"/>
                      <a:pt x="1" y="8"/>
                      <a:pt x="1" y="13"/>
                    </a:cubicBezTo>
                    <a:cubicBezTo>
                      <a:pt x="1" y="17"/>
                      <a:pt x="1" y="22"/>
                      <a:pt x="0" y="26"/>
                    </a:cubicBezTo>
                    <a:cubicBezTo>
                      <a:pt x="14" y="26"/>
                      <a:pt x="14" y="26"/>
                      <a:pt x="14" y="26"/>
                    </a:cubicBezTo>
                    <a:cubicBezTo>
                      <a:pt x="17" y="26"/>
                      <a:pt x="19" y="20"/>
                      <a:pt x="19" y="13"/>
                    </a:cubicBezTo>
                    <a:cubicBezTo>
                      <a:pt x="19" y="5"/>
                      <a:pt x="17" y="0"/>
                      <a:pt x="14" y="0"/>
                    </a:cubicBezTo>
                    <a:close/>
                  </a:path>
                </a:pathLst>
              </a:custGeom>
              <a:noFill/>
              <a:ln w="7938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96" name="Freeform 118">
                <a:extLst>
                  <a:ext uri="{FF2B5EF4-FFF2-40B4-BE49-F238E27FC236}">
                    <a16:creationId xmlns:a16="http://schemas.microsoft.com/office/drawing/2014/main" id="{FA15188B-465B-4444-8883-ED4486BFC0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36" y="2151"/>
                <a:ext cx="34" cy="42"/>
              </a:xfrm>
              <a:custGeom>
                <a:avLst/>
                <a:gdLst>
                  <a:gd name="T0" fmla="*/ 1 w 12"/>
                  <a:gd name="T1" fmla="*/ 0 h 14"/>
                  <a:gd name="T2" fmla="*/ 0 w 12"/>
                  <a:gd name="T3" fmla="*/ 14 h 14"/>
                  <a:gd name="T4" fmla="*/ 12 w 12"/>
                  <a:gd name="T5" fmla="*/ 14 h 14"/>
                  <a:gd name="T6" fmla="*/ 3 w 12"/>
                  <a:gd name="T7" fmla="*/ 7 h 14"/>
                  <a:gd name="T8" fmla="*/ 1 w 12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4">
                    <a:moveTo>
                      <a:pt x="1" y="0"/>
                    </a:moveTo>
                    <a:cubicBezTo>
                      <a:pt x="1" y="4"/>
                      <a:pt x="1" y="12"/>
                      <a:pt x="0" y="14"/>
                    </a:cubicBezTo>
                    <a:cubicBezTo>
                      <a:pt x="12" y="14"/>
                      <a:pt x="12" y="14"/>
                      <a:pt x="12" y="14"/>
                    </a:cubicBezTo>
                    <a:cubicBezTo>
                      <a:pt x="8" y="13"/>
                      <a:pt x="4" y="10"/>
                      <a:pt x="3" y="7"/>
                    </a:cubicBezTo>
                    <a:cubicBezTo>
                      <a:pt x="3" y="4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5AA2C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97" name="Freeform 119">
                <a:extLst>
                  <a:ext uri="{FF2B5EF4-FFF2-40B4-BE49-F238E27FC236}">
                    <a16:creationId xmlns:a16="http://schemas.microsoft.com/office/drawing/2014/main" id="{D7F91A8A-A42B-45CA-A5BD-77B9476927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91" y="2097"/>
                <a:ext cx="39" cy="39"/>
              </a:xfrm>
              <a:custGeom>
                <a:avLst/>
                <a:gdLst>
                  <a:gd name="T0" fmla="*/ 2 w 14"/>
                  <a:gd name="T1" fmla="*/ 9 h 13"/>
                  <a:gd name="T2" fmla="*/ 5 w 14"/>
                  <a:gd name="T3" fmla="*/ 1 h 13"/>
                  <a:gd name="T4" fmla="*/ 12 w 14"/>
                  <a:gd name="T5" fmla="*/ 4 h 13"/>
                  <a:gd name="T6" fmla="*/ 9 w 14"/>
                  <a:gd name="T7" fmla="*/ 12 h 13"/>
                  <a:gd name="T8" fmla="*/ 2 w 14"/>
                  <a:gd name="T9" fmla="*/ 9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3">
                    <a:moveTo>
                      <a:pt x="2" y="9"/>
                    </a:moveTo>
                    <a:cubicBezTo>
                      <a:pt x="0" y="6"/>
                      <a:pt x="2" y="2"/>
                      <a:pt x="5" y="1"/>
                    </a:cubicBezTo>
                    <a:cubicBezTo>
                      <a:pt x="8" y="0"/>
                      <a:pt x="11" y="1"/>
                      <a:pt x="12" y="4"/>
                    </a:cubicBezTo>
                    <a:cubicBezTo>
                      <a:pt x="14" y="7"/>
                      <a:pt x="12" y="11"/>
                      <a:pt x="9" y="12"/>
                    </a:cubicBezTo>
                    <a:cubicBezTo>
                      <a:pt x="6" y="13"/>
                      <a:pt x="3" y="12"/>
                      <a:pt x="2" y="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98" name="Freeform 120">
                <a:extLst>
                  <a:ext uri="{FF2B5EF4-FFF2-40B4-BE49-F238E27FC236}">
                    <a16:creationId xmlns:a16="http://schemas.microsoft.com/office/drawing/2014/main" id="{683CDABC-1ADC-46A8-9262-1F19A0D2CF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0" y="2103"/>
                <a:ext cx="25" cy="27"/>
              </a:xfrm>
              <a:custGeom>
                <a:avLst/>
                <a:gdLst>
                  <a:gd name="T0" fmla="*/ 1 w 9"/>
                  <a:gd name="T1" fmla="*/ 6 h 9"/>
                  <a:gd name="T2" fmla="*/ 3 w 9"/>
                  <a:gd name="T3" fmla="*/ 1 h 9"/>
                  <a:gd name="T4" fmla="*/ 9 w 9"/>
                  <a:gd name="T5" fmla="*/ 3 h 9"/>
                  <a:gd name="T6" fmla="*/ 6 w 9"/>
                  <a:gd name="T7" fmla="*/ 8 h 9"/>
                  <a:gd name="T8" fmla="*/ 1 w 9"/>
                  <a:gd name="T9" fmla="*/ 6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9">
                    <a:moveTo>
                      <a:pt x="1" y="6"/>
                    </a:moveTo>
                    <a:cubicBezTo>
                      <a:pt x="0" y="4"/>
                      <a:pt x="1" y="2"/>
                      <a:pt x="3" y="1"/>
                    </a:cubicBezTo>
                    <a:cubicBezTo>
                      <a:pt x="5" y="0"/>
                      <a:pt x="8" y="1"/>
                      <a:pt x="9" y="3"/>
                    </a:cubicBezTo>
                    <a:cubicBezTo>
                      <a:pt x="9" y="5"/>
                      <a:pt x="8" y="8"/>
                      <a:pt x="6" y="8"/>
                    </a:cubicBezTo>
                    <a:cubicBezTo>
                      <a:pt x="4" y="9"/>
                      <a:pt x="2" y="8"/>
                      <a:pt x="1" y="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99" name="Freeform 121">
                <a:extLst>
                  <a:ext uri="{FF2B5EF4-FFF2-40B4-BE49-F238E27FC236}">
                    <a16:creationId xmlns:a16="http://schemas.microsoft.com/office/drawing/2014/main" id="{0F1DE7A9-7B54-4517-B72D-4E6FE5C0B7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0" y="2091"/>
                <a:ext cx="57" cy="60"/>
              </a:xfrm>
              <a:custGeom>
                <a:avLst/>
                <a:gdLst>
                  <a:gd name="T0" fmla="*/ 2 w 20"/>
                  <a:gd name="T1" fmla="*/ 14 h 20"/>
                  <a:gd name="T2" fmla="*/ 7 w 20"/>
                  <a:gd name="T3" fmla="*/ 2 h 20"/>
                  <a:gd name="T4" fmla="*/ 18 w 20"/>
                  <a:gd name="T5" fmla="*/ 7 h 20"/>
                  <a:gd name="T6" fmla="*/ 13 w 20"/>
                  <a:gd name="T7" fmla="*/ 19 h 20"/>
                  <a:gd name="T8" fmla="*/ 2 w 20"/>
                  <a:gd name="T9" fmla="*/ 14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20">
                    <a:moveTo>
                      <a:pt x="2" y="14"/>
                    </a:moveTo>
                    <a:cubicBezTo>
                      <a:pt x="0" y="9"/>
                      <a:pt x="2" y="4"/>
                      <a:pt x="7" y="2"/>
                    </a:cubicBezTo>
                    <a:cubicBezTo>
                      <a:pt x="11" y="0"/>
                      <a:pt x="17" y="2"/>
                      <a:pt x="18" y="7"/>
                    </a:cubicBezTo>
                    <a:cubicBezTo>
                      <a:pt x="20" y="11"/>
                      <a:pt x="18" y="17"/>
                      <a:pt x="13" y="19"/>
                    </a:cubicBezTo>
                    <a:cubicBezTo>
                      <a:pt x="9" y="20"/>
                      <a:pt x="4" y="18"/>
                      <a:pt x="2" y="1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</p:grpSp>
        <p:grpSp>
          <p:nvGrpSpPr>
            <p:cNvPr id="200" name="Group 122">
              <a:extLst>
                <a:ext uri="{FF2B5EF4-FFF2-40B4-BE49-F238E27FC236}">
                  <a16:creationId xmlns:a16="http://schemas.microsoft.com/office/drawing/2014/main" id="{4297FCB2-5B05-41AB-B31B-24FFB97CC1C7}"/>
                </a:ext>
              </a:extLst>
            </p:cNvPr>
            <p:cNvGrpSpPr>
              <a:grpSpLocks/>
            </p:cNvGrpSpPr>
            <p:nvPr/>
          </p:nvGrpSpPr>
          <p:grpSpPr bwMode="auto">
            <a:xfrm rot="13500000">
              <a:off x="10622783" y="3430523"/>
              <a:ext cx="771180" cy="147985"/>
              <a:chOff x="1352" y="2022"/>
              <a:chExt cx="2971" cy="354"/>
            </a:xfrm>
          </p:grpSpPr>
          <p:sp>
            <p:nvSpPr>
              <p:cNvPr id="201" name="Freeform 53">
                <a:extLst>
                  <a:ext uri="{FF2B5EF4-FFF2-40B4-BE49-F238E27FC236}">
                    <a16:creationId xmlns:a16="http://schemas.microsoft.com/office/drawing/2014/main" id="{969ED127-9E10-442E-809D-152A958C74C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352" y="2022"/>
                <a:ext cx="2032" cy="354"/>
              </a:xfrm>
              <a:custGeom>
                <a:avLst/>
                <a:gdLst>
                  <a:gd name="T0" fmla="*/ 721 w 721"/>
                  <a:gd name="T1" fmla="*/ 45 h 118"/>
                  <a:gd name="T2" fmla="*/ 721 w 721"/>
                  <a:gd name="T3" fmla="*/ 46 h 118"/>
                  <a:gd name="T4" fmla="*/ 721 w 721"/>
                  <a:gd name="T5" fmla="*/ 48 h 118"/>
                  <a:gd name="T6" fmla="*/ 716 w 721"/>
                  <a:gd name="T7" fmla="*/ 34 h 118"/>
                  <a:gd name="T8" fmla="*/ 702 w 721"/>
                  <a:gd name="T9" fmla="*/ 34 h 118"/>
                  <a:gd name="T10" fmla="*/ 702 w 721"/>
                  <a:gd name="T11" fmla="*/ 36 h 118"/>
                  <a:gd name="T12" fmla="*/ 683 w 721"/>
                  <a:gd name="T13" fmla="*/ 15 h 118"/>
                  <a:gd name="T14" fmla="*/ 154 w 721"/>
                  <a:gd name="T15" fmla="*/ 15 h 118"/>
                  <a:gd name="T16" fmla="*/ 154 w 721"/>
                  <a:gd name="T17" fmla="*/ 16 h 118"/>
                  <a:gd name="T18" fmla="*/ 139 w 721"/>
                  <a:gd name="T19" fmla="*/ 0 h 118"/>
                  <a:gd name="T20" fmla="*/ 135 w 721"/>
                  <a:gd name="T21" fmla="*/ 0 h 118"/>
                  <a:gd name="T22" fmla="*/ 117 w 721"/>
                  <a:gd name="T23" fmla="*/ 24 h 118"/>
                  <a:gd name="T24" fmla="*/ 115 w 721"/>
                  <a:gd name="T25" fmla="*/ 24 h 118"/>
                  <a:gd name="T26" fmla="*/ 85 w 721"/>
                  <a:gd name="T27" fmla="*/ 40 h 118"/>
                  <a:gd name="T28" fmla="*/ 27 w 721"/>
                  <a:gd name="T29" fmla="*/ 40 h 118"/>
                  <a:gd name="T30" fmla="*/ 17 w 721"/>
                  <a:gd name="T31" fmla="*/ 25 h 118"/>
                  <a:gd name="T32" fmla="*/ 12 w 721"/>
                  <a:gd name="T33" fmla="*/ 25 h 118"/>
                  <a:gd name="T34" fmla="*/ 0 w 721"/>
                  <a:gd name="T35" fmla="*/ 58 h 118"/>
                  <a:gd name="T36" fmla="*/ 12 w 721"/>
                  <a:gd name="T37" fmla="*/ 90 h 118"/>
                  <a:gd name="T38" fmla="*/ 17 w 721"/>
                  <a:gd name="T39" fmla="*/ 90 h 118"/>
                  <a:gd name="T40" fmla="*/ 27 w 721"/>
                  <a:gd name="T41" fmla="*/ 77 h 118"/>
                  <a:gd name="T42" fmla="*/ 27 w 721"/>
                  <a:gd name="T43" fmla="*/ 77 h 118"/>
                  <a:gd name="T44" fmla="*/ 85 w 721"/>
                  <a:gd name="T45" fmla="*/ 77 h 118"/>
                  <a:gd name="T46" fmla="*/ 85 w 721"/>
                  <a:gd name="T47" fmla="*/ 77 h 118"/>
                  <a:gd name="T48" fmla="*/ 115 w 721"/>
                  <a:gd name="T49" fmla="*/ 93 h 118"/>
                  <a:gd name="T50" fmla="*/ 117 w 721"/>
                  <a:gd name="T51" fmla="*/ 93 h 118"/>
                  <a:gd name="T52" fmla="*/ 134 w 721"/>
                  <a:gd name="T53" fmla="*/ 118 h 118"/>
                  <a:gd name="T54" fmla="*/ 139 w 721"/>
                  <a:gd name="T55" fmla="*/ 118 h 118"/>
                  <a:gd name="T56" fmla="*/ 155 w 721"/>
                  <a:gd name="T57" fmla="*/ 99 h 118"/>
                  <a:gd name="T58" fmla="*/ 155 w 721"/>
                  <a:gd name="T59" fmla="*/ 100 h 118"/>
                  <a:gd name="T60" fmla="*/ 683 w 721"/>
                  <a:gd name="T61" fmla="*/ 100 h 118"/>
                  <a:gd name="T62" fmla="*/ 702 w 721"/>
                  <a:gd name="T63" fmla="*/ 60 h 118"/>
                  <a:gd name="T64" fmla="*/ 716 w 721"/>
                  <a:gd name="T65" fmla="*/ 60 h 118"/>
                  <a:gd name="T66" fmla="*/ 721 w 721"/>
                  <a:gd name="T67" fmla="*/ 47 h 118"/>
                  <a:gd name="T68" fmla="*/ 716 w 721"/>
                  <a:gd name="T69" fmla="*/ 34 h 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721" h="118">
                    <a:moveTo>
                      <a:pt x="721" y="45"/>
                    </a:moveTo>
                    <a:cubicBezTo>
                      <a:pt x="721" y="45"/>
                      <a:pt x="721" y="45"/>
                      <a:pt x="721" y="46"/>
                    </a:cubicBezTo>
                    <a:cubicBezTo>
                      <a:pt x="721" y="47"/>
                      <a:pt x="721" y="47"/>
                      <a:pt x="721" y="48"/>
                    </a:cubicBezTo>
                    <a:moveTo>
                      <a:pt x="716" y="34"/>
                    </a:moveTo>
                    <a:cubicBezTo>
                      <a:pt x="702" y="34"/>
                      <a:pt x="702" y="34"/>
                      <a:pt x="702" y="34"/>
                    </a:cubicBezTo>
                    <a:cubicBezTo>
                      <a:pt x="702" y="34"/>
                      <a:pt x="702" y="35"/>
                      <a:pt x="702" y="36"/>
                    </a:cubicBezTo>
                    <a:cubicBezTo>
                      <a:pt x="698" y="26"/>
                      <a:pt x="690" y="15"/>
                      <a:pt x="683" y="15"/>
                    </a:cubicBezTo>
                    <a:cubicBezTo>
                      <a:pt x="154" y="15"/>
                      <a:pt x="154" y="15"/>
                      <a:pt x="154" y="15"/>
                    </a:cubicBezTo>
                    <a:cubicBezTo>
                      <a:pt x="154" y="15"/>
                      <a:pt x="154" y="16"/>
                      <a:pt x="154" y="16"/>
                    </a:cubicBezTo>
                    <a:cubicBezTo>
                      <a:pt x="151" y="6"/>
                      <a:pt x="145" y="0"/>
                      <a:pt x="139" y="0"/>
                    </a:cubicBezTo>
                    <a:cubicBezTo>
                      <a:pt x="135" y="0"/>
                      <a:pt x="135" y="0"/>
                      <a:pt x="135" y="0"/>
                    </a:cubicBezTo>
                    <a:cubicBezTo>
                      <a:pt x="127" y="0"/>
                      <a:pt x="121" y="9"/>
                      <a:pt x="117" y="24"/>
                    </a:cubicBezTo>
                    <a:cubicBezTo>
                      <a:pt x="115" y="24"/>
                      <a:pt x="115" y="24"/>
                      <a:pt x="115" y="24"/>
                    </a:cubicBezTo>
                    <a:cubicBezTo>
                      <a:pt x="115" y="24"/>
                      <a:pt x="93" y="40"/>
                      <a:pt x="85" y="40"/>
                    </a:cubicBezTo>
                    <a:cubicBezTo>
                      <a:pt x="27" y="40"/>
                      <a:pt x="27" y="40"/>
                      <a:pt x="27" y="40"/>
                    </a:cubicBezTo>
                    <a:cubicBezTo>
                      <a:pt x="25" y="31"/>
                      <a:pt x="21" y="25"/>
                      <a:pt x="17" y="25"/>
                    </a:cubicBezTo>
                    <a:cubicBezTo>
                      <a:pt x="12" y="25"/>
                      <a:pt x="12" y="25"/>
                      <a:pt x="12" y="25"/>
                    </a:cubicBezTo>
                    <a:cubicBezTo>
                      <a:pt x="6" y="25"/>
                      <a:pt x="0" y="40"/>
                      <a:pt x="0" y="58"/>
                    </a:cubicBezTo>
                    <a:cubicBezTo>
                      <a:pt x="0" y="75"/>
                      <a:pt x="6" y="90"/>
                      <a:pt x="12" y="90"/>
                    </a:cubicBezTo>
                    <a:cubicBezTo>
                      <a:pt x="17" y="90"/>
                      <a:pt x="17" y="90"/>
                      <a:pt x="17" y="90"/>
                    </a:cubicBezTo>
                    <a:cubicBezTo>
                      <a:pt x="21" y="90"/>
                      <a:pt x="25" y="85"/>
                      <a:pt x="27" y="77"/>
                    </a:cubicBezTo>
                    <a:cubicBezTo>
                      <a:pt x="27" y="77"/>
                      <a:pt x="27" y="77"/>
                      <a:pt x="27" y="77"/>
                    </a:cubicBezTo>
                    <a:cubicBezTo>
                      <a:pt x="85" y="77"/>
                      <a:pt x="85" y="77"/>
                      <a:pt x="85" y="77"/>
                    </a:cubicBezTo>
                    <a:cubicBezTo>
                      <a:pt x="85" y="77"/>
                      <a:pt x="85" y="77"/>
                      <a:pt x="85" y="77"/>
                    </a:cubicBezTo>
                    <a:cubicBezTo>
                      <a:pt x="93" y="77"/>
                      <a:pt x="115" y="93"/>
                      <a:pt x="115" y="93"/>
                    </a:cubicBezTo>
                    <a:cubicBezTo>
                      <a:pt x="117" y="93"/>
                      <a:pt x="117" y="93"/>
                      <a:pt x="117" y="93"/>
                    </a:cubicBezTo>
                    <a:cubicBezTo>
                      <a:pt x="121" y="108"/>
                      <a:pt x="127" y="118"/>
                      <a:pt x="134" y="118"/>
                    </a:cubicBezTo>
                    <a:cubicBezTo>
                      <a:pt x="139" y="118"/>
                      <a:pt x="139" y="118"/>
                      <a:pt x="139" y="118"/>
                    </a:cubicBezTo>
                    <a:cubicBezTo>
                      <a:pt x="146" y="118"/>
                      <a:pt x="151" y="110"/>
                      <a:pt x="155" y="99"/>
                    </a:cubicBezTo>
                    <a:cubicBezTo>
                      <a:pt x="155" y="99"/>
                      <a:pt x="155" y="99"/>
                      <a:pt x="155" y="100"/>
                    </a:cubicBezTo>
                    <a:cubicBezTo>
                      <a:pt x="683" y="100"/>
                      <a:pt x="683" y="100"/>
                      <a:pt x="683" y="100"/>
                    </a:cubicBezTo>
                    <a:cubicBezTo>
                      <a:pt x="690" y="100"/>
                      <a:pt x="698" y="76"/>
                      <a:pt x="702" y="60"/>
                    </a:cubicBezTo>
                    <a:cubicBezTo>
                      <a:pt x="716" y="60"/>
                      <a:pt x="716" y="60"/>
                      <a:pt x="716" y="60"/>
                    </a:cubicBezTo>
                    <a:cubicBezTo>
                      <a:pt x="719" y="60"/>
                      <a:pt x="721" y="54"/>
                      <a:pt x="721" y="47"/>
                    </a:cubicBezTo>
                    <a:cubicBezTo>
                      <a:pt x="721" y="39"/>
                      <a:pt x="719" y="34"/>
                      <a:pt x="716" y="34"/>
                    </a:cubicBezTo>
                    <a:close/>
                  </a:path>
                </a:pathLst>
              </a:custGeom>
              <a:noFill/>
              <a:ln w="254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02" name="Freeform 54">
                <a:extLst>
                  <a:ext uri="{FF2B5EF4-FFF2-40B4-BE49-F238E27FC236}">
                    <a16:creationId xmlns:a16="http://schemas.microsoft.com/office/drawing/2014/main" id="{DC4F7064-7847-4B4D-B228-43D06F7C21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74" y="2022"/>
                <a:ext cx="121" cy="354"/>
              </a:xfrm>
              <a:custGeom>
                <a:avLst/>
                <a:gdLst>
                  <a:gd name="T0" fmla="*/ 21 w 43"/>
                  <a:gd name="T1" fmla="*/ 0 h 118"/>
                  <a:gd name="T2" fmla="*/ 0 w 43"/>
                  <a:gd name="T3" fmla="*/ 38 h 118"/>
                  <a:gd name="T4" fmla="*/ 15 w 43"/>
                  <a:gd name="T5" fmla="*/ 38 h 118"/>
                  <a:gd name="T6" fmla="*/ 23 w 43"/>
                  <a:gd name="T7" fmla="*/ 60 h 118"/>
                  <a:gd name="T8" fmla="*/ 15 w 43"/>
                  <a:gd name="T9" fmla="*/ 81 h 118"/>
                  <a:gd name="T10" fmla="*/ 0 w 43"/>
                  <a:gd name="T11" fmla="*/ 81 h 118"/>
                  <a:gd name="T12" fmla="*/ 20 w 43"/>
                  <a:gd name="T13" fmla="*/ 118 h 118"/>
                  <a:gd name="T14" fmla="*/ 43 w 43"/>
                  <a:gd name="T15" fmla="*/ 59 h 118"/>
                  <a:gd name="T16" fmla="*/ 21 w 43"/>
                  <a:gd name="T17" fmla="*/ 0 h 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3" h="118">
                    <a:moveTo>
                      <a:pt x="21" y="0"/>
                    </a:moveTo>
                    <a:cubicBezTo>
                      <a:pt x="11" y="0"/>
                      <a:pt x="3" y="16"/>
                      <a:pt x="0" y="38"/>
                    </a:cubicBezTo>
                    <a:cubicBezTo>
                      <a:pt x="15" y="38"/>
                      <a:pt x="15" y="38"/>
                      <a:pt x="15" y="38"/>
                    </a:cubicBezTo>
                    <a:cubicBezTo>
                      <a:pt x="19" y="38"/>
                      <a:pt x="23" y="48"/>
                      <a:pt x="23" y="60"/>
                    </a:cubicBezTo>
                    <a:cubicBezTo>
                      <a:pt x="23" y="72"/>
                      <a:pt x="19" y="81"/>
                      <a:pt x="15" y="81"/>
                    </a:cubicBezTo>
                    <a:cubicBezTo>
                      <a:pt x="0" y="81"/>
                      <a:pt x="0" y="81"/>
                      <a:pt x="0" y="81"/>
                    </a:cubicBezTo>
                    <a:cubicBezTo>
                      <a:pt x="4" y="103"/>
                      <a:pt x="11" y="117"/>
                      <a:pt x="20" y="118"/>
                    </a:cubicBezTo>
                    <a:cubicBezTo>
                      <a:pt x="33" y="118"/>
                      <a:pt x="43" y="91"/>
                      <a:pt x="43" y="59"/>
                    </a:cubicBezTo>
                    <a:cubicBezTo>
                      <a:pt x="43" y="26"/>
                      <a:pt x="33" y="0"/>
                      <a:pt x="21" y="0"/>
                    </a:cubicBezTo>
                    <a:close/>
                  </a:path>
                </a:pathLst>
              </a:custGeom>
              <a:solidFill>
                <a:srgbClr val="DEE9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03" name="Freeform 55">
                <a:extLst>
                  <a:ext uri="{FF2B5EF4-FFF2-40B4-BE49-F238E27FC236}">
                    <a16:creationId xmlns:a16="http://schemas.microsoft.com/office/drawing/2014/main" id="{EE83B104-DCA6-4AD3-B6B3-82483531008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33" y="2022"/>
                <a:ext cx="76" cy="354"/>
              </a:xfrm>
              <a:custGeom>
                <a:avLst/>
                <a:gdLst>
                  <a:gd name="T0" fmla="*/ 4 w 27"/>
                  <a:gd name="T1" fmla="*/ 118 h 118"/>
                  <a:gd name="T2" fmla="*/ 26 w 27"/>
                  <a:gd name="T3" fmla="*/ 59 h 118"/>
                  <a:gd name="T4" fmla="*/ 5 w 27"/>
                  <a:gd name="T5" fmla="*/ 0 h 118"/>
                  <a:gd name="T6" fmla="*/ 0 w 27"/>
                  <a:gd name="T7" fmla="*/ 0 h 118"/>
                  <a:gd name="T8" fmla="*/ 22 w 27"/>
                  <a:gd name="T9" fmla="*/ 59 h 118"/>
                  <a:gd name="T10" fmla="*/ 0 w 27"/>
                  <a:gd name="T11" fmla="*/ 118 h 118"/>
                  <a:gd name="T12" fmla="*/ 4 w 27"/>
                  <a:gd name="T13" fmla="*/ 118 h 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7" h="118">
                    <a:moveTo>
                      <a:pt x="4" y="118"/>
                    </a:moveTo>
                    <a:cubicBezTo>
                      <a:pt x="17" y="118"/>
                      <a:pt x="26" y="92"/>
                      <a:pt x="26" y="59"/>
                    </a:cubicBezTo>
                    <a:cubicBezTo>
                      <a:pt x="27" y="26"/>
                      <a:pt x="17" y="0"/>
                      <a:pt x="5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2" y="0"/>
                      <a:pt x="22" y="26"/>
                      <a:pt x="22" y="59"/>
                    </a:cubicBezTo>
                    <a:cubicBezTo>
                      <a:pt x="22" y="92"/>
                      <a:pt x="12" y="118"/>
                      <a:pt x="0" y="118"/>
                    </a:cubicBezTo>
                    <a:lnTo>
                      <a:pt x="4" y="118"/>
                    </a:lnTo>
                    <a:close/>
                  </a:path>
                </a:pathLst>
              </a:custGeom>
              <a:solidFill>
                <a:srgbClr val="A6C7E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04" name="Freeform 56">
                <a:extLst>
                  <a:ext uri="{FF2B5EF4-FFF2-40B4-BE49-F238E27FC236}">
                    <a16:creationId xmlns:a16="http://schemas.microsoft.com/office/drawing/2014/main" id="{C3D1167A-3775-41FC-A5A4-41D04B0B23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86" y="2067"/>
                <a:ext cx="1536" cy="255"/>
              </a:xfrm>
              <a:custGeom>
                <a:avLst/>
                <a:gdLst>
                  <a:gd name="T0" fmla="*/ 529 w 545"/>
                  <a:gd name="T1" fmla="*/ 0 h 85"/>
                  <a:gd name="T2" fmla="*/ 0 w 545"/>
                  <a:gd name="T3" fmla="*/ 0 h 85"/>
                  <a:gd name="T4" fmla="*/ 7 w 545"/>
                  <a:gd name="T5" fmla="*/ 44 h 85"/>
                  <a:gd name="T6" fmla="*/ 1 w 545"/>
                  <a:gd name="T7" fmla="*/ 85 h 85"/>
                  <a:gd name="T8" fmla="*/ 529 w 545"/>
                  <a:gd name="T9" fmla="*/ 85 h 85"/>
                  <a:gd name="T10" fmla="*/ 545 w 545"/>
                  <a:gd name="T11" fmla="*/ 42 h 85"/>
                  <a:gd name="T12" fmla="*/ 529 w 545"/>
                  <a:gd name="T13" fmla="*/ 0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45" h="85">
                    <a:moveTo>
                      <a:pt x="529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5" y="11"/>
                      <a:pt x="7" y="26"/>
                      <a:pt x="7" y="44"/>
                    </a:cubicBezTo>
                    <a:cubicBezTo>
                      <a:pt x="7" y="60"/>
                      <a:pt x="5" y="74"/>
                      <a:pt x="1" y="85"/>
                    </a:cubicBezTo>
                    <a:cubicBezTo>
                      <a:pt x="529" y="85"/>
                      <a:pt x="529" y="85"/>
                      <a:pt x="529" y="85"/>
                    </a:cubicBezTo>
                    <a:cubicBezTo>
                      <a:pt x="538" y="85"/>
                      <a:pt x="545" y="66"/>
                      <a:pt x="545" y="42"/>
                    </a:cubicBezTo>
                    <a:cubicBezTo>
                      <a:pt x="545" y="19"/>
                      <a:pt x="535" y="0"/>
                      <a:pt x="529" y="0"/>
                    </a:cubicBezTo>
                    <a:close/>
                  </a:path>
                </a:pathLst>
              </a:cu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05" name="Freeform 57">
                <a:extLst>
                  <a:ext uri="{FF2B5EF4-FFF2-40B4-BE49-F238E27FC236}">
                    <a16:creationId xmlns:a16="http://schemas.microsoft.com/office/drawing/2014/main" id="{5B2E4E18-EC16-4C5B-B88E-54621E436E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86" y="2067"/>
                <a:ext cx="992" cy="255"/>
              </a:xfrm>
              <a:custGeom>
                <a:avLst/>
                <a:gdLst>
                  <a:gd name="T0" fmla="*/ 7 w 352"/>
                  <a:gd name="T1" fmla="*/ 44 h 85"/>
                  <a:gd name="T2" fmla="*/ 1 w 352"/>
                  <a:gd name="T3" fmla="*/ 85 h 85"/>
                  <a:gd name="T4" fmla="*/ 342 w 352"/>
                  <a:gd name="T5" fmla="*/ 85 h 85"/>
                  <a:gd name="T6" fmla="*/ 351 w 352"/>
                  <a:gd name="T7" fmla="*/ 53 h 85"/>
                  <a:gd name="T8" fmla="*/ 352 w 352"/>
                  <a:gd name="T9" fmla="*/ 21 h 85"/>
                  <a:gd name="T10" fmla="*/ 339 w 352"/>
                  <a:gd name="T11" fmla="*/ 0 h 85"/>
                  <a:gd name="T12" fmla="*/ 0 w 352"/>
                  <a:gd name="T13" fmla="*/ 0 h 85"/>
                  <a:gd name="T14" fmla="*/ 7 w 352"/>
                  <a:gd name="T15" fmla="*/ 44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52" h="85">
                    <a:moveTo>
                      <a:pt x="7" y="44"/>
                    </a:moveTo>
                    <a:cubicBezTo>
                      <a:pt x="7" y="60"/>
                      <a:pt x="5" y="74"/>
                      <a:pt x="1" y="85"/>
                    </a:cubicBezTo>
                    <a:cubicBezTo>
                      <a:pt x="342" y="85"/>
                      <a:pt x="342" y="85"/>
                      <a:pt x="342" y="85"/>
                    </a:cubicBezTo>
                    <a:cubicBezTo>
                      <a:pt x="351" y="53"/>
                      <a:pt x="351" y="53"/>
                      <a:pt x="351" y="53"/>
                    </a:cubicBezTo>
                    <a:cubicBezTo>
                      <a:pt x="352" y="21"/>
                      <a:pt x="352" y="21"/>
                      <a:pt x="352" y="21"/>
                    </a:cubicBezTo>
                    <a:cubicBezTo>
                      <a:pt x="339" y="0"/>
                      <a:pt x="339" y="0"/>
                      <a:pt x="339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5" y="11"/>
                      <a:pt x="7" y="26"/>
                      <a:pt x="7" y="44"/>
                    </a:cubicBezTo>
                    <a:close/>
                  </a:path>
                </a:pathLst>
              </a:custGeom>
              <a:solidFill>
                <a:srgbClr val="D1E1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06" name="Freeform 58">
                <a:extLst>
                  <a:ext uri="{FF2B5EF4-FFF2-40B4-BE49-F238E27FC236}">
                    <a16:creationId xmlns:a16="http://schemas.microsoft.com/office/drawing/2014/main" id="{CA7604BB-5AB0-4163-BFAC-A9ABAA1D1F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73" y="2067"/>
                <a:ext cx="65" cy="252"/>
              </a:xfrm>
              <a:custGeom>
                <a:avLst/>
                <a:gdLst>
                  <a:gd name="T0" fmla="*/ 0 w 23"/>
                  <a:gd name="T1" fmla="*/ 0 h 84"/>
                  <a:gd name="T2" fmla="*/ 23 w 23"/>
                  <a:gd name="T3" fmla="*/ 44 h 84"/>
                  <a:gd name="T4" fmla="*/ 2 w 23"/>
                  <a:gd name="T5" fmla="*/ 84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3" h="84">
                    <a:moveTo>
                      <a:pt x="0" y="0"/>
                    </a:moveTo>
                    <a:cubicBezTo>
                      <a:pt x="8" y="12"/>
                      <a:pt x="23" y="33"/>
                      <a:pt x="23" y="44"/>
                    </a:cubicBezTo>
                    <a:cubicBezTo>
                      <a:pt x="23" y="55"/>
                      <a:pt x="2" y="84"/>
                      <a:pt x="2" y="84"/>
                    </a:cubicBezTo>
                  </a:path>
                </a:pathLst>
              </a:custGeom>
              <a:solidFill>
                <a:srgbClr val="82838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07" name="Freeform 59">
                <a:extLst>
                  <a:ext uri="{FF2B5EF4-FFF2-40B4-BE49-F238E27FC236}">
                    <a16:creationId xmlns:a16="http://schemas.microsoft.com/office/drawing/2014/main" id="{82E9CEE5-98B2-4C52-9747-C30A7FAD1D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28" y="2142"/>
                <a:ext cx="184" cy="111"/>
              </a:xfrm>
              <a:custGeom>
                <a:avLst/>
                <a:gdLst>
                  <a:gd name="T0" fmla="*/ 58 w 65"/>
                  <a:gd name="T1" fmla="*/ 0 h 37"/>
                  <a:gd name="T2" fmla="*/ 0 w 65"/>
                  <a:gd name="T3" fmla="*/ 0 h 37"/>
                  <a:gd name="T4" fmla="*/ 2 w 65"/>
                  <a:gd name="T5" fmla="*/ 18 h 37"/>
                  <a:gd name="T6" fmla="*/ 0 w 65"/>
                  <a:gd name="T7" fmla="*/ 37 h 37"/>
                  <a:gd name="T8" fmla="*/ 58 w 65"/>
                  <a:gd name="T9" fmla="*/ 37 h 37"/>
                  <a:gd name="T10" fmla="*/ 65 w 65"/>
                  <a:gd name="T11" fmla="*/ 19 h 37"/>
                  <a:gd name="T12" fmla="*/ 58 w 65"/>
                  <a:gd name="T13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5" h="37">
                    <a:moveTo>
                      <a:pt x="5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5"/>
                      <a:pt x="2" y="11"/>
                      <a:pt x="2" y="18"/>
                    </a:cubicBezTo>
                    <a:cubicBezTo>
                      <a:pt x="2" y="25"/>
                      <a:pt x="1" y="31"/>
                      <a:pt x="0" y="37"/>
                    </a:cubicBezTo>
                    <a:cubicBezTo>
                      <a:pt x="58" y="37"/>
                      <a:pt x="58" y="37"/>
                      <a:pt x="58" y="37"/>
                    </a:cubicBezTo>
                    <a:cubicBezTo>
                      <a:pt x="62" y="37"/>
                      <a:pt x="65" y="29"/>
                      <a:pt x="65" y="19"/>
                    </a:cubicBezTo>
                    <a:cubicBezTo>
                      <a:pt x="65" y="8"/>
                      <a:pt x="62" y="0"/>
                      <a:pt x="58" y="0"/>
                    </a:cubicBezTo>
                    <a:close/>
                  </a:path>
                </a:pathLst>
              </a:custGeom>
              <a:solidFill>
                <a:srgbClr val="DFE0E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08" name="Freeform 60">
                <a:extLst>
                  <a:ext uri="{FF2B5EF4-FFF2-40B4-BE49-F238E27FC236}">
                    <a16:creationId xmlns:a16="http://schemas.microsoft.com/office/drawing/2014/main" id="{384010B0-6820-4EAB-B76A-3B4D3A7415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52" y="2097"/>
                <a:ext cx="71" cy="195"/>
              </a:xfrm>
              <a:custGeom>
                <a:avLst/>
                <a:gdLst>
                  <a:gd name="T0" fmla="*/ 0 w 25"/>
                  <a:gd name="T1" fmla="*/ 33 h 65"/>
                  <a:gd name="T2" fmla="*/ 12 w 25"/>
                  <a:gd name="T3" fmla="*/ 0 h 65"/>
                  <a:gd name="T4" fmla="*/ 24 w 25"/>
                  <a:gd name="T5" fmla="*/ 33 h 65"/>
                  <a:gd name="T6" fmla="*/ 12 w 25"/>
                  <a:gd name="T7" fmla="*/ 65 h 65"/>
                  <a:gd name="T8" fmla="*/ 0 w 25"/>
                  <a:gd name="T9" fmla="*/ 33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65">
                    <a:moveTo>
                      <a:pt x="0" y="33"/>
                    </a:moveTo>
                    <a:cubicBezTo>
                      <a:pt x="0" y="15"/>
                      <a:pt x="6" y="0"/>
                      <a:pt x="12" y="0"/>
                    </a:cubicBezTo>
                    <a:cubicBezTo>
                      <a:pt x="19" y="0"/>
                      <a:pt x="25" y="15"/>
                      <a:pt x="24" y="33"/>
                    </a:cubicBezTo>
                    <a:cubicBezTo>
                      <a:pt x="24" y="50"/>
                      <a:pt x="19" y="65"/>
                      <a:pt x="12" y="65"/>
                    </a:cubicBezTo>
                    <a:cubicBezTo>
                      <a:pt x="6" y="65"/>
                      <a:pt x="0" y="50"/>
                      <a:pt x="0" y="33"/>
                    </a:cubicBezTo>
                    <a:close/>
                  </a:path>
                </a:pathLst>
              </a:custGeom>
              <a:solidFill>
                <a:srgbClr val="DEE9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09" name="Freeform 61">
                <a:extLst>
                  <a:ext uri="{FF2B5EF4-FFF2-40B4-BE49-F238E27FC236}">
                    <a16:creationId xmlns:a16="http://schemas.microsoft.com/office/drawing/2014/main" id="{606F3553-2225-4B2A-8E5E-F7D095AE3C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55" y="2103"/>
                <a:ext cx="59" cy="99"/>
              </a:xfrm>
              <a:custGeom>
                <a:avLst/>
                <a:gdLst>
                  <a:gd name="T0" fmla="*/ 9 w 21"/>
                  <a:gd name="T1" fmla="*/ 2 h 33"/>
                  <a:gd name="T2" fmla="*/ 3 w 21"/>
                  <a:gd name="T3" fmla="*/ 15 h 33"/>
                  <a:gd name="T4" fmla="*/ 2 w 21"/>
                  <a:gd name="T5" fmla="*/ 33 h 33"/>
                  <a:gd name="T6" fmla="*/ 7 w 21"/>
                  <a:gd name="T7" fmla="*/ 22 h 33"/>
                  <a:gd name="T8" fmla="*/ 12 w 21"/>
                  <a:gd name="T9" fmla="*/ 20 h 33"/>
                  <a:gd name="T10" fmla="*/ 16 w 21"/>
                  <a:gd name="T11" fmla="*/ 24 h 33"/>
                  <a:gd name="T12" fmla="*/ 13 w 21"/>
                  <a:gd name="T13" fmla="*/ 4 h 33"/>
                  <a:gd name="T14" fmla="*/ 9 w 21"/>
                  <a:gd name="T15" fmla="*/ 2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1" h="33">
                    <a:moveTo>
                      <a:pt x="9" y="2"/>
                    </a:moveTo>
                    <a:cubicBezTo>
                      <a:pt x="5" y="5"/>
                      <a:pt x="3" y="11"/>
                      <a:pt x="3" y="15"/>
                    </a:cubicBezTo>
                    <a:cubicBezTo>
                      <a:pt x="2" y="21"/>
                      <a:pt x="0" y="28"/>
                      <a:pt x="2" y="33"/>
                    </a:cubicBezTo>
                    <a:cubicBezTo>
                      <a:pt x="4" y="29"/>
                      <a:pt x="3" y="25"/>
                      <a:pt x="7" y="22"/>
                    </a:cubicBezTo>
                    <a:cubicBezTo>
                      <a:pt x="8" y="21"/>
                      <a:pt x="11" y="20"/>
                      <a:pt x="12" y="20"/>
                    </a:cubicBezTo>
                    <a:cubicBezTo>
                      <a:pt x="15" y="21"/>
                      <a:pt x="14" y="23"/>
                      <a:pt x="16" y="24"/>
                    </a:cubicBezTo>
                    <a:cubicBezTo>
                      <a:pt x="21" y="23"/>
                      <a:pt x="16" y="7"/>
                      <a:pt x="13" y="4"/>
                    </a:cubicBezTo>
                    <a:cubicBezTo>
                      <a:pt x="12" y="2"/>
                      <a:pt x="10" y="0"/>
                      <a:pt x="9" y="2"/>
                    </a:cubicBezTo>
                    <a:close/>
                  </a:path>
                </a:pathLst>
              </a:custGeom>
              <a:solidFill>
                <a:srgbClr val="D1E1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10" name="Freeform 62">
                <a:extLst>
                  <a:ext uri="{FF2B5EF4-FFF2-40B4-BE49-F238E27FC236}">
                    <a16:creationId xmlns:a16="http://schemas.microsoft.com/office/drawing/2014/main" id="{A4820EB6-D2EA-41F2-8622-AB2301D342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64" y="2100"/>
                <a:ext cx="31" cy="63"/>
              </a:xfrm>
              <a:custGeom>
                <a:avLst/>
                <a:gdLst>
                  <a:gd name="T0" fmla="*/ 1 w 11"/>
                  <a:gd name="T1" fmla="*/ 21 h 21"/>
                  <a:gd name="T2" fmla="*/ 4 w 11"/>
                  <a:gd name="T3" fmla="*/ 6 h 21"/>
                  <a:gd name="T4" fmla="*/ 11 w 11"/>
                  <a:gd name="T5" fmla="*/ 13 h 21"/>
                  <a:gd name="T6" fmla="*/ 4 w 11"/>
                  <a:gd name="T7" fmla="*/ 1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" h="21">
                    <a:moveTo>
                      <a:pt x="1" y="21"/>
                    </a:moveTo>
                    <a:cubicBezTo>
                      <a:pt x="0" y="17"/>
                      <a:pt x="1" y="10"/>
                      <a:pt x="4" y="6"/>
                    </a:cubicBezTo>
                    <a:cubicBezTo>
                      <a:pt x="8" y="0"/>
                      <a:pt x="10" y="10"/>
                      <a:pt x="11" y="13"/>
                    </a:cubicBezTo>
                    <a:cubicBezTo>
                      <a:pt x="10" y="11"/>
                      <a:pt x="5" y="5"/>
                      <a:pt x="4" y="11"/>
                    </a:cubicBezTo>
                  </a:path>
                </a:pathLst>
              </a:custGeom>
              <a:solidFill>
                <a:srgbClr val="A4C6E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11" name="Freeform 63">
                <a:extLst>
                  <a:ext uri="{FF2B5EF4-FFF2-40B4-BE49-F238E27FC236}">
                    <a16:creationId xmlns:a16="http://schemas.microsoft.com/office/drawing/2014/main" id="{D380C95A-126F-4743-9491-4C2BE7EDD1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32" y="2067"/>
                <a:ext cx="107" cy="255"/>
              </a:xfrm>
              <a:custGeom>
                <a:avLst/>
                <a:gdLst>
                  <a:gd name="T0" fmla="*/ 38 w 38"/>
                  <a:gd name="T1" fmla="*/ 30 h 85"/>
                  <a:gd name="T2" fmla="*/ 16 w 38"/>
                  <a:gd name="T3" fmla="*/ 0 h 85"/>
                  <a:gd name="T4" fmla="*/ 0 w 38"/>
                  <a:gd name="T5" fmla="*/ 42 h 85"/>
                  <a:gd name="T6" fmla="*/ 16 w 38"/>
                  <a:gd name="T7" fmla="*/ 85 h 85"/>
                  <a:gd name="T8" fmla="*/ 17 w 38"/>
                  <a:gd name="T9" fmla="*/ 85 h 85"/>
                  <a:gd name="T10" fmla="*/ 38 w 38"/>
                  <a:gd name="T11" fmla="*/ 30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85">
                    <a:moveTo>
                      <a:pt x="38" y="30"/>
                    </a:moveTo>
                    <a:cubicBezTo>
                      <a:pt x="38" y="20"/>
                      <a:pt x="25" y="0"/>
                      <a:pt x="16" y="0"/>
                    </a:cubicBezTo>
                    <a:cubicBezTo>
                      <a:pt x="8" y="0"/>
                      <a:pt x="0" y="19"/>
                      <a:pt x="0" y="42"/>
                    </a:cubicBezTo>
                    <a:cubicBezTo>
                      <a:pt x="0" y="66"/>
                      <a:pt x="7" y="85"/>
                      <a:pt x="16" y="85"/>
                    </a:cubicBezTo>
                    <a:cubicBezTo>
                      <a:pt x="17" y="85"/>
                      <a:pt x="17" y="85"/>
                      <a:pt x="17" y="85"/>
                    </a:cubicBezTo>
                    <a:cubicBezTo>
                      <a:pt x="26" y="83"/>
                      <a:pt x="38" y="40"/>
                      <a:pt x="38" y="30"/>
                    </a:cubicBezTo>
                    <a:close/>
                  </a:path>
                </a:pathLst>
              </a:custGeom>
              <a:solidFill>
                <a:srgbClr val="D1E1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12" name="Freeform 64">
                <a:extLst>
                  <a:ext uri="{FF2B5EF4-FFF2-40B4-BE49-F238E27FC236}">
                    <a16:creationId xmlns:a16="http://schemas.microsoft.com/office/drawing/2014/main" id="{6464E7A9-AB03-4501-9FAA-64E38DD8A2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05" y="2070"/>
                <a:ext cx="104" cy="252"/>
              </a:xfrm>
              <a:custGeom>
                <a:avLst/>
                <a:gdLst>
                  <a:gd name="T0" fmla="*/ 0 w 37"/>
                  <a:gd name="T1" fmla="*/ 84 h 84"/>
                  <a:gd name="T2" fmla="*/ 16 w 37"/>
                  <a:gd name="T3" fmla="*/ 42 h 84"/>
                  <a:gd name="T4" fmla="*/ 0 w 37"/>
                  <a:gd name="T5" fmla="*/ 0 h 84"/>
                  <a:gd name="T6" fmla="*/ 21 w 37"/>
                  <a:gd name="T7" fmla="*/ 0 h 84"/>
                  <a:gd name="T8" fmla="*/ 37 w 37"/>
                  <a:gd name="T9" fmla="*/ 42 h 84"/>
                  <a:gd name="T10" fmla="*/ 21 w 37"/>
                  <a:gd name="T11" fmla="*/ 84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7" h="84">
                    <a:moveTo>
                      <a:pt x="0" y="84"/>
                    </a:moveTo>
                    <a:cubicBezTo>
                      <a:pt x="9" y="84"/>
                      <a:pt x="16" y="65"/>
                      <a:pt x="16" y="42"/>
                    </a:cubicBezTo>
                    <a:cubicBezTo>
                      <a:pt x="16" y="19"/>
                      <a:pt x="9" y="0"/>
                      <a:pt x="0" y="0"/>
                    </a:cubicBezTo>
                    <a:cubicBezTo>
                      <a:pt x="21" y="0"/>
                      <a:pt x="21" y="0"/>
                      <a:pt x="21" y="0"/>
                    </a:cubicBezTo>
                    <a:cubicBezTo>
                      <a:pt x="30" y="0"/>
                      <a:pt x="37" y="19"/>
                      <a:pt x="37" y="42"/>
                    </a:cubicBezTo>
                    <a:cubicBezTo>
                      <a:pt x="37" y="66"/>
                      <a:pt x="30" y="84"/>
                      <a:pt x="21" y="84"/>
                    </a:cubicBez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13" name="Freeform 65">
                <a:extLst>
                  <a:ext uri="{FF2B5EF4-FFF2-40B4-BE49-F238E27FC236}">
                    <a16:creationId xmlns:a16="http://schemas.microsoft.com/office/drawing/2014/main" id="{46B53AB0-CAD4-4DF3-A27D-15A2CE9746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28" y="2184"/>
                <a:ext cx="155" cy="66"/>
              </a:xfrm>
              <a:custGeom>
                <a:avLst/>
                <a:gdLst>
                  <a:gd name="T0" fmla="*/ 1 w 55"/>
                  <a:gd name="T1" fmla="*/ 0 h 22"/>
                  <a:gd name="T2" fmla="*/ 0 w 55"/>
                  <a:gd name="T3" fmla="*/ 21 h 22"/>
                  <a:gd name="T4" fmla="*/ 55 w 55"/>
                  <a:gd name="T5" fmla="*/ 22 h 22"/>
                  <a:gd name="T6" fmla="*/ 6 w 55"/>
                  <a:gd name="T7" fmla="*/ 13 h 22"/>
                  <a:gd name="T8" fmla="*/ 1 w 55"/>
                  <a:gd name="T9" fmla="*/ 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22">
                    <a:moveTo>
                      <a:pt x="1" y="0"/>
                    </a:moveTo>
                    <a:cubicBezTo>
                      <a:pt x="2" y="3"/>
                      <a:pt x="3" y="16"/>
                      <a:pt x="0" y="21"/>
                    </a:cubicBezTo>
                    <a:cubicBezTo>
                      <a:pt x="55" y="22"/>
                      <a:pt x="55" y="22"/>
                      <a:pt x="55" y="22"/>
                    </a:cubicBezTo>
                    <a:cubicBezTo>
                      <a:pt x="43" y="21"/>
                      <a:pt x="9" y="20"/>
                      <a:pt x="6" y="13"/>
                    </a:cubicBezTo>
                    <a:cubicBezTo>
                      <a:pt x="3" y="8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CACD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14" name="Freeform 66">
                <a:extLst>
                  <a:ext uri="{FF2B5EF4-FFF2-40B4-BE49-F238E27FC236}">
                    <a16:creationId xmlns:a16="http://schemas.microsoft.com/office/drawing/2014/main" id="{49035AB0-D02D-4B51-AFEC-9E2C66C25B6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6" y="2097"/>
                <a:ext cx="48" cy="195"/>
              </a:xfrm>
              <a:custGeom>
                <a:avLst/>
                <a:gdLst>
                  <a:gd name="T0" fmla="*/ 5 w 17"/>
                  <a:gd name="T1" fmla="*/ 65 h 65"/>
                  <a:gd name="T2" fmla="*/ 17 w 17"/>
                  <a:gd name="T3" fmla="*/ 33 h 65"/>
                  <a:gd name="T4" fmla="*/ 5 w 17"/>
                  <a:gd name="T5" fmla="*/ 0 h 65"/>
                  <a:gd name="T6" fmla="*/ 0 w 17"/>
                  <a:gd name="T7" fmla="*/ 0 h 65"/>
                  <a:gd name="T8" fmla="*/ 12 w 17"/>
                  <a:gd name="T9" fmla="*/ 33 h 65"/>
                  <a:gd name="T10" fmla="*/ 0 w 17"/>
                  <a:gd name="T11" fmla="*/ 65 h 65"/>
                  <a:gd name="T12" fmla="*/ 5 w 17"/>
                  <a:gd name="T13" fmla="*/ 65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" h="65">
                    <a:moveTo>
                      <a:pt x="5" y="65"/>
                    </a:moveTo>
                    <a:cubicBezTo>
                      <a:pt x="12" y="65"/>
                      <a:pt x="17" y="50"/>
                      <a:pt x="17" y="33"/>
                    </a:cubicBezTo>
                    <a:cubicBezTo>
                      <a:pt x="17" y="15"/>
                      <a:pt x="12" y="0"/>
                      <a:pt x="5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7" y="0"/>
                      <a:pt x="13" y="15"/>
                      <a:pt x="12" y="33"/>
                    </a:cubicBezTo>
                    <a:cubicBezTo>
                      <a:pt x="12" y="50"/>
                      <a:pt x="7" y="65"/>
                      <a:pt x="0" y="65"/>
                    </a:cubicBezTo>
                    <a:lnTo>
                      <a:pt x="5" y="65"/>
                    </a:lnTo>
                    <a:close/>
                  </a:path>
                </a:pathLst>
              </a:custGeom>
              <a:solidFill>
                <a:srgbClr val="A6C7E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15" name="Freeform 67">
                <a:extLst>
                  <a:ext uri="{FF2B5EF4-FFF2-40B4-BE49-F238E27FC236}">
                    <a16:creationId xmlns:a16="http://schemas.microsoft.com/office/drawing/2014/main" id="{C09CD29B-0985-478C-A8F0-F1534537F9B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7" y="2145"/>
                <a:ext cx="17" cy="33"/>
              </a:xfrm>
              <a:custGeom>
                <a:avLst/>
                <a:gdLst>
                  <a:gd name="T0" fmla="*/ 6 w 6"/>
                  <a:gd name="T1" fmla="*/ 11 h 11"/>
                  <a:gd name="T2" fmla="*/ 4 w 6"/>
                  <a:gd name="T3" fmla="*/ 0 h 11"/>
                  <a:gd name="T4" fmla="*/ 0 w 6"/>
                  <a:gd name="T5" fmla="*/ 0 h 11"/>
                  <a:gd name="T6" fmla="*/ 1 w 6"/>
                  <a:gd name="T7" fmla="*/ 11 h 11"/>
                  <a:gd name="T8" fmla="*/ 6 w 6"/>
                  <a:gd name="T9" fmla="*/ 1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11">
                    <a:moveTo>
                      <a:pt x="6" y="11"/>
                    </a:moveTo>
                    <a:cubicBezTo>
                      <a:pt x="6" y="7"/>
                      <a:pt x="5" y="3"/>
                      <a:pt x="4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3"/>
                      <a:pt x="1" y="7"/>
                      <a:pt x="1" y="11"/>
                    </a:cubicBezTo>
                    <a:lnTo>
                      <a:pt x="6" y="1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16" name="Freeform 68">
                <a:extLst>
                  <a:ext uri="{FF2B5EF4-FFF2-40B4-BE49-F238E27FC236}">
                    <a16:creationId xmlns:a16="http://schemas.microsoft.com/office/drawing/2014/main" id="{2C9F074B-C634-4DF0-BD43-2A0F82CC0B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4" y="2133"/>
                <a:ext cx="14" cy="9"/>
              </a:xfrm>
              <a:custGeom>
                <a:avLst/>
                <a:gdLst>
                  <a:gd name="T0" fmla="*/ 4 w 5"/>
                  <a:gd name="T1" fmla="*/ 0 h 3"/>
                  <a:gd name="T2" fmla="*/ 0 w 5"/>
                  <a:gd name="T3" fmla="*/ 1 h 3"/>
                  <a:gd name="T4" fmla="*/ 0 w 5"/>
                  <a:gd name="T5" fmla="*/ 3 h 3"/>
                  <a:gd name="T6" fmla="*/ 5 w 5"/>
                  <a:gd name="T7" fmla="*/ 2 h 3"/>
                  <a:gd name="T8" fmla="*/ 4 w 5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">
                    <a:moveTo>
                      <a:pt x="4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2"/>
                      <a:pt x="0" y="3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1"/>
                      <a:pt x="5" y="1"/>
                      <a:pt x="4" y="0"/>
                    </a:cubicBezTo>
                    <a:close/>
                  </a:path>
                </a:pathLst>
              </a:custGeom>
              <a:solidFill>
                <a:srgbClr val="0075B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17" name="Freeform 69">
                <a:extLst>
                  <a:ext uri="{FF2B5EF4-FFF2-40B4-BE49-F238E27FC236}">
                    <a16:creationId xmlns:a16="http://schemas.microsoft.com/office/drawing/2014/main" id="{F975CD1D-FE62-4AD8-9D21-196441BDBF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20" y="2187"/>
                <a:ext cx="14" cy="15"/>
              </a:xfrm>
              <a:custGeom>
                <a:avLst/>
                <a:gdLst>
                  <a:gd name="T0" fmla="*/ 0 w 5"/>
                  <a:gd name="T1" fmla="*/ 0 h 5"/>
                  <a:gd name="T2" fmla="*/ 0 w 5"/>
                  <a:gd name="T3" fmla="*/ 3 h 5"/>
                  <a:gd name="T4" fmla="*/ 0 w 5"/>
                  <a:gd name="T5" fmla="*/ 5 h 5"/>
                  <a:gd name="T6" fmla="*/ 5 w 5"/>
                  <a:gd name="T7" fmla="*/ 4 h 5"/>
                  <a:gd name="T8" fmla="*/ 5 w 5"/>
                  <a:gd name="T9" fmla="*/ 3 h 5"/>
                  <a:gd name="T10" fmla="*/ 5 w 5"/>
                  <a:gd name="T11" fmla="*/ 1 h 5"/>
                  <a:gd name="T12" fmla="*/ 5 w 5"/>
                  <a:gd name="T13" fmla="*/ 0 h 5"/>
                  <a:gd name="T14" fmla="*/ 0 w 5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" h="5">
                    <a:moveTo>
                      <a:pt x="0" y="0"/>
                    </a:moveTo>
                    <a:cubicBezTo>
                      <a:pt x="0" y="1"/>
                      <a:pt x="0" y="2"/>
                      <a:pt x="0" y="3"/>
                    </a:cubicBezTo>
                    <a:cubicBezTo>
                      <a:pt x="0" y="3"/>
                      <a:pt x="0" y="4"/>
                      <a:pt x="0" y="5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5" y="3"/>
                      <a:pt x="5" y="3"/>
                    </a:cubicBezTo>
                    <a:cubicBezTo>
                      <a:pt x="5" y="2"/>
                      <a:pt x="5" y="1"/>
                      <a:pt x="5" y="1"/>
                    </a:cubicBezTo>
                    <a:cubicBezTo>
                      <a:pt x="5" y="0"/>
                      <a:pt x="5" y="0"/>
                      <a:pt x="5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994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18" name="Freeform 70">
                <a:extLst>
                  <a:ext uri="{FF2B5EF4-FFF2-40B4-BE49-F238E27FC236}">
                    <a16:creationId xmlns:a16="http://schemas.microsoft.com/office/drawing/2014/main" id="{A0932179-A06A-49B9-9E1E-E15BDAE96C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89" y="2124"/>
                <a:ext cx="17" cy="39"/>
              </a:xfrm>
              <a:custGeom>
                <a:avLst/>
                <a:gdLst>
                  <a:gd name="T0" fmla="*/ 4 w 6"/>
                  <a:gd name="T1" fmla="*/ 0 h 13"/>
                  <a:gd name="T2" fmla="*/ 0 w 6"/>
                  <a:gd name="T3" fmla="*/ 0 h 13"/>
                  <a:gd name="T4" fmla="*/ 1 w 6"/>
                  <a:gd name="T5" fmla="*/ 13 h 13"/>
                  <a:gd name="T6" fmla="*/ 6 w 6"/>
                  <a:gd name="T7" fmla="*/ 13 h 13"/>
                  <a:gd name="T8" fmla="*/ 4 w 6"/>
                  <a:gd name="T9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13">
                    <a:moveTo>
                      <a:pt x="4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1" y="9"/>
                      <a:pt x="1" y="13"/>
                    </a:cubicBezTo>
                    <a:cubicBezTo>
                      <a:pt x="6" y="13"/>
                      <a:pt x="6" y="13"/>
                      <a:pt x="6" y="13"/>
                    </a:cubicBezTo>
                    <a:cubicBezTo>
                      <a:pt x="5" y="8"/>
                      <a:pt x="5" y="4"/>
                      <a:pt x="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19" name="Freeform 71">
                <a:extLst>
                  <a:ext uri="{FF2B5EF4-FFF2-40B4-BE49-F238E27FC236}">
                    <a16:creationId xmlns:a16="http://schemas.microsoft.com/office/drawing/2014/main" id="{E31DFB6D-6B5C-4D23-BB45-CA204EC4377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86" y="2112"/>
                <a:ext cx="12" cy="6"/>
              </a:xfrm>
              <a:custGeom>
                <a:avLst/>
                <a:gdLst>
                  <a:gd name="T0" fmla="*/ 4 w 4"/>
                  <a:gd name="T1" fmla="*/ 0 h 2"/>
                  <a:gd name="T2" fmla="*/ 0 w 4"/>
                  <a:gd name="T3" fmla="*/ 0 h 2"/>
                  <a:gd name="T4" fmla="*/ 0 w 4"/>
                  <a:gd name="T5" fmla="*/ 2 h 2"/>
                  <a:gd name="T6" fmla="*/ 4 w 4"/>
                  <a:gd name="T7" fmla="*/ 2 h 2"/>
                  <a:gd name="T8" fmla="*/ 4 w 4"/>
                  <a:gd name="T9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2">
                    <a:moveTo>
                      <a:pt x="4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1"/>
                      <a:pt x="4" y="0"/>
                      <a:pt x="4" y="0"/>
                    </a:cubicBezTo>
                    <a:close/>
                  </a:path>
                </a:pathLst>
              </a:custGeom>
              <a:solidFill>
                <a:srgbClr val="0075B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20" name="Freeform 72">
                <a:extLst>
                  <a:ext uri="{FF2B5EF4-FFF2-40B4-BE49-F238E27FC236}">
                    <a16:creationId xmlns:a16="http://schemas.microsoft.com/office/drawing/2014/main" id="{9CEE474F-A174-4013-8B88-3183AF745B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92" y="2172"/>
                <a:ext cx="14" cy="18"/>
              </a:xfrm>
              <a:custGeom>
                <a:avLst/>
                <a:gdLst>
                  <a:gd name="T0" fmla="*/ 5 w 5"/>
                  <a:gd name="T1" fmla="*/ 6 h 6"/>
                  <a:gd name="T2" fmla="*/ 5 w 5"/>
                  <a:gd name="T3" fmla="*/ 4 h 6"/>
                  <a:gd name="T4" fmla="*/ 5 w 5"/>
                  <a:gd name="T5" fmla="*/ 1 h 6"/>
                  <a:gd name="T6" fmla="*/ 5 w 5"/>
                  <a:gd name="T7" fmla="*/ 0 h 6"/>
                  <a:gd name="T8" fmla="*/ 0 w 5"/>
                  <a:gd name="T9" fmla="*/ 0 h 6"/>
                  <a:gd name="T10" fmla="*/ 0 w 5"/>
                  <a:gd name="T11" fmla="*/ 6 h 6"/>
                  <a:gd name="T12" fmla="*/ 5 w 5"/>
                  <a:gd name="T13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6">
                    <a:moveTo>
                      <a:pt x="5" y="6"/>
                    </a:moveTo>
                    <a:cubicBezTo>
                      <a:pt x="5" y="5"/>
                      <a:pt x="5" y="4"/>
                      <a:pt x="5" y="4"/>
                    </a:cubicBezTo>
                    <a:cubicBezTo>
                      <a:pt x="5" y="3"/>
                      <a:pt x="5" y="2"/>
                      <a:pt x="5" y="1"/>
                    </a:cubicBezTo>
                    <a:cubicBezTo>
                      <a:pt x="5" y="1"/>
                      <a:pt x="5" y="1"/>
                      <a:pt x="5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4"/>
                      <a:pt x="0" y="6"/>
                    </a:cubicBezTo>
                    <a:lnTo>
                      <a:pt x="5" y="6"/>
                    </a:lnTo>
                    <a:close/>
                  </a:path>
                </a:pathLst>
              </a:custGeom>
              <a:solidFill>
                <a:srgbClr val="2994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21" name="Freeform 73">
                <a:extLst>
                  <a:ext uri="{FF2B5EF4-FFF2-40B4-BE49-F238E27FC236}">
                    <a16:creationId xmlns:a16="http://schemas.microsoft.com/office/drawing/2014/main" id="{9C966C39-277D-4703-A691-7BD0A1B5DB9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6" y="2100"/>
                <a:ext cx="73" cy="72"/>
              </a:xfrm>
              <a:custGeom>
                <a:avLst/>
                <a:gdLst>
                  <a:gd name="T0" fmla="*/ 21 w 26"/>
                  <a:gd name="T1" fmla="*/ 0 h 24"/>
                  <a:gd name="T2" fmla="*/ 0 w 26"/>
                  <a:gd name="T3" fmla="*/ 0 h 24"/>
                  <a:gd name="T4" fmla="*/ 0 w 26"/>
                  <a:gd name="T5" fmla="*/ 3 h 24"/>
                  <a:gd name="T6" fmla="*/ 4 w 26"/>
                  <a:gd name="T7" fmla="*/ 24 h 24"/>
                  <a:gd name="T8" fmla="*/ 26 w 26"/>
                  <a:gd name="T9" fmla="*/ 23 h 24"/>
                  <a:gd name="T10" fmla="*/ 21 w 26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6" h="24">
                    <a:moveTo>
                      <a:pt x="2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2"/>
                      <a:pt x="0" y="3"/>
                    </a:cubicBezTo>
                    <a:cubicBezTo>
                      <a:pt x="2" y="9"/>
                      <a:pt x="4" y="16"/>
                      <a:pt x="4" y="24"/>
                    </a:cubicBezTo>
                    <a:cubicBezTo>
                      <a:pt x="26" y="23"/>
                      <a:pt x="26" y="23"/>
                      <a:pt x="26" y="23"/>
                    </a:cubicBezTo>
                    <a:cubicBezTo>
                      <a:pt x="25" y="14"/>
                      <a:pt x="23" y="6"/>
                      <a:pt x="21" y="0"/>
                    </a:cubicBezTo>
                    <a:close/>
                  </a:path>
                </a:pathLst>
              </a:custGeom>
              <a:solidFill>
                <a:srgbClr val="9EA0A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22" name="Freeform 74">
                <a:extLst>
                  <a:ext uri="{FF2B5EF4-FFF2-40B4-BE49-F238E27FC236}">
                    <a16:creationId xmlns:a16="http://schemas.microsoft.com/office/drawing/2014/main" id="{CDA8EE12-4E23-4E53-863F-67178269F9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25" y="2082"/>
                <a:ext cx="67" cy="18"/>
              </a:xfrm>
              <a:custGeom>
                <a:avLst/>
                <a:gdLst>
                  <a:gd name="T0" fmla="*/ 22 w 24"/>
                  <a:gd name="T1" fmla="*/ 0 h 6"/>
                  <a:gd name="T2" fmla="*/ 0 w 24"/>
                  <a:gd name="T3" fmla="*/ 1 h 6"/>
                  <a:gd name="T4" fmla="*/ 3 w 24"/>
                  <a:gd name="T5" fmla="*/ 6 h 6"/>
                  <a:gd name="T6" fmla="*/ 24 w 24"/>
                  <a:gd name="T7" fmla="*/ 5 h 6"/>
                  <a:gd name="T8" fmla="*/ 22 w 24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6">
                    <a:moveTo>
                      <a:pt x="22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2"/>
                      <a:pt x="2" y="4"/>
                      <a:pt x="3" y="6"/>
                    </a:cubicBezTo>
                    <a:cubicBezTo>
                      <a:pt x="24" y="5"/>
                      <a:pt x="24" y="5"/>
                      <a:pt x="24" y="5"/>
                    </a:cubicBezTo>
                    <a:cubicBezTo>
                      <a:pt x="23" y="3"/>
                      <a:pt x="22" y="2"/>
                      <a:pt x="2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23" name="Freeform 75">
                <a:extLst>
                  <a:ext uri="{FF2B5EF4-FFF2-40B4-BE49-F238E27FC236}">
                    <a16:creationId xmlns:a16="http://schemas.microsoft.com/office/drawing/2014/main" id="{DE9367E2-CD2C-42C6-BADE-A771C44366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47" y="2184"/>
                <a:ext cx="62" cy="33"/>
              </a:xfrm>
              <a:custGeom>
                <a:avLst/>
                <a:gdLst>
                  <a:gd name="T0" fmla="*/ 22 w 22"/>
                  <a:gd name="T1" fmla="*/ 11 h 11"/>
                  <a:gd name="T2" fmla="*/ 22 w 22"/>
                  <a:gd name="T3" fmla="*/ 4 h 11"/>
                  <a:gd name="T4" fmla="*/ 22 w 22"/>
                  <a:gd name="T5" fmla="*/ 0 h 11"/>
                  <a:gd name="T6" fmla="*/ 1 w 22"/>
                  <a:gd name="T7" fmla="*/ 0 h 11"/>
                  <a:gd name="T8" fmla="*/ 1 w 22"/>
                  <a:gd name="T9" fmla="*/ 4 h 11"/>
                  <a:gd name="T10" fmla="*/ 0 w 22"/>
                  <a:gd name="T11" fmla="*/ 11 h 11"/>
                  <a:gd name="T12" fmla="*/ 22 w 22"/>
                  <a:gd name="T13" fmla="*/ 1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2" h="11">
                    <a:moveTo>
                      <a:pt x="22" y="11"/>
                    </a:moveTo>
                    <a:cubicBezTo>
                      <a:pt x="22" y="8"/>
                      <a:pt x="22" y="6"/>
                      <a:pt x="22" y="4"/>
                    </a:cubicBezTo>
                    <a:cubicBezTo>
                      <a:pt x="22" y="3"/>
                      <a:pt x="22" y="1"/>
                      <a:pt x="22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3"/>
                      <a:pt x="1" y="4"/>
                    </a:cubicBezTo>
                    <a:cubicBezTo>
                      <a:pt x="1" y="7"/>
                      <a:pt x="1" y="9"/>
                      <a:pt x="0" y="11"/>
                    </a:cubicBezTo>
                    <a:lnTo>
                      <a:pt x="22" y="11"/>
                    </a:lnTo>
                    <a:close/>
                  </a:path>
                </a:pathLst>
              </a:custGeom>
              <a:solidFill>
                <a:srgbClr val="DDDE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24" name="Freeform 76">
                <a:extLst>
                  <a:ext uri="{FF2B5EF4-FFF2-40B4-BE49-F238E27FC236}">
                    <a16:creationId xmlns:a16="http://schemas.microsoft.com/office/drawing/2014/main" id="{0C7802EE-6C9F-4CBF-830E-EBB850DDE3B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37" y="2148"/>
                <a:ext cx="169" cy="60"/>
              </a:xfrm>
              <a:custGeom>
                <a:avLst/>
                <a:gdLst>
                  <a:gd name="T0" fmla="*/ 48 w 60"/>
                  <a:gd name="T1" fmla="*/ 2 h 20"/>
                  <a:gd name="T2" fmla="*/ 55 w 60"/>
                  <a:gd name="T3" fmla="*/ 3 h 20"/>
                  <a:gd name="T4" fmla="*/ 58 w 60"/>
                  <a:gd name="T5" fmla="*/ 8 h 20"/>
                  <a:gd name="T6" fmla="*/ 59 w 60"/>
                  <a:gd name="T7" fmla="*/ 20 h 20"/>
                  <a:gd name="T8" fmla="*/ 54 w 60"/>
                  <a:gd name="T9" fmla="*/ 0 h 20"/>
                  <a:gd name="T10" fmla="*/ 0 w 60"/>
                  <a:gd name="T11" fmla="*/ 0 h 20"/>
                  <a:gd name="T12" fmla="*/ 48 w 60"/>
                  <a:gd name="T13" fmla="*/ 2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0" h="20">
                    <a:moveTo>
                      <a:pt x="48" y="2"/>
                    </a:moveTo>
                    <a:cubicBezTo>
                      <a:pt x="50" y="2"/>
                      <a:pt x="54" y="2"/>
                      <a:pt x="55" y="3"/>
                    </a:cubicBezTo>
                    <a:cubicBezTo>
                      <a:pt x="56" y="4"/>
                      <a:pt x="57" y="6"/>
                      <a:pt x="58" y="8"/>
                    </a:cubicBezTo>
                    <a:cubicBezTo>
                      <a:pt x="59" y="12"/>
                      <a:pt x="59" y="17"/>
                      <a:pt x="59" y="20"/>
                    </a:cubicBezTo>
                    <a:cubicBezTo>
                      <a:pt x="60" y="11"/>
                      <a:pt x="58" y="0"/>
                      <a:pt x="54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36" y="1"/>
                      <a:pt x="48" y="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25" name="Freeform 77">
                <a:extLst>
                  <a:ext uri="{FF2B5EF4-FFF2-40B4-BE49-F238E27FC236}">
                    <a16:creationId xmlns:a16="http://schemas.microsoft.com/office/drawing/2014/main" id="{94E1EFB9-9F2E-4B76-92B2-59E8E7FB72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3" y="2103"/>
                <a:ext cx="34" cy="183"/>
              </a:xfrm>
              <a:custGeom>
                <a:avLst/>
                <a:gdLst>
                  <a:gd name="T0" fmla="*/ 1 w 12"/>
                  <a:gd name="T1" fmla="*/ 0 h 61"/>
                  <a:gd name="T2" fmla="*/ 1 w 12"/>
                  <a:gd name="T3" fmla="*/ 0 h 61"/>
                  <a:gd name="T4" fmla="*/ 11 w 12"/>
                  <a:gd name="T5" fmla="*/ 30 h 61"/>
                  <a:gd name="T6" fmla="*/ 0 w 12"/>
                  <a:gd name="T7" fmla="*/ 61 h 61"/>
                  <a:gd name="T8" fmla="*/ 1 w 12"/>
                  <a:gd name="T9" fmla="*/ 61 h 61"/>
                  <a:gd name="T10" fmla="*/ 12 w 12"/>
                  <a:gd name="T11" fmla="*/ 30 h 61"/>
                  <a:gd name="T12" fmla="*/ 1 w 12"/>
                  <a:gd name="T13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6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6" y="2"/>
                      <a:pt x="11" y="15"/>
                      <a:pt x="11" y="30"/>
                    </a:cubicBezTo>
                    <a:cubicBezTo>
                      <a:pt x="11" y="46"/>
                      <a:pt x="6" y="60"/>
                      <a:pt x="0" y="61"/>
                    </a:cubicBezTo>
                    <a:cubicBezTo>
                      <a:pt x="0" y="61"/>
                      <a:pt x="1" y="61"/>
                      <a:pt x="1" y="61"/>
                    </a:cubicBezTo>
                    <a:cubicBezTo>
                      <a:pt x="7" y="61"/>
                      <a:pt x="12" y="46"/>
                      <a:pt x="12" y="30"/>
                    </a:cubicBezTo>
                    <a:cubicBezTo>
                      <a:pt x="12" y="14"/>
                      <a:pt x="7" y="0"/>
                      <a:pt x="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26" name="Freeform 78">
                <a:extLst>
                  <a:ext uri="{FF2B5EF4-FFF2-40B4-BE49-F238E27FC236}">
                    <a16:creationId xmlns:a16="http://schemas.microsoft.com/office/drawing/2014/main" id="{23F5A876-4131-45E8-BCB5-9CBCD8BA82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24" y="2028"/>
                <a:ext cx="65" cy="339"/>
              </a:xfrm>
              <a:custGeom>
                <a:avLst/>
                <a:gdLst>
                  <a:gd name="T0" fmla="*/ 2 w 23"/>
                  <a:gd name="T1" fmla="*/ 0 h 113"/>
                  <a:gd name="T2" fmla="*/ 1 w 23"/>
                  <a:gd name="T3" fmla="*/ 0 h 113"/>
                  <a:gd name="T4" fmla="*/ 20 w 23"/>
                  <a:gd name="T5" fmla="*/ 56 h 113"/>
                  <a:gd name="T6" fmla="*/ 0 w 23"/>
                  <a:gd name="T7" fmla="*/ 113 h 113"/>
                  <a:gd name="T8" fmla="*/ 2 w 23"/>
                  <a:gd name="T9" fmla="*/ 113 h 113"/>
                  <a:gd name="T10" fmla="*/ 23 w 23"/>
                  <a:gd name="T11" fmla="*/ 56 h 113"/>
                  <a:gd name="T12" fmla="*/ 2 w 23"/>
                  <a:gd name="T13" fmla="*/ 0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3" h="113">
                    <a:moveTo>
                      <a:pt x="2" y="0"/>
                    </a:moveTo>
                    <a:cubicBezTo>
                      <a:pt x="2" y="0"/>
                      <a:pt x="2" y="0"/>
                      <a:pt x="1" y="0"/>
                    </a:cubicBezTo>
                    <a:cubicBezTo>
                      <a:pt x="11" y="4"/>
                      <a:pt x="20" y="28"/>
                      <a:pt x="20" y="56"/>
                    </a:cubicBezTo>
                    <a:cubicBezTo>
                      <a:pt x="20" y="86"/>
                      <a:pt x="11" y="112"/>
                      <a:pt x="0" y="113"/>
                    </a:cubicBezTo>
                    <a:cubicBezTo>
                      <a:pt x="1" y="113"/>
                      <a:pt x="1" y="113"/>
                      <a:pt x="2" y="113"/>
                    </a:cubicBezTo>
                    <a:cubicBezTo>
                      <a:pt x="14" y="113"/>
                      <a:pt x="23" y="87"/>
                      <a:pt x="23" y="56"/>
                    </a:cubicBezTo>
                    <a:cubicBezTo>
                      <a:pt x="23" y="26"/>
                      <a:pt x="13" y="0"/>
                      <a:pt x="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27" name="Freeform 79">
                <a:extLst>
                  <a:ext uri="{FF2B5EF4-FFF2-40B4-BE49-F238E27FC236}">
                    <a16:creationId xmlns:a16="http://schemas.microsoft.com/office/drawing/2014/main" id="{8559A248-B4F5-4C7C-981B-3EB7539164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32" y="2067"/>
                <a:ext cx="45" cy="255"/>
              </a:xfrm>
              <a:custGeom>
                <a:avLst/>
                <a:gdLst>
                  <a:gd name="T0" fmla="*/ 16 w 16"/>
                  <a:gd name="T1" fmla="*/ 85 h 85"/>
                  <a:gd name="T2" fmla="*/ 0 w 16"/>
                  <a:gd name="T3" fmla="*/ 42 h 85"/>
                  <a:gd name="T4" fmla="*/ 16 w 16"/>
                  <a:gd name="T5" fmla="*/ 0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85">
                    <a:moveTo>
                      <a:pt x="16" y="85"/>
                    </a:moveTo>
                    <a:cubicBezTo>
                      <a:pt x="7" y="85"/>
                      <a:pt x="0" y="66"/>
                      <a:pt x="0" y="42"/>
                    </a:cubicBezTo>
                    <a:cubicBezTo>
                      <a:pt x="0" y="19"/>
                      <a:pt x="8" y="0"/>
                      <a:pt x="16" y="0"/>
                    </a:cubicBezTo>
                  </a:path>
                </a:pathLst>
              </a:custGeom>
              <a:noFill/>
              <a:ln w="7938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28" name="Freeform 80">
                <a:extLst>
                  <a:ext uri="{FF2B5EF4-FFF2-40B4-BE49-F238E27FC236}">
                    <a16:creationId xmlns:a16="http://schemas.microsoft.com/office/drawing/2014/main" id="{EBA6A808-D34D-4D0D-BFD9-B406D04E7D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00" y="2130"/>
                <a:ext cx="902" cy="186"/>
              </a:xfrm>
              <a:custGeom>
                <a:avLst/>
                <a:gdLst>
                  <a:gd name="T0" fmla="*/ 3 w 320"/>
                  <a:gd name="T1" fmla="*/ 0 h 62"/>
                  <a:gd name="T2" fmla="*/ 1 w 320"/>
                  <a:gd name="T3" fmla="*/ 57 h 62"/>
                  <a:gd name="T4" fmla="*/ 10 w 320"/>
                  <a:gd name="T5" fmla="*/ 60 h 62"/>
                  <a:gd name="T6" fmla="*/ 320 w 320"/>
                  <a:gd name="T7" fmla="*/ 60 h 62"/>
                  <a:gd name="T8" fmla="*/ 86 w 320"/>
                  <a:gd name="T9" fmla="*/ 48 h 62"/>
                  <a:gd name="T10" fmla="*/ 16 w 320"/>
                  <a:gd name="T11" fmla="*/ 31 h 62"/>
                  <a:gd name="T12" fmla="*/ 3 w 320"/>
                  <a:gd name="T13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20" h="62">
                    <a:moveTo>
                      <a:pt x="3" y="0"/>
                    </a:moveTo>
                    <a:cubicBezTo>
                      <a:pt x="6" y="13"/>
                      <a:pt x="8" y="35"/>
                      <a:pt x="1" y="57"/>
                    </a:cubicBezTo>
                    <a:cubicBezTo>
                      <a:pt x="0" y="62"/>
                      <a:pt x="4" y="60"/>
                      <a:pt x="10" y="60"/>
                    </a:cubicBezTo>
                    <a:cubicBezTo>
                      <a:pt x="17" y="60"/>
                      <a:pt x="320" y="60"/>
                      <a:pt x="320" y="60"/>
                    </a:cubicBezTo>
                    <a:cubicBezTo>
                      <a:pt x="290" y="60"/>
                      <a:pt x="130" y="49"/>
                      <a:pt x="86" y="48"/>
                    </a:cubicBezTo>
                    <a:cubicBezTo>
                      <a:pt x="39" y="46"/>
                      <a:pt x="24" y="47"/>
                      <a:pt x="16" y="31"/>
                    </a:cubicBezTo>
                    <a:cubicBezTo>
                      <a:pt x="9" y="18"/>
                      <a:pt x="6" y="2"/>
                      <a:pt x="3" y="0"/>
                    </a:cubicBezTo>
                    <a:close/>
                  </a:path>
                </a:pathLst>
              </a:custGeom>
              <a:solidFill>
                <a:srgbClr val="A4C6E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29" name="Freeform 81">
                <a:extLst>
                  <a:ext uri="{FF2B5EF4-FFF2-40B4-BE49-F238E27FC236}">
                    <a16:creationId xmlns:a16="http://schemas.microsoft.com/office/drawing/2014/main" id="{52F0EE2F-38D5-4CB9-8C7F-006EBF7ECC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12" y="2079"/>
                <a:ext cx="890" cy="36"/>
              </a:xfrm>
              <a:custGeom>
                <a:avLst/>
                <a:gdLst>
                  <a:gd name="T0" fmla="*/ 0 w 316"/>
                  <a:gd name="T1" fmla="*/ 0 h 12"/>
                  <a:gd name="T2" fmla="*/ 316 w 316"/>
                  <a:gd name="T3" fmla="*/ 0 h 12"/>
                  <a:gd name="T4" fmla="*/ 0 w 316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16" h="12">
                    <a:moveTo>
                      <a:pt x="0" y="0"/>
                    </a:moveTo>
                    <a:cubicBezTo>
                      <a:pt x="316" y="0"/>
                      <a:pt x="316" y="0"/>
                      <a:pt x="316" y="0"/>
                    </a:cubicBezTo>
                    <a:cubicBezTo>
                      <a:pt x="302" y="6"/>
                      <a:pt x="21" y="12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30" name="Oval 82">
                <a:extLst>
                  <a:ext uri="{FF2B5EF4-FFF2-40B4-BE49-F238E27FC236}">
                    <a16:creationId xmlns:a16="http://schemas.microsoft.com/office/drawing/2014/main" id="{A2492547-B332-4942-9328-2DC70ED40BB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80" y="2133"/>
                <a:ext cx="34" cy="93"/>
              </a:xfrm>
              <a:prstGeom prst="ellipse">
                <a:avLst/>
              </a:prstGeom>
              <a:solidFill>
                <a:srgbClr val="A4C6E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31" name="Freeform 83">
                <a:extLst>
                  <a:ext uri="{FF2B5EF4-FFF2-40B4-BE49-F238E27FC236}">
                    <a16:creationId xmlns:a16="http://schemas.microsoft.com/office/drawing/2014/main" id="{35E82B7F-EFA3-460A-849C-7A2E890589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30" y="2022"/>
                <a:ext cx="76" cy="354"/>
              </a:xfrm>
              <a:custGeom>
                <a:avLst/>
                <a:gdLst>
                  <a:gd name="T0" fmla="*/ 5 w 27"/>
                  <a:gd name="T1" fmla="*/ 118 h 118"/>
                  <a:gd name="T2" fmla="*/ 27 w 27"/>
                  <a:gd name="T3" fmla="*/ 59 h 118"/>
                  <a:gd name="T4" fmla="*/ 5 w 27"/>
                  <a:gd name="T5" fmla="*/ 0 h 118"/>
                  <a:gd name="T6" fmla="*/ 1 w 27"/>
                  <a:gd name="T7" fmla="*/ 0 h 118"/>
                  <a:gd name="T8" fmla="*/ 23 w 27"/>
                  <a:gd name="T9" fmla="*/ 59 h 118"/>
                  <a:gd name="T10" fmla="*/ 0 w 27"/>
                  <a:gd name="T11" fmla="*/ 118 h 118"/>
                  <a:gd name="T12" fmla="*/ 5 w 27"/>
                  <a:gd name="T13" fmla="*/ 118 h 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7" h="118">
                    <a:moveTo>
                      <a:pt x="5" y="118"/>
                    </a:moveTo>
                    <a:cubicBezTo>
                      <a:pt x="17" y="118"/>
                      <a:pt x="27" y="91"/>
                      <a:pt x="27" y="59"/>
                    </a:cubicBezTo>
                    <a:cubicBezTo>
                      <a:pt x="27" y="26"/>
                      <a:pt x="17" y="0"/>
                      <a:pt x="5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3" y="0"/>
                      <a:pt x="23" y="26"/>
                      <a:pt x="23" y="59"/>
                    </a:cubicBezTo>
                    <a:cubicBezTo>
                      <a:pt x="23" y="91"/>
                      <a:pt x="13" y="118"/>
                      <a:pt x="0" y="118"/>
                    </a:cubicBezTo>
                    <a:lnTo>
                      <a:pt x="5" y="118"/>
                    </a:lnTo>
                    <a:close/>
                  </a:path>
                </a:pathLst>
              </a:custGeom>
              <a:noFill/>
              <a:ln w="7938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32" name="Freeform 84">
                <a:extLst>
                  <a:ext uri="{FF2B5EF4-FFF2-40B4-BE49-F238E27FC236}">
                    <a16:creationId xmlns:a16="http://schemas.microsoft.com/office/drawing/2014/main" id="{DE6A4B9D-2498-402D-9AC1-C9B99F4F54D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74" y="2022"/>
                <a:ext cx="121" cy="354"/>
              </a:xfrm>
              <a:custGeom>
                <a:avLst/>
                <a:gdLst>
                  <a:gd name="T0" fmla="*/ 21 w 43"/>
                  <a:gd name="T1" fmla="*/ 0 h 118"/>
                  <a:gd name="T2" fmla="*/ 0 w 43"/>
                  <a:gd name="T3" fmla="*/ 38 h 118"/>
                  <a:gd name="T4" fmla="*/ 15 w 43"/>
                  <a:gd name="T5" fmla="*/ 38 h 118"/>
                  <a:gd name="T6" fmla="*/ 23 w 43"/>
                  <a:gd name="T7" fmla="*/ 60 h 118"/>
                  <a:gd name="T8" fmla="*/ 15 w 43"/>
                  <a:gd name="T9" fmla="*/ 81 h 118"/>
                  <a:gd name="T10" fmla="*/ 0 w 43"/>
                  <a:gd name="T11" fmla="*/ 81 h 118"/>
                  <a:gd name="T12" fmla="*/ 20 w 43"/>
                  <a:gd name="T13" fmla="*/ 118 h 118"/>
                  <a:gd name="T14" fmla="*/ 43 w 43"/>
                  <a:gd name="T15" fmla="*/ 59 h 118"/>
                  <a:gd name="T16" fmla="*/ 21 w 43"/>
                  <a:gd name="T17" fmla="*/ 0 h 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3" h="118">
                    <a:moveTo>
                      <a:pt x="21" y="0"/>
                    </a:moveTo>
                    <a:cubicBezTo>
                      <a:pt x="11" y="0"/>
                      <a:pt x="3" y="16"/>
                      <a:pt x="0" y="38"/>
                    </a:cubicBezTo>
                    <a:cubicBezTo>
                      <a:pt x="15" y="38"/>
                      <a:pt x="15" y="38"/>
                      <a:pt x="15" y="38"/>
                    </a:cubicBezTo>
                    <a:cubicBezTo>
                      <a:pt x="19" y="38"/>
                      <a:pt x="23" y="48"/>
                      <a:pt x="23" y="60"/>
                    </a:cubicBezTo>
                    <a:cubicBezTo>
                      <a:pt x="23" y="72"/>
                      <a:pt x="19" y="81"/>
                      <a:pt x="15" y="81"/>
                    </a:cubicBezTo>
                    <a:cubicBezTo>
                      <a:pt x="0" y="81"/>
                      <a:pt x="0" y="81"/>
                      <a:pt x="0" y="81"/>
                    </a:cubicBezTo>
                    <a:cubicBezTo>
                      <a:pt x="4" y="103"/>
                      <a:pt x="11" y="117"/>
                      <a:pt x="20" y="118"/>
                    </a:cubicBezTo>
                    <a:cubicBezTo>
                      <a:pt x="33" y="118"/>
                      <a:pt x="43" y="91"/>
                      <a:pt x="43" y="59"/>
                    </a:cubicBezTo>
                    <a:cubicBezTo>
                      <a:pt x="43" y="26"/>
                      <a:pt x="33" y="0"/>
                      <a:pt x="21" y="0"/>
                    </a:cubicBezTo>
                    <a:close/>
                  </a:path>
                </a:pathLst>
              </a:custGeom>
              <a:noFill/>
              <a:ln w="7938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33" name="Freeform 85">
                <a:extLst>
                  <a:ext uri="{FF2B5EF4-FFF2-40B4-BE49-F238E27FC236}">
                    <a16:creationId xmlns:a16="http://schemas.microsoft.com/office/drawing/2014/main" id="{8C12F0C6-8C7B-4917-BD86-883E9DF1C2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86" y="2067"/>
                <a:ext cx="1553" cy="255"/>
              </a:xfrm>
              <a:custGeom>
                <a:avLst/>
                <a:gdLst>
                  <a:gd name="T0" fmla="*/ 529 w 551"/>
                  <a:gd name="T1" fmla="*/ 0 h 85"/>
                  <a:gd name="T2" fmla="*/ 0 w 551"/>
                  <a:gd name="T3" fmla="*/ 0 h 85"/>
                  <a:gd name="T4" fmla="*/ 7 w 551"/>
                  <a:gd name="T5" fmla="*/ 44 h 85"/>
                  <a:gd name="T6" fmla="*/ 1 w 551"/>
                  <a:gd name="T7" fmla="*/ 85 h 85"/>
                  <a:gd name="T8" fmla="*/ 529 w 551"/>
                  <a:gd name="T9" fmla="*/ 85 h 85"/>
                  <a:gd name="T10" fmla="*/ 551 w 551"/>
                  <a:gd name="T11" fmla="*/ 30 h 85"/>
                  <a:gd name="T12" fmla="*/ 529 w 551"/>
                  <a:gd name="T13" fmla="*/ 0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51" h="85">
                    <a:moveTo>
                      <a:pt x="529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5" y="11"/>
                      <a:pt x="7" y="26"/>
                      <a:pt x="7" y="44"/>
                    </a:cubicBezTo>
                    <a:cubicBezTo>
                      <a:pt x="7" y="60"/>
                      <a:pt x="5" y="74"/>
                      <a:pt x="1" y="85"/>
                    </a:cubicBezTo>
                    <a:cubicBezTo>
                      <a:pt x="529" y="85"/>
                      <a:pt x="529" y="85"/>
                      <a:pt x="529" y="85"/>
                    </a:cubicBezTo>
                    <a:cubicBezTo>
                      <a:pt x="538" y="85"/>
                      <a:pt x="551" y="40"/>
                      <a:pt x="551" y="30"/>
                    </a:cubicBezTo>
                    <a:cubicBezTo>
                      <a:pt x="551" y="20"/>
                      <a:pt x="538" y="0"/>
                      <a:pt x="529" y="0"/>
                    </a:cubicBezTo>
                    <a:close/>
                  </a:path>
                </a:pathLst>
              </a:custGeom>
              <a:noFill/>
              <a:ln w="7938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34" name="Freeform 86">
                <a:extLst>
                  <a:ext uri="{FF2B5EF4-FFF2-40B4-BE49-F238E27FC236}">
                    <a16:creationId xmlns:a16="http://schemas.microsoft.com/office/drawing/2014/main" id="{DC7FE6AA-EB3D-4893-932C-F13D8B896D6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52" y="2097"/>
                <a:ext cx="71" cy="195"/>
              </a:xfrm>
              <a:custGeom>
                <a:avLst/>
                <a:gdLst>
                  <a:gd name="T0" fmla="*/ 0 w 25"/>
                  <a:gd name="T1" fmla="*/ 33 h 65"/>
                  <a:gd name="T2" fmla="*/ 12 w 25"/>
                  <a:gd name="T3" fmla="*/ 0 h 65"/>
                  <a:gd name="T4" fmla="*/ 24 w 25"/>
                  <a:gd name="T5" fmla="*/ 33 h 65"/>
                  <a:gd name="T6" fmla="*/ 12 w 25"/>
                  <a:gd name="T7" fmla="*/ 65 h 65"/>
                  <a:gd name="T8" fmla="*/ 0 w 25"/>
                  <a:gd name="T9" fmla="*/ 33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65">
                    <a:moveTo>
                      <a:pt x="0" y="33"/>
                    </a:moveTo>
                    <a:cubicBezTo>
                      <a:pt x="0" y="15"/>
                      <a:pt x="6" y="0"/>
                      <a:pt x="12" y="0"/>
                    </a:cubicBezTo>
                    <a:cubicBezTo>
                      <a:pt x="19" y="0"/>
                      <a:pt x="25" y="15"/>
                      <a:pt x="24" y="33"/>
                    </a:cubicBezTo>
                    <a:cubicBezTo>
                      <a:pt x="24" y="50"/>
                      <a:pt x="19" y="65"/>
                      <a:pt x="12" y="65"/>
                    </a:cubicBezTo>
                    <a:cubicBezTo>
                      <a:pt x="6" y="65"/>
                      <a:pt x="0" y="50"/>
                      <a:pt x="0" y="33"/>
                    </a:cubicBezTo>
                    <a:close/>
                  </a:path>
                </a:pathLst>
              </a:custGeom>
              <a:noFill/>
              <a:ln w="7938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35" name="Freeform 87">
                <a:extLst>
                  <a:ext uri="{FF2B5EF4-FFF2-40B4-BE49-F238E27FC236}">
                    <a16:creationId xmlns:a16="http://schemas.microsoft.com/office/drawing/2014/main" id="{70AA3DC8-250D-4BC8-8DF5-16DAAB2D07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15" y="2067"/>
                <a:ext cx="36" cy="129"/>
              </a:xfrm>
              <a:custGeom>
                <a:avLst/>
                <a:gdLst>
                  <a:gd name="T0" fmla="*/ 0 w 13"/>
                  <a:gd name="T1" fmla="*/ 0 h 43"/>
                  <a:gd name="T2" fmla="*/ 12 w 13"/>
                  <a:gd name="T3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3" h="43">
                    <a:moveTo>
                      <a:pt x="0" y="0"/>
                    </a:moveTo>
                    <a:cubicBezTo>
                      <a:pt x="9" y="0"/>
                      <a:pt x="13" y="20"/>
                      <a:pt x="12" y="43"/>
                    </a:cubicBezTo>
                  </a:path>
                </a:pathLst>
              </a:custGeom>
              <a:noFill/>
              <a:ln w="7938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36" name="Freeform 88">
                <a:extLst>
                  <a:ext uri="{FF2B5EF4-FFF2-40B4-BE49-F238E27FC236}">
                    <a16:creationId xmlns:a16="http://schemas.microsoft.com/office/drawing/2014/main" id="{B4582615-9B58-4F74-A411-D4FAC3A9CB2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10" y="2067"/>
                <a:ext cx="37" cy="129"/>
              </a:xfrm>
              <a:custGeom>
                <a:avLst/>
                <a:gdLst>
                  <a:gd name="T0" fmla="*/ 0 w 13"/>
                  <a:gd name="T1" fmla="*/ 0 h 43"/>
                  <a:gd name="T2" fmla="*/ 13 w 13"/>
                  <a:gd name="T3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3" h="43">
                    <a:moveTo>
                      <a:pt x="0" y="0"/>
                    </a:moveTo>
                    <a:cubicBezTo>
                      <a:pt x="9" y="0"/>
                      <a:pt x="13" y="20"/>
                      <a:pt x="13" y="43"/>
                    </a:cubicBezTo>
                  </a:path>
                </a:pathLst>
              </a:custGeom>
              <a:noFill/>
              <a:ln w="17463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37" name="Freeform 89">
                <a:extLst>
                  <a:ext uri="{FF2B5EF4-FFF2-40B4-BE49-F238E27FC236}">
                    <a16:creationId xmlns:a16="http://schemas.microsoft.com/office/drawing/2014/main" id="{35DE1F70-A914-4568-8661-C641A1A5DF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3" y="2067"/>
                <a:ext cx="40" cy="129"/>
              </a:xfrm>
              <a:custGeom>
                <a:avLst/>
                <a:gdLst>
                  <a:gd name="T0" fmla="*/ 0 w 14"/>
                  <a:gd name="T1" fmla="*/ 0 h 43"/>
                  <a:gd name="T2" fmla="*/ 14 w 14"/>
                  <a:gd name="T3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4" h="43">
                    <a:moveTo>
                      <a:pt x="0" y="0"/>
                    </a:moveTo>
                    <a:cubicBezTo>
                      <a:pt x="9" y="0"/>
                      <a:pt x="14" y="20"/>
                      <a:pt x="14" y="43"/>
                    </a:cubicBezTo>
                  </a:path>
                </a:pathLst>
              </a:custGeom>
              <a:noFill/>
              <a:ln w="7938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38" name="Freeform 90">
                <a:extLst>
                  <a:ext uri="{FF2B5EF4-FFF2-40B4-BE49-F238E27FC236}">
                    <a16:creationId xmlns:a16="http://schemas.microsoft.com/office/drawing/2014/main" id="{F13C0C4D-8BFF-4B76-B65F-C7EBC54535D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99" y="2067"/>
                <a:ext cx="40" cy="129"/>
              </a:xfrm>
              <a:custGeom>
                <a:avLst/>
                <a:gdLst>
                  <a:gd name="T0" fmla="*/ 0 w 14"/>
                  <a:gd name="T1" fmla="*/ 0 h 43"/>
                  <a:gd name="T2" fmla="*/ 14 w 14"/>
                  <a:gd name="T3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4" h="43">
                    <a:moveTo>
                      <a:pt x="0" y="0"/>
                    </a:moveTo>
                    <a:cubicBezTo>
                      <a:pt x="9" y="0"/>
                      <a:pt x="14" y="20"/>
                      <a:pt x="14" y="43"/>
                    </a:cubicBezTo>
                  </a:path>
                </a:pathLst>
              </a:custGeom>
              <a:noFill/>
              <a:ln w="7938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39" name="Freeform 91">
                <a:extLst>
                  <a:ext uri="{FF2B5EF4-FFF2-40B4-BE49-F238E27FC236}">
                    <a16:creationId xmlns:a16="http://schemas.microsoft.com/office/drawing/2014/main" id="{7574B7F1-B013-4265-925C-B0EADD1FE6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95" y="2067"/>
                <a:ext cx="37" cy="129"/>
              </a:xfrm>
              <a:custGeom>
                <a:avLst/>
                <a:gdLst>
                  <a:gd name="T0" fmla="*/ 0 w 13"/>
                  <a:gd name="T1" fmla="*/ 0 h 43"/>
                  <a:gd name="T2" fmla="*/ 12 w 13"/>
                  <a:gd name="T3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3" h="43">
                    <a:moveTo>
                      <a:pt x="0" y="0"/>
                    </a:moveTo>
                    <a:cubicBezTo>
                      <a:pt x="8" y="0"/>
                      <a:pt x="13" y="20"/>
                      <a:pt x="12" y="43"/>
                    </a:cubicBezTo>
                  </a:path>
                </a:pathLst>
              </a:custGeom>
              <a:noFill/>
              <a:ln w="7938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40" name="Freeform 92">
                <a:extLst>
                  <a:ext uri="{FF2B5EF4-FFF2-40B4-BE49-F238E27FC236}">
                    <a16:creationId xmlns:a16="http://schemas.microsoft.com/office/drawing/2014/main" id="{DD1CDF16-5E15-45FE-83EF-9831C9AE04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88" y="2067"/>
                <a:ext cx="39" cy="129"/>
              </a:xfrm>
              <a:custGeom>
                <a:avLst/>
                <a:gdLst>
                  <a:gd name="T0" fmla="*/ 0 w 14"/>
                  <a:gd name="T1" fmla="*/ 0 h 43"/>
                  <a:gd name="T2" fmla="*/ 13 w 14"/>
                  <a:gd name="T3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4" h="43">
                    <a:moveTo>
                      <a:pt x="0" y="0"/>
                    </a:moveTo>
                    <a:cubicBezTo>
                      <a:pt x="9" y="0"/>
                      <a:pt x="14" y="20"/>
                      <a:pt x="13" y="43"/>
                    </a:cubicBezTo>
                  </a:path>
                </a:pathLst>
              </a:custGeom>
              <a:noFill/>
              <a:ln w="7938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41" name="Freeform 93">
                <a:extLst>
                  <a:ext uri="{FF2B5EF4-FFF2-40B4-BE49-F238E27FC236}">
                    <a16:creationId xmlns:a16="http://schemas.microsoft.com/office/drawing/2014/main" id="{C6F60D1A-F307-486D-BB51-87BD1F3CBA9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84" y="2067"/>
                <a:ext cx="39" cy="129"/>
              </a:xfrm>
              <a:custGeom>
                <a:avLst/>
                <a:gdLst>
                  <a:gd name="T0" fmla="*/ 0 w 14"/>
                  <a:gd name="T1" fmla="*/ 0 h 43"/>
                  <a:gd name="T2" fmla="*/ 13 w 14"/>
                  <a:gd name="T3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4" h="43">
                    <a:moveTo>
                      <a:pt x="0" y="0"/>
                    </a:moveTo>
                    <a:cubicBezTo>
                      <a:pt x="8" y="0"/>
                      <a:pt x="14" y="20"/>
                      <a:pt x="13" y="43"/>
                    </a:cubicBezTo>
                  </a:path>
                </a:pathLst>
              </a:custGeom>
              <a:noFill/>
              <a:ln w="17463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42" name="Freeform 94">
                <a:extLst>
                  <a:ext uri="{FF2B5EF4-FFF2-40B4-BE49-F238E27FC236}">
                    <a16:creationId xmlns:a16="http://schemas.microsoft.com/office/drawing/2014/main" id="{39C127E4-DFE2-4B47-848D-C3E4448C10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80" y="2067"/>
                <a:ext cx="36" cy="129"/>
              </a:xfrm>
              <a:custGeom>
                <a:avLst/>
                <a:gdLst>
                  <a:gd name="T0" fmla="*/ 0 w 13"/>
                  <a:gd name="T1" fmla="*/ 0 h 43"/>
                  <a:gd name="T2" fmla="*/ 13 w 13"/>
                  <a:gd name="T3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3" h="43">
                    <a:moveTo>
                      <a:pt x="0" y="0"/>
                    </a:moveTo>
                    <a:cubicBezTo>
                      <a:pt x="8" y="0"/>
                      <a:pt x="13" y="20"/>
                      <a:pt x="13" y="43"/>
                    </a:cubicBezTo>
                  </a:path>
                </a:pathLst>
              </a:custGeom>
              <a:noFill/>
              <a:ln w="7938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43" name="Freeform 95">
                <a:extLst>
                  <a:ext uri="{FF2B5EF4-FFF2-40B4-BE49-F238E27FC236}">
                    <a16:creationId xmlns:a16="http://schemas.microsoft.com/office/drawing/2014/main" id="{B982D073-8BBA-48FC-BD17-A9117FDA0B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73" y="2067"/>
                <a:ext cx="39" cy="129"/>
              </a:xfrm>
              <a:custGeom>
                <a:avLst/>
                <a:gdLst>
                  <a:gd name="T0" fmla="*/ 0 w 14"/>
                  <a:gd name="T1" fmla="*/ 0 h 43"/>
                  <a:gd name="T2" fmla="*/ 14 w 14"/>
                  <a:gd name="T3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4" h="43">
                    <a:moveTo>
                      <a:pt x="0" y="0"/>
                    </a:moveTo>
                    <a:cubicBezTo>
                      <a:pt x="9" y="0"/>
                      <a:pt x="14" y="20"/>
                      <a:pt x="14" y="43"/>
                    </a:cubicBezTo>
                  </a:path>
                </a:pathLst>
              </a:custGeom>
              <a:noFill/>
              <a:ln w="7938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44" name="Freeform 96">
                <a:extLst>
                  <a:ext uri="{FF2B5EF4-FFF2-40B4-BE49-F238E27FC236}">
                    <a16:creationId xmlns:a16="http://schemas.microsoft.com/office/drawing/2014/main" id="{51407FBE-965C-4665-A006-BA319DDE5C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68" y="2067"/>
                <a:ext cx="37" cy="129"/>
              </a:xfrm>
              <a:custGeom>
                <a:avLst/>
                <a:gdLst>
                  <a:gd name="T0" fmla="*/ 0 w 13"/>
                  <a:gd name="T1" fmla="*/ 0 h 43"/>
                  <a:gd name="T2" fmla="*/ 12 w 13"/>
                  <a:gd name="T3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3" h="43">
                    <a:moveTo>
                      <a:pt x="0" y="0"/>
                    </a:moveTo>
                    <a:cubicBezTo>
                      <a:pt x="9" y="0"/>
                      <a:pt x="13" y="20"/>
                      <a:pt x="12" y="43"/>
                    </a:cubicBezTo>
                  </a:path>
                </a:pathLst>
              </a:custGeom>
              <a:noFill/>
              <a:ln w="7938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45" name="Freeform 97">
                <a:extLst>
                  <a:ext uri="{FF2B5EF4-FFF2-40B4-BE49-F238E27FC236}">
                    <a16:creationId xmlns:a16="http://schemas.microsoft.com/office/drawing/2014/main" id="{84296008-9CC4-4C8C-8D89-FA674FEA578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1" y="2067"/>
                <a:ext cx="40" cy="129"/>
              </a:xfrm>
              <a:custGeom>
                <a:avLst/>
                <a:gdLst>
                  <a:gd name="T0" fmla="*/ 0 w 14"/>
                  <a:gd name="T1" fmla="*/ 0 h 43"/>
                  <a:gd name="T2" fmla="*/ 13 w 14"/>
                  <a:gd name="T3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4" h="43">
                    <a:moveTo>
                      <a:pt x="0" y="0"/>
                    </a:moveTo>
                    <a:cubicBezTo>
                      <a:pt x="9" y="0"/>
                      <a:pt x="14" y="20"/>
                      <a:pt x="13" y="43"/>
                    </a:cubicBezTo>
                  </a:path>
                </a:pathLst>
              </a:custGeom>
              <a:noFill/>
              <a:ln w="7938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46" name="Freeform 98">
                <a:extLst>
                  <a:ext uri="{FF2B5EF4-FFF2-40B4-BE49-F238E27FC236}">
                    <a16:creationId xmlns:a16="http://schemas.microsoft.com/office/drawing/2014/main" id="{6CBDFEE1-3142-48F6-8480-7015288E40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5" y="2067"/>
                <a:ext cx="39" cy="129"/>
              </a:xfrm>
              <a:custGeom>
                <a:avLst/>
                <a:gdLst>
                  <a:gd name="T0" fmla="*/ 0 w 14"/>
                  <a:gd name="T1" fmla="*/ 0 h 43"/>
                  <a:gd name="T2" fmla="*/ 13 w 14"/>
                  <a:gd name="T3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4" h="43">
                    <a:moveTo>
                      <a:pt x="0" y="0"/>
                    </a:moveTo>
                    <a:cubicBezTo>
                      <a:pt x="9" y="0"/>
                      <a:pt x="14" y="20"/>
                      <a:pt x="13" y="43"/>
                    </a:cubicBezTo>
                  </a:path>
                </a:pathLst>
              </a:custGeom>
              <a:noFill/>
              <a:ln w="7938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47" name="Freeform 99">
                <a:extLst>
                  <a:ext uri="{FF2B5EF4-FFF2-40B4-BE49-F238E27FC236}">
                    <a16:creationId xmlns:a16="http://schemas.microsoft.com/office/drawing/2014/main" id="{F9B67C16-163D-44AE-B749-EC89B1AB0A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38" y="2067"/>
                <a:ext cx="42" cy="129"/>
              </a:xfrm>
              <a:custGeom>
                <a:avLst/>
                <a:gdLst>
                  <a:gd name="T0" fmla="*/ 0 w 15"/>
                  <a:gd name="T1" fmla="*/ 0 h 43"/>
                  <a:gd name="T2" fmla="*/ 14 w 15"/>
                  <a:gd name="T3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5" h="43">
                    <a:moveTo>
                      <a:pt x="0" y="0"/>
                    </a:moveTo>
                    <a:cubicBezTo>
                      <a:pt x="9" y="0"/>
                      <a:pt x="15" y="20"/>
                      <a:pt x="14" y="43"/>
                    </a:cubicBezTo>
                  </a:path>
                </a:pathLst>
              </a:custGeom>
              <a:noFill/>
              <a:ln w="7938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48" name="Freeform 100">
                <a:extLst>
                  <a:ext uri="{FF2B5EF4-FFF2-40B4-BE49-F238E27FC236}">
                    <a16:creationId xmlns:a16="http://schemas.microsoft.com/office/drawing/2014/main" id="{17C78D31-E026-4CA7-B889-756B8687CC4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33" y="2067"/>
                <a:ext cx="37" cy="129"/>
              </a:xfrm>
              <a:custGeom>
                <a:avLst/>
                <a:gdLst>
                  <a:gd name="T0" fmla="*/ 0 w 13"/>
                  <a:gd name="T1" fmla="*/ 0 h 43"/>
                  <a:gd name="T2" fmla="*/ 13 w 13"/>
                  <a:gd name="T3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3" h="43">
                    <a:moveTo>
                      <a:pt x="0" y="0"/>
                    </a:moveTo>
                    <a:cubicBezTo>
                      <a:pt x="9" y="0"/>
                      <a:pt x="13" y="20"/>
                      <a:pt x="13" y="43"/>
                    </a:cubicBezTo>
                  </a:path>
                </a:pathLst>
              </a:custGeom>
              <a:noFill/>
              <a:ln w="7938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49" name="Freeform 101">
                <a:extLst>
                  <a:ext uri="{FF2B5EF4-FFF2-40B4-BE49-F238E27FC236}">
                    <a16:creationId xmlns:a16="http://schemas.microsoft.com/office/drawing/2014/main" id="{41DE64D2-980F-4203-B962-BC843435AB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29" y="2067"/>
                <a:ext cx="37" cy="129"/>
              </a:xfrm>
              <a:custGeom>
                <a:avLst/>
                <a:gdLst>
                  <a:gd name="T0" fmla="*/ 0 w 13"/>
                  <a:gd name="T1" fmla="*/ 0 h 43"/>
                  <a:gd name="T2" fmla="*/ 13 w 13"/>
                  <a:gd name="T3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3" h="43">
                    <a:moveTo>
                      <a:pt x="0" y="0"/>
                    </a:moveTo>
                    <a:cubicBezTo>
                      <a:pt x="8" y="0"/>
                      <a:pt x="13" y="20"/>
                      <a:pt x="13" y="43"/>
                    </a:cubicBezTo>
                  </a:path>
                </a:pathLst>
              </a:custGeom>
              <a:noFill/>
              <a:ln w="7938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50" name="Freeform 102">
                <a:extLst>
                  <a:ext uri="{FF2B5EF4-FFF2-40B4-BE49-F238E27FC236}">
                    <a16:creationId xmlns:a16="http://schemas.microsoft.com/office/drawing/2014/main" id="{8AC6B9DB-B8B5-4FBB-AC35-293DD2C2AC8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49" y="2067"/>
                <a:ext cx="34" cy="123"/>
              </a:xfrm>
              <a:custGeom>
                <a:avLst/>
                <a:gdLst>
                  <a:gd name="T0" fmla="*/ 0 w 12"/>
                  <a:gd name="T1" fmla="*/ 0 h 41"/>
                  <a:gd name="T2" fmla="*/ 12 w 12"/>
                  <a:gd name="T3" fmla="*/ 4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2" h="41">
                    <a:moveTo>
                      <a:pt x="0" y="0"/>
                    </a:moveTo>
                    <a:cubicBezTo>
                      <a:pt x="8" y="0"/>
                      <a:pt x="12" y="18"/>
                      <a:pt x="12" y="41"/>
                    </a:cubicBezTo>
                  </a:path>
                </a:pathLst>
              </a:custGeom>
              <a:noFill/>
              <a:ln w="17463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51" name="Freeform 103">
                <a:extLst>
                  <a:ext uri="{FF2B5EF4-FFF2-40B4-BE49-F238E27FC236}">
                    <a16:creationId xmlns:a16="http://schemas.microsoft.com/office/drawing/2014/main" id="{5DCF5A4B-5877-48FB-9818-C89A52F92C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6" y="2097"/>
                <a:ext cx="48" cy="195"/>
              </a:xfrm>
              <a:custGeom>
                <a:avLst/>
                <a:gdLst>
                  <a:gd name="T0" fmla="*/ 5 w 17"/>
                  <a:gd name="T1" fmla="*/ 65 h 65"/>
                  <a:gd name="T2" fmla="*/ 17 w 17"/>
                  <a:gd name="T3" fmla="*/ 33 h 65"/>
                  <a:gd name="T4" fmla="*/ 5 w 17"/>
                  <a:gd name="T5" fmla="*/ 0 h 65"/>
                  <a:gd name="T6" fmla="*/ 0 w 17"/>
                  <a:gd name="T7" fmla="*/ 0 h 65"/>
                  <a:gd name="T8" fmla="*/ 12 w 17"/>
                  <a:gd name="T9" fmla="*/ 33 h 65"/>
                  <a:gd name="T10" fmla="*/ 0 w 17"/>
                  <a:gd name="T11" fmla="*/ 65 h 65"/>
                  <a:gd name="T12" fmla="*/ 5 w 17"/>
                  <a:gd name="T13" fmla="*/ 65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" h="65">
                    <a:moveTo>
                      <a:pt x="5" y="65"/>
                    </a:moveTo>
                    <a:cubicBezTo>
                      <a:pt x="12" y="65"/>
                      <a:pt x="17" y="50"/>
                      <a:pt x="17" y="33"/>
                    </a:cubicBezTo>
                    <a:cubicBezTo>
                      <a:pt x="17" y="15"/>
                      <a:pt x="12" y="0"/>
                      <a:pt x="5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7" y="0"/>
                      <a:pt x="13" y="15"/>
                      <a:pt x="12" y="33"/>
                    </a:cubicBezTo>
                    <a:cubicBezTo>
                      <a:pt x="12" y="50"/>
                      <a:pt x="7" y="65"/>
                      <a:pt x="0" y="65"/>
                    </a:cubicBezTo>
                    <a:lnTo>
                      <a:pt x="5" y="65"/>
                    </a:lnTo>
                    <a:close/>
                  </a:path>
                </a:pathLst>
              </a:custGeom>
              <a:noFill/>
              <a:ln w="7938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52" name="Freeform 104">
                <a:extLst>
                  <a:ext uri="{FF2B5EF4-FFF2-40B4-BE49-F238E27FC236}">
                    <a16:creationId xmlns:a16="http://schemas.microsoft.com/office/drawing/2014/main" id="{79794787-8028-4C2D-9F71-BC1D7DA957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28" y="2094"/>
                <a:ext cx="333" cy="207"/>
              </a:xfrm>
              <a:custGeom>
                <a:avLst/>
                <a:gdLst>
                  <a:gd name="T0" fmla="*/ 108 w 118"/>
                  <a:gd name="T1" fmla="*/ 69 h 69"/>
                  <a:gd name="T2" fmla="*/ 118 w 118"/>
                  <a:gd name="T3" fmla="*/ 35 h 69"/>
                  <a:gd name="T4" fmla="*/ 108 w 118"/>
                  <a:gd name="T5" fmla="*/ 0 h 69"/>
                  <a:gd name="T6" fmla="*/ 88 w 118"/>
                  <a:gd name="T7" fmla="*/ 0 h 69"/>
                  <a:gd name="T8" fmla="*/ 58 w 118"/>
                  <a:gd name="T9" fmla="*/ 16 h 69"/>
                  <a:gd name="T10" fmla="*/ 0 w 118"/>
                  <a:gd name="T11" fmla="*/ 16 h 69"/>
                  <a:gd name="T12" fmla="*/ 2 w 118"/>
                  <a:gd name="T13" fmla="*/ 34 h 69"/>
                  <a:gd name="T14" fmla="*/ 0 w 118"/>
                  <a:gd name="T15" fmla="*/ 53 h 69"/>
                  <a:gd name="T16" fmla="*/ 58 w 118"/>
                  <a:gd name="T17" fmla="*/ 53 h 69"/>
                  <a:gd name="T18" fmla="*/ 58 w 118"/>
                  <a:gd name="T19" fmla="*/ 53 h 69"/>
                  <a:gd name="T20" fmla="*/ 88 w 118"/>
                  <a:gd name="T21" fmla="*/ 69 h 69"/>
                  <a:gd name="T22" fmla="*/ 108 w 118"/>
                  <a:gd name="T23" fmla="*/ 69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18" h="69">
                    <a:moveTo>
                      <a:pt x="108" y="69"/>
                    </a:moveTo>
                    <a:cubicBezTo>
                      <a:pt x="113" y="69"/>
                      <a:pt x="118" y="53"/>
                      <a:pt x="118" y="35"/>
                    </a:cubicBezTo>
                    <a:cubicBezTo>
                      <a:pt x="118" y="16"/>
                      <a:pt x="113" y="0"/>
                      <a:pt x="108" y="0"/>
                    </a:cubicBezTo>
                    <a:cubicBezTo>
                      <a:pt x="88" y="0"/>
                      <a:pt x="88" y="0"/>
                      <a:pt x="88" y="0"/>
                    </a:cubicBezTo>
                    <a:cubicBezTo>
                      <a:pt x="88" y="0"/>
                      <a:pt x="66" y="16"/>
                      <a:pt x="58" y="16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1" y="21"/>
                      <a:pt x="2" y="27"/>
                      <a:pt x="2" y="34"/>
                    </a:cubicBezTo>
                    <a:cubicBezTo>
                      <a:pt x="2" y="41"/>
                      <a:pt x="1" y="47"/>
                      <a:pt x="0" y="53"/>
                    </a:cubicBezTo>
                    <a:cubicBezTo>
                      <a:pt x="58" y="53"/>
                      <a:pt x="58" y="53"/>
                      <a:pt x="58" y="53"/>
                    </a:cubicBezTo>
                    <a:cubicBezTo>
                      <a:pt x="58" y="53"/>
                      <a:pt x="58" y="53"/>
                      <a:pt x="58" y="53"/>
                    </a:cubicBezTo>
                    <a:cubicBezTo>
                      <a:pt x="66" y="53"/>
                      <a:pt x="88" y="69"/>
                      <a:pt x="88" y="69"/>
                    </a:cubicBezTo>
                    <a:lnTo>
                      <a:pt x="108" y="69"/>
                    </a:lnTo>
                    <a:close/>
                  </a:path>
                </a:pathLst>
              </a:custGeom>
              <a:solidFill>
                <a:srgbClr val="D1E1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53" name="Rectangle 105">
                <a:extLst>
                  <a:ext uri="{FF2B5EF4-FFF2-40B4-BE49-F238E27FC236}">
                    <a16:creationId xmlns:a16="http://schemas.microsoft.com/office/drawing/2014/main" id="{23FB802D-EC5D-4BB3-8320-3B4510AF0A0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37" y="2193"/>
                <a:ext cx="321" cy="9"/>
              </a:xfrm>
              <a:prstGeom prst="rect">
                <a:avLst/>
              </a:prstGeom>
              <a:solidFill>
                <a:srgbClr val="EEF4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54" name="Freeform 106">
                <a:extLst>
                  <a:ext uri="{FF2B5EF4-FFF2-40B4-BE49-F238E27FC236}">
                    <a16:creationId xmlns:a16="http://schemas.microsoft.com/office/drawing/2014/main" id="{8714BDCF-7661-42BC-B8F6-8E09EC19EB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28" y="2094"/>
                <a:ext cx="333" cy="207"/>
              </a:xfrm>
              <a:custGeom>
                <a:avLst/>
                <a:gdLst>
                  <a:gd name="T0" fmla="*/ 108 w 118"/>
                  <a:gd name="T1" fmla="*/ 69 h 69"/>
                  <a:gd name="T2" fmla="*/ 118 w 118"/>
                  <a:gd name="T3" fmla="*/ 35 h 69"/>
                  <a:gd name="T4" fmla="*/ 108 w 118"/>
                  <a:gd name="T5" fmla="*/ 0 h 69"/>
                  <a:gd name="T6" fmla="*/ 88 w 118"/>
                  <a:gd name="T7" fmla="*/ 0 h 69"/>
                  <a:gd name="T8" fmla="*/ 58 w 118"/>
                  <a:gd name="T9" fmla="*/ 16 h 69"/>
                  <a:gd name="T10" fmla="*/ 0 w 118"/>
                  <a:gd name="T11" fmla="*/ 16 h 69"/>
                  <a:gd name="T12" fmla="*/ 2 w 118"/>
                  <a:gd name="T13" fmla="*/ 34 h 69"/>
                  <a:gd name="T14" fmla="*/ 0 w 118"/>
                  <a:gd name="T15" fmla="*/ 53 h 69"/>
                  <a:gd name="T16" fmla="*/ 58 w 118"/>
                  <a:gd name="T17" fmla="*/ 53 h 69"/>
                  <a:gd name="T18" fmla="*/ 58 w 118"/>
                  <a:gd name="T19" fmla="*/ 53 h 69"/>
                  <a:gd name="T20" fmla="*/ 88 w 118"/>
                  <a:gd name="T21" fmla="*/ 69 h 69"/>
                  <a:gd name="T22" fmla="*/ 108 w 118"/>
                  <a:gd name="T23" fmla="*/ 69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18" h="69">
                    <a:moveTo>
                      <a:pt x="108" y="69"/>
                    </a:moveTo>
                    <a:cubicBezTo>
                      <a:pt x="113" y="69"/>
                      <a:pt x="118" y="53"/>
                      <a:pt x="118" y="35"/>
                    </a:cubicBezTo>
                    <a:cubicBezTo>
                      <a:pt x="118" y="16"/>
                      <a:pt x="113" y="0"/>
                      <a:pt x="108" y="0"/>
                    </a:cubicBezTo>
                    <a:cubicBezTo>
                      <a:pt x="88" y="0"/>
                      <a:pt x="88" y="0"/>
                      <a:pt x="88" y="0"/>
                    </a:cubicBezTo>
                    <a:cubicBezTo>
                      <a:pt x="88" y="0"/>
                      <a:pt x="66" y="16"/>
                      <a:pt x="58" y="16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1" y="21"/>
                      <a:pt x="2" y="27"/>
                      <a:pt x="2" y="34"/>
                    </a:cubicBezTo>
                    <a:cubicBezTo>
                      <a:pt x="2" y="41"/>
                      <a:pt x="1" y="47"/>
                      <a:pt x="0" y="53"/>
                    </a:cubicBezTo>
                    <a:cubicBezTo>
                      <a:pt x="58" y="53"/>
                      <a:pt x="58" y="53"/>
                      <a:pt x="58" y="53"/>
                    </a:cubicBezTo>
                    <a:cubicBezTo>
                      <a:pt x="58" y="53"/>
                      <a:pt x="58" y="53"/>
                      <a:pt x="58" y="53"/>
                    </a:cubicBezTo>
                    <a:cubicBezTo>
                      <a:pt x="66" y="53"/>
                      <a:pt x="88" y="69"/>
                      <a:pt x="88" y="69"/>
                    </a:cubicBezTo>
                    <a:lnTo>
                      <a:pt x="108" y="69"/>
                    </a:lnTo>
                    <a:close/>
                  </a:path>
                </a:pathLst>
              </a:custGeom>
              <a:noFill/>
              <a:ln w="7938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55" name="Freeform 107">
                <a:extLst>
                  <a:ext uri="{FF2B5EF4-FFF2-40B4-BE49-F238E27FC236}">
                    <a16:creationId xmlns:a16="http://schemas.microsoft.com/office/drawing/2014/main" id="{21345409-D2E8-438E-94C9-32E72440D4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83" y="2070"/>
                <a:ext cx="28" cy="252"/>
              </a:xfrm>
              <a:custGeom>
                <a:avLst/>
                <a:gdLst>
                  <a:gd name="T0" fmla="*/ 0 w 10"/>
                  <a:gd name="T1" fmla="*/ 84 h 84"/>
                  <a:gd name="T2" fmla="*/ 10 w 10"/>
                  <a:gd name="T3" fmla="*/ 43 h 84"/>
                  <a:gd name="T4" fmla="*/ 0 w 10"/>
                  <a:gd name="T5" fmla="*/ 0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4">
                    <a:moveTo>
                      <a:pt x="0" y="84"/>
                    </a:moveTo>
                    <a:cubicBezTo>
                      <a:pt x="6" y="84"/>
                      <a:pt x="10" y="65"/>
                      <a:pt x="10" y="43"/>
                    </a:cubicBezTo>
                    <a:cubicBezTo>
                      <a:pt x="10" y="20"/>
                      <a:pt x="6" y="0"/>
                      <a:pt x="0" y="0"/>
                    </a:cubicBezTo>
                  </a:path>
                </a:pathLst>
              </a:custGeom>
              <a:noFill/>
              <a:ln w="7938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56" name="Line 108">
                <a:extLst>
                  <a:ext uri="{FF2B5EF4-FFF2-40B4-BE49-F238E27FC236}">
                    <a16:creationId xmlns:a16="http://schemas.microsoft.com/office/drawing/2014/main" id="{21B9852F-7D93-4353-8EFC-B9DCC5016FA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34" y="2193"/>
                <a:ext cx="324" cy="1"/>
              </a:xfrm>
              <a:prstGeom prst="line">
                <a:avLst/>
              </a:prstGeom>
              <a:noFill/>
              <a:ln w="7938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57" name="Line 109">
                <a:extLst>
                  <a:ext uri="{FF2B5EF4-FFF2-40B4-BE49-F238E27FC236}">
                    <a16:creationId xmlns:a16="http://schemas.microsoft.com/office/drawing/2014/main" id="{E8313091-A0C9-4BEA-9DA0-7542DEE76BA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434" y="2202"/>
                <a:ext cx="324" cy="1"/>
              </a:xfrm>
              <a:prstGeom prst="line">
                <a:avLst/>
              </a:prstGeom>
              <a:noFill/>
              <a:ln w="7938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58" name="Freeform 110">
                <a:extLst>
                  <a:ext uri="{FF2B5EF4-FFF2-40B4-BE49-F238E27FC236}">
                    <a16:creationId xmlns:a16="http://schemas.microsoft.com/office/drawing/2014/main" id="{D74E920E-E49A-4A44-A0F5-05F4681B4E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31" y="2205"/>
                <a:ext cx="327" cy="90"/>
              </a:xfrm>
              <a:custGeom>
                <a:avLst/>
                <a:gdLst>
                  <a:gd name="T0" fmla="*/ 0 w 116"/>
                  <a:gd name="T1" fmla="*/ 15 h 30"/>
                  <a:gd name="T2" fmla="*/ 1 w 116"/>
                  <a:gd name="T3" fmla="*/ 0 h 30"/>
                  <a:gd name="T4" fmla="*/ 116 w 116"/>
                  <a:gd name="T5" fmla="*/ 0 h 30"/>
                  <a:gd name="T6" fmla="*/ 9 w 116"/>
                  <a:gd name="T7" fmla="*/ 6 h 30"/>
                  <a:gd name="T8" fmla="*/ 9 w 116"/>
                  <a:gd name="T9" fmla="*/ 9 h 30"/>
                  <a:gd name="T10" fmla="*/ 64 w 116"/>
                  <a:gd name="T11" fmla="*/ 13 h 30"/>
                  <a:gd name="T12" fmla="*/ 91 w 116"/>
                  <a:gd name="T13" fmla="*/ 25 h 30"/>
                  <a:gd name="T14" fmla="*/ 108 w 116"/>
                  <a:gd name="T15" fmla="*/ 25 h 30"/>
                  <a:gd name="T16" fmla="*/ 114 w 116"/>
                  <a:gd name="T17" fmla="*/ 7 h 30"/>
                  <a:gd name="T18" fmla="*/ 109 w 116"/>
                  <a:gd name="T19" fmla="*/ 30 h 30"/>
                  <a:gd name="T20" fmla="*/ 88 w 116"/>
                  <a:gd name="T21" fmla="*/ 30 h 30"/>
                  <a:gd name="T22" fmla="*/ 60 w 116"/>
                  <a:gd name="T23" fmla="*/ 15 h 30"/>
                  <a:gd name="T24" fmla="*/ 0 w 116"/>
                  <a:gd name="T25" fmla="*/ 15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16" h="30">
                    <a:moveTo>
                      <a:pt x="0" y="15"/>
                    </a:moveTo>
                    <a:cubicBezTo>
                      <a:pt x="0" y="13"/>
                      <a:pt x="2" y="3"/>
                      <a:pt x="1" y="0"/>
                    </a:cubicBezTo>
                    <a:cubicBezTo>
                      <a:pt x="116" y="0"/>
                      <a:pt x="116" y="0"/>
                      <a:pt x="116" y="0"/>
                    </a:cubicBezTo>
                    <a:cubicBezTo>
                      <a:pt x="116" y="0"/>
                      <a:pt x="11" y="5"/>
                      <a:pt x="9" y="6"/>
                    </a:cubicBezTo>
                    <a:cubicBezTo>
                      <a:pt x="7" y="7"/>
                      <a:pt x="6" y="9"/>
                      <a:pt x="9" y="9"/>
                    </a:cubicBezTo>
                    <a:cubicBezTo>
                      <a:pt x="11" y="10"/>
                      <a:pt x="64" y="13"/>
                      <a:pt x="64" y="13"/>
                    </a:cubicBezTo>
                    <a:cubicBezTo>
                      <a:pt x="91" y="25"/>
                      <a:pt x="91" y="25"/>
                      <a:pt x="91" y="25"/>
                    </a:cubicBezTo>
                    <a:cubicBezTo>
                      <a:pt x="108" y="25"/>
                      <a:pt x="108" y="25"/>
                      <a:pt x="108" y="25"/>
                    </a:cubicBezTo>
                    <a:cubicBezTo>
                      <a:pt x="108" y="25"/>
                      <a:pt x="113" y="16"/>
                      <a:pt x="114" y="7"/>
                    </a:cubicBezTo>
                    <a:cubicBezTo>
                      <a:pt x="114" y="17"/>
                      <a:pt x="110" y="27"/>
                      <a:pt x="109" y="30"/>
                    </a:cubicBezTo>
                    <a:cubicBezTo>
                      <a:pt x="88" y="30"/>
                      <a:pt x="88" y="30"/>
                      <a:pt x="88" y="30"/>
                    </a:cubicBezTo>
                    <a:cubicBezTo>
                      <a:pt x="88" y="30"/>
                      <a:pt x="66" y="16"/>
                      <a:pt x="60" y="15"/>
                    </a:cubicBezTo>
                    <a:cubicBezTo>
                      <a:pt x="55" y="14"/>
                      <a:pt x="7" y="14"/>
                      <a:pt x="0" y="15"/>
                    </a:cubicBezTo>
                    <a:close/>
                  </a:path>
                </a:pathLst>
              </a:custGeom>
              <a:solidFill>
                <a:srgbClr val="A4C6E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59" name="Freeform 111">
                <a:extLst>
                  <a:ext uri="{FF2B5EF4-FFF2-40B4-BE49-F238E27FC236}">
                    <a16:creationId xmlns:a16="http://schemas.microsoft.com/office/drawing/2014/main" id="{6E5E0BD1-E74F-4A1D-AADF-C78FC6AC61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31" y="2100"/>
                <a:ext cx="327" cy="87"/>
              </a:xfrm>
              <a:custGeom>
                <a:avLst/>
                <a:gdLst>
                  <a:gd name="T0" fmla="*/ 0 w 116"/>
                  <a:gd name="T1" fmla="*/ 15 h 29"/>
                  <a:gd name="T2" fmla="*/ 2 w 116"/>
                  <a:gd name="T3" fmla="*/ 29 h 29"/>
                  <a:gd name="T4" fmla="*/ 115 w 116"/>
                  <a:gd name="T5" fmla="*/ 29 h 29"/>
                  <a:gd name="T6" fmla="*/ 109 w 116"/>
                  <a:gd name="T7" fmla="*/ 0 h 29"/>
                  <a:gd name="T8" fmla="*/ 105 w 116"/>
                  <a:gd name="T9" fmla="*/ 24 h 29"/>
                  <a:gd name="T10" fmla="*/ 10 w 116"/>
                  <a:gd name="T11" fmla="*/ 25 h 29"/>
                  <a:gd name="T12" fmla="*/ 0 w 116"/>
                  <a:gd name="T13" fmla="*/ 15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6" h="29">
                    <a:moveTo>
                      <a:pt x="0" y="15"/>
                    </a:moveTo>
                    <a:cubicBezTo>
                      <a:pt x="1" y="18"/>
                      <a:pt x="2" y="29"/>
                      <a:pt x="2" y="29"/>
                    </a:cubicBezTo>
                    <a:cubicBezTo>
                      <a:pt x="115" y="29"/>
                      <a:pt x="115" y="29"/>
                      <a:pt x="115" y="29"/>
                    </a:cubicBezTo>
                    <a:cubicBezTo>
                      <a:pt x="116" y="28"/>
                      <a:pt x="115" y="6"/>
                      <a:pt x="109" y="0"/>
                    </a:cubicBezTo>
                    <a:cubicBezTo>
                      <a:pt x="111" y="7"/>
                      <a:pt x="111" y="22"/>
                      <a:pt x="105" y="24"/>
                    </a:cubicBezTo>
                    <a:cubicBezTo>
                      <a:pt x="99" y="25"/>
                      <a:pt x="14" y="25"/>
                      <a:pt x="10" y="25"/>
                    </a:cubicBezTo>
                    <a:cubicBezTo>
                      <a:pt x="5" y="25"/>
                      <a:pt x="4" y="24"/>
                      <a:pt x="0" y="15"/>
                    </a:cubicBezTo>
                    <a:close/>
                  </a:path>
                </a:pathLst>
              </a:custGeom>
              <a:solidFill>
                <a:srgbClr val="A4C6E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60" name="Freeform 112">
                <a:extLst>
                  <a:ext uri="{FF2B5EF4-FFF2-40B4-BE49-F238E27FC236}">
                    <a16:creationId xmlns:a16="http://schemas.microsoft.com/office/drawing/2014/main" id="{AB6AA97A-CBA4-4753-BD59-9C6F306CDB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51" y="2100"/>
                <a:ext cx="271" cy="54"/>
              </a:xfrm>
              <a:custGeom>
                <a:avLst/>
                <a:gdLst>
                  <a:gd name="T0" fmla="*/ 0 w 96"/>
                  <a:gd name="T1" fmla="*/ 16 h 18"/>
                  <a:gd name="T2" fmla="*/ 51 w 96"/>
                  <a:gd name="T3" fmla="*/ 16 h 18"/>
                  <a:gd name="T4" fmla="*/ 81 w 96"/>
                  <a:gd name="T5" fmla="*/ 0 h 18"/>
                  <a:gd name="T6" fmla="*/ 96 w 96"/>
                  <a:gd name="T7" fmla="*/ 0 h 18"/>
                  <a:gd name="T8" fmla="*/ 80 w 96"/>
                  <a:gd name="T9" fmla="*/ 6 h 18"/>
                  <a:gd name="T10" fmla="*/ 50 w 96"/>
                  <a:gd name="T11" fmla="*/ 18 h 18"/>
                  <a:gd name="T12" fmla="*/ 0 w 96"/>
                  <a:gd name="T13" fmla="*/ 16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6" h="18">
                    <a:moveTo>
                      <a:pt x="0" y="16"/>
                    </a:moveTo>
                    <a:cubicBezTo>
                      <a:pt x="0" y="16"/>
                      <a:pt x="47" y="16"/>
                      <a:pt x="51" y="16"/>
                    </a:cubicBezTo>
                    <a:cubicBezTo>
                      <a:pt x="58" y="16"/>
                      <a:pt x="75" y="4"/>
                      <a:pt x="81" y="0"/>
                    </a:cubicBezTo>
                    <a:cubicBezTo>
                      <a:pt x="96" y="0"/>
                      <a:pt x="96" y="0"/>
                      <a:pt x="96" y="0"/>
                    </a:cubicBezTo>
                    <a:cubicBezTo>
                      <a:pt x="90" y="1"/>
                      <a:pt x="85" y="1"/>
                      <a:pt x="80" y="6"/>
                    </a:cubicBezTo>
                    <a:cubicBezTo>
                      <a:pt x="74" y="10"/>
                      <a:pt x="63" y="18"/>
                      <a:pt x="50" y="18"/>
                    </a:cubicBezTo>
                    <a:cubicBezTo>
                      <a:pt x="38" y="18"/>
                      <a:pt x="0" y="16"/>
                      <a:pt x="0" y="1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61" name="Freeform 113">
                <a:extLst>
                  <a:ext uri="{FF2B5EF4-FFF2-40B4-BE49-F238E27FC236}">
                    <a16:creationId xmlns:a16="http://schemas.microsoft.com/office/drawing/2014/main" id="{029B74CB-F6A6-4D84-978E-8BC526E610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34" y="2205"/>
                <a:ext cx="164" cy="42"/>
              </a:xfrm>
              <a:custGeom>
                <a:avLst/>
                <a:gdLst>
                  <a:gd name="T0" fmla="*/ 1 w 58"/>
                  <a:gd name="T1" fmla="*/ 1 h 14"/>
                  <a:gd name="T2" fmla="*/ 0 w 58"/>
                  <a:gd name="T3" fmla="*/ 14 h 14"/>
                  <a:gd name="T4" fmla="*/ 44 w 58"/>
                  <a:gd name="T5" fmla="*/ 14 h 14"/>
                  <a:gd name="T6" fmla="*/ 4 w 58"/>
                  <a:gd name="T7" fmla="*/ 8 h 14"/>
                  <a:gd name="T8" fmla="*/ 58 w 58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14">
                    <a:moveTo>
                      <a:pt x="1" y="1"/>
                    </a:moveTo>
                    <a:cubicBezTo>
                      <a:pt x="2" y="4"/>
                      <a:pt x="0" y="14"/>
                      <a:pt x="0" y="14"/>
                    </a:cubicBezTo>
                    <a:cubicBezTo>
                      <a:pt x="44" y="14"/>
                      <a:pt x="44" y="14"/>
                      <a:pt x="44" y="14"/>
                    </a:cubicBezTo>
                    <a:cubicBezTo>
                      <a:pt x="37" y="14"/>
                      <a:pt x="4" y="14"/>
                      <a:pt x="4" y="8"/>
                    </a:cubicBezTo>
                    <a:cubicBezTo>
                      <a:pt x="3" y="1"/>
                      <a:pt x="58" y="0"/>
                      <a:pt x="58" y="0"/>
                    </a:cubicBezTo>
                  </a:path>
                </a:pathLst>
              </a:custGeom>
              <a:solidFill>
                <a:srgbClr val="5AA2C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62" name="Freeform 114">
                <a:extLst>
                  <a:ext uri="{FF2B5EF4-FFF2-40B4-BE49-F238E27FC236}">
                    <a16:creationId xmlns:a16="http://schemas.microsoft.com/office/drawing/2014/main" id="{4B8B0F12-115F-433B-9C48-29395DDD08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31" y="2124"/>
                <a:ext cx="53" cy="78"/>
              </a:xfrm>
              <a:custGeom>
                <a:avLst/>
                <a:gdLst>
                  <a:gd name="T0" fmla="*/ 14 w 19"/>
                  <a:gd name="T1" fmla="*/ 0 h 26"/>
                  <a:gd name="T2" fmla="*/ 0 w 19"/>
                  <a:gd name="T3" fmla="*/ 0 h 26"/>
                  <a:gd name="T4" fmla="*/ 1 w 19"/>
                  <a:gd name="T5" fmla="*/ 13 h 26"/>
                  <a:gd name="T6" fmla="*/ 0 w 19"/>
                  <a:gd name="T7" fmla="*/ 26 h 26"/>
                  <a:gd name="T8" fmla="*/ 14 w 19"/>
                  <a:gd name="T9" fmla="*/ 26 h 26"/>
                  <a:gd name="T10" fmla="*/ 19 w 19"/>
                  <a:gd name="T11" fmla="*/ 13 h 26"/>
                  <a:gd name="T12" fmla="*/ 14 w 19"/>
                  <a:gd name="T13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9" h="26">
                    <a:moveTo>
                      <a:pt x="14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4"/>
                      <a:pt x="1" y="8"/>
                      <a:pt x="1" y="13"/>
                    </a:cubicBezTo>
                    <a:cubicBezTo>
                      <a:pt x="1" y="17"/>
                      <a:pt x="1" y="22"/>
                      <a:pt x="0" y="26"/>
                    </a:cubicBezTo>
                    <a:cubicBezTo>
                      <a:pt x="14" y="26"/>
                      <a:pt x="14" y="26"/>
                      <a:pt x="14" y="26"/>
                    </a:cubicBezTo>
                    <a:cubicBezTo>
                      <a:pt x="17" y="26"/>
                      <a:pt x="19" y="20"/>
                      <a:pt x="19" y="13"/>
                    </a:cubicBezTo>
                    <a:cubicBezTo>
                      <a:pt x="19" y="5"/>
                      <a:pt x="17" y="0"/>
                      <a:pt x="14" y="0"/>
                    </a:cubicBezTo>
                    <a:close/>
                  </a:path>
                </a:pathLst>
              </a:custGeom>
              <a:solidFill>
                <a:srgbClr val="A4C6E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63" name="Freeform 115">
                <a:extLst>
                  <a:ext uri="{FF2B5EF4-FFF2-40B4-BE49-F238E27FC236}">
                    <a16:creationId xmlns:a16="http://schemas.microsoft.com/office/drawing/2014/main" id="{BF9D8BFD-0EBA-4CA7-9BF3-2F69F1BD7AD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84" y="2157"/>
                <a:ext cx="939" cy="9"/>
              </a:xfrm>
              <a:custGeom>
                <a:avLst/>
                <a:gdLst>
                  <a:gd name="T0" fmla="*/ 333 w 333"/>
                  <a:gd name="T1" fmla="*/ 0 h 3"/>
                  <a:gd name="T2" fmla="*/ 0 w 333"/>
                  <a:gd name="T3" fmla="*/ 0 h 3"/>
                  <a:gd name="T4" fmla="*/ 0 w 333"/>
                  <a:gd name="T5" fmla="*/ 1 h 3"/>
                  <a:gd name="T6" fmla="*/ 0 w 333"/>
                  <a:gd name="T7" fmla="*/ 3 h 3"/>
                  <a:gd name="T8" fmla="*/ 320 w 333"/>
                  <a:gd name="T9" fmla="*/ 2 h 3"/>
                  <a:gd name="T10" fmla="*/ 333 w 333"/>
                  <a:gd name="T11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33" h="3">
                    <a:moveTo>
                      <a:pt x="33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ubicBezTo>
                      <a:pt x="0" y="2"/>
                      <a:pt x="0" y="2"/>
                      <a:pt x="0" y="3"/>
                    </a:cubicBezTo>
                    <a:cubicBezTo>
                      <a:pt x="320" y="2"/>
                      <a:pt x="320" y="2"/>
                      <a:pt x="320" y="2"/>
                    </a:cubicBezTo>
                    <a:lnTo>
                      <a:pt x="333" y="0"/>
                    </a:lnTo>
                    <a:close/>
                  </a:path>
                </a:pathLst>
              </a:custGeom>
              <a:solidFill>
                <a:srgbClr val="00336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64" name="Freeform 116">
                <a:extLst>
                  <a:ext uri="{FF2B5EF4-FFF2-40B4-BE49-F238E27FC236}">
                    <a16:creationId xmlns:a16="http://schemas.microsoft.com/office/drawing/2014/main" id="{7FF226FA-B333-482A-ACA6-A0EBA51914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42" y="2130"/>
                <a:ext cx="39" cy="45"/>
              </a:xfrm>
              <a:custGeom>
                <a:avLst/>
                <a:gdLst>
                  <a:gd name="T0" fmla="*/ 11 w 14"/>
                  <a:gd name="T1" fmla="*/ 15 h 15"/>
                  <a:gd name="T2" fmla="*/ 10 w 14"/>
                  <a:gd name="T3" fmla="*/ 0 h 15"/>
                  <a:gd name="T4" fmla="*/ 0 w 14"/>
                  <a:gd name="T5" fmla="*/ 0 h 15"/>
                  <a:gd name="T6" fmla="*/ 11 w 14"/>
                  <a:gd name="T7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15">
                    <a:moveTo>
                      <a:pt x="11" y="15"/>
                    </a:moveTo>
                    <a:cubicBezTo>
                      <a:pt x="14" y="8"/>
                      <a:pt x="10" y="0"/>
                      <a:pt x="1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3" y="1"/>
                      <a:pt x="13" y="2"/>
                      <a:pt x="11" y="1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65" name="Freeform 117">
                <a:extLst>
                  <a:ext uri="{FF2B5EF4-FFF2-40B4-BE49-F238E27FC236}">
                    <a16:creationId xmlns:a16="http://schemas.microsoft.com/office/drawing/2014/main" id="{FC9ED6FD-ABB2-4A0D-B460-A3F2F80F42C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31" y="2124"/>
                <a:ext cx="53" cy="78"/>
              </a:xfrm>
              <a:custGeom>
                <a:avLst/>
                <a:gdLst>
                  <a:gd name="T0" fmla="*/ 14 w 19"/>
                  <a:gd name="T1" fmla="*/ 0 h 26"/>
                  <a:gd name="T2" fmla="*/ 0 w 19"/>
                  <a:gd name="T3" fmla="*/ 0 h 26"/>
                  <a:gd name="T4" fmla="*/ 1 w 19"/>
                  <a:gd name="T5" fmla="*/ 13 h 26"/>
                  <a:gd name="T6" fmla="*/ 0 w 19"/>
                  <a:gd name="T7" fmla="*/ 26 h 26"/>
                  <a:gd name="T8" fmla="*/ 14 w 19"/>
                  <a:gd name="T9" fmla="*/ 26 h 26"/>
                  <a:gd name="T10" fmla="*/ 19 w 19"/>
                  <a:gd name="T11" fmla="*/ 13 h 26"/>
                  <a:gd name="T12" fmla="*/ 14 w 19"/>
                  <a:gd name="T13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9" h="26">
                    <a:moveTo>
                      <a:pt x="14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4"/>
                      <a:pt x="1" y="8"/>
                      <a:pt x="1" y="13"/>
                    </a:cubicBezTo>
                    <a:cubicBezTo>
                      <a:pt x="1" y="17"/>
                      <a:pt x="1" y="22"/>
                      <a:pt x="0" y="26"/>
                    </a:cubicBezTo>
                    <a:cubicBezTo>
                      <a:pt x="14" y="26"/>
                      <a:pt x="14" y="26"/>
                      <a:pt x="14" y="26"/>
                    </a:cubicBezTo>
                    <a:cubicBezTo>
                      <a:pt x="17" y="26"/>
                      <a:pt x="19" y="20"/>
                      <a:pt x="19" y="13"/>
                    </a:cubicBezTo>
                    <a:cubicBezTo>
                      <a:pt x="19" y="5"/>
                      <a:pt x="17" y="0"/>
                      <a:pt x="14" y="0"/>
                    </a:cubicBezTo>
                    <a:close/>
                  </a:path>
                </a:pathLst>
              </a:custGeom>
              <a:noFill/>
              <a:ln w="7938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66" name="Freeform 118">
                <a:extLst>
                  <a:ext uri="{FF2B5EF4-FFF2-40B4-BE49-F238E27FC236}">
                    <a16:creationId xmlns:a16="http://schemas.microsoft.com/office/drawing/2014/main" id="{FCEF45A0-F63E-431A-9F20-D94A0860ED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36" y="2151"/>
                <a:ext cx="34" cy="42"/>
              </a:xfrm>
              <a:custGeom>
                <a:avLst/>
                <a:gdLst>
                  <a:gd name="T0" fmla="*/ 1 w 12"/>
                  <a:gd name="T1" fmla="*/ 0 h 14"/>
                  <a:gd name="T2" fmla="*/ 0 w 12"/>
                  <a:gd name="T3" fmla="*/ 14 h 14"/>
                  <a:gd name="T4" fmla="*/ 12 w 12"/>
                  <a:gd name="T5" fmla="*/ 14 h 14"/>
                  <a:gd name="T6" fmla="*/ 3 w 12"/>
                  <a:gd name="T7" fmla="*/ 7 h 14"/>
                  <a:gd name="T8" fmla="*/ 1 w 12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4">
                    <a:moveTo>
                      <a:pt x="1" y="0"/>
                    </a:moveTo>
                    <a:cubicBezTo>
                      <a:pt x="1" y="4"/>
                      <a:pt x="1" y="12"/>
                      <a:pt x="0" y="14"/>
                    </a:cubicBezTo>
                    <a:cubicBezTo>
                      <a:pt x="12" y="14"/>
                      <a:pt x="12" y="14"/>
                      <a:pt x="12" y="14"/>
                    </a:cubicBezTo>
                    <a:cubicBezTo>
                      <a:pt x="8" y="13"/>
                      <a:pt x="4" y="10"/>
                      <a:pt x="3" y="7"/>
                    </a:cubicBezTo>
                    <a:cubicBezTo>
                      <a:pt x="3" y="4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5AA2C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67" name="Freeform 119">
                <a:extLst>
                  <a:ext uri="{FF2B5EF4-FFF2-40B4-BE49-F238E27FC236}">
                    <a16:creationId xmlns:a16="http://schemas.microsoft.com/office/drawing/2014/main" id="{A7D949A0-E04C-42CF-AD0C-40196F37AB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91" y="2097"/>
                <a:ext cx="39" cy="39"/>
              </a:xfrm>
              <a:custGeom>
                <a:avLst/>
                <a:gdLst>
                  <a:gd name="T0" fmla="*/ 2 w 14"/>
                  <a:gd name="T1" fmla="*/ 9 h 13"/>
                  <a:gd name="T2" fmla="*/ 5 w 14"/>
                  <a:gd name="T3" fmla="*/ 1 h 13"/>
                  <a:gd name="T4" fmla="*/ 12 w 14"/>
                  <a:gd name="T5" fmla="*/ 4 h 13"/>
                  <a:gd name="T6" fmla="*/ 9 w 14"/>
                  <a:gd name="T7" fmla="*/ 12 h 13"/>
                  <a:gd name="T8" fmla="*/ 2 w 14"/>
                  <a:gd name="T9" fmla="*/ 9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3">
                    <a:moveTo>
                      <a:pt x="2" y="9"/>
                    </a:moveTo>
                    <a:cubicBezTo>
                      <a:pt x="0" y="6"/>
                      <a:pt x="2" y="2"/>
                      <a:pt x="5" y="1"/>
                    </a:cubicBezTo>
                    <a:cubicBezTo>
                      <a:pt x="8" y="0"/>
                      <a:pt x="11" y="1"/>
                      <a:pt x="12" y="4"/>
                    </a:cubicBezTo>
                    <a:cubicBezTo>
                      <a:pt x="14" y="7"/>
                      <a:pt x="12" y="11"/>
                      <a:pt x="9" y="12"/>
                    </a:cubicBezTo>
                    <a:cubicBezTo>
                      <a:pt x="6" y="13"/>
                      <a:pt x="3" y="12"/>
                      <a:pt x="2" y="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68" name="Freeform 120">
                <a:extLst>
                  <a:ext uri="{FF2B5EF4-FFF2-40B4-BE49-F238E27FC236}">
                    <a16:creationId xmlns:a16="http://schemas.microsoft.com/office/drawing/2014/main" id="{A0053EC8-B7B5-43CC-8D11-5C74930D49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0" y="2103"/>
                <a:ext cx="25" cy="27"/>
              </a:xfrm>
              <a:custGeom>
                <a:avLst/>
                <a:gdLst>
                  <a:gd name="T0" fmla="*/ 1 w 9"/>
                  <a:gd name="T1" fmla="*/ 6 h 9"/>
                  <a:gd name="T2" fmla="*/ 3 w 9"/>
                  <a:gd name="T3" fmla="*/ 1 h 9"/>
                  <a:gd name="T4" fmla="*/ 9 w 9"/>
                  <a:gd name="T5" fmla="*/ 3 h 9"/>
                  <a:gd name="T6" fmla="*/ 6 w 9"/>
                  <a:gd name="T7" fmla="*/ 8 h 9"/>
                  <a:gd name="T8" fmla="*/ 1 w 9"/>
                  <a:gd name="T9" fmla="*/ 6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9">
                    <a:moveTo>
                      <a:pt x="1" y="6"/>
                    </a:moveTo>
                    <a:cubicBezTo>
                      <a:pt x="0" y="4"/>
                      <a:pt x="1" y="2"/>
                      <a:pt x="3" y="1"/>
                    </a:cubicBezTo>
                    <a:cubicBezTo>
                      <a:pt x="5" y="0"/>
                      <a:pt x="8" y="1"/>
                      <a:pt x="9" y="3"/>
                    </a:cubicBezTo>
                    <a:cubicBezTo>
                      <a:pt x="9" y="5"/>
                      <a:pt x="8" y="8"/>
                      <a:pt x="6" y="8"/>
                    </a:cubicBezTo>
                    <a:cubicBezTo>
                      <a:pt x="4" y="9"/>
                      <a:pt x="2" y="8"/>
                      <a:pt x="1" y="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69" name="Freeform 121">
                <a:extLst>
                  <a:ext uri="{FF2B5EF4-FFF2-40B4-BE49-F238E27FC236}">
                    <a16:creationId xmlns:a16="http://schemas.microsoft.com/office/drawing/2014/main" id="{A8CB62F2-9220-4D43-90C0-3574AEC4645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0" y="2091"/>
                <a:ext cx="57" cy="60"/>
              </a:xfrm>
              <a:custGeom>
                <a:avLst/>
                <a:gdLst>
                  <a:gd name="T0" fmla="*/ 2 w 20"/>
                  <a:gd name="T1" fmla="*/ 14 h 20"/>
                  <a:gd name="T2" fmla="*/ 7 w 20"/>
                  <a:gd name="T3" fmla="*/ 2 h 20"/>
                  <a:gd name="T4" fmla="*/ 18 w 20"/>
                  <a:gd name="T5" fmla="*/ 7 h 20"/>
                  <a:gd name="T6" fmla="*/ 13 w 20"/>
                  <a:gd name="T7" fmla="*/ 19 h 20"/>
                  <a:gd name="T8" fmla="*/ 2 w 20"/>
                  <a:gd name="T9" fmla="*/ 14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20">
                    <a:moveTo>
                      <a:pt x="2" y="14"/>
                    </a:moveTo>
                    <a:cubicBezTo>
                      <a:pt x="0" y="9"/>
                      <a:pt x="2" y="4"/>
                      <a:pt x="7" y="2"/>
                    </a:cubicBezTo>
                    <a:cubicBezTo>
                      <a:pt x="11" y="0"/>
                      <a:pt x="17" y="2"/>
                      <a:pt x="18" y="7"/>
                    </a:cubicBezTo>
                    <a:cubicBezTo>
                      <a:pt x="20" y="11"/>
                      <a:pt x="18" y="17"/>
                      <a:pt x="13" y="19"/>
                    </a:cubicBezTo>
                    <a:cubicBezTo>
                      <a:pt x="9" y="20"/>
                      <a:pt x="4" y="18"/>
                      <a:pt x="2" y="1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</p:grpSp>
        <p:cxnSp>
          <p:nvCxnSpPr>
            <p:cNvPr id="271" name="Connecteur : en angle 270">
              <a:extLst>
                <a:ext uri="{FF2B5EF4-FFF2-40B4-BE49-F238E27FC236}">
                  <a16:creationId xmlns:a16="http://schemas.microsoft.com/office/drawing/2014/main" id="{E124DA32-BD20-4258-87E7-DD4FA4B90D39}"/>
                </a:ext>
              </a:extLst>
            </p:cNvPr>
            <p:cNvCxnSpPr>
              <a:cxnSpLocks/>
              <a:stCxn id="10" idx="3"/>
              <a:endCxn id="20" idx="3"/>
            </p:cNvCxnSpPr>
            <p:nvPr/>
          </p:nvCxnSpPr>
          <p:spPr bwMode="auto">
            <a:xfrm>
              <a:off x="11636531" y="1908506"/>
              <a:ext cx="12700" cy="2454060"/>
            </a:xfrm>
            <a:prstGeom prst="bentConnector3">
              <a:avLst>
                <a:gd name="adj1" fmla="val 3150000"/>
              </a:avLst>
            </a:prstGeom>
            <a:solidFill>
              <a:schemeClr val="accent1"/>
            </a:solidFill>
            <a:ln w="762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grpSp>
          <p:nvGrpSpPr>
            <p:cNvPr id="763" name="Groupe 762">
              <a:extLst>
                <a:ext uri="{FF2B5EF4-FFF2-40B4-BE49-F238E27FC236}">
                  <a16:creationId xmlns:a16="http://schemas.microsoft.com/office/drawing/2014/main" id="{798F0940-C600-45C0-AF73-46E14346B766}"/>
                </a:ext>
              </a:extLst>
            </p:cNvPr>
            <p:cNvGrpSpPr/>
            <p:nvPr/>
          </p:nvGrpSpPr>
          <p:grpSpPr>
            <a:xfrm>
              <a:off x="6784305" y="3369353"/>
              <a:ext cx="680192" cy="261610"/>
              <a:chOff x="4631408" y="3542971"/>
              <a:chExt cx="680192" cy="261610"/>
            </a:xfrm>
          </p:grpSpPr>
          <p:sp>
            <p:nvSpPr>
              <p:cNvPr id="275" name="Rectangle : avec coins arrondis en haut 274">
                <a:extLst>
                  <a:ext uri="{FF2B5EF4-FFF2-40B4-BE49-F238E27FC236}">
                    <a16:creationId xmlns:a16="http://schemas.microsoft.com/office/drawing/2014/main" id="{ADFD04E3-02A0-4ACE-AC1D-A7E139D8C2D7}"/>
                  </a:ext>
                </a:extLst>
              </p:cNvPr>
              <p:cNvSpPr/>
              <p:nvPr/>
            </p:nvSpPr>
            <p:spPr bwMode="auto">
              <a:xfrm rot="16200000">
                <a:off x="4685109" y="3503729"/>
                <a:ext cx="232694" cy="340096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7F7F7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ea typeface="ＭＳ Ｐゴシック" pitchFamily="34" charset="-128"/>
                </a:endParaRPr>
              </a:p>
            </p:txBody>
          </p:sp>
          <p:sp>
            <p:nvSpPr>
              <p:cNvPr id="276" name="Rectangle : avec coins arrondis en haut 275">
                <a:extLst>
                  <a:ext uri="{FF2B5EF4-FFF2-40B4-BE49-F238E27FC236}">
                    <a16:creationId xmlns:a16="http://schemas.microsoft.com/office/drawing/2014/main" id="{B4F61753-43AA-4D10-BFAB-D5A26A3F66A2}"/>
                  </a:ext>
                </a:extLst>
              </p:cNvPr>
              <p:cNvSpPr/>
              <p:nvPr/>
            </p:nvSpPr>
            <p:spPr bwMode="auto">
              <a:xfrm rot="5400000">
                <a:off x="5025205" y="3503728"/>
                <a:ext cx="232694" cy="340096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A6A6A6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ea typeface="ＭＳ Ｐゴシック" pitchFamily="34" charset="-128"/>
                </a:endParaRPr>
              </a:p>
            </p:txBody>
          </p:sp>
          <p:sp>
            <p:nvSpPr>
              <p:cNvPr id="277" name="ZoneTexte 276">
                <a:extLst>
                  <a:ext uri="{FF2B5EF4-FFF2-40B4-BE49-F238E27FC236}">
                    <a16:creationId xmlns:a16="http://schemas.microsoft.com/office/drawing/2014/main" id="{A134A955-24E9-414A-B6A0-4D993754C5E7}"/>
                  </a:ext>
                </a:extLst>
              </p:cNvPr>
              <p:cNvSpPr txBox="1"/>
              <p:nvPr/>
            </p:nvSpPr>
            <p:spPr>
              <a:xfrm>
                <a:off x="4637920" y="3542971"/>
                <a:ext cx="667170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0" cap="none" spc="0" normalizeH="0" baseline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ea typeface="ＭＳ Ｐゴシック" pitchFamily="34" charset="-128"/>
                  </a:rPr>
                  <a:t>TDF/FTC</a:t>
                </a:r>
              </a:p>
            </p:txBody>
          </p:sp>
        </p:grpSp>
        <p:grpSp>
          <p:nvGrpSpPr>
            <p:cNvPr id="608" name="Groupe 607">
              <a:extLst>
                <a:ext uri="{FF2B5EF4-FFF2-40B4-BE49-F238E27FC236}">
                  <a16:creationId xmlns:a16="http://schemas.microsoft.com/office/drawing/2014/main" id="{4AE7CA6E-C7E6-4BC7-9787-EB72F421F013}"/>
                </a:ext>
              </a:extLst>
            </p:cNvPr>
            <p:cNvGrpSpPr/>
            <p:nvPr/>
          </p:nvGrpSpPr>
          <p:grpSpPr>
            <a:xfrm>
              <a:off x="4728000" y="5695881"/>
              <a:ext cx="680192" cy="253916"/>
              <a:chOff x="6232696" y="6363063"/>
              <a:chExt cx="823032" cy="279307"/>
            </a:xfrm>
          </p:grpSpPr>
          <p:sp>
            <p:nvSpPr>
              <p:cNvPr id="609" name="Rectangle : avec coins arrondis en haut 608">
                <a:extLst>
                  <a:ext uri="{FF2B5EF4-FFF2-40B4-BE49-F238E27FC236}">
                    <a16:creationId xmlns:a16="http://schemas.microsoft.com/office/drawing/2014/main" id="{E96F25AF-6F5D-4507-BCA0-1EF969F5CEA5}"/>
                  </a:ext>
                </a:extLst>
              </p:cNvPr>
              <p:cNvSpPr/>
              <p:nvPr/>
            </p:nvSpPr>
            <p:spPr bwMode="auto">
              <a:xfrm rot="16200000">
                <a:off x="6322107" y="6288111"/>
                <a:ext cx="232694" cy="411516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00206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ea typeface="ＭＳ Ｐゴシック" pitchFamily="34" charset="-128"/>
                </a:endParaRPr>
              </a:p>
            </p:txBody>
          </p:sp>
          <p:sp>
            <p:nvSpPr>
              <p:cNvPr id="610" name="Rectangle : avec coins arrondis en haut 609">
                <a:extLst>
                  <a:ext uri="{FF2B5EF4-FFF2-40B4-BE49-F238E27FC236}">
                    <a16:creationId xmlns:a16="http://schemas.microsoft.com/office/drawing/2014/main" id="{FC0C1F15-069A-4239-9089-25A18FC514CE}"/>
                  </a:ext>
                </a:extLst>
              </p:cNvPr>
              <p:cNvSpPr/>
              <p:nvPr/>
            </p:nvSpPr>
            <p:spPr bwMode="auto">
              <a:xfrm rot="5400000">
                <a:off x="6733623" y="6288110"/>
                <a:ext cx="232694" cy="411516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BBE0E3">
                  <a:lumMod val="50000"/>
                </a:srgb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ea typeface="ＭＳ Ｐゴシック" pitchFamily="34" charset="-128"/>
                </a:endParaRPr>
              </a:p>
            </p:txBody>
          </p:sp>
          <p:sp>
            <p:nvSpPr>
              <p:cNvPr id="611" name="ZoneTexte 610">
                <a:extLst>
                  <a:ext uri="{FF2B5EF4-FFF2-40B4-BE49-F238E27FC236}">
                    <a16:creationId xmlns:a16="http://schemas.microsoft.com/office/drawing/2014/main" id="{8919A6E3-DCB6-48E3-B072-BC9AE64A3978}"/>
                  </a:ext>
                </a:extLst>
              </p:cNvPr>
              <p:cNvSpPr txBox="1"/>
              <p:nvPr/>
            </p:nvSpPr>
            <p:spPr>
              <a:xfrm>
                <a:off x="6252213" y="6363063"/>
                <a:ext cx="784000" cy="2793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50" b="0" i="0" u="none" strike="noStrike" kern="0" cap="none" spc="0" normalizeH="0" baseline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ea typeface="ＭＳ Ｐゴシック" pitchFamily="34" charset="-128"/>
                  </a:rPr>
                  <a:t>TDF/FTC</a:t>
                </a:r>
              </a:p>
            </p:txBody>
          </p:sp>
        </p:grpSp>
        <p:grpSp>
          <p:nvGrpSpPr>
            <p:cNvPr id="612" name="Groupe 611">
              <a:extLst>
                <a:ext uri="{FF2B5EF4-FFF2-40B4-BE49-F238E27FC236}">
                  <a16:creationId xmlns:a16="http://schemas.microsoft.com/office/drawing/2014/main" id="{F87C55DD-366D-44F3-B1B5-8824160DBD0F}"/>
                </a:ext>
              </a:extLst>
            </p:cNvPr>
            <p:cNvGrpSpPr/>
            <p:nvPr/>
          </p:nvGrpSpPr>
          <p:grpSpPr>
            <a:xfrm>
              <a:off x="4719988" y="5991873"/>
              <a:ext cx="680192" cy="253916"/>
              <a:chOff x="-257192" y="1745759"/>
              <a:chExt cx="823032" cy="279308"/>
            </a:xfrm>
          </p:grpSpPr>
          <p:sp>
            <p:nvSpPr>
              <p:cNvPr id="613" name="Rectangle : avec coins arrondis en haut 612">
                <a:extLst>
                  <a:ext uri="{FF2B5EF4-FFF2-40B4-BE49-F238E27FC236}">
                    <a16:creationId xmlns:a16="http://schemas.microsoft.com/office/drawing/2014/main" id="{B1BC74A1-145B-4CD6-95A0-979E27FC85EE}"/>
                  </a:ext>
                </a:extLst>
              </p:cNvPr>
              <p:cNvSpPr/>
              <p:nvPr/>
            </p:nvSpPr>
            <p:spPr bwMode="auto">
              <a:xfrm rot="16200000">
                <a:off x="-167781" y="1670807"/>
                <a:ext cx="232694" cy="411516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FF66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z="2000" dirty="0">
                  <a:solidFill>
                    <a:srgbClr val="FFFFFF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614" name="Rectangle : avec coins arrondis en haut 613">
                <a:extLst>
                  <a:ext uri="{FF2B5EF4-FFF2-40B4-BE49-F238E27FC236}">
                    <a16:creationId xmlns:a16="http://schemas.microsoft.com/office/drawing/2014/main" id="{586D8070-8C44-435C-B062-34D6CA8B0656}"/>
                  </a:ext>
                </a:extLst>
              </p:cNvPr>
              <p:cNvSpPr/>
              <p:nvPr/>
            </p:nvSpPr>
            <p:spPr bwMode="auto">
              <a:xfrm rot="5400000">
                <a:off x="243735" y="1670806"/>
                <a:ext cx="232694" cy="411516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FF9933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z="2000" dirty="0">
                  <a:solidFill>
                    <a:srgbClr val="FFFFFF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615" name="ZoneTexte 614">
                <a:extLst>
                  <a:ext uri="{FF2B5EF4-FFF2-40B4-BE49-F238E27FC236}">
                    <a16:creationId xmlns:a16="http://schemas.microsoft.com/office/drawing/2014/main" id="{E11E5825-58AB-468A-858B-695885D238CB}"/>
                  </a:ext>
                </a:extLst>
              </p:cNvPr>
              <p:cNvSpPr txBox="1"/>
              <p:nvPr/>
            </p:nvSpPr>
            <p:spPr>
              <a:xfrm>
                <a:off x="-93173" y="1745759"/>
                <a:ext cx="494994" cy="27930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50" dirty="0">
                    <a:solidFill>
                      <a:srgbClr val="FFFFFF"/>
                    </a:solidFill>
                    <a:ea typeface="ＭＳ Ｐゴシック" pitchFamily="34" charset="-128"/>
                  </a:rPr>
                  <a:t>CAB</a:t>
                </a:r>
              </a:p>
            </p:txBody>
          </p:sp>
        </p:grpSp>
        <p:sp>
          <p:nvSpPr>
            <p:cNvPr id="616" name="ZoneTexte 615">
              <a:extLst>
                <a:ext uri="{FF2B5EF4-FFF2-40B4-BE49-F238E27FC236}">
                  <a16:creationId xmlns:a16="http://schemas.microsoft.com/office/drawing/2014/main" id="{4B82CFA4-21E9-4EBC-8703-FB076B0757B2}"/>
                </a:ext>
              </a:extLst>
            </p:cNvPr>
            <p:cNvSpPr txBox="1"/>
            <p:nvPr/>
          </p:nvSpPr>
          <p:spPr>
            <a:xfrm>
              <a:off x="5390256" y="5684333"/>
              <a:ext cx="102175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a typeface="ＭＳ Ｐゴシック" pitchFamily="34" charset="-128"/>
                </a:rPr>
                <a:t>Oral TDF/FTC</a:t>
              </a:r>
            </a:p>
          </p:txBody>
        </p:sp>
        <p:sp>
          <p:nvSpPr>
            <p:cNvPr id="617" name="ZoneTexte 616">
              <a:extLst>
                <a:ext uri="{FF2B5EF4-FFF2-40B4-BE49-F238E27FC236}">
                  <a16:creationId xmlns:a16="http://schemas.microsoft.com/office/drawing/2014/main" id="{56209DE9-386F-404A-95C8-DF27BF643682}"/>
                </a:ext>
              </a:extLst>
            </p:cNvPr>
            <p:cNvSpPr txBox="1"/>
            <p:nvPr/>
          </p:nvSpPr>
          <p:spPr>
            <a:xfrm>
              <a:off x="5390256" y="5983828"/>
              <a:ext cx="169668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a typeface="ＭＳ Ｐゴシック" pitchFamily="34" charset="-128"/>
                </a:rPr>
                <a:t>Oral Cabotegravir (CAB)</a:t>
              </a:r>
            </a:p>
          </p:txBody>
        </p:sp>
        <p:sp>
          <p:nvSpPr>
            <p:cNvPr id="618" name="ZoneTexte 617">
              <a:extLst>
                <a:ext uri="{FF2B5EF4-FFF2-40B4-BE49-F238E27FC236}">
                  <a16:creationId xmlns:a16="http://schemas.microsoft.com/office/drawing/2014/main" id="{F872116B-C020-4D81-B7CE-148C21E9E38F}"/>
                </a:ext>
              </a:extLst>
            </p:cNvPr>
            <p:cNvSpPr txBox="1"/>
            <p:nvPr/>
          </p:nvSpPr>
          <p:spPr>
            <a:xfrm>
              <a:off x="5390256" y="6287578"/>
              <a:ext cx="198862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a typeface="ＭＳ Ｐゴシック" pitchFamily="34" charset="-128"/>
                </a:rPr>
                <a:t>Cabotegravir (CAB) injection</a:t>
              </a:r>
            </a:p>
          </p:txBody>
        </p:sp>
        <p:sp>
          <p:nvSpPr>
            <p:cNvPr id="619" name="ZoneTexte 618">
              <a:extLst>
                <a:ext uri="{FF2B5EF4-FFF2-40B4-BE49-F238E27FC236}">
                  <a16:creationId xmlns:a16="http://schemas.microsoft.com/office/drawing/2014/main" id="{61A40DCE-358B-4B63-9300-6082E59F1D8F}"/>
                </a:ext>
              </a:extLst>
            </p:cNvPr>
            <p:cNvSpPr txBox="1"/>
            <p:nvPr/>
          </p:nvSpPr>
          <p:spPr>
            <a:xfrm>
              <a:off x="8670775" y="5684333"/>
              <a:ext cx="156036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a typeface="ＭＳ Ｐゴシック" pitchFamily="34" charset="-128"/>
                </a:rPr>
                <a:t>Oral TDF/FTC Placebo</a:t>
              </a:r>
            </a:p>
          </p:txBody>
        </p:sp>
        <p:sp>
          <p:nvSpPr>
            <p:cNvPr id="620" name="ZoneTexte 619">
              <a:extLst>
                <a:ext uri="{FF2B5EF4-FFF2-40B4-BE49-F238E27FC236}">
                  <a16:creationId xmlns:a16="http://schemas.microsoft.com/office/drawing/2014/main" id="{723A8FE9-63FE-4B92-95B8-20D6F5A3F78B}"/>
                </a:ext>
              </a:extLst>
            </p:cNvPr>
            <p:cNvSpPr txBox="1"/>
            <p:nvPr/>
          </p:nvSpPr>
          <p:spPr>
            <a:xfrm>
              <a:off x="8670775" y="5983828"/>
              <a:ext cx="223529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a typeface="ＭＳ Ｐゴシック" pitchFamily="34" charset="-128"/>
                </a:rPr>
                <a:t>Oral Cabotegravir (CAB) Placebo</a:t>
              </a:r>
            </a:p>
          </p:txBody>
        </p:sp>
        <p:grpSp>
          <p:nvGrpSpPr>
            <p:cNvPr id="621" name="Group 122">
              <a:extLst>
                <a:ext uri="{FF2B5EF4-FFF2-40B4-BE49-F238E27FC236}">
                  <a16:creationId xmlns:a16="http://schemas.microsoft.com/office/drawing/2014/main" id="{12767972-50A0-48A1-A61E-26BB2EF367E4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4568382" y="6340544"/>
              <a:ext cx="771180" cy="147985"/>
              <a:chOff x="1352" y="2022"/>
              <a:chExt cx="2971" cy="354"/>
            </a:xfrm>
          </p:grpSpPr>
          <p:sp>
            <p:nvSpPr>
              <p:cNvPr id="622" name="Freeform 53">
                <a:extLst>
                  <a:ext uri="{FF2B5EF4-FFF2-40B4-BE49-F238E27FC236}">
                    <a16:creationId xmlns:a16="http://schemas.microsoft.com/office/drawing/2014/main" id="{7B82DDFB-03B0-40A3-B4E3-6BD9AEB2763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352" y="2022"/>
                <a:ext cx="2032" cy="354"/>
              </a:xfrm>
              <a:custGeom>
                <a:avLst/>
                <a:gdLst>
                  <a:gd name="T0" fmla="*/ 721 w 721"/>
                  <a:gd name="T1" fmla="*/ 45 h 118"/>
                  <a:gd name="T2" fmla="*/ 721 w 721"/>
                  <a:gd name="T3" fmla="*/ 46 h 118"/>
                  <a:gd name="T4" fmla="*/ 721 w 721"/>
                  <a:gd name="T5" fmla="*/ 48 h 118"/>
                  <a:gd name="T6" fmla="*/ 716 w 721"/>
                  <a:gd name="T7" fmla="*/ 34 h 118"/>
                  <a:gd name="T8" fmla="*/ 702 w 721"/>
                  <a:gd name="T9" fmla="*/ 34 h 118"/>
                  <a:gd name="T10" fmla="*/ 702 w 721"/>
                  <a:gd name="T11" fmla="*/ 36 h 118"/>
                  <a:gd name="T12" fmla="*/ 683 w 721"/>
                  <a:gd name="T13" fmla="*/ 15 h 118"/>
                  <a:gd name="T14" fmla="*/ 154 w 721"/>
                  <a:gd name="T15" fmla="*/ 15 h 118"/>
                  <a:gd name="T16" fmla="*/ 154 w 721"/>
                  <a:gd name="T17" fmla="*/ 16 h 118"/>
                  <a:gd name="T18" fmla="*/ 139 w 721"/>
                  <a:gd name="T19" fmla="*/ 0 h 118"/>
                  <a:gd name="T20" fmla="*/ 135 w 721"/>
                  <a:gd name="T21" fmla="*/ 0 h 118"/>
                  <a:gd name="T22" fmla="*/ 117 w 721"/>
                  <a:gd name="T23" fmla="*/ 24 h 118"/>
                  <a:gd name="T24" fmla="*/ 115 w 721"/>
                  <a:gd name="T25" fmla="*/ 24 h 118"/>
                  <a:gd name="T26" fmla="*/ 85 w 721"/>
                  <a:gd name="T27" fmla="*/ 40 h 118"/>
                  <a:gd name="T28" fmla="*/ 27 w 721"/>
                  <a:gd name="T29" fmla="*/ 40 h 118"/>
                  <a:gd name="T30" fmla="*/ 17 w 721"/>
                  <a:gd name="T31" fmla="*/ 25 h 118"/>
                  <a:gd name="T32" fmla="*/ 12 w 721"/>
                  <a:gd name="T33" fmla="*/ 25 h 118"/>
                  <a:gd name="T34" fmla="*/ 0 w 721"/>
                  <a:gd name="T35" fmla="*/ 58 h 118"/>
                  <a:gd name="T36" fmla="*/ 12 w 721"/>
                  <a:gd name="T37" fmla="*/ 90 h 118"/>
                  <a:gd name="T38" fmla="*/ 17 w 721"/>
                  <a:gd name="T39" fmla="*/ 90 h 118"/>
                  <a:gd name="T40" fmla="*/ 27 w 721"/>
                  <a:gd name="T41" fmla="*/ 77 h 118"/>
                  <a:gd name="T42" fmla="*/ 27 w 721"/>
                  <a:gd name="T43" fmla="*/ 77 h 118"/>
                  <a:gd name="T44" fmla="*/ 85 w 721"/>
                  <a:gd name="T45" fmla="*/ 77 h 118"/>
                  <a:gd name="T46" fmla="*/ 85 w 721"/>
                  <a:gd name="T47" fmla="*/ 77 h 118"/>
                  <a:gd name="T48" fmla="*/ 115 w 721"/>
                  <a:gd name="T49" fmla="*/ 93 h 118"/>
                  <a:gd name="T50" fmla="*/ 117 w 721"/>
                  <a:gd name="T51" fmla="*/ 93 h 118"/>
                  <a:gd name="T52" fmla="*/ 134 w 721"/>
                  <a:gd name="T53" fmla="*/ 118 h 118"/>
                  <a:gd name="T54" fmla="*/ 139 w 721"/>
                  <a:gd name="T55" fmla="*/ 118 h 118"/>
                  <a:gd name="T56" fmla="*/ 155 w 721"/>
                  <a:gd name="T57" fmla="*/ 99 h 118"/>
                  <a:gd name="T58" fmla="*/ 155 w 721"/>
                  <a:gd name="T59" fmla="*/ 100 h 118"/>
                  <a:gd name="T60" fmla="*/ 683 w 721"/>
                  <a:gd name="T61" fmla="*/ 100 h 118"/>
                  <a:gd name="T62" fmla="*/ 702 w 721"/>
                  <a:gd name="T63" fmla="*/ 60 h 118"/>
                  <a:gd name="T64" fmla="*/ 716 w 721"/>
                  <a:gd name="T65" fmla="*/ 60 h 118"/>
                  <a:gd name="T66" fmla="*/ 721 w 721"/>
                  <a:gd name="T67" fmla="*/ 47 h 118"/>
                  <a:gd name="T68" fmla="*/ 716 w 721"/>
                  <a:gd name="T69" fmla="*/ 34 h 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721" h="118">
                    <a:moveTo>
                      <a:pt x="721" y="45"/>
                    </a:moveTo>
                    <a:cubicBezTo>
                      <a:pt x="721" y="45"/>
                      <a:pt x="721" y="45"/>
                      <a:pt x="721" y="46"/>
                    </a:cubicBezTo>
                    <a:cubicBezTo>
                      <a:pt x="721" y="47"/>
                      <a:pt x="721" y="47"/>
                      <a:pt x="721" y="48"/>
                    </a:cubicBezTo>
                    <a:moveTo>
                      <a:pt x="716" y="34"/>
                    </a:moveTo>
                    <a:cubicBezTo>
                      <a:pt x="702" y="34"/>
                      <a:pt x="702" y="34"/>
                      <a:pt x="702" y="34"/>
                    </a:cubicBezTo>
                    <a:cubicBezTo>
                      <a:pt x="702" y="34"/>
                      <a:pt x="702" y="35"/>
                      <a:pt x="702" y="36"/>
                    </a:cubicBezTo>
                    <a:cubicBezTo>
                      <a:pt x="698" y="26"/>
                      <a:pt x="690" y="15"/>
                      <a:pt x="683" y="15"/>
                    </a:cubicBezTo>
                    <a:cubicBezTo>
                      <a:pt x="154" y="15"/>
                      <a:pt x="154" y="15"/>
                      <a:pt x="154" y="15"/>
                    </a:cubicBezTo>
                    <a:cubicBezTo>
                      <a:pt x="154" y="15"/>
                      <a:pt x="154" y="16"/>
                      <a:pt x="154" y="16"/>
                    </a:cubicBezTo>
                    <a:cubicBezTo>
                      <a:pt x="151" y="6"/>
                      <a:pt x="145" y="0"/>
                      <a:pt x="139" y="0"/>
                    </a:cubicBezTo>
                    <a:cubicBezTo>
                      <a:pt x="135" y="0"/>
                      <a:pt x="135" y="0"/>
                      <a:pt x="135" y="0"/>
                    </a:cubicBezTo>
                    <a:cubicBezTo>
                      <a:pt x="127" y="0"/>
                      <a:pt x="121" y="9"/>
                      <a:pt x="117" y="24"/>
                    </a:cubicBezTo>
                    <a:cubicBezTo>
                      <a:pt x="115" y="24"/>
                      <a:pt x="115" y="24"/>
                      <a:pt x="115" y="24"/>
                    </a:cubicBezTo>
                    <a:cubicBezTo>
                      <a:pt x="115" y="24"/>
                      <a:pt x="93" y="40"/>
                      <a:pt x="85" y="40"/>
                    </a:cubicBezTo>
                    <a:cubicBezTo>
                      <a:pt x="27" y="40"/>
                      <a:pt x="27" y="40"/>
                      <a:pt x="27" y="40"/>
                    </a:cubicBezTo>
                    <a:cubicBezTo>
                      <a:pt x="25" y="31"/>
                      <a:pt x="21" y="25"/>
                      <a:pt x="17" y="25"/>
                    </a:cubicBezTo>
                    <a:cubicBezTo>
                      <a:pt x="12" y="25"/>
                      <a:pt x="12" y="25"/>
                      <a:pt x="12" y="25"/>
                    </a:cubicBezTo>
                    <a:cubicBezTo>
                      <a:pt x="6" y="25"/>
                      <a:pt x="0" y="40"/>
                      <a:pt x="0" y="58"/>
                    </a:cubicBezTo>
                    <a:cubicBezTo>
                      <a:pt x="0" y="75"/>
                      <a:pt x="6" y="90"/>
                      <a:pt x="12" y="90"/>
                    </a:cubicBezTo>
                    <a:cubicBezTo>
                      <a:pt x="17" y="90"/>
                      <a:pt x="17" y="90"/>
                      <a:pt x="17" y="90"/>
                    </a:cubicBezTo>
                    <a:cubicBezTo>
                      <a:pt x="21" y="90"/>
                      <a:pt x="25" y="85"/>
                      <a:pt x="27" y="77"/>
                    </a:cubicBezTo>
                    <a:cubicBezTo>
                      <a:pt x="27" y="77"/>
                      <a:pt x="27" y="77"/>
                      <a:pt x="27" y="77"/>
                    </a:cubicBezTo>
                    <a:cubicBezTo>
                      <a:pt x="85" y="77"/>
                      <a:pt x="85" y="77"/>
                      <a:pt x="85" y="77"/>
                    </a:cubicBezTo>
                    <a:cubicBezTo>
                      <a:pt x="85" y="77"/>
                      <a:pt x="85" y="77"/>
                      <a:pt x="85" y="77"/>
                    </a:cubicBezTo>
                    <a:cubicBezTo>
                      <a:pt x="93" y="77"/>
                      <a:pt x="115" y="93"/>
                      <a:pt x="115" y="93"/>
                    </a:cubicBezTo>
                    <a:cubicBezTo>
                      <a:pt x="117" y="93"/>
                      <a:pt x="117" y="93"/>
                      <a:pt x="117" y="93"/>
                    </a:cubicBezTo>
                    <a:cubicBezTo>
                      <a:pt x="121" y="108"/>
                      <a:pt x="127" y="118"/>
                      <a:pt x="134" y="118"/>
                    </a:cubicBezTo>
                    <a:cubicBezTo>
                      <a:pt x="139" y="118"/>
                      <a:pt x="139" y="118"/>
                      <a:pt x="139" y="118"/>
                    </a:cubicBezTo>
                    <a:cubicBezTo>
                      <a:pt x="146" y="118"/>
                      <a:pt x="151" y="110"/>
                      <a:pt x="155" y="99"/>
                    </a:cubicBezTo>
                    <a:cubicBezTo>
                      <a:pt x="155" y="99"/>
                      <a:pt x="155" y="99"/>
                      <a:pt x="155" y="100"/>
                    </a:cubicBezTo>
                    <a:cubicBezTo>
                      <a:pt x="683" y="100"/>
                      <a:pt x="683" y="100"/>
                      <a:pt x="683" y="100"/>
                    </a:cubicBezTo>
                    <a:cubicBezTo>
                      <a:pt x="690" y="100"/>
                      <a:pt x="698" y="76"/>
                      <a:pt x="702" y="60"/>
                    </a:cubicBezTo>
                    <a:cubicBezTo>
                      <a:pt x="716" y="60"/>
                      <a:pt x="716" y="60"/>
                      <a:pt x="716" y="60"/>
                    </a:cubicBezTo>
                    <a:cubicBezTo>
                      <a:pt x="719" y="60"/>
                      <a:pt x="721" y="54"/>
                      <a:pt x="721" y="47"/>
                    </a:cubicBezTo>
                    <a:cubicBezTo>
                      <a:pt x="721" y="39"/>
                      <a:pt x="719" y="34"/>
                      <a:pt x="716" y="34"/>
                    </a:cubicBezTo>
                    <a:close/>
                  </a:path>
                </a:pathLst>
              </a:custGeom>
              <a:noFill/>
              <a:ln w="254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600" dirty="0">
                  <a:solidFill>
                    <a:srgbClr val="333399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623" name="Freeform 54">
                <a:extLst>
                  <a:ext uri="{FF2B5EF4-FFF2-40B4-BE49-F238E27FC236}">
                    <a16:creationId xmlns:a16="http://schemas.microsoft.com/office/drawing/2014/main" id="{DFD6662F-4607-4B55-8BD6-1D5A5E5E5C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74" y="2022"/>
                <a:ext cx="121" cy="354"/>
              </a:xfrm>
              <a:custGeom>
                <a:avLst/>
                <a:gdLst>
                  <a:gd name="T0" fmla="*/ 21 w 43"/>
                  <a:gd name="T1" fmla="*/ 0 h 118"/>
                  <a:gd name="T2" fmla="*/ 0 w 43"/>
                  <a:gd name="T3" fmla="*/ 38 h 118"/>
                  <a:gd name="T4" fmla="*/ 15 w 43"/>
                  <a:gd name="T5" fmla="*/ 38 h 118"/>
                  <a:gd name="T6" fmla="*/ 23 w 43"/>
                  <a:gd name="T7" fmla="*/ 60 h 118"/>
                  <a:gd name="T8" fmla="*/ 15 w 43"/>
                  <a:gd name="T9" fmla="*/ 81 h 118"/>
                  <a:gd name="T10" fmla="*/ 0 w 43"/>
                  <a:gd name="T11" fmla="*/ 81 h 118"/>
                  <a:gd name="T12" fmla="*/ 20 w 43"/>
                  <a:gd name="T13" fmla="*/ 118 h 118"/>
                  <a:gd name="T14" fmla="*/ 43 w 43"/>
                  <a:gd name="T15" fmla="*/ 59 h 118"/>
                  <a:gd name="T16" fmla="*/ 21 w 43"/>
                  <a:gd name="T17" fmla="*/ 0 h 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3" h="118">
                    <a:moveTo>
                      <a:pt x="21" y="0"/>
                    </a:moveTo>
                    <a:cubicBezTo>
                      <a:pt x="11" y="0"/>
                      <a:pt x="3" y="16"/>
                      <a:pt x="0" y="38"/>
                    </a:cubicBezTo>
                    <a:cubicBezTo>
                      <a:pt x="15" y="38"/>
                      <a:pt x="15" y="38"/>
                      <a:pt x="15" y="38"/>
                    </a:cubicBezTo>
                    <a:cubicBezTo>
                      <a:pt x="19" y="38"/>
                      <a:pt x="23" y="48"/>
                      <a:pt x="23" y="60"/>
                    </a:cubicBezTo>
                    <a:cubicBezTo>
                      <a:pt x="23" y="72"/>
                      <a:pt x="19" y="81"/>
                      <a:pt x="15" y="81"/>
                    </a:cubicBezTo>
                    <a:cubicBezTo>
                      <a:pt x="0" y="81"/>
                      <a:pt x="0" y="81"/>
                      <a:pt x="0" y="81"/>
                    </a:cubicBezTo>
                    <a:cubicBezTo>
                      <a:pt x="4" y="103"/>
                      <a:pt x="11" y="117"/>
                      <a:pt x="20" y="118"/>
                    </a:cubicBezTo>
                    <a:cubicBezTo>
                      <a:pt x="33" y="118"/>
                      <a:pt x="43" y="91"/>
                      <a:pt x="43" y="59"/>
                    </a:cubicBezTo>
                    <a:cubicBezTo>
                      <a:pt x="43" y="26"/>
                      <a:pt x="33" y="0"/>
                      <a:pt x="21" y="0"/>
                    </a:cubicBezTo>
                    <a:close/>
                  </a:path>
                </a:pathLst>
              </a:custGeom>
              <a:solidFill>
                <a:srgbClr val="DEE9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600" dirty="0">
                  <a:solidFill>
                    <a:srgbClr val="333399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624" name="Freeform 55">
                <a:extLst>
                  <a:ext uri="{FF2B5EF4-FFF2-40B4-BE49-F238E27FC236}">
                    <a16:creationId xmlns:a16="http://schemas.microsoft.com/office/drawing/2014/main" id="{8E78137A-BB00-474C-A932-68B28922624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33" y="2022"/>
                <a:ext cx="76" cy="354"/>
              </a:xfrm>
              <a:custGeom>
                <a:avLst/>
                <a:gdLst>
                  <a:gd name="T0" fmla="*/ 4 w 27"/>
                  <a:gd name="T1" fmla="*/ 118 h 118"/>
                  <a:gd name="T2" fmla="*/ 26 w 27"/>
                  <a:gd name="T3" fmla="*/ 59 h 118"/>
                  <a:gd name="T4" fmla="*/ 5 w 27"/>
                  <a:gd name="T5" fmla="*/ 0 h 118"/>
                  <a:gd name="T6" fmla="*/ 0 w 27"/>
                  <a:gd name="T7" fmla="*/ 0 h 118"/>
                  <a:gd name="T8" fmla="*/ 22 w 27"/>
                  <a:gd name="T9" fmla="*/ 59 h 118"/>
                  <a:gd name="T10" fmla="*/ 0 w 27"/>
                  <a:gd name="T11" fmla="*/ 118 h 118"/>
                  <a:gd name="T12" fmla="*/ 4 w 27"/>
                  <a:gd name="T13" fmla="*/ 118 h 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7" h="118">
                    <a:moveTo>
                      <a:pt x="4" y="118"/>
                    </a:moveTo>
                    <a:cubicBezTo>
                      <a:pt x="17" y="118"/>
                      <a:pt x="26" y="92"/>
                      <a:pt x="26" y="59"/>
                    </a:cubicBezTo>
                    <a:cubicBezTo>
                      <a:pt x="27" y="26"/>
                      <a:pt x="17" y="0"/>
                      <a:pt x="5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2" y="0"/>
                      <a:pt x="22" y="26"/>
                      <a:pt x="22" y="59"/>
                    </a:cubicBezTo>
                    <a:cubicBezTo>
                      <a:pt x="22" y="92"/>
                      <a:pt x="12" y="118"/>
                      <a:pt x="0" y="118"/>
                    </a:cubicBezTo>
                    <a:lnTo>
                      <a:pt x="4" y="118"/>
                    </a:lnTo>
                    <a:close/>
                  </a:path>
                </a:pathLst>
              </a:custGeom>
              <a:solidFill>
                <a:srgbClr val="A6C7E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600" dirty="0">
                  <a:solidFill>
                    <a:srgbClr val="333399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625" name="Freeform 56">
                <a:extLst>
                  <a:ext uri="{FF2B5EF4-FFF2-40B4-BE49-F238E27FC236}">
                    <a16:creationId xmlns:a16="http://schemas.microsoft.com/office/drawing/2014/main" id="{49A09F33-EDA4-4812-96AC-D0E3C692F6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86" y="2067"/>
                <a:ext cx="1536" cy="255"/>
              </a:xfrm>
              <a:custGeom>
                <a:avLst/>
                <a:gdLst>
                  <a:gd name="T0" fmla="*/ 529 w 545"/>
                  <a:gd name="T1" fmla="*/ 0 h 85"/>
                  <a:gd name="T2" fmla="*/ 0 w 545"/>
                  <a:gd name="T3" fmla="*/ 0 h 85"/>
                  <a:gd name="T4" fmla="*/ 7 w 545"/>
                  <a:gd name="T5" fmla="*/ 44 h 85"/>
                  <a:gd name="T6" fmla="*/ 1 w 545"/>
                  <a:gd name="T7" fmla="*/ 85 h 85"/>
                  <a:gd name="T8" fmla="*/ 529 w 545"/>
                  <a:gd name="T9" fmla="*/ 85 h 85"/>
                  <a:gd name="T10" fmla="*/ 545 w 545"/>
                  <a:gd name="T11" fmla="*/ 42 h 85"/>
                  <a:gd name="T12" fmla="*/ 529 w 545"/>
                  <a:gd name="T13" fmla="*/ 0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45" h="85">
                    <a:moveTo>
                      <a:pt x="529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5" y="11"/>
                      <a:pt x="7" y="26"/>
                      <a:pt x="7" y="44"/>
                    </a:cubicBezTo>
                    <a:cubicBezTo>
                      <a:pt x="7" y="60"/>
                      <a:pt x="5" y="74"/>
                      <a:pt x="1" y="85"/>
                    </a:cubicBezTo>
                    <a:cubicBezTo>
                      <a:pt x="529" y="85"/>
                      <a:pt x="529" y="85"/>
                      <a:pt x="529" y="85"/>
                    </a:cubicBezTo>
                    <a:cubicBezTo>
                      <a:pt x="538" y="85"/>
                      <a:pt x="545" y="66"/>
                      <a:pt x="545" y="42"/>
                    </a:cubicBezTo>
                    <a:cubicBezTo>
                      <a:pt x="545" y="19"/>
                      <a:pt x="535" y="0"/>
                      <a:pt x="529" y="0"/>
                    </a:cubicBezTo>
                    <a:close/>
                  </a:path>
                </a:pathLst>
              </a:cu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600" dirty="0">
                  <a:solidFill>
                    <a:srgbClr val="333399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626" name="Freeform 57">
                <a:extLst>
                  <a:ext uri="{FF2B5EF4-FFF2-40B4-BE49-F238E27FC236}">
                    <a16:creationId xmlns:a16="http://schemas.microsoft.com/office/drawing/2014/main" id="{D959596E-8225-49F4-9C51-E0CA9861B5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86" y="2067"/>
                <a:ext cx="992" cy="255"/>
              </a:xfrm>
              <a:custGeom>
                <a:avLst/>
                <a:gdLst>
                  <a:gd name="T0" fmla="*/ 7 w 352"/>
                  <a:gd name="T1" fmla="*/ 44 h 85"/>
                  <a:gd name="T2" fmla="*/ 1 w 352"/>
                  <a:gd name="T3" fmla="*/ 85 h 85"/>
                  <a:gd name="T4" fmla="*/ 342 w 352"/>
                  <a:gd name="T5" fmla="*/ 85 h 85"/>
                  <a:gd name="T6" fmla="*/ 351 w 352"/>
                  <a:gd name="T7" fmla="*/ 53 h 85"/>
                  <a:gd name="T8" fmla="*/ 352 w 352"/>
                  <a:gd name="T9" fmla="*/ 21 h 85"/>
                  <a:gd name="T10" fmla="*/ 339 w 352"/>
                  <a:gd name="T11" fmla="*/ 0 h 85"/>
                  <a:gd name="T12" fmla="*/ 0 w 352"/>
                  <a:gd name="T13" fmla="*/ 0 h 85"/>
                  <a:gd name="T14" fmla="*/ 7 w 352"/>
                  <a:gd name="T15" fmla="*/ 44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52" h="85">
                    <a:moveTo>
                      <a:pt x="7" y="44"/>
                    </a:moveTo>
                    <a:cubicBezTo>
                      <a:pt x="7" y="60"/>
                      <a:pt x="5" y="74"/>
                      <a:pt x="1" y="85"/>
                    </a:cubicBezTo>
                    <a:cubicBezTo>
                      <a:pt x="342" y="85"/>
                      <a:pt x="342" y="85"/>
                      <a:pt x="342" y="85"/>
                    </a:cubicBezTo>
                    <a:cubicBezTo>
                      <a:pt x="351" y="53"/>
                      <a:pt x="351" y="53"/>
                      <a:pt x="351" y="53"/>
                    </a:cubicBezTo>
                    <a:cubicBezTo>
                      <a:pt x="352" y="21"/>
                      <a:pt x="352" y="21"/>
                      <a:pt x="352" y="21"/>
                    </a:cubicBezTo>
                    <a:cubicBezTo>
                      <a:pt x="339" y="0"/>
                      <a:pt x="339" y="0"/>
                      <a:pt x="339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5" y="11"/>
                      <a:pt x="7" y="26"/>
                      <a:pt x="7" y="44"/>
                    </a:cubicBezTo>
                    <a:close/>
                  </a:path>
                </a:pathLst>
              </a:custGeom>
              <a:solidFill>
                <a:srgbClr val="D1E1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600" dirty="0">
                  <a:solidFill>
                    <a:srgbClr val="333399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627" name="Freeform 58">
                <a:extLst>
                  <a:ext uri="{FF2B5EF4-FFF2-40B4-BE49-F238E27FC236}">
                    <a16:creationId xmlns:a16="http://schemas.microsoft.com/office/drawing/2014/main" id="{670DF2C8-04BB-46F7-848D-6A3A2A2638B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73" y="2067"/>
                <a:ext cx="65" cy="252"/>
              </a:xfrm>
              <a:custGeom>
                <a:avLst/>
                <a:gdLst>
                  <a:gd name="T0" fmla="*/ 0 w 23"/>
                  <a:gd name="T1" fmla="*/ 0 h 84"/>
                  <a:gd name="T2" fmla="*/ 23 w 23"/>
                  <a:gd name="T3" fmla="*/ 44 h 84"/>
                  <a:gd name="T4" fmla="*/ 2 w 23"/>
                  <a:gd name="T5" fmla="*/ 84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3" h="84">
                    <a:moveTo>
                      <a:pt x="0" y="0"/>
                    </a:moveTo>
                    <a:cubicBezTo>
                      <a:pt x="8" y="12"/>
                      <a:pt x="23" y="33"/>
                      <a:pt x="23" y="44"/>
                    </a:cubicBezTo>
                    <a:cubicBezTo>
                      <a:pt x="23" y="55"/>
                      <a:pt x="2" y="84"/>
                      <a:pt x="2" y="84"/>
                    </a:cubicBezTo>
                  </a:path>
                </a:pathLst>
              </a:custGeom>
              <a:solidFill>
                <a:srgbClr val="82838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600" dirty="0">
                  <a:solidFill>
                    <a:srgbClr val="333399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628" name="Freeform 59">
                <a:extLst>
                  <a:ext uri="{FF2B5EF4-FFF2-40B4-BE49-F238E27FC236}">
                    <a16:creationId xmlns:a16="http://schemas.microsoft.com/office/drawing/2014/main" id="{AE6B4029-3034-457B-B353-B11724ED54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28" y="2142"/>
                <a:ext cx="184" cy="111"/>
              </a:xfrm>
              <a:custGeom>
                <a:avLst/>
                <a:gdLst>
                  <a:gd name="T0" fmla="*/ 58 w 65"/>
                  <a:gd name="T1" fmla="*/ 0 h 37"/>
                  <a:gd name="T2" fmla="*/ 0 w 65"/>
                  <a:gd name="T3" fmla="*/ 0 h 37"/>
                  <a:gd name="T4" fmla="*/ 2 w 65"/>
                  <a:gd name="T5" fmla="*/ 18 h 37"/>
                  <a:gd name="T6" fmla="*/ 0 w 65"/>
                  <a:gd name="T7" fmla="*/ 37 h 37"/>
                  <a:gd name="T8" fmla="*/ 58 w 65"/>
                  <a:gd name="T9" fmla="*/ 37 h 37"/>
                  <a:gd name="T10" fmla="*/ 65 w 65"/>
                  <a:gd name="T11" fmla="*/ 19 h 37"/>
                  <a:gd name="T12" fmla="*/ 58 w 65"/>
                  <a:gd name="T13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5" h="37">
                    <a:moveTo>
                      <a:pt x="5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5"/>
                      <a:pt x="2" y="11"/>
                      <a:pt x="2" y="18"/>
                    </a:cubicBezTo>
                    <a:cubicBezTo>
                      <a:pt x="2" y="25"/>
                      <a:pt x="1" y="31"/>
                      <a:pt x="0" y="37"/>
                    </a:cubicBezTo>
                    <a:cubicBezTo>
                      <a:pt x="58" y="37"/>
                      <a:pt x="58" y="37"/>
                      <a:pt x="58" y="37"/>
                    </a:cubicBezTo>
                    <a:cubicBezTo>
                      <a:pt x="62" y="37"/>
                      <a:pt x="65" y="29"/>
                      <a:pt x="65" y="19"/>
                    </a:cubicBezTo>
                    <a:cubicBezTo>
                      <a:pt x="65" y="8"/>
                      <a:pt x="62" y="0"/>
                      <a:pt x="58" y="0"/>
                    </a:cubicBezTo>
                    <a:close/>
                  </a:path>
                </a:pathLst>
              </a:custGeom>
              <a:solidFill>
                <a:srgbClr val="DFE0E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600" dirty="0">
                  <a:solidFill>
                    <a:srgbClr val="333399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629" name="Freeform 60">
                <a:extLst>
                  <a:ext uri="{FF2B5EF4-FFF2-40B4-BE49-F238E27FC236}">
                    <a16:creationId xmlns:a16="http://schemas.microsoft.com/office/drawing/2014/main" id="{6F6D7F6B-D3E9-410D-899C-52555FD85CD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52" y="2097"/>
                <a:ext cx="71" cy="195"/>
              </a:xfrm>
              <a:custGeom>
                <a:avLst/>
                <a:gdLst>
                  <a:gd name="T0" fmla="*/ 0 w 25"/>
                  <a:gd name="T1" fmla="*/ 33 h 65"/>
                  <a:gd name="T2" fmla="*/ 12 w 25"/>
                  <a:gd name="T3" fmla="*/ 0 h 65"/>
                  <a:gd name="T4" fmla="*/ 24 w 25"/>
                  <a:gd name="T5" fmla="*/ 33 h 65"/>
                  <a:gd name="T6" fmla="*/ 12 w 25"/>
                  <a:gd name="T7" fmla="*/ 65 h 65"/>
                  <a:gd name="T8" fmla="*/ 0 w 25"/>
                  <a:gd name="T9" fmla="*/ 33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65">
                    <a:moveTo>
                      <a:pt x="0" y="33"/>
                    </a:moveTo>
                    <a:cubicBezTo>
                      <a:pt x="0" y="15"/>
                      <a:pt x="6" y="0"/>
                      <a:pt x="12" y="0"/>
                    </a:cubicBezTo>
                    <a:cubicBezTo>
                      <a:pt x="19" y="0"/>
                      <a:pt x="25" y="15"/>
                      <a:pt x="24" y="33"/>
                    </a:cubicBezTo>
                    <a:cubicBezTo>
                      <a:pt x="24" y="50"/>
                      <a:pt x="19" y="65"/>
                      <a:pt x="12" y="65"/>
                    </a:cubicBezTo>
                    <a:cubicBezTo>
                      <a:pt x="6" y="65"/>
                      <a:pt x="0" y="50"/>
                      <a:pt x="0" y="33"/>
                    </a:cubicBezTo>
                    <a:close/>
                  </a:path>
                </a:pathLst>
              </a:custGeom>
              <a:solidFill>
                <a:srgbClr val="DEE9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600" dirty="0">
                  <a:solidFill>
                    <a:srgbClr val="333399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630" name="Freeform 61">
                <a:extLst>
                  <a:ext uri="{FF2B5EF4-FFF2-40B4-BE49-F238E27FC236}">
                    <a16:creationId xmlns:a16="http://schemas.microsoft.com/office/drawing/2014/main" id="{628D0184-1948-49BC-8AB0-50016F33BA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55" y="2103"/>
                <a:ext cx="59" cy="99"/>
              </a:xfrm>
              <a:custGeom>
                <a:avLst/>
                <a:gdLst>
                  <a:gd name="T0" fmla="*/ 9 w 21"/>
                  <a:gd name="T1" fmla="*/ 2 h 33"/>
                  <a:gd name="T2" fmla="*/ 3 w 21"/>
                  <a:gd name="T3" fmla="*/ 15 h 33"/>
                  <a:gd name="T4" fmla="*/ 2 w 21"/>
                  <a:gd name="T5" fmla="*/ 33 h 33"/>
                  <a:gd name="T6" fmla="*/ 7 w 21"/>
                  <a:gd name="T7" fmla="*/ 22 h 33"/>
                  <a:gd name="T8" fmla="*/ 12 w 21"/>
                  <a:gd name="T9" fmla="*/ 20 h 33"/>
                  <a:gd name="T10" fmla="*/ 16 w 21"/>
                  <a:gd name="T11" fmla="*/ 24 h 33"/>
                  <a:gd name="T12" fmla="*/ 13 w 21"/>
                  <a:gd name="T13" fmla="*/ 4 h 33"/>
                  <a:gd name="T14" fmla="*/ 9 w 21"/>
                  <a:gd name="T15" fmla="*/ 2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1" h="33">
                    <a:moveTo>
                      <a:pt x="9" y="2"/>
                    </a:moveTo>
                    <a:cubicBezTo>
                      <a:pt x="5" y="5"/>
                      <a:pt x="3" y="11"/>
                      <a:pt x="3" y="15"/>
                    </a:cubicBezTo>
                    <a:cubicBezTo>
                      <a:pt x="2" y="21"/>
                      <a:pt x="0" y="28"/>
                      <a:pt x="2" y="33"/>
                    </a:cubicBezTo>
                    <a:cubicBezTo>
                      <a:pt x="4" y="29"/>
                      <a:pt x="3" y="25"/>
                      <a:pt x="7" y="22"/>
                    </a:cubicBezTo>
                    <a:cubicBezTo>
                      <a:pt x="8" y="21"/>
                      <a:pt x="11" y="20"/>
                      <a:pt x="12" y="20"/>
                    </a:cubicBezTo>
                    <a:cubicBezTo>
                      <a:pt x="15" y="21"/>
                      <a:pt x="14" y="23"/>
                      <a:pt x="16" y="24"/>
                    </a:cubicBezTo>
                    <a:cubicBezTo>
                      <a:pt x="21" y="23"/>
                      <a:pt x="16" y="7"/>
                      <a:pt x="13" y="4"/>
                    </a:cubicBezTo>
                    <a:cubicBezTo>
                      <a:pt x="12" y="2"/>
                      <a:pt x="10" y="0"/>
                      <a:pt x="9" y="2"/>
                    </a:cubicBezTo>
                    <a:close/>
                  </a:path>
                </a:pathLst>
              </a:custGeom>
              <a:solidFill>
                <a:srgbClr val="D1E1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600" dirty="0">
                  <a:solidFill>
                    <a:srgbClr val="333399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631" name="Freeform 62">
                <a:extLst>
                  <a:ext uri="{FF2B5EF4-FFF2-40B4-BE49-F238E27FC236}">
                    <a16:creationId xmlns:a16="http://schemas.microsoft.com/office/drawing/2014/main" id="{087C4147-955A-4FB7-A2A0-12F1A1CD03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64" y="2100"/>
                <a:ext cx="31" cy="63"/>
              </a:xfrm>
              <a:custGeom>
                <a:avLst/>
                <a:gdLst>
                  <a:gd name="T0" fmla="*/ 1 w 11"/>
                  <a:gd name="T1" fmla="*/ 21 h 21"/>
                  <a:gd name="T2" fmla="*/ 4 w 11"/>
                  <a:gd name="T3" fmla="*/ 6 h 21"/>
                  <a:gd name="T4" fmla="*/ 11 w 11"/>
                  <a:gd name="T5" fmla="*/ 13 h 21"/>
                  <a:gd name="T6" fmla="*/ 4 w 11"/>
                  <a:gd name="T7" fmla="*/ 1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" h="21">
                    <a:moveTo>
                      <a:pt x="1" y="21"/>
                    </a:moveTo>
                    <a:cubicBezTo>
                      <a:pt x="0" y="17"/>
                      <a:pt x="1" y="10"/>
                      <a:pt x="4" y="6"/>
                    </a:cubicBezTo>
                    <a:cubicBezTo>
                      <a:pt x="8" y="0"/>
                      <a:pt x="10" y="10"/>
                      <a:pt x="11" y="13"/>
                    </a:cubicBezTo>
                    <a:cubicBezTo>
                      <a:pt x="10" y="11"/>
                      <a:pt x="5" y="5"/>
                      <a:pt x="4" y="11"/>
                    </a:cubicBezTo>
                  </a:path>
                </a:pathLst>
              </a:custGeom>
              <a:solidFill>
                <a:srgbClr val="A4C6E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600" dirty="0">
                  <a:solidFill>
                    <a:srgbClr val="333399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632" name="Freeform 63">
                <a:extLst>
                  <a:ext uri="{FF2B5EF4-FFF2-40B4-BE49-F238E27FC236}">
                    <a16:creationId xmlns:a16="http://schemas.microsoft.com/office/drawing/2014/main" id="{96C991EC-FA1F-4873-9E95-1EE249EC5E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32" y="2067"/>
                <a:ext cx="107" cy="255"/>
              </a:xfrm>
              <a:custGeom>
                <a:avLst/>
                <a:gdLst>
                  <a:gd name="T0" fmla="*/ 38 w 38"/>
                  <a:gd name="T1" fmla="*/ 30 h 85"/>
                  <a:gd name="T2" fmla="*/ 16 w 38"/>
                  <a:gd name="T3" fmla="*/ 0 h 85"/>
                  <a:gd name="T4" fmla="*/ 0 w 38"/>
                  <a:gd name="T5" fmla="*/ 42 h 85"/>
                  <a:gd name="T6" fmla="*/ 16 w 38"/>
                  <a:gd name="T7" fmla="*/ 85 h 85"/>
                  <a:gd name="T8" fmla="*/ 17 w 38"/>
                  <a:gd name="T9" fmla="*/ 85 h 85"/>
                  <a:gd name="T10" fmla="*/ 38 w 38"/>
                  <a:gd name="T11" fmla="*/ 30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85">
                    <a:moveTo>
                      <a:pt x="38" y="30"/>
                    </a:moveTo>
                    <a:cubicBezTo>
                      <a:pt x="38" y="20"/>
                      <a:pt x="25" y="0"/>
                      <a:pt x="16" y="0"/>
                    </a:cubicBezTo>
                    <a:cubicBezTo>
                      <a:pt x="8" y="0"/>
                      <a:pt x="0" y="19"/>
                      <a:pt x="0" y="42"/>
                    </a:cubicBezTo>
                    <a:cubicBezTo>
                      <a:pt x="0" y="66"/>
                      <a:pt x="7" y="85"/>
                      <a:pt x="16" y="85"/>
                    </a:cubicBezTo>
                    <a:cubicBezTo>
                      <a:pt x="17" y="85"/>
                      <a:pt x="17" y="85"/>
                      <a:pt x="17" y="85"/>
                    </a:cubicBezTo>
                    <a:cubicBezTo>
                      <a:pt x="26" y="83"/>
                      <a:pt x="38" y="40"/>
                      <a:pt x="38" y="30"/>
                    </a:cubicBezTo>
                    <a:close/>
                  </a:path>
                </a:pathLst>
              </a:custGeom>
              <a:solidFill>
                <a:srgbClr val="D1E1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600" dirty="0">
                  <a:solidFill>
                    <a:srgbClr val="333399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633" name="Freeform 64">
                <a:extLst>
                  <a:ext uri="{FF2B5EF4-FFF2-40B4-BE49-F238E27FC236}">
                    <a16:creationId xmlns:a16="http://schemas.microsoft.com/office/drawing/2014/main" id="{F595C5A1-1189-4FA4-9F1F-493C226C57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05" y="2070"/>
                <a:ext cx="104" cy="252"/>
              </a:xfrm>
              <a:custGeom>
                <a:avLst/>
                <a:gdLst>
                  <a:gd name="T0" fmla="*/ 0 w 37"/>
                  <a:gd name="T1" fmla="*/ 84 h 84"/>
                  <a:gd name="T2" fmla="*/ 16 w 37"/>
                  <a:gd name="T3" fmla="*/ 42 h 84"/>
                  <a:gd name="T4" fmla="*/ 0 w 37"/>
                  <a:gd name="T5" fmla="*/ 0 h 84"/>
                  <a:gd name="T6" fmla="*/ 21 w 37"/>
                  <a:gd name="T7" fmla="*/ 0 h 84"/>
                  <a:gd name="T8" fmla="*/ 37 w 37"/>
                  <a:gd name="T9" fmla="*/ 42 h 84"/>
                  <a:gd name="T10" fmla="*/ 21 w 37"/>
                  <a:gd name="T11" fmla="*/ 84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7" h="84">
                    <a:moveTo>
                      <a:pt x="0" y="84"/>
                    </a:moveTo>
                    <a:cubicBezTo>
                      <a:pt x="9" y="84"/>
                      <a:pt x="16" y="65"/>
                      <a:pt x="16" y="42"/>
                    </a:cubicBezTo>
                    <a:cubicBezTo>
                      <a:pt x="16" y="19"/>
                      <a:pt x="9" y="0"/>
                      <a:pt x="0" y="0"/>
                    </a:cubicBezTo>
                    <a:cubicBezTo>
                      <a:pt x="21" y="0"/>
                      <a:pt x="21" y="0"/>
                      <a:pt x="21" y="0"/>
                    </a:cubicBezTo>
                    <a:cubicBezTo>
                      <a:pt x="30" y="0"/>
                      <a:pt x="37" y="19"/>
                      <a:pt x="37" y="42"/>
                    </a:cubicBezTo>
                    <a:cubicBezTo>
                      <a:pt x="37" y="66"/>
                      <a:pt x="30" y="84"/>
                      <a:pt x="21" y="84"/>
                    </a:cubicBez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600" dirty="0">
                  <a:solidFill>
                    <a:srgbClr val="333399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634" name="Freeform 65">
                <a:extLst>
                  <a:ext uri="{FF2B5EF4-FFF2-40B4-BE49-F238E27FC236}">
                    <a16:creationId xmlns:a16="http://schemas.microsoft.com/office/drawing/2014/main" id="{43760C1F-FDBA-45C4-8225-6F990F3232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28" y="2184"/>
                <a:ext cx="155" cy="66"/>
              </a:xfrm>
              <a:custGeom>
                <a:avLst/>
                <a:gdLst>
                  <a:gd name="T0" fmla="*/ 1 w 55"/>
                  <a:gd name="T1" fmla="*/ 0 h 22"/>
                  <a:gd name="T2" fmla="*/ 0 w 55"/>
                  <a:gd name="T3" fmla="*/ 21 h 22"/>
                  <a:gd name="T4" fmla="*/ 55 w 55"/>
                  <a:gd name="T5" fmla="*/ 22 h 22"/>
                  <a:gd name="T6" fmla="*/ 6 w 55"/>
                  <a:gd name="T7" fmla="*/ 13 h 22"/>
                  <a:gd name="T8" fmla="*/ 1 w 55"/>
                  <a:gd name="T9" fmla="*/ 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22">
                    <a:moveTo>
                      <a:pt x="1" y="0"/>
                    </a:moveTo>
                    <a:cubicBezTo>
                      <a:pt x="2" y="3"/>
                      <a:pt x="3" y="16"/>
                      <a:pt x="0" y="21"/>
                    </a:cubicBezTo>
                    <a:cubicBezTo>
                      <a:pt x="55" y="22"/>
                      <a:pt x="55" y="22"/>
                      <a:pt x="55" y="22"/>
                    </a:cubicBezTo>
                    <a:cubicBezTo>
                      <a:pt x="43" y="21"/>
                      <a:pt x="9" y="20"/>
                      <a:pt x="6" y="13"/>
                    </a:cubicBezTo>
                    <a:cubicBezTo>
                      <a:pt x="3" y="8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CACD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600" dirty="0">
                  <a:solidFill>
                    <a:srgbClr val="333399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635" name="Freeform 66">
                <a:extLst>
                  <a:ext uri="{FF2B5EF4-FFF2-40B4-BE49-F238E27FC236}">
                    <a16:creationId xmlns:a16="http://schemas.microsoft.com/office/drawing/2014/main" id="{B9B572B6-FBDD-4017-8398-6D2A0A2ADD7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6" y="2097"/>
                <a:ext cx="48" cy="195"/>
              </a:xfrm>
              <a:custGeom>
                <a:avLst/>
                <a:gdLst>
                  <a:gd name="T0" fmla="*/ 5 w 17"/>
                  <a:gd name="T1" fmla="*/ 65 h 65"/>
                  <a:gd name="T2" fmla="*/ 17 w 17"/>
                  <a:gd name="T3" fmla="*/ 33 h 65"/>
                  <a:gd name="T4" fmla="*/ 5 w 17"/>
                  <a:gd name="T5" fmla="*/ 0 h 65"/>
                  <a:gd name="T6" fmla="*/ 0 w 17"/>
                  <a:gd name="T7" fmla="*/ 0 h 65"/>
                  <a:gd name="T8" fmla="*/ 12 w 17"/>
                  <a:gd name="T9" fmla="*/ 33 h 65"/>
                  <a:gd name="T10" fmla="*/ 0 w 17"/>
                  <a:gd name="T11" fmla="*/ 65 h 65"/>
                  <a:gd name="T12" fmla="*/ 5 w 17"/>
                  <a:gd name="T13" fmla="*/ 65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" h="65">
                    <a:moveTo>
                      <a:pt x="5" y="65"/>
                    </a:moveTo>
                    <a:cubicBezTo>
                      <a:pt x="12" y="65"/>
                      <a:pt x="17" y="50"/>
                      <a:pt x="17" y="33"/>
                    </a:cubicBezTo>
                    <a:cubicBezTo>
                      <a:pt x="17" y="15"/>
                      <a:pt x="12" y="0"/>
                      <a:pt x="5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7" y="0"/>
                      <a:pt x="13" y="15"/>
                      <a:pt x="12" y="33"/>
                    </a:cubicBezTo>
                    <a:cubicBezTo>
                      <a:pt x="12" y="50"/>
                      <a:pt x="7" y="65"/>
                      <a:pt x="0" y="65"/>
                    </a:cubicBezTo>
                    <a:lnTo>
                      <a:pt x="5" y="65"/>
                    </a:lnTo>
                    <a:close/>
                  </a:path>
                </a:pathLst>
              </a:custGeom>
              <a:solidFill>
                <a:srgbClr val="A6C7E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600" dirty="0">
                  <a:solidFill>
                    <a:srgbClr val="333399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636" name="Freeform 67">
                <a:extLst>
                  <a:ext uri="{FF2B5EF4-FFF2-40B4-BE49-F238E27FC236}">
                    <a16:creationId xmlns:a16="http://schemas.microsoft.com/office/drawing/2014/main" id="{B1F3AB66-DD8D-4609-964E-B00FA51836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7" y="2145"/>
                <a:ext cx="17" cy="33"/>
              </a:xfrm>
              <a:custGeom>
                <a:avLst/>
                <a:gdLst>
                  <a:gd name="T0" fmla="*/ 6 w 6"/>
                  <a:gd name="T1" fmla="*/ 11 h 11"/>
                  <a:gd name="T2" fmla="*/ 4 w 6"/>
                  <a:gd name="T3" fmla="*/ 0 h 11"/>
                  <a:gd name="T4" fmla="*/ 0 w 6"/>
                  <a:gd name="T5" fmla="*/ 0 h 11"/>
                  <a:gd name="T6" fmla="*/ 1 w 6"/>
                  <a:gd name="T7" fmla="*/ 11 h 11"/>
                  <a:gd name="T8" fmla="*/ 6 w 6"/>
                  <a:gd name="T9" fmla="*/ 1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11">
                    <a:moveTo>
                      <a:pt x="6" y="11"/>
                    </a:moveTo>
                    <a:cubicBezTo>
                      <a:pt x="6" y="7"/>
                      <a:pt x="5" y="3"/>
                      <a:pt x="4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3"/>
                      <a:pt x="1" y="7"/>
                      <a:pt x="1" y="11"/>
                    </a:cubicBezTo>
                    <a:lnTo>
                      <a:pt x="6" y="1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600" dirty="0">
                  <a:solidFill>
                    <a:srgbClr val="333399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637" name="Freeform 68">
                <a:extLst>
                  <a:ext uri="{FF2B5EF4-FFF2-40B4-BE49-F238E27FC236}">
                    <a16:creationId xmlns:a16="http://schemas.microsoft.com/office/drawing/2014/main" id="{55D218C1-9970-43EF-8077-E200EE4F79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4" y="2133"/>
                <a:ext cx="14" cy="9"/>
              </a:xfrm>
              <a:custGeom>
                <a:avLst/>
                <a:gdLst>
                  <a:gd name="T0" fmla="*/ 4 w 5"/>
                  <a:gd name="T1" fmla="*/ 0 h 3"/>
                  <a:gd name="T2" fmla="*/ 0 w 5"/>
                  <a:gd name="T3" fmla="*/ 1 h 3"/>
                  <a:gd name="T4" fmla="*/ 0 w 5"/>
                  <a:gd name="T5" fmla="*/ 3 h 3"/>
                  <a:gd name="T6" fmla="*/ 5 w 5"/>
                  <a:gd name="T7" fmla="*/ 2 h 3"/>
                  <a:gd name="T8" fmla="*/ 4 w 5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">
                    <a:moveTo>
                      <a:pt x="4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2"/>
                      <a:pt x="0" y="3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1"/>
                      <a:pt x="5" y="1"/>
                      <a:pt x="4" y="0"/>
                    </a:cubicBezTo>
                    <a:close/>
                  </a:path>
                </a:pathLst>
              </a:custGeom>
              <a:solidFill>
                <a:srgbClr val="0075B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600" dirty="0">
                  <a:solidFill>
                    <a:srgbClr val="333399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638" name="Freeform 69">
                <a:extLst>
                  <a:ext uri="{FF2B5EF4-FFF2-40B4-BE49-F238E27FC236}">
                    <a16:creationId xmlns:a16="http://schemas.microsoft.com/office/drawing/2014/main" id="{C609F33E-9240-46B2-8474-A26B30EBBED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20" y="2187"/>
                <a:ext cx="14" cy="15"/>
              </a:xfrm>
              <a:custGeom>
                <a:avLst/>
                <a:gdLst>
                  <a:gd name="T0" fmla="*/ 0 w 5"/>
                  <a:gd name="T1" fmla="*/ 0 h 5"/>
                  <a:gd name="T2" fmla="*/ 0 w 5"/>
                  <a:gd name="T3" fmla="*/ 3 h 5"/>
                  <a:gd name="T4" fmla="*/ 0 w 5"/>
                  <a:gd name="T5" fmla="*/ 5 h 5"/>
                  <a:gd name="T6" fmla="*/ 5 w 5"/>
                  <a:gd name="T7" fmla="*/ 4 h 5"/>
                  <a:gd name="T8" fmla="*/ 5 w 5"/>
                  <a:gd name="T9" fmla="*/ 3 h 5"/>
                  <a:gd name="T10" fmla="*/ 5 w 5"/>
                  <a:gd name="T11" fmla="*/ 1 h 5"/>
                  <a:gd name="T12" fmla="*/ 5 w 5"/>
                  <a:gd name="T13" fmla="*/ 0 h 5"/>
                  <a:gd name="T14" fmla="*/ 0 w 5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" h="5">
                    <a:moveTo>
                      <a:pt x="0" y="0"/>
                    </a:moveTo>
                    <a:cubicBezTo>
                      <a:pt x="0" y="1"/>
                      <a:pt x="0" y="2"/>
                      <a:pt x="0" y="3"/>
                    </a:cubicBezTo>
                    <a:cubicBezTo>
                      <a:pt x="0" y="3"/>
                      <a:pt x="0" y="4"/>
                      <a:pt x="0" y="5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5" y="3"/>
                      <a:pt x="5" y="3"/>
                    </a:cubicBezTo>
                    <a:cubicBezTo>
                      <a:pt x="5" y="2"/>
                      <a:pt x="5" y="1"/>
                      <a:pt x="5" y="1"/>
                    </a:cubicBezTo>
                    <a:cubicBezTo>
                      <a:pt x="5" y="0"/>
                      <a:pt x="5" y="0"/>
                      <a:pt x="5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994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600" dirty="0">
                  <a:solidFill>
                    <a:srgbClr val="333399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639" name="Freeform 70">
                <a:extLst>
                  <a:ext uri="{FF2B5EF4-FFF2-40B4-BE49-F238E27FC236}">
                    <a16:creationId xmlns:a16="http://schemas.microsoft.com/office/drawing/2014/main" id="{990E0538-E86F-4A7C-8979-EFA6FE98E1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89" y="2124"/>
                <a:ext cx="17" cy="39"/>
              </a:xfrm>
              <a:custGeom>
                <a:avLst/>
                <a:gdLst>
                  <a:gd name="T0" fmla="*/ 4 w 6"/>
                  <a:gd name="T1" fmla="*/ 0 h 13"/>
                  <a:gd name="T2" fmla="*/ 0 w 6"/>
                  <a:gd name="T3" fmla="*/ 0 h 13"/>
                  <a:gd name="T4" fmla="*/ 1 w 6"/>
                  <a:gd name="T5" fmla="*/ 13 h 13"/>
                  <a:gd name="T6" fmla="*/ 6 w 6"/>
                  <a:gd name="T7" fmla="*/ 13 h 13"/>
                  <a:gd name="T8" fmla="*/ 4 w 6"/>
                  <a:gd name="T9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13">
                    <a:moveTo>
                      <a:pt x="4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1" y="9"/>
                      <a:pt x="1" y="13"/>
                    </a:cubicBezTo>
                    <a:cubicBezTo>
                      <a:pt x="6" y="13"/>
                      <a:pt x="6" y="13"/>
                      <a:pt x="6" y="13"/>
                    </a:cubicBezTo>
                    <a:cubicBezTo>
                      <a:pt x="5" y="8"/>
                      <a:pt x="5" y="4"/>
                      <a:pt x="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600" dirty="0">
                  <a:solidFill>
                    <a:srgbClr val="333399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640" name="Freeform 71">
                <a:extLst>
                  <a:ext uri="{FF2B5EF4-FFF2-40B4-BE49-F238E27FC236}">
                    <a16:creationId xmlns:a16="http://schemas.microsoft.com/office/drawing/2014/main" id="{722AB88B-8748-40D3-A427-C637E151FD6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86" y="2112"/>
                <a:ext cx="12" cy="6"/>
              </a:xfrm>
              <a:custGeom>
                <a:avLst/>
                <a:gdLst>
                  <a:gd name="T0" fmla="*/ 4 w 4"/>
                  <a:gd name="T1" fmla="*/ 0 h 2"/>
                  <a:gd name="T2" fmla="*/ 0 w 4"/>
                  <a:gd name="T3" fmla="*/ 0 h 2"/>
                  <a:gd name="T4" fmla="*/ 0 w 4"/>
                  <a:gd name="T5" fmla="*/ 2 h 2"/>
                  <a:gd name="T6" fmla="*/ 4 w 4"/>
                  <a:gd name="T7" fmla="*/ 2 h 2"/>
                  <a:gd name="T8" fmla="*/ 4 w 4"/>
                  <a:gd name="T9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2">
                    <a:moveTo>
                      <a:pt x="4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1"/>
                      <a:pt x="4" y="0"/>
                      <a:pt x="4" y="0"/>
                    </a:cubicBezTo>
                    <a:close/>
                  </a:path>
                </a:pathLst>
              </a:custGeom>
              <a:solidFill>
                <a:srgbClr val="0075B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600" dirty="0">
                  <a:solidFill>
                    <a:srgbClr val="333399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641" name="Freeform 72">
                <a:extLst>
                  <a:ext uri="{FF2B5EF4-FFF2-40B4-BE49-F238E27FC236}">
                    <a16:creationId xmlns:a16="http://schemas.microsoft.com/office/drawing/2014/main" id="{53A2B380-712B-4E5C-B78E-20E2582F9D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92" y="2172"/>
                <a:ext cx="14" cy="18"/>
              </a:xfrm>
              <a:custGeom>
                <a:avLst/>
                <a:gdLst>
                  <a:gd name="T0" fmla="*/ 5 w 5"/>
                  <a:gd name="T1" fmla="*/ 6 h 6"/>
                  <a:gd name="T2" fmla="*/ 5 w 5"/>
                  <a:gd name="T3" fmla="*/ 4 h 6"/>
                  <a:gd name="T4" fmla="*/ 5 w 5"/>
                  <a:gd name="T5" fmla="*/ 1 h 6"/>
                  <a:gd name="T6" fmla="*/ 5 w 5"/>
                  <a:gd name="T7" fmla="*/ 0 h 6"/>
                  <a:gd name="T8" fmla="*/ 0 w 5"/>
                  <a:gd name="T9" fmla="*/ 0 h 6"/>
                  <a:gd name="T10" fmla="*/ 0 w 5"/>
                  <a:gd name="T11" fmla="*/ 6 h 6"/>
                  <a:gd name="T12" fmla="*/ 5 w 5"/>
                  <a:gd name="T13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6">
                    <a:moveTo>
                      <a:pt x="5" y="6"/>
                    </a:moveTo>
                    <a:cubicBezTo>
                      <a:pt x="5" y="5"/>
                      <a:pt x="5" y="4"/>
                      <a:pt x="5" y="4"/>
                    </a:cubicBezTo>
                    <a:cubicBezTo>
                      <a:pt x="5" y="3"/>
                      <a:pt x="5" y="2"/>
                      <a:pt x="5" y="1"/>
                    </a:cubicBezTo>
                    <a:cubicBezTo>
                      <a:pt x="5" y="1"/>
                      <a:pt x="5" y="1"/>
                      <a:pt x="5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4"/>
                      <a:pt x="0" y="6"/>
                    </a:cubicBezTo>
                    <a:lnTo>
                      <a:pt x="5" y="6"/>
                    </a:lnTo>
                    <a:close/>
                  </a:path>
                </a:pathLst>
              </a:custGeom>
              <a:solidFill>
                <a:srgbClr val="2994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600" dirty="0">
                  <a:solidFill>
                    <a:srgbClr val="333399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642" name="Freeform 73">
                <a:extLst>
                  <a:ext uri="{FF2B5EF4-FFF2-40B4-BE49-F238E27FC236}">
                    <a16:creationId xmlns:a16="http://schemas.microsoft.com/office/drawing/2014/main" id="{0E907DF0-FF57-4C79-A970-A51D8494C0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6" y="2100"/>
                <a:ext cx="73" cy="72"/>
              </a:xfrm>
              <a:custGeom>
                <a:avLst/>
                <a:gdLst>
                  <a:gd name="T0" fmla="*/ 21 w 26"/>
                  <a:gd name="T1" fmla="*/ 0 h 24"/>
                  <a:gd name="T2" fmla="*/ 0 w 26"/>
                  <a:gd name="T3" fmla="*/ 0 h 24"/>
                  <a:gd name="T4" fmla="*/ 0 w 26"/>
                  <a:gd name="T5" fmla="*/ 3 h 24"/>
                  <a:gd name="T6" fmla="*/ 4 w 26"/>
                  <a:gd name="T7" fmla="*/ 24 h 24"/>
                  <a:gd name="T8" fmla="*/ 26 w 26"/>
                  <a:gd name="T9" fmla="*/ 23 h 24"/>
                  <a:gd name="T10" fmla="*/ 21 w 26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6" h="24">
                    <a:moveTo>
                      <a:pt x="2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2"/>
                      <a:pt x="0" y="3"/>
                    </a:cubicBezTo>
                    <a:cubicBezTo>
                      <a:pt x="2" y="9"/>
                      <a:pt x="4" y="16"/>
                      <a:pt x="4" y="24"/>
                    </a:cubicBezTo>
                    <a:cubicBezTo>
                      <a:pt x="26" y="23"/>
                      <a:pt x="26" y="23"/>
                      <a:pt x="26" y="23"/>
                    </a:cubicBezTo>
                    <a:cubicBezTo>
                      <a:pt x="25" y="14"/>
                      <a:pt x="23" y="6"/>
                      <a:pt x="21" y="0"/>
                    </a:cubicBezTo>
                    <a:close/>
                  </a:path>
                </a:pathLst>
              </a:custGeom>
              <a:solidFill>
                <a:srgbClr val="9EA0A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600" dirty="0">
                  <a:solidFill>
                    <a:srgbClr val="333399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643" name="Freeform 74">
                <a:extLst>
                  <a:ext uri="{FF2B5EF4-FFF2-40B4-BE49-F238E27FC236}">
                    <a16:creationId xmlns:a16="http://schemas.microsoft.com/office/drawing/2014/main" id="{05009480-0994-4F24-9CE7-747A88F2C6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25" y="2082"/>
                <a:ext cx="67" cy="18"/>
              </a:xfrm>
              <a:custGeom>
                <a:avLst/>
                <a:gdLst>
                  <a:gd name="T0" fmla="*/ 22 w 24"/>
                  <a:gd name="T1" fmla="*/ 0 h 6"/>
                  <a:gd name="T2" fmla="*/ 0 w 24"/>
                  <a:gd name="T3" fmla="*/ 1 h 6"/>
                  <a:gd name="T4" fmla="*/ 3 w 24"/>
                  <a:gd name="T5" fmla="*/ 6 h 6"/>
                  <a:gd name="T6" fmla="*/ 24 w 24"/>
                  <a:gd name="T7" fmla="*/ 5 h 6"/>
                  <a:gd name="T8" fmla="*/ 22 w 24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6">
                    <a:moveTo>
                      <a:pt x="22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2"/>
                      <a:pt x="2" y="4"/>
                      <a:pt x="3" y="6"/>
                    </a:cubicBezTo>
                    <a:cubicBezTo>
                      <a:pt x="24" y="5"/>
                      <a:pt x="24" y="5"/>
                      <a:pt x="24" y="5"/>
                    </a:cubicBezTo>
                    <a:cubicBezTo>
                      <a:pt x="23" y="3"/>
                      <a:pt x="22" y="2"/>
                      <a:pt x="2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600" dirty="0">
                  <a:solidFill>
                    <a:srgbClr val="333399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644" name="Freeform 75">
                <a:extLst>
                  <a:ext uri="{FF2B5EF4-FFF2-40B4-BE49-F238E27FC236}">
                    <a16:creationId xmlns:a16="http://schemas.microsoft.com/office/drawing/2014/main" id="{D129E6A8-33F5-42FC-91BF-F64236D998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47" y="2184"/>
                <a:ext cx="62" cy="33"/>
              </a:xfrm>
              <a:custGeom>
                <a:avLst/>
                <a:gdLst>
                  <a:gd name="T0" fmla="*/ 22 w 22"/>
                  <a:gd name="T1" fmla="*/ 11 h 11"/>
                  <a:gd name="T2" fmla="*/ 22 w 22"/>
                  <a:gd name="T3" fmla="*/ 4 h 11"/>
                  <a:gd name="T4" fmla="*/ 22 w 22"/>
                  <a:gd name="T5" fmla="*/ 0 h 11"/>
                  <a:gd name="T6" fmla="*/ 1 w 22"/>
                  <a:gd name="T7" fmla="*/ 0 h 11"/>
                  <a:gd name="T8" fmla="*/ 1 w 22"/>
                  <a:gd name="T9" fmla="*/ 4 h 11"/>
                  <a:gd name="T10" fmla="*/ 0 w 22"/>
                  <a:gd name="T11" fmla="*/ 11 h 11"/>
                  <a:gd name="T12" fmla="*/ 22 w 22"/>
                  <a:gd name="T13" fmla="*/ 1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2" h="11">
                    <a:moveTo>
                      <a:pt x="22" y="11"/>
                    </a:moveTo>
                    <a:cubicBezTo>
                      <a:pt x="22" y="8"/>
                      <a:pt x="22" y="6"/>
                      <a:pt x="22" y="4"/>
                    </a:cubicBezTo>
                    <a:cubicBezTo>
                      <a:pt x="22" y="3"/>
                      <a:pt x="22" y="1"/>
                      <a:pt x="22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3"/>
                      <a:pt x="1" y="4"/>
                    </a:cubicBezTo>
                    <a:cubicBezTo>
                      <a:pt x="1" y="7"/>
                      <a:pt x="1" y="9"/>
                      <a:pt x="0" y="11"/>
                    </a:cubicBezTo>
                    <a:lnTo>
                      <a:pt x="22" y="11"/>
                    </a:lnTo>
                    <a:close/>
                  </a:path>
                </a:pathLst>
              </a:custGeom>
              <a:solidFill>
                <a:srgbClr val="DDDE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600" dirty="0">
                  <a:solidFill>
                    <a:srgbClr val="333399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645" name="Freeform 76">
                <a:extLst>
                  <a:ext uri="{FF2B5EF4-FFF2-40B4-BE49-F238E27FC236}">
                    <a16:creationId xmlns:a16="http://schemas.microsoft.com/office/drawing/2014/main" id="{0097BAAE-12EA-4A89-8D7D-5C9EC4B03A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37" y="2148"/>
                <a:ext cx="169" cy="60"/>
              </a:xfrm>
              <a:custGeom>
                <a:avLst/>
                <a:gdLst>
                  <a:gd name="T0" fmla="*/ 48 w 60"/>
                  <a:gd name="T1" fmla="*/ 2 h 20"/>
                  <a:gd name="T2" fmla="*/ 55 w 60"/>
                  <a:gd name="T3" fmla="*/ 3 h 20"/>
                  <a:gd name="T4" fmla="*/ 58 w 60"/>
                  <a:gd name="T5" fmla="*/ 8 h 20"/>
                  <a:gd name="T6" fmla="*/ 59 w 60"/>
                  <a:gd name="T7" fmla="*/ 20 h 20"/>
                  <a:gd name="T8" fmla="*/ 54 w 60"/>
                  <a:gd name="T9" fmla="*/ 0 h 20"/>
                  <a:gd name="T10" fmla="*/ 0 w 60"/>
                  <a:gd name="T11" fmla="*/ 0 h 20"/>
                  <a:gd name="T12" fmla="*/ 48 w 60"/>
                  <a:gd name="T13" fmla="*/ 2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0" h="20">
                    <a:moveTo>
                      <a:pt x="48" y="2"/>
                    </a:moveTo>
                    <a:cubicBezTo>
                      <a:pt x="50" y="2"/>
                      <a:pt x="54" y="2"/>
                      <a:pt x="55" y="3"/>
                    </a:cubicBezTo>
                    <a:cubicBezTo>
                      <a:pt x="56" y="4"/>
                      <a:pt x="57" y="6"/>
                      <a:pt x="58" y="8"/>
                    </a:cubicBezTo>
                    <a:cubicBezTo>
                      <a:pt x="59" y="12"/>
                      <a:pt x="59" y="17"/>
                      <a:pt x="59" y="20"/>
                    </a:cubicBezTo>
                    <a:cubicBezTo>
                      <a:pt x="60" y="11"/>
                      <a:pt x="58" y="0"/>
                      <a:pt x="54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36" y="1"/>
                      <a:pt x="48" y="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600" dirty="0">
                  <a:solidFill>
                    <a:srgbClr val="333399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646" name="Freeform 77">
                <a:extLst>
                  <a:ext uri="{FF2B5EF4-FFF2-40B4-BE49-F238E27FC236}">
                    <a16:creationId xmlns:a16="http://schemas.microsoft.com/office/drawing/2014/main" id="{AF5F71E2-5B03-4D20-BA6C-AAC92980C4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3" y="2103"/>
                <a:ext cx="34" cy="183"/>
              </a:xfrm>
              <a:custGeom>
                <a:avLst/>
                <a:gdLst>
                  <a:gd name="T0" fmla="*/ 1 w 12"/>
                  <a:gd name="T1" fmla="*/ 0 h 61"/>
                  <a:gd name="T2" fmla="*/ 1 w 12"/>
                  <a:gd name="T3" fmla="*/ 0 h 61"/>
                  <a:gd name="T4" fmla="*/ 11 w 12"/>
                  <a:gd name="T5" fmla="*/ 30 h 61"/>
                  <a:gd name="T6" fmla="*/ 0 w 12"/>
                  <a:gd name="T7" fmla="*/ 61 h 61"/>
                  <a:gd name="T8" fmla="*/ 1 w 12"/>
                  <a:gd name="T9" fmla="*/ 61 h 61"/>
                  <a:gd name="T10" fmla="*/ 12 w 12"/>
                  <a:gd name="T11" fmla="*/ 30 h 61"/>
                  <a:gd name="T12" fmla="*/ 1 w 12"/>
                  <a:gd name="T13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6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6" y="2"/>
                      <a:pt x="11" y="15"/>
                      <a:pt x="11" y="30"/>
                    </a:cubicBezTo>
                    <a:cubicBezTo>
                      <a:pt x="11" y="46"/>
                      <a:pt x="6" y="60"/>
                      <a:pt x="0" y="61"/>
                    </a:cubicBezTo>
                    <a:cubicBezTo>
                      <a:pt x="0" y="61"/>
                      <a:pt x="1" y="61"/>
                      <a:pt x="1" y="61"/>
                    </a:cubicBezTo>
                    <a:cubicBezTo>
                      <a:pt x="7" y="61"/>
                      <a:pt x="12" y="46"/>
                      <a:pt x="12" y="30"/>
                    </a:cubicBezTo>
                    <a:cubicBezTo>
                      <a:pt x="12" y="14"/>
                      <a:pt x="7" y="0"/>
                      <a:pt x="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600" dirty="0">
                  <a:solidFill>
                    <a:srgbClr val="333399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647" name="Freeform 78">
                <a:extLst>
                  <a:ext uri="{FF2B5EF4-FFF2-40B4-BE49-F238E27FC236}">
                    <a16:creationId xmlns:a16="http://schemas.microsoft.com/office/drawing/2014/main" id="{1E5463E4-E196-4CF7-B4DC-60A20386E41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24" y="2028"/>
                <a:ext cx="65" cy="339"/>
              </a:xfrm>
              <a:custGeom>
                <a:avLst/>
                <a:gdLst>
                  <a:gd name="T0" fmla="*/ 2 w 23"/>
                  <a:gd name="T1" fmla="*/ 0 h 113"/>
                  <a:gd name="T2" fmla="*/ 1 w 23"/>
                  <a:gd name="T3" fmla="*/ 0 h 113"/>
                  <a:gd name="T4" fmla="*/ 20 w 23"/>
                  <a:gd name="T5" fmla="*/ 56 h 113"/>
                  <a:gd name="T6" fmla="*/ 0 w 23"/>
                  <a:gd name="T7" fmla="*/ 113 h 113"/>
                  <a:gd name="T8" fmla="*/ 2 w 23"/>
                  <a:gd name="T9" fmla="*/ 113 h 113"/>
                  <a:gd name="T10" fmla="*/ 23 w 23"/>
                  <a:gd name="T11" fmla="*/ 56 h 113"/>
                  <a:gd name="T12" fmla="*/ 2 w 23"/>
                  <a:gd name="T13" fmla="*/ 0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3" h="113">
                    <a:moveTo>
                      <a:pt x="2" y="0"/>
                    </a:moveTo>
                    <a:cubicBezTo>
                      <a:pt x="2" y="0"/>
                      <a:pt x="2" y="0"/>
                      <a:pt x="1" y="0"/>
                    </a:cubicBezTo>
                    <a:cubicBezTo>
                      <a:pt x="11" y="4"/>
                      <a:pt x="20" y="28"/>
                      <a:pt x="20" y="56"/>
                    </a:cubicBezTo>
                    <a:cubicBezTo>
                      <a:pt x="20" y="86"/>
                      <a:pt x="11" y="112"/>
                      <a:pt x="0" y="113"/>
                    </a:cubicBezTo>
                    <a:cubicBezTo>
                      <a:pt x="1" y="113"/>
                      <a:pt x="1" y="113"/>
                      <a:pt x="2" y="113"/>
                    </a:cubicBezTo>
                    <a:cubicBezTo>
                      <a:pt x="14" y="113"/>
                      <a:pt x="23" y="87"/>
                      <a:pt x="23" y="56"/>
                    </a:cubicBezTo>
                    <a:cubicBezTo>
                      <a:pt x="23" y="26"/>
                      <a:pt x="13" y="0"/>
                      <a:pt x="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600" dirty="0">
                  <a:solidFill>
                    <a:srgbClr val="333399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648" name="Freeform 79">
                <a:extLst>
                  <a:ext uri="{FF2B5EF4-FFF2-40B4-BE49-F238E27FC236}">
                    <a16:creationId xmlns:a16="http://schemas.microsoft.com/office/drawing/2014/main" id="{2662451A-7E4A-416B-A5EF-F759CE94F2B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32" y="2067"/>
                <a:ext cx="45" cy="255"/>
              </a:xfrm>
              <a:custGeom>
                <a:avLst/>
                <a:gdLst>
                  <a:gd name="T0" fmla="*/ 16 w 16"/>
                  <a:gd name="T1" fmla="*/ 85 h 85"/>
                  <a:gd name="T2" fmla="*/ 0 w 16"/>
                  <a:gd name="T3" fmla="*/ 42 h 85"/>
                  <a:gd name="T4" fmla="*/ 16 w 16"/>
                  <a:gd name="T5" fmla="*/ 0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85">
                    <a:moveTo>
                      <a:pt x="16" y="85"/>
                    </a:moveTo>
                    <a:cubicBezTo>
                      <a:pt x="7" y="85"/>
                      <a:pt x="0" y="66"/>
                      <a:pt x="0" y="42"/>
                    </a:cubicBezTo>
                    <a:cubicBezTo>
                      <a:pt x="0" y="19"/>
                      <a:pt x="8" y="0"/>
                      <a:pt x="16" y="0"/>
                    </a:cubicBezTo>
                  </a:path>
                </a:pathLst>
              </a:custGeom>
              <a:noFill/>
              <a:ln w="7938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600" dirty="0">
                  <a:solidFill>
                    <a:srgbClr val="333399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649" name="Freeform 80">
                <a:extLst>
                  <a:ext uri="{FF2B5EF4-FFF2-40B4-BE49-F238E27FC236}">
                    <a16:creationId xmlns:a16="http://schemas.microsoft.com/office/drawing/2014/main" id="{A95E2DC4-0D9B-4D92-9422-962C003781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00" y="2130"/>
                <a:ext cx="902" cy="186"/>
              </a:xfrm>
              <a:custGeom>
                <a:avLst/>
                <a:gdLst>
                  <a:gd name="T0" fmla="*/ 3 w 320"/>
                  <a:gd name="T1" fmla="*/ 0 h 62"/>
                  <a:gd name="T2" fmla="*/ 1 w 320"/>
                  <a:gd name="T3" fmla="*/ 57 h 62"/>
                  <a:gd name="T4" fmla="*/ 10 w 320"/>
                  <a:gd name="T5" fmla="*/ 60 h 62"/>
                  <a:gd name="T6" fmla="*/ 320 w 320"/>
                  <a:gd name="T7" fmla="*/ 60 h 62"/>
                  <a:gd name="T8" fmla="*/ 86 w 320"/>
                  <a:gd name="T9" fmla="*/ 48 h 62"/>
                  <a:gd name="T10" fmla="*/ 16 w 320"/>
                  <a:gd name="T11" fmla="*/ 31 h 62"/>
                  <a:gd name="T12" fmla="*/ 3 w 320"/>
                  <a:gd name="T13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20" h="62">
                    <a:moveTo>
                      <a:pt x="3" y="0"/>
                    </a:moveTo>
                    <a:cubicBezTo>
                      <a:pt x="6" y="13"/>
                      <a:pt x="8" y="35"/>
                      <a:pt x="1" y="57"/>
                    </a:cubicBezTo>
                    <a:cubicBezTo>
                      <a:pt x="0" y="62"/>
                      <a:pt x="4" y="60"/>
                      <a:pt x="10" y="60"/>
                    </a:cubicBezTo>
                    <a:cubicBezTo>
                      <a:pt x="17" y="60"/>
                      <a:pt x="320" y="60"/>
                      <a:pt x="320" y="60"/>
                    </a:cubicBezTo>
                    <a:cubicBezTo>
                      <a:pt x="290" y="60"/>
                      <a:pt x="130" y="49"/>
                      <a:pt x="86" y="48"/>
                    </a:cubicBezTo>
                    <a:cubicBezTo>
                      <a:pt x="39" y="46"/>
                      <a:pt x="24" y="47"/>
                      <a:pt x="16" y="31"/>
                    </a:cubicBezTo>
                    <a:cubicBezTo>
                      <a:pt x="9" y="18"/>
                      <a:pt x="6" y="2"/>
                      <a:pt x="3" y="0"/>
                    </a:cubicBezTo>
                    <a:close/>
                  </a:path>
                </a:pathLst>
              </a:custGeom>
              <a:solidFill>
                <a:srgbClr val="A4C6E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600" dirty="0">
                  <a:solidFill>
                    <a:srgbClr val="333399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650" name="Freeform 81">
                <a:extLst>
                  <a:ext uri="{FF2B5EF4-FFF2-40B4-BE49-F238E27FC236}">
                    <a16:creationId xmlns:a16="http://schemas.microsoft.com/office/drawing/2014/main" id="{05CB9619-DDFB-4A3F-907C-9737E70A55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12" y="2079"/>
                <a:ext cx="890" cy="36"/>
              </a:xfrm>
              <a:custGeom>
                <a:avLst/>
                <a:gdLst>
                  <a:gd name="T0" fmla="*/ 0 w 316"/>
                  <a:gd name="T1" fmla="*/ 0 h 12"/>
                  <a:gd name="T2" fmla="*/ 316 w 316"/>
                  <a:gd name="T3" fmla="*/ 0 h 12"/>
                  <a:gd name="T4" fmla="*/ 0 w 316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16" h="12">
                    <a:moveTo>
                      <a:pt x="0" y="0"/>
                    </a:moveTo>
                    <a:cubicBezTo>
                      <a:pt x="316" y="0"/>
                      <a:pt x="316" y="0"/>
                      <a:pt x="316" y="0"/>
                    </a:cubicBezTo>
                    <a:cubicBezTo>
                      <a:pt x="302" y="6"/>
                      <a:pt x="21" y="12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600" dirty="0">
                  <a:solidFill>
                    <a:srgbClr val="333399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651" name="Oval 82">
                <a:extLst>
                  <a:ext uri="{FF2B5EF4-FFF2-40B4-BE49-F238E27FC236}">
                    <a16:creationId xmlns:a16="http://schemas.microsoft.com/office/drawing/2014/main" id="{52E6CF45-14B5-4ADF-8B82-3A414ED81EF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80" y="2133"/>
                <a:ext cx="34" cy="93"/>
              </a:xfrm>
              <a:prstGeom prst="ellipse">
                <a:avLst/>
              </a:prstGeom>
              <a:solidFill>
                <a:srgbClr val="A4C6E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600" dirty="0">
                  <a:solidFill>
                    <a:srgbClr val="333399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652" name="Freeform 83">
                <a:extLst>
                  <a:ext uri="{FF2B5EF4-FFF2-40B4-BE49-F238E27FC236}">
                    <a16:creationId xmlns:a16="http://schemas.microsoft.com/office/drawing/2014/main" id="{C965E0F1-A440-4980-9757-78DD09FA8B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30" y="2022"/>
                <a:ext cx="76" cy="354"/>
              </a:xfrm>
              <a:custGeom>
                <a:avLst/>
                <a:gdLst>
                  <a:gd name="T0" fmla="*/ 5 w 27"/>
                  <a:gd name="T1" fmla="*/ 118 h 118"/>
                  <a:gd name="T2" fmla="*/ 27 w 27"/>
                  <a:gd name="T3" fmla="*/ 59 h 118"/>
                  <a:gd name="T4" fmla="*/ 5 w 27"/>
                  <a:gd name="T5" fmla="*/ 0 h 118"/>
                  <a:gd name="T6" fmla="*/ 1 w 27"/>
                  <a:gd name="T7" fmla="*/ 0 h 118"/>
                  <a:gd name="T8" fmla="*/ 23 w 27"/>
                  <a:gd name="T9" fmla="*/ 59 h 118"/>
                  <a:gd name="T10" fmla="*/ 0 w 27"/>
                  <a:gd name="T11" fmla="*/ 118 h 118"/>
                  <a:gd name="T12" fmla="*/ 5 w 27"/>
                  <a:gd name="T13" fmla="*/ 118 h 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7" h="118">
                    <a:moveTo>
                      <a:pt x="5" y="118"/>
                    </a:moveTo>
                    <a:cubicBezTo>
                      <a:pt x="17" y="118"/>
                      <a:pt x="27" y="91"/>
                      <a:pt x="27" y="59"/>
                    </a:cubicBezTo>
                    <a:cubicBezTo>
                      <a:pt x="27" y="26"/>
                      <a:pt x="17" y="0"/>
                      <a:pt x="5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3" y="0"/>
                      <a:pt x="23" y="26"/>
                      <a:pt x="23" y="59"/>
                    </a:cubicBezTo>
                    <a:cubicBezTo>
                      <a:pt x="23" y="91"/>
                      <a:pt x="13" y="118"/>
                      <a:pt x="0" y="118"/>
                    </a:cubicBezTo>
                    <a:lnTo>
                      <a:pt x="5" y="118"/>
                    </a:lnTo>
                    <a:close/>
                  </a:path>
                </a:pathLst>
              </a:custGeom>
              <a:noFill/>
              <a:ln w="7938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600" dirty="0">
                  <a:solidFill>
                    <a:srgbClr val="333399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653" name="Freeform 84">
                <a:extLst>
                  <a:ext uri="{FF2B5EF4-FFF2-40B4-BE49-F238E27FC236}">
                    <a16:creationId xmlns:a16="http://schemas.microsoft.com/office/drawing/2014/main" id="{B96DA591-EA20-4F2A-9D62-2CBF4BEC43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74" y="2022"/>
                <a:ext cx="121" cy="354"/>
              </a:xfrm>
              <a:custGeom>
                <a:avLst/>
                <a:gdLst>
                  <a:gd name="T0" fmla="*/ 21 w 43"/>
                  <a:gd name="T1" fmla="*/ 0 h 118"/>
                  <a:gd name="T2" fmla="*/ 0 w 43"/>
                  <a:gd name="T3" fmla="*/ 38 h 118"/>
                  <a:gd name="T4" fmla="*/ 15 w 43"/>
                  <a:gd name="T5" fmla="*/ 38 h 118"/>
                  <a:gd name="T6" fmla="*/ 23 w 43"/>
                  <a:gd name="T7" fmla="*/ 60 h 118"/>
                  <a:gd name="T8" fmla="*/ 15 w 43"/>
                  <a:gd name="T9" fmla="*/ 81 h 118"/>
                  <a:gd name="T10" fmla="*/ 0 w 43"/>
                  <a:gd name="T11" fmla="*/ 81 h 118"/>
                  <a:gd name="T12" fmla="*/ 20 w 43"/>
                  <a:gd name="T13" fmla="*/ 118 h 118"/>
                  <a:gd name="T14" fmla="*/ 43 w 43"/>
                  <a:gd name="T15" fmla="*/ 59 h 118"/>
                  <a:gd name="T16" fmla="*/ 21 w 43"/>
                  <a:gd name="T17" fmla="*/ 0 h 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3" h="118">
                    <a:moveTo>
                      <a:pt x="21" y="0"/>
                    </a:moveTo>
                    <a:cubicBezTo>
                      <a:pt x="11" y="0"/>
                      <a:pt x="3" y="16"/>
                      <a:pt x="0" y="38"/>
                    </a:cubicBezTo>
                    <a:cubicBezTo>
                      <a:pt x="15" y="38"/>
                      <a:pt x="15" y="38"/>
                      <a:pt x="15" y="38"/>
                    </a:cubicBezTo>
                    <a:cubicBezTo>
                      <a:pt x="19" y="38"/>
                      <a:pt x="23" y="48"/>
                      <a:pt x="23" y="60"/>
                    </a:cubicBezTo>
                    <a:cubicBezTo>
                      <a:pt x="23" y="72"/>
                      <a:pt x="19" y="81"/>
                      <a:pt x="15" y="81"/>
                    </a:cubicBezTo>
                    <a:cubicBezTo>
                      <a:pt x="0" y="81"/>
                      <a:pt x="0" y="81"/>
                      <a:pt x="0" y="81"/>
                    </a:cubicBezTo>
                    <a:cubicBezTo>
                      <a:pt x="4" y="103"/>
                      <a:pt x="11" y="117"/>
                      <a:pt x="20" y="118"/>
                    </a:cubicBezTo>
                    <a:cubicBezTo>
                      <a:pt x="33" y="118"/>
                      <a:pt x="43" y="91"/>
                      <a:pt x="43" y="59"/>
                    </a:cubicBezTo>
                    <a:cubicBezTo>
                      <a:pt x="43" y="26"/>
                      <a:pt x="33" y="0"/>
                      <a:pt x="21" y="0"/>
                    </a:cubicBezTo>
                    <a:close/>
                  </a:path>
                </a:pathLst>
              </a:custGeom>
              <a:noFill/>
              <a:ln w="7938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600" dirty="0">
                  <a:solidFill>
                    <a:srgbClr val="333399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654" name="Freeform 85">
                <a:extLst>
                  <a:ext uri="{FF2B5EF4-FFF2-40B4-BE49-F238E27FC236}">
                    <a16:creationId xmlns:a16="http://schemas.microsoft.com/office/drawing/2014/main" id="{E0A3E7BB-4D3C-4C7B-ACBC-F0C91A9B6E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86" y="2067"/>
                <a:ext cx="1553" cy="255"/>
              </a:xfrm>
              <a:custGeom>
                <a:avLst/>
                <a:gdLst>
                  <a:gd name="T0" fmla="*/ 529 w 551"/>
                  <a:gd name="T1" fmla="*/ 0 h 85"/>
                  <a:gd name="T2" fmla="*/ 0 w 551"/>
                  <a:gd name="T3" fmla="*/ 0 h 85"/>
                  <a:gd name="T4" fmla="*/ 7 w 551"/>
                  <a:gd name="T5" fmla="*/ 44 h 85"/>
                  <a:gd name="T6" fmla="*/ 1 w 551"/>
                  <a:gd name="T7" fmla="*/ 85 h 85"/>
                  <a:gd name="T8" fmla="*/ 529 w 551"/>
                  <a:gd name="T9" fmla="*/ 85 h 85"/>
                  <a:gd name="T10" fmla="*/ 551 w 551"/>
                  <a:gd name="T11" fmla="*/ 30 h 85"/>
                  <a:gd name="T12" fmla="*/ 529 w 551"/>
                  <a:gd name="T13" fmla="*/ 0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51" h="85">
                    <a:moveTo>
                      <a:pt x="529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5" y="11"/>
                      <a:pt x="7" y="26"/>
                      <a:pt x="7" y="44"/>
                    </a:cubicBezTo>
                    <a:cubicBezTo>
                      <a:pt x="7" y="60"/>
                      <a:pt x="5" y="74"/>
                      <a:pt x="1" y="85"/>
                    </a:cubicBezTo>
                    <a:cubicBezTo>
                      <a:pt x="529" y="85"/>
                      <a:pt x="529" y="85"/>
                      <a:pt x="529" y="85"/>
                    </a:cubicBezTo>
                    <a:cubicBezTo>
                      <a:pt x="538" y="85"/>
                      <a:pt x="551" y="40"/>
                      <a:pt x="551" y="30"/>
                    </a:cubicBezTo>
                    <a:cubicBezTo>
                      <a:pt x="551" y="20"/>
                      <a:pt x="538" y="0"/>
                      <a:pt x="529" y="0"/>
                    </a:cubicBezTo>
                    <a:close/>
                  </a:path>
                </a:pathLst>
              </a:custGeom>
              <a:noFill/>
              <a:ln w="7938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600" dirty="0">
                  <a:solidFill>
                    <a:srgbClr val="333399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655" name="Freeform 86">
                <a:extLst>
                  <a:ext uri="{FF2B5EF4-FFF2-40B4-BE49-F238E27FC236}">
                    <a16:creationId xmlns:a16="http://schemas.microsoft.com/office/drawing/2014/main" id="{7B1D00C5-C71C-4524-ABB8-FE50D6ECDC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52" y="2097"/>
                <a:ext cx="71" cy="195"/>
              </a:xfrm>
              <a:custGeom>
                <a:avLst/>
                <a:gdLst>
                  <a:gd name="T0" fmla="*/ 0 w 25"/>
                  <a:gd name="T1" fmla="*/ 33 h 65"/>
                  <a:gd name="T2" fmla="*/ 12 w 25"/>
                  <a:gd name="T3" fmla="*/ 0 h 65"/>
                  <a:gd name="T4" fmla="*/ 24 w 25"/>
                  <a:gd name="T5" fmla="*/ 33 h 65"/>
                  <a:gd name="T6" fmla="*/ 12 w 25"/>
                  <a:gd name="T7" fmla="*/ 65 h 65"/>
                  <a:gd name="T8" fmla="*/ 0 w 25"/>
                  <a:gd name="T9" fmla="*/ 33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65">
                    <a:moveTo>
                      <a:pt x="0" y="33"/>
                    </a:moveTo>
                    <a:cubicBezTo>
                      <a:pt x="0" y="15"/>
                      <a:pt x="6" y="0"/>
                      <a:pt x="12" y="0"/>
                    </a:cubicBezTo>
                    <a:cubicBezTo>
                      <a:pt x="19" y="0"/>
                      <a:pt x="25" y="15"/>
                      <a:pt x="24" y="33"/>
                    </a:cubicBezTo>
                    <a:cubicBezTo>
                      <a:pt x="24" y="50"/>
                      <a:pt x="19" y="65"/>
                      <a:pt x="12" y="65"/>
                    </a:cubicBezTo>
                    <a:cubicBezTo>
                      <a:pt x="6" y="65"/>
                      <a:pt x="0" y="50"/>
                      <a:pt x="0" y="33"/>
                    </a:cubicBezTo>
                    <a:close/>
                  </a:path>
                </a:pathLst>
              </a:custGeom>
              <a:noFill/>
              <a:ln w="7938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600" dirty="0">
                  <a:solidFill>
                    <a:srgbClr val="333399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656" name="Freeform 87">
                <a:extLst>
                  <a:ext uri="{FF2B5EF4-FFF2-40B4-BE49-F238E27FC236}">
                    <a16:creationId xmlns:a16="http://schemas.microsoft.com/office/drawing/2014/main" id="{B8C4B664-5497-4E49-B593-0D6ED3A68DE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15" y="2067"/>
                <a:ext cx="36" cy="129"/>
              </a:xfrm>
              <a:custGeom>
                <a:avLst/>
                <a:gdLst>
                  <a:gd name="T0" fmla="*/ 0 w 13"/>
                  <a:gd name="T1" fmla="*/ 0 h 43"/>
                  <a:gd name="T2" fmla="*/ 12 w 13"/>
                  <a:gd name="T3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3" h="43">
                    <a:moveTo>
                      <a:pt x="0" y="0"/>
                    </a:moveTo>
                    <a:cubicBezTo>
                      <a:pt x="9" y="0"/>
                      <a:pt x="13" y="20"/>
                      <a:pt x="12" y="43"/>
                    </a:cubicBezTo>
                  </a:path>
                </a:pathLst>
              </a:custGeom>
              <a:noFill/>
              <a:ln w="7938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600" dirty="0">
                  <a:solidFill>
                    <a:srgbClr val="333399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657" name="Freeform 88">
                <a:extLst>
                  <a:ext uri="{FF2B5EF4-FFF2-40B4-BE49-F238E27FC236}">
                    <a16:creationId xmlns:a16="http://schemas.microsoft.com/office/drawing/2014/main" id="{1ADFD17F-4925-499F-81FE-0E5080CF12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10" y="2067"/>
                <a:ext cx="37" cy="129"/>
              </a:xfrm>
              <a:custGeom>
                <a:avLst/>
                <a:gdLst>
                  <a:gd name="T0" fmla="*/ 0 w 13"/>
                  <a:gd name="T1" fmla="*/ 0 h 43"/>
                  <a:gd name="T2" fmla="*/ 13 w 13"/>
                  <a:gd name="T3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3" h="43">
                    <a:moveTo>
                      <a:pt x="0" y="0"/>
                    </a:moveTo>
                    <a:cubicBezTo>
                      <a:pt x="9" y="0"/>
                      <a:pt x="13" y="20"/>
                      <a:pt x="13" y="43"/>
                    </a:cubicBezTo>
                  </a:path>
                </a:pathLst>
              </a:custGeom>
              <a:noFill/>
              <a:ln w="17463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600" dirty="0">
                  <a:solidFill>
                    <a:srgbClr val="333399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658" name="Freeform 89">
                <a:extLst>
                  <a:ext uri="{FF2B5EF4-FFF2-40B4-BE49-F238E27FC236}">
                    <a16:creationId xmlns:a16="http://schemas.microsoft.com/office/drawing/2014/main" id="{766E033C-D853-45C4-A148-B737CFE72BB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3" y="2067"/>
                <a:ext cx="40" cy="129"/>
              </a:xfrm>
              <a:custGeom>
                <a:avLst/>
                <a:gdLst>
                  <a:gd name="T0" fmla="*/ 0 w 14"/>
                  <a:gd name="T1" fmla="*/ 0 h 43"/>
                  <a:gd name="T2" fmla="*/ 14 w 14"/>
                  <a:gd name="T3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4" h="43">
                    <a:moveTo>
                      <a:pt x="0" y="0"/>
                    </a:moveTo>
                    <a:cubicBezTo>
                      <a:pt x="9" y="0"/>
                      <a:pt x="14" y="20"/>
                      <a:pt x="14" y="43"/>
                    </a:cubicBezTo>
                  </a:path>
                </a:pathLst>
              </a:custGeom>
              <a:noFill/>
              <a:ln w="7938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600" dirty="0">
                  <a:solidFill>
                    <a:srgbClr val="333399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659" name="Freeform 90">
                <a:extLst>
                  <a:ext uri="{FF2B5EF4-FFF2-40B4-BE49-F238E27FC236}">
                    <a16:creationId xmlns:a16="http://schemas.microsoft.com/office/drawing/2014/main" id="{54C95272-F862-46E5-BF3E-1A07668721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99" y="2067"/>
                <a:ext cx="40" cy="129"/>
              </a:xfrm>
              <a:custGeom>
                <a:avLst/>
                <a:gdLst>
                  <a:gd name="T0" fmla="*/ 0 w 14"/>
                  <a:gd name="T1" fmla="*/ 0 h 43"/>
                  <a:gd name="T2" fmla="*/ 14 w 14"/>
                  <a:gd name="T3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4" h="43">
                    <a:moveTo>
                      <a:pt x="0" y="0"/>
                    </a:moveTo>
                    <a:cubicBezTo>
                      <a:pt x="9" y="0"/>
                      <a:pt x="14" y="20"/>
                      <a:pt x="14" y="43"/>
                    </a:cubicBezTo>
                  </a:path>
                </a:pathLst>
              </a:custGeom>
              <a:noFill/>
              <a:ln w="7938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600" dirty="0">
                  <a:solidFill>
                    <a:srgbClr val="333399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660" name="Freeform 91">
                <a:extLst>
                  <a:ext uri="{FF2B5EF4-FFF2-40B4-BE49-F238E27FC236}">
                    <a16:creationId xmlns:a16="http://schemas.microsoft.com/office/drawing/2014/main" id="{8EB305C2-753A-486C-A8BE-6FCC63F492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95" y="2067"/>
                <a:ext cx="37" cy="129"/>
              </a:xfrm>
              <a:custGeom>
                <a:avLst/>
                <a:gdLst>
                  <a:gd name="T0" fmla="*/ 0 w 13"/>
                  <a:gd name="T1" fmla="*/ 0 h 43"/>
                  <a:gd name="T2" fmla="*/ 12 w 13"/>
                  <a:gd name="T3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3" h="43">
                    <a:moveTo>
                      <a:pt x="0" y="0"/>
                    </a:moveTo>
                    <a:cubicBezTo>
                      <a:pt x="8" y="0"/>
                      <a:pt x="13" y="20"/>
                      <a:pt x="12" y="43"/>
                    </a:cubicBezTo>
                  </a:path>
                </a:pathLst>
              </a:custGeom>
              <a:noFill/>
              <a:ln w="7938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600" dirty="0">
                  <a:solidFill>
                    <a:srgbClr val="333399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661" name="Freeform 92">
                <a:extLst>
                  <a:ext uri="{FF2B5EF4-FFF2-40B4-BE49-F238E27FC236}">
                    <a16:creationId xmlns:a16="http://schemas.microsoft.com/office/drawing/2014/main" id="{80972D1A-1DE0-4EE6-992F-B2E2A1AE5C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88" y="2067"/>
                <a:ext cx="39" cy="129"/>
              </a:xfrm>
              <a:custGeom>
                <a:avLst/>
                <a:gdLst>
                  <a:gd name="T0" fmla="*/ 0 w 14"/>
                  <a:gd name="T1" fmla="*/ 0 h 43"/>
                  <a:gd name="T2" fmla="*/ 13 w 14"/>
                  <a:gd name="T3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4" h="43">
                    <a:moveTo>
                      <a:pt x="0" y="0"/>
                    </a:moveTo>
                    <a:cubicBezTo>
                      <a:pt x="9" y="0"/>
                      <a:pt x="14" y="20"/>
                      <a:pt x="13" y="43"/>
                    </a:cubicBezTo>
                  </a:path>
                </a:pathLst>
              </a:custGeom>
              <a:noFill/>
              <a:ln w="7938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600" dirty="0">
                  <a:solidFill>
                    <a:srgbClr val="333399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662" name="Freeform 93">
                <a:extLst>
                  <a:ext uri="{FF2B5EF4-FFF2-40B4-BE49-F238E27FC236}">
                    <a16:creationId xmlns:a16="http://schemas.microsoft.com/office/drawing/2014/main" id="{F857FE39-5EC4-4C2C-A7D4-EB876502C1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84" y="2067"/>
                <a:ext cx="39" cy="129"/>
              </a:xfrm>
              <a:custGeom>
                <a:avLst/>
                <a:gdLst>
                  <a:gd name="T0" fmla="*/ 0 w 14"/>
                  <a:gd name="T1" fmla="*/ 0 h 43"/>
                  <a:gd name="T2" fmla="*/ 13 w 14"/>
                  <a:gd name="T3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4" h="43">
                    <a:moveTo>
                      <a:pt x="0" y="0"/>
                    </a:moveTo>
                    <a:cubicBezTo>
                      <a:pt x="8" y="0"/>
                      <a:pt x="14" y="20"/>
                      <a:pt x="13" y="43"/>
                    </a:cubicBezTo>
                  </a:path>
                </a:pathLst>
              </a:custGeom>
              <a:noFill/>
              <a:ln w="17463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600" dirty="0">
                  <a:solidFill>
                    <a:srgbClr val="333399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663" name="Freeform 94">
                <a:extLst>
                  <a:ext uri="{FF2B5EF4-FFF2-40B4-BE49-F238E27FC236}">
                    <a16:creationId xmlns:a16="http://schemas.microsoft.com/office/drawing/2014/main" id="{24C24F80-8554-4234-8D66-C3D5DAD318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80" y="2067"/>
                <a:ext cx="36" cy="129"/>
              </a:xfrm>
              <a:custGeom>
                <a:avLst/>
                <a:gdLst>
                  <a:gd name="T0" fmla="*/ 0 w 13"/>
                  <a:gd name="T1" fmla="*/ 0 h 43"/>
                  <a:gd name="T2" fmla="*/ 13 w 13"/>
                  <a:gd name="T3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3" h="43">
                    <a:moveTo>
                      <a:pt x="0" y="0"/>
                    </a:moveTo>
                    <a:cubicBezTo>
                      <a:pt x="8" y="0"/>
                      <a:pt x="13" y="20"/>
                      <a:pt x="13" y="43"/>
                    </a:cubicBezTo>
                  </a:path>
                </a:pathLst>
              </a:custGeom>
              <a:noFill/>
              <a:ln w="7938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600" dirty="0">
                  <a:solidFill>
                    <a:srgbClr val="333399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664" name="Freeform 95">
                <a:extLst>
                  <a:ext uri="{FF2B5EF4-FFF2-40B4-BE49-F238E27FC236}">
                    <a16:creationId xmlns:a16="http://schemas.microsoft.com/office/drawing/2014/main" id="{B282E1CF-CE74-40BE-8DD0-8A40478FAE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73" y="2067"/>
                <a:ext cx="39" cy="129"/>
              </a:xfrm>
              <a:custGeom>
                <a:avLst/>
                <a:gdLst>
                  <a:gd name="T0" fmla="*/ 0 w 14"/>
                  <a:gd name="T1" fmla="*/ 0 h 43"/>
                  <a:gd name="T2" fmla="*/ 14 w 14"/>
                  <a:gd name="T3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4" h="43">
                    <a:moveTo>
                      <a:pt x="0" y="0"/>
                    </a:moveTo>
                    <a:cubicBezTo>
                      <a:pt x="9" y="0"/>
                      <a:pt x="14" y="20"/>
                      <a:pt x="14" y="43"/>
                    </a:cubicBezTo>
                  </a:path>
                </a:pathLst>
              </a:custGeom>
              <a:noFill/>
              <a:ln w="7938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600" dirty="0">
                  <a:solidFill>
                    <a:srgbClr val="333399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665" name="Freeform 96">
                <a:extLst>
                  <a:ext uri="{FF2B5EF4-FFF2-40B4-BE49-F238E27FC236}">
                    <a16:creationId xmlns:a16="http://schemas.microsoft.com/office/drawing/2014/main" id="{53287D0B-0AC5-43AF-9933-121BD4184A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68" y="2067"/>
                <a:ext cx="37" cy="129"/>
              </a:xfrm>
              <a:custGeom>
                <a:avLst/>
                <a:gdLst>
                  <a:gd name="T0" fmla="*/ 0 w 13"/>
                  <a:gd name="T1" fmla="*/ 0 h 43"/>
                  <a:gd name="T2" fmla="*/ 12 w 13"/>
                  <a:gd name="T3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3" h="43">
                    <a:moveTo>
                      <a:pt x="0" y="0"/>
                    </a:moveTo>
                    <a:cubicBezTo>
                      <a:pt x="9" y="0"/>
                      <a:pt x="13" y="20"/>
                      <a:pt x="12" y="43"/>
                    </a:cubicBezTo>
                  </a:path>
                </a:pathLst>
              </a:custGeom>
              <a:noFill/>
              <a:ln w="7938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600" dirty="0">
                  <a:solidFill>
                    <a:srgbClr val="333399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666" name="Freeform 97">
                <a:extLst>
                  <a:ext uri="{FF2B5EF4-FFF2-40B4-BE49-F238E27FC236}">
                    <a16:creationId xmlns:a16="http://schemas.microsoft.com/office/drawing/2014/main" id="{4D1710B8-FC19-4247-88A2-3CD72A2731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1" y="2067"/>
                <a:ext cx="40" cy="129"/>
              </a:xfrm>
              <a:custGeom>
                <a:avLst/>
                <a:gdLst>
                  <a:gd name="T0" fmla="*/ 0 w 14"/>
                  <a:gd name="T1" fmla="*/ 0 h 43"/>
                  <a:gd name="T2" fmla="*/ 13 w 14"/>
                  <a:gd name="T3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4" h="43">
                    <a:moveTo>
                      <a:pt x="0" y="0"/>
                    </a:moveTo>
                    <a:cubicBezTo>
                      <a:pt x="9" y="0"/>
                      <a:pt x="14" y="20"/>
                      <a:pt x="13" y="43"/>
                    </a:cubicBezTo>
                  </a:path>
                </a:pathLst>
              </a:custGeom>
              <a:noFill/>
              <a:ln w="7938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600" dirty="0">
                  <a:solidFill>
                    <a:srgbClr val="333399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667" name="Freeform 98">
                <a:extLst>
                  <a:ext uri="{FF2B5EF4-FFF2-40B4-BE49-F238E27FC236}">
                    <a16:creationId xmlns:a16="http://schemas.microsoft.com/office/drawing/2014/main" id="{902AE02B-398F-4BDB-8349-9BE3851B5A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5" y="2067"/>
                <a:ext cx="39" cy="129"/>
              </a:xfrm>
              <a:custGeom>
                <a:avLst/>
                <a:gdLst>
                  <a:gd name="T0" fmla="*/ 0 w 14"/>
                  <a:gd name="T1" fmla="*/ 0 h 43"/>
                  <a:gd name="T2" fmla="*/ 13 w 14"/>
                  <a:gd name="T3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4" h="43">
                    <a:moveTo>
                      <a:pt x="0" y="0"/>
                    </a:moveTo>
                    <a:cubicBezTo>
                      <a:pt x="9" y="0"/>
                      <a:pt x="14" y="20"/>
                      <a:pt x="13" y="43"/>
                    </a:cubicBezTo>
                  </a:path>
                </a:pathLst>
              </a:custGeom>
              <a:noFill/>
              <a:ln w="7938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600" dirty="0">
                  <a:solidFill>
                    <a:srgbClr val="333399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668" name="Freeform 99">
                <a:extLst>
                  <a:ext uri="{FF2B5EF4-FFF2-40B4-BE49-F238E27FC236}">
                    <a16:creationId xmlns:a16="http://schemas.microsoft.com/office/drawing/2014/main" id="{9F543C5E-514C-4AFF-A578-CE9BE33D14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38" y="2067"/>
                <a:ext cx="42" cy="129"/>
              </a:xfrm>
              <a:custGeom>
                <a:avLst/>
                <a:gdLst>
                  <a:gd name="T0" fmla="*/ 0 w 15"/>
                  <a:gd name="T1" fmla="*/ 0 h 43"/>
                  <a:gd name="T2" fmla="*/ 14 w 15"/>
                  <a:gd name="T3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5" h="43">
                    <a:moveTo>
                      <a:pt x="0" y="0"/>
                    </a:moveTo>
                    <a:cubicBezTo>
                      <a:pt x="9" y="0"/>
                      <a:pt x="15" y="20"/>
                      <a:pt x="14" y="43"/>
                    </a:cubicBezTo>
                  </a:path>
                </a:pathLst>
              </a:custGeom>
              <a:noFill/>
              <a:ln w="7938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600" dirty="0">
                  <a:solidFill>
                    <a:srgbClr val="333399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669" name="Freeform 100">
                <a:extLst>
                  <a:ext uri="{FF2B5EF4-FFF2-40B4-BE49-F238E27FC236}">
                    <a16:creationId xmlns:a16="http://schemas.microsoft.com/office/drawing/2014/main" id="{1DDF7EB5-F36B-4E44-9B87-6F5B5D7B14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33" y="2067"/>
                <a:ext cx="37" cy="129"/>
              </a:xfrm>
              <a:custGeom>
                <a:avLst/>
                <a:gdLst>
                  <a:gd name="T0" fmla="*/ 0 w 13"/>
                  <a:gd name="T1" fmla="*/ 0 h 43"/>
                  <a:gd name="T2" fmla="*/ 13 w 13"/>
                  <a:gd name="T3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3" h="43">
                    <a:moveTo>
                      <a:pt x="0" y="0"/>
                    </a:moveTo>
                    <a:cubicBezTo>
                      <a:pt x="9" y="0"/>
                      <a:pt x="13" y="20"/>
                      <a:pt x="13" y="43"/>
                    </a:cubicBezTo>
                  </a:path>
                </a:pathLst>
              </a:custGeom>
              <a:noFill/>
              <a:ln w="7938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600" dirty="0">
                  <a:solidFill>
                    <a:srgbClr val="333399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670" name="Freeform 101">
                <a:extLst>
                  <a:ext uri="{FF2B5EF4-FFF2-40B4-BE49-F238E27FC236}">
                    <a16:creationId xmlns:a16="http://schemas.microsoft.com/office/drawing/2014/main" id="{1DD5589E-7EE3-47FE-93ED-98D9661CB1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29" y="2067"/>
                <a:ext cx="37" cy="129"/>
              </a:xfrm>
              <a:custGeom>
                <a:avLst/>
                <a:gdLst>
                  <a:gd name="T0" fmla="*/ 0 w 13"/>
                  <a:gd name="T1" fmla="*/ 0 h 43"/>
                  <a:gd name="T2" fmla="*/ 13 w 13"/>
                  <a:gd name="T3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3" h="43">
                    <a:moveTo>
                      <a:pt x="0" y="0"/>
                    </a:moveTo>
                    <a:cubicBezTo>
                      <a:pt x="8" y="0"/>
                      <a:pt x="13" y="20"/>
                      <a:pt x="13" y="43"/>
                    </a:cubicBezTo>
                  </a:path>
                </a:pathLst>
              </a:custGeom>
              <a:noFill/>
              <a:ln w="7938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600" dirty="0">
                  <a:solidFill>
                    <a:srgbClr val="333399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671" name="Freeform 102">
                <a:extLst>
                  <a:ext uri="{FF2B5EF4-FFF2-40B4-BE49-F238E27FC236}">
                    <a16:creationId xmlns:a16="http://schemas.microsoft.com/office/drawing/2014/main" id="{16BC8721-7818-4975-A961-EA45B910DA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49" y="2067"/>
                <a:ext cx="34" cy="123"/>
              </a:xfrm>
              <a:custGeom>
                <a:avLst/>
                <a:gdLst>
                  <a:gd name="T0" fmla="*/ 0 w 12"/>
                  <a:gd name="T1" fmla="*/ 0 h 41"/>
                  <a:gd name="T2" fmla="*/ 12 w 12"/>
                  <a:gd name="T3" fmla="*/ 4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2" h="41">
                    <a:moveTo>
                      <a:pt x="0" y="0"/>
                    </a:moveTo>
                    <a:cubicBezTo>
                      <a:pt x="8" y="0"/>
                      <a:pt x="12" y="18"/>
                      <a:pt x="12" y="41"/>
                    </a:cubicBezTo>
                  </a:path>
                </a:pathLst>
              </a:custGeom>
              <a:noFill/>
              <a:ln w="17463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600" dirty="0">
                  <a:solidFill>
                    <a:srgbClr val="333399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672" name="Freeform 103">
                <a:extLst>
                  <a:ext uri="{FF2B5EF4-FFF2-40B4-BE49-F238E27FC236}">
                    <a16:creationId xmlns:a16="http://schemas.microsoft.com/office/drawing/2014/main" id="{AFA95EB8-A77D-4396-B623-77A364608E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6" y="2097"/>
                <a:ext cx="48" cy="195"/>
              </a:xfrm>
              <a:custGeom>
                <a:avLst/>
                <a:gdLst>
                  <a:gd name="T0" fmla="*/ 5 w 17"/>
                  <a:gd name="T1" fmla="*/ 65 h 65"/>
                  <a:gd name="T2" fmla="*/ 17 w 17"/>
                  <a:gd name="T3" fmla="*/ 33 h 65"/>
                  <a:gd name="T4" fmla="*/ 5 w 17"/>
                  <a:gd name="T5" fmla="*/ 0 h 65"/>
                  <a:gd name="T6" fmla="*/ 0 w 17"/>
                  <a:gd name="T7" fmla="*/ 0 h 65"/>
                  <a:gd name="T8" fmla="*/ 12 w 17"/>
                  <a:gd name="T9" fmla="*/ 33 h 65"/>
                  <a:gd name="T10" fmla="*/ 0 w 17"/>
                  <a:gd name="T11" fmla="*/ 65 h 65"/>
                  <a:gd name="T12" fmla="*/ 5 w 17"/>
                  <a:gd name="T13" fmla="*/ 65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" h="65">
                    <a:moveTo>
                      <a:pt x="5" y="65"/>
                    </a:moveTo>
                    <a:cubicBezTo>
                      <a:pt x="12" y="65"/>
                      <a:pt x="17" y="50"/>
                      <a:pt x="17" y="33"/>
                    </a:cubicBezTo>
                    <a:cubicBezTo>
                      <a:pt x="17" y="15"/>
                      <a:pt x="12" y="0"/>
                      <a:pt x="5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7" y="0"/>
                      <a:pt x="13" y="15"/>
                      <a:pt x="12" y="33"/>
                    </a:cubicBezTo>
                    <a:cubicBezTo>
                      <a:pt x="12" y="50"/>
                      <a:pt x="7" y="65"/>
                      <a:pt x="0" y="65"/>
                    </a:cubicBezTo>
                    <a:lnTo>
                      <a:pt x="5" y="65"/>
                    </a:lnTo>
                    <a:close/>
                  </a:path>
                </a:pathLst>
              </a:custGeom>
              <a:noFill/>
              <a:ln w="7938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600" dirty="0">
                  <a:solidFill>
                    <a:srgbClr val="333399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673" name="Freeform 104">
                <a:extLst>
                  <a:ext uri="{FF2B5EF4-FFF2-40B4-BE49-F238E27FC236}">
                    <a16:creationId xmlns:a16="http://schemas.microsoft.com/office/drawing/2014/main" id="{F0A96A03-930B-4C56-8505-596415CA478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28" y="2094"/>
                <a:ext cx="333" cy="207"/>
              </a:xfrm>
              <a:custGeom>
                <a:avLst/>
                <a:gdLst>
                  <a:gd name="T0" fmla="*/ 108 w 118"/>
                  <a:gd name="T1" fmla="*/ 69 h 69"/>
                  <a:gd name="T2" fmla="*/ 118 w 118"/>
                  <a:gd name="T3" fmla="*/ 35 h 69"/>
                  <a:gd name="T4" fmla="*/ 108 w 118"/>
                  <a:gd name="T5" fmla="*/ 0 h 69"/>
                  <a:gd name="T6" fmla="*/ 88 w 118"/>
                  <a:gd name="T7" fmla="*/ 0 h 69"/>
                  <a:gd name="T8" fmla="*/ 58 w 118"/>
                  <a:gd name="T9" fmla="*/ 16 h 69"/>
                  <a:gd name="T10" fmla="*/ 0 w 118"/>
                  <a:gd name="T11" fmla="*/ 16 h 69"/>
                  <a:gd name="T12" fmla="*/ 2 w 118"/>
                  <a:gd name="T13" fmla="*/ 34 h 69"/>
                  <a:gd name="T14" fmla="*/ 0 w 118"/>
                  <a:gd name="T15" fmla="*/ 53 h 69"/>
                  <a:gd name="T16" fmla="*/ 58 w 118"/>
                  <a:gd name="T17" fmla="*/ 53 h 69"/>
                  <a:gd name="T18" fmla="*/ 58 w 118"/>
                  <a:gd name="T19" fmla="*/ 53 h 69"/>
                  <a:gd name="T20" fmla="*/ 88 w 118"/>
                  <a:gd name="T21" fmla="*/ 69 h 69"/>
                  <a:gd name="T22" fmla="*/ 108 w 118"/>
                  <a:gd name="T23" fmla="*/ 69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18" h="69">
                    <a:moveTo>
                      <a:pt x="108" y="69"/>
                    </a:moveTo>
                    <a:cubicBezTo>
                      <a:pt x="113" y="69"/>
                      <a:pt x="118" y="53"/>
                      <a:pt x="118" y="35"/>
                    </a:cubicBezTo>
                    <a:cubicBezTo>
                      <a:pt x="118" y="16"/>
                      <a:pt x="113" y="0"/>
                      <a:pt x="108" y="0"/>
                    </a:cubicBezTo>
                    <a:cubicBezTo>
                      <a:pt x="88" y="0"/>
                      <a:pt x="88" y="0"/>
                      <a:pt x="88" y="0"/>
                    </a:cubicBezTo>
                    <a:cubicBezTo>
                      <a:pt x="88" y="0"/>
                      <a:pt x="66" y="16"/>
                      <a:pt x="58" y="16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1" y="21"/>
                      <a:pt x="2" y="27"/>
                      <a:pt x="2" y="34"/>
                    </a:cubicBezTo>
                    <a:cubicBezTo>
                      <a:pt x="2" y="41"/>
                      <a:pt x="1" y="47"/>
                      <a:pt x="0" y="53"/>
                    </a:cubicBezTo>
                    <a:cubicBezTo>
                      <a:pt x="58" y="53"/>
                      <a:pt x="58" y="53"/>
                      <a:pt x="58" y="53"/>
                    </a:cubicBezTo>
                    <a:cubicBezTo>
                      <a:pt x="58" y="53"/>
                      <a:pt x="58" y="53"/>
                      <a:pt x="58" y="53"/>
                    </a:cubicBezTo>
                    <a:cubicBezTo>
                      <a:pt x="66" y="53"/>
                      <a:pt x="88" y="69"/>
                      <a:pt x="88" y="69"/>
                    </a:cubicBezTo>
                    <a:lnTo>
                      <a:pt x="108" y="69"/>
                    </a:lnTo>
                    <a:close/>
                  </a:path>
                </a:pathLst>
              </a:custGeom>
              <a:solidFill>
                <a:srgbClr val="D1E1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600" dirty="0">
                  <a:solidFill>
                    <a:srgbClr val="333399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674" name="Rectangle 105">
                <a:extLst>
                  <a:ext uri="{FF2B5EF4-FFF2-40B4-BE49-F238E27FC236}">
                    <a16:creationId xmlns:a16="http://schemas.microsoft.com/office/drawing/2014/main" id="{58E1D54C-DE95-441C-BE99-BB30A0C5296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37" y="2193"/>
                <a:ext cx="321" cy="9"/>
              </a:xfrm>
              <a:prstGeom prst="rect">
                <a:avLst/>
              </a:prstGeom>
              <a:solidFill>
                <a:srgbClr val="EEF4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600" dirty="0">
                  <a:solidFill>
                    <a:srgbClr val="333399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675" name="Freeform 106">
                <a:extLst>
                  <a:ext uri="{FF2B5EF4-FFF2-40B4-BE49-F238E27FC236}">
                    <a16:creationId xmlns:a16="http://schemas.microsoft.com/office/drawing/2014/main" id="{7198A8A5-40E9-48C8-B563-2AF410F933D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28" y="2094"/>
                <a:ext cx="333" cy="207"/>
              </a:xfrm>
              <a:custGeom>
                <a:avLst/>
                <a:gdLst>
                  <a:gd name="T0" fmla="*/ 108 w 118"/>
                  <a:gd name="T1" fmla="*/ 69 h 69"/>
                  <a:gd name="T2" fmla="*/ 118 w 118"/>
                  <a:gd name="T3" fmla="*/ 35 h 69"/>
                  <a:gd name="T4" fmla="*/ 108 w 118"/>
                  <a:gd name="T5" fmla="*/ 0 h 69"/>
                  <a:gd name="T6" fmla="*/ 88 w 118"/>
                  <a:gd name="T7" fmla="*/ 0 h 69"/>
                  <a:gd name="T8" fmla="*/ 58 w 118"/>
                  <a:gd name="T9" fmla="*/ 16 h 69"/>
                  <a:gd name="T10" fmla="*/ 0 w 118"/>
                  <a:gd name="T11" fmla="*/ 16 h 69"/>
                  <a:gd name="T12" fmla="*/ 2 w 118"/>
                  <a:gd name="T13" fmla="*/ 34 h 69"/>
                  <a:gd name="T14" fmla="*/ 0 w 118"/>
                  <a:gd name="T15" fmla="*/ 53 h 69"/>
                  <a:gd name="T16" fmla="*/ 58 w 118"/>
                  <a:gd name="T17" fmla="*/ 53 h 69"/>
                  <a:gd name="T18" fmla="*/ 58 w 118"/>
                  <a:gd name="T19" fmla="*/ 53 h 69"/>
                  <a:gd name="T20" fmla="*/ 88 w 118"/>
                  <a:gd name="T21" fmla="*/ 69 h 69"/>
                  <a:gd name="T22" fmla="*/ 108 w 118"/>
                  <a:gd name="T23" fmla="*/ 69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18" h="69">
                    <a:moveTo>
                      <a:pt x="108" y="69"/>
                    </a:moveTo>
                    <a:cubicBezTo>
                      <a:pt x="113" y="69"/>
                      <a:pt x="118" y="53"/>
                      <a:pt x="118" y="35"/>
                    </a:cubicBezTo>
                    <a:cubicBezTo>
                      <a:pt x="118" y="16"/>
                      <a:pt x="113" y="0"/>
                      <a:pt x="108" y="0"/>
                    </a:cubicBezTo>
                    <a:cubicBezTo>
                      <a:pt x="88" y="0"/>
                      <a:pt x="88" y="0"/>
                      <a:pt x="88" y="0"/>
                    </a:cubicBezTo>
                    <a:cubicBezTo>
                      <a:pt x="88" y="0"/>
                      <a:pt x="66" y="16"/>
                      <a:pt x="58" y="16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1" y="21"/>
                      <a:pt x="2" y="27"/>
                      <a:pt x="2" y="34"/>
                    </a:cubicBezTo>
                    <a:cubicBezTo>
                      <a:pt x="2" y="41"/>
                      <a:pt x="1" y="47"/>
                      <a:pt x="0" y="53"/>
                    </a:cubicBezTo>
                    <a:cubicBezTo>
                      <a:pt x="58" y="53"/>
                      <a:pt x="58" y="53"/>
                      <a:pt x="58" y="53"/>
                    </a:cubicBezTo>
                    <a:cubicBezTo>
                      <a:pt x="58" y="53"/>
                      <a:pt x="58" y="53"/>
                      <a:pt x="58" y="53"/>
                    </a:cubicBezTo>
                    <a:cubicBezTo>
                      <a:pt x="66" y="53"/>
                      <a:pt x="88" y="69"/>
                      <a:pt x="88" y="69"/>
                    </a:cubicBezTo>
                    <a:lnTo>
                      <a:pt x="108" y="69"/>
                    </a:lnTo>
                    <a:close/>
                  </a:path>
                </a:pathLst>
              </a:custGeom>
              <a:noFill/>
              <a:ln w="7938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600" dirty="0">
                  <a:solidFill>
                    <a:srgbClr val="333399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676" name="Freeform 107">
                <a:extLst>
                  <a:ext uri="{FF2B5EF4-FFF2-40B4-BE49-F238E27FC236}">
                    <a16:creationId xmlns:a16="http://schemas.microsoft.com/office/drawing/2014/main" id="{50881376-2727-4DD7-BF9F-CCB177669C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83" y="2070"/>
                <a:ext cx="28" cy="252"/>
              </a:xfrm>
              <a:custGeom>
                <a:avLst/>
                <a:gdLst>
                  <a:gd name="T0" fmla="*/ 0 w 10"/>
                  <a:gd name="T1" fmla="*/ 84 h 84"/>
                  <a:gd name="T2" fmla="*/ 10 w 10"/>
                  <a:gd name="T3" fmla="*/ 43 h 84"/>
                  <a:gd name="T4" fmla="*/ 0 w 10"/>
                  <a:gd name="T5" fmla="*/ 0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4">
                    <a:moveTo>
                      <a:pt x="0" y="84"/>
                    </a:moveTo>
                    <a:cubicBezTo>
                      <a:pt x="6" y="84"/>
                      <a:pt x="10" y="65"/>
                      <a:pt x="10" y="43"/>
                    </a:cubicBezTo>
                    <a:cubicBezTo>
                      <a:pt x="10" y="20"/>
                      <a:pt x="6" y="0"/>
                      <a:pt x="0" y="0"/>
                    </a:cubicBezTo>
                  </a:path>
                </a:pathLst>
              </a:custGeom>
              <a:noFill/>
              <a:ln w="7938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600" dirty="0">
                  <a:solidFill>
                    <a:srgbClr val="333399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677" name="Line 108">
                <a:extLst>
                  <a:ext uri="{FF2B5EF4-FFF2-40B4-BE49-F238E27FC236}">
                    <a16:creationId xmlns:a16="http://schemas.microsoft.com/office/drawing/2014/main" id="{80A79A17-0CF7-474E-8FF1-C377FE429D0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34" y="2193"/>
                <a:ext cx="324" cy="1"/>
              </a:xfrm>
              <a:prstGeom prst="line">
                <a:avLst/>
              </a:prstGeom>
              <a:noFill/>
              <a:ln w="7938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600" dirty="0">
                  <a:solidFill>
                    <a:srgbClr val="333399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678" name="Line 109">
                <a:extLst>
                  <a:ext uri="{FF2B5EF4-FFF2-40B4-BE49-F238E27FC236}">
                    <a16:creationId xmlns:a16="http://schemas.microsoft.com/office/drawing/2014/main" id="{CBC3D900-9180-41D7-88CE-E2429341FDB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434" y="2202"/>
                <a:ext cx="324" cy="1"/>
              </a:xfrm>
              <a:prstGeom prst="line">
                <a:avLst/>
              </a:prstGeom>
              <a:noFill/>
              <a:ln w="7938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600" dirty="0">
                  <a:solidFill>
                    <a:srgbClr val="333399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679" name="Freeform 110">
                <a:extLst>
                  <a:ext uri="{FF2B5EF4-FFF2-40B4-BE49-F238E27FC236}">
                    <a16:creationId xmlns:a16="http://schemas.microsoft.com/office/drawing/2014/main" id="{A976E4C7-47CB-4C08-A692-E279E13F41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31" y="2205"/>
                <a:ext cx="327" cy="90"/>
              </a:xfrm>
              <a:custGeom>
                <a:avLst/>
                <a:gdLst>
                  <a:gd name="T0" fmla="*/ 0 w 116"/>
                  <a:gd name="T1" fmla="*/ 15 h 30"/>
                  <a:gd name="T2" fmla="*/ 1 w 116"/>
                  <a:gd name="T3" fmla="*/ 0 h 30"/>
                  <a:gd name="T4" fmla="*/ 116 w 116"/>
                  <a:gd name="T5" fmla="*/ 0 h 30"/>
                  <a:gd name="T6" fmla="*/ 9 w 116"/>
                  <a:gd name="T7" fmla="*/ 6 h 30"/>
                  <a:gd name="T8" fmla="*/ 9 w 116"/>
                  <a:gd name="T9" fmla="*/ 9 h 30"/>
                  <a:gd name="T10" fmla="*/ 64 w 116"/>
                  <a:gd name="T11" fmla="*/ 13 h 30"/>
                  <a:gd name="T12" fmla="*/ 91 w 116"/>
                  <a:gd name="T13" fmla="*/ 25 h 30"/>
                  <a:gd name="T14" fmla="*/ 108 w 116"/>
                  <a:gd name="T15" fmla="*/ 25 h 30"/>
                  <a:gd name="T16" fmla="*/ 114 w 116"/>
                  <a:gd name="T17" fmla="*/ 7 h 30"/>
                  <a:gd name="T18" fmla="*/ 109 w 116"/>
                  <a:gd name="T19" fmla="*/ 30 h 30"/>
                  <a:gd name="T20" fmla="*/ 88 w 116"/>
                  <a:gd name="T21" fmla="*/ 30 h 30"/>
                  <a:gd name="T22" fmla="*/ 60 w 116"/>
                  <a:gd name="T23" fmla="*/ 15 h 30"/>
                  <a:gd name="T24" fmla="*/ 0 w 116"/>
                  <a:gd name="T25" fmla="*/ 15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16" h="30">
                    <a:moveTo>
                      <a:pt x="0" y="15"/>
                    </a:moveTo>
                    <a:cubicBezTo>
                      <a:pt x="0" y="13"/>
                      <a:pt x="2" y="3"/>
                      <a:pt x="1" y="0"/>
                    </a:cubicBezTo>
                    <a:cubicBezTo>
                      <a:pt x="116" y="0"/>
                      <a:pt x="116" y="0"/>
                      <a:pt x="116" y="0"/>
                    </a:cubicBezTo>
                    <a:cubicBezTo>
                      <a:pt x="116" y="0"/>
                      <a:pt x="11" y="5"/>
                      <a:pt x="9" y="6"/>
                    </a:cubicBezTo>
                    <a:cubicBezTo>
                      <a:pt x="7" y="7"/>
                      <a:pt x="6" y="9"/>
                      <a:pt x="9" y="9"/>
                    </a:cubicBezTo>
                    <a:cubicBezTo>
                      <a:pt x="11" y="10"/>
                      <a:pt x="64" y="13"/>
                      <a:pt x="64" y="13"/>
                    </a:cubicBezTo>
                    <a:cubicBezTo>
                      <a:pt x="91" y="25"/>
                      <a:pt x="91" y="25"/>
                      <a:pt x="91" y="25"/>
                    </a:cubicBezTo>
                    <a:cubicBezTo>
                      <a:pt x="108" y="25"/>
                      <a:pt x="108" y="25"/>
                      <a:pt x="108" y="25"/>
                    </a:cubicBezTo>
                    <a:cubicBezTo>
                      <a:pt x="108" y="25"/>
                      <a:pt x="113" y="16"/>
                      <a:pt x="114" y="7"/>
                    </a:cubicBezTo>
                    <a:cubicBezTo>
                      <a:pt x="114" y="17"/>
                      <a:pt x="110" y="27"/>
                      <a:pt x="109" y="30"/>
                    </a:cubicBezTo>
                    <a:cubicBezTo>
                      <a:pt x="88" y="30"/>
                      <a:pt x="88" y="30"/>
                      <a:pt x="88" y="30"/>
                    </a:cubicBezTo>
                    <a:cubicBezTo>
                      <a:pt x="88" y="30"/>
                      <a:pt x="66" y="16"/>
                      <a:pt x="60" y="15"/>
                    </a:cubicBezTo>
                    <a:cubicBezTo>
                      <a:pt x="55" y="14"/>
                      <a:pt x="7" y="14"/>
                      <a:pt x="0" y="15"/>
                    </a:cubicBezTo>
                    <a:close/>
                  </a:path>
                </a:pathLst>
              </a:custGeom>
              <a:solidFill>
                <a:srgbClr val="A4C6E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600" dirty="0">
                  <a:solidFill>
                    <a:srgbClr val="333399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680" name="Freeform 111">
                <a:extLst>
                  <a:ext uri="{FF2B5EF4-FFF2-40B4-BE49-F238E27FC236}">
                    <a16:creationId xmlns:a16="http://schemas.microsoft.com/office/drawing/2014/main" id="{25FDC564-18C0-4B5E-96DD-C784B969C8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31" y="2100"/>
                <a:ext cx="327" cy="87"/>
              </a:xfrm>
              <a:custGeom>
                <a:avLst/>
                <a:gdLst>
                  <a:gd name="T0" fmla="*/ 0 w 116"/>
                  <a:gd name="T1" fmla="*/ 15 h 29"/>
                  <a:gd name="T2" fmla="*/ 2 w 116"/>
                  <a:gd name="T3" fmla="*/ 29 h 29"/>
                  <a:gd name="T4" fmla="*/ 115 w 116"/>
                  <a:gd name="T5" fmla="*/ 29 h 29"/>
                  <a:gd name="T6" fmla="*/ 109 w 116"/>
                  <a:gd name="T7" fmla="*/ 0 h 29"/>
                  <a:gd name="T8" fmla="*/ 105 w 116"/>
                  <a:gd name="T9" fmla="*/ 24 h 29"/>
                  <a:gd name="T10" fmla="*/ 10 w 116"/>
                  <a:gd name="T11" fmla="*/ 25 h 29"/>
                  <a:gd name="T12" fmla="*/ 0 w 116"/>
                  <a:gd name="T13" fmla="*/ 15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6" h="29">
                    <a:moveTo>
                      <a:pt x="0" y="15"/>
                    </a:moveTo>
                    <a:cubicBezTo>
                      <a:pt x="1" y="18"/>
                      <a:pt x="2" y="29"/>
                      <a:pt x="2" y="29"/>
                    </a:cubicBezTo>
                    <a:cubicBezTo>
                      <a:pt x="115" y="29"/>
                      <a:pt x="115" y="29"/>
                      <a:pt x="115" y="29"/>
                    </a:cubicBezTo>
                    <a:cubicBezTo>
                      <a:pt x="116" y="28"/>
                      <a:pt x="115" y="6"/>
                      <a:pt x="109" y="0"/>
                    </a:cubicBezTo>
                    <a:cubicBezTo>
                      <a:pt x="111" y="7"/>
                      <a:pt x="111" y="22"/>
                      <a:pt x="105" y="24"/>
                    </a:cubicBezTo>
                    <a:cubicBezTo>
                      <a:pt x="99" y="25"/>
                      <a:pt x="14" y="25"/>
                      <a:pt x="10" y="25"/>
                    </a:cubicBezTo>
                    <a:cubicBezTo>
                      <a:pt x="5" y="25"/>
                      <a:pt x="4" y="24"/>
                      <a:pt x="0" y="15"/>
                    </a:cubicBezTo>
                    <a:close/>
                  </a:path>
                </a:pathLst>
              </a:custGeom>
              <a:solidFill>
                <a:srgbClr val="A4C6E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600" dirty="0">
                  <a:solidFill>
                    <a:srgbClr val="333399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681" name="Freeform 112">
                <a:extLst>
                  <a:ext uri="{FF2B5EF4-FFF2-40B4-BE49-F238E27FC236}">
                    <a16:creationId xmlns:a16="http://schemas.microsoft.com/office/drawing/2014/main" id="{BD42A1D0-68CC-488F-944D-EC4178F8A1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51" y="2100"/>
                <a:ext cx="271" cy="54"/>
              </a:xfrm>
              <a:custGeom>
                <a:avLst/>
                <a:gdLst>
                  <a:gd name="T0" fmla="*/ 0 w 96"/>
                  <a:gd name="T1" fmla="*/ 16 h 18"/>
                  <a:gd name="T2" fmla="*/ 51 w 96"/>
                  <a:gd name="T3" fmla="*/ 16 h 18"/>
                  <a:gd name="T4" fmla="*/ 81 w 96"/>
                  <a:gd name="T5" fmla="*/ 0 h 18"/>
                  <a:gd name="T6" fmla="*/ 96 w 96"/>
                  <a:gd name="T7" fmla="*/ 0 h 18"/>
                  <a:gd name="T8" fmla="*/ 80 w 96"/>
                  <a:gd name="T9" fmla="*/ 6 h 18"/>
                  <a:gd name="T10" fmla="*/ 50 w 96"/>
                  <a:gd name="T11" fmla="*/ 18 h 18"/>
                  <a:gd name="T12" fmla="*/ 0 w 96"/>
                  <a:gd name="T13" fmla="*/ 16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6" h="18">
                    <a:moveTo>
                      <a:pt x="0" y="16"/>
                    </a:moveTo>
                    <a:cubicBezTo>
                      <a:pt x="0" y="16"/>
                      <a:pt x="47" y="16"/>
                      <a:pt x="51" y="16"/>
                    </a:cubicBezTo>
                    <a:cubicBezTo>
                      <a:pt x="58" y="16"/>
                      <a:pt x="75" y="4"/>
                      <a:pt x="81" y="0"/>
                    </a:cubicBezTo>
                    <a:cubicBezTo>
                      <a:pt x="96" y="0"/>
                      <a:pt x="96" y="0"/>
                      <a:pt x="96" y="0"/>
                    </a:cubicBezTo>
                    <a:cubicBezTo>
                      <a:pt x="90" y="1"/>
                      <a:pt x="85" y="1"/>
                      <a:pt x="80" y="6"/>
                    </a:cubicBezTo>
                    <a:cubicBezTo>
                      <a:pt x="74" y="10"/>
                      <a:pt x="63" y="18"/>
                      <a:pt x="50" y="18"/>
                    </a:cubicBezTo>
                    <a:cubicBezTo>
                      <a:pt x="38" y="18"/>
                      <a:pt x="0" y="16"/>
                      <a:pt x="0" y="1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600" dirty="0">
                  <a:solidFill>
                    <a:srgbClr val="333399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682" name="Freeform 113">
                <a:extLst>
                  <a:ext uri="{FF2B5EF4-FFF2-40B4-BE49-F238E27FC236}">
                    <a16:creationId xmlns:a16="http://schemas.microsoft.com/office/drawing/2014/main" id="{22440898-1530-4314-A551-F53B981B481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34" y="2205"/>
                <a:ext cx="164" cy="42"/>
              </a:xfrm>
              <a:custGeom>
                <a:avLst/>
                <a:gdLst>
                  <a:gd name="T0" fmla="*/ 1 w 58"/>
                  <a:gd name="T1" fmla="*/ 1 h 14"/>
                  <a:gd name="T2" fmla="*/ 0 w 58"/>
                  <a:gd name="T3" fmla="*/ 14 h 14"/>
                  <a:gd name="T4" fmla="*/ 44 w 58"/>
                  <a:gd name="T5" fmla="*/ 14 h 14"/>
                  <a:gd name="T6" fmla="*/ 4 w 58"/>
                  <a:gd name="T7" fmla="*/ 8 h 14"/>
                  <a:gd name="T8" fmla="*/ 58 w 58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14">
                    <a:moveTo>
                      <a:pt x="1" y="1"/>
                    </a:moveTo>
                    <a:cubicBezTo>
                      <a:pt x="2" y="4"/>
                      <a:pt x="0" y="14"/>
                      <a:pt x="0" y="14"/>
                    </a:cubicBezTo>
                    <a:cubicBezTo>
                      <a:pt x="44" y="14"/>
                      <a:pt x="44" y="14"/>
                      <a:pt x="44" y="14"/>
                    </a:cubicBezTo>
                    <a:cubicBezTo>
                      <a:pt x="37" y="14"/>
                      <a:pt x="4" y="14"/>
                      <a:pt x="4" y="8"/>
                    </a:cubicBezTo>
                    <a:cubicBezTo>
                      <a:pt x="3" y="1"/>
                      <a:pt x="58" y="0"/>
                      <a:pt x="58" y="0"/>
                    </a:cubicBezTo>
                  </a:path>
                </a:pathLst>
              </a:custGeom>
              <a:solidFill>
                <a:srgbClr val="5AA2C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600" dirty="0">
                  <a:solidFill>
                    <a:srgbClr val="333399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683" name="Freeform 114">
                <a:extLst>
                  <a:ext uri="{FF2B5EF4-FFF2-40B4-BE49-F238E27FC236}">
                    <a16:creationId xmlns:a16="http://schemas.microsoft.com/office/drawing/2014/main" id="{64F4BBE4-F247-43E2-910D-72E49A49ED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31" y="2124"/>
                <a:ext cx="53" cy="78"/>
              </a:xfrm>
              <a:custGeom>
                <a:avLst/>
                <a:gdLst>
                  <a:gd name="T0" fmla="*/ 14 w 19"/>
                  <a:gd name="T1" fmla="*/ 0 h 26"/>
                  <a:gd name="T2" fmla="*/ 0 w 19"/>
                  <a:gd name="T3" fmla="*/ 0 h 26"/>
                  <a:gd name="T4" fmla="*/ 1 w 19"/>
                  <a:gd name="T5" fmla="*/ 13 h 26"/>
                  <a:gd name="T6" fmla="*/ 0 w 19"/>
                  <a:gd name="T7" fmla="*/ 26 h 26"/>
                  <a:gd name="T8" fmla="*/ 14 w 19"/>
                  <a:gd name="T9" fmla="*/ 26 h 26"/>
                  <a:gd name="T10" fmla="*/ 19 w 19"/>
                  <a:gd name="T11" fmla="*/ 13 h 26"/>
                  <a:gd name="T12" fmla="*/ 14 w 19"/>
                  <a:gd name="T13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9" h="26">
                    <a:moveTo>
                      <a:pt x="14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4"/>
                      <a:pt x="1" y="8"/>
                      <a:pt x="1" y="13"/>
                    </a:cubicBezTo>
                    <a:cubicBezTo>
                      <a:pt x="1" y="17"/>
                      <a:pt x="1" y="22"/>
                      <a:pt x="0" y="26"/>
                    </a:cubicBezTo>
                    <a:cubicBezTo>
                      <a:pt x="14" y="26"/>
                      <a:pt x="14" y="26"/>
                      <a:pt x="14" y="26"/>
                    </a:cubicBezTo>
                    <a:cubicBezTo>
                      <a:pt x="17" y="26"/>
                      <a:pt x="19" y="20"/>
                      <a:pt x="19" y="13"/>
                    </a:cubicBezTo>
                    <a:cubicBezTo>
                      <a:pt x="19" y="5"/>
                      <a:pt x="17" y="0"/>
                      <a:pt x="14" y="0"/>
                    </a:cubicBezTo>
                    <a:close/>
                  </a:path>
                </a:pathLst>
              </a:custGeom>
              <a:solidFill>
                <a:srgbClr val="A4C6E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600" dirty="0">
                  <a:solidFill>
                    <a:srgbClr val="333399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684" name="Freeform 115">
                <a:extLst>
                  <a:ext uri="{FF2B5EF4-FFF2-40B4-BE49-F238E27FC236}">
                    <a16:creationId xmlns:a16="http://schemas.microsoft.com/office/drawing/2014/main" id="{43D42ADF-5FF1-42E4-84F2-30BBCF400B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84" y="2157"/>
                <a:ext cx="939" cy="9"/>
              </a:xfrm>
              <a:custGeom>
                <a:avLst/>
                <a:gdLst>
                  <a:gd name="T0" fmla="*/ 333 w 333"/>
                  <a:gd name="T1" fmla="*/ 0 h 3"/>
                  <a:gd name="T2" fmla="*/ 0 w 333"/>
                  <a:gd name="T3" fmla="*/ 0 h 3"/>
                  <a:gd name="T4" fmla="*/ 0 w 333"/>
                  <a:gd name="T5" fmla="*/ 1 h 3"/>
                  <a:gd name="T6" fmla="*/ 0 w 333"/>
                  <a:gd name="T7" fmla="*/ 3 h 3"/>
                  <a:gd name="T8" fmla="*/ 320 w 333"/>
                  <a:gd name="T9" fmla="*/ 2 h 3"/>
                  <a:gd name="T10" fmla="*/ 333 w 333"/>
                  <a:gd name="T11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33" h="3">
                    <a:moveTo>
                      <a:pt x="33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ubicBezTo>
                      <a:pt x="0" y="2"/>
                      <a:pt x="0" y="2"/>
                      <a:pt x="0" y="3"/>
                    </a:cubicBezTo>
                    <a:cubicBezTo>
                      <a:pt x="320" y="2"/>
                      <a:pt x="320" y="2"/>
                      <a:pt x="320" y="2"/>
                    </a:cubicBezTo>
                    <a:lnTo>
                      <a:pt x="333" y="0"/>
                    </a:lnTo>
                    <a:close/>
                  </a:path>
                </a:pathLst>
              </a:custGeom>
              <a:solidFill>
                <a:srgbClr val="00336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600" dirty="0">
                  <a:solidFill>
                    <a:srgbClr val="333399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685" name="Freeform 116">
                <a:extLst>
                  <a:ext uri="{FF2B5EF4-FFF2-40B4-BE49-F238E27FC236}">
                    <a16:creationId xmlns:a16="http://schemas.microsoft.com/office/drawing/2014/main" id="{6456D23E-3B78-4F33-9716-8908E73395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42" y="2130"/>
                <a:ext cx="39" cy="45"/>
              </a:xfrm>
              <a:custGeom>
                <a:avLst/>
                <a:gdLst>
                  <a:gd name="T0" fmla="*/ 11 w 14"/>
                  <a:gd name="T1" fmla="*/ 15 h 15"/>
                  <a:gd name="T2" fmla="*/ 10 w 14"/>
                  <a:gd name="T3" fmla="*/ 0 h 15"/>
                  <a:gd name="T4" fmla="*/ 0 w 14"/>
                  <a:gd name="T5" fmla="*/ 0 h 15"/>
                  <a:gd name="T6" fmla="*/ 11 w 14"/>
                  <a:gd name="T7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15">
                    <a:moveTo>
                      <a:pt x="11" y="15"/>
                    </a:moveTo>
                    <a:cubicBezTo>
                      <a:pt x="14" y="8"/>
                      <a:pt x="10" y="0"/>
                      <a:pt x="1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3" y="1"/>
                      <a:pt x="13" y="2"/>
                      <a:pt x="11" y="1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600" dirty="0">
                  <a:solidFill>
                    <a:srgbClr val="333399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686" name="Freeform 117">
                <a:extLst>
                  <a:ext uri="{FF2B5EF4-FFF2-40B4-BE49-F238E27FC236}">
                    <a16:creationId xmlns:a16="http://schemas.microsoft.com/office/drawing/2014/main" id="{35F3BB09-8BE7-4E43-B9CA-56750BF051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31" y="2124"/>
                <a:ext cx="53" cy="78"/>
              </a:xfrm>
              <a:custGeom>
                <a:avLst/>
                <a:gdLst>
                  <a:gd name="T0" fmla="*/ 14 w 19"/>
                  <a:gd name="T1" fmla="*/ 0 h 26"/>
                  <a:gd name="T2" fmla="*/ 0 w 19"/>
                  <a:gd name="T3" fmla="*/ 0 h 26"/>
                  <a:gd name="T4" fmla="*/ 1 w 19"/>
                  <a:gd name="T5" fmla="*/ 13 h 26"/>
                  <a:gd name="T6" fmla="*/ 0 w 19"/>
                  <a:gd name="T7" fmla="*/ 26 h 26"/>
                  <a:gd name="T8" fmla="*/ 14 w 19"/>
                  <a:gd name="T9" fmla="*/ 26 h 26"/>
                  <a:gd name="T10" fmla="*/ 19 w 19"/>
                  <a:gd name="T11" fmla="*/ 13 h 26"/>
                  <a:gd name="T12" fmla="*/ 14 w 19"/>
                  <a:gd name="T13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9" h="26">
                    <a:moveTo>
                      <a:pt x="14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4"/>
                      <a:pt x="1" y="8"/>
                      <a:pt x="1" y="13"/>
                    </a:cubicBezTo>
                    <a:cubicBezTo>
                      <a:pt x="1" y="17"/>
                      <a:pt x="1" y="22"/>
                      <a:pt x="0" y="26"/>
                    </a:cubicBezTo>
                    <a:cubicBezTo>
                      <a:pt x="14" y="26"/>
                      <a:pt x="14" y="26"/>
                      <a:pt x="14" y="26"/>
                    </a:cubicBezTo>
                    <a:cubicBezTo>
                      <a:pt x="17" y="26"/>
                      <a:pt x="19" y="20"/>
                      <a:pt x="19" y="13"/>
                    </a:cubicBezTo>
                    <a:cubicBezTo>
                      <a:pt x="19" y="5"/>
                      <a:pt x="17" y="0"/>
                      <a:pt x="14" y="0"/>
                    </a:cubicBezTo>
                    <a:close/>
                  </a:path>
                </a:pathLst>
              </a:custGeom>
              <a:noFill/>
              <a:ln w="7938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600" dirty="0">
                  <a:solidFill>
                    <a:srgbClr val="333399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687" name="Freeform 118">
                <a:extLst>
                  <a:ext uri="{FF2B5EF4-FFF2-40B4-BE49-F238E27FC236}">
                    <a16:creationId xmlns:a16="http://schemas.microsoft.com/office/drawing/2014/main" id="{30A01013-5189-4423-BFE3-E71A623E3FD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36" y="2151"/>
                <a:ext cx="34" cy="42"/>
              </a:xfrm>
              <a:custGeom>
                <a:avLst/>
                <a:gdLst>
                  <a:gd name="T0" fmla="*/ 1 w 12"/>
                  <a:gd name="T1" fmla="*/ 0 h 14"/>
                  <a:gd name="T2" fmla="*/ 0 w 12"/>
                  <a:gd name="T3" fmla="*/ 14 h 14"/>
                  <a:gd name="T4" fmla="*/ 12 w 12"/>
                  <a:gd name="T5" fmla="*/ 14 h 14"/>
                  <a:gd name="T6" fmla="*/ 3 w 12"/>
                  <a:gd name="T7" fmla="*/ 7 h 14"/>
                  <a:gd name="T8" fmla="*/ 1 w 12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4">
                    <a:moveTo>
                      <a:pt x="1" y="0"/>
                    </a:moveTo>
                    <a:cubicBezTo>
                      <a:pt x="1" y="4"/>
                      <a:pt x="1" y="12"/>
                      <a:pt x="0" y="14"/>
                    </a:cubicBezTo>
                    <a:cubicBezTo>
                      <a:pt x="12" y="14"/>
                      <a:pt x="12" y="14"/>
                      <a:pt x="12" y="14"/>
                    </a:cubicBezTo>
                    <a:cubicBezTo>
                      <a:pt x="8" y="13"/>
                      <a:pt x="4" y="10"/>
                      <a:pt x="3" y="7"/>
                    </a:cubicBezTo>
                    <a:cubicBezTo>
                      <a:pt x="3" y="4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5AA2C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600" dirty="0">
                  <a:solidFill>
                    <a:srgbClr val="333399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688" name="Freeform 119">
                <a:extLst>
                  <a:ext uri="{FF2B5EF4-FFF2-40B4-BE49-F238E27FC236}">
                    <a16:creationId xmlns:a16="http://schemas.microsoft.com/office/drawing/2014/main" id="{40D1C168-B11B-4DF8-904A-58E10E2094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91" y="2097"/>
                <a:ext cx="39" cy="39"/>
              </a:xfrm>
              <a:custGeom>
                <a:avLst/>
                <a:gdLst>
                  <a:gd name="T0" fmla="*/ 2 w 14"/>
                  <a:gd name="T1" fmla="*/ 9 h 13"/>
                  <a:gd name="T2" fmla="*/ 5 w 14"/>
                  <a:gd name="T3" fmla="*/ 1 h 13"/>
                  <a:gd name="T4" fmla="*/ 12 w 14"/>
                  <a:gd name="T5" fmla="*/ 4 h 13"/>
                  <a:gd name="T6" fmla="*/ 9 w 14"/>
                  <a:gd name="T7" fmla="*/ 12 h 13"/>
                  <a:gd name="T8" fmla="*/ 2 w 14"/>
                  <a:gd name="T9" fmla="*/ 9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3">
                    <a:moveTo>
                      <a:pt x="2" y="9"/>
                    </a:moveTo>
                    <a:cubicBezTo>
                      <a:pt x="0" y="6"/>
                      <a:pt x="2" y="2"/>
                      <a:pt x="5" y="1"/>
                    </a:cubicBezTo>
                    <a:cubicBezTo>
                      <a:pt x="8" y="0"/>
                      <a:pt x="11" y="1"/>
                      <a:pt x="12" y="4"/>
                    </a:cubicBezTo>
                    <a:cubicBezTo>
                      <a:pt x="14" y="7"/>
                      <a:pt x="12" y="11"/>
                      <a:pt x="9" y="12"/>
                    </a:cubicBezTo>
                    <a:cubicBezTo>
                      <a:pt x="6" y="13"/>
                      <a:pt x="3" y="12"/>
                      <a:pt x="2" y="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600" dirty="0">
                  <a:solidFill>
                    <a:srgbClr val="333399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689" name="Freeform 120">
                <a:extLst>
                  <a:ext uri="{FF2B5EF4-FFF2-40B4-BE49-F238E27FC236}">
                    <a16:creationId xmlns:a16="http://schemas.microsoft.com/office/drawing/2014/main" id="{46A501C8-9C45-4A3E-9133-AE8B0CFAD0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0" y="2103"/>
                <a:ext cx="25" cy="27"/>
              </a:xfrm>
              <a:custGeom>
                <a:avLst/>
                <a:gdLst>
                  <a:gd name="T0" fmla="*/ 1 w 9"/>
                  <a:gd name="T1" fmla="*/ 6 h 9"/>
                  <a:gd name="T2" fmla="*/ 3 w 9"/>
                  <a:gd name="T3" fmla="*/ 1 h 9"/>
                  <a:gd name="T4" fmla="*/ 9 w 9"/>
                  <a:gd name="T5" fmla="*/ 3 h 9"/>
                  <a:gd name="T6" fmla="*/ 6 w 9"/>
                  <a:gd name="T7" fmla="*/ 8 h 9"/>
                  <a:gd name="T8" fmla="*/ 1 w 9"/>
                  <a:gd name="T9" fmla="*/ 6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9">
                    <a:moveTo>
                      <a:pt x="1" y="6"/>
                    </a:moveTo>
                    <a:cubicBezTo>
                      <a:pt x="0" y="4"/>
                      <a:pt x="1" y="2"/>
                      <a:pt x="3" y="1"/>
                    </a:cubicBezTo>
                    <a:cubicBezTo>
                      <a:pt x="5" y="0"/>
                      <a:pt x="8" y="1"/>
                      <a:pt x="9" y="3"/>
                    </a:cubicBezTo>
                    <a:cubicBezTo>
                      <a:pt x="9" y="5"/>
                      <a:pt x="8" y="8"/>
                      <a:pt x="6" y="8"/>
                    </a:cubicBezTo>
                    <a:cubicBezTo>
                      <a:pt x="4" y="9"/>
                      <a:pt x="2" y="8"/>
                      <a:pt x="1" y="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600" dirty="0">
                  <a:solidFill>
                    <a:srgbClr val="333399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690" name="Freeform 121">
                <a:extLst>
                  <a:ext uri="{FF2B5EF4-FFF2-40B4-BE49-F238E27FC236}">
                    <a16:creationId xmlns:a16="http://schemas.microsoft.com/office/drawing/2014/main" id="{D508F3EB-2E31-4035-8BCD-8DA2EAD653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0" y="2091"/>
                <a:ext cx="57" cy="60"/>
              </a:xfrm>
              <a:custGeom>
                <a:avLst/>
                <a:gdLst>
                  <a:gd name="T0" fmla="*/ 2 w 20"/>
                  <a:gd name="T1" fmla="*/ 14 h 20"/>
                  <a:gd name="T2" fmla="*/ 7 w 20"/>
                  <a:gd name="T3" fmla="*/ 2 h 20"/>
                  <a:gd name="T4" fmla="*/ 18 w 20"/>
                  <a:gd name="T5" fmla="*/ 7 h 20"/>
                  <a:gd name="T6" fmla="*/ 13 w 20"/>
                  <a:gd name="T7" fmla="*/ 19 h 20"/>
                  <a:gd name="T8" fmla="*/ 2 w 20"/>
                  <a:gd name="T9" fmla="*/ 14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20">
                    <a:moveTo>
                      <a:pt x="2" y="14"/>
                    </a:moveTo>
                    <a:cubicBezTo>
                      <a:pt x="0" y="9"/>
                      <a:pt x="2" y="4"/>
                      <a:pt x="7" y="2"/>
                    </a:cubicBezTo>
                    <a:cubicBezTo>
                      <a:pt x="11" y="0"/>
                      <a:pt x="17" y="2"/>
                      <a:pt x="18" y="7"/>
                    </a:cubicBezTo>
                    <a:cubicBezTo>
                      <a:pt x="20" y="11"/>
                      <a:pt x="18" y="17"/>
                      <a:pt x="13" y="19"/>
                    </a:cubicBezTo>
                    <a:cubicBezTo>
                      <a:pt x="9" y="20"/>
                      <a:pt x="4" y="18"/>
                      <a:pt x="2" y="1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600" dirty="0">
                  <a:solidFill>
                    <a:srgbClr val="333399"/>
                  </a:solidFill>
                  <a:ea typeface="ＭＳ Ｐゴシック" pitchFamily="34" charset="-128"/>
                </a:endParaRPr>
              </a:p>
            </p:txBody>
          </p:sp>
        </p:grpSp>
        <p:grpSp>
          <p:nvGrpSpPr>
            <p:cNvPr id="691" name="Group 122">
              <a:extLst>
                <a:ext uri="{FF2B5EF4-FFF2-40B4-BE49-F238E27FC236}">
                  <a16:creationId xmlns:a16="http://schemas.microsoft.com/office/drawing/2014/main" id="{2C2465FE-2434-46E3-9E2D-14B77A4C91EF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7832193" y="6340543"/>
              <a:ext cx="771180" cy="147985"/>
              <a:chOff x="1352" y="2022"/>
              <a:chExt cx="2971" cy="354"/>
            </a:xfrm>
          </p:grpSpPr>
          <p:sp>
            <p:nvSpPr>
              <p:cNvPr id="692" name="Freeform 53">
                <a:extLst>
                  <a:ext uri="{FF2B5EF4-FFF2-40B4-BE49-F238E27FC236}">
                    <a16:creationId xmlns:a16="http://schemas.microsoft.com/office/drawing/2014/main" id="{DCEBFAA1-4EF5-4B7C-AF40-18536821045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352" y="2022"/>
                <a:ext cx="2032" cy="354"/>
              </a:xfrm>
              <a:custGeom>
                <a:avLst/>
                <a:gdLst>
                  <a:gd name="T0" fmla="*/ 721 w 721"/>
                  <a:gd name="T1" fmla="*/ 45 h 118"/>
                  <a:gd name="T2" fmla="*/ 721 w 721"/>
                  <a:gd name="T3" fmla="*/ 46 h 118"/>
                  <a:gd name="T4" fmla="*/ 721 w 721"/>
                  <a:gd name="T5" fmla="*/ 48 h 118"/>
                  <a:gd name="T6" fmla="*/ 716 w 721"/>
                  <a:gd name="T7" fmla="*/ 34 h 118"/>
                  <a:gd name="T8" fmla="*/ 702 w 721"/>
                  <a:gd name="T9" fmla="*/ 34 h 118"/>
                  <a:gd name="T10" fmla="*/ 702 w 721"/>
                  <a:gd name="T11" fmla="*/ 36 h 118"/>
                  <a:gd name="T12" fmla="*/ 683 w 721"/>
                  <a:gd name="T13" fmla="*/ 15 h 118"/>
                  <a:gd name="T14" fmla="*/ 154 w 721"/>
                  <a:gd name="T15" fmla="*/ 15 h 118"/>
                  <a:gd name="T16" fmla="*/ 154 w 721"/>
                  <a:gd name="T17" fmla="*/ 16 h 118"/>
                  <a:gd name="T18" fmla="*/ 139 w 721"/>
                  <a:gd name="T19" fmla="*/ 0 h 118"/>
                  <a:gd name="T20" fmla="*/ 135 w 721"/>
                  <a:gd name="T21" fmla="*/ 0 h 118"/>
                  <a:gd name="T22" fmla="*/ 117 w 721"/>
                  <a:gd name="T23" fmla="*/ 24 h 118"/>
                  <a:gd name="T24" fmla="*/ 115 w 721"/>
                  <a:gd name="T25" fmla="*/ 24 h 118"/>
                  <a:gd name="T26" fmla="*/ 85 w 721"/>
                  <a:gd name="T27" fmla="*/ 40 h 118"/>
                  <a:gd name="T28" fmla="*/ 27 w 721"/>
                  <a:gd name="T29" fmla="*/ 40 h 118"/>
                  <a:gd name="T30" fmla="*/ 17 w 721"/>
                  <a:gd name="T31" fmla="*/ 25 h 118"/>
                  <a:gd name="T32" fmla="*/ 12 w 721"/>
                  <a:gd name="T33" fmla="*/ 25 h 118"/>
                  <a:gd name="T34" fmla="*/ 0 w 721"/>
                  <a:gd name="T35" fmla="*/ 58 h 118"/>
                  <a:gd name="T36" fmla="*/ 12 w 721"/>
                  <a:gd name="T37" fmla="*/ 90 h 118"/>
                  <a:gd name="T38" fmla="*/ 17 w 721"/>
                  <a:gd name="T39" fmla="*/ 90 h 118"/>
                  <a:gd name="T40" fmla="*/ 27 w 721"/>
                  <a:gd name="T41" fmla="*/ 77 h 118"/>
                  <a:gd name="T42" fmla="*/ 27 w 721"/>
                  <a:gd name="T43" fmla="*/ 77 h 118"/>
                  <a:gd name="T44" fmla="*/ 85 w 721"/>
                  <a:gd name="T45" fmla="*/ 77 h 118"/>
                  <a:gd name="T46" fmla="*/ 85 w 721"/>
                  <a:gd name="T47" fmla="*/ 77 h 118"/>
                  <a:gd name="T48" fmla="*/ 115 w 721"/>
                  <a:gd name="T49" fmla="*/ 93 h 118"/>
                  <a:gd name="T50" fmla="*/ 117 w 721"/>
                  <a:gd name="T51" fmla="*/ 93 h 118"/>
                  <a:gd name="T52" fmla="*/ 134 w 721"/>
                  <a:gd name="T53" fmla="*/ 118 h 118"/>
                  <a:gd name="T54" fmla="*/ 139 w 721"/>
                  <a:gd name="T55" fmla="*/ 118 h 118"/>
                  <a:gd name="T56" fmla="*/ 155 w 721"/>
                  <a:gd name="T57" fmla="*/ 99 h 118"/>
                  <a:gd name="T58" fmla="*/ 155 w 721"/>
                  <a:gd name="T59" fmla="*/ 100 h 118"/>
                  <a:gd name="T60" fmla="*/ 683 w 721"/>
                  <a:gd name="T61" fmla="*/ 100 h 118"/>
                  <a:gd name="T62" fmla="*/ 702 w 721"/>
                  <a:gd name="T63" fmla="*/ 60 h 118"/>
                  <a:gd name="T64" fmla="*/ 716 w 721"/>
                  <a:gd name="T65" fmla="*/ 60 h 118"/>
                  <a:gd name="T66" fmla="*/ 721 w 721"/>
                  <a:gd name="T67" fmla="*/ 47 h 118"/>
                  <a:gd name="T68" fmla="*/ 716 w 721"/>
                  <a:gd name="T69" fmla="*/ 34 h 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721" h="118">
                    <a:moveTo>
                      <a:pt x="721" y="45"/>
                    </a:moveTo>
                    <a:cubicBezTo>
                      <a:pt x="721" y="45"/>
                      <a:pt x="721" y="45"/>
                      <a:pt x="721" y="46"/>
                    </a:cubicBezTo>
                    <a:cubicBezTo>
                      <a:pt x="721" y="47"/>
                      <a:pt x="721" y="47"/>
                      <a:pt x="721" y="48"/>
                    </a:cubicBezTo>
                    <a:moveTo>
                      <a:pt x="716" y="34"/>
                    </a:moveTo>
                    <a:cubicBezTo>
                      <a:pt x="702" y="34"/>
                      <a:pt x="702" y="34"/>
                      <a:pt x="702" y="34"/>
                    </a:cubicBezTo>
                    <a:cubicBezTo>
                      <a:pt x="702" y="34"/>
                      <a:pt x="702" y="35"/>
                      <a:pt x="702" y="36"/>
                    </a:cubicBezTo>
                    <a:cubicBezTo>
                      <a:pt x="698" y="26"/>
                      <a:pt x="690" y="15"/>
                      <a:pt x="683" y="15"/>
                    </a:cubicBezTo>
                    <a:cubicBezTo>
                      <a:pt x="154" y="15"/>
                      <a:pt x="154" y="15"/>
                      <a:pt x="154" y="15"/>
                    </a:cubicBezTo>
                    <a:cubicBezTo>
                      <a:pt x="154" y="15"/>
                      <a:pt x="154" y="16"/>
                      <a:pt x="154" y="16"/>
                    </a:cubicBezTo>
                    <a:cubicBezTo>
                      <a:pt x="151" y="6"/>
                      <a:pt x="145" y="0"/>
                      <a:pt x="139" y="0"/>
                    </a:cubicBezTo>
                    <a:cubicBezTo>
                      <a:pt x="135" y="0"/>
                      <a:pt x="135" y="0"/>
                      <a:pt x="135" y="0"/>
                    </a:cubicBezTo>
                    <a:cubicBezTo>
                      <a:pt x="127" y="0"/>
                      <a:pt x="121" y="9"/>
                      <a:pt x="117" y="24"/>
                    </a:cubicBezTo>
                    <a:cubicBezTo>
                      <a:pt x="115" y="24"/>
                      <a:pt x="115" y="24"/>
                      <a:pt x="115" y="24"/>
                    </a:cubicBezTo>
                    <a:cubicBezTo>
                      <a:pt x="115" y="24"/>
                      <a:pt x="93" y="40"/>
                      <a:pt x="85" y="40"/>
                    </a:cubicBezTo>
                    <a:cubicBezTo>
                      <a:pt x="27" y="40"/>
                      <a:pt x="27" y="40"/>
                      <a:pt x="27" y="40"/>
                    </a:cubicBezTo>
                    <a:cubicBezTo>
                      <a:pt x="25" y="31"/>
                      <a:pt x="21" y="25"/>
                      <a:pt x="17" y="25"/>
                    </a:cubicBezTo>
                    <a:cubicBezTo>
                      <a:pt x="12" y="25"/>
                      <a:pt x="12" y="25"/>
                      <a:pt x="12" y="25"/>
                    </a:cubicBezTo>
                    <a:cubicBezTo>
                      <a:pt x="6" y="25"/>
                      <a:pt x="0" y="40"/>
                      <a:pt x="0" y="58"/>
                    </a:cubicBezTo>
                    <a:cubicBezTo>
                      <a:pt x="0" y="75"/>
                      <a:pt x="6" y="90"/>
                      <a:pt x="12" y="90"/>
                    </a:cubicBezTo>
                    <a:cubicBezTo>
                      <a:pt x="17" y="90"/>
                      <a:pt x="17" y="90"/>
                      <a:pt x="17" y="90"/>
                    </a:cubicBezTo>
                    <a:cubicBezTo>
                      <a:pt x="21" y="90"/>
                      <a:pt x="25" y="85"/>
                      <a:pt x="27" y="77"/>
                    </a:cubicBezTo>
                    <a:cubicBezTo>
                      <a:pt x="27" y="77"/>
                      <a:pt x="27" y="77"/>
                      <a:pt x="27" y="77"/>
                    </a:cubicBezTo>
                    <a:cubicBezTo>
                      <a:pt x="85" y="77"/>
                      <a:pt x="85" y="77"/>
                      <a:pt x="85" y="77"/>
                    </a:cubicBezTo>
                    <a:cubicBezTo>
                      <a:pt x="85" y="77"/>
                      <a:pt x="85" y="77"/>
                      <a:pt x="85" y="77"/>
                    </a:cubicBezTo>
                    <a:cubicBezTo>
                      <a:pt x="93" y="77"/>
                      <a:pt x="115" y="93"/>
                      <a:pt x="115" y="93"/>
                    </a:cubicBezTo>
                    <a:cubicBezTo>
                      <a:pt x="117" y="93"/>
                      <a:pt x="117" y="93"/>
                      <a:pt x="117" y="93"/>
                    </a:cubicBezTo>
                    <a:cubicBezTo>
                      <a:pt x="121" y="108"/>
                      <a:pt x="127" y="118"/>
                      <a:pt x="134" y="118"/>
                    </a:cubicBezTo>
                    <a:cubicBezTo>
                      <a:pt x="139" y="118"/>
                      <a:pt x="139" y="118"/>
                      <a:pt x="139" y="118"/>
                    </a:cubicBezTo>
                    <a:cubicBezTo>
                      <a:pt x="146" y="118"/>
                      <a:pt x="151" y="110"/>
                      <a:pt x="155" y="99"/>
                    </a:cubicBezTo>
                    <a:cubicBezTo>
                      <a:pt x="155" y="99"/>
                      <a:pt x="155" y="99"/>
                      <a:pt x="155" y="100"/>
                    </a:cubicBezTo>
                    <a:cubicBezTo>
                      <a:pt x="683" y="100"/>
                      <a:pt x="683" y="100"/>
                      <a:pt x="683" y="100"/>
                    </a:cubicBezTo>
                    <a:cubicBezTo>
                      <a:pt x="690" y="100"/>
                      <a:pt x="698" y="76"/>
                      <a:pt x="702" y="60"/>
                    </a:cubicBezTo>
                    <a:cubicBezTo>
                      <a:pt x="716" y="60"/>
                      <a:pt x="716" y="60"/>
                      <a:pt x="716" y="60"/>
                    </a:cubicBezTo>
                    <a:cubicBezTo>
                      <a:pt x="719" y="60"/>
                      <a:pt x="721" y="54"/>
                      <a:pt x="721" y="47"/>
                    </a:cubicBezTo>
                    <a:cubicBezTo>
                      <a:pt x="721" y="39"/>
                      <a:pt x="719" y="34"/>
                      <a:pt x="716" y="34"/>
                    </a:cubicBezTo>
                    <a:close/>
                  </a:path>
                </a:pathLst>
              </a:custGeom>
              <a:noFill/>
              <a:ln w="254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600" dirty="0">
                  <a:solidFill>
                    <a:srgbClr val="333399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693" name="Freeform 54">
                <a:extLst>
                  <a:ext uri="{FF2B5EF4-FFF2-40B4-BE49-F238E27FC236}">
                    <a16:creationId xmlns:a16="http://schemas.microsoft.com/office/drawing/2014/main" id="{EF5CDECE-6AA1-45F3-A15A-6208661B3C4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74" y="2022"/>
                <a:ext cx="121" cy="354"/>
              </a:xfrm>
              <a:custGeom>
                <a:avLst/>
                <a:gdLst>
                  <a:gd name="T0" fmla="*/ 21 w 43"/>
                  <a:gd name="T1" fmla="*/ 0 h 118"/>
                  <a:gd name="T2" fmla="*/ 0 w 43"/>
                  <a:gd name="T3" fmla="*/ 38 h 118"/>
                  <a:gd name="T4" fmla="*/ 15 w 43"/>
                  <a:gd name="T5" fmla="*/ 38 h 118"/>
                  <a:gd name="T6" fmla="*/ 23 w 43"/>
                  <a:gd name="T7" fmla="*/ 60 h 118"/>
                  <a:gd name="T8" fmla="*/ 15 w 43"/>
                  <a:gd name="T9" fmla="*/ 81 h 118"/>
                  <a:gd name="T10" fmla="*/ 0 w 43"/>
                  <a:gd name="T11" fmla="*/ 81 h 118"/>
                  <a:gd name="T12" fmla="*/ 20 w 43"/>
                  <a:gd name="T13" fmla="*/ 118 h 118"/>
                  <a:gd name="T14" fmla="*/ 43 w 43"/>
                  <a:gd name="T15" fmla="*/ 59 h 118"/>
                  <a:gd name="T16" fmla="*/ 21 w 43"/>
                  <a:gd name="T17" fmla="*/ 0 h 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3" h="118">
                    <a:moveTo>
                      <a:pt x="21" y="0"/>
                    </a:moveTo>
                    <a:cubicBezTo>
                      <a:pt x="11" y="0"/>
                      <a:pt x="3" y="16"/>
                      <a:pt x="0" y="38"/>
                    </a:cubicBezTo>
                    <a:cubicBezTo>
                      <a:pt x="15" y="38"/>
                      <a:pt x="15" y="38"/>
                      <a:pt x="15" y="38"/>
                    </a:cubicBezTo>
                    <a:cubicBezTo>
                      <a:pt x="19" y="38"/>
                      <a:pt x="23" y="48"/>
                      <a:pt x="23" y="60"/>
                    </a:cubicBezTo>
                    <a:cubicBezTo>
                      <a:pt x="23" y="72"/>
                      <a:pt x="19" y="81"/>
                      <a:pt x="15" y="81"/>
                    </a:cubicBezTo>
                    <a:cubicBezTo>
                      <a:pt x="0" y="81"/>
                      <a:pt x="0" y="81"/>
                      <a:pt x="0" y="81"/>
                    </a:cubicBezTo>
                    <a:cubicBezTo>
                      <a:pt x="4" y="103"/>
                      <a:pt x="11" y="117"/>
                      <a:pt x="20" y="118"/>
                    </a:cubicBezTo>
                    <a:cubicBezTo>
                      <a:pt x="33" y="118"/>
                      <a:pt x="43" y="91"/>
                      <a:pt x="43" y="59"/>
                    </a:cubicBezTo>
                    <a:cubicBezTo>
                      <a:pt x="43" y="26"/>
                      <a:pt x="33" y="0"/>
                      <a:pt x="21" y="0"/>
                    </a:cubicBezTo>
                    <a:close/>
                  </a:path>
                </a:pathLst>
              </a:custGeom>
              <a:solidFill>
                <a:srgbClr val="DEE9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600" dirty="0">
                  <a:solidFill>
                    <a:srgbClr val="333399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694" name="Freeform 55">
                <a:extLst>
                  <a:ext uri="{FF2B5EF4-FFF2-40B4-BE49-F238E27FC236}">
                    <a16:creationId xmlns:a16="http://schemas.microsoft.com/office/drawing/2014/main" id="{08CF30C5-881E-4421-B343-38749B18BF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33" y="2022"/>
                <a:ext cx="76" cy="354"/>
              </a:xfrm>
              <a:custGeom>
                <a:avLst/>
                <a:gdLst>
                  <a:gd name="T0" fmla="*/ 4 w 27"/>
                  <a:gd name="T1" fmla="*/ 118 h 118"/>
                  <a:gd name="T2" fmla="*/ 26 w 27"/>
                  <a:gd name="T3" fmla="*/ 59 h 118"/>
                  <a:gd name="T4" fmla="*/ 5 w 27"/>
                  <a:gd name="T5" fmla="*/ 0 h 118"/>
                  <a:gd name="T6" fmla="*/ 0 w 27"/>
                  <a:gd name="T7" fmla="*/ 0 h 118"/>
                  <a:gd name="T8" fmla="*/ 22 w 27"/>
                  <a:gd name="T9" fmla="*/ 59 h 118"/>
                  <a:gd name="T10" fmla="*/ 0 w 27"/>
                  <a:gd name="T11" fmla="*/ 118 h 118"/>
                  <a:gd name="T12" fmla="*/ 4 w 27"/>
                  <a:gd name="T13" fmla="*/ 118 h 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7" h="118">
                    <a:moveTo>
                      <a:pt x="4" y="118"/>
                    </a:moveTo>
                    <a:cubicBezTo>
                      <a:pt x="17" y="118"/>
                      <a:pt x="26" y="92"/>
                      <a:pt x="26" y="59"/>
                    </a:cubicBezTo>
                    <a:cubicBezTo>
                      <a:pt x="27" y="26"/>
                      <a:pt x="17" y="0"/>
                      <a:pt x="5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2" y="0"/>
                      <a:pt x="22" y="26"/>
                      <a:pt x="22" y="59"/>
                    </a:cubicBezTo>
                    <a:cubicBezTo>
                      <a:pt x="22" y="92"/>
                      <a:pt x="12" y="118"/>
                      <a:pt x="0" y="118"/>
                    </a:cubicBezTo>
                    <a:lnTo>
                      <a:pt x="4" y="118"/>
                    </a:lnTo>
                    <a:close/>
                  </a:path>
                </a:pathLst>
              </a:custGeom>
              <a:solidFill>
                <a:srgbClr val="A6C7E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600" dirty="0">
                  <a:solidFill>
                    <a:srgbClr val="333399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695" name="Freeform 56">
                <a:extLst>
                  <a:ext uri="{FF2B5EF4-FFF2-40B4-BE49-F238E27FC236}">
                    <a16:creationId xmlns:a16="http://schemas.microsoft.com/office/drawing/2014/main" id="{79E55BC7-9187-4C91-A155-0452014FA3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86" y="2067"/>
                <a:ext cx="1536" cy="255"/>
              </a:xfrm>
              <a:custGeom>
                <a:avLst/>
                <a:gdLst>
                  <a:gd name="T0" fmla="*/ 529 w 545"/>
                  <a:gd name="T1" fmla="*/ 0 h 85"/>
                  <a:gd name="T2" fmla="*/ 0 w 545"/>
                  <a:gd name="T3" fmla="*/ 0 h 85"/>
                  <a:gd name="T4" fmla="*/ 7 w 545"/>
                  <a:gd name="T5" fmla="*/ 44 h 85"/>
                  <a:gd name="T6" fmla="*/ 1 w 545"/>
                  <a:gd name="T7" fmla="*/ 85 h 85"/>
                  <a:gd name="T8" fmla="*/ 529 w 545"/>
                  <a:gd name="T9" fmla="*/ 85 h 85"/>
                  <a:gd name="T10" fmla="*/ 545 w 545"/>
                  <a:gd name="T11" fmla="*/ 42 h 85"/>
                  <a:gd name="T12" fmla="*/ 529 w 545"/>
                  <a:gd name="T13" fmla="*/ 0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45" h="85">
                    <a:moveTo>
                      <a:pt x="529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5" y="11"/>
                      <a:pt x="7" y="26"/>
                      <a:pt x="7" y="44"/>
                    </a:cubicBezTo>
                    <a:cubicBezTo>
                      <a:pt x="7" y="60"/>
                      <a:pt x="5" y="74"/>
                      <a:pt x="1" y="85"/>
                    </a:cubicBezTo>
                    <a:cubicBezTo>
                      <a:pt x="529" y="85"/>
                      <a:pt x="529" y="85"/>
                      <a:pt x="529" y="85"/>
                    </a:cubicBezTo>
                    <a:cubicBezTo>
                      <a:pt x="538" y="85"/>
                      <a:pt x="545" y="66"/>
                      <a:pt x="545" y="42"/>
                    </a:cubicBezTo>
                    <a:cubicBezTo>
                      <a:pt x="545" y="19"/>
                      <a:pt x="535" y="0"/>
                      <a:pt x="529" y="0"/>
                    </a:cubicBezTo>
                    <a:close/>
                  </a:path>
                </a:pathLst>
              </a:custGeom>
              <a:solidFill>
                <a:srgbClr val="A6A6A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600" dirty="0">
                  <a:solidFill>
                    <a:srgbClr val="333399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696" name="Freeform 57">
                <a:extLst>
                  <a:ext uri="{FF2B5EF4-FFF2-40B4-BE49-F238E27FC236}">
                    <a16:creationId xmlns:a16="http://schemas.microsoft.com/office/drawing/2014/main" id="{ECB575E1-0668-4237-8A91-537141E7A6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86" y="2067"/>
                <a:ext cx="992" cy="255"/>
              </a:xfrm>
              <a:custGeom>
                <a:avLst/>
                <a:gdLst>
                  <a:gd name="T0" fmla="*/ 7 w 352"/>
                  <a:gd name="T1" fmla="*/ 44 h 85"/>
                  <a:gd name="T2" fmla="*/ 1 w 352"/>
                  <a:gd name="T3" fmla="*/ 85 h 85"/>
                  <a:gd name="T4" fmla="*/ 342 w 352"/>
                  <a:gd name="T5" fmla="*/ 85 h 85"/>
                  <a:gd name="T6" fmla="*/ 351 w 352"/>
                  <a:gd name="T7" fmla="*/ 53 h 85"/>
                  <a:gd name="T8" fmla="*/ 352 w 352"/>
                  <a:gd name="T9" fmla="*/ 21 h 85"/>
                  <a:gd name="T10" fmla="*/ 339 w 352"/>
                  <a:gd name="T11" fmla="*/ 0 h 85"/>
                  <a:gd name="T12" fmla="*/ 0 w 352"/>
                  <a:gd name="T13" fmla="*/ 0 h 85"/>
                  <a:gd name="T14" fmla="*/ 7 w 352"/>
                  <a:gd name="T15" fmla="*/ 44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52" h="85">
                    <a:moveTo>
                      <a:pt x="7" y="44"/>
                    </a:moveTo>
                    <a:cubicBezTo>
                      <a:pt x="7" y="60"/>
                      <a:pt x="5" y="74"/>
                      <a:pt x="1" y="85"/>
                    </a:cubicBezTo>
                    <a:cubicBezTo>
                      <a:pt x="342" y="85"/>
                      <a:pt x="342" y="85"/>
                      <a:pt x="342" y="85"/>
                    </a:cubicBezTo>
                    <a:cubicBezTo>
                      <a:pt x="351" y="53"/>
                      <a:pt x="351" y="53"/>
                      <a:pt x="351" y="53"/>
                    </a:cubicBezTo>
                    <a:cubicBezTo>
                      <a:pt x="352" y="21"/>
                      <a:pt x="352" y="21"/>
                      <a:pt x="352" y="21"/>
                    </a:cubicBezTo>
                    <a:cubicBezTo>
                      <a:pt x="339" y="0"/>
                      <a:pt x="339" y="0"/>
                      <a:pt x="339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5" y="11"/>
                      <a:pt x="7" y="26"/>
                      <a:pt x="7" y="44"/>
                    </a:cubicBezTo>
                    <a:close/>
                  </a:path>
                </a:pathLst>
              </a:custGeom>
              <a:solidFill>
                <a:srgbClr val="D1E1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600" dirty="0">
                  <a:solidFill>
                    <a:srgbClr val="333399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697" name="Freeform 58">
                <a:extLst>
                  <a:ext uri="{FF2B5EF4-FFF2-40B4-BE49-F238E27FC236}">
                    <a16:creationId xmlns:a16="http://schemas.microsoft.com/office/drawing/2014/main" id="{2B226A34-E7B5-4277-BD9B-1AF6561D41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73" y="2067"/>
                <a:ext cx="65" cy="252"/>
              </a:xfrm>
              <a:custGeom>
                <a:avLst/>
                <a:gdLst>
                  <a:gd name="T0" fmla="*/ 0 w 23"/>
                  <a:gd name="T1" fmla="*/ 0 h 84"/>
                  <a:gd name="T2" fmla="*/ 23 w 23"/>
                  <a:gd name="T3" fmla="*/ 44 h 84"/>
                  <a:gd name="T4" fmla="*/ 2 w 23"/>
                  <a:gd name="T5" fmla="*/ 84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3" h="84">
                    <a:moveTo>
                      <a:pt x="0" y="0"/>
                    </a:moveTo>
                    <a:cubicBezTo>
                      <a:pt x="8" y="12"/>
                      <a:pt x="23" y="33"/>
                      <a:pt x="23" y="44"/>
                    </a:cubicBezTo>
                    <a:cubicBezTo>
                      <a:pt x="23" y="55"/>
                      <a:pt x="2" y="84"/>
                      <a:pt x="2" y="84"/>
                    </a:cubicBezTo>
                  </a:path>
                </a:pathLst>
              </a:custGeom>
              <a:solidFill>
                <a:srgbClr val="82838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600" dirty="0">
                  <a:solidFill>
                    <a:srgbClr val="333399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698" name="Freeform 59">
                <a:extLst>
                  <a:ext uri="{FF2B5EF4-FFF2-40B4-BE49-F238E27FC236}">
                    <a16:creationId xmlns:a16="http://schemas.microsoft.com/office/drawing/2014/main" id="{592924AD-0422-480B-9BB0-FB6060CE2F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28" y="2142"/>
                <a:ext cx="184" cy="111"/>
              </a:xfrm>
              <a:custGeom>
                <a:avLst/>
                <a:gdLst>
                  <a:gd name="T0" fmla="*/ 58 w 65"/>
                  <a:gd name="T1" fmla="*/ 0 h 37"/>
                  <a:gd name="T2" fmla="*/ 0 w 65"/>
                  <a:gd name="T3" fmla="*/ 0 h 37"/>
                  <a:gd name="T4" fmla="*/ 2 w 65"/>
                  <a:gd name="T5" fmla="*/ 18 h 37"/>
                  <a:gd name="T6" fmla="*/ 0 w 65"/>
                  <a:gd name="T7" fmla="*/ 37 h 37"/>
                  <a:gd name="T8" fmla="*/ 58 w 65"/>
                  <a:gd name="T9" fmla="*/ 37 h 37"/>
                  <a:gd name="T10" fmla="*/ 65 w 65"/>
                  <a:gd name="T11" fmla="*/ 19 h 37"/>
                  <a:gd name="T12" fmla="*/ 58 w 65"/>
                  <a:gd name="T13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5" h="37">
                    <a:moveTo>
                      <a:pt x="5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5"/>
                      <a:pt x="2" y="11"/>
                      <a:pt x="2" y="18"/>
                    </a:cubicBezTo>
                    <a:cubicBezTo>
                      <a:pt x="2" y="25"/>
                      <a:pt x="1" y="31"/>
                      <a:pt x="0" y="37"/>
                    </a:cubicBezTo>
                    <a:cubicBezTo>
                      <a:pt x="58" y="37"/>
                      <a:pt x="58" y="37"/>
                      <a:pt x="58" y="37"/>
                    </a:cubicBezTo>
                    <a:cubicBezTo>
                      <a:pt x="62" y="37"/>
                      <a:pt x="65" y="29"/>
                      <a:pt x="65" y="19"/>
                    </a:cubicBezTo>
                    <a:cubicBezTo>
                      <a:pt x="65" y="8"/>
                      <a:pt x="62" y="0"/>
                      <a:pt x="58" y="0"/>
                    </a:cubicBezTo>
                    <a:close/>
                  </a:path>
                </a:pathLst>
              </a:custGeom>
              <a:solidFill>
                <a:srgbClr val="DFE0E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600" dirty="0">
                  <a:solidFill>
                    <a:srgbClr val="333399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699" name="Freeform 60">
                <a:extLst>
                  <a:ext uri="{FF2B5EF4-FFF2-40B4-BE49-F238E27FC236}">
                    <a16:creationId xmlns:a16="http://schemas.microsoft.com/office/drawing/2014/main" id="{AF92940B-1991-4F17-B946-DC093CB48D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52" y="2097"/>
                <a:ext cx="71" cy="195"/>
              </a:xfrm>
              <a:custGeom>
                <a:avLst/>
                <a:gdLst>
                  <a:gd name="T0" fmla="*/ 0 w 25"/>
                  <a:gd name="T1" fmla="*/ 33 h 65"/>
                  <a:gd name="T2" fmla="*/ 12 w 25"/>
                  <a:gd name="T3" fmla="*/ 0 h 65"/>
                  <a:gd name="T4" fmla="*/ 24 w 25"/>
                  <a:gd name="T5" fmla="*/ 33 h 65"/>
                  <a:gd name="T6" fmla="*/ 12 w 25"/>
                  <a:gd name="T7" fmla="*/ 65 h 65"/>
                  <a:gd name="T8" fmla="*/ 0 w 25"/>
                  <a:gd name="T9" fmla="*/ 33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65">
                    <a:moveTo>
                      <a:pt x="0" y="33"/>
                    </a:moveTo>
                    <a:cubicBezTo>
                      <a:pt x="0" y="15"/>
                      <a:pt x="6" y="0"/>
                      <a:pt x="12" y="0"/>
                    </a:cubicBezTo>
                    <a:cubicBezTo>
                      <a:pt x="19" y="0"/>
                      <a:pt x="25" y="15"/>
                      <a:pt x="24" y="33"/>
                    </a:cubicBezTo>
                    <a:cubicBezTo>
                      <a:pt x="24" y="50"/>
                      <a:pt x="19" y="65"/>
                      <a:pt x="12" y="65"/>
                    </a:cubicBezTo>
                    <a:cubicBezTo>
                      <a:pt x="6" y="65"/>
                      <a:pt x="0" y="50"/>
                      <a:pt x="0" y="33"/>
                    </a:cubicBezTo>
                    <a:close/>
                  </a:path>
                </a:pathLst>
              </a:custGeom>
              <a:solidFill>
                <a:srgbClr val="DEE9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600" dirty="0">
                  <a:solidFill>
                    <a:srgbClr val="333399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700" name="Freeform 61">
                <a:extLst>
                  <a:ext uri="{FF2B5EF4-FFF2-40B4-BE49-F238E27FC236}">
                    <a16:creationId xmlns:a16="http://schemas.microsoft.com/office/drawing/2014/main" id="{9B724A3B-604D-4400-88E3-A9D2B9F9350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55" y="2103"/>
                <a:ext cx="59" cy="99"/>
              </a:xfrm>
              <a:custGeom>
                <a:avLst/>
                <a:gdLst>
                  <a:gd name="T0" fmla="*/ 9 w 21"/>
                  <a:gd name="T1" fmla="*/ 2 h 33"/>
                  <a:gd name="T2" fmla="*/ 3 w 21"/>
                  <a:gd name="T3" fmla="*/ 15 h 33"/>
                  <a:gd name="T4" fmla="*/ 2 w 21"/>
                  <a:gd name="T5" fmla="*/ 33 h 33"/>
                  <a:gd name="T6" fmla="*/ 7 w 21"/>
                  <a:gd name="T7" fmla="*/ 22 h 33"/>
                  <a:gd name="T8" fmla="*/ 12 w 21"/>
                  <a:gd name="T9" fmla="*/ 20 h 33"/>
                  <a:gd name="T10" fmla="*/ 16 w 21"/>
                  <a:gd name="T11" fmla="*/ 24 h 33"/>
                  <a:gd name="T12" fmla="*/ 13 w 21"/>
                  <a:gd name="T13" fmla="*/ 4 h 33"/>
                  <a:gd name="T14" fmla="*/ 9 w 21"/>
                  <a:gd name="T15" fmla="*/ 2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1" h="33">
                    <a:moveTo>
                      <a:pt x="9" y="2"/>
                    </a:moveTo>
                    <a:cubicBezTo>
                      <a:pt x="5" y="5"/>
                      <a:pt x="3" y="11"/>
                      <a:pt x="3" y="15"/>
                    </a:cubicBezTo>
                    <a:cubicBezTo>
                      <a:pt x="2" y="21"/>
                      <a:pt x="0" y="28"/>
                      <a:pt x="2" y="33"/>
                    </a:cubicBezTo>
                    <a:cubicBezTo>
                      <a:pt x="4" y="29"/>
                      <a:pt x="3" y="25"/>
                      <a:pt x="7" y="22"/>
                    </a:cubicBezTo>
                    <a:cubicBezTo>
                      <a:pt x="8" y="21"/>
                      <a:pt x="11" y="20"/>
                      <a:pt x="12" y="20"/>
                    </a:cubicBezTo>
                    <a:cubicBezTo>
                      <a:pt x="15" y="21"/>
                      <a:pt x="14" y="23"/>
                      <a:pt x="16" y="24"/>
                    </a:cubicBezTo>
                    <a:cubicBezTo>
                      <a:pt x="21" y="23"/>
                      <a:pt x="16" y="7"/>
                      <a:pt x="13" y="4"/>
                    </a:cubicBezTo>
                    <a:cubicBezTo>
                      <a:pt x="12" y="2"/>
                      <a:pt x="10" y="0"/>
                      <a:pt x="9" y="2"/>
                    </a:cubicBezTo>
                    <a:close/>
                  </a:path>
                </a:pathLst>
              </a:custGeom>
              <a:solidFill>
                <a:srgbClr val="D1E1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600" dirty="0">
                  <a:solidFill>
                    <a:srgbClr val="333399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701" name="Freeform 62">
                <a:extLst>
                  <a:ext uri="{FF2B5EF4-FFF2-40B4-BE49-F238E27FC236}">
                    <a16:creationId xmlns:a16="http://schemas.microsoft.com/office/drawing/2014/main" id="{475B4122-CEE1-4B8F-9209-5FE928AC21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64" y="2100"/>
                <a:ext cx="31" cy="63"/>
              </a:xfrm>
              <a:custGeom>
                <a:avLst/>
                <a:gdLst>
                  <a:gd name="T0" fmla="*/ 1 w 11"/>
                  <a:gd name="T1" fmla="*/ 21 h 21"/>
                  <a:gd name="T2" fmla="*/ 4 w 11"/>
                  <a:gd name="T3" fmla="*/ 6 h 21"/>
                  <a:gd name="T4" fmla="*/ 11 w 11"/>
                  <a:gd name="T5" fmla="*/ 13 h 21"/>
                  <a:gd name="T6" fmla="*/ 4 w 11"/>
                  <a:gd name="T7" fmla="*/ 1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" h="21">
                    <a:moveTo>
                      <a:pt x="1" y="21"/>
                    </a:moveTo>
                    <a:cubicBezTo>
                      <a:pt x="0" y="17"/>
                      <a:pt x="1" y="10"/>
                      <a:pt x="4" y="6"/>
                    </a:cubicBezTo>
                    <a:cubicBezTo>
                      <a:pt x="8" y="0"/>
                      <a:pt x="10" y="10"/>
                      <a:pt x="11" y="13"/>
                    </a:cubicBezTo>
                    <a:cubicBezTo>
                      <a:pt x="10" y="11"/>
                      <a:pt x="5" y="5"/>
                      <a:pt x="4" y="11"/>
                    </a:cubicBezTo>
                  </a:path>
                </a:pathLst>
              </a:custGeom>
              <a:solidFill>
                <a:srgbClr val="A4C6E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600" dirty="0">
                  <a:solidFill>
                    <a:srgbClr val="333399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702" name="Freeform 63">
                <a:extLst>
                  <a:ext uri="{FF2B5EF4-FFF2-40B4-BE49-F238E27FC236}">
                    <a16:creationId xmlns:a16="http://schemas.microsoft.com/office/drawing/2014/main" id="{B809A6D2-EF4F-4443-B8B1-CB1B51AE4C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32" y="2067"/>
                <a:ext cx="107" cy="255"/>
              </a:xfrm>
              <a:custGeom>
                <a:avLst/>
                <a:gdLst>
                  <a:gd name="T0" fmla="*/ 38 w 38"/>
                  <a:gd name="T1" fmla="*/ 30 h 85"/>
                  <a:gd name="T2" fmla="*/ 16 w 38"/>
                  <a:gd name="T3" fmla="*/ 0 h 85"/>
                  <a:gd name="T4" fmla="*/ 0 w 38"/>
                  <a:gd name="T5" fmla="*/ 42 h 85"/>
                  <a:gd name="T6" fmla="*/ 16 w 38"/>
                  <a:gd name="T7" fmla="*/ 85 h 85"/>
                  <a:gd name="T8" fmla="*/ 17 w 38"/>
                  <a:gd name="T9" fmla="*/ 85 h 85"/>
                  <a:gd name="T10" fmla="*/ 38 w 38"/>
                  <a:gd name="T11" fmla="*/ 30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85">
                    <a:moveTo>
                      <a:pt x="38" y="30"/>
                    </a:moveTo>
                    <a:cubicBezTo>
                      <a:pt x="38" y="20"/>
                      <a:pt x="25" y="0"/>
                      <a:pt x="16" y="0"/>
                    </a:cubicBezTo>
                    <a:cubicBezTo>
                      <a:pt x="8" y="0"/>
                      <a:pt x="0" y="19"/>
                      <a:pt x="0" y="42"/>
                    </a:cubicBezTo>
                    <a:cubicBezTo>
                      <a:pt x="0" y="66"/>
                      <a:pt x="7" y="85"/>
                      <a:pt x="16" y="85"/>
                    </a:cubicBezTo>
                    <a:cubicBezTo>
                      <a:pt x="17" y="85"/>
                      <a:pt x="17" y="85"/>
                      <a:pt x="17" y="85"/>
                    </a:cubicBezTo>
                    <a:cubicBezTo>
                      <a:pt x="26" y="83"/>
                      <a:pt x="38" y="40"/>
                      <a:pt x="38" y="30"/>
                    </a:cubicBezTo>
                    <a:close/>
                  </a:path>
                </a:pathLst>
              </a:custGeom>
              <a:solidFill>
                <a:srgbClr val="D1E1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600" dirty="0">
                  <a:solidFill>
                    <a:srgbClr val="333399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703" name="Freeform 64">
                <a:extLst>
                  <a:ext uri="{FF2B5EF4-FFF2-40B4-BE49-F238E27FC236}">
                    <a16:creationId xmlns:a16="http://schemas.microsoft.com/office/drawing/2014/main" id="{B21E0DE7-8411-4A85-92E8-E4C042A7F8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05" y="2070"/>
                <a:ext cx="104" cy="252"/>
              </a:xfrm>
              <a:custGeom>
                <a:avLst/>
                <a:gdLst>
                  <a:gd name="T0" fmla="*/ 0 w 37"/>
                  <a:gd name="T1" fmla="*/ 84 h 84"/>
                  <a:gd name="T2" fmla="*/ 16 w 37"/>
                  <a:gd name="T3" fmla="*/ 42 h 84"/>
                  <a:gd name="T4" fmla="*/ 0 w 37"/>
                  <a:gd name="T5" fmla="*/ 0 h 84"/>
                  <a:gd name="T6" fmla="*/ 21 w 37"/>
                  <a:gd name="T7" fmla="*/ 0 h 84"/>
                  <a:gd name="T8" fmla="*/ 37 w 37"/>
                  <a:gd name="T9" fmla="*/ 42 h 84"/>
                  <a:gd name="T10" fmla="*/ 21 w 37"/>
                  <a:gd name="T11" fmla="*/ 84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7" h="84">
                    <a:moveTo>
                      <a:pt x="0" y="84"/>
                    </a:moveTo>
                    <a:cubicBezTo>
                      <a:pt x="9" y="84"/>
                      <a:pt x="16" y="65"/>
                      <a:pt x="16" y="42"/>
                    </a:cubicBezTo>
                    <a:cubicBezTo>
                      <a:pt x="16" y="19"/>
                      <a:pt x="9" y="0"/>
                      <a:pt x="0" y="0"/>
                    </a:cubicBezTo>
                    <a:cubicBezTo>
                      <a:pt x="21" y="0"/>
                      <a:pt x="21" y="0"/>
                      <a:pt x="21" y="0"/>
                    </a:cubicBezTo>
                    <a:cubicBezTo>
                      <a:pt x="30" y="0"/>
                      <a:pt x="37" y="19"/>
                      <a:pt x="37" y="42"/>
                    </a:cubicBezTo>
                    <a:cubicBezTo>
                      <a:pt x="37" y="66"/>
                      <a:pt x="30" y="84"/>
                      <a:pt x="21" y="84"/>
                    </a:cubicBez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600" dirty="0">
                  <a:solidFill>
                    <a:srgbClr val="333399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704" name="Freeform 65">
                <a:extLst>
                  <a:ext uri="{FF2B5EF4-FFF2-40B4-BE49-F238E27FC236}">
                    <a16:creationId xmlns:a16="http://schemas.microsoft.com/office/drawing/2014/main" id="{7B6689EB-3045-47C0-897B-15F75BB9B58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28" y="2184"/>
                <a:ext cx="155" cy="66"/>
              </a:xfrm>
              <a:custGeom>
                <a:avLst/>
                <a:gdLst>
                  <a:gd name="T0" fmla="*/ 1 w 55"/>
                  <a:gd name="T1" fmla="*/ 0 h 22"/>
                  <a:gd name="T2" fmla="*/ 0 w 55"/>
                  <a:gd name="T3" fmla="*/ 21 h 22"/>
                  <a:gd name="T4" fmla="*/ 55 w 55"/>
                  <a:gd name="T5" fmla="*/ 22 h 22"/>
                  <a:gd name="T6" fmla="*/ 6 w 55"/>
                  <a:gd name="T7" fmla="*/ 13 h 22"/>
                  <a:gd name="T8" fmla="*/ 1 w 55"/>
                  <a:gd name="T9" fmla="*/ 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22">
                    <a:moveTo>
                      <a:pt x="1" y="0"/>
                    </a:moveTo>
                    <a:cubicBezTo>
                      <a:pt x="2" y="3"/>
                      <a:pt x="3" y="16"/>
                      <a:pt x="0" y="21"/>
                    </a:cubicBezTo>
                    <a:cubicBezTo>
                      <a:pt x="55" y="22"/>
                      <a:pt x="55" y="22"/>
                      <a:pt x="55" y="22"/>
                    </a:cubicBezTo>
                    <a:cubicBezTo>
                      <a:pt x="43" y="21"/>
                      <a:pt x="9" y="20"/>
                      <a:pt x="6" y="13"/>
                    </a:cubicBezTo>
                    <a:cubicBezTo>
                      <a:pt x="3" y="8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CACD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600" dirty="0">
                  <a:solidFill>
                    <a:srgbClr val="333399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705" name="Freeform 66">
                <a:extLst>
                  <a:ext uri="{FF2B5EF4-FFF2-40B4-BE49-F238E27FC236}">
                    <a16:creationId xmlns:a16="http://schemas.microsoft.com/office/drawing/2014/main" id="{CFFE8948-F083-4A99-9E42-1DA7617CED8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6" y="2097"/>
                <a:ext cx="48" cy="195"/>
              </a:xfrm>
              <a:custGeom>
                <a:avLst/>
                <a:gdLst>
                  <a:gd name="T0" fmla="*/ 5 w 17"/>
                  <a:gd name="T1" fmla="*/ 65 h 65"/>
                  <a:gd name="T2" fmla="*/ 17 w 17"/>
                  <a:gd name="T3" fmla="*/ 33 h 65"/>
                  <a:gd name="T4" fmla="*/ 5 w 17"/>
                  <a:gd name="T5" fmla="*/ 0 h 65"/>
                  <a:gd name="T6" fmla="*/ 0 w 17"/>
                  <a:gd name="T7" fmla="*/ 0 h 65"/>
                  <a:gd name="T8" fmla="*/ 12 w 17"/>
                  <a:gd name="T9" fmla="*/ 33 h 65"/>
                  <a:gd name="T10" fmla="*/ 0 w 17"/>
                  <a:gd name="T11" fmla="*/ 65 h 65"/>
                  <a:gd name="T12" fmla="*/ 5 w 17"/>
                  <a:gd name="T13" fmla="*/ 65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" h="65">
                    <a:moveTo>
                      <a:pt x="5" y="65"/>
                    </a:moveTo>
                    <a:cubicBezTo>
                      <a:pt x="12" y="65"/>
                      <a:pt x="17" y="50"/>
                      <a:pt x="17" y="33"/>
                    </a:cubicBezTo>
                    <a:cubicBezTo>
                      <a:pt x="17" y="15"/>
                      <a:pt x="12" y="0"/>
                      <a:pt x="5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7" y="0"/>
                      <a:pt x="13" y="15"/>
                      <a:pt x="12" y="33"/>
                    </a:cubicBezTo>
                    <a:cubicBezTo>
                      <a:pt x="12" y="50"/>
                      <a:pt x="7" y="65"/>
                      <a:pt x="0" y="65"/>
                    </a:cubicBezTo>
                    <a:lnTo>
                      <a:pt x="5" y="65"/>
                    </a:lnTo>
                    <a:close/>
                  </a:path>
                </a:pathLst>
              </a:custGeom>
              <a:solidFill>
                <a:srgbClr val="A6C7E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600" dirty="0">
                  <a:solidFill>
                    <a:srgbClr val="333399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706" name="Freeform 67">
                <a:extLst>
                  <a:ext uri="{FF2B5EF4-FFF2-40B4-BE49-F238E27FC236}">
                    <a16:creationId xmlns:a16="http://schemas.microsoft.com/office/drawing/2014/main" id="{5FD2E672-783B-49D8-97AA-2D0233793F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7" y="2145"/>
                <a:ext cx="17" cy="33"/>
              </a:xfrm>
              <a:custGeom>
                <a:avLst/>
                <a:gdLst>
                  <a:gd name="T0" fmla="*/ 6 w 6"/>
                  <a:gd name="T1" fmla="*/ 11 h 11"/>
                  <a:gd name="T2" fmla="*/ 4 w 6"/>
                  <a:gd name="T3" fmla="*/ 0 h 11"/>
                  <a:gd name="T4" fmla="*/ 0 w 6"/>
                  <a:gd name="T5" fmla="*/ 0 h 11"/>
                  <a:gd name="T6" fmla="*/ 1 w 6"/>
                  <a:gd name="T7" fmla="*/ 11 h 11"/>
                  <a:gd name="T8" fmla="*/ 6 w 6"/>
                  <a:gd name="T9" fmla="*/ 1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11">
                    <a:moveTo>
                      <a:pt x="6" y="11"/>
                    </a:moveTo>
                    <a:cubicBezTo>
                      <a:pt x="6" y="7"/>
                      <a:pt x="5" y="3"/>
                      <a:pt x="4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3"/>
                      <a:pt x="1" y="7"/>
                      <a:pt x="1" y="11"/>
                    </a:cubicBezTo>
                    <a:lnTo>
                      <a:pt x="6" y="1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600" dirty="0">
                  <a:solidFill>
                    <a:srgbClr val="333399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707" name="Freeform 68">
                <a:extLst>
                  <a:ext uri="{FF2B5EF4-FFF2-40B4-BE49-F238E27FC236}">
                    <a16:creationId xmlns:a16="http://schemas.microsoft.com/office/drawing/2014/main" id="{A1DBD213-D844-4607-A376-3F9AE74672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4" y="2133"/>
                <a:ext cx="14" cy="9"/>
              </a:xfrm>
              <a:custGeom>
                <a:avLst/>
                <a:gdLst>
                  <a:gd name="T0" fmla="*/ 4 w 5"/>
                  <a:gd name="T1" fmla="*/ 0 h 3"/>
                  <a:gd name="T2" fmla="*/ 0 w 5"/>
                  <a:gd name="T3" fmla="*/ 1 h 3"/>
                  <a:gd name="T4" fmla="*/ 0 w 5"/>
                  <a:gd name="T5" fmla="*/ 3 h 3"/>
                  <a:gd name="T6" fmla="*/ 5 w 5"/>
                  <a:gd name="T7" fmla="*/ 2 h 3"/>
                  <a:gd name="T8" fmla="*/ 4 w 5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">
                    <a:moveTo>
                      <a:pt x="4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2"/>
                      <a:pt x="0" y="3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1"/>
                      <a:pt x="5" y="1"/>
                      <a:pt x="4" y="0"/>
                    </a:cubicBezTo>
                    <a:close/>
                  </a:path>
                </a:pathLst>
              </a:custGeom>
              <a:solidFill>
                <a:srgbClr val="0075B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600" dirty="0">
                  <a:solidFill>
                    <a:srgbClr val="333399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708" name="Freeform 69">
                <a:extLst>
                  <a:ext uri="{FF2B5EF4-FFF2-40B4-BE49-F238E27FC236}">
                    <a16:creationId xmlns:a16="http://schemas.microsoft.com/office/drawing/2014/main" id="{7B3D71FE-2D5C-4C23-B156-6EE122A6EB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20" y="2187"/>
                <a:ext cx="14" cy="15"/>
              </a:xfrm>
              <a:custGeom>
                <a:avLst/>
                <a:gdLst>
                  <a:gd name="T0" fmla="*/ 0 w 5"/>
                  <a:gd name="T1" fmla="*/ 0 h 5"/>
                  <a:gd name="T2" fmla="*/ 0 w 5"/>
                  <a:gd name="T3" fmla="*/ 3 h 5"/>
                  <a:gd name="T4" fmla="*/ 0 w 5"/>
                  <a:gd name="T5" fmla="*/ 5 h 5"/>
                  <a:gd name="T6" fmla="*/ 5 w 5"/>
                  <a:gd name="T7" fmla="*/ 4 h 5"/>
                  <a:gd name="T8" fmla="*/ 5 w 5"/>
                  <a:gd name="T9" fmla="*/ 3 h 5"/>
                  <a:gd name="T10" fmla="*/ 5 w 5"/>
                  <a:gd name="T11" fmla="*/ 1 h 5"/>
                  <a:gd name="T12" fmla="*/ 5 w 5"/>
                  <a:gd name="T13" fmla="*/ 0 h 5"/>
                  <a:gd name="T14" fmla="*/ 0 w 5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" h="5">
                    <a:moveTo>
                      <a:pt x="0" y="0"/>
                    </a:moveTo>
                    <a:cubicBezTo>
                      <a:pt x="0" y="1"/>
                      <a:pt x="0" y="2"/>
                      <a:pt x="0" y="3"/>
                    </a:cubicBezTo>
                    <a:cubicBezTo>
                      <a:pt x="0" y="3"/>
                      <a:pt x="0" y="4"/>
                      <a:pt x="0" y="5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5" y="3"/>
                      <a:pt x="5" y="3"/>
                    </a:cubicBezTo>
                    <a:cubicBezTo>
                      <a:pt x="5" y="2"/>
                      <a:pt x="5" y="1"/>
                      <a:pt x="5" y="1"/>
                    </a:cubicBezTo>
                    <a:cubicBezTo>
                      <a:pt x="5" y="0"/>
                      <a:pt x="5" y="0"/>
                      <a:pt x="5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994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600" dirty="0">
                  <a:solidFill>
                    <a:srgbClr val="333399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709" name="Freeform 70">
                <a:extLst>
                  <a:ext uri="{FF2B5EF4-FFF2-40B4-BE49-F238E27FC236}">
                    <a16:creationId xmlns:a16="http://schemas.microsoft.com/office/drawing/2014/main" id="{A36A3FDA-B001-4CB6-AC94-D2ADBB8C88C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89" y="2124"/>
                <a:ext cx="17" cy="39"/>
              </a:xfrm>
              <a:custGeom>
                <a:avLst/>
                <a:gdLst>
                  <a:gd name="T0" fmla="*/ 4 w 6"/>
                  <a:gd name="T1" fmla="*/ 0 h 13"/>
                  <a:gd name="T2" fmla="*/ 0 w 6"/>
                  <a:gd name="T3" fmla="*/ 0 h 13"/>
                  <a:gd name="T4" fmla="*/ 1 w 6"/>
                  <a:gd name="T5" fmla="*/ 13 h 13"/>
                  <a:gd name="T6" fmla="*/ 6 w 6"/>
                  <a:gd name="T7" fmla="*/ 13 h 13"/>
                  <a:gd name="T8" fmla="*/ 4 w 6"/>
                  <a:gd name="T9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13">
                    <a:moveTo>
                      <a:pt x="4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1" y="9"/>
                      <a:pt x="1" y="13"/>
                    </a:cubicBezTo>
                    <a:cubicBezTo>
                      <a:pt x="6" y="13"/>
                      <a:pt x="6" y="13"/>
                      <a:pt x="6" y="13"/>
                    </a:cubicBezTo>
                    <a:cubicBezTo>
                      <a:pt x="5" y="8"/>
                      <a:pt x="5" y="4"/>
                      <a:pt x="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600" dirty="0">
                  <a:solidFill>
                    <a:srgbClr val="333399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710" name="Freeform 71">
                <a:extLst>
                  <a:ext uri="{FF2B5EF4-FFF2-40B4-BE49-F238E27FC236}">
                    <a16:creationId xmlns:a16="http://schemas.microsoft.com/office/drawing/2014/main" id="{EB37247B-7000-4CBE-9890-CE7F0DCF988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86" y="2112"/>
                <a:ext cx="12" cy="6"/>
              </a:xfrm>
              <a:custGeom>
                <a:avLst/>
                <a:gdLst>
                  <a:gd name="T0" fmla="*/ 4 w 4"/>
                  <a:gd name="T1" fmla="*/ 0 h 2"/>
                  <a:gd name="T2" fmla="*/ 0 w 4"/>
                  <a:gd name="T3" fmla="*/ 0 h 2"/>
                  <a:gd name="T4" fmla="*/ 0 w 4"/>
                  <a:gd name="T5" fmla="*/ 2 h 2"/>
                  <a:gd name="T6" fmla="*/ 4 w 4"/>
                  <a:gd name="T7" fmla="*/ 2 h 2"/>
                  <a:gd name="T8" fmla="*/ 4 w 4"/>
                  <a:gd name="T9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2">
                    <a:moveTo>
                      <a:pt x="4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1"/>
                      <a:pt x="4" y="0"/>
                      <a:pt x="4" y="0"/>
                    </a:cubicBezTo>
                    <a:close/>
                  </a:path>
                </a:pathLst>
              </a:custGeom>
              <a:solidFill>
                <a:srgbClr val="0075B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600" dirty="0">
                  <a:solidFill>
                    <a:srgbClr val="333399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711" name="Freeform 72">
                <a:extLst>
                  <a:ext uri="{FF2B5EF4-FFF2-40B4-BE49-F238E27FC236}">
                    <a16:creationId xmlns:a16="http://schemas.microsoft.com/office/drawing/2014/main" id="{828A5921-2FB9-457E-909D-1EED062959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92" y="2172"/>
                <a:ext cx="14" cy="18"/>
              </a:xfrm>
              <a:custGeom>
                <a:avLst/>
                <a:gdLst>
                  <a:gd name="T0" fmla="*/ 5 w 5"/>
                  <a:gd name="T1" fmla="*/ 6 h 6"/>
                  <a:gd name="T2" fmla="*/ 5 w 5"/>
                  <a:gd name="T3" fmla="*/ 4 h 6"/>
                  <a:gd name="T4" fmla="*/ 5 w 5"/>
                  <a:gd name="T5" fmla="*/ 1 h 6"/>
                  <a:gd name="T6" fmla="*/ 5 w 5"/>
                  <a:gd name="T7" fmla="*/ 0 h 6"/>
                  <a:gd name="T8" fmla="*/ 0 w 5"/>
                  <a:gd name="T9" fmla="*/ 0 h 6"/>
                  <a:gd name="T10" fmla="*/ 0 w 5"/>
                  <a:gd name="T11" fmla="*/ 6 h 6"/>
                  <a:gd name="T12" fmla="*/ 5 w 5"/>
                  <a:gd name="T13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6">
                    <a:moveTo>
                      <a:pt x="5" y="6"/>
                    </a:moveTo>
                    <a:cubicBezTo>
                      <a:pt x="5" y="5"/>
                      <a:pt x="5" y="4"/>
                      <a:pt x="5" y="4"/>
                    </a:cubicBezTo>
                    <a:cubicBezTo>
                      <a:pt x="5" y="3"/>
                      <a:pt x="5" y="2"/>
                      <a:pt x="5" y="1"/>
                    </a:cubicBezTo>
                    <a:cubicBezTo>
                      <a:pt x="5" y="1"/>
                      <a:pt x="5" y="1"/>
                      <a:pt x="5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4"/>
                      <a:pt x="0" y="6"/>
                    </a:cubicBezTo>
                    <a:lnTo>
                      <a:pt x="5" y="6"/>
                    </a:lnTo>
                    <a:close/>
                  </a:path>
                </a:pathLst>
              </a:custGeom>
              <a:solidFill>
                <a:srgbClr val="2994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600" dirty="0">
                  <a:solidFill>
                    <a:srgbClr val="333399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712" name="Freeform 73">
                <a:extLst>
                  <a:ext uri="{FF2B5EF4-FFF2-40B4-BE49-F238E27FC236}">
                    <a16:creationId xmlns:a16="http://schemas.microsoft.com/office/drawing/2014/main" id="{E3F8A03B-8364-49DD-9708-4313AE9C36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6" y="2100"/>
                <a:ext cx="73" cy="72"/>
              </a:xfrm>
              <a:custGeom>
                <a:avLst/>
                <a:gdLst>
                  <a:gd name="T0" fmla="*/ 21 w 26"/>
                  <a:gd name="T1" fmla="*/ 0 h 24"/>
                  <a:gd name="T2" fmla="*/ 0 w 26"/>
                  <a:gd name="T3" fmla="*/ 0 h 24"/>
                  <a:gd name="T4" fmla="*/ 0 w 26"/>
                  <a:gd name="T5" fmla="*/ 3 h 24"/>
                  <a:gd name="T6" fmla="*/ 4 w 26"/>
                  <a:gd name="T7" fmla="*/ 24 h 24"/>
                  <a:gd name="T8" fmla="*/ 26 w 26"/>
                  <a:gd name="T9" fmla="*/ 23 h 24"/>
                  <a:gd name="T10" fmla="*/ 21 w 26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6" h="24">
                    <a:moveTo>
                      <a:pt x="2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2"/>
                      <a:pt x="0" y="3"/>
                    </a:cubicBezTo>
                    <a:cubicBezTo>
                      <a:pt x="2" y="9"/>
                      <a:pt x="4" y="16"/>
                      <a:pt x="4" y="24"/>
                    </a:cubicBezTo>
                    <a:cubicBezTo>
                      <a:pt x="26" y="23"/>
                      <a:pt x="26" y="23"/>
                      <a:pt x="26" y="23"/>
                    </a:cubicBezTo>
                    <a:cubicBezTo>
                      <a:pt x="25" y="14"/>
                      <a:pt x="23" y="6"/>
                      <a:pt x="21" y="0"/>
                    </a:cubicBezTo>
                    <a:close/>
                  </a:path>
                </a:pathLst>
              </a:custGeom>
              <a:solidFill>
                <a:srgbClr val="9EA0A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600" dirty="0">
                  <a:solidFill>
                    <a:srgbClr val="333399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713" name="Freeform 74">
                <a:extLst>
                  <a:ext uri="{FF2B5EF4-FFF2-40B4-BE49-F238E27FC236}">
                    <a16:creationId xmlns:a16="http://schemas.microsoft.com/office/drawing/2014/main" id="{AF6B7DC4-9333-4354-B539-041DC6CF6E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25" y="2082"/>
                <a:ext cx="67" cy="18"/>
              </a:xfrm>
              <a:custGeom>
                <a:avLst/>
                <a:gdLst>
                  <a:gd name="T0" fmla="*/ 22 w 24"/>
                  <a:gd name="T1" fmla="*/ 0 h 6"/>
                  <a:gd name="T2" fmla="*/ 0 w 24"/>
                  <a:gd name="T3" fmla="*/ 1 h 6"/>
                  <a:gd name="T4" fmla="*/ 3 w 24"/>
                  <a:gd name="T5" fmla="*/ 6 h 6"/>
                  <a:gd name="T6" fmla="*/ 24 w 24"/>
                  <a:gd name="T7" fmla="*/ 5 h 6"/>
                  <a:gd name="T8" fmla="*/ 22 w 24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6">
                    <a:moveTo>
                      <a:pt x="22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2"/>
                      <a:pt x="2" y="4"/>
                      <a:pt x="3" y="6"/>
                    </a:cubicBezTo>
                    <a:cubicBezTo>
                      <a:pt x="24" y="5"/>
                      <a:pt x="24" y="5"/>
                      <a:pt x="24" y="5"/>
                    </a:cubicBezTo>
                    <a:cubicBezTo>
                      <a:pt x="23" y="3"/>
                      <a:pt x="22" y="2"/>
                      <a:pt x="2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600" dirty="0">
                  <a:solidFill>
                    <a:srgbClr val="333399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714" name="Freeform 75">
                <a:extLst>
                  <a:ext uri="{FF2B5EF4-FFF2-40B4-BE49-F238E27FC236}">
                    <a16:creationId xmlns:a16="http://schemas.microsoft.com/office/drawing/2014/main" id="{969B6061-44A5-4409-82A7-18B6D571738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47" y="2184"/>
                <a:ext cx="62" cy="33"/>
              </a:xfrm>
              <a:custGeom>
                <a:avLst/>
                <a:gdLst>
                  <a:gd name="T0" fmla="*/ 22 w 22"/>
                  <a:gd name="T1" fmla="*/ 11 h 11"/>
                  <a:gd name="T2" fmla="*/ 22 w 22"/>
                  <a:gd name="T3" fmla="*/ 4 h 11"/>
                  <a:gd name="T4" fmla="*/ 22 w 22"/>
                  <a:gd name="T5" fmla="*/ 0 h 11"/>
                  <a:gd name="T6" fmla="*/ 1 w 22"/>
                  <a:gd name="T7" fmla="*/ 0 h 11"/>
                  <a:gd name="T8" fmla="*/ 1 w 22"/>
                  <a:gd name="T9" fmla="*/ 4 h 11"/>
                  <a:gd name="T10" fmla="*/ 0 w 22"/>
                  <a:gd name="T11" fmla="*/ 11 h 11"/>
                  <a:gd name="T12" fmla="*/ 22 w 22"/>
                  <a:gd name="T13" fmla="*/ 1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2" h="11">
                    <a:moveTo>
                      <a:pt x="22" y="11"/>
                    </a:moveTo>
                    <a:cubicBezTo>
                      <a:pt x="22" y="8"/>
                      <a:pt x="22" y="6"/>
                      <a:pt x="22" y="4"/>
                    </a:cubicBezTo>
                    <a:cubicBezTo>
                      <a:pt x="22" y="3"/>
                      <a:pt x="22" y="1"/>
                      <a:pt x="22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3"/>
                      <a:pt x="1" y="4"/>
                    </a:cubicBezTo>
                    <a:cubicBezTo>
                      <a:pt x="1" y="7"/>
                      <a:pt x="1" y="9"/>
                      <a:pt x="0" y="11"/>
                    </a:cubicBezTo>
                    <a:lnTo>
                      <a:pt x="22" y="11"/>
                    </a:lnTo>
                    <a:close/>
                  </a:path>
                </a:pathLst>
              </a:custGeom>
              <a:solidFill>
                <a:srgbClr val="DDDE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600" dirty="0">
                  <a:solidFill>
                    <a:srgbClr val="333399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715" name="Freeform 76">
                <a:extLst>
                  <a:ext uri="{FF2B5EF4-FFF2-40B4-BE49-F238E27FC236}">
                    <a16:creationId xmlns:a16="http://schemas.microsoft.com/office/drawing/2014/main" id="{1EAD7003-5059-42C3-8350-CF33B6D07D6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37" y="2148"/>
                <a:ext cx="169" cy="60"/>
              </a:xfrm>
              <a:custGeom>
                <a:avLst/>
                <a:gdLst>
                  <a:gd name="T0" fmla="*/ 48 w 60"/>
                  <a:gd name="T1" fmla="*/ 2 h 20"/>
                  <a:gd name="T2" fmla="*/ 55 w 60"/>
                  <a:gd name="T3" fmla="*/ 3 h 20"/>
                  <a:gd name="T4" fmla="*/ 58 w 60"/>
                  <a:gd name="T5" fmla="*/ 8 h 20"/>
                  <a:gd name="T6" fmla="*/ 59 w 60"/>
                  <a:gd name="T7" fmla="*/ 20 h 20"/>
                  <a:gd name="T8" fmla="*/ 54 w 60"/>
                  <a:gd name="T9" fmla="*/ 0 h 20"/>
                  <a:gd name="T10" fmla="*/ 0 w 60"/>
                  <a:gd name="T11" fmla="*/ 0 h 20"/>
                  <a:gd name="T12" fmla="*/ 48 w 60"/>
                  <a:gd name="T13" fmla="*/ 2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0" h="20">
                    <a:moveTo>
                      <a:pt x="48" y="2"/>
                    </a:moveTo>
                    <a:cubicBezTo>
                      <a:pt x="50" y="2"/>
                      <a:pt x="54" y="2"/>
                      <a:pt x="55" y="3"/>
                    </a:cubicBezTo>
                    <a:cubicBezTo>
                      <a:pt x="56" y="4"/>
                      <a:pt x="57" y="6"/>
                      <a:pt x="58" y="8"/>
                    </a:cubicBezTo>
                    <a:cubicBezTo>
                      <a:pt x="59" y="12"/>
                      <a:pt x="59" y="17"/>
                      <a:pt x="59" y="20"/>
                    </a:cubicBezTo>
                    <a:cubicBezTo>
                      <a:pt x="60" y="11"/>
                      <a:pt x="58" y="0"/>
                      <a:pt x="54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36" y="1"/>
                      <a:pt x="48" y="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600" dirty="0">
                  <a:solidFill>
                    <a:srgbClr val="333399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716" name="Freeform 77">
                <a:extLst>
                  <a:ext uri="{FF2B5EF4-FFF2-40B4-BE49-F238E27FC236}">
                    <a16:creationId xmlns:a16="http://schemas.microsoft.com/office/drawing/2014/main" id="{4E1AE4C9-583C-49E5-A811-A3DC12FEA6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3" y="2103"/>
                <a:ext cx="34" cy="183"/>
              </a:xfrm>
              <a:custGeom>
                <a:avLst/>
                <a:gdLst>
                  <a:gd name="T0" fmla="*/ 1 w 12"/>
                  <a:gd name="T1" fmla="*/ 0 h 61"/>
                  <a:gd name="T2" fmla="*/ 1 w 12"/>
                  <a:gd name="T3" fmla="*/ 0 h 61"/>
                  <a:gd name="T4" fmla="*/ 11 w 12"/>
                  <a:gd name="T5" fmla="*/ 30 h 61"/>
                  <a:gd name="T6" fmla="*/ 0 w 12"/>
                  <a:gd name="T7" fmla="*/ 61 h 61"/>
                  <a:gd name="T8" fmla="*/ 1 w 12"/>
                  <a:gd name="T9" fmla="*/ 61 h 61"/>
                  <a:gd name="T10" fmla="*/ 12 w 12"/>
                  <a:gd name="T11" fmla="*/ 30 h 61"/>
                  <a:gd name="T12" fmla="*/ 1 w 12"/>
                  <a:gd name="T13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6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6" y="2"/>
                      <a:pt x="11" y="15"/>
                      <a:pt x="11" y="30"/>
                    </a:cubicBezTo>
                    <a:cubicBezTo>
                      <a:pt x="11" y="46"/>
                      <a:pt x="6" y="60"/>
                      <a:pt x="0" y="61"/>
                    </a:cubicBezTo>
                    <a:cubicBezTo>
                      <a:pt x="0" y="61"/>
                      <a:pt x="1" y="61"/>
                      <a:pt x="1" y="61"/>
                    </a:cubicBezTo>
                    <a:cubicBezTo>
                      <a:pt x="7" y="61"/>
                      <a:pt x="12" y="46"/>
                      <a:pt x="12" y="30"/>
                    </a:cubicBezTo>
                    <a:cubicBezTo>
                      <a:pt x="12" y="14"/>
                      <a:pt x="7" y="0"/>
                      <a:pt x="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600" dirty="0">
                  <a:solidFill>
                    <a:srgbClr val="333399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717" name="Freeform 78">
                <a:extLst>
                  <a:ext uri="{FF2B5EF4-FFF2-40B4-BE49-F238E27FC236}">
                    <a16:creationId xmlns:a16="http://schemas.microsoft.com/office/drawing/2014/main" id="{A78C7DB3-3921-48F5-9C2A-16110DE302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24" y="2028"/>
                <a:ext cx="65" cy="339"/>
              </a:xfrm>
              <a:custGeom>
                <a:avLst/>
                <a:gdLst>
                  <a:gd name="T0" fmla="*/ 2 w 23"/>
                  <a:gd name="T1" fmla="*/ 0 h 113"/>
                  <a:gd name="T2" fmla="*/ 1 w 23"/>
                  <a:gd name="T3" fmla="*/ 0 h 113"/>
                  <a:gd name="T4" fmla="*/ 20 w 23"/>
                  <a:gd name="T5" fmla="*/ 56 h 113"/>
                  <a:gd name="T6" fmla="*/ 0 w 23"/>
                  <a:gd name="T7" fmla="*/ 113 h 113"/>
                  <a:gd name="T8" fmla="*/ 2 w 23"/>
                  <a:gd name="T9" fmla="*/ 113 h 113"/>
                  <a:gd name="T10" fmla="*/ 23 w 23"/>
                  <a:gd name="T11" fmla="*/ 56 h 113"/>
                  <a:gd name="T12" fmla="*/ 2 w 23"/>
                  <a:gd name="T13" fmla="*/ 0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3" h="113">
                    <a:moveTo>
                      <a:pt x="2" y="0"/>
                    </a:moveTo>
                    <a:cubicBezTo>
                      <a:pt x="2" y="0"/>
                      <a:pt x="2" y="0"/>
                      <a:pt x="1" y="0"/>
                    </a:cubicBezTo>
                    <a:cubicBezTo>
                      <a:pt x="11" y="4"/>
                      <a:pt x="20" y="28"/>
                      <a:pt x="20" y="56"/>
                    </a:cubicBezTo>
                    <a:cubicBezTo>
                      <a:pt x="20" y="86"/>
                      <a:pt x="11" y="112"/>
                      <a:pt x="0" y="113"/>
                    </a:cubicBezTo>
                    <a:cubicBezTo>
                      <a:pt x="1" y="113"/>
                      <a:pt x="1" y="113"/>
                      <a:pt x="2" y="113"/>
                    </a:cubicBezTo>
                    <a:cubicBezTo>
                      <a:pt x="14" y="113"/>
                      <a:pt x="23" y="87"/>
                      <a:pt x="23" y="56"/>
                    </a:cubicBezTo>
                    <a:cubicBezTo>
                      <a:pt x="23" y="26"/>
                      <a:pt x="13" y="0"/>
                      <a:pt x="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600" dirty="0">
                  <a:solidFill>
                    <a:srgbClr val="333399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718" name="Freeform 79">
                <a:extLst>
                  <a:ext uri="{FF2B5EF4-FFF2-40B4-BE49-F238E27FC236}">
                    <a16:creationId xmlns:a16="http://schemas.microsoft.com/office/drawing/2014/main" id="{E305AF5A-3D4B-43D4-AB56-7E3AE43174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32" y="2067"/>
                <a:ext cx="45" cy="255"/>
              </a:xfrm>
              <a:custGeom>
                <a:avLst/>
                <a:gdLst>
                  <a:gd name="T0" fmla="*/ 16 w 16"/>
                  <a:gd name="T1" fmla="*/ 85 h 85"/>
                  <a:gd name="T2" fmla="*/ 0 w 16"/>
                  <a:gd name="T3" fmla="*/ 42 h 85"/>
                  <a:gd name="T4" fmla="*/ 16 w 16"/>
                  <a:gd name="T5" fmla="*/ 0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85">
                    <a:moveTo>
                      <a:pt x="16" y="85"/>
                    </a:moveTo>
                    <a:cubicBezTo>
                      <a:pt x="7" y="85"/>
                      <a:pt x="0" y="66"/>
                      <a:pt x="0" y="42"/>
                    </a:cubicBezTo>
                    <a:cubicBezTo>
                      <a:pt x="0" y="19"/>
                      <a:pt x="8" y="0"/>
                      <a:pt x="16" y="0"/>
                    </a:cubicBezTo>
                  </a:path>
                </a:pathLst>
              </a:custGeom>
              <a:noFill/>
              <a:ln w="7938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600" dirty="0">
                  <a:solidFill>
                    <a:srgbClr val="333399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719" name="Freeform 80">
                <a:extLst>
                  <a:ext uri="{FF2B5EF4-FFF2-40B4-BE49-F238E27FC236}">
                    <a16:creationId xmlns:a16="http://schemas.microsoft.com/office/drawing/2014/main" id="{32B2B20C-3837-4DBB-B337-CF98147232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00" y="2130"/>
                <a:ext cx="902" cy="186"/>
              </a:xfrm>
              <a:custGeom>
                <a:avLst/>
                <a:gdLst>
                  <a:gd name="T0" fmla="*/ 3 w 320"/>
                  <a:gd name="T1" fmla="*/ 0 h 62"/>
                  <a:gd name="T2" fmla="*/ 1 w 320"/>
                  <a:gd name="T3" fmla="*/ 57 h 62"/>
                  <a:gd name="T4" fmla="*/ 10 w 320"/>
                  <a:gd name="T5" fmla="*/ 60 h 62"/>
                  <a:gd name="T6" fmla="*/ 320 w 320"/>
                  <a:gd name="T7" fmla="*/ 60 h 62"/>
                  <a:gd name="T8" fmla="*/ 86 w 320"/>
                  <a:gd name="T9" fmla="*/ 48 h 62"/>
                  <a:gd name="T10" fmla="*/ 16 w 320"/>
                  <a:gd name="T11" fmla="*/ 31 h 62"/>
                  <a:gd name="T12" fmla="*/ 3 w 320"/>
                  <a:gd name="T13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20" h="62">
                    <a:moveTo>
                      <a:pt x="3" y="0"/>
                    </a:moveTo>
                    <a:cubicBezTo>
                      <a:pt x="6" y="13"/>
                      <a:pt x="8" y="35"/>
                      <a:pt x="1" y="57"/>
                    </a:cubicBezTo>
                    <a:cubicBezTo>
                      <a:pt x="0" y="62"/>
                      <a:pt x="4" y="60"/>
                      <a:pt x="10" y="60"/>
                    </a:cubicBezTo>
                    <a:cubicBezTo>
                      <a:pt x="17" y="60"/>
                      <a:pt x="320" y="60"/>
                      <a:pt x="320" y="60"/>
                    </a:cubicBezTo>
                    <a:cubicBezTo>
                      <a:pt x="290" y="60"/>
                      <a:pt x="130" y="49"/>
                      <a:pt x="86" y="48"/>
                    </a:cubicBezTo>
                    <a:cubicBezTo>
                      <a:pt x="39" y="46"/>
                      <a:pt x="24" y="47"/>
                      <a:pt x="16" y="31"/>
                    </a:cubicBezTo>
                    <a:cubicBezTo>
                      <a:pt x="9" y="18"/>
                      <a:pt x="6" y="2"/>
                      <a:pt x="3" y="0"/>
                    </a:cubicBezTo>
                    <a:close/>
                  </a:path>
                </a:pathLst>
              </a:custGeom>
              <a:solidFill>
                <a:srgbClr val="A4C6E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600" dirty="0">
                  <a:solidFill>
                    <a:srgbClr val="333399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720" name="Freeform 81">
                <a:extLst>
                  <a:ext uri="{FF2B5EF4-FFF2-40B4-BE49-F238E27FC236}">
                    <a16:creationId xmlns:a16="http://schemas.microsoft.com/office/drawing/2014/main" id="{61CDABA9-1094-43D5-B185-B324B167C0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12" y="2079"/>
                <a:ext cx="890" cy="36"/>
              </a:xfrm>
              <a:custGeom>
                <a:avLst/>
                <a:gdLst>
                  <a:gd name="T0" fmla="*/ 0 w 316"/>
                  <a:gd name="T1" fmla="*/ 0 h 12"/>
                  <a:gd name="T2" fmla="*/ 316 w 316"/>
                  <a:gd name="T3" fmla="*/ 0 h 12"/>
                  <a:gd name="T4" fmla="*/ 0 w 316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16" h="12">
                    <a:moveTo>
                      <a:pt x="0" y="0"/>
                    </a:moveTo>
                    <a:cubicBezTo>
                      <a:pt x="316" y="0"/>
                      <a:pt x="316" y="0"/>
                      <a:pt x="316" y="0"/>
                    </a:cubicBezTo>
                    <a:cubicBezTo>
                      <a:pt x="302" y="6"/>
                      <a:pt x="21" y="12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600" dirty="0">
                  <a:solidFill>
                    <a:srgbClr val="333399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721" name="Oval 82">
                <a:extLst>
                  <a:ext uri="{FF2B5EF4-FFF2-40B4-BE49-F238E27FC236}">
                    <a16:creationId xmlns:a16="http://schemas.microsoft.com/office/drawing/2014/main" id="{CA538014-DA5A-4803-8D75-D5E5D74D76B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80" y="2133"/>
                <a:ext cx="34" cy="93"/>
              </a:xfrm>
              <a:prstGeom prst="ellipse">
                <a:avLst/>
              </a:prstGeom>
              <a:solidFill>
                <a:srgbClr val="A4C6E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600" dirty="0">
                  <a:solidFill>
                    <a:srgbClr val="333399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722" name="Freeform 83">
                <a:extLst>
                  <a:ext uri="{FF2B5EF4-FFF2-40B4-BE49-F238E27FC236}">
                    <a16:creationId xmlns:a16="http://schemas.microsoft.com/office/drawing/2014/main" id="{DD5141FA-A12E-492A-9F1E-D917450F6F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30" y="2022"/>
                <a:ext cx="76" cy="354"/>
              </a:xfrm>
              <a:custGeom>
                <a:avLst/>
                <a:gdLst>
                  <a:gd name="T0" fmla="*/ 5 w 27"/>
                  <a:gd name="T1" fmla="*/ 118 h 118"/>
                  <a:gd name="T2" fmla="*/ 27 w 27"/>
                  <a:gd name="T3" fmla="*/ 59 h 118"/>
                  <a:gd name="T4" fmla="*/ 5 w 27"/>
                  <a:gd name="T5" fmla="*/ 0 h 118"/>
                  <a:gd name="T6" fmla="*/ 1 w 27"/>
                  <a:gd name="T7" fmla="*/ 0 h 118"/>
                  <a:gd name="T8" fmla="*/ 23 w 27"/>
                  <a:gd name="T9" fmla="*/ 59 h 118"/>
                  <a:gd name="T10" fmla="*/ 0 w 27"/>
                  <a:gd name="T11" fmla="*/ 118 h 118"/>
                  <a:gd name="T12" fmla="*/ 5 w 27"/>
                  <a:gd name="T13" fmla="*/ 118 h 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7" h="118">
                    <a:moveTo>
                      <a:pt x="5" y="118"/>
                    </a:moveTo>
                    <a:cubicBezTo>
                      <a:pt x="17" y="118"/>
                      <a:pt x="27" y="91"/>
                      <a:pt x="27" y="59"/>
                    </a:cubicBezTo>
                    <a:cubicBezTo>
                      <a:pt x="27" y="26"/>
                      <a:pt x="17" y="0"/>
                      <a:pt x="5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3" y="0"/>
                      <a:pt x="23" y="26"/>
                      <a:pt x="23" y="59"/>
                    </a:cubicBezTo>
                    <a:cubicBezTo>
                      <a:pt x="23" y="91"/>
                      <a:pt x="13" y="118"/>
                      <a:pt x="0" y="118"/>
                    </a:cubicBezTo>
                    <a:lnTo>
                      <a:pt x="5" y="118"/>
                    </a:lnTo>
                    <a:close/>
                  </a:path>
                </a:pathLst>
              </a:custGeom>
              <a:noFill/>
              <a:ln w="7938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600" dirty="0">
                  <a:solidFill>
                    <a:srgbClr val="333399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723" name="Freeform 84">
                <a:extLst>
                  <a:ext uri="{FF2B5EF4-FFF2-40B4-BE49-F238E27FC236}">
                    <a16:creationId xmlns:a16="http://schemas.microsoft.com/office/drawing/2014/main" id="{F0C704D4-0C5B-4792-8830-6859178C0F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74" y="2022"/>
                <a:ext cx="121" cy="354"/>
              </a:xfrm>
              <a:custGeom>
                <a:avLst/>
                <a:gdLst>
                  <a:gd name="T0" fmla="*/ 21 w 43"/>
                  <a:gd name="T1" fmla="*/ 0 h 118"/>
                  <a:gd name="T2" fmla="*/ 0 w 43"/>
                  <a:gd name="T3" fmla="*/ 38 h 118"/>
                  <a:gd name="T4" fmla="*/ 15 w 43"/>
                  <a:gd name="T5" fmla="*/ 38 h 118"/>
                  <a:gd name="T6" fmla="*/ 23 w 43"/>
                  <a:gd name="T7" fmla="*/ 60 h 118"/>
                  <a:gd name="T8" fmla="*/ 15 w 43"/>
                  <a:gd name="T9" fmla="*/ 81 h 118"/>
                  <a:gd name="T10" fmla="*/ 0 w 43"/>
                  <a:gd name="T11" fmla="*/ 81 h 118"/>
                  <a:gd name="T12" fmla="*/ 20 w 43"/>
                  <a:gd name="T13" fmla="*/ 118 h 118"/>
                  <a:gd name="T14" fmla="*/ 43 w 43"/>
                  <a:gd name="T15" fmla="*/ 59 h 118"/>
                  <a:gd name="T16" fmla="*/ 21 w 43"/>
                  <a:gd name="T17" fmla="*/ 0 h 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3" h="118">
                    <a:moveTo>
                      <a:pt x="21" y="0"/>
                    </a:moveTo>
                    <a:cubicBezTo>
                      <a:pt x="11" y="0"/>
                      <a:pt x="3" y="16"/>
                      <a:pt x="0" y="38"/>
                    </a:cubicBezTo>
                    <a:cubicBezTo>
                      <a:pt x="15" y="38"/>
                      <a:pt x="15" y="38"/>
                      <a:pt x="15" y="38"/>
                    </a:cubicBezTo>
                    <a:cubicBezTo>
                      <a:pt x="19" y="38"/>
                      <a:pt x="23" y="48"/>
                      <a:pt x="23" y="60"/>
                    </a:cubicBezTo>
                    <a:cubicBezTo>
                      <a:pt x="23" y="72"/>
                      <a:pt x="19" y="81"/>
                      <a:pt x="15" y="81"/>
                    </a:cubicBezTo>
                    <a:cubicBezTo>
                      <a:pt x="0" y="81"/>
                      <a:pt x="0" y="81"/>
                      <a:pt x="0" y="81"/>
                    </a:cubicBezTo>
                    <a:cubicBezTo>
                      <a:pt x="4" y="103"/>
                      <a:pt x="11" y="117"/>
                      <a:pt x="20" y="118"/>
                    </a:cubicBezTo>
                    <a:cubicBezTo>
                      <a:pt x="33" y="118"/>
                      <a:pt x="43" y="91"/>
                      <a:pt x="43" y="59"/>
                    </a:cubicBezTo>
                    <a:cubicBezTo>
                      <a:pt x="43" y="26"/>
                      <a:pt x="33" y="0"/>
                      <a:pt x="21" y="0"/>
                    </a:cubicBezTo>
                    <a:close/>
                  </a:path>
                </a:pathLst>
              </a:custGeom>
              <a:noFill/>
              <a:ln w="7938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600" dirty="0">
                  <a:solidFill>
                    <a:srgbClr val="333399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724" name="Freeform 85">
                <a:extLst>
                  <a:ext uri="{FF2B5EF4-FFF2-40B4-BE49-F238E27FC236}">
                    <a16:creationId xmlns:a16="http://schemas.microsoft.com/office/drawing/2014/main" id="{3AC0B5AD-B0CB-4347-AFB4-71B2A130C6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86" y="2067"/>
                <a:ext cx="1553" cy="255"/>
              </a:xfrm>
              <a:custGeom>
                <a:avLst/>
                <a:gdLst>
                  <a:gd name="T0" fmla="*/ 529 w 551"/>
                  <a:gd name="T1" fmla="*/ 0 h 85"/>
                  <a:gd name="T2" fmla="*/ 0 w 551"/>
                  <a:gd name="T3" fmla="*/ 0 h 85"/>
                  <a:gd name="T4" fmla="*/ 7 w 551"/>
                  <a:gd name="T5" fmla="*/ 44 h 85"/>
                  <a:gd name="T6" fmla="*/ 1 w 551"/>
                  <a:gd name="T7" fmla="*/ 85 h 85"/>
                  <a:gd name="T8" fmla="*/ 529 w 551"/>
                  <a:gd name="T9" fmla="*/ 85 h 85"/>
                  <a:gd name="T10" fmla="*/ 551 w 551"/>
                  <a:gd name="T11" fmla="*/ 30 h 85"/>
                  <a:gd name="T12" fmla="*/ 529 w 551"/>
                  <a:gd name="T13" fmla="*/ 0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51" h="85">
                    <a:moveTo>
                      <a:pt x="529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5" y="11"/>
                      <a:pt x="7" y="26"/>
                      <a:pt x="7" y="44"/>
                    </a:cubicBezTo>
                    <a:cubicBezTo>
                      <a:pt x="7" y="60"/>
                      <a:pt x="5" y="74"/>
                      <a:pt x="1" y="85"/>
                    </a:cubicBezTo>
                    <a:cubicBezTo>
                      <a:pt x="529" y="85"/>
                      <a:pt x="529" y="85"/>
                      <a:pt x="529" y="85"/>
                    </a:cubicBezTo>
                    <a:cubicBezTo>
                      <a:pt x="538" y="85"/>
                      <a:pt x="551" y="40"/>
                      <a:pt x="551" y="30"/>
                    </a:cubicBezTo>
                    <a:cubicBezTo>
                      <a:pt x="551" y="20"/>
                      <a:pt x="538" y="0"/>
                      <a:pt x="529" y="0"/>
                    </a:cubicBezTo>
                    <a:close/>
                  </a:path>
                </a:pathLst>
              </a:custGeom>
              <a:noFill/>
              <a:ln w="7938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600" dirty="0">
                  <a:solidFill>
                    <a:srgbClr val="333399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725" name="Freeform 86">
                <a:extLst>
                  <a:ext uri="{FF2B5EF4-FFF2-40B4-BE49-F238E27FC236}">
                    <a16:creationId xmlns:a16="http://schemas.microsoft.com/office/drawing/2014/main" id="{976F0009-7C79-428F-9C71-265AEE3FA9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52" y="2097"/>
                <a:ext cx="71" cy="195"/>
              </a:xfrm>
              <a:custGeom>
                <a:avLst/>
                <a:gdLst>
                  <a:gd name="T0" fmla="*/ 0 w 25"/>
                  <a:gd name="T1" fmla="*/ 33 h 65"/>
                  <a:gd name="T2" fmla="*/ 12 w 25"/>
                  <a:gd name="T3" fmla="*/ 0 h 65"/>
                  <a:gd name="T4" fmla="*/ 24 w 25"/>
                  <a:gd name="T5" fmla="*/ 33 h 65"/>
                  <a:gd name="T6" fmla="*/ 12 w 25"/>
                  <a:gd name="T7" fmla="*/ 65 h 65"/>
                  <a:gd name="T8" fmla="*/ 0 w 25"/>
                  <a:gd name="T9" fmla="*/ 33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65">
                    <a:moveTo>
                      <a:pt x="0" y="33"/>
                    </a:moveTo>
                    <a:cubicBezTo>
                      <a:pt x="0" y="15"/>
                      <a:pt x="6" y="0"/>
                      <a:pt x="12" y="0"/>
                    </a:cubicBezTo>
                    <a:cubicBezTo>
                      <a:pt x="19" y="0"/>
                      <a:pt x="25" y="15"/>
                      <a:pt x="24" y="33"/>
                    </a:cubicBezTo>
                    <a:cubicBezTo>
                      <a:pt x="24" y="50"/>
                      <a:pt x="19" y="65"/>
                      <a:pt x="12" y="65"/>
                    </a:cubicBezTo>
                    <a:cubicBezTo>
                      <a:pt x="6" y="65"/>
                      <a:pt x="0" y="50"/>
                      <a:pt x="0" y="33"/>
                    </a:cubicBezTo>
                    <a:close/>
                  </a:path>
                </a:pathLst>
              </a:custGeom>
              <a:noFill/>
              <a:ln w="7938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600" dirty="0">
                  <a:solidFill>
                    <a:srgbClr val="333399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726" name="Freeform 87">
                <a:extLst>
                  <a:ext uri="{FF2B5EF4-FFF2-40B4-BE49-F238E27FC236}">
                    <a16:creationId xmlns:a16="http://schemas.microsoft.com/office/drawing/2014/main" id="{A7695D98-A000-4C68-A09C-ED284908798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15" y="2067"/>
                <a:ext cx="36" cy="129"/>
              </a:xfrm>
              <a:custGeom>
                <a:avLst/>
                <a:gdLst>
                  <a:gd name="T0" fmla="*/ 0 w 13"/>
                  <a:gd name="T1" fmla="*/ 0 h 43"/>
                  <a:gd name="T2" fmla="*/ 12 w 13"/>
                  <a:gd name="T3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3" h="43">
                    <a:moveTo>
                      <a:pt x="0" y="0"/>
                    </a:moveTo>
                    <a:cubicBezTo>
                      <a:pt x="9" y="0"/>
                      <a:pt x="13" y="20"/>
                      <a:pt x="12" y="43"/>
                    </a:cubicBezTo>
                  </a:path>
                </a:pathLst>
              </a:custGeom>
              <a:noFill/>
              <a:ln w="7938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600" dirty="0">
                  <a:solidFill>
                    <a:srgbClr val="333399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727" name="Freeform 88">
                <a:extLst>
                  <a:ext uri="{FF2B5EF4-FFF2-40B4-BE49-F238E27FC236}">
                    <a16:creationId xmlns:a16="http://schemas.microsoft.com/office/drawing/2014/main" id="{5AC39191-B698-4A7D-8912-7BE9C51D337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10" y="2067"/>
                <a:ext cx="37" cy="129"/>
              </a:xfrm>
              <a:custGeom>
                <a:avLst/>
                <a:gdLst>
                  <a:gd name="T0" fmla="*/ 0 w 13"/>
                  <a:gd name="T1" fmla="*/ 0 h 43"/>
                  <a:gd name="T2" fmla="*/ 13 w 13"/>
                  <a:gd name="T3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3" h="43">
                    <a:moveTo>
                      <a:pt x="0" y="0"/>
                    </a:moveTo>
                    <a:cubicBezTo>
                      <a:pt x="9" y="0"/>
                      <a:pt x="13" y="20"/>
                      <a:pt x="13" y="43"/>
                    </a:cubicBezTo>
                  </a:path>
                </a:pathLst>
              </a:custGeom>
              <a:noFill/>
              <a:ln w="17463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600" dirty="0">
                  <a:solidFill>
                    <a:srgbClr val="333399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728" name="Freeform 89">
                <a:extLst>
                  <a:ext uri="{FF2B5EF4-FFF2-40B4-BE49-F238E27FC236}">
                    <a16:creationId xmlns:a16="http://schemas.microsoft.com/office/drawing/2014/main" id="{1F691C14-B894-4EF7-B4AA-4BDCDA30A5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3" y="2067"/>
                <a:ext cx="40" cy="129"/>
              </a:xfrm>
              <a:custGeom>
                <a:avLst/>
                <a:gdLst>
                  <a:gd name="T0" fmla="*/ 0 w 14"/>
                  <a:gd name="T1" fmla="*/ 0 h 43"/>
                  <a:gd name="T2" fmla="*/ 14 w 14"/>
                  <a:gd name="T3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4" h="43">
                    <a:moveTo>
                      <a:pt x="0" y="0"/>
                    </a:moveTo>
                    <a:cubicBezTo>
                      <a:pt x="9" y="0"/>
                      <a:pt x="14" y="20"/>
                      <a:pt x="14" y="43"/>
                    </a:cubicBezTo>
                  </a:path>
                </a:pathLst>
              </a:custGeom>
              <a:noFill/>
              <a:ln w="7938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600" dirty="0">
                  <a:solidFill>
                    <a:srgbClr val="333399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729" name="Freeform 90">
                <a:extLst>
                  <a:ext uri="{FF2B5EF4-FFF2-40B4-BE49-F238E27FC236}">
                    <a16:creationId xmlns:a16="http://schemas.microsoft.com/office/drawing/2014/main" id="{95B61A50-2BD8-425D-A0BA-72AC9DD1DF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99" y="2067"/>
                <a:ext cx="40" cy="129"/>
              </a:xfrm>
              <a:custGeom>
                <a:avLst/>
                <a:gdLst>
                  <a:gd name="T0" fmla="*/ 0 w 14"/>
                  <a:gd name="T1" fmla="*/ 0 h 43"/>
                  <a:gd name="T2" fmla="*/ 14 w 14"/>
                  <a:gd name="T3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4" h="43">
                    <a:moveTo>
                      <a:pt x="0" y="0"/>
                    </a:moveTo>
                    <a:cubicBezTo>
                      <a:pt x="9" y="0"/>
                      <a:pt x="14" y="20"/>
                      <a:pt x="14" y="43"/>
                    </a:cubicBezTo>
                  </a:path>
                </a:pathLst>
              </a:custGeom>
              <a:noFill/>
              <a:ln w="7938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600" dirty="0">
                  <a:solidFill>
                    <a:srgbClr val="333399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730" name="Freeform 91">
                <a:extLst>
                  <a:ext uri="{FF2B5EF4-FFF2-40B4-BE49-F238E27FC236}">
                    <a16:creationId xmlns:a16="http://schemas.microsoft.com/office/drawing/2014/main" id="{D9E1B861-8FEB-45EF-AF86-28F3BC459E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95" y="2067"/>
                <a:ext cx="37" cy="129"/>
              </a:xfrm>
              <a:custGeom>
                <a:avLst/>
                <a:gdLst>
                  <a:gd name="T0" fmla="*/ 0 w 13"/>
                  <a:gd name="T1" fmla="*/ 0 h 43"/>
                  <a:gd name="T2" fmla="*/ 12 w 13"/>
                  <a:gd name="T3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3" h="43">
                    <a:moveTo>
                      <a:pt x="0" y="0"/>
                    </a:moveTo>
                    <a:cubicBezTo>
                      <a:pt x="8" y="0"/>
                      <a:pt x="13" y="20"/>
                      <a:pt x="12" y="43"/>
                    </a:cubicBezTo>
                  </a:path>
                </a:pathLst>
              </a:custGeom>
              <a:noFill/>
              <a:ln w="7938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600" dirty="0">
                  <a:solidFill>
                    <a:srgbClr val="333399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731" name="Freeform 92">
                <a:extLst>
                  <a:ext uri="{FF2B5EF4-FFF2-40B4-BE49-F238E27FC236}">
                    <a16:creationId xmlns:a16="http://schemas.microsoft.com/office/drawing/2014/main" id="{1CB93CAD-03F3-4F8C-A6C9-1A3A955945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88" y="2067"/>
                <a:ext cx="39" cy="129"/>
              </a:xfrm>
              <a:custGeom>
                <a:avLst/>
                <a:gdLst>
                  <a:gd name="T0" fmla="*/ 0 w 14"/>
                  <a:gd name="T1" fmla="*/ 0 h 43"/>
                  <a:gd name="T2" fmla="*/ 13 w 14"/>
                  <a:gd name="T3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4" h="43">
                    <a:moveTo>
                      <a:pt x="0" y="0"/>
                    </a:moveTo>
                    <a:cubicBezTo>
                      <a:pt x="9" y="0"/>
                      <a:pt x="14" y="20"/>
                      <a:pt x="13" y="43"/>
                    </a:cubicBezTo>
                  </a:path>
                </a:pathLst>
              </a:custGeom>
              <a:noFill/>
              <a:ln w="7938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600" dirty="0">
                  <a:solidFill>
                    <a:srgbClr val="333399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732" name="Freeform 93">
                <a:extLst>
                  <a:ext uri="{FF2B5EF4-FFF2-40B4-BE49-F238E27FC236}">
                    <a16:creationId xmlns:a16="http://schemas.microsoft.com/office/drawing/2014/main" id="{2793BCD6-CEA7-415A-882D-ACAB4E34A2D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84" y="2067"/>
                <a:ext cx="39" cy="129"/>
              </a:xfrm>
              <a:custGeom>
                <a:avLst/>
                <a:gdLst>
                  <a:gd name="T0" fmla="*/ 0 w 14"/>
                  <a:gd name="T1" fmla="*/ 0 h 43"/>
                  <a:gd name="T2" fmla="*/ 13 w 14"/>
                  <a:gd name="T3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4" h="43">
                    <a:moveTo>
                      <a:pt x="0" y="0"/>
                    </a:moveTo>
                    <a:cubicBezTo>
                      <a:pt x="8" y="0"/>
                      <a:pt x="14" y="20"/>
                      <a:pt x="13" y="43"/>
                    </a:cubicBezTo>
                  </a:path>
                </a:pathLst>
              </a:custGeom>
              <a:noFill/>
              <a:ln w="17463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600" dirty="0">
                  <a:solidFill>
                    <a:srgbClr val="333399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733" name="Freeform 94">
                <a:extLst>
                  <a:ext uri="{FF2B5EF4-FFF2-40B4-BE49-F238E27FC236}">
                    <a16:creationId xmlns:a16="http://schemas.microsoft.com/office/drawing/2014/main" id="{19C4BC3A-F0B1-41FD-A780-D8A720AC0F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80" y="2067"/>
                <a:ext cx="36" cy="129"/>
              </a:xfrm>
              <a:custGeom>
                <a:avLst/>
                <a:gdLst>
                  <a:gd name="T0" fmla="*/ 0 w 13"/>
                  <a:gd name="T1" fmla="*/ 0 h 43"/>
                  <a:gd name="T2" fmla="*/ 13 w 13"/>
                  <a:gd name="T3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3" h="43">
                    <a:moveTo>
                      <a:pt x="0" y="0"/>
                    </a:moveTo>
                    <a:cubicBezTo>
                      <a:pt x="8" y="0"/>
                      <a:pt x="13" y="20"/>
                      <a:pt x="13" y="43"/>
                    </a:cubicBezTo>
                  </a:path>
                </a:pathLst>
              </a:custGeom>
              <a:noFill/>
              <a:ln w="7938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600" dirty="0">
                  <a:solidFill>
                    <a:srgbClr val="333399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734" name="Freeform 95">
                <a:extLst>
                  <a:ext uri="{FF2B5EF4-FFF2-40B4-BE49-F238E27FC236}">
                    <a16:creationId xmlns:a16="http://schemas.microsoft.com/office/drawing/2014/main" id="{BAF3DA77-1CEE-4854-A0EB-4868B577E73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73" y="2067"/>
                <a:ext cx="39" cy="129"/>
              </a:xfrm>
              <a:custGeom>
                <a:avLst/>
                <a:gdLst>
                  <a:gd name="T0" fmla="*/ 0 w 14"/>
                  <a:gd name="T1" fmla="*/ 0 h 43"/>
                  <a:gd name="T2" fmla="*/ 14 w 14"/>
                  <a:gd name="T3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4" h="43">
                    <a:moveTo>
                      <a:pt x="0" y="0"/>
                    </a:moveTo>
                    <a:cubicBezTo>
                      <a:pt x="9" y="0"/>
                      <a:pt x="14" y="20"/>
                      <a:pt x="14" y="43"/>
                    </a:cubicBezTo>
                  </a:path>
                </a:pathLst>
              </a:custGeom>
              <a:noFill/>
              <a:ln w="7938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600" dirty="0">
                  <a:solidFill>
                    <a:srgbClr val="333399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735" name="Freeform 96">
                <a:extLst>
                  <a:ext uri="{FF2B5EF4-FFF2-40B4-BE49-F238E27FC236}">
                    <a16:creationId xmlns:a16="http://schemas.microsoft.com/office/drawing/2014/main" id="{57CAF61D-2107-4E9F-B2E1-5025BD90E5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68" y="2067"/>
                <a:ext cx="37" cy="129"/>
              </a:xfrm>
              <a:custGeom>
                <a:avLst/>
                <a:gdLst>
                  <a:gd name="T0" fmla="*/ 0 w 13"/>
                  <a:gd name="T1" fmla="*/ 0 h 43"/>
                  <a:gd name="T2" fmla="*/ 12 w 13"/>
                  <a:gd name="T3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3" h="43">
                    <a:moveTo>
                      <a:pt x="0" y="0"/>
                    </a:moveTo>
                    <a:cubicBezTo>
                      <a:pt x="9" y="0"/>
                      <a:pt x="13" y="20"/>
                      <a:pt x="12" y="43"/>
                    </a:cubicBezTo>
                  </a:path>
                </a:pathLst>
              </a:custGeom>
              <a:noFill/>
              <a:ln w="7938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600" dirty="0">
                  <a:solidFill>
                    <a:srgbClr val="333399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736" name="Freeform 97">
                <a:extLst>
                  <a:ext uri="{FF2B5EF4-FFF2-40B4-BE49-F238E27FC236}">
                    <a16:creationId xmlns:a16="http://schemas.microsoft.com/office/drawing/2014/main" id="{DBF5126A-590E-44D3-97BC-C123F7FD27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1" y="2067"/>
                <a:ext cx="40" cy="129"/>
              </a:xfrm>
              <a:custGeom>
                <a:avLst/>
                <a:gdLst>
                  <a:gd name="T0" fmla="*/ 0 w 14"/>
                  <a:gd name="T1" fmla="*/ 0 h 43"/>
                  <a:gd name="T2" fmla="*/ 13 w 14"/>
                  <a:gd name="T3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4" h="43">
                    <a:moveTo>
                      <a:pt x="0" y="0"/>
                    </a:moveTo>
                    <a:cubicBezTo>
                      <a:pt x="9" y="0"/>
                      <a:pt x="14" y="20"/>
                      <a:pt x="13" y="43"/>
                    </a:cubicBezTo>
                  </a:path>
                </a:pathLst>
              </a:custGeom>
              <a:noFill/>
              <a:ln w="7938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600" dirty="0">
                  <a:solidFill>
                    <a:srgbClr val="333399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737" name="Freeform 98">
                <a:extLst>
                  <a:ext uri="{FF2B5EF4-FFF2-40B4-BE49-F238E27FC236}">
                    <a16:creationId xmlns:a16="http://schemas.microsoft.com/office/drawing/2014/main" id="{52FF7921-7D67-4B3D-BE93-7A4C47FE91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5" y="2067"/>
                <a:ext cx="39" cy="129"/>
              </a:xfrm>
              <a:custGeom>
                <a:avLst/>
                <a:gdLst>
                  <a:gd name="T0" fmla="*/ 0 w 14"/>
                  <a:gd name="T1" fmla="*/ 0 h 43"/>
                  <a:gd name="T2" fmla="*/ 13 w 14"/>
                  <a:gd name="T3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4" h="43">
                    <a:moveTo>
                      <a:pt x="0" y="0"/>
                    </a:moveTo>
                    <a:cubicBezTo>
                      <a:pt x="9" y="0"/>
                      <a:pt x="14" y="20"/>
                      <a:pt x="13" y="43"/>
                    </a:cubicBezTo>
                  </a:path>
                </a:pathLst>
              </a:custGeom>
              <a:noFill/>
              <a:ln w="7938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600" dirty="0">
                  <a:solidFill>
                    <a:srgbClr val="333399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738" name="Freeform 99">
                <a:extLst>
                  <a:ext uri="{FF2B5EF4-FFF2-40B4-BE49-F238E27FC236}">
                    <a16:creationId xmlns:a16="http://schemas.microsoft.com/office/drawing/2014/main" id="{A43F75E9-91C5-49CB-B4E7-7CD39FA2026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38" y="2067"/>
                <a:ext cx="42" cy="129"/>
              </a:xfrm>
              <a:custGeom>
                <a:avLst/>
                <a:gdLst>
                  <a:gd name="T0" fmla="*/ 0 w 15"/>
                  <a:gd name="T1" fmla="*/ 0 h 43"/>
                  <a:gd name="T2" fmla="*/ 14 w 15"/>
                  <a:gd name="T3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5" h="43">
                    <a:moveTo>
                      <a:pt x="0" y="0"/>
                    </a:moveTo>
                    <a:cubicBezTo>
                      <a:pt x="9" y="0"/>
                      <a:pt x="15" y="20"/>
                      <a:pt x="14" y="43"/>
                    </a:cubicBezTo>
                  </a:path>
                </a:pathLst>
              </a:custGeom>
              <a:noFill/>
              <a:ln w="7938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600" dirty="0">
                  <a:solidFill>
                    <a:srgbClr val="333399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739" name="Freeform 100">
                <a:extLst>
                  <a:ext uri="{FF2B5EF4-FFF2-40B4-BE49-F238E27FC236}">
                    <a16:creationId xmlns:a16="http://schemas.microsoft.com/office/drawing/2014/main" id="{7F4CD4F5-9F96-4FA6-A4A9-88A8985BD3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33" y="2067"/>
                <a:ext cx="37" cy="129"/>
              </a:xfrm>
              <a:custGeom>
                <a:avLst/>
                <a:gdLst>
                  <a:gd name="T0" fmla="*/ 0 w 13"/>
                  <a:gd name="T1" fmla="*/ 0 h 43"/>
                  <a:gd name="T2" fmla="*/ 13 w 13"/>
                  <a:gd name="T3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3" h="43">
                    <a:moveTo>
                      <a:pt x="0" y="0"/>
                    </a:moveTo>
                    <a:cubicBezTo>
                      <a:pt x="9" y="0"/>
                      <a:pt x="13" y="20"/>
                      <a:pt x="13" y="43"/>
                    </a:cubicBezTo>
                  </a:path>
                </a:pathLst>
              </a:custGeom>
              <a:noFill/>
              <a:ln w="7938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600" dirty="0">
                  <a:solidFill>
                    <a:srgbClr val="333399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740" name="Freeform 101">
                <a:extLst>
                  <a:ext uri="{FF2B5EF4-FFF2-40B4-BE49-F238E27FC236}">
                    <a16:creationId xmlns:a16="http://schemas.microsoft.com/office/drawing/2014/main" id="{AA652073-9D0B-4454-A1E6-AA1C8B5615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29" y="2067"/>
                <a:ext cx="37" cy="129"/>
              </a:xfrm>
              <a:custGeom>
                <a:avLst/>
                <a:gdLst>
                  <a:gd name="T0" fmla="*/ 0 w 13"/>
                  <a:gd name="T1" fmla="*/ 0 h 43"/>
                  <a:gd name="T2" fmla="*/ 13 w 13"/>
                  <a:gd name="T3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3" h="43">
                    <a:moveTo>
                      <a:pt x="0" y="0"/>
                    </a:moveTo>
                    <a:cubicBezTo>
                      <a:pt x="8" y="0"/>
                      <a:pt x="13" y="20"/>
                      <a:pt x="13" y="43"/>
                    </a:cubicBezTo>
                  </a:path>
                </a:pathLst>
              </a:custGeom>
              <a:noFill/>
              <a:ln w="7938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600" dirty="0">
                  <a:solidFill>
                    <a:srgbClr val="333399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741" name="Freeform 102">
                <a:extLst>
                  <a:ext uri="{FF2B5EF4-FFF2-40B4-BE49-F238E27FC236}">
                    <a16:creationId xmlns:a16="http://schemas.microsoft.com/office/drawing/2014/main" id="{79E43D67-5F9C-4459-9BEE-BBB525EF59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49" y="2067"/>
                <a:ext cx="34" cy="123"/>
              </a:xfrm>
              <a:custGeom>
                <a:avLst/>
                <a:gdLst>
                  <a:gd name="T0" fmla="*/ 0 w 12"/>
                  <a:gd name="T1" fmla="*/ 0 h 41"/>
                  <a:gd name="T2" fmla="*/ 12 w 12"/>
                  <a:gd name="T3" fmla="*/ 4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2" h="41">
                    <a:moveTo>
                      <a:pt x="0" y="0"/>
                    </a:moveTo>
                    <a:cubicBezTo>
                      <a:pt x="8" y="0"/>
                      <a:pt x="12" y="18"/>
                      <a:pt x="12" y="41"/>
                    </a:cubicBezTo>
                  </a:path>
                </a:pathLst>
              </a:custGeom>
              <a:noFill/>
              <a:ln w="17463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600" dirty="0">
                  <a:solidFill>
                    <a:srgbClr val="333399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742" name="Freeform 103">
                <a:extLst>
                  <a:ext uri="{FF2B5EF4-FFF2-40B4-BE49-F238E27FC236}">
                    <a16:creationId xmlns:a16="http://schemas.microsoft.com/office/drawing/2014/main" id="{F982EE7A-D078-4E6D-9BD9-00F84693F8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6" y="2097"/>
                <a:ext cx="48" cy="195"/>
              </a:xfrm>
              <a:custGeom>
                <a:avLst/>
                <a:gdLst>
                  <a:gd name="T0" fmla="*/ 5 w 17"/>
                  <a:gd name="T1" fmla="*/ 65 h 65"/>
                  <a:gd name="T2" fmla="*/ 17 w 17"/>
                  <a:gd name="T3" fmla="*/ 33 h 65"/>
                  <a:gd name="T4" fmla="*/ 5 w 17"/>
                  <a:gd name="T5" fmla="*/ 0 h 65"/>
                  <a:gd name="T6" fmla="*/ 0 w 17"/>
                  <a:gd name="T7" fmla="*/ 0 h 65"/>
                  <a:gd name="T8" fmla="*/ 12 w 17"/>
                  <a:gd name="T9" fmla="*/ 33 h 65"/>
                  <a:gd name="T10" fmla="*/ 0 w 17"/>
                  <a:gd name="T11" fmla="*/ 65 h 65"/>
                  <a:gd name="T12" fmla="*/ 5 w 17"/>
                  <a:gd name="T13" fmla="*/ 65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" h="65">
                    <a:moveTo>
                      <a:pt x="5" y="65"/>
                    </a:moveTo>
                    <a:cubicBezTo>
                      <a:pt x="12" y="65"/>
                      <a:pt x="17" y="50"/>
                      <a:pt x="17" y="33"/>
                    </a:cubicBezTo>
                    <a:cubicBezTo>
                      <a:pt x="17" y="15"/>
                      <a:pt x="12" y="0"/>
                      <a:pt x="5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7" y="0"/>
                      <a:pt x="13" y="15"/>
                      <a:pt x="12" y="33"/>
                    </a:cubicBezTo>
                    <a:cubicBezTo>
                      <a:pt x="12" y="50"/>
                      <a:pt x="7" y="65"/>
                      <a:pt x="0" y="65"/>
                    </a:cubicBezTo>
                    <a:lnTo>
                      <a:pt x="5" y="65"/>
                    </a:lnTo>
                    <a:close/>
                  </a:path>
                </a:pathLst>
              </a:custGeom>
              <a:noFill/>
              <a:ln w="7938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600" dirty="0">
                  <a:solidFill>
                    <a:srgbClr val="333399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743" name="Freeform 104">
                <a:extLst>
                  <a:ext uri="{FF2B5EF4-FFF2-40B4-BE49-F238E27FC236}">
                    <a16:creationId xmlns:a16="http://schemas.microsoft.com/office/drawing/2014/main" id="{9F80AC52-CA24-4689-B448-66D29CFCDA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28" y="2094"/>
                <a:ext cx="333" cy="207"/>
              </a:xfrm>
              <a:custGeom>
                <a:avLst/>
                <a:gdLst>
                  <a:gd name="T0" fmla="*/ 108 w 118"/>
                  <a:gd name="T1" fmla="*/ 69 h 69"/>
                  <a:gd name="T2" fmla="*/ 118 w 118"/>
                  <a:gd name="T3" fmla="*/ 35 h 69"/>
                  <a:gd name="T4" fmla="*/ 108 w 118"/>
                  <a:gd name="T5" fmla="*/ 0 h 69"/>
                  <a:gd name="T6" fmla="*/ 88 w 118"/>
                  <a:gd name="T7" fmla="*/ 0 h 69"/>
                  <a:gd name="T8" fmla="*/ 58 w 118"/>
                  <a:gd name="T9" fmla="*/ 16 h 69"/>
                  <a:gd name="T10" fmla="*/ 0 w 118"/>
                  <a:gd name="T11" fmla="*/ 16 h 69"/>
                  <a:gd name="T12" fmla="*/ 2 w 118"/>
                  <a:gd name="T13" fmla="*/ 34 h 69"/>
                  <a:gd name="T14" fmla="*/ 0 w 118"/>
                  <a:gd name="T15" fmla="*/ 53 h 69"/>
                  <a:gd name="T16" fmla="*/ 58 w 118"/>
                  <a:gd name="T17" fmla="*/ 53 h 69"/>
                  <a:gd name="T18" fmla="*/ 58 w 118"/>
                  <a:gd name="T19" fmla="*/ 53 h 69"/>
                  <a:gd name="T20" fmla="*/ 88 w 118"/>
                  <a:gd name="T21" fmla="*/ 69 h 69"/>
                  <a:gd name="T22" fmla="*/ 108 w 118"/>
                  <a:gd name="T23" fmla="*/ 69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18" h="69">
                    <a:moveTo>
                      <a:pt x="108" y="69"/>
                    </a:moveTo>
                    <a:cubicBezTo>
                      <a:pt x="113" y="69"/>
                      <a:pt x="118" y="53"/>
                      <a:pt x="118" y="35"/>
                    </a:cubicBezTo>
                    <a:cubicBezTo>
                      <a:pt x="118" y="16"/>
                      <a:pt x="113" y="0"/>
                      <a:pt x="108" y="0"/>
                    </a:cubicBezTo>
                    <a:cubicBezTo>
                      <a:pt x="88" y="0"/>
                      <a:pt x="88" y="0"/>
                      <a:pt x="88" y="0"/>
                    </a:cubicBezTo>
                    <a:cubicBezTo>
                      <a:pt x="88" y="0"/>
                      <a:pt x="66" y="16"/>
                      <a:pt x="58" y="16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1" y="21"/>
                      <a:pt x="2" y="27"/>
                      <a:pt x="2" y="34"/>
                    </a:cubicBezTo>
                    <a:cubicBezTo>
                      <a:pt x="2" y="41"/>
                      <a:pt x="1" y="47"/>
                      <a:pt x="0" y="53"/>
                    </a:cubicBezTo>
                    <a:cubicBezTo>
                      <a:pt x="58" y="53"/>
                      <a:pt x="58" y="53"/>
                      <a:pt x="58" y="53"/>
                    </a:cubicBezTo>
                    <a:cubicBezTo>
                      <a:pt x="58" y="53"/>
                      <a:pt x="58" y="53"/>
                      <a:pt x="58" y="53"/>
                    </a:cubicBezTo>
                    <a:cubicBezTo>
                      <a:pt x="66" y="53"/>
                      <a:pt x="88" y="69"/>
                      <a:pt x="88" y="69"/>
                    </a:cubicBezTo>
                    <a:lnTo>
                      <a:pt x="108" y="69"/>
                    </a:lnTo>
                    <a:close/>
                  </a:path>
                </a:pathLst>
              </a:custGeom>
              <a:solidFill>
                <a:srgbClr val="D1E1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600" dirty="0">
                  <a:solidFill>
                    <a:srgbClr val="333399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744" name="Rectangle 105">
                <a:extLst>
                  <a:ext uri="{FF2B5EF4-FFF2-40B4-BE49-F238E27FC236}">
                    <a16:creationId xmlns:a16="http://schemas.microsoft.com/office/drawing/2014/main" id="{DA83928B-95F0-496E-B923-E7E25AD677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37" y="2193"/>
                <a:ext cx="321" cy="9"/>
              </a:xfrm>
              <a:prstGeom prst="rect">
                <a:avLst/>
              </a:prstGeom>
              <a:solidFill>
                <a:srgbClr val="EEF4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600" dirty="0">
                  <a:solidFill>
                    <a:srgbClr val="333399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745" name="Freeform 106">
                <a:extLst>
                  <a:ext uri="{FF2B5EF4-FFF2-40B4-BE49-F238E27FC236}">
                    <a16:creationId xmlns:a16="http://schemas.microsoft.com/office/drawing/2014/main" id="{9FE4322F-D175-4034-8221-B0E6A78594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28" y="2094"/>
                <a:ext cx="333" cy="207"/>
              </a:xfrm>
              <a:custGeom>
                <a:avLst/>
                <a:gdLst>
                  <a:gd name="T0" fmla="*/ 108 w 118"/>
                  <a:gd name="T1" fmla="*/ 69 h 69"/>
                  <a:gd name="T2" fmla="*/ 118 w 118"/>
                  <a:gd name="T3" fmla="*/ 35 h 69"/>
                  <a:gd name="T4" fmla="*/ 108 w 118"/>
                  <a:gd name="T5" fmla="*/ 0 h 69"/>
                  <a:gd name="T6" fmla="*/ 88 w 118"/>
                  <a:gd name="T7" fmla="*/ 0 h 69"/>
                  <a:gd name="T8" fmla="*/ 58 w 118"/>
                  <a:gd name="T9" fmla="*/ 16 h 69"/>
                  <a:gd name="T10" fmla="*/ 0 w 118"/>
                  <a:gd name="T11" fmla="*/ 16 h 69"/>
                  <a:gd name="T12" fmla="*/ 2 w 118"/>
                  <a:gd name="T13" fmla="*/ 34 h 69"/>
                  <a:gd name="T14" fmla="*/ 0 w 118"/>
                  <a:gd name="T15" fmla="*/ 53 h 69"/>
                  <a:gd name="T16" fmla="*/ 58 w 118"/>
                  <a:gd name="T17" fmla="*/ 53 h 69"/>
                  <a:gd name="T18" fmla="*/ 58 w 118"/>
                  <a:gd name="T19" fmla="*/ 53 h 69"/>
                  <a:gd name="T20" fmla="*/ 88 w 118"/>
                  <a:gd name="T21" fmla="*/ 69 h 69"/>
                  <a:gd name="T22" fmla="*/ 108 w 118"/>
                  <a:gd name="T23" fmla="*/ 69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18" h="69">
                    <a:moveTo>
                      <a:pt x="108" y="69"/>
                    </a:moveTo>
                    <a:cubicBezTo>
                      <a:pt x="113" y="69"/>
                      <a:pt x="118" y="53"/>
                      <a:pt x="118" y="35"/>
                    </a:cubicBezTo>
                    <a:cubicBezTo>
                      <a:pt x="118" y="16"/>
                      <a:pt x="113" y="0"/>
                      <a:pt x="108" y="0"/>
                    </a:cubicBezTo>
                    <a:cubicBezTo>
                      <a:pt x="88" y="0"/>
                      <a:pt x="88" y="0"/>
                      <a:pt x="88" y="0"/>
                    </a:cubicBezTo>
                    <a:cubicBezTo>
                      <a:pt x="88" y="0"/>
                      <a:pt x="66" y="16"/>
                      <a:pt x="58" y="16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1" y="21"/>
                      <a:pt x="2" y="27"/>
                      <a:pt x="2" y="34"/>
                    </a:cubicBezTo>
                    <a:cubicBezTo>
                      <a:pt x="2" y="41"/>
                      <a:pt x="1" y="47"/>
                      <a:pt x="0" y="53"/>
                    </a:cubicBezTo>
                    <a:cubicBezTo>
                      <a:pt x="58" y="53"/>
                      <a:pt x="58" y="53"/>
                      <a:pt x="58" y="53"/>
                    </a:cubicBezTo>
                    <a:cubicBezTo>
                      <a:pt x="58" y="53"/>
                      <a:pt x="58" y="53"/>
                      <a:pt x="58" y="53"/>
                    </a:cubicBezTo>
                    <a:cubicBezTo>
                      <a:pt x="66" y="53"/>
                      <a:pt x="88" y="69"/>
                      <a:pt x="88" y="69"/>
                    </a:cubicBezTo>
                    <a:lnTo>
                      <a:pt x="108" y="69"/>
                    </a:lnTo>
                    <a:close/>
                  </a:path>
                </a:pathLst>
              </a:custGeom>
              <a:noFill/>
              <a:ln w="7938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600" dirty="0">
                  <a:solidFill>
                    <a:srgbClr val="333399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746" name="Freeform 107">
                <a:extLst>
                  <a:ext uri="{FF2B5EF4-FFF2-40B4-BE49-F238E27FC236}">
                    <a16:creationId xmlns:a16="http://schemas.microsoft.com/office/drawing/2014/main" id="{C09CF3FC-A36C-4FD8-B0A4-8EBD8FA8F4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83" y="2070"/>
                <a:ext cx="28" cy="252"/>
              </a:xfrm>
              <a:custGeom>
                <a:avLst/>
                <a:gdLst>
                  <a:gd name="T0" fmla="*/ 0 w 10"/>
                  <a:gd name="T1" fmla="*/ 84 h 84"/>
                  <a:gd name="T2" fmla="*/ 10 w 10"/>
                  <a:gd name="T3" fmla="*/ 43 h 84"/>
                  <a:gd name="T4" fmla="*/ 0 w 10"/>
                  <a:gd name="T5" fmla="*/ 0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4">
                    <a:moveTo>
                      <a:pt x="0" y="84"/>
                    </a:moveTo>
                    <a:cubicBezTo>
                      <a:pt x="6" y="84"/>
                      <a:pt x="10" y="65"/>
                      <a:pt x="10" y="43"/>
                    </a:cubicBezTo>
                    <a:cubicBezTo>
                      <a:pt x="10" y="20"/>
                      <a:pt x="6" y="0"/>
                      <a:pt x="0" y="0"/>
                    </a:cubicBezTo>
                  </a:path>
                </a:pathLst>
              </a:custGeom>
              <a:noFill/>
              <a:ln w="7938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600" dirty="0">
                  <a:solidFill>
                    <a:srgbClr val="333399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747" name="Line 108">
                <a:extLst>
                  <a:ext uri="{FF2B5EF4-FFF2-40B4-BE49-F238E27FC236}">
                    <a16:creationId xmlns:a16="http://schemas.microsoft.com/office/drawing/2014/main" id="{3ED12D3A-9D69-4029-B69A-58F9485BF75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34" y="2193"/>
                <a:ext cx="324" cy="1"/>
              </a:xfrm>
              <a:prstGeom prst="line">
                <a:avLst/>
              </a:prstGeom>
              <a:noFill/>
              <a:ln w="7938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600" dirty="0">
                  <a:solidFill>
                    <a:srgbClr val="333399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748" name="Line 109">
                <a:extLst>
                  <a:ext uri="{FF2B5EF4-FFF2-40B4-BE49-F238E27FC236}">
                    <a16:creationId xmlns:a16="http://schemas.microsoft.com/office/drawing/2014/main" id="{A3E40384-9092-4707-B835-AD6AA47EC03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434" y="2202"/>
                <a:ext cx="324" cy="1"/>
              </a:xfrm>
              <a:prstGeom prst="line">
                <a:avLst/>
              </a:prstGeom>
              <a:noFill/>
              <a:ln w="7938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600" dirty="0">
                  <a:solidFill>
                    <a:srgbClr val="333399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749" name="Freeform 110">
                <a:extLst>
                  <a:ext uri="{FF2B5EF4-FFF2-40B4-BE49-F238E27FC236}">
                    <a16:creationId xmlns:a16="http://schemas.microsoft.com/office/drawing/2014/main" id="{561A0FBB-075F-478E-A925-4B33F589F5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31" y="2205"/>
                <a:ext cx="327" cy="90"/>
              </a:xfrm>
              <a:custGeom>
                <a:avLst/>
                <a:gdLst>
                  <a:gd name="T0" fmla="*/ 0 w 116"/>
                  <a:gd name="T1" fmla="*/ 15 h 30"/>
                  <a:gd name="T2" fmla="*/ 1 w 116"/>
                  <a:gd name="T3" fmla="*/ 0 h 30"/>
                  <a:gd name="T4" fmla="*/ 116 w 116"/>
                  <a:gd name="T5" fmla="*/ 0 h 30"/>
                  <a:gd name="T6" fmla="*/ 9 w 116"/>
                  <a:gd name="T7" fmla="*/ 6 h 30"/>
                  <a:gd name="T8" fmla="*/ 9 w 116"/>
                  <a:gd name="T9" fmla="*/ 9 h 30"/>
                  <a:gd name="T10" fmla="*/ 64 w 116"/>
                  <a:gd name="T11" fmla="*/ 13 h 30"/>
                  <a:gd name="T12" fmla="*/ 91 w 116"/>
                  <a:gd name="T13" fmla="*/ 25 h 30"/>
                  <a:gd name="T14" fmla="*/ 108 w 116"/>
                  <a:gd name="T15" fmla="*/ 25 h 30"/>
                  <a:gd name="T16" fmla="*/ 114 w 116"/>
                  <a:gd name="T17" fmla="*/ 7 h 30"/>
                  <a:gd name="T18" fmla="*/ 109 w 116"/>
                  <a:gd name="T19" fmla="*/ 30 h 30"/>
                  <a:gd name="T20" fmla="*/ 88 w 116"/>
                  <a:gd name="T21" fmla="*/ 30 h 30"/>
                  <a:gd name="T22" fmla="*/ 60 w 116"/>
                  <a:gd name="T23" fmla="*/ 15 h 30"/>
                  <a:gd name="T24" fmla="*/ 0 w 116"/>
                  <a:gd name="T25" fmla="*/ 15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16" h="30">
                    <a:moveTo>
                      <a:pt x="0" y="15"/>
                    </a:moveTo>
                    <a:cubicBezTo>
                      <a:pt x="0" y="13"/>
                      <a:pt x="2" y="3"/>
                      <a:pt x="1" y="0"/>
                    </a:cubicBezTo>
                    <a:cubicBezTo>
                      <a:pt x="116" y="0"/>
                      <a:pt x="116" y="0"/>
                      <a:pt x="116" y="0"/>
                    </a:cubicBezTo>
                    <a:cubicBezTo>
                      <a:pt x="116" y="0"/>
                      <a:pt x="11" y="5"/>
                      <a:pt x="9" y="6"/>
                    </a:cubicBezTo>
                    <a:cubicBezTo>
                      <a:pt x="7" y="7"/>
                      <a:pt x="6" y="9"/>
                      <a:pt x="9" y="9"/>
                    </a:cubicBezTo>
                    <a:cubicBezTo>
                      <a:pt x="11" y="10"/>
                      <a:pt x="64" y="13"/>
                      <a:pt x="64" y="13"/>
                    </a:cubicBezTo>
                    <a:cubicBezTo>
                      <a:pt x="91" y="25"/>
                      <a:pt x="91" y="25"/>
                      <a:pt x="91" y="25"/>
                    </a:cubicBezTo>
                    <a:cubicBezTo>
                      <a:pt x="108" y="25"/>
                      <a:pt x="108" y="25"/>
                      <a:pt x="108" y="25"/>
                    </a:cubicBezTo>
                    <a:cubicBezTo>
                      <a:pt x="108" y="25"/>
                      <a:pt x="113" y="16"/>
                      <a:pt x="114" y="7"/>
                    </a:cubicBezTo>
                    <a:cubicBezTo>
                      <a:pt x="114" y="17"/>
                      <a:pt x="110" y="27"/>
                      <a:pt x="109" y="30"/>
                    </a:cubicBezTo>
                    <a:cubicBezTo>
                      <a:pt x="88" y="30"/>
                      <a:pt x="88" y="30"/>
                      <a:pt x="88" y="30"/>
                    </a:cubicBezTo>
                    <a:cubicBezTo>
                      <a:pt x="88" y="30"/>
                      <a:pt x="66" y="16"/>
                      <a:pt x="60" y="15"/>
                    </a:cubicBezTo>
                    <a:cubicBezTo>
                      <a:pt x="55" y="14"/>
                      <a:pt x="7" y="14"/>
                      <a:pt x="0" y="15"/>
                    </a:cubicBezTo>
                    <a:close/>
                  </a:path>
                </a:pathLst>
              </a:custGeom>
              <a:solidFill>
                <a:srgbClr val="A4C6E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600" dirty="0">
                  <a:solidFill>
                    <a:srgbClr val="333399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750" name="Freeform 111">
                <a:extLst>
                  <a:ext uri="{FF2B5EF4-FFF2-40B4-BE49-F238E27FC236}">
                    <a16:creationId xmlns:a16="http://schemas.microsoft.com/office/drawing/2014/main" id="{F632F5A7-937B-4157-B8E1-A44216F85F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31" y="2100"/>
                <a:ext cx="327" cy="87"/>
              </a:xfrm>
              <a:custGeom>
                <a:avLst/>
                <a:gdLst>
                  <a:gd name="T0" fmla="*/ 0 w 116"/>
                  <a:gd name="T1" fmla="*/ 15 h 29"/>
                  <a:gd name="T2" fmla="*/ 2 w 116"/>
                  <a:gd name="T3" fmla="*/ 29 h 29"/>
                  <a:gd name="T4" fmla="*/ 115 w 116"/>
                  <a:gd name="T5" fmla="*/ 29 h 29"/>
                  <a:gd name="T6" fmla="*/ 109 w 116"/>
                  <a:gd name="T7" fmla="*/ 0 h 29"/>
                  <a:gd name="T8" fmla="*/ 105 w 116"/>
                  <a:gd name="T9" fmla="*/ 24 h 29"/>
                  <a:gd name="T10" fmla="*/ 10 w 116"/>
                  <a:gd name="T11" fmla="*/ 25 h 29"/>
                  <a:gd name="T12" fmla="*/ 0 w 116"/>
                  <a:gd name="T13" fmla="*/ 15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6" h="29">
                    <a:moveTo>
                      <a:pt x="0" y="15"/>
                    </a:moveTo>
                    <a:cubicBezTo>
                      <a:pt x="1" y="18"/>
                      <a:pt x="2" y="29"/>
                      <a:pt x="2" y="29"/>
                    </a:cubicBezTo>
                    <a:cubicBezTo>
                      <a:pt x="115" y="29"/>
                      <a:pt x="115" y="29"/>
                      <a:pt x="115" y="29"/>
                    </a:cubicBezTo>
                    <a:cubicBezTo>
                      <a:pt x="116" y="28"/>
                      <a:pt x="115" y="6"/>
                      <a:pt x="109" y="0"/>
                    </a:cubicBezTo>
                    <a:cubicBezTo>
                      <a:pt x="111" y="7"/>
                      <a:pt x="111" y="22"/>
                      <a:pt x="105" y="24"/>
                    </a:cubicBezTo>
                    <a:cubicBezTo>
                      <a:pt x="99" y="25"/>
                      <a:pt x="14" y="25"/>
                      <a:pt x="10" y="25"/>
                    </a:cubicBezTo>
                    <a:cubicBezTo>
                      <a:pt x="5" y="25"/>
                      <a:pt x="4" y="24"/>
                      <a:pt x="0" y="15"/>
                    </a:cubicBezTo>
                    <a:close/>
                  </a:path>
                </a:pathLst>
              </a:custGeom>
              <a:solidFill>
                <a:srgbClr val="A4C6E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600" dirty="0">
                  <a:solidFill>
                    <a:srgbClr val="333399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751" name="Freeform 112">
                <a:extLst>
                  <a:ext uri="{FF2B5EF4-FFF2-40B4-BE49-F238E27FC236}">
                    <a16:creationId xmlns:a16="http://schemas.microsoft.com/office/drawing/2014/main" id="{0EE4D0B8-D006-4F2E-AB1B-570DC10BFC3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51" y="2100"/>
                <a:ext cx="271" cy="54"/>
              </a:xfrm>
              <a:custGeom>
                <a:avLst/>
                <a:gdLst>
                  <a:gd name="T0" fmla="*/ 0 w 96"/>
                  <a:gd name="T1" fmla="*/ 16 h 18"/>
                  <a:gd name="T2" fmla="*/ 51 w 96"/>
                  <a:gd name="T3" fmla="*/ 16 h 18"/>
                  <a:gd name="T4" fmla="*/ 81 w 96"/>
                  <a:gd name="T5" fmla="*/ 0 h 18"/>
                  <a:gd name="T6" fmla="*/ 96 w 96"/>
                  <a:gd name="T7" fmla="*/ 0 h 18"/>
                  <a:gd name="T8" fmla="*/ 80 w 96"/>
                  <a:gd name="T9" fmla="*/ 6 h 18"/>
                  <a:gd name="T10" fmla="*/ 50 w 96"/>
                  <a:gd name="T11" fmla="*/ 18 h 18"/>
                  <a:gd name="T12" fmla="*/ 0 w 96"/>
                  <a:gd name="T13" fmla="*/ 16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6" h="18">
                    <a:moveTo>
                      <a:pt x="0" y="16"/>
                    </a:moveTo>
                    <a:cubicBezTo>
                      <a:pt x="0" y="16"/>
                      <a:pt x="47" y="16"/>
                      <a:pt x="51" y="16"/>
                    </a:cubicBezTo>
                    <a:cubicBezTo>
                      <a:pt x="58" y="16"/>
                      <a:pt x="75" y="4"/>
                      <a:pt x="81" y="0"/>
                    </a:cubicBezTo>
                    <a:cubicBezTo>
                      <a:pt x="96" y="0"/>
                      <a:pt x="96" y="0"/>
                      <a:pt x="96" y="0"/>
                    </a:cubicBezTo>
                    <a:cubicBezTo>
                      <a:pt x="90" y="1"/>
                      <a:pt x="85" y="1"/>
                      <a:pt x="80" y="6"/>
                    </a:cubicBezTo>
                    <a:cubicBezTo>
                      <a:pt x="74" y="10"/>
                      <a:pt x="63" y="18"/>
                      <a:pt x="50" y="18"/>
                    </a:cubicBezTo>
                    <a:cubicBezTo>
                      <a:pt x="38" y="18"/>
                      <a:pt x="0" y="16"/>
                      <a:pt x="0" y="1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600" dirty="0">
                  <a:solidFill>
                    <a:srgbClr val="333399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752" name="Freeform 113">
                <a:extLst>
                  <a:ext uri="{FF2B5EF4-FFF2-40B4-BE49-F238E27FC236}">
                    <a16:creationId xmlns:a16="http://schemas.microsoft.com/office/drawing/2014/main" id="{F19DA30E-A22B-444F-8F74-20F23E1284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34" y="2205"/>
                <a:ext cx="164" cy="42"/>
              </a:xfrm>
              <a:custGeom>
                <a:avLst/>
                <a:gdLst>
                  <a:gd name="T0" fmla="*/ 1 w 58"/>
                  <a:gd name="T1" fmla="*/ 1 h 14"/>
                  <a:gd name="T2" fmla="*/ 0 w 58"/>
                  <a:gd name="T3" fmla="*/ 14 h 14"/>
                  <a:gd name="T4" fmla="*/ 44 w 58"/>
                  <a:gd name="T5" fmla="*/ 14 h 14"/>
                  <a:gd name="T6" fmla="*/ 4 w 58"/>
                  <a:gd name="T7" fmla="*/ 8 h 14"/>
                  <a:gd name="T8" fmla="*/ 58 w 58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14">
                    <a:moveTo>
                      <a:pt x="1" y="1"/>
                    </a:moveTo>
                    <a:cubicBezTo>
                      <a:pt x="2" y="4"/>
                      <a:pt x="0" y="14"/>
                      <a:pt x="0" y="14"/>
                    </a:cubicBezTo>
                    <a:cubicBezTo>
                      <a:pt x="44" y="14"/>
                      <a:pt x="44" y="14"/>
                      <a:pt x="44" y="14"/>
                    </a:cubicBezTo>
                    <a:cubicBezTo>
                      <a:pt x="37" y="14"/>
                      <a:pt x="4" y="14"/>
                      <a:pt x="4" y="8"/>
                    </a:cubicBezTo>
                    <a:cubicBezTo>
                      <a:pt x="3" y="1"/>
                      <a:pt x="58" y="0"/>
                      <a:pt x="58" y="0"/>
                    </a:cubicBezTo>
                  </a:path>
                </a:pathLst>
              </a:custGeom>
              <a:solidFill>
                <a:srgbClr val="5AA2C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600" dirty="0">
                  <a:solidFill>
                    <a:srgbClr val="333399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753" name="Freeform 114">
                <a:extLst>
                  <a:ext uri="{FF2B5EF4-FFF2-40B4-BE49-F238E27FC236}">
                    <a16:creationId xmlns:a16="http://schemas.microsoft.com/office/drawing/2014/main" id="{FB10745B-E01D-4012-A8D9-0344783E22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31" y="2124"/>
                <a:ext cx="53" cy="78"/>
              </a:xfrm>
              <a:custGeom>
                <a:avLst/>
                <a:gdLst>
                  <a:gd name="T0" fmla="*/ 14 w 19"/>
                  <a:gd name="T1" fmla="*/ 0 h 26"/>
                  <a:gd name="T2" fmla="*/ 0 w 19"/>
                  <a:gd name="T3" fmla="*/ 0 h 26"/>
                  <a:gd name="T4" fmla="*/ 1 w 19"/>
                  <a:gd name="T5" fmla="*/ 13 h 26"/>
                  <a:gd name="T6" fmla="*/ 0 w 19"/>
                  <a:gd name="T7" fmla="*/ 26 h 26"/>
                  <a:gd name="T8" fmla="*/ 14 w 19"/>
                  <a:gd name="T9" fmla="*/ 26 h 26"/>
                  <a:gd name="T10" fmla="*/ 19 w 19"/>
                  <a:gd name="T11" fmla="*/ 13 h 26"/>
                  <a:gd name="T12" fmla="*/ 14 w 19"/>
                  <a:gd name="T13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9" h="26">
                    <a:moveTo>
                      <a:pt x="14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4"/>
                      <a:pt x="1" y="8"/>
                      <a:pt x="1" y="13"/>
                    </a:cubicBezTo>
                    <a:cubicBezTo>
                      <a:pt x="1" y="17"/>
                      <a:pt x="1" y="22"/>
                      <a:pt x="0" y="26"/>
                    </a:cubicBezTo>
                    <a:cubicBezTo>
                      <a:pt x="14" y="26"/>
                      <a:pt x="14" y="26"/>
                      <a:pt x="14" y="26"/>
                    </a:cubicBezTo>
                    <a:cubicBezTo>
                      <a:pt x="17" y="26"/>
                      <a:pt x="19" y="20"/>
                      <a:pt x="19" y="13"/>
                    </a:cubicBezTo>
                    <a:cubicBezTo>
                      <a:pt x="19" y="5"/>
                      <a:pt x="17" y="0"/>
                      <a:pt x="14" y="0"/>
                    </a:cubicBezTo>
                    <a:close/>
                  </a:path>
                </a:pathLst>
              </a:custGeom>
              <a:solidFill>
                <a:srgbClr val="A4C6E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600" dirty="0">
                  <a:solidFill>
                    <a:srgbClr val="333399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754" name="Freeform 115">
                <a:extLst>
                  <a:ext uri="{FF2B5EF4-FFF2-40B4-BE49-F238E27FC236}">
                    <a16:creationId xmlns:a16="http://schemas.microsoft.com/office/drawing/2014/main" id="{E13B3F6D-A4F7-473C-80A3-101A92E986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84" y="2157"/>
                <a:ext cx="939" cy="9"/>
              </a:xfrm>
              <a:custGeom>
                <a:avLst/>
                <a:gdLst>
                  <a:gd name="T0" fmla="*/ 333 w 333"/>
                  <a:gd name="T1" fmla="*/ 0 h 3"/>
                  <a:gd name="T2" fmla="*/ 0 w 333"/>
                  <a:gd name="T3" fmla="*/ 0 h 3"/>
                  <a:gd name="T4" fmla="*/ 0 w 333"/>
                  <a:gd name="T5" fmla="*/ 1 h 3"/>
                  <a:gd name="T6" fmla="*/ 0 w 333"/>
                  <a:gd name="T7" fmla="*/ 3 h 3"/>
                  <a:gd name="T8" fmla="*/ 320 w 333"/>
                  <a:gd name="T9" fmla="*/ 2 h 3"/>
                  <a:gd name="T10" fmla="*/ 333 w 333"/>
                  <a:gd name="T11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33" h="3">
                    <a:moveTo>
                      <a:pt x="33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ubicBezTo>
                      <a:pt x="0" y="2"/>
                      <a:pt x="0" y="2"/>
                      <a:pt x="0" y="3"/>
                    </a:cubicBezTo>
                    <a:cubicBezTo>
                      <a:pt x="320" y="2"/>
                      <a:pt x="320" y="2"/>
                      <a:pt x="320" y="2"/>
                    </a:cubicBezTo>
                    <a:lnTo>
                      <a:pt x="333" y="0"/>
                    </a:lnTo>
                    <a:close/>
                  </a:path>
                </a:pathLst>
              </a:custGeom>
              <a:solidFill>
                <a:srgbClr val="00336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600" dirty="0">
                  <a:solidFill>
                    <a:srgbClr val="333399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755" name="Freeform 116">
                <a:extLst>
                  <a:ext uri="{FF2B5EF4-FFF2-40B4-BE49-F238E27FC236}">
                    <a16:creationId xmlns:a16="http://schemas.microsoft.com/office/drawing/2014/main" id="{0BC2D594-4B54-4EAD-8D4C-A4E557D0FC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42" y="2130"/>
                <a:ext cx="39" cy="45"/>
              </a:xfrm>
              <a:custGeom>
                <a:avLst/>
                <a:gdLst>
                  <a:gd name="T0" fmla="*/ 11 w 14"/>
                  <a:gd name="T1" fmla="*/ 15 h 15"/>
                  <a:gd name="T2" fmla="*/ 10 w 14"/>
                  <a:gd name="T3" fmla="*/ 0 h 15"/>
                  <a:gd name="T4" fmla="*/ 0 w 14"/>
                  <a:gd name="T5" fmla="*/ 0 h 15"/>
                  <a:gd name="T6" fmla="*/ 11 w 14"/>
                  <a:gd name="T7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15">
                    <a:moveTo>
                      <a:pt x="11" y="15"/>
                    </a:moveTo>
                    <a:cubicBezTo>
                      <a:pt x="14" y="8"/>
                      <a:pt x="10" y="0"/>
                      <a:pt x="1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3" y="1"/>
                      <a:pt x="13" y="2"/>
                      <a:pt x="11" y="1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600" dirty="0">
                  <a:solidFill>
                    <a:srgbClr val="333399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756" name="Freeform 117">
                <a:extLst>
                  <a:ext uri="{FF2B5EF4-FFF2-40B4-BE49-F238E27FC236}">
                    <a16:creationId xmlns:a16="http://schemas.microsoft.com/office/drawing/2014/main" id="{777C1FF3-DA27-46CF-AD0E-85513BE257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31" y="2124"/>
                <a:ext cx="53" cy="78"/>
              </a:xfrm>
              <a:custGeom>
                <a:avLst/>
                <a:gdLst>
                  <a:gd name="T0" fmla="*/ 14 w 19"/>
                  <a:gd name="T1" fmla="*/ 0 h 26"/>
                  <a:gd name="T2" fmla="*/ 0 w 19"/>
                  <a:gd name="T3" fmla="*/ 0 h 26"/>
                  <a:gd name="T4" fmla="*/ 1 w 19"/>
                  <a:gd name="T5" fmla="*/ 13 h 26"/>
                  <a:gd name="T6" fmla="*/ 0 w 19"/>
                  <a:gd name="T7" fmla="*/ 26 h 26"/>
                  <a:gd name="T8" fmla="*/ 14 w 19"/>
                  <a:gd name="T9" fmla="*/ 26 h 26"/>
                  <a:gd name="T10" fmla="*/ 19 w 19"/>
                  <a:gd name="T11" fmla="*/ 13 h 26"/>
                  <a:gd name="T12" fmla="*/ 14 w 19"/>
                  <a:gd name="T13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9" h="26">
                    <a:moveTo>
                      <a:pt x="14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4"/>
                      <a:pt x="1" y="8"/>
                      <a:pt x="1" y="13"/>
                    </a:cubicBezTo>
                    <a:cubicBezTo>
                      <a:pt x="1" y="17"/>
                      <a:pt x="1" y="22"/>
                      <a:pt x="0" y="26"/>
                    </a:cubicBezTo>
                    <a:cubicBezTo>
                      <a:pt x="14" y="26"/>
                      <a:pt x="14" y="26"/>
                      <a:pt x="14" y="26"/>
                    </a:cubicBezTo>
                    <a:cubicBezTo>
                      <a:pt x="17" y="26"/>
                      <a:pt x="19" y="20"/>
                      <a:pt x="19" y="13"/>
                    </a:cubicBezTo>
                    <a:cubicBezTo>
                      <a:pt x="19" y="5"/>
                      <a:pt x="17" y="0"/>
                      <a:pt x="14" y="0"/>
                    </a:cubicBezTo>
                    <a:close/>
                  </a:path>
                </a:pathLst>
              </a:custGeom>
              <a:noFill/>
              <a:ln w="7938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600" dirty="0">
                  <a:solidFill>
                    <a:srgbClr val="333399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757" name="Freeform 118">
                <a:extLst>
                  <a:ext uri="{FF2B5EF4-FFF2-40B4-BE49-F238E27FC236}">
                    <a16:creationId xmlns:a16="http://schemas.microsoft.com/office/drawing/2014/main" id="{547018DB-852B-4187-BF0B-57209B4F62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36" y="2151"/>
                <a:ext cx="34" cy="42"/>
              </a:xfrm>
              <a:custGeom>
                <a:avLst/>
                <a:gdLst>
                  <a:gd name="T0" fmla="*/ 1 w 12"/>
                  <a:gd name="T1" fmla="*/ 0 h 14"/>
                  <a:gd name="T2" fmla="*/ 0 w 12"/>
                  <a:gd name="T3" fmla="*/ 14 h 14"/>
                  <a:gd name="T4" fmla="*/ 12 w 12"/>
                  <a:gd name="T5" fmla="*/ 14 h 14"/>
                  <a:gd name="T6" fmla="*/ 3 w 12"/>
                  <a:gd name="T7" fmla="*/ 7 h 14"/>
                  <a:gd name="T8" fmla="*/ 1 w 12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4">
                    <a:moveTo>
                      <a:pt x="1" y="0"/>
                    </a:moveTo>
                    <a:cubicBezTo>
                      <a:pt x="1" y="4"/>
                      <a:pt x="1" y="12"/>
                      <a:pt x="0" y="14"/>
                    </a:cubicBezTo>
                    <a:cubicBezTo>
                      <a:pt x="12" y="14"/>
                      <a:pt x="12" y="14"/>
                      <a:pt x="12" y="14"/>
                    </a:cubicBezTo>
                    <a:cubicBezTo>
                      <a:pt x="8" y="13"/>
                      <a:pt x="4" y="10"/>
                      <a:pt x="3" y="7"/>
                    </a:cubicBezTo>
                    <a:cubicBezTo>
                      <a:pt x="3" y="4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5AA2C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600" dirty="0">
                  <a:solidFill>
                    <a:srgbClr val="333399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758" name="Freeform 119">
                <a:extLst>
                  <a:ext uri="{FF2B5EF4-FFF2-40B4-BE49-F238E27FC236}">
                    <a16:creationId xmlns:a16="http://schemas.microsoft.com/office/drawing/2014/main" id="{2A7A6484-DFCE-4EA0-9782-1A12FC82B2A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91" y="2097"/>
                <a:ext cx="39" cy="39"/>
              </a:xfrm>
              <a:custGeom>
                <a:avLst/>
                <a:gdLst>
                  <a:gd name="T0" fmla="*/ 2 w 14"/>
                  <a:gd name="T1" fmla="*/ 9 h 13"/>
                  <a:gd name="T2" fmla="*/ 5 w 14"/>
                  <a:gd name="T3" fmla="*/ 1 h 13"/>
                  <a:gd name="T4" fmla="*/ 12 w 14"/>
                  <a:gd name="T5" fmla="*/ 4 h 13"/>
                  <a:gd name="T6" fmla="*/ 9 w 14"/>
                  <a:gd name="T7" fmla="*/ 12 h 13"/>
                  <a:gd name="T8" fmla="*/ 2 w 14"/>
                  <a:gd name="T9" fmla="*/ 9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3">
                    <a:moveTo>
                      <a:pt x="2" y="9"/>
                    </a:moveTo>
                    <a:cubicBezTo>
                      <a:pt x="0" y="6"/>
                      <a:pt x="2" y="2"/>
                      <a:pt x="5" y="1"/>
                    </a:cubicBezTo>
                    <a:cubicBezTo>
                      <a:pt x="8" y="0"/>
                      <a:pt x="11" y="1"/>
                      <a:pt x="12" y="4"/>
                    </a:cubicBezTo>
                    <a:cubicBezTo>
                      <a:pt x="14" y="7"/>
                      <a:pt x="12" y="11"/>
                      <a:pt x="9" y="12"/>
                    </a:cubicBezTo>
                    <a:cubicBezTo>
                      <a:pt x="6" y="13"/>
                      <a:pt x="3" y="12"/>
                      <a:pt x="2" y="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600" dirty="0">
                  <a:solidFill>
                    <a:srgbClr val="333399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759" name="Freeform 120">
                <a:extLst>
                  <a:ext uri="{FF2B5EF4-FFF2-40B4-BE49-F238E27FC236}">
                    <a16:creationId xmlns:a16="http://schemas.microsoft.com/office/drawing/2014/main" id="{D0EE7826-8B21-4479-AD39-8AEEA71C06C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0" y="2103"/>
                <a:ext cx="25" cy="27"/>
              </a:xfrm>
              <a:custGeom>
                <a:avLst/>
                <a:gdLst>
                  <a:gd name="T0" fmla="*/ 1 w 9"/>
                  <a:gd name="T1" fmla="*/ 6 h 9"/>
                  <a:gd name="T2" fmla="*/ 3 w 9"/>
                  <a:gd name="T3" fmla="*/ 1 h 9"/>
                  <a:gd name="T4" fmla="*/ 9 w 9"/>
                  <a:gd name="T5" fmla="*/ 3 h 9"/>
                  <a:gd name="T6" fmla="*/ 6 w 9"/>
                  <a:gd name="T7" fmla="*/ 8 h 9"/>
                  <a:gd name="T8" fmla="*/ 1 w 9"/>
                  <a:gd name="T9" fmla="*/ 6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9">
                    <a:moveTo>
                      <a:pt x="1" y="6"/>
                    </a:moveTo>
                    <a:cubicBezTo>
                      <a:pt x="0" y="4"/>
                      <a:pt x="1" y="2"/>
                      <a:pt x="3" y="1"/>
                    </a:cubicBezTo>
                    <a:cubicBezTo>
                      <a:pt x="5" y="0"/>
                      <a:pt x="8" y="1"/>
                      <a:pt x="9" y="3"/>
                    </a:cubicBezTo>
                    <a:cubicBezTo>
                      <a:pt x="9" y="5"/>
                      <a:pt x="8" y="8"/>
                      <a:pt x="6" y="8"/>
                    </a:cubicBezTo>
                    <a:cubicBezTo>
                      <a:pt x="4" y="9"/>
                      <a:pt x="2" y="8"/>
                      <a:pt x="1" y="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600" dirty="0">
                  <a:solidFill>
                    <a:srgbClr val="333399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760" name="Freeform 121">
                <a:extLst>
                  <a:ext uri="{FF2B5EF4-FFF2-40B4-BE49-F238E27FC236}">
                    <a16:creationId xmlns:a16="http://schemas.microsoft.com/office/drawing/2014/main" id="{5B3D133A-E819-45BE-9138-4DD91788CE6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0" y="2091"/>
                <a:ext cx="57" cy="60"/>
              </a:xfrm>
              <a:custGeom>
                <a:avLst/>
                <a:gdLst>
                  <a:gd name="T0" fmla="*/ 2 w 20"/>
                  <a:gd name="T1" fmla="*/ 14 h 20"/>
                  <a:gd name="T2" fmla="*/ 7 w 20"/>
                  <a:gd name="T3" fmla="*/ 2 h 20"/>
                  <a:gd name="T4" fmla="*/ 18 w 20"/>
                  <a:gd name="T5" fmla="*/ 7 h 20"/>
                  <a:gd name="T6" fmla="*/ 13 w 20"/>
                  <a:gd name="T7" fmla="*/ 19 h 20"/>
                  <a:gd name="T8" fmla="*/ 2 w 20"/>
                  <a:gd name="T9" fmla="*/ 14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20">
                    <a:moveTo>
                      <a:pt x="2" y="14"/>
                    </a:moveTo>
                    <a:cubicBezTo>
                      <a:pt x="0" y="9"/>
                      <a:pt x="2" y="4"/>
                      <a:pt x="7" y="2"/>
                    </a:cubicBezTo>
                    <a:cubicBezTo>
                      <a:pt x="11" y="0"/>
                      <a:pt x="17" y="2"/>
                      <a:pt x="18" y="7"/>
                    </a:cubicBezTo>
                    <a:cubicBezTo>
                      <a:pt x="20" y="11"/>
                      <a:pt x="18" y="17"/>
                      <a:pt x="13" y="19"/>
                    </a:cubicBezTo>
                    <a:cubicBezTo>
                      <a:pt x="9" y="20"/>
                      <a:pt x="4" y="18"/>
                      <a:pt x="2" y="1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600" dirty="0">
                  <a:solidFill>
                    <a:srgbClr val="333399"/>
                  </a:solidFill>
                  <a:ea typeface="ＭＳ Ｐゴシック" pitchFamily="34" charset="-128"/>
                </a:endParaRPr>
              </a:p>
            </p:txBody>
          </p:sp>
        </p:grpSp>
        <p:sp>
          <p:nvSpPr>
            <p:cNvPr id="761" name="ZoneTexte 760">
              <a:extLst>
                <a:ext uri="{FF2B5EF4-FFF2-40B4-BE49-F238E27FC236}">
                  <a16:creationId xmlns:a16="http://schemas.microsoft.com/office/drawing/2014/main" id="{D0DEC8F3-0F66-44BD-AE19-6F122716AD9F}"/>
                </a:ext>
              </a:extLst>
            </p:cNvPr>
            <p:cNvSpPr txBox="1"/>
            <p:nvPr/>
          </p:nvSpPr>
          <p:spPr>
            <a:xfrm>
              <a:off x="8673457" y="6287578"/>
              <a:ext cx="252723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a typeface="ＭＳ Ｐゴシック" pitchFamily="34" charset="-128"/>
                </a:rPr>
                <a:t>Cabotegravir (CAB) injection Placebo</a:t>
              </a:r>
            </a:p>
          </p:txBody>
        </p:sp>
        <p:sp>
          <p:nvSpPr>
            <p:cNvPr id="762" name="Forme libre 8">
              <a:extLst>
                <a:ext uri="{FF2B5EF4-FFF2-40B4-BE49-F238E27FC236}">
                  <a16:creationId xmlns:a16="http://schemas.microsoft.com/office/drawing/2014/main" id="{F696234C-508C-4730-918F-4AC06E263B22}"/>
                </a:ext>
              </a:extLst>
            </p:cNvPr>
            <p:cNvSpPr/>
            <p:nvPr/>
          </p:nvSpPr>
          <p:spPr>
            <a:xfrm rot="5400000">
              <a:off x="6475214" y="3067523"/>
              <a:ext cx="186538" cy="3884705"/>
            </a:xfrm>
            <a:custGeom>
              <a:avLst/>
              <a:gdLst>
                <a:gd name="connsiteX0" fmla="*/ 0 w 558800"/>
                <a:gd name="connsiteY0" fmla="*/ 0 h 1234440"/>
                <a:gd name="connsiteX1" fmla="*/ 558800 w 558800"/>
                <a:gd name="connsiteY1" fmla="*/ 0 h 1234440"/>
                <a:gd name="connsiteX2" fmla="*/ 279400 w 558800"/>
                <a:gd name="connsiteY2" fmla="*/ 0 h 1234440"/>
                <a:gd name="connsiteX3" fmla="*/ 279400 w 558800"/>
                <a:gd name="connsiteY3" fmla="*/ 1234440 h 1234440"/>
                <a:gd name="connsiteX4" fmla="*/ 558800 w 558800"/>
                <a:gd name="connsiteY4" fmla="*/ 1234440 h 1234440"/>
                <a:gd name="connsiteX5" fmla="*/ 0 w 558800"/>
                <a:gd name="connsiteY5" fmla="*/ 1234440 h 1234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58800" h="1234440">
                  <a:moveTo>
                    <a:pt x="0" y="0"/>
                  </a:moveTo>
                  <a:lnTo>
                    <a:pt x="558800" y="0"/>
                  </a:lnTo>
                  <a:lnTo>
                    <a:pt x="279400" y="0"/>
                  </a:lnTo>
                  <a:lnTo>
                    <a:pt x="279400" y="1234440"/>
                  </a:lnTo>
                  <a:lnTo>
                    <a:pt x="558800" y="1234440"/>
                  </a:lnTo>
                  <a:lnTo>
                    <a:pt x="0" y="1234440"/>
                  </a:lnTo>
                </a:path>
              </a:pathLst>
            </a:custGeom>
            <a:noFill/>
            <a:ln w="19050" cap="flat" cmpd="sng" algn="ctr">
              <a:solidFill>
                <a:srgbClr val="0070C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44" name="Groupe 43">
              <a:extLst>
                <a:ext uri="{FF2B5EF4-FFF2-40B4-BE49-F238E27FC236}">
                  <a16:creationId xmlns:a16="http://schemas.microsoft.com/office/drawing/2014/main" id="{426CA7FF-90B0-4522-AC72-DAA087ABB1FA}"/>
                </a:ext>
              </a:extLst>
            </p:cNvPr>
            <p:cNvGrpSpPr/>
            <p:nvPr/>
          </p:nvGrpSpPr>
          <p:grpSpPr>
            <a:xfrm>
              <a:off x="6784305" y="4883447"/>
              <a:ext cx="680192" cy="261610"/>
              <a:chOff x="6232696" y="6363063"/>
              <a:chExt cx="823032" cy="261610"/>
            </a:xfrm>
          </p:grpSpPr>
          <p:sp>
            <p:nvSpPr>
              <p:cNvPr id="45" name="Rectangle : avec coins arrondis en haut 44">
                <a:extLst>
                  <a:ext uri="{FF2B5EF4-FFF2-40B4-BE49-F238E27FC236}">
                    <a16:creationId xmlns:a16="http://schemas.microsoft.com/office/drawing/2014/main" id="{F65BA8D5-06E7-4324-ACA9-53204726EC8C}"/>
                  </a:ext>
                </a:extLst>
              </p:cNvPr>
              <p:cNvSpPr/>
              <p:nvPr/>
            </p:nvSpPr>
            <p:spPr bwMode="auto">
              <a:xfrm rot="16200000">
                <a:off x="6322107" y="6288111"/>
                <a:ext cx="232694" cy="411516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00206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ea typeface="ＭＳ Ｐゴシック" pitchFamily="34" charset="-128"/>
                </a:endParaRPr>
              </a:p>
            </p:txBody>
          </p:sp>
          <p:sp>
            <p:nvSpPr>
              <p:cNvPr id="46" name="Rectangle : avec coins arrondis en haut 45">
                <a:extLst>
                  <a:ext uri="{FF2B5EF4-FFF2-40B4-BE49-F238E27FC236}">
                    <a16:creationId xmlns:a16="http://schemas.microsoft.com/office/drawing/2014/main" id="{D977876F-C2A4-4D6B-9DF9-DF7F94A6DFA2}"/>
                  </a:ext>
                </a:extLst>
              </p:cNvPr>
              <p:cNvSpPr/>
              <p:nvPr/>
            </p:nvSpPr>
            <p:spPr bwMode="auto">
              <a:xfrm rot="5400000">
                <a:off x="6733623" y="6288110"/>
                <a:ext cx="232694" cy="411516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BBE0E3">
                  <a:lumMod val="50000"/>
                </a:srgb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ea typeface="ＭＳ Ｐゴシック" pitchFamily="34" charset="-128"/>
                </a:endParaRPr>
              </a:p>
            </p:txBody>
          </p:sp>
          <p:sp>
            <p:nvSpPr>
              <p:cNvPr id="47" name="ZoneTexte 46">
                <a:extLst>
                  <a:ext uri="{FF2B5EF4-FFF2-40B4-BE49-F238E27FC236}">
                    <a16:creationId xmlns:a16="http://schemas.microsoft.com/office/drawing/2014/main" id="{63512AE5-0509-496E-9FB0-6061C206CBFA}"/>
                  </a:ext>
                </a:extLst>
              </p:cNvPr>
              <p:cNvSpPr txBox="1"/>
              <p:nvPr/>
            </p:nvSpPr>
            <p:spPr>
              <a:xfrm>
                <a:off x="6240576" y="6363063"/>
                <a:ext cx="807275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0" cap="none" spc="0" normalizeH="0" baseline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ea typeface="ＭＳ Ｐゴシック" pitchFamily="34" charset="-128"/>
                  </a:rPr>
                  <a:t>TDF/FTC</a:t>
                </a:r>
              </a:p>
            </p:txBody>
          </p:sp>
        </p:grpSp>
        <p:grpSp>
          <p:nvGrpSpPr>
            <p:cNvPr id="772" name="Groupe 771">
              <a:extLst>
                <a:ext uri="{FF2B5EF4-FFF2-40B4-BE49-F238E27FC236}">
                  <a16:creationId xmlns:a16="http://schemas.microsoft.com/office/drawing/2014/main" id="{57D200C9-17B4-4AF7-A1DF-A62A7541C081}"/>
                </a:ext>
              </a:extLst>
            </p:cNvPr>
            <p:cNvGrpSpPr/>
            <p:nvPr/>
          </p:nvGrpSpPr>
          <p:grpSpPr>
            <a:xfrm>
              <a:off x="8001400" y="5983828"/>
              <a:ext cx="618356" cy="253916"/>
              <a:chOff x="-257192" y="1745759"/>
              <a:chExt cx="823032" cy="253916"/>
            </a:xfrm>
          </p:grpSpPr>
          <p:sp>
            <p:nvSpPr>
              <p:cNvPr id="773" name="Rectangle : avec coins arrondis en haut 772">
                <a:extLst>
                  <a:ext uri="{FF2B5EF4-FFF2-40B4-BE49-F238E27FC236}">
                    <a16:creationId xmlns:a16="http://schemas.microsoft.com/office/drawing/2014/main" id="{79C841AC-549A-45AB-80A0-943F190A5378}"/>
                  </a:ext>
                </a:extLst>
              </p:cNvPr>
              <p:cNvSpPr/>
              <p:nvPr/>
            </p:nvSpPr>
            <p:spPr bwMode="auto">
              <a:xfrm rot="16200000">
                <a:off x="-167781" y="1670807"/>
                <a:ext cx="232694" cy="411516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7F7F7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0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774" name="Rectangle : avec coins arrondis en haut 773">
                <a:extLst>
                  <a:ext uri="{FF2B5EF4-FFF2-40B4-BE49-F238E27FC236}">
                    <a16:creationId xmlns:a16="http://schemas.microsoft.com/office/drawing/2014/main" id="{30380F67-FAF1-4FD5-A1D3-EA410C52923C}"/>
                  </a:ext>
                </a:extLst>
              </p:cNvPr>
              <p:cNvSpPr/>
              <p:nvPr/>
            </p:nvSpPr>
            <p:spPr bwMode="auto">
              <a:xfrm rot="5400000">
                <a:off x="243735" y="1670806"/>
                <a:ext cx="232694" cy="411516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A6A6A6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0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775" name="ZoneTexte 774">
                <a:extLst>
                  <a:ext uri="{FF2B5EF4-FFF2-40B4-BE49-F238E27FC236}">
                    <a16:creationId xmlns:a16="http://schemas.microsoft.com/office/drawing/2014/main" id="{669FCDB2-98C8-4E1F-A867-412C2068A3CC}"/>
                  </a:ext>
                </a:extLst>
              </p:cNvPr>
              <p:cNvSpPr txBox="1"/>
              <p:nvPr/>
            </p:nvSpPr>
            <p:spPr>
              <a:xfrm>
                <a:off x="-117923" y="1745759"/>
                <a:ext cx="544494" cy="2539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50" dirty="0">
                    <a:solidFill>
                      <a:schemeClr val="bg1"/>
                    </a:solidFill>
                  </a:rPr>
                  <a:t>CAB</a:t>
                </a:r>
              </a:p>
            </p:txBody>
          </p:sp>
        </p:grpSp>
        <p:grpSp>
          <p:nvGrpSpPr>
            <p:cNvPr id="776" name="Groupe 775">
              <a:extLst>
                <a:ext uri="{FF2B5EF4-FFF2-40B4-BE49-F238E27FC236}">
                  <a16:creationId xmlns:a16="http://schemas.microsoft.com/office/drawing/2014/main" id="{9B33B3D0-DEAA-41E8-BD45-154AF0927144}"/>
                </a:ext>
              </a:extLst>
            </p:cNvPr>
            <p:cNvGrpSpPr/>
            <p:nvPr/>
          </p:nvGrpSpPr>
          <p:grpSpPr>
            <a:xfrm>
              <a:off x="7970482" y="5670913"/>
              <a:ext cx="680192" cy="253916"/>
              <a:chOff x="4631408" y="3542971"/>
              <a:chExt cx="680192" cy="253916"/>
            </a:xfrm>
          </p:grpSpPr>
          <p:sp>
            <p:nvSpPr>
              <p:cNvPr id="777" name="Rectangle : avec coins arrondis en haut 776">
                <a:extLst>
                  <a:ext uri="{FF2B5EF4-FFF2-40B4-BE49-F238E27FC236}">
                    <a16:creationId xmlns:a16="http://schemas.microsoft.com/office/drawing/2014/main" id="{A301BC1C-8144-4EA9-B10F-B07BF9684E5F}"/>
                  </a:ext>
                </a:extLst>
              </p:cNvPr>
              <p:cNvSpPr/>
              <p:nvPr/>
            </p:nvSpPr>
            <p:spPr bwMode="auto">
              <a:xfrm rot="16200000">
                <a:off x="4685109" y="3503729"/>
                <a:ext cx="232694" cy="340096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7F7F7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ea typeface="ＭＳ Ｐゴシック" pitchFamily="34" charset="-128"/>
                </a:endParaRPr>
              </a:p>
            </p:txBody>
          </p:sp>
          <p:sp>
            <p:nvSpPr>
              <p:cNvPr id="778" name="Rectangle : avec coins arrondis en haut 777">
                <a:extLst>
                  <a:ext uri="{FF2B5EF4-FFF2-40B4-BE49-F238E27FC236}">
                    <a16:creationId xmlns:a16="http://schemas.microsoft.com/office/drawing/2014/main" id="{1AC2FDEC-541E-4298-9976-B9DE7647E90E}"/>
                  </a:ext>
                </a:extLst>
              </p:cNvPr>
              <p:cNvSpPr/>
              <p:nvPr/>
            </p:nvSpPr>
            <p:spPr bwMode="auto">
              <a:xfrm rot="5400000">
                <a:off x="5025205" y="3503728"/>
                <a:ext cx="232694" cy="340096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A6A6A6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ea typeface="ＭＳ Ｐゴシック" pitchFamily="34" charset="-128"/>
                </a:endParaRPr>
              </a:p>
            </p:txBody>
          </p:sp>
          <p:sp>
            <p:nvSpPr>
              <p:cNvPr id="779" name="ZoneTexte 778">
                <a:extLst>
                  <a:ext uri="{FF2B5EF4-FFF2-40B4-BE49-F238E27FC236}">
                    <a16:creationId xmlns:a16="http://schemas.microsoft.com/office/drawing/2014/main" id="{93E42E77-F26B-4C50-8932-2B2ED12FD236}"/>
                  </a:ext>
                </a:extLst>
              </p:cNvPr>
              <p:cNvSpPr txBox="1"/>
              <p:nvPr/>
            </p:nvSpPr>
            <p:spPr>
              <a:xfrm>
                <a:off x="4647538" y="3542971"/>
                <a:ext cx="647934" cy="2539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50" b="0" i="0" u="none" strike="noStrike" kern="0" cap="none" spc="0" normalizeH="0" baseline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ea typeface="ＭＳ Ｐゴシック" pitchFamily="34" charset="-128"/>
                  </a:rPr>
                  <a:t>TDF/FTC</a:t>
                </a:r>
              </a:p>
            </p:txBody>
          </p:sp>
        </p:grpSp>
      </p:grpSp>
      <p:sp>
        <p:nvSpPr>
          <p:cNvPr id="433" name="Text Box 3">
            <a:extLst>
              <a:ext uri="{FF2B5EF4-FFF2-40B4-BE49-F238E27FC236}">
                <a16:creationId xmlns:a16="http://schemas.microsoft.com/office/drawing/2014/main" id="{EDDAE700-3908-43D4-B393-5BE61B084C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08691" y="6444771"/>
            <a:ext cx="248330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eaLnBrk="0" hangingPunct="0"/>
            <a:r>
              <a:rPr lang="pt-BR" sz="1400" i="1" dirty="0">
                <a:solidFill>
                  <a:srgbClr val="0070C0"/>
                </a:solidFill>
              </a:rPr>
              <a:t>Landovitz R, CROI 2022, Abs. 96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490CAE62-A009-4C90-80EA-36AA1DC824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0471"/>
            <a:ext cx="9774274" cy="1481068"/>
          </a:xfrm>
        </p:spPr>
        <p:txBody>
          <a:bodyPr>
            <a:noAutofit/>
          </a:bodyPr>
          <a:lstStyle/>
          <a:p>
            <a:r>
              <a:rPr lang="en-US" sz="2900" dirty="0"/>
              <a:t>HPTN 083 Study: updated results of CAB LA IM Q 2 months versus TDF/FTC PO for </a:t>
            </a:r>
            <a:r>
              <a:rPr lang="en-US" sz="2900" dirty="0" err="1"/>
              <a:t>PrEP</a:t>
            </a:r>
            <a:r>
              <a:rPr lang="en-US" sz="2900" dirty="0"/>
              <a:t> (1)</a:t>
            </a:r>
          </a:p>
        </p:txBody>
      </p:sp>
    </p:spTree>
    <p:extLst>
      <p:ext uri="{BB962C8B-B14F-4D97-AF65-F5344CB8AC3E}">
        <p14:creationId xmlns:p14="http://schemas.microsoft.com/office/powerpoint/2010/main" val="63680945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Freeform 147">
            <a:extLst>
              <a:ext uri="{FF2B5EF4-FFF2-40B4-BE49-F238E27FC236}">
                <a16:creationId xmlns:a16="http://schemas.microsoft.com/office/drawing/2014/main" id="{0D7F4669-7EF3-4357-805E-CDF2D03E7B58}"/>
              </a:ext>
            </a:extLst>
          </p:cNvPr>
          <p:cNvSpPr>
            <a:spLocks/>
          </p:cNvSpPr>
          <p:nvPr/>
        </p:nvSpPr>
        <p:spPr bwMode="auto">
          <a:xfrm>
            <a:off x="2132058" y="4740116"/>
            <a:ext cx="1268985" cy="460375"/>
          </a:xfrm>
          <a:custGeom>
            <a:avLst/>
            <a:gdLst>
              <a:gd name="T0" fmla="*/ 967 w 967"/>
              <a:gd name="T1" fmla="*/ 239 h 290"/>
              <a:gd name="T2" fmla="*/ 967 w 967"/>
              <a:gd name="T3" fmla="*/ 52 h 290"/>
              <a:gd name="T4" fmla="*/ 251 w 967"/>
              <a:gd name="T5" fmla="*/ 52 h 290"/>
              <a:gd name="T6" fmla="*/ 251 w 967"/>
              <a:gd name="T7" fmla="*/ 0 h 290"/>
              <a:gd name="T8" fmla="*/ 0 w 967"/>
              <a:gd name="T9" fmla="*/ 145 h 290"/>
              <a:gd name="T10" fmla="*/ 251 w 967"/>
              <a:gd name="T11" fmla="*/ 290 h 290"/>
              <a:gd name="T12" fmla="*/ 251 w 967"/>
              <a:gd name="T13" fmla="*/ 239 h 290"/>
              <a:gd name="T14" fmla="*/ 967 w 967"/>
              <a:gd name="T15" fmla="*/ 239 h 2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967" h="290">
                <a:moveTo>
                  <a:pt x="967" y="239"/>
                </a:moveTo>
                <a:lnTo>
                  <a:pt x="967" y="52"/>
                </a:lnTo>
                <a:lnTo>
                  <a:pt x="251" y="52"/>
                </a:lnTo>
                <a:lnTo>
                  <a:pt x="251" y="0"/>
                </a:lnTo>
                <a:lnTo>
                  <a:pt x="0" y="145"/>
                </a:lnTo>
                <a:lnTo>
                  <a:pt x="251" y="290"/>
                </a:lnTo>
                <a:lnTo>
                  <a:pt x="251" y="239"/>
                </a:lnTo>
                <a:lnTo>
                  <a:pt x="967" y="239"/>
                </a:lnTo>
                <a:close/>
              </a:path>
            </a:pathLst>
          </a:custGeom>
          <a:solidFill>
            <a:srgbClr val="FF66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>
              <a:latin typeface="+mj-lt"/>
            </a:endParaRPr>
          </a:p>
        </p:txBody>
      </p:sp>
      <p:sp>
        <p:nvSpPr>
          <p:cNvPr id="401" name="Freeform 148">
            <a:extLst>
              <a:ext uri="{FF2B5EF4-FFF2-40B4-BE49-F238E27FC236}">
                <a16:creationId xmlns:a16="http://schemas.microsoft.com/office/drawing/2014/main" id="{2237EFA8-5350-4E65-86D6-FFFADC62EE5F}"/>
              </a:ext>
            </a:extLst>
          </p:cNvPr>
          <p:cNvSpPr>
            <a:spLocks/>
          </p:cNvSpPr>
          <p:nvPr/>
        </p:nvSpPr>
        <p:spPr bwMode="auto">
          <a:xfrm>
            <a:off x="3401042" y="4740116"/>
            <a:ext cx="1508583" cy="460375"/>
          </a:xfrm>
          <a:custGeom>
            <a:avLst/>
            <a:gdLst>
              <a:gd name="T0" fmla="*/ 0 w 968"/>
              <a:gd name="T1" fmla="*/ 52 h 290"/>
              <a:gd name="T2" fmla="*/ 0 w 968"/>
              <a:gd name="T3" fmla="*/ 239 h 290"/>
              <a:gd name="T4" fmla="*/ 717 w 968"/>
              <a:gd name="T5" fmla="*/ 239 h 290"/>
              <a:gd name="T6" fmla="*/ 717 w 968"/>
              <a:gd name="T7" fmla="*/ 290 h 290"/>
              <a:gd name="T8" fmla="*/ 968 w 968"/>
              <a:gd name="T9" fmla="*/ 146 h 290"/>
              <a:gd name="T10" fmla="*/ 717 w 968"/>
              <a:gd name="T11" fmla="*/ 0 h 290"/>
              <a:gd name="T12" fmla="*/ 717 w 968"/>
              <a:gd name="T13" fmla="*/ 52 h 290"/>
              <a:gd name="T14" fmla="*/ 0 w 968"/>
              <a:gd name="T15" fmla="*/ 52 h 2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968" h="290">
                <a:moveTo>
                  <a:pt x="0" y="52"/>
                </a:moveTo>
                <a:lnTo>
                  <a:pt x="0" y="239"/>
                </a:lnTo>
                <a:lnTo>
                  <a:pt x="717" y="239"/>
                </a:lnTo>
                <a:lnTo>
                  <a:pt x="717" y="290"/>
                </a:lnTo>
                <a:lnTo>
                  <a:pt x="968" y="146"/>
                </a:lnTo>
                <a:lnTo>
                  <a:pt x="717" y="0"/>
                </a:lnTo>
                <a:lnTo>
                  <a:pt x="717" y="52"/>
                </a:lnTo>
                <a:lnTo>
                  <a:pt x="0" y="52"/>
                </a:lnTo>
                <a:close/>
              </a:path>
            </a:pathLst>
          </a:custGeom>
          <a:solidFill>
            <a:srgbClr val="0066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>
              <a:latin typeface="+mj-lt"/>
            </a:endParaRPr>
          </a:p>
        </p:txBody>
      </p:sp>
      <p:sp>
        <p:nvSpPr>
          <p:cNvPr id="404" name="Line 151">
            <a:extLst>
              <a:ext uri="{FF2B5EF4-FFF2-40B4-BE49-F238E27FC236}">
                <a16:creationId xmlns:a16="http://schemas.microsoft.com/office/drawing/2014/main" id="{66164853-A11C-41E5-94BE-1E2A494F12E4}"/>
              </a:ext>
            </a:extLst>
          </p:cNvPr>
          <p:cNvSpPr>
            <a:spLocks noChangeShapeType="1"/>
          </p:cNvSpPr>
          <p:nvPr/>
        </p:nvSpPr>
        <p:spPr bwMode="auto">
          <a:xfrm>
            <a:off x="3328018" y="4664028"/>
            <a:ext cx="0" cy="1649413"/>
          </a:xfrm>
          <a:prstGeom prst="line">
            <a:avLst/>
          </a:prstGeom>
          <a:noFill/>
          <a:ln w="1588">
            <a:solidFill>
              <a:srgbClr val="000066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>
              <a:latin typeface="+mj-lt"/>
            </a:endParaRPr>
          </a:p>
        </p:txBody>
      </p:sp>
      <p:sp>
        <p:nvSpPr>
          <p:cNvPr id="405" name="Line 152">
            <a:extLst>
              <a:ext uri="{FF2B5EF4-FFF2-40B4-BE49-F238E27FC236}">
                <a16:creationId xmlns:a16="http://schemas.microsoft.com/office/drawing/2014/main" id="{EE2E4737-6894-4240-8892-98E6608468C4}"/>
              </a:ext>
            </a:extLst>
          </p:cNvPr>
          <p:cNvSpPr>
            <a:spLocks noChangeShapeType="1"/>
          </p:cNvSpPr>
          <p:nvPr/>
        </p:nvSpPr>
        <p:spPr bwMode="auto">
          <a:xfrm>
            <a:off x="3664568" y="4664028"/>
            <a:ext cx="0" cy="1649413"/>
          </a:xfrm>
          <a:prstGeom prst="line">
            <a:avLst/>
          </a:prstGeom>
          <a:noFill/>
          <a:ln w="1588">
            <a:solidFill>
              <a:srgbClr val="000066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>
              <a:latin typeface="+mj-lt"/>
            </a:endParaRPr>
          </a:p>
        </p:txBody>
      </p:sp>
      <p:sp>
        <p:nvSpPr>
          <p:cNvPr id="406" name="Line 153">
            <a:extLst>
              <a:ext uri="{FF2B5EF4-FFF2-40B4-BE49-F238E27FC236}">
                <a16:creationId xmlns:a16="http://schemas.microsoft.com/office/drawing/2014/main" id="{F2B78FF6-5A40-4CFD-BBE9-323AA470F405}"/>
              </a:ext>
            </a:extLst>
          </p:cNvPr>
          <p:cNvSpPr>
            <a:spLocks noChangeShapeType="1"/>
          </p:cNvSpPr>
          <p:nvPr/>
        </p:nvSpPr>
        <p:spPr bwMode="auto">
          <a:xfrm>
            <a:off x="2905743" y="4664028"/>
            <a:ext cx="0" cy="1649413"/>
          </a:xfrm>
          <a:prstGeom prst="line">
            <a:avLst/>
          </a:prstGeom>
          <a:noFill/>
          <a:ln w="1588">
            <a:solidFill>
              <a:srgbClr val="000066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>
              <a:latin typeface="+mj-lt"/>
            </a:endParaRPr>
          </a:p>
        </p:txBody>
      </p:sp>
      <p:grpSp>
        <p:nvGrpSpPr>
          <p:cNvPr id="468" name="Groupe 467">
            <a:extLst>
              <a:ext uri="{FF2B5EF4-FFF2-40B4-BE49-F238E27FC236}">
                <a16:creationId xmlns:a16="http://schemas.microsoft.com/office/drawing/2014/main" id="{105848A7-C40B-4097-ABCC-1E817C928348}"/>
              </a:ext>
            </a:extLst>
          </p:cNvPr>
          <p:cNvGrpSpPr/>
          <p:nvPr/>
        </p:nvGrpSpPr>
        <p:grpSpPr>
          <a:xfrm>
            <a:off x="1870693" y="6313441"/>
            <a:ext cx="2914650" cy="53975"/>
            <a:chOff x="8456613" y="4448176"/>
            <a:chExt cx="2914650" cy="53975"/>
          </a:xfrm>
        </p:grpSpPr>
        <p:sp>
          <p:nvSpPr>
            <p:cNvPr id="407" name="Freeform 154">
              <a:extLst>
                <a:ext uri="{FF2B5EF4-FFF2-40B4-BE49-F238E27FC236}">
                  <a16:creationId xmlns:a16="http://schemas.microsoft.com/office/drawing/2014/main" id="{4B9866FC-B57E-4FD6-82FB-7C9E92ADD6CC}"/>
                </a:ext>
              </a:extLst>
            </p:cNvPr>
            <p:cNvSpPr>
              <a:spLocks/>
            </p:cNvSpPr>
            <p:nvPr/>
          </p:nvSpPr>
          <p:spPr bwMode="auto">
            <a:xfrm>
              <a:off x="9491663" y="4448176"/>
              <a:ext cx="422275" cy="53975"/>
            </a:xfrm>
            <a:custGeom>
              <a:avLst/>
              <a:gdLst>
                <a:gd name="T0" fmla="*/ 266 w 266"/>
                <a:gd name="T1" fmla="*/ 34 h 34"/>
                <a:gd name="T2" fmla="*/ 266 w 266"/>
                <a:gd name="T3" fmla="*/ 0 h 34"/>
                <a:gd name="T4" fmla="*/ 0 w 266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6" h="34">
                  <a:moveTo>
                    <a:pt x="266" y="34"/>
                  </a:moveTo>
                  <a:lnTo>
                    <a:pt x="266" y="0"/>
                  </a:lnTo>
                  <a:lnTo>
                    <a:pt x="0" y="0"/>
                  </a:lnTo>
                </a:path>
              </a:pathLst>
            </a:custGeom>
            <a:noFill/>
            <a:ln w="9525">
              <a:solidFill>
                <a:srgbClr val="00006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200">
                <a:latin typeface="+mj-lt"/>
              </a:endParaRPr>
            </a:p>
          </p:txBody>
        </p:sp>
        <p:sp>
          <p:nvSpPr>
            <p:cNvPr id="408" name="Freeform 155">
              <a:extLst>
                <a:ext uri="{FF2B5EF4-FFF2-40B4-BE49-F238E27FC236}">
                  <a16:creationId xmlns:a16="http://schemas.microsoft.com/office/drawing/2014/main" id="{BCACBC8E-025F-4C4A-A108-41711CDBF35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50488" y="4448176"/>
              <a:ext cx="1120775" cy="53975"/>
            </a:xfrm>
            <a:custGeom>
              <a:avLst/>
              <a:gdLst>
                <a:gd name="T0" fmla="*/ 706 w 706"/>
                <a:gd name="T1" fmla="*/ 34 h 34"/>
                <a:gd name="T2" fmla="*/ 706 w 706"/>
                <a:gd name="T3" fmla="*/ 0 h 34"/>
                <a:gd name="T4" fmla="*/ 0 w 706"/>
                <a:gd name="T5" fmla="*/ 0 h 34"/>
                <a:gd name="T6" fmla="*/ 0 w 706"/>
                <a:gd name="T7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06" h="34">
                  <a:moveTo>
                    <a:pt x="706" y="34"/>
                  </a:moveTo>
                  <a:lnTo>
                    <a:pt x="706" y="0"/>
                  </a:lnTo>
                  <a:lnTo>
                    <a:pt x="0" y="0"/>
                  </a:lnTo>
                  <a:lnTo>
                    <a:pt x="0" y="34"/>
                  </a:lnTo>
                </a:path>
              </a:pathLst>
            </a:custGeom>
            <a:noFill/>
            <a:ln w="9525">
              <a:solidFill>
                <a:srgbClr val="00006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200">
                <a:latin typeface="+mj-lt"/>
              </a:endParaRPr>
            </a:p>
          </p:txBody>
        </p:sp>
        <p:sp>
          <p:nvSpPr>
            <p:cNvPr id="409" name="Line 156">
              <a:extLst>
                <a:ext uri="{FF2B5EF4-FFF2-40B4-BE49-F238E27FC236}">
                  <a16:creationId xmlns:a16="http://schemas.microsoft.com/office/drawing/2014/main" id="{5717F4B9-4FA4-492C-B97F-AB1E9DF6AF1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9491663" y="4448176"/>
              <a:ext cx="0" cy="53975"/>
            </a:xfrm>
            <a:prstGeom prst="line">
              <a:avLst/>
            </a:prstGeom>
            <a:noFill/>
            <a:ln w="9525">
              <a:solidFill>
                <a:srgbClr val="00006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200">
                <a:latin typeface="+mj-lt"/>
              </a:endParaRPr>
            </a:p>
          </p:txBody>
        </p:sp>
        <p:sp>
          <p:nvSpPr>
            <p:cNvPr id="410" name="Freeform 157">
              <a:extLst>
                <a:ext uri="{FF2B5EF4-FFF2-40B4-BE49-F238E27FC236}">
                  <a16:creationId xmlns:a16="http://schemas.microsoft.com/office/drawing/2014/main" id="{CF9D7AE3-9AC2-47CA-8E07-A184C200531A}"/>
                </a:ext>
              </a:extLst>
            </p:cNvPr>
            <p:cNvSpPr>
              <a:spLocks/>
            </p:cNvSpPr>
            <p:nvPr/>
          </p:nvSpPr>
          <p:spPr bwMode="auto">
            <a:xfrm>
              <a:off x="8456613" y="4448176"/>
              <a:ext cx="1035050" cy="53975"/>
            </a:xfrm>
            <a:custGeom>
              <a:avLst/>
              <a:gdLst>
                <a:gd name="T0" fmla="*/ 0 w 652"/>
                <a:gd name="T1" fmla="*/ 34 h 34"/>
                <a:gd name="T2" fmla="*/ 0 w 652"/>
                <a:gd name="T3" fmla="*/ 0 h 34"/>
                <a:gd name="T4" fmla="*/ 652 w 652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52" h="34">
                  <a:moveTo>
                    <a:pt x="0" y="34"/>
                  </a:moveTo>
                  <a:lnTo>
                    <a:pt x="0" y="0"/>
                  </a:lnTo>
                  <a:lnTo>
                    <a:pt x="652" y="0"/>
                  </a:lnTo>
                </a:path>
              </a:pathLst>
            </a:custGeom>
            <a:noFill/>
            <a:ln w="9525">
              <a:solidFill>
                <a:srgbClr val="00006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200">
                <a:latin typeface="+mj-lt"/>
              </a:endParaRPr>
            </a:p>
          </p:txBody>
        </p:sp>
      </p:grpSp>
      <p:sp>
        <p:nvSpPr>
          <p:cNvPr id="412" name="Freeform 159">
            <a:extLst>
              <a:ext uri="{FF2B5EF4-FFF2-40B4-BE49-F238E27FC236}">
                <a16:creationId xmlns:a16="http://schemas.microsoft.com/office/drawing/2014/main" id="{5BA0503D-F35C-4D6D-BF84-818F6B7251AD}"/>
              </a:ext>
            </a:extLst>
          </p:cNvPr>
          <p:cNvSpPr>
            <a:spLocks/>
          </p:cNvSpPr>
          <p:nvPr/>
        </p:nvSpPr>
        <p:spPr bwMode="auto">
          <a:xfrm>
            <a:off x="2762868" y="5624081"/>
            <a:ext cx="0" cy="246063"/>
          </a:xfrm>
          <a:custGeom>
            <a:avLst/>
            <a:gdLst>
              <a:gd name="T0" fmla="*/ 0 h 155"/>
              <a:gd name="T1" fmla="*/ 77 h 155"/>
              <a:gd name="T2" fmla="*/ 155 h 155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155">
                <a:moveTo>
                  <a:pt x="0" y="0"/>
                </a:moveTo>
                <a:lnTo>
                  <a:pt x="0" y="77"/>
                </a:lnTo>
                <a:lnTo>
                  <a:pt x="0" y="155"/>
                </a:lnTo>
              </a:path>
            </a:pathLst>
          </a:custGeom>
          <a:noFill/>
          <a:ln w="44450">
            <a:solidFill>
              <a:srgbClr val="000066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endParaRPr lang="fr-FR" sz="1200">
              <a:latin typeface="+mj-lt"/>
            </a:endParaRPr>
          </a:p>
        </p:txBody>
      </p:sp>
      <p:sp>
        <p:nvSpPr>
          <p:cNvPr id="413" name="Line 160">
            <a:extLst>
              <a:ext uri="{FF2B5EF4-FFF2-40B4-BE49-F238E27FC236}">
                <a16:creationId xmlns:a16="http://schemas.microsoft.com/office/drawing/2014/main" id="{550B166A-1F00-4B06-AF25-3FADA38BD94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116755" y="5746319"/>
            <a:ext cx="646113" cy="0"/>
          </a:xfrm>
          <a:prstGeom prst="line">
            <a:avLst/>
          </a:prstGeom>
          <a:noFill/>
          <a:ln w="44450">
            <a:solidFill>
              <a:srgbClr val="000066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endParaRPr lang="fr-FR" sz="1200">
              <a:latin typeface="+mj-lt"/>
            </a:endParaRPr>
          </a:p>
        </p:txBody>
      </p:sp>
      <p:sp>
        <p:nvSpPr>
          <p:cNvPr id="414" name="Freeform 161">
            <a:extLst>
              <a:ext uri="{FF2B5EF4-FFF2-40B4-BE49-F238E27FC236}">
                <a16:creationId xmlns:a16="http://schemas.microsoft.com/office/drawing/2014/main" id="{A070D848-FEF4-4D71-A38D-DD11C35F6BB2}"/>
              </a:ext>
            </a:extLst>
          </p:cNvPr>
          <p:cNvSpPr>
            <a:spLocks/>
          </p:cNvSpPr>
          <p:nvPr/>
        </p:nvSpPr>
        <p:spPr bwMode="auto">
          <a:xfrm>
            <a:off x="2116755" y="5624081"/>
            <a:ext cx="0" cy="246063"/>
          </a:xfrm>
          <a:custGeom>
            <a:avLst/>
            <a:gdLst>
              <a:gd name="T0" fmla="*/ 0 h 155"/>
              <a:gd name="T1" fmla="*/ 77 h 155"/>
              <a:gd name="T2" fmla="*/ 155 h 155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155">
                <a:moveTo>
                  <a:pt x="0" y="0"/>
                </a:moveTo>
                <a:lnTo>
                  <a:pt x="0" y="77"/>
                </a:lnTo>
                <a:lnTo>
                  <a:pt x="0" y="155"/>
                </a:lnTo>
              </a:path>
            </a:pathLst>
          </a:custGeom>
          <a:noFill/>
          <a:ln w="44450">
            <a:solidFill>
              <a:srgbClr val="000066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endParaRPr lang="fr-FR" sz="1200">
              <a:latin typeface="+mj-lt"/>
            </a:endParaRPr>
          </a:p>
        </p:txBody>
      </p:sp>
      <p:sp>
        <p:nvSpPr>
          <p:cNvPr id="447" name="Rectangle 194">
            <a:extLst>
              <a:ext uri="{FF2B5EF4-FFF2-40B4-BE49-F238E27FC236}">
                <a16:creationId xmlns:a16="http://schemas.microsoft.com/office/drawing/2014/main" id="{16A9D584-1842-4D54-A957-F912E0AC28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9354" y="6392816"/>
            <a:ext cx="78548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200" b="1" i="0" u="none" strike="noStrike" cap="none" normalizeH="0" baseline="0">
                <a:ln>
                  <a:noFill/>
                </a:ln>
                <a:solidFill>
                  <a:srgbClr val="000066"/>
                </a:solidFill>
                <a:effectLst/>
                <a:latin typeface="+mj-lt"/>
              </a:rPr>
              <a:t>0</a:t>
            </a:r>
            <a:endParaRPr kumimoji="0" lang="fr-FR" altLang="fr-FR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  <p:sp>
        <p:nvSpPr>
          <p:cNvPr id="448" name="Rectangle 195">
            <a:extLst>
              <a:ext uri="{FF2B5EF4-FFF2-40B4-BE49-F238E27FC236}">
                <a16:creationId xmlns:a16="http://schemas.microsoft.com/office/drawing/2014/main" id="{37EC1E8F-2CF0-4C7B-B386-B42B0A8775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65019" y="6392816"/>
            <a:ext cx="277319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200" b="1" i="0" u="none" strike="noStrike" cap="none" normalizeH="0" baseline="0" dirty="0">
                <a:ln>
                  <a:noFill/>
                </a:ln>
                <a:solidFill>
                  <a:srgbClr val="000066"/>
                </a:solidFill>
                <a:effectLst/>
                <a:latin typeface="+mj-lt"/>
              </a:rPr>
              <a:t>0.75</a:t>
            </a:r>
            <a:endParaRPr kumimoji="0" lang="fr-FR" altLang="fr-FR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  <p:sp>
        <p:nvSpPr>
          <p:cNvPr id="449" name="Rectangle 196">
            <a:extLst>
              <a:ext uri="{FF2B5EF4-FFF2-40B4-BE49-F238E27FC236}">
                <a16:creationId xmlns:a16="http://schemas.microsoft.com/office/drawing/2014/main" id="{C3EC866C-DB73-40D7-9097-BF64C6892B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85092" y="6392816"/>
            <a:ext cx="78548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200" b="1" i="0" u="none" strike="noStrike" cap="none" normalizeH="0" baseline="0">
                <a:ln>
                  <a:noFill/>
                </a:ln>
                <a:solidFill>
                  <a:srgbClr val="000066"/>
                </a:solidFill>
                <a:effectLst/>
                <a:latin typeface="+mj-lt"/>
              </a:rPr>
              <a:t>1</a:t>
            </a:r>
            <a:endParaRPr kumimoji="0" lang="fr-FR" altLang="fr-FR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  <p:sp>
        <p:nvSpPr>
          <p:cNvPr id="450" name="Rectangle 197">
            <a:extLst>
              <a:ext uri="{FF2B5EF4-FFF2-40B4-BE49-F238E27FC236}">
                <a16:creationId xmlns:a16="http://schemas.microsoft.com/office/drawing/2014/main" id="{1EC18C50-E5B2-42AC-952A-ACCD4F74AE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23844" y="6392816"/>
            <a:ext cx="277319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200" b="1" i="0" u="none" strike="noStrike" cap="none" normalizeH="0" baseline="0" dirty="0">
                <a:ln>
                  <a:noFill/>
                </a:ln>
                <a:solidFill>
                  <a:srgbClr val="000066"/>
                </a:solidFill>
                <a:effectLst/>
                <a:latin typeface="+mj-lt"/>
              </a:rPr>
              <a:t>1.23</a:t>
            </a:r>
            <a:endParaRPr kumimoji="0" lang="fr-FR" altLang="fr-FR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  <p:sp>
        <p:nvSpPr>
          <p:cNvPr id="451" name="Rectangle 198">
            <a:extLst>
              <a:ext uri="{FF2B5EF4-FFF2-40B4-BE49-F238E27FC236}">
                <a16:creationId xmlns:a16="http://schemas.microsoft.com/office/drawing/2014/main" id="{C6B76086-3F41-4136-86A0-AC6EE5D558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36130" y="6392816"/>
            <a:ext cx="78548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200" b="1" i="0" u="none" strike="noStrike" cap="none" normalizeH="0" baseline="0">
                <a:ln>
                  <a:noFill/>
                </a:ln>
                <a:solidFill>
                  <a:srgbClr val="000066"/>
                </a:solidFill>
                <a:effectLst/>
                <a:latin typeface="+mj-lt"/>
              </a:rPr>
              <a:t>2</a:t>
            </a:r>
            <a:endParaRPr kumimoji="0" lang="fr-FR" altLang="fr-FR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  <p:sp>
        <p:nvSpPr>
          <p:cNvPr id="452" name="Rectangle 199">
            <a:extLst>
              <a:ext uri="{FF2B5EF4-FFF2-40B4-BE49-F238E27FC236}">
                <a16:creationId xmlns:a16="http://schemas.microsoft.com/office/drawing/2014/main" id="{ECEA2CBD-2169-4E3E-825C-72BBE1F449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66594" y="4870291"/>
            <a:ext cx="703654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200" b="1" i="0" u="none" strike="noStrike" cap="none" normalizeH="0" baseline="0" dirty="0" err="1">
                <a:ln>
                  <a:noFill/>
                </a:ln>
                <a:solidFill>
                  <a:srgbClr val="FFFFFF"/>
                </a:solidFill>
                <a:effectLst/>
                <a:latin typeface="+mj-lt"/>
              </a:rPr>
              <a:t>Favors</a:t>
            </a:r>
            <a:r>
              <a:rPr kumimoji="0" lang="fr-FR" altLang="fr-FR" sz="1200" b="1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+mj-lt"/>
              </a:rPr>
              <a:t> CAB</a:t>
            </a:r>
            <a:endParaRPr kumimoji="0" lang="fr-FR" altLang="fr-FR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  <p:sp>
        <p:nvSpPr>
          <p:cNvPr id="453" name="Rectangle 200">
            <a:extLst>
              <a:ext uri="{FF2B5EF4-FFF2-40B4-BE49-F238E27FC236}">
                <a16:creationId xmlns:a16="http://schemas.microsoft.com/office/drawing/2014/main" id="{54193544-A4B1-4DF4-8413-D481A23BA0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5749" y="4870291"/>
            <a:ext cx="975075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200" b="1" i="0" u="none" strike="noStrike" cap="none" normalizeH="0" baseline="0" dirty="0" err="1">
                <a:ln>
                  <a:noFill/>
                </a:ln>
                <a:solidFill>
                  <a:srgbClr val="FFFFFF"/>
                </a:solidFill>
                <a:effectLst/>
                <a:latin typeface="+mj-lt"/>
              </a:rPr>
              <a:t>Favors</a:t>
            </a:r>
            <a:r>
              <a:rPr kumimoji="0" lang="fr-FR" altLang="fr-FR" sz="1200" b="1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+mj-lt"/>
              </a:rPr>
              <a:t> TDF/FTC</a:t>
            </a:r>
            <a:endParaRPr kumimoji="0" lang="fr-FR" altLang="fr-FR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  <p:sp>
        <p:nvSpPr>
          <p:cNvPr id="454" name="Rectangle 201">
            <a:extLst>
              <a:ext uri="{FF2B5EF4-FFF2-40B4-BE49-F238E27FC236}">
                <a16:creationId xmlns:a16="http://schemas.microsoft.com/office/drawing/2014/main" id="{BA129B42-1490-44AB-A426-346C9AFE46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57734" y="4362476"/>
            <a:ext cx="1686616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400" b="1" i="0" u="none" strike="noStrike" cap="none" normalizeH="0" baseline="0" dirty="0">
                <a:ln>
                  <a:noFill/>
                </a:ln>
                <a:solidFill>
                  <a:srgbClr val="00B0F0"/>
                </a:solidFill>
                <a:effectLst/>
                <a:latin typeface="+mj-lt"/>
                <a:cs typeface="Calibri" panose="020F0502020204030204" pitchFamily="34" charset="0"/>
              </a:rPr>
              <a:t>Hazard Ratio (95 % CI)</a:t>
            </a:r>
            <a:endParaRPr kumimoji="0" lang="fr-FR" altLang="fr-FR" sz="1400" b="0" i="0" u="none" strike="noStrike" cap="none" normalizeH="0" baseline="0" dirty="0">
              <a:ln>
                <a:noFill/>
              </a:ln>
              <a:solidFill>
                <a:srgbClr val="00B0F0"/>
              </a:solidFill>
              <a:effectLst/>
              <a:latin typeface="+mj-lt"/>
              <a:cs typeface="Calibri" panose="020F0502020204030204" pitchFamily="34" charset="0"/>
            </a:endParaRPr>
          </a:p>
        </p:txBody>
      </p:sp>
      <p:sp>
        <p:nvSpPr>
          <p:cNvPr id="455" name="Freeform 202">
            <a:extLst>
              <a:ext uri="{FF2B5EF4-FFF2-40B4-BE49-F238E27FC236}">
                <a16:creationId xmlns:a16="http://schemas.microsoft.com/office/drawing/2014/main" id="{47FDF177-5F8B-4CA1-854A-88AA47C14F92}"/>
              </a:ext>
            </a:extLst>
          </p:cNvPr>
          <p:cNvSpPr>
            <a:spLocks/>
          </p:cNvSpPr>
          <p:nvPr/>
        </p:nvSpPr>
        <p:spPr bwMode="auto">
          <a:xfrm>
            <a:off x="2302493" y="5687581"/>
            <a:ext cx="119063" cy="119063"/>
          </a:xfrm>
          <a:custGeom>
            <a:avLst/>
            <a:gdLst>
              <a:gd name="T0" fmla="*/ 75 w 75"/>
              <a:gd name="T1" fmla="*/ 37 h 75"/>
              <a:gd name="T2" fmla="*/ 37 w 75"/>
              <a:gd name="T3" fmla="*/ 0 h 75"/>
              <a:gd name="T4" fmla="*/ 0 w 75"/>
              <a:gd name="T5" fmla="*/ 37 h 75"/>
              <a:gd name="T6" fmla="*/ 37 w 75"/>
              <a:gd name="T7" fmla="*/ 75 h 75"/>
              <a:gd name="T8" fmla="*/ 75 w 75"/>
              <a:gd name="T9" fmla="*/ 37 h 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5" h="75">
                <a:moveTo>
                  <a:pt x="75" y="37"/>
                </a:moveTo>
                <a:lnTo>
                  <a:pt x="37" y="0"/>
                </a:lnTo>
                <a:lnTo>
                  <a:pt x="0" y="37"/>
                </a:lnTo>
                <a:lnTo>
                  <a:pt x="37" y="75"/>
                </a:lnTo>
                <a:lnTo>
                  <a:pt x="75" y="37"/>
                </a:lnTo>
                <a:close/>
              </a:path>
            </a:pathLst>
          </a:custGeom>
          <a:solidFill>
            <a:srgbClr val="0000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endParaRPr lang="fr-FR" sz="1200">
              <a:latin typeface="+mj-lt"/>
            </a:endParaRPr>
          </a:p>
        </p:txBody>
      </p:sp>
      <p:sp>
        <p:nvSpPr>
          <p:cNvPr id="456" name="Rectangle 203">
            <a:extLst>
              <a:ext uri="{FF2B5EF4-FFF2-40B4-BE49-F238E27FC236}">
                <a16:creationId xmlns:a16="http://schemas.microsoft.com/office/drawing/2014/main" id="{2C69F39E-C3FB-4C47-A97F-C8ADE832C9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74165" y="5428819"/>
            <a:ext cx="277319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2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rPr>
              <a:t>0.34</a:t>
            </a:r>
            <a:endParaRPr kumimoji="0" lang="fr-FR" altLang="fr-FR" sz="12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+mj-lt"/>
            </a:endParaRPr>
          </a:p>
        </p:txBody>
      </p:sp>
      <p:sp>
        <p:nvSpPr>
          <p:cNvPr id="457" name="Rectangle 204">
            <a:extLst>
              <a:ext uri="{FF2B5EF4-FFF2-40B4-BE49-F238E27FC236}">
                <a16:creationId xmlns:a16="http://schemas.microsoft.com/office/drawing/2014/main" id="{26E82D0D-28C5-4EF9-B795-409F92E440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1752" y="5908244"/>
            <a:ext cx="277319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2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rPr>
              <a:t>0.18</a:t>
            </a:r>
            <a:endParaRPr kumimoji="0" lang="fr-FR" altLang="fr-FR" sz="12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+mj-lt"/>
            </a:endParaRPr>
          </a:p>
        </p:txBody>
      </p:sp>
      <p:sp>
        <p:nvSpPr>
          <p:cNvPr id="458" name="Rectangle 205">
            <a:extLst>
              <a:ext uri="{FF2B5EF4-FFF2-40B4-BE49-F238E27FC236}">
                <a16:creationId xmlns:a16="http://schemas.microsoft.com/office/drawing/2014/main" id="{AC9DE5F4-EA07-44FA-A17A-AC799DC288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865" y="5908244"/>
            <a:ext cx="277319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2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rPr>
              <a:t>0.62</a:t>
            </a:r>
            <a:endParaRPr kumimoji="0" lang="fr-FR" altLang="fr-FR" sz="18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+mj-lt"/>
            </a:endParaRPr>
          </a:p>
        </p:txBody>
      </p:sp>
      <p:sp>
        <p:nvSpPr>
          <p:cNvPr id="402" name="Rectangle 149">
            <a:extLst>
              <a:ext uri="{FF2B5EF4-FFF2-40B4-BE49-F238E27FC236}">
                <a16:creationId xmlns:a16="http://schemas.microsoft.com/office/drawing/2014/main" id="{83F7452A-ECC1-477E-A2F9-A4B2AD9F23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65493" y="3784953"/>
            <a:ext cx="750888" cy="215274"/>
          </a:xfrm>
          <a:prstGeom prst="rect">
            <a:avLst/>
          </a:prstGeom>
          <a:solidFill>
            <a:srgbClr val="FF66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>
              <a:latin typeface="+mj-lt"/>
            </a:endParaRPr>
          </a:p>
        </p:txBody>
      </p:sp>
      <p:sp>
        <p:nvSpPr>
          <p:cNvPr id="403" name="Rectangle 150">
            <a:extLst>
              <a:ext uri="{FF2B5EF4-FFF2-40B4-BE49-F238E27FC236}">
                <a16:creationId xmlns:a16="http://schemas.microsoft.com/office/drawing/2014/main" id="{F3823A93-30EF-42B6-A44D-426FECDBCB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86268" y="3350263"/>
            <a:ext cx="750888" cy="649964"/>
          </a:xfrm>
          <a:prstGeom prst="rect">
            <a:avLst/>
          </a:prstGeom>
          <a:solidFill>
            <a:srgbClr val="0066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>
              <a:latin typeface="+mj-lt"/>
            </a:endParaRPr>
          </a:p>
        </p:txBody>
      </p:sp>
      <p:sp>
        <p:nvSpPr>
          <p:cNvPr id="411" name="Line 158">
            <a:extLst>
              <a:ext uri="{FF2B5EF4-FFF2-40B4-BE49-F238E27FC236}">
                <a16:creationId xmlns:a16="http://schemas.microsoft.com/office/drawing/2014/main" id="{C4D46A45-839B-4FA6-97C5-083BA4D5BC2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589580" y="4000227"/>
            <a:ext cx="14288" cy="0"/>
          </a:xfrm>
          <a:prstGeom prst="line">
            <a:avLst/>
          </a:prstGeom>
          <a:noFill/>
          <a:ln w="22225">
            <a:solidFill>
              <a:srgbClr val="000066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>
              <a:latin typeface="+mj-lt"/>
            </a:endParaRPr>
          </a:p>
        </p:txBody>
      </p:sp>
      <p:sp>
        <p:nvSpPr>
          <p:cNvPr id="417" name="Line 164">
            <a:extLst>
              <a:ext uri="{FF2B5EF4-FFF2-40B4-BE49-F238E27FC236}">
                <a16:creationId xmlns:a16="http://schemas.microsoft.com/office/drawing/2014/main" id="{6F221894-3395-4BBE-82BC-9A0A54ABE1D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944805" y="3496540"/>
            <a:ext cx="49213" cy="0"/>
          </a:xfrm>
          <a:prstGeom prst="line">
            <a:avLst/>
          </a:prstGeom>
          <a:noFill/>
          <a:ln w="9525">
            <a:solidFill>
              <a:srgbClr val="000066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1200">
              <a:latin typeface="+mj-lt"/>
            </a:endParaRPr>
          </a:p>
        </p:txBody>
      </p:sp>
      <p:sp>
        <p:nvSpPr>
          <p:cNvPr id="418" name="Line 165">
            <a:extLst>
              <a:ext uri="{FF2B5EF4-FFF2-40B4-BE49-F238E27FC236}">
                <a16:creationId xmlns:a16="http://schemas.microsoft.com/office/drawing/2014/main" id="{806A883A-5AB6-41E2-9B89-961B9115EA1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944805" y="3245386"/>
            <a:ext cx="49213" cy="0"/>
          </a:xfrm>
          <a:prstGeom prst="line">
            <a:avLst/>
          </a:prstGeom>
          <a:noFill/>
          <a:ln w="9525">
            <a:solidFill>
              <a:srgbClr val="000066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1200">
              <a:latin typeface="+mj-lt"/>
            </a:endParaRPr>
          </a:p>
        </p:txBody>
      </p:sp>
      <p:sp>
        <p:nvSpPr>
          <p:cNvPr id="419" name="Line 166">
            <a:extLst>
              <a:ext uri="{FF2B5EF4-FFF2-40B4-BE49-F238E27FC236}">
                <a16:creationId xmlns:a16="http://schemas.microsoft.com/office/drawing/2014/main" id="{60ABF444-481A-4CB0-A10F-51B20AB9315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944805" y="2992853"/>
            <a:ext cx="49213" cy="0"/>
          </a:xfrm>
          <a:prstGeom prst="line">
            <a:avLst/>
          </a:prstGeom>
          <a:noFill/>
          <a:ln w="9525">
            <a:solidFill>
              <a:srgbClr val="000066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1200">
              <a:latin typeface="+mj-lt"/>
            </a:endParaRPr>
          </a:p>
        </p:txBody>
      </p:sp>
      <p:sp>
        <p:nvSpPr>
          <p:cNvPr id="420" name="Line 167">
            <a:extLst>
              <a:ext uri="{FF2B5EF4-FFF2-40B4-BE49-F238E27FC236}">
                <a16:creationId xmlns:a16="http://schemas.microsoft.com/office/drawing/2014/main" id="{809B0FCD-496B-4B5F-A217-FFF71E38771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944805" y="2741699"/>
            <a:ext cx="49213" cy="0"/>
          </a:xfrm>
          <a:prstGeom prst="line">
            <a:avLst/>
          </a:prstGeom>
          <a:noFill/>
          <a:ln w="9525">
            <a:solidFill>
              <a:srgbClr val="000066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1200">
              <a:latin typeface="+mj-lt"/>
            </a:endParaRPr>
          </a:p>
        </p:txBody>
      </p:sp>
      <p:sp>
        <p:nvSpPr>
          <p:cNvPr id="421" name="Line 168">
            <a:extLst>
              <a:ext uri="{FF2B5EF4-FFF2-40B4-BE49-F238E27FC236}">
                <a16:creationId xmlns:a16="http://schemas.microsoft.com/office/drawing/2014/main" id="{9AAFDEAB-B35A-4AF5-8A31-F6484611B69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994018" y="3245386"/>
            <a:ext cx="0" cy="251154"/>
          </a:xfrm>
          <a:prstGeom prst="line">
            <a:avLst/>
          </a:prstGeom>
          <a:noFill/>
          <a:ln w="9525">
            <a:solidFill>
              <a:srgbClr val="000066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1200">
              <a:latin typeface="+mj-lt"/>
            </a:endParaRPr>
          </a:p>
        </p:txBody>
      </p:sp>
      <p:sp>
        <p:nvSpPr>
          <p:cNvPr id="422" name="Line 169">
            <a:extLst>
              <a:ext uri="{FF2B5EF4-FFF2-40B4-BE49-F238E27FC236}">
                <a16:creationId xmlns:a16="http://schemas.microsoft.com/office/drawing/2014/main" id="{090D5166-F7F9-411F-AD63-794D94A207B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994018" y="2992853"/>
            <a:ext cx="0" cy="252534"/>
          </a:xfrm>
          <a:prstGeom prst="line">
            <a:avLst/>
          </a:prstGeom>
          <a:noFill/>
          <a:ln w="9525">
            <a:solidFill>
              <a:srgbClr val="000066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1200">
              <a:latin typeface="+mj-lt"/>
            </a:endParaRPr>
          </a:p>
        </p:txBody>
      </p:sp>
      <p:sp>
        <p:nvSpPr>
          <p:cNvPr id="423" name="Line 170">
            <a:extLst>
              <a:ext uri="{FF2B5EF4-FFF2-40B4-BE49-F238E27FC236}">
                <a16:creationId xmlns:a16="http://schemas.microsoft.com/office/drawing/2014/main" id="{FF3706F3-04F1-4109-B9F9-5670F8503F5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994018" y="2741699"/>
            <a:ext cx="0" cy="251154"/>
          </a:xfrm>
          <a:prstGeom prst="line">
            <a:avLst/>
          </a:prstGeom>
          <a:noFill/>
          <a:ln w="9525">
            <a:solidFill>
              <a:srgbClr val="000066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1200">
              <a:latin typeface="+mj-lt"/>
            </a:endParaRPr>
          </a:p>
        </p:txBody>
      </p:sp>
      <p:sp>
        <p:nvSpPr>
          <p:cNvPr id="424" name="Line 171">
            <a:extLst>
              <a:ext uri="{FF2B5EF4-FFF2-40B4-BE49-F238E27FC236}">
                <a16:creationId xmlns:a16="http://schemas.microsoft.com/office/drawing/2014/main" id="{887D5AF1-53B9-4476-8387-426D46AD048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944805" y="4000227"/>
            <a:ext cx="49213" cy="0"/>
          </a:xfrm>
          <a:prstGeom prst="line">
            <a:avLst/>
          </a:prstGeom>
          <a:noFill/>
          <a:ln w="9525">
            <a:solidFill>
              <a:srgbClr val="000066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1200">
              <a:latin typeface="+mj-lt"/>
            </a:endParaRPr>
          </a:p>
        </p:txBody>
      </p:sp>
      <p:sp>
        <p:nvSpPr>
          <p:cNvPr id="425" name="Line 172">
            <a:extLst>
              <a:ext uri="{FF2B5EF4-FFF2-40B4-BE49-F238E27FC236}">
                <a16:creationId xmlns:a16="http://schemas.microsoft.com/office/drawing/2014/main" id="{7439AE9D-308D-4FA6-957E-D209D84C5A5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944805" y="3749073"/>
            <a:ext cx="49213" cy="0"/>
          </a:xfrm>
          <a:prstGeom prst="line">
            <a:avLst/>
          </a:prstGeom>
          <a:noFill/>
          <a:ln w="9525">
            <a:solidFill>
              <a:srgbClr val="000066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1200">
              <a:latin typeface="+mj-lt"/>
            </a:endParaRPr>
          </a:p>
        </p:txBody>
      </p:sp>
      <p:sp>
        <p:nvSpPr>
          <p:cNvPr id="426" name="Line 173">
            <a:extLst>
              <a:ext uri="{FF2B5EF4-FFF2-40B4-BE49-F238E27FC236}">
                <a16:creationId xmlns:a16="http://schemas.microsoft.com/office/drawing/2014/main" id="{9738E471-B9DC-46F2-B852-3FCFE801073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994018" y="3749073"/>
            <a:ext cx="0" cy="251154"/>
          </a:xfrm>
          <a:prstGeom prst="line">
            <a:avLst/>
          </a:prstGeom>
          <a:noFill/>
          <a:ln w="9525">
            <a:solidFill>
              <a:srgbClr val="000066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1200">
              <a:latin typeface="+mj-lt"/>
            </a:endParaRPr>
          </a:p>
        </p:txBody>
      </p:sp>
      <p:sp>
        <p:nvSpPr>
          <p:cNvPr id="427" name="Line 174">
            <a:extLst>
              <a:ext uri="{FF2B5EF4-FFF2-40B4-BE49-F238E27FC236}">
                <a16:creationId xmlns:a16="http://schemas.microsoft.com/office/drawing/2014/main" id="{50CCBC47-E180-4054-87FD-12CF0B6732B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994018" y="3496540"/>
            <a:ext cx="0" cy="252534"/>
          </a:xfrm>
          <a:prstGeom prst="line">
            <a:avLst/>
          </a:prstGeom>
          <a:noFill/>
          <a:ln w="9525">
            <a:solidFill>
              <a:srgbClr val="000066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1200">
              <a:latin typeface="+mj-lt"/>
            </a:endParaRPr>
          </a:p>
        </p:txBody>
      </p:sp>
      <p:sp>
        <p:nvSpPr>
          <p:cNvPr id="428" name="Line 175">
            <a:extLst>
              <a:ext uri="{FF2B5EF4-FFF2-40B4-BE49-F238E27FC236}">
                <a16:creationId xmlns:a16="http://schemas.microsoft.com/office/drawing/2014/main" id="{83A2A886-99F0-4920-8468-7F6A76AE4E6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994018" y="4000227"/>
            <a:ext cx="2595563" cy="0"/>
          </a:xfrm>
          <a:prstGeom prst="line">
            <a:avLst/>
          </a:prstGeom>
          <a:noFill/>
          <a:ln w="9525">
            <a:solidFill>
              <a:srgbClr val="000066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>
              <a:latin typeface="+mj-lt"/>
            </a:endParaRPr>
          </a:p>
        </p:txBody>
      </p:sp>
      <p:sp>
        <p:nvSpPr>
          <p:cNvPr id="429" name="Line 176">
            <a:extLst>
              <a:ext uri="{FF2B5EF4-FFF2-40B4-BE49-F238E27FC236}">
                <a16:creationId xmlns:a16="http://schemas.microsoft.com/office/drawing/2014/main" id="{DFC1EAB6-593B-4599-ACD1-74C7B260FEC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994018" y="2553606"/>
            <a:ext cx="0" cy="251154"/>
          </a:xfrm>
          <a:prstGeom prst="line">
            <a:avLst/>
          </a:prstGeom>
          <a:noFill/>
          <a:ln w="9525">
            <a:solidFill>
              <a:srgbClr val="000066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>
              <a:latin typeface="+mj-lt"/>
            </a:endParaRPr>
          </a:p>
        </p:txBody>
      </p:sp>
      <p:sp>
        <p:nvSpPr>
          <p:cNvPr id="432" name="Rectangle 179">
            <a:extLst>
              <a:ext uri="{FF2B5EF4-FFF2-40B4-BE49-F238E27FC236}">
                <a16:creationId xmlns:a16="http://schemas.microsoft.com/office/drawing/2014/main" id="{6A43CC79-7502-4384-8CBA-AB7CBF0025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11426" y="2627533"/>
            <a:ext cx="198772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200" b="1" i="0" u="none" strike="noStrike" cap="none" normalizeH="0" baseline="0" dirty="0">
                <a:ln>
                  <a:noFill/>
                </a:ln>
                <a:solidFill>
                  <a:srgbClr val="000066"/>
                </a:solidFill>
                <a:effectLst/>
                <a:latin typeface="+mj-lt"/>
              </a:rPr>
              <a:t>2.5</a:t>
            </a:r>
            <a:endParaRPr kumimoji="0" lang="fr-FR" altLang="fr-FR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  <p:sp>
        <p:nvSpPr>
          <p:cNvPr id="433" name="Rectangle 180">
            <a:extLst>
              <a:ext uri="{FF2B5EF4-FFF2-40B4-BE49-F238E27FC236}">
                <a16:creationId xmlns:a16="http://schemas.microsoft.com/office/drawing/2014/main" id="{919ACE09-844E-47CD-A970-74FAA77E0C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11426" y="2878687"/>
            <a:ext cx="198772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200" b="1" i="0" u="none" strike="noStrike" cap="none" normalizeH="0" baseline="0" dirty="0">
                <a:ln>
                  <a:noFill/>
                </a:ln>
                <a:solidFill>
                  <a:srgbClr val="000066"/>
                </a:solidFill>
                <a:effectLst/>
                <a:latin typeface="+mj-lt"/>
              </a:rPr>
              <a:t>2.0</a:t>
            </a:r>
            <a:endParaRPr kumimoji="0" lang="fr-FR" altLang="fr-FR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  <p:sp>
        <p:nvSpPr>
          <p:cNvPr id="434" name="Rectangle 181">
            <a:extLst>
              <a:ext uri="{FF2B5EF4-FFF2-40B4-BE49-F238E27FC236}">
                <a16:creationId xmlns:a16="http://schemas.microsoft.com/office/drawing/2014/main" id="{BFEB505C-AB82-473E-9934-7195FF573B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11426" y="3129840"/>
            <a:ext cx="198772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200" b="1" i="0" u="none" strike="noStrike" cap="none" normalizeH="0" baseline="0" dirty="0">
                <a:ln>
                  <a:noFill/>
                </a:ln>
                <a:solidFill>
                  <a:srgbClr val="000066"/>
                </a:solidFill>
                <a:effectLst/>
                <a:latin typeface="+mj-lt"/>
              </a:rPr>
              <a:t>1.5</a:t>
            </a:r>
            <a:endParaRPr kumimoji="0" lang="fr-FR" altLang="fr-FR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  <p:sp>
        <p:nvSpPr>
          <p:cNvPr id="435" name="Rectangle 182">
            <a:extLst>
              <a:ext uri="{FF2B5EF4-FFF2-40B4-BE49-F238E27FC236}">
                <a16:creationId xmlns:a16="http://schemas.microsoft.com/office/drawing/2014/main" id="{40410B4A-98C0-4258-91BD-C2636A8C9E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11426" y="3380994"/>
            <a:ext cx="198772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200" b="1" i="0" u="none" strike="noStrike" cap="none" normalizeH="0" baseline="0" dirty="0">
                <a:ln>
                  <a:noFill/>
                </a:ln>
                <a:solidFill>
                  <a:srgbClr val="000066"/>
                </a:solidFill>
                <a:effectLst/>
                <a:latin typeface="+mj-lt"/>
              </a:rPr>
              <a:t>1.0</a:t>
            </a:r>
            <a:endParaRPr kumimoji="0" lang="fr-FR" altLang="fr-FR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  <p:sp>
        <p:nvSpPr>
          <p:cNvPr id="436" name="Rectangle 183">
            <a:extLst>
              <a:ext uri="{FF2B5EF4-FFF2-40B4-BE49-F238E27FC236}">
                <a16:creationId xmlns:a16="http://schemas.microsoft.com/office/drawing/2014/main" id="{8239A19F-D2E1-4547-8139-1C12DD6B72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11426" y="3633527"/>
            <a:ext cx="198772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200" b="1" i="0" u="none" strike="noStrike" cap="none" normalizeH="0" baseline="0" dirty="0">
                <a:ln>
                  <a:noFill/>
                </a:ln>
                <a:solidFill>
                  <a:srgbClr val="000066"/>
                </a:solidFill>
                <a:effectLst/>
                <a:latin typeface="+mj-lt"/>
              </a:rPr>
              <a:t>0.5</a:t>
            </a:r>
            <a:endParaRPr kumimoji="0" lang="fr-FR" altLang="fr-FR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  <p:sp>
        <p:nvSpPr>
          <p:cNvPr id="437" name="Rectangle 184">
            <a:extLst>
              <a:ext uri="{FF2B5EF4-FFF2-40B4-BE49-F238E27FC236}">
                <a16:creationId xmlns:a16="http://schemas.microsoft.com/office/drawing/2014/main" id="{607D44D8-6356-4D37-B1C9-3FF0314965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11426" y="3884680"/>
            <a:ext cx="198772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200" b="1" i="0" u="none" strike="noStrike" cap="none" normalizeH="0" baseline="0" dirty="0">
                <a:ln>
                  <a:noFill/>
                </a:ln>
                <a:solidFill>
                  <a:srgbClr val="000066"/>
                </a:solidFill>
                <a:effectLst/>
                <a:latin typeface="+mj-lt"/>
              </a:rPr>
              <a:t>0.0</a:t>
            </a:r>
            <a:endParaRPr kumimoji="0" lang="fr-FR" altLang="fr-FR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  <p:sp>
        <p:nvSpPr>
          <p:cNvPr id="438" name="Rectangle 185">
            <a:extLst>
              <a:ext uri="{FF2B5EF4-FFF2-40B4-BE49-F238E27FC236}">
                <a16:creationId xmlns:a16="http://schemas.microsoft.com/office/drawing/2014/main" id="{74EF7211-BF9A-4259-8B15-D7BF1E77A9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27877" y="3309171"/>
            <a:ext cx="818814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2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rPr>
              <a:t>14 infections</a:t>
            </a:r>
            <a:endParaRPr kumimoji="0" lang="fr-FR" altLang="fr-FR" sz="20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+mj-lt"/>
            </a:endParaRPr>
          </a:p>
        </p:txBody>
      </p:sp>
      <p:sp>
        <p:nvSpPr>
          <p:cNvPr id="439" name="Rectangle 186">
            <a:extLst>
              <a:ext uri="{FF2B5EF4-FFF2-40B4-BE49-F238E27FC236}">
                <a16:creationId xmlns:a16="http://schemas.microsoft.com/office/drawing/2014/main" id="{B467AC30-6036-4486-AFB1-7D723E6C06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48652" y="2793065"/>
            <a:ext cx="818814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2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rPr>
              <a:t>41 infections</a:t>
            </a:r>
            <a:endParaRPr kumimoji="0" lang="fr-FR" altLang="fr-FR" sz="20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+mj-lt"/>
            </a:endParaRPr>
          </a:p>
        </p:txBody>
      </p:sp>
      <p:sp>
        <p:nvSpPr>
          <p:cNvPr id="440" name="Rectangle 187">
            <a:extLst>
              <a:ext uri="{FF2B5EF4-FFF2-40B4-BE49-F238E27FC236}">
                <a16:creationId xmlns:a16="http://schemas.microsoft.com/office/drawing/2014/main" id="{71C060CB-B075-4E44-B420-ED17D7BD47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32651" y="3858294"/>
            <a:ext cx="428001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000" b="1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+mj-lt"/>
              </a:rPr>
              <a:t>3204 PY</a:t>
            </a:r>
            <a:endParaRPr kumimoji="0" lang="fr-FR" altLang="fr-FR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  <p:sp>
        <p:nvSpPr>
          <p:cNvPr id="441" name="Rectangle 188">
            <a:extLst>
              <a:ext uri="{FF2B5EF4-FFF2-40B4-BE49-F238E27FC236}">
                <a16:creationId xmlns:a16="http://schemas.microsoft.com/office/drawing/2014/main" id="{17C0DA02-8785-47A4-A00E-99CC4C7CA8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3426" y="3858294"/>
            <a:ext cx="428001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000" b="1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+mj-lt"/>
              </a:rPr>
              <a:t>3186 PY</a:t>
            </a:r>
            <a:endParaRPr kumimoji="0" lang="fr-FR" altLang="fr-FR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  <p:sp>
        <p:nvSpPr>
          <p:cNvPr id="442" name="Rectangle 189">
            <a:extLst>
              <a:ext uri="{FF2B5EF4-FFF2-40B4-BE49-F238E27FC236}">
                <a16:creationId xmlns:a16="http://schemas.microsoft.com/office/drawing/2014/main" id="{689C9F96-AF10-4F2E-99F0-43096AF7E5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16642" y="4037486"/>
            <a:ext cx="261289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2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rPr>
              <a:t>CAB</a:t>
            </a:r>
            <a:endParaRPr kumimoji="0" lang="fr-FR" altLang="fr-FR" sz="16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+mj-lt"/>
            </a:endParaRPr>
          </a:p>
        </p:txBody>
      </p:sp>
      <p:sp>
        <p:nvSpPr>
          <p:cNvPr id="443" name="Rectangle 190">
            <a:extLst>
              <a:ext uri="{FF2B5EF4-FFF2-40B4-BE49-F238E27FC236}">
                <a16:creationId xmlns:a16="http://schemas.microsoft.com/office/drawing/2014/main" id="{19569D19-D7F8-4EC6-9147-E6D454850B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99325" y="4037486"/>
            <a:ext cx="532710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2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rPr>
              <a:t>TDF/FTC</a:t>
            </a:r>
            <a:endParaRPr kumimoji="0" lang="fr-FR" altLang="fr-FR" sz="16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+mj-lt"/>
            </a:endParaRPr>
          </a:p>
        </p:txBody>
      </p:sp>
      <p:sp>
        <p:nvSpPr>
          <p:cNvPr id="444" name="Rectangle 191">
            <a:extLst>
              <a:ext uri="{FF2B5EF4-FFF2-40B4-BE49-F238E27FC236}">
                <a16:creationId xmlns:a16="http://schemas.microsoft.com/office/drawing/2014/main" id="{EA74AF2B-F16A-4117-928B-88A37E8708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27455" y="3583478"/>
            <a:ext cx="277320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200" b="1" i="0" u="none" strike="noStrike" cap="none" normalizeH="0" baseline="0" dirty="0">
                <a:ln>
                  <a:noFill/>
                </a:ln>
                <a:solidFill>
                  <a:srgbClr val="FF6600"/>
                </a:solidFill>
                <a:effectLst/>
                <a:latin typeface="+mj-lt"/>
              </a:rPr>
              <a:t>0.44</a:t>
            </a:r>
            <a:endParaRPr kumimoji="0" lang="fr-FR" altLang="fr-FR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  <p:sp>
        <p:nvSpPr>
          <p:cNvPr id="445" name="Rectangle 192">
            <a:extLst>
              <a:ext uri="{FF2B5EF4-FFF2-40B4-BE49-F238E27FC236}">
                <a16:creationId xmlns:a16="http://schemas.microsoft.com/office/drawing/2014/main" id="{1882957C-08F3-4F4D-97DD-82BC3D3EC8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48230" y="3134989"/>
            <a:ext cx="277320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200" b="1" i="0" u="none" strike="noStrike" cap="none" normalizeH="0" baseline="0" dirty="0">
                <a:ln>
                  <a:noFill/>
                </a:ln>
                <a:solidFill>
                  <a:srgbClr val="0066CC"/>
                </a:solidFill>
                <a:effectLst/>
                <a:latin typeface="+mj-lt"/>
              </a:rPr>
              <a:t>1.29</a:t>
            </a:r>
            <a:endParaRPr kumimoji="0" lang="fr-FR" altLang="fr-FR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  <p:sp>
        <p:nvSpPr>
          <p:cNvPr id="446" name="Rectangle 193">
            <a:extLst>
              <a:ext uri="{FF2B5EF4-FFF2-40B4-BE49-F238E27FC236}">
                <a16:creationId xmlns:a16="http://schemas.microsoft.com/office/drawing/2014/main" id="{713E96AD-2E42-4047-912B-F0C465360B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64033" y="2434531"/>
            <a:ext cx="204446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400" b="1" i="0" u="none" strike="noStrike" cap="none" normalizeH="0" baseline="0" dirty="0">
                <a:ln>
                  <a:noFill/>
                </a:ln>
                <a:solidFill>
                  <a:srgbClr val="00B0F0"/>
                </a:solidFill>
                <a:effectLst/>
                <a:latin typeface="+mj-lt"/>
                <a:cs typeface="Calibri" panose="020F0502020204030204" pitchFamily="34" charset="0"/>
              </a:rPr>
              <a:t>HIV incidence</a:t>
            </a:r>
            <a:r>
              <a:rPr lang="fr-FR" altLang="fr-FR" sz="1400" b="1" dirty="0">
                <a:solidFill>
                  <a:srgbClr val="00B0F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kumimoji="0" lang="fr-FR" altLang="fr-FR" sz="1400" b="1" i="0" u="none" strike="noStrike" cap="none" normalizeH="0" baseline="0" dirty="0">
                <a:ln>
                  <a:noFill/>
                </a:ln>
                <a:solidFill>
                  <a:srgbClr val="00B0F0"/>
                </a:solidFill>
                <a:effectLst/>
                <a:latin typeface="+mj-lt"/>
                <a:cs typeface="Calibri" panose="020F0502020204030204" pitchFamily="34" charset="0"/>
              </a:rPr>
              <a:t>(rate/100 PY)</a:t>
            </a:r>
            <a:endParaRPr kumimoji="0" lang="fr-FR" altLang="fr-FR" sz="1400" b="0" i="0" u="none" strike="noStrike" cap="none" normalizeH="0" baseline="0" dirty="0">
              <a:ln>
                <a:noFill/>
              </a:ln>
              <a:solidFill>
                <a:srgbClr val="00B0F0"/>
              </a:solidFill>
              <a:effectLst/>
              <a:latin typeface="+mj-lt"/>
              <a:cs typeface="Calibri" panose="020F0502020204030204" pitchFamily="34" charset="0"/>
            </a:endParaRPr>
          </a:p>
        </p:txBody>
      </p:sp>
      <p:sp>
        <p:nvSpPr>
          <p:cNvPr id="459" name="Line 206">
            <a:extLst>
              <a:ext uri="{FF2B5EF4-FFF2-40B4-BE49-F238E27FC236}">
                <a16:creationId xmlns:a16="http://schemas.microsoft.com/office/drawing/2014/main" id="{26A98191-8B65-4B41-A4E6-EECCA1926DE4}"/>
              </a:ext>
            </a:extLst>
          </p:cNvPr>
          <p:cNvSpPr>
            <a:spLocks noChangeShapeType="1"/>
          </p:cNvSpPr>
          <p:nvPr/>
        </p:nvSpPr>
        <p:spPr bwMode="auto">
          <a:xfrm>
            <a:off x="2741730" y="3635916"/>
            <a:ext cx="53975" cy="0"/>
          </a:xfrm>
          <a:prstGeom prst="line">
            <a:avLst/>
          </a:prstGeom>
          <a:noFill/>
          <a:ln w="22225">
            <a:solidFill>
              <a:srgbClr val="000066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>
              <a:latin typeface="+mj-lt"/>
            </a:endParaRPr>
          </a:p>
        </p:txBody>
      </p:sp>
      <p:sp>
        <p:nvSpPr>
          <p:cNvPr id="460" name="Line 207">
            <a:extLst>
              <a:ext uri="{FF2B5EF4-FFF2-40B4-BE49-F238E27FC236}">
                <a16:creationId xmlns:a16="http://schemas.microsoft.com/office/drawing/2014/main" id="{7E5123C3-2C9A-4FAB-9E44-99A62DBBCB2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687755" y="3635916"/>
            <a:ext cx="53975" cy="0"/>
          </a:xfrm>
          <a:prstGeom prst="line">
            <a:avLst/>
          </a:prstGeom>
          <a:noFill/>
          <a:ln w="22225">
            <a:solidFill>
              <a:srgbClr val="000066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>
              <a:latin typeface="+mj-lt"/>
            </a:endParaRPr>
          </a:p>
        </p:txBody>
      </p:sp>
      <p:sp>
        <p:nvSpPr>
          <p:cNvPr id="461" name="Freeform 208">
            <a:extLst>
              <a:ext uri="{FF2B5EF4-FFF2-40B4-BE49-F238E27FC236}">
                <a16:creationId xmlns:a16="http://schemas.microsoft.com/office/drawing/2014/main" id="{27890781-BE3C-4A26-A2F9-35CB417B7DD7}"/>
              </a:ext>
            </a:extLst>
          </p:cNvPr>
          <p:cNvSpPr>
            <a:spLocks/>
          </p:cNvSpPr>
          <p:nvPr/>
        </p:nvSpPr>
        <p:spPr bwMode="auto">
          <a:xfrm>
            <a:off x="2687755" y="3881550"/>
            <a:ext cx="107950" cy="0"/>
          </a:xfrm>
          <a:custGeom>
            <a:avLst/>
            <a:gdLst>
              <a:gd name="T0" fmla="*/ 68 w 68"/>
              <a:gd name="T1" fmla="*/ 34 w 68"/>
              <a:gd name="T2" fmla="*/ 0 w 68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68">
                <a:moveTo>
                  <a:pt x="68" y="0"/>
                </a:moveTo>
                <a:lnTo>
                  <a:pt x="34" y="0"/>
                </a:lnTo>
                <a:lnTo>
                  <a:pt x="0" y="0"/>
                </a:lnTo>
              </a:path>
            </a:pathLst>
          </a:custGeom>
          <a:noFill/>
          <a:ln w="22225">
            <a:solidFill>
              <a:srgbClr val="000066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>
              <a:latin typeface="+mj-lt"/>
            </a:endParaRPr>
          </a:p>
        </p:txBody>
      </p:sp>
      <p:sp>
        <p:nvSpPr>
          <p:cNvPr id="462" name="Line 209">
            <a:extLst>
              <a:ext uri="{FF2B5EF4-FFF2-40B4-BE49-F238E27FC236}">
                <a16:creationId xmlns:a16="http://schemas.microsoft.com/office/drawing/2014/main" id="{82F86627-923D-4B5D-AF08-C2A6BA93903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741730" y="3635916"/>
            <a:ext cx="0" cy="245634"/>
          </a:xfrm>
          <a:prstGeom prst="line">
            <a:avLst/>
          </a:prstGeom>
          <a:noFill/>
          <a:ln w="22225">
            <a:solidFill>
              <a:srgbClr val="000066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>
              <a:latin typeface="+mj-lt"/>
            </a:endParaRPr>
          </a:p>
        </p:txBody>
      </p:sp>
      <p:sp>
        <p:nvSpPr>
          <p:cNvPr id="463" name="Line 210">
            <a:extLst>
              <a:ext uri="{FF2B5EF4-FFF2-40B4-BE49-F238E27FC236}">
                <a16:creationId xmlns:a16="http://schemas.microsoft.com/office/drawing/2014/main" id="{179CA7C3-F1F8-41D3-8204-4E9830CC27DE}"/>
              </a:ext>
            </a:extLst>
          </p:cNvPr>
          <p:cNvSpPr>
            <a:spLocks noChangeShapeType="1"/>
          </p:cNvSpPr>
          <p:nvPr/>
        </p:nvSpPr>
        <p:spPr bwMode="auto">
          <a:xfrm>
            <a:off x="3808530" y="3121189"/>
            <a:ext cx="53975" cy="0"/>
          </a:xfrm>
          <a:prstGeom prst="line">
            <a:avLst/>
          </a:prstGeom>
          <a:noFill/>
          <a:ln w="22225">
            <a:solidFill>
              <a:srgbClr val="000066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>
              <a:latin typeface="+mj-lt"/>
            </a:endParaRPr>
          </a:p>
        </p:txBody>
      </p:sp>
      <p:sp>
        <p:nvSpPr>
          <p:cNvPr id="464" name="Freeform 211">
            <a:extLst>
              <a:ext uri="{FF2B5EF4-FFF2-40B4-BE49-F238E27FC236}">
                <a16:creationId xmlns:a16="http://schemas.microsoft.com/office/drawing/2014/main" id="{2B2529DC-2ADD-4274-9576-5B08B19FE906}"/>
              </a:ext>
            </a:extLst>
          </p:cNvPr>
          <p:cNvSpPr>
            <a:spLocks/>
          </p:cNvSpPr>
          <p:nvPr/>
        </p:nvSpPr>
        <p:spPr bwMode="auto">
          <a:xfrm>
            <a:off x="3808530" y="3539319"/>
            <a:ext cx="107950" cy="0"/>
          </a:xfrm>
          <a:custGeom>
            <a:avLst/>
            <a:gdLst>
              <a:gd name="T0" fmla="*/ 68 w 68"/>
              <a:gd name="T1" fmla="*/ 34 w 68"/>
              <a:gd name="T2" fmla="*/ 0 w 68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68">
                <a:moveTo>
                  <a:pt x="68" y="0"/>
                </a:moveTo>
                <a:lnTo>
                  <a:pt x="34" y="0"/>
                </a:lnTo>
                <a:lnTo>
                  <a:pt x="0" y="0"/>
                </a:lnTo>
              </a:path>
            </a:pathLst>
          </a:custGeom>
          <a:noFill/>
          <a:ln w="22225">
            <a:solidFill>
              <a:srgbClr val="000066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>
              <a:latin typeface="+mj-lt"/>
            </a:endParaRPr>
          </a:p>
        </p:txBody>
      </p:sp>
      <p:sp>
        <p:nvSpPr>
          <p:cNvPr id="465" name="Line 212">
            <a:extLst>
              <a:ext uri="{FF2B5EF4-FFF2-40B4-BE49-F238E27FC236}">
                <a16:creationId xmlns:a16="http://schemas.microsoft.com/office/drawing/2014/main" id="{4F217AF8-38CF-47BD-8D2A-489EEAB360C5}"/>
              </a:ext>
            </a:extLst>
          </p:cNvPr>
          <p:cNvSpPr>
            <a:spLocks noChangeShapeType="1"/>
          </p:cNvSpPr>
          <p:nvPr/>
        </p:nvSpPr>
        <p:spPr bwMode="auto">
          <a:xfrm>
            <a:off x="3862505" y="3121189"/>
            <a:ext cx="0" cy="418130"/>
          </a:xfrm>
          <a:prstGeom prst="line">
            <a:avLst/>
          </a:prstGeom>
          <a:noFill/>
          <a:ln w="22225">
            <a:solidFill>
              <a:srgbClr val="000066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>
              <a:latin typeface="+mj-lt"/>
            </a:endParaRPr>
          </a:p>
        </p:txBody>
      </p:sp>
      <p:sp>
        <p:nvSpPr>
          <p:cNvPr id="466" name="Line 213">
            <a:extLst>
              <a:ext uri="{FF2B5EF4-FFF2-40B4-BE49-F238E27FC236}">
                <a16:creationId xmlns:a16="http://schemas.microsoft.com/office/drawing/2014/main" id="{2074819E-CA96-458A-97EF-1692AC0A7C4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862505" y="3121189"/>
            <a:ext cx="53975" cy="0"/>
          </a:xfrm>
          <a:prstGeom prst="line">
            <a:avLst/>
          </a:prstGeom>
          <a:noFill/>
          <a:ln w="22225">
            <a:solidFill>
              <a:srgbClr val="000066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>
              <a:latin typeface="+mj-lt"/>
            </a:endParaRPr>
          </a:p>
        </p:txBody>
      </p:sp>
      <p:sp>
        <p:nvSpPr>
          <p:cNvPr id="254" name="ZoneTexte 253">
            <a:extLst>
              <a:ext uri="{FF2B5EF4-FFF2-40B4-BE49-F238E27FC236}">
                <a16:creationId xmlns:a16="http://schemas.microsoft.com/office/drawing/2014/main" id="{E9955F3B-5935-464D-B52D-47AEDE653E81}"/>
              </a:ext>
            </a:extLst>
          </p:cNvPr>
          <p:cNvSpPr txBox="1"/>
          <p:nvPr/>
        </p:nvSpPr>
        <p:spPr>
          <a:xfrm>
            <a:off x="861835" y="1761432"/>
            <a:ext cx="495515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cs typeface="Calibri" panose="020F0502020204030204" pitchFamily="34" charset="0"/>
              </a:rPr>
              <a:t>HIV incidence during primary blinded phase</a:t>
            </a:r>
          </a:p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>
                <a:solidFill>
                  <a:srgbClr val="0070C0"/>
                </a:solidFill>
                <a:latin typeface="+mj-lt"/>
                <a:cs typeface="Calibri" panose="020F0502020204030204" pitchFamily="34" charset="0"/>
              </a:rPr>
              <a:t>(Steps 1 and 2)</a:t>
            </a:r>
            <a:endParaRPr kumimoji="0" lang="en-US" sz="2000" b="0" i="0" u="none" strike="noStrike" kern="1200" cap="none" spc="0" normalizeH="0" baseline="3000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j-lt"/>
              <a:cs typeface="Calibri" panose="020F0502020204030204" pitchFamily="34" charset="0"/>
            </a:endParaRPr>
          </a:p>
        </p:txBody>
      </p:sp>
      <p:sp>
        <p:nvSpPr>
          <p:cNvPr id="475" name="ZoneTexte 474">
            <a:extLst>
              <a:ext uri="{FF2B5EF4-FFF2-40B4-BE49-F238E27FC236}">
                <a16:creationId xmlns:a16="http://schemas.microsoft.com/office/drawing/2014/main" id="{504D596E-291E-064C-B983-DBD3E96C8E5F}"/>
              </a:ext>
            </a:extLst>
          </p:cNvPr>
          <p:cNvSpPr txBox="1"/>
          <p:nvPr/>
        </p:nvSpPr>
        <p:spPr>
          <a:xfrm>
            <a:off x="5282413" y="1761432"/>
            <a:ext cx="69612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HIV incidence in </a:t>
            </a:r>
            <a:r>
              <a:rPr lang="en-US" sz="2000" b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kumimoji="0" lang="en-US" sz="2000" b="1" i="0" u="none" strike="noStrike" kern="1200" cap="none" spc="0" normalizeH="0" baseline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ombined </a:t>
            </a:r>
            <a:r>
              <a:rPr lang="en-US" sz="2000" b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kumimoji="0" lang="en-US" sz="2000" b="1" i="0" u="none" strike="noStrike" kern="1200" cap="none" spc="0" normalizeH="0" baseline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fficacy </a:t>
            </a:r>
            <a:r>
              <a:rPr lang="en-US" sz="2000" b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kumimoji="0" lang="en-US" sz="2000" b="1" i="0" u="none" strike="noStrike" kern="1200" cap="none" spc="0" normalizeH="0" baseline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nalysis </a:t>
            </a:r>
          </a:p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(blinded and open label phases)</a:t>
            </a:r>
            <a:endParaRPr kumimoji="0" lang="en-US" sz="2000" b="0" i="0" u="none" strike="noStrike" kern="1200" cap="none" spc="0" normalizeH="0" baseline="3000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79" name="Rectangle 243">
            <a:extLst>
              <a:ext uri="{FF2B5EF4-FFF2-40B4-BE49-F238E27FC236}">
                <a16:creationId xmlns:a16="http://schemas.microsoft.com/office/drawing/2014/main" id="{53019F80-7EA7-B34D-B782-AA1C77FED2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66687" y="3766897"/>
            <a:ext cx="750888" cy="228564"/>
          </a:xfrm>
          <a:prstGeom prst="rect">
            <a:avLst/>
          </a:prstGeom>
          <a:solidFill>
            <a:srgbClr val="FF66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>
              <a:latin typeface="+mj-lt"/>
            </a:endParaRPr>
          </a:p>
        </p:txBody>
      </p:sp>
      <p:sp>
        <p:nvSpPr>
          <p:cNvPr id="480" name="Rectangle 244">
            <a:extLst>
              <a:ext uri="{FF2B5EF4-FFF2-40B4-BE49-F238E27FC236}">
                <a16:creationId xmlns:a16="http://schemas.microsoft.com/office/drawing/2014/main" id="{EF8C98AF-9D2A-194D-A710-485DC3DF38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87462" y="3330868"/>
            <a:ext cx="750888" cy="664594"/>
          </a:xfrm>
          <a:prstGeom prst="rect">
            <a:avLst/>
          </a:prstGeom>
          <a:solidFill>
            <a:srgbClr val="0066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>
              <a:latin typeface="+mj-lt"/>
            </a:endParaRPr>
          </a:p>
        </p:txBody>
      </p:sp>
      <p:sp>
        <p:nvSpPr>
          <p:cNvPr id="485" name="Line 252">
            <a:extLst>
              <a:ext uri="{FF2B5EF4-FFF2-40B4-BE49-F238E27FC236}">
                <a16:creationId xmlns:a16="http://schemas.microsoft.com/office/drawing/2014/main" id="{C232AAD5-ABE9-2A4B-94F3-8BFD35E4318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0290774" y="3995462"/>
            <a:ext cx="14288" cy="0"/>
          </a:xfrm>
          <a:prstGeom prst="line">
            <a:avLst/>
          </a:prstGeom>
          <a:noFill/>
          <a:ln w="22225">
            <a:solidFill>
              <a:srgbClr val="000066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>
              <a:latin typeface="+mj-lt"/>
            </a:endParaRPr>
          </a:p>
        </p:txBody>
      </p:sp>
      <p:sp>
        <p:nvSpPr>
          <p:cNvPr id="529" name="Line 258">
            <a:extLst>
              <a:ext uri="{FF2B5EF4-FFF2-40B4-BE49-F238E27FC236}">
                <a16:creationId xmlns:a16="http://schemas.microsoft.com/office/drawing/2014/main" id="{DA7C675E-3EA4-C747-A138-1C0574E05D6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644412" y="2926485"/>
            <a:ext cx="50800" cy="0"/>
          </a:xfrm>
          <a:prstGeom prst="line">
            <a:avLst/>
          </a:prstGeom>
          <a:noFill/>
          <a:ln w="9525">
            <a:solidFill>
              <a:srgbClr val="000066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>
              <a:latin typeface="+mj-lt"/>
            </a:endParaRPr>
          </a:p>
        </p:txBody>
      </p:sp>
      <p:sp>
        <p:nvSpPr>
          <p:cNvPr id="530" name="Line 259">
            <a:extLst>
              <a:ext uri="{FF2B5EF4-FFF2-40B4-BE49-F238E27FC236}">
                <a16:creationId xmlns:a16="http://schemas.microsoft.com/office/drawing/2014/main" id="{99F4060D-4A1B-9F44-BE1C-E80824CBF49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695212" y="2926485"/>
            <a:ext cx="0" cy="213326"/>
          </a:xfrm>
          <a:prstGeom prst="line">
            <a:avLst/>
          </a:prstGeom>
          <a:noFill/>
          <a:ln w="9525">
            <a:solidFill>
              <a:srgbClr val="000066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>
              <a:latin typeface="+mj-lt"/>
            </a:endParaRPr>
          </a:p>
        </p:txBody>
      </p:sp>
      <p:sp>
        <p:nvSpPr>
          <p:cNvPr id="531" name="Line 260">
            <a:extLst>
              <a:ext uri="{FF2B5EF4-FFF2-40B4-BE49-F238E27FC236}">
                <a16:creationId xmlns:a16="http://schemas.microsoft.com/office/drawing/2014/main" id="{5844A98C-E984-804E-A73C-281A4161F32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644412" y="3139812"/>
            <a:ext cx="50800" cy="0"/>
          </a:xfrm>
          <a:prstGeom prst="line">
            <a:avLst/>
          </a:prstGeom>
          <a:noFill/>
          <a:ln w="9525">
            <a:solidFill>
              <a:srgbClr val="000066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>
              <a:latin typeface="+mj-lt"/>
            </a:endParaRPr>
          </a:p>
        </p:txBody>
      </p:sp>
      <p:sp>
        <p:nvSpPr>
          <p:cNvPr id="532" name="Line 261">
            <a:extLst>
              <a:ext uri="{FF2B5EF4-FFF2-40B4-BE49-F238E27FC236}">
                <a16:creationId xmlns:a16="http://schemas.microsoft.com/office/drawing/2014/main" id="{B8780548-C748-AC4F-A489-1CC35A4CAD1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695212" y="3139812"/>
            <a:ext cx="0" cy="214499"/>
          </a:xfrm>
          <a:prstGeom prst="line">
            <a:avLst/>
          </a:prstGeom>
          <a:noFill/>
          <a:ln w="9525">
            <a:solidFill>
              <a:srgbClr val="000066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>
              <a:latin typeface="+mj-lt"/>
            </a:endParaRPr>
          </a:p>
        </p:txBody>
      </p:sp>
      <p:sp>
        <p:nvSpPr>
          <p:cNvPr id="533" name="Line 262">
            <a:extLst>
              <a:ext uri="{FF2B5EF4-FFF2-40B4-BE49-F238E27FC236}">
                <a16:creationId xmlns:a16="http://schemas.microsoft.com/office/drawing/2014/main" id="{D1CE2ECD-7DB3-B64A-B48C-36E9AC8293E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644412" y="3354310"/>
            <a:ext cx="50800" cy="0"/>
          </a:xfrm>
          <a:prstGeom prst="line">
            <a:avLst/>
          </a:prstGeom>
          <a:noFill/>
          <a:ln w="9525">
            <a:solidFill>
              <a:srgbClr val="000066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>
              <a:latin typeface="+mj-lt"/>
            </a:endParaRPr>
          </a:p>
        </p:txBody>
      </p:sp>
      <p:sp>
        <p:nvSpPr>
          <p:cNvPr id="534" name="Line 263">
            <a:extLst>
              <a:ext uri="{FF2B5EF4-FFF2-40B4-BE49-F238E27FC236}">
                <a16:creationId xmlns:a16="http://schemas.microsoft.com/office/drawing/2014/main" id="{B295CA26-16FF-2841-8DFA-3B0F38AB573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695212" y="3354310"/>
            <a:ext cx="0" cy="213326"/>
          </a:xfrm>
          <a:prstGeom prst="line">
            <a:avLst/>
          </a:prstGeom>
          <a:noFill/>
          <a:ln w="9525">
            <a:solidFill>
              <a:srgbClr val="000066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>
              <a:latin typeface="+mj-lt"/>
            </a:endParaRPr>
          </a:p>
        </p:txBody>
      </p:sp>
      <p:sp>
        <p:nvSpPr>
          <p:cNvPr id="535" name="Line 264">
            <a:extLst>
              <a:ext uri="{FF2B5EF4-FFF2-40B4-BE49-F238E27FC236}">
                <a16:creationId xmlns:a16="http://schemas.microsoft.com/office/drawing/2014/main" id="{F4897EEA-BF32-4C4D-8211-B09D77A89C8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644412" y="3567637"/>
            <a:ext cx="50800" cy="0"/>
          </a:xfrm>
          <a:prstGeom prst="line">
            <a:avLst/>
          </a:prstGeom>
          <a:noFill/>
          <a:ln w="9525">
            <a:solidFill>
              <a:srgbClr val="000066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>
              <a:latin typeface="+mj-lt"/>
            </a:endParaRPr>
          </a:p>
        </p:txBody>
      </p:sp>
      <p:sp>
        <p:nvSpPr>
          <p:cNvPr id="536" name="Line 265">
            <a:extLst>
              <a:ext uri="{FF2B5EF4-FFF2-40B4-BE49-F238E27FC236}">
                <a16:creationId xmlns:a16="http://schemas.microsoft.com/office/drawing/2014/main" id="{E4152613-AD74-1647-80A6-2F95E8825D7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644412" y="3782136"/>
            <a:ext cx="50800" cy="0"/>
          </a:xfrm>
          <a:prstGeom prst="line">
            <a:avLst/>
          </a:prstGeom>
          <a:noFill/>
          <a:ln w="9525">
            <a:solidFill>
              <a:srgbClr val="000066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>
              <a:latin typeface="+mj-lt"/>
            </a:endParaRPr>
          </a:p>
        </p:txBody>
      </p:sp>
      <p:sp>
        <p:nvSpPr>
          <p:cNvPr id="537" name="Line 266">
            <a:extLst>
              <a:ext uri="{FF2B5EF4-FFF2-40B4-BE49-F238E27FC236}">
                <a16:creationId xmlns:a16="http://schemas.microsoft.com/office/drawing/2014/main" id="{5B2784A9-D58B-CE40-9B9E-968ADC66CB7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695212" y="3782136"/>
            <a:ext cx="0" cy="213326"/>
          </a:xfrm>
          <a:prstGeom prst="line">
            <a:avLst/>
          </a:prstGeom>
          <a:noFill/>
          <a:ln w="9525">
            <a:solidFill>
              <a:srgbClr val="000066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>
              <a:latin typeface="+mj-lt"/>
            </a:endParaRPr>
          </a:p>
        </p:txBody>
      </p:sp>
      <p:sp>
        <p:nvSpPr>
          <p:cNvPr id="538" name="Line 267">
            <a:extLst>
              <a:ext uri="{FF2B5EF4-FFF2-40B4-BE49-F238E27FC236}">
                <a16:creationId xmlns:a16="http://schemas.microsoft.com/office/drawing/2014/main" id="{5DC4BBF9-B739-0143-BA79-E0EE13A5A4F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644412" y="3995462"/>
            <a:ext cx="50800" cy="0"/>
          </a:xfrm>
          <a:prstGeom prst="line">
            <a:avLst/>
          </a:prstGeom>
          <a:noFill/>
          <a:ln w="9525">
            <a:solidFill>
              <a:srgbClr val="000066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>
              <a:latin typeface="+mj-lt"/>
            </a:endParaRPr>
          </a:p>
        </p:txBody>
      </p:sp>
      <p:sp>
        <p:nvSpPr>
          <p:cNvPr id="539" name="Line 268">
            <a:extLst>
              <a:ext uri="{FF2B5EF4-FFF2-40B4-BE49-F238E27FC236}">
                <a16:creationId xmlns:a16="http://schemas.microsoft.com/office/drawing/2014/main" id="{E7E5BB75-FF45-D74B-8026-1A9CFE67CF4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695212" y="3567637"/>
            <a:ext cx="0" cy="214499"/>
          </a:xfrm>
          <a:prstGeom prst="line">
            <a:avLst/>
          </a:prstGeom>
          <a:noFill/>
          <a:ln w="9525">
            <a:solidFill>
              <a:srgbClr val="000066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>
              <a:latin typeface="+mj-lt"/>
            </a:endParaRPr>
          </a:p>
        </p:txBody>
      </p:sp>
      <p:sp>
        <p:nvSpPr>
          <p:cNvPr id="540" name="Line 269">
            <a:extLst>
              <a:ext uri="{FF2B5EF4-FFF2-40B4-BE49-F238E27FC236}">
                <a16:creationId xmlns:a16="http://schemas.microsoft.com/office/drawing/2014/main" id="{C9288856-4AC6-5247-A551-E647FAC19E0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695212" y="3995462"/>
            <a:ext cx="2595563" cy="0"/>
          </a:xfrm>
          <a:prstGeom prst="line">
            <a:avLst/>
          </a:prstGeom>
          <a:noFill/>
          <a:ln w="9525">
            <a:solidFill>
              <a:srgbClr val="000066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>
              <a:latin typeface="+mj-lt"/>
            </a:endParaRPr>
          </a:p>
        </p:txBody>
      </p:sp>
      <p:sp>
        <p:nvSpPr>
          <p:cNvPr id="541" name="Line 270">
            <a:extLst>
              <a:ext uri="{FF2B5EF4-FFF2-40B4-BE49-F238E27FC236}">
                <a16:creationId xmlns:a16="http://schemas.microsoft.com/office/drawing/2014/main" id="{CDCB9F5E-0E0D-754A-8FB0-722A30FC4FC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695212" y="2713159"/>
            <a:ext cx="0" cy="213326"/>
          </a:xfrm>
          <a:prstGeom prst="line">
            <a:avLst/>
          </a:prstGeom>
          <a:noFill/>
          <a:ln w="9525">
            <a:solidFill>
              <a:srgbClr val="000066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>
              <a:latin typeface="+mj-lt"/>
            </a:endParaRPr>
          </a:p>
        </p:txBody>
      </p:sp>
      <p:sp>
        <p:nvSpPr>
          <p:cNvPr id="492" name="Rectangle 273">
            <a:extLst>
              <a:ext uri="{FF2B5EF4-FFF2-40B4-BE49-F238E27FC236}">
                <a16:creationId xmlns:a16="http://schemas.microsoft.com/office/drawing/2014/main" id="{0FAB8950-A3D4-0440-A2A7-7FB40F7D3A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06588" y="2819080"/>
            <a:ext cx="198772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200" b="1" i="0" u="none" strike="noStrike" cap="none" normalizeH="0" baseline="0" dirty="0">
                <a:ln>
                  <a:noFill/>
                </a:ln>
                <a:solidFill>
                  <a:srgbClr val="000066"/>
                </a:solidFill>
                <a:effectLst/>
                <a:latin typeface="+mj-lt"/>
              </a:rPr>
              <a:t>2.5</a:t>
            </a:r>
            <a:endParaRPr kumimoji="0" lang="fr-FR" altLang="fr-FR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  <p:sp>
        <p:nvSpPr>
          <p:cNvPr id="493" name="Rectangle 274">
            <a:extLst>
              <a:ext uri="{FF2B5EF4-FFF2-40B4-BE49-F238E27FC236}">
                <a16:creationId xmlns:a16="http://schemas.microsoft.com/office/drawing/2014/main" id="{D4925F76-6CEB-474A-B15C-AB48C11DE8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06588" y="3032406"/>
            <a:ext cx="198772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200" b="1" i="0" u="none" strike="noStrike" cap="none" normalizeH="0" baseline="0" dirty="0">
                <a:ln>
                  <a:noFill/>
                </a:ln>
                <a:solidFill>
                  <a:srgbClr val="000066"/>
                </a:solidFill>
                <a:effectLst/>
                <a:latin typeface="+mj-lt"/>
              </a:rPr>
              <a:t>2.0</a:t>
            </a:r>
            <a:endParaRPr kumimoji="0" lang="fr-FR" altLang="fr-FR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  <p:sp>
        <p:nvSpPr>
          <p:cNvPr id="494" name="Rectangle 275">
            <a:extLst>
              <a:ext uri="{FF2B5EF4-FFF2-40B4-BE49-F238E27FC236}">
                <a16:creationId xmlns:a16="http://schemas.microsoft.com/office/drawing/2014/main" id="{A6CEDD82-31E9-3D40-952A-09990A56FF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06588" y="3245733"/>
            <a:ext cx="198772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200" b="1" i="0" u="none" strike="noStrike" cap="none" normalizeH="0" baseline="0" dirty="0">
                <a:ln>
                  <a:noFill/>
                </a:ln>
                <a:solidFill>
                  <a:srgbClr val="000066"/>
                </a:solidFill>
                <a:effectLst/>
                <a:latin typeface="+mj-lt"/>
              </a:rPr>
              <a:t>1.5</a:t>
            </a:r>
            <a:endParaRPr kumimoji="0" lang="fr-FR" altLang="fr-FR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  <p:sp>
        <p:nvSpPr>
          <p:cNvPr id="495" name="Rectangle 276">
            <a:extLst>
              <a:ext uri="{FF2B5EF4-FFF2-40B4-BE49-F238E27FC236}">
                <a16:creationId xmlns:a16="http://schemas.microsoft.com/office/drawing/2014/main" id="{59C44109-F629-4A43-B02B-ED46A546F2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06588" y="3459059"/>
            <a:ext cx="198772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200" b="1" i="0" u="none" strike="noStrike" cap="none" normalizeH="0" baseline="0" dirty="0">
                <a:ln>
                  <a:noFill/>
                </a:ln>
                <a:solidFill>
                  <a:srgbClr val="000066"/>
                </a:solidFill>
                <a:effectLst/>
                <a:latin typeface="+mj-lt"/>
              </a:rPr>
              <a:t>1.0</a:t>
            </a:r>
            <a:endParaRPr kumimoji="0" lang="fr-FR" altLang="fr-FR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  <p:sp>
        <p:nvSpPr>
          <p:cNvPr id="496" name="Rectangle 277">
            <a:extLst>
              <a:ext uri="{FF2B5EF4-FFF2-40B4-BE49-F238E27FC236}">
                <a16:creationId xmlns:a16="http://schemas.microsoft.com/office/drawing/2014/main" id="{53665FD7-0481-624F-8B74-A6712AC8B9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06588" y="3673557"/>
            <a:ext cx="198772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200" b="1" i="0" u="none" strike="noStrike" cap="none" normalizeH="0" baseline="0" dirty="0">
                <a:ln>
                  <a:noFill/>
                </a:ln>
                <a:solidFill>
                  <a:srgbClr val="000066"/>
                </a:solidFill>
                <a:effectLst/>
                <a:latin typeface="+mj-lt"/>
              </a:rPr>
              <a:t>0.5</a:t>
            </a:r>
            <a:endParaRPr kumimoji="0" lang="fr-FR" altLang="fr-FR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  <p:sp>
        <p:nvSpPr>
          <p:cNvPr id="497" name="Rectangle 278">
            <a:extLst>
              <a:ext uri="{FF2B5EF4-FFF2-40B4-BE49-F238E27FC236}">
                <a16:creationId xmlns:a16="http://schemas.microsoft.com/office/drawing/2014/main" id="{6A7C71C6-5DE6-134F-8C7C-B8CD766441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06588" y="3886884"/>
            <a:ext cx="198772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200" b="1" i="0" u="none" strike="noStrike" cap="none" normalizeH="0" baseline="0" dirty="0">
                <a:ln>
                  <a:noFill/>
                </a:ln>
                <a:solidFill>
                  <a:srgbClr val="000066"/>
                </a:solidFill>
                <a:effectLst/>
                <a:latin typeface="+mj-lt"/>
              </a:rPr>
              <a:t>0.0</a:t>
            </a:r>
            <a:endParaRPr kumimoji="0" lang="fr-FR" altLang="fr-FR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  <p:sp>
        <p:nvSpPr>
          <p:cNvPr id="498" name="Line 279">
            <a:extLst>
              <a:ext uri="{FF2B5EF4-FFF2-40B4-BE49-F238E27FC236}">
                <a16:creationId xmlns:a16="http://schemas.microsoft.com/office/drawing/2014/main" id="{AF40C268-F96A-BB43-9A8F-0284690DFCE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441337" y="3659062"/>
            <a:ext cx="53975" cy="0"/>
          </a:xfrm>
          <a:prstGeom prst="line">
            <a:avLst/>
          </a:prstGeom>
          <a:noFill/>
          <a:ln w="22225">
            <a:solidFill>
              <a:srgbClr val="000066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>
              <a:latin typeface="+mj-lt"/>
            </a:endParaRPr>
          </a:p>
        </p:txBody>
      </p:sp>
      <p:sp>
        <p:nvSpPr>
          <p:cNvPr id="499" name="Line 280">
            <a:extLst>
              <a:ext uri="{FF2B5EF4-FFF2-40B4-BE49-F238E27FC236}">
                <a16:creationId xmlns:a16="http://schemas.microsoft.com/office/drawing/2014/main" id="{EEFA215A-2CB9-AB4F-85FA-49E12B741E0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388949" y="3659062"/>
            <a:ext cx="52388" cy="0"/>
          </a:xfrm>
          <a:prstGeom prst="line">
            <a:avLst/>
          </a:prstGeom>
          <a:noFill/>
          <a:ln w="22225">
            <a:solidFill>
              <a:srgbClr val="000066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>
              <a:latin typeface="+mj-lt"/>
            </a:endParaRPr>
          </a:p>
        </p:txBody>
      </p:sp>
      <p:sp>
        <p:nvSpPr>
          <p:cNvPr id="500" name="Freeform 281">
            <a:extLst>
              <a:ext uri="{FF2B5EF4-FFF2-40B4-BE49-F238E27FC236}">
                <a16:creationId xmlns:a16="http://schemas.microsoft.com/office/drawing/2014/main" id="{A2469C20-8835-4F4A-B920-5D2499FB3776}"/>
              </a:ext>
            </a:extLst>
          </p:cNvPr>
          <p:cNvSpPr>
            <a:spLocks/>
          </p:cNvSpPr>
          <p:nvPr/>
        </p:nvSpPr>
        <p:spPr bwMode="auto">
          <a:xfrm>
            <a:off x="8388949" y="3854807"/>
            <a:ext cx="106363" cy="0"/>
          </a:xfrm>
          <a:custGeom>
            <a:avLst/>
            <a:gdLst>
              <a:gd name="T0" fmla="*/ 67 w 67"/>
              <a:gd name="T1" fmla="*/ 33 w 67"/>
              <a:gd name="T2" fmla="*/ 0 w 67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67">
                <a:moveTo>
                  <a:pt x="67" y="0"/>
                </a:moveTo>
                <a:lnTo>
                  <a:pt x="33" y="0"/>
                </a:lnTo>
                <a:lnTo>
                  <a:pt x="0" y="0"/>
                </a:lnTo>
              </a:path>
            </a:pathLst>
          </a:custGeom>
          <a:noFill/>
          <a:ln w="22225">
            <a:solidFill>
              <a:srgbClr val="000066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>
              <a:latin typeface="+mj-lt"/>
            </a:endParaRPr>
          </a:p>
        </p:txBody>
      </p:sp>
      <p:sp>
        <p:nvSpPr>
          <p:cNvPr id="501" name="Line 282">
            <a:extLst>
              <a:ext uri="{FF2B5EF4-FFF2-40B4-BE49-F238E27FC236}">
                <a16:creationId xmlns:a16="http://schemas.microsoft.com/office/drawing/2014/main" id="{E0F5F248-0D9D-A94B-9A5D-1CDA1BD9A18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441337" y="3659062"/>
            <a:ext cx="0" cy="195745"/>
          </a:xfrm>
          <a:prstGeom prst="line">
            <a:avLst/>
          </a:prstGeom>
          <a:noFill/>
          <a:ln w="22225">
            <a:solidFill>
              <a:srgbClr val="000066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>
              <a:latin typeface="+mj-lt"/>
            </a:endParaRPr>
          </a:p>
        </p:txBody>
      </p:sp>
      <p:sp>
        <p:nvSpPr>
          <p:cNvPr id="502" name="Line 283">
            <a:extLst>
              <a:ext uri="{FF2B5EF4-FFF2-40B4-BE49-F238E27FC236}">
                <a16:creationId xmlns:a16="http://schemas.microsoft.com/office/drawing/2014/main" id="{D1656B1F-657D-DE4C-BBBE-0513388EECB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563699" y="3153877"/>
            <a:ext cx="53975" cy="0"/>
          </a:xfrm>
          <a:prstGeom prst="line">
            <a:avLst/>
          </a:prstGeom>
          <a:noFill/>
          <a:ln w="22225">
            <a:solidFill>
              <a:srgbClr val="000066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>
              <a:latin typeface="+mj-lt"/>
            </a:endParaRPr>
          </a:p>
        </p:txBody>
      </p:sp>
      <p:sp>
        <p:nvSpPr>
          <p:cNvPr id="503" name="Line 284">
            <a:extLst>
              <a:ext uri="{FF2B5EF4-FFF2-40B4-BE49-F238E27FC236}">
                <a16:creationId xmlns:a16="http://schemas.microsoft.com/office/drawing/2014/main" id="{1816B506-A054-9242-9D68-1185CAF1E2D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509724" y="3153877"/>
            <a:ext cx="53975" cy="0"/>
          </a:xfrm>
          <a:prstGeom prst="line">
            <a:avLst/>
          </a:prstGeom>
          <a:noFill/>
          <a:ln w="22225">
            <a:solidFill>
              <a:srgbClr val="000066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>
              <a:latin typeface="+mj-lt"/>
            </a:endParaRPr>
          </a:p>
        </p:txBody>
      </p:sp>
      <p:sp>
        <p:nvSpPr>
          <p:cNvPr id="504" name="Freeform 285">
            <a:extLst>
              <a:ext uri="{FF2B5EF4-FFF2-40B4-BE49-F238E27FC236}">
                <a16:creationId xmlns:a16="http://schemas.microsoft.com/office/drawing/2014/main" id="{08B7E35F-A21C-6345-A8BD-83A4DB88A49A}"/>
              </a:ext>
            </a:extLst>
          </p:cNvPr>
          <p:cNvSpPr>
            <a:spLocks/>
          </p:cNvSpPr>
          <p:nvPr/>
        </p:nvSpPr>
        <p:spPr bwMode="auto">
          <a:xfrm>
            <a:off x="9509724" y="3477383"/>
            <a:ext cx="107950" cy="0"/>
          </a:xfrm>
          <a:custGeom>
            <a:avLst/>
            <a:gdLst>
              <a:gd name="T0" fmla="*/ 68 w 68"/>
              <a:gd name="T1" fmla="*/ 34 w 68"/>
              <a:gd name="T2" fmla="*/ 0 w 68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68">
                <a:moveTo>
                  <a:pt x="68" y="0"/>
                </a:moveTo>
                <a:lnTo>
                  <a:pt x="34" y="0"/>
                </a:lnTo>
                <a:lnTo>
                  <a:pt x="0" y="0"/>
                </a:lnTo>
              </a:path>
            </a:pathLst>
          </a:custGeom>
          <a:noFill/>
          <a:ln w="22225">
            <a:solidFill>
              <a:srgbClr val="000066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>
              <a:latin typeface="+mj-lt"/>
            </a:endParaRPr>
          </a:p>
        </p:txBody>
      </p:sp>
      <p:sp>
        <p:nvSpPr>
          <p:cNvPr id="505" name="Line 286">
            <a:extLst>
              <a:ext uri="{FF2B5EF4-FFF2-40B4-BE49-F238E27FC236}">
                <a16:creationId xmlns:a16="http://schemas.microsoft.com/office/drawing/2014/main" id="{81B754AB-65C8-E649-A80D-24F16BE738D3}"/>
              </a:ext>
            </a:extLst>
          </p:cNvPr>
          <p:cNvSpPr>
            <a:spLocks noChangeShapeType="1"/>
          </p:cNvSpPr>
          <p:nvPr/>
        </p:nvSpPr>
        <p:spPr bwMode="auto">
          <a:xfrm>
            <a:off x="9563699" y="3153877"/>
            <a:ext cx="0" cy="323506"/>
          </a:xfrm>
          <a:prstGeom prst="line">
            <a:avLst/>
          </a:prstGeom>
          <a:noFill/>
          <a:ln w="22225">
            <a:solidFill>
              <a:srgbClr val="000066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>
              <a:latin typeface="+mj-lt"/>
            </a:endParaRPr>
          </a:p>
        </p:txBody>
      </p:sp>
      <p:sp>
        <p:nvSpPr>
          <p:cNvPr id="506" name="Rectangle 287">
            <a:extLst>
              <a:ext uri="{FF2B5EF4-FFF2-40B4-BE49-F238E27FC236}">
                <a16:creationId xmlns:a16="http://schemas.microsoft.com/office/drawing/2014/main" id="{EA55934C-6C38-5C41-A0AF-C251369798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151" y="3373455"/>
            <a:ext cx="818814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2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rPr>
              <a:t>25 infections</a:t>
            </a:r>
            <a:endParaRPr kumimoji="0" lang="fr-FR" altLang="fr-FR" sz="20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+mj-lt"/>
            </a:endParaRPr>
          </a:p>
        </p:txBody>
      </p:sp>
      <p:sp>
        <p:nvSpPr>
          <p:cNvPr id="507" name="Rectangle 288">
            <a:extLst>
              <a:ext uri="{FF2B5EF4-FFF2-40B4-BE49-F238E27FC236}">
                <a16:creationId xmlns:a16="http://schemas.microsoft.com/office/drawing/2014/main" id="{FAB3C173-F50F-D448-9386-8AFBB397F2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54926" y="2868270"/>
            <a:ext cx="818814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2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rPr>
              <a:t>72 infections</a:t>
            </a:r>
            <a:endParaRPr kumimoji="0" lang="fr-FR" altLang="fr-FR" sz="20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+mj-lt"/>
            </a:endParaRPr>
          </a:p>
        </p:txBody>
      </p:sp>
      <p:sp>
        <p:nvSpPr>
          <p:cNvPr id="508" name="Rectangle 289">
            <a:extLst>
              <a:ext uri="{FF2B5EF4-FFF2-40B4-BE49-F238E27FC236}">
                <a16:creationId xmlns:a16="http://schemas.microsoft.com/office/drawing/2014/main" id="{4E9944F2-460C-D44D-82A9-722531C7BB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8765" y="3860899"/>
            <a:ext cx="428001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000" b="1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+mj-lt"/>
              </a:rPr>
              <a:t>4660 PY</a:t>
            </a:r>
            <a:endParaRPr kumimoji="0" lang="fr-FR" altLang="fr-FR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  <p:sp>
        <p:nvSpPr>
          <p:cNvPr id="509" name="Rectangle 290">
            <a:extLst>
              <a:ext uri="{FF2B5EF4-FFF2-40B4-BE49-F238E27FC236}">
                <a16:creationId xmlns:a16="http://schemas.microsoft.com/office/drawing/2014/main" id="{1B517552-352D-AD48-BB40-855863DCFD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49540" y="3860899"/>
            <a:ext cx="428001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000" b="1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+mj-lt"/>
              </a:rPr>
              <a:t>4596 PY</a:t>
            </a:r>
            <a:endParaRPr kumimoji="0" lang="fr-FR" altLang="fr-FR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  <p:sp>
        <p:nvSpPr>
          <p:cNvPr id="510" name="Rectangle 291">
            <a:extLst>
              <a:ext uri="{FF2B5EF4-FFF2-40B4-BE49-F238E27FC236}">
                <a16:creationId xmlns:a16="http://schemas.microsoft.com/office/drawing/2014/main" id="{F0011C5A-7B1E-9A42-B71F-5A24526D8A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27996" y="4027109"/>
            <a:ext cx="261289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2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rPr>
              <a:t>CAB</a:t>
            </a:r>
            <a:endParaRPr kumimoji="0" lang="fr-FR" altLang="fr-FR" sz="16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+mj-lt"/>
            </a:endParaRPr>
          </a:p>
        </p:txBody>
      </p:sp>
      <p:sp>
        <p:nvSpPr>
          <p:cNvPr id="511" name="Rectangle 292">
            <a:extLst>
              <a:ext uri="{FF2B5EF4-FFF2-40B4-BE49-F238E27FC236}">
                <a16:creationId xmlns:a16="http://schemas.microsoft.com/office/drawing/2014/main" id="{DE316F78-E73D-7540-B54A-FC4C0A949C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10679" y="4027109"/>
            <a:ext cx="532710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2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rPr>
              <a:t>TDF/FTC</a:t>
            </a:r>
            <a:endParaRPr kumimoji="0" lang="fr-FR" altLang="fr-FR" sz="16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+mj-lt"/>
            </a:endParaRPr>
          </a:p>
        </p:txBody>
      </p:sp>
      <p:sp>
        <p:nvSpPr>
          <p:cNvPr id="512" name="Rectangle 293">
            <a:extLst>
              <a:ext uri="{FF2B5EF4-FFF2-40B4-BE49-F238E27FC236}">
                <a16:creationId xmlns:a16="http://schemas.microsoft.com/office/drawing/2014/main" id="{308A3F58-A5FC-9C4C-9EEC-4D23D77868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28649" y="3613350"/>
            <a:ext cx="277320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200" b="1" i="0" u="none" strike="noStrike" cap="none" normalizeH="0" baseline="0" dirty="0">
                <a:ln>
                  <a:noFill/>
                </a:ln>
                <a:solidFill>
                  <a:srgbClr val="FF6600"/>
                </a:solidFill>
                <a:effectLst/>
                <a:latin typeface="+mj-lt"/>
              </a:rPr>
              <a:t>0.54</a:t>
            </a:r>
            <a:endParaRPr kumimoji="0" lang="fr-FR" altLang="fr-FR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  <p:sp>
        <p:nvSpPr>
          <p:cNvPr id="513" name="Rectangle 294">
            <a:extLst>
              <a:ext uri="{FF2B5EF4-FFF2-40B4-BE49-F238E27FC236}">
                <a16:creationId xmlns:a16="http://schemas.microsoft.com/office/drawing/2014/main" id="{3B180FB9-6EE5-8048-A32E-C2B93507DA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49424" y="3166770"/>
            <a:ext cx="277320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200" b="1" i="0" u="none" strike="noStrike" cap="none" normalizeH="0" baseline="0" dirty="0">
                <a:ln>
                  <a:noFill/>
                </a:ln>
                <a:solidFill>
                  <a:srgbClr val="0066CC"/>
                </a:solidFill>
                <a:effectLst/>
                <a:latin typeface="+mj-lt"/>
              </a:rPr>
              <a:t>1.57</a:t>
            </a:r>
            <a:endParaRPr kumimoji="0" lang="fr-FR" altLang="fr-FR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  <p:sp>
        <p:nvSpPr>
          <p:cNvPr id="477" name="Freeform 241">
            <a:extLst>
              <a:ext uri="{FF2B5EF4-FFF2-40B4-BE49-F238E27FC236}">
                <a16:creationId xmlns:a16="http://schemas.microsoft.com/office/drawing/2014/main" id="{C71D6F75-2CDB-B449-A3F5-60C7F91B3DEE}"/>
              </a:ext>
            </a:extLst>
          </p:cNvPr>
          <p:cNvSpPr>
            <a:spLocks/>
          </p:cNvSpPr>
          <p:nvPr/>
        </p:nvSpPr>
        <p:spPr bwMode="auto">
          <a:xfrm>
            <a:off x="7536072" y="4926391"/>
            <a:ext cx="1330975" cy="427969"/>
          </a:xfrm>
          <a:custGeom>
            <a:avLst/>
            <a:gdLst>
              <a:gd name="T0" fmla="*/ 967 w 967"/>
              <a:gd name="T1" fmla="*/ 239 h 290"/>
              <a:gd name="T2" fmla="*/ 967 w 967"/>
              <a:gd name="T3" fmla="*/ 52 h 290"/>
              <a:gd name="T4" fmla="*/ 250 w 967"/>
              <a:gd name="T5" fmla="*/ 52 h 290"/>
              <a:gd name="T6" fmla="*/ 250 w 967"/>
              <a:gd name="T7" fmla="*/ 0 h 290"/>
              <a:gd name="T8" fmla="*/ 0 w 967"/>
              <a:gd name="T9" fmla="*/ 145 h 290"/>
              <a:gd name="T10" fmla="*/ 250 w 967"/>
              <a:gd name="T11" fmla="*/ 290 h 290"/>
              <a:gd name="T12" fmla="*/ 250 w 967"/>
              <a:gd name="T13" fmla="*/ 239 h 290"/>
              <a:gd name="T14" fmla="*/ 967 w 967"/>
              <a:gd name="T15" fmla="*/ 239 h 2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967" h="290">
                <a:moveTo>
                  <a:pt x="967" y="239"/>
                </a:moveTo>
                <a:lnTo>
                  <a:pt x="967" y="52"/>
                </a:lnTo>
                <a:lnTo>
                  <a:pt x="250" y="52"/>
                </a:lnTo>
                <a:lnTo>
                  <a:pt x="250" y="0"/>
                </a:lnTo>
                <a:lnTo>
                  <a:pt x="0" y="145"/>
                </a:lnTo>
                <a:lnTo>
                  <a:pt x="250" y="290"/>
                </a:lnTo>
                <a:lnTo>
                  <a:pt x="250" y="239"/>
                </a:lnTo>
                <a:lnTo>
                  <a:pt x="967" y="239"/>
                </a:lnTo>
                <a:close/>
              </a:path>
            </a:pathLst>
          </a:custGeom>
          <a:solidFill>
            <a:srgbClr val="FF66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>
              <a:latin typeface="+mj-lt"/>
            </a:endParaRPr>
          </a:p>
        </p:txBody>
      </p:sp>
      <p:sp>
        <p:nvSpPr>
          <p:cNvPr id="478" name="Freeform 242">
            <a:extLst>
              <a:ext uri="{FF2B5EF4-FFF2-40B4-BE49-F238E27FC236}">
                <a16:creationId xmlns:a16="http://schemas.microsoft.com/office/drawing/2014/main" id="{5D4F9408-8ED2-1844-A8D0-8F17938570BA}"/>
              </a:ext>
            </a:extLst>
          </p:cNvPr>
          <p:cNvSpPr>
            <a:spLocks/>
          </p:cNvSpPr>
          <p:nvPr/>
        </p:nvSpPr>
        <p:spPr bwMode="auto">
          <a:xfrm>
            <a:off x="8867046" y="4926391"/>
            <a:ext cx="1423728" cy="427969"/>
          </a:xfrm>
          <a:custGeom>
            <a:avLst/>
            <a:gdLst>
              <a:gd name="T0" fmla="*/ 0 w 967"/>
              <a:gd name="T1" fmla="*/ 52 h 290"/>
              <a:gd name="T2" fmla="*/ 0 w 967"/>
              <a:gd name="T3" fmla="*/ 239 h 290"/>
              <a:gd name="T4" fmla="*/ 717 w 967"/>
              <a:gd name="T5" fmla="*/ 239 h 290"/>
              <a:gd name="T6" fmla="*/ 717 w 967"/>
              <a:gd name="T7" fmla="*/ 290 h 290"/>
              <a:gd name="T8" fmla="*/ 967 w 967"/>
              <a:gd name="T9" fmla="*/ 146 h 290"/>
              <a:gd name="T10" fmla="*/ 717 w 967"/>
              <a:gd name="T11" fmla="*/ 0 h 290"/>
              <a:gd name="T12" fmla="*/ 717 w 967"/>
              <a:gd name="T13" fmla="*/ 52 h 290"/>
              <a:gd name="T14" fmla="*/ 0 w 967"/>
              <a:gd name="T15" fmla="*/ 52 h 2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967" h="290">
                <a:moveTo>
                  <a:pt x="0" y="52"/>
                </a:moveTo>
                <a:lnTo>
                  <a:pt x="0" y="239"/>
                </a:lnTo>
                <a:lnTo>
                  <a:pt x="717" y="239"/>
                </a:lnTo>
                <a:lnTo>
                  <a:pt x="717" y="290"/>
                </a:lnTo>
                <a:lnTo>
                  <a:pt x="967" y="146"/>
                </a:lnTo>
                <a:lnTo>
                  <a:pt x="717" y="0"/>
                </a:lnTo>
                <a:lnTo>
                  <a:pt x="717" y="52"/>
                </a:lnTo>
                <a:lnTo>
                  <a:pt x="0" y="52"/>
                </a:lnTo>
                <a:close/>
              </a:path>
            </a:pathLst>
          </a:custGeom>
          <a:solidFill>
            <a:srgbClr val="0066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>
              <a:latin typeface="+mj-lt"/>
            </a:endParaRPr>
          </a:p>
        </p:txBody>
      </p:sp>
      <p:sp>
        <p:nvSpPr>
          <p:cNvPr id="481" name="Line 245">
            <a:extLst>
              <a:ext uri="{FF2B5EF4-FFF2-40B4-BE49-F238E27FC236}">
                <a16:creationId xmlns:a16="http://schemas.microsoft.com/office/drawing/2014/main" id="{31F33F39-9161-FC4C-B93E-DAE81F6D78FE}"/>
              </a:ext>
            </a:extLst>
          </p:cNvPr>
          <p:cNvSpPr>
            <a:spLocks noChangeShapeType="1"/>
          </p:cNvSpPr>
          <p:nvPr/>
        </p:nvSpPr>
        <p:spPr bwMode="auto">
          <a:xfrm>
            <a:off x="8370159" y="4718873"/>
            <a:ext cx="0" cy="1533311"/>
          </a:xfrm>
          <a:prstGeom prst="line">
            <a:avLst/>
          </a:prstGeom>
          <a:noFill/>
          <a:ln w="1588">
            <a:solidFill>
              <a:srgbClr val="000066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>
              <a:latin typeface="+mj-lt"/>
            </a:endParaRPr>
          </a:p>
        </p:txBody>
      </p:sp>
      <p:sp>
        <p:nvSpPr>
          <p:cNvPr id="482" name="Line 246">
            <a:extLst>
              <a:ext uri="{FF2B5EF4-FFF2-40B4-BE49-F238E27FC236}">
                <a16:creationId xmlns:a16="http://schemas.microsoft.com/office/drawing/2014/main" id="{0B6A34E6-C3B0-FE41-AB3C-51534A742738}"/>
              </a:ext>
            </a:extLst>
          </p:cNvPr>
          <p:cNvSpPr>
            <a:spLocks noChangeShapeType="1"/>
          </p:cNvSpPr>
          <p:nvPr/>
        </p:nvSpPr>
        <p:spPr bwMode="auto">
          <a:xfrm>
            <a:off x="8792434" y="4718873"/>
            <a:ext cx="0" cy="1533311"/>
          </a:xfrm>
          <a:prstGeom prst="line">
            <a:avLst/>
          </a:prstGeom>
          <a:noFill/>
          <a:ln w="1588">
            <a:solidFill>
              <a:srgbClr val="000066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>
              <a:latin typeface="+mj-lt"/>
            </a:endParaRPr>
          </a:p>
        </p:txBody>
      </p:sp>
      <p:sp>
        <p:nvSpPr>
          <p:cNvPr id="483" name="Line 247">
            <a:extLst>
              <a:ext uri="{FF2B5EF4-FFF2-40B4-BE49-F238E27FC236}">
                <a16:creationId xmlns:a16="http://schemas.microsoft.com/office/drawing/2014/main" id="{7447789B-F0EE-A241-907C-DD278D6FABA5}"/>
              </a:ext>
            </a:extLst>
          </p:cNvPr>
          <p:cNvSpPr>
            <a:spLocks noChangeShapeType="1"/>
          </p:cNvSpPr>
          <p:nvPr/>
        </p:nvSpPr>
        <p:spPr bwMode="auto">
          <a:xfrm>
            <a:off x="9128984" y="4718873"/>
            <a:ext cx="0" cy="1533311"/>
          </a:xfrm>
          <a:prstGeom prst="line">
            <a:avLst/>
          </a:prstGeom>
          <a:noFill/>
          <a:ln w="1588">
            <a:solidFill>
              <a:srgbClr val="000066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>
              <a:latin typeface="+mj-lt"/>
            </a:endParaRPr>
          </a:p>
        </p:txBody>
      </p:sp>
      <p:grpSp>
        <p:nvGrpSpPr>
          <p:cNvPr id="484" name="Groupe 483">
            <a:extLst>
              <a:ext uri="{FF2B5EF4-FFF2-40B4-BE49-F238E27FC236}">
                <a16:creationId xmlns:a16="http://schemas.microsoft.com/office/drawing/2014/main" id="{7F256096-4D19-F24D-A23E-B834366A7955}"/>
              </a:ext>
            </a:extLst>
          </p:cNvPr>
          <p:cNvGrpSpPr/>
          <p:nvPr/>
        </p:nvGrpSpPr>
        <p:grpSpPr>
          <a:xfrm>
            <a:off x="7335109" y="6252183"/>
            <a:ext cx="2916238" cy="50176"/>
            <a:chOff x="6611938" y="4448176"/>
            <a:chExt cx="2916238" cy="53975"/>
          </a:xfrm>
        </p:grpSpPr>
        <p:sp>
          <p:nvSpPr>
            <p:cNvPr id="542" name="Line 248">
              <a:extLst>
                <a:ext uri="{FF2B5EF4-FFF2-40B4-BE49-F238E27FC236}">
                  <a16:creationId xmlns:a16="http://schemas.microsoft.com/office/drawing/2014/main" id="{7971EED6-BC50-3A40-9960-BE7ED8C8C5D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646988" y="4448176"/>
              <a:ext cx="0" cy="53975"/>
            </a:xfrm>
            <a:prstGeom prst="line">
              <a:avLst/>
            </a:prstGeom>
            <a:noFill/>
            <a:ln w="9525">
              <a:solidFill>
                <a:srgbClr val="00006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200">
                <a:latin typeface="+mj-lt"/>
              </a:endParaRPr>
            </a:p>
          </p:txBody>
        </p:sp>
        <p:sp>
          <p:nvSpPr>
            <p:cNvPr id="543" name="Freeform 249">
              <a:extLst>
                <a:ext uri="{FF2B5EF4-FFF2-40B4-BE49-F238E27FC236}">
                  <a16:creationId xmlns:a16="http://schemas.microsoft.com/office/drawing/2014/main" id="{411D8458-825A-EA4E-A486-7C4CDA355732}"/>
                </a:ext>
              </a:extLst>
            </p:cNvPr>
            <p:cNvSpPr>
              <a:spLocks/>
            </p:cNvSpPr>
            <p:nvPr/>
          </p:nvSpPr>
          <p:spPr bwMode="auto">
            <a:xfrm>
              <a:off x="7646988" y="4448176"/>
              <a:ext cx="422275" cy="53975"/>
            </a:xfrm>
            <a:custGeom>
              <a:avLst/>
              <a:gdLst>
                <a:gd name="T0" fmla="*/ 266 w 266"/>
                <a:gd name="T1" fmla="*/ 34 h 34"/>
                <a:gd name="T2" fmla="*/ 266 w 266"/>
                <a:gd name="T3" fmla="*/ 0 h 34"/>
                <a:gd name="T4" fmla="*/ 0 w 266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6" h="34">
                  <a:moveTo>
                    <a:pt x="266" y="34"/>
                  </a:moveTo>
                  <a:lnTo>
                    <a:pt x="266" y="0"/>
                  </a:lnTo>
                  <a:lnTo>
                    <a:pt x="0" y="0"/>
                  </a:lnTo>
                </a:path>
              </a:pathLst>
            </a:custGeom>
            <a:noFill/>
            <a:ln w="9525">
              <a:solidFill>
                <a:srgbClr val="00006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200">
                <a:latin typeface="+mj-lt"/>
              </a:endParaRPr>
            </a:p>
          </p:txBody>
        </p:sp>
        <p:sp>
          <p:nvSpPr>
            <p:cNvPr id="544" name="Freeform 250">
              <a:extLst>
                <a:ext uri="{FF2B5EF4-FFF2-40B4-BE49-F238E27FC236}">
                  <a16:creationId xmlns:a16="http://schemas.microsoft.com/office/drawing/2014/main" id="{2F0159EE-72ED-F246-A02A-426582154BD9}"/>
                </a:ext>
              </a:extLst>
            </p:cNvPr>
            <p:cNvSpPr>
              <a:spLocks/>
            </p:cNvSpPr>
            <p:nvPr/>
          </p:nvSpPr>
          <p:spPr bwMode="auto">
            <a:xfrm>
              <a:off x="8405813" y="4448176"/>
              <a:ext cx="1122363" cy="53975"/>
            </a:xfrm>
            <a:custGeom>
              <a:avLst/>
              <a:gdLst>
                <a:gd name="T0" fmla="*/ 707 w 707"/>
                <a:gd name="T1" fmla="*/ 34 h 34"/>
                <a:gd name="T2" fmla="*/ 707 w 707"/>
                <a:gd name="T3" fmla="*/ 0 h 34"/>
                <a:gd name="T4" fmla="*/ 0 w 707"/>
                <a:gd name="T5" fmla="*/ 0 h 34"/>
                <a:gd name="T6" fmla="*/ 0 w 707"/>
                <a:gd name="T7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07" h="34">
                  <a:moveTo>
                    <a:pt x="707" y="34"/>
                  </a:moveTo>
                  <a:lnTo>
                    <a:pt x="707" y="0"/>
                  </a:lnTo>
                  <a:lnTo>
                    <a:pt x="0" y="0"/>
                  </a:lnTo>
                  <a:lnTo>
                    <a:pt x="0" y="34"/>
                  </a:lnTo>
                </a:path>
              </a:pathLst>
            </a:custGeom>
            <a:noFill/>
            <a:ln w="9525">
              <a:solidFill>
                <a:srgbClr val="00006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200">
                <a:latin typeface="+mj-lt"/>
              </a:endParaRPr>
            </a:p>
          </p:txBody>
        </p:sp>
        <p:sp>
          <p:nvSpPr>
            <p:cNvPr id="545" name="Freeform 251">
              <a:extLst>
                <a:ext uri="{FF2B5EF4-FFF2-40B4-BE49-F238E27FC236}">
                  <a16:creationId xmlns:a16="http://schemas.microsoft.com/office/drawing/2014/main" id="{7F1AEE27-7284-4441-A73A-2A513C8236F5}"/>
                </a:ext>
              </a:extLst>
            </p:cNvPr>
            <p:cNvSpPr>
              <a:spLocks/>
            </p:cNvSpPr>
            <p:nvPr/>
          </p:nvSpPr>
          <p:spPr bwMode="auto">
            <a:xfrm>
              <a:off x="6611938" y="4448176"/>
              <a:ext cx="1035050" cy="53975"/>
            </a:xfrm>
            <a:custGeom>
              <a:avLst/>
              <a:gdLst>
                <a:gd name="T0" fmla="*/ 0 w 652"/>
                <a:gd name="T1" fmla="*/ 34 h 34"/>
                <a:gd name="T2" fmla="*/ 0 w 652"/>
                <a:gd name="T3" fmla="*/ 0 h 34"/>
                <a:gd name="T4" fmla="*/ 652 w 652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52" h="34">
                  <a:moveTo>
                    <a:pt x="0" y="34"/>
                  </a:moveTo>
                  <a:lnTo>
                    <a:pt x="0" y="0"/>
                  </a:lnTo>
                  <a:lnTo>
                    <a:pt x="652" y="0"/>
                  </a:lnTo>
                </a:path>
              </a:pathLst>
            </a:custGeom>
            <a:noFill/>
            <a:ln w="9525">
              <a:solidFill>
                <a:srgbClr val="00006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200">
                <a:latin typeface="+mj-lt"/>
              </a:endParaRPr>
            </a:p>
          </p:txBody>
        </p:sp>
      </p:grpSp>
      <p:sp>
        <p:nvSpPr>
          <p:cNvPr id="486" name="Freeform 253">
            <a:extLst>
              <a:ext uri="{FF2B5EF4-FFF2-40B4-BE49-F238E27FC236}">
                <a16:creationId xmlns:a16="http://schemas.microsoft.com/office/drawing/2014/main" id="{85E29222-9041-7D4A-8D1D-02A189C4C1E8}"/>
              </a:ext>
            </a:extLst>
          </p:cNvPr>
          <p:cNvSpPr>
            <a:spLocks/>
          </p:cNvSpPr>
          <p:nvPr/>
        </p:nvSpPr>
        <p:spPr bwMode="auto">
          <a:xfrm>
            <a:off x="7641496" y="5621118"/>
            <a:ext cx="482600" cy="113634"/>
          </a:xfrm>
          <a:custGeom>
            <a:avLst/>
            <a:gdLst>
              <a:gd name="T0" fmla="*/ 304 w 304"/>
              <a:gd name="T1" fmla="*/ 0 h 77"/>
              <a:gd name="T2" fmla="*/ 304 w 304"/>
              <a:gd name="T3" fmla="*/ 77 h 77"/>
              <a:gd name="T4" fmla="*/ 0 w 304"/>
              <a:gd name="T5" fmla="*/ 77 h 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04" h="77">
                <a:moveTo>
                  <a:pt x="304" y="0"/>
                </a:moveTo>
                <a:lnTo>
                  <a:pt x="304" y="77"/>
                </a:lnTo>
                <a:lnTo>
                  <a:pt x="0" y="77"/>
                </a:lnTo>
              </a:path>
            </a:pathLst>
          </a:custGeom>
          <a:noFill/>
          <a:ln w="44450">
            <a:solidFill>
              <a:srgbClr val="000066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>
              <a:latin typeface="+mj-lt"/>
            </a:endParaRPr>
          </a:p>
        </p:txBody>
      </p:sp>
      <p:sp>
        <p:nvSpPr>
          <p:cNvPr id="487" name="Freeform 254">
            <a:extLst>
              <a:ext uri="{FF2B5EF4-FFF2-40B4-BE49-F238E27FC236}">
                <a16:creationId xmlns:a16="http://schemas.microsoft.com/office/drawing/2014/main" id="{ECC12686-7807-444B-9344-A471FA9A7ED9}"/>
              </a:ext>
            </a:extLst>
          </p:cNvPr>
          <p:cNvSpPr>
            <a:spLocks/>
          </p:cNvSpPr>
          <p:nvPr/>
        </p:nvSpPr>
        <p:spPr bwMode="auto">
          <a:xfrm>
            <a:off x="7641496" y="5621118"/>
            <a:ext cx="0" cy="228743"/>
          </a:xfrm>
          <a:custGeom>
            <a:avLst/>
            <a:gdLst>
              <a:gd name="T0" fmla="*/ 0 h 155"/>
              <a:gd name="T1" fmla="*/ 77 h 155"/>
              <a:gd name="T2" fmla="*/ 155 h 155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155">
                <a:moveTo>
                  <a:pt x="0" y="0"/>
                </a:moveTo>
                <a:lnTo>
                  <a:pt x="0" y="77"/>
                </a:lnTo>
                <a:lnTo>
                  <a:pt x="0" y="155"/>
                </a:lnTo>
              </a:path>
            </a:pathLst>
          </a:custGeom>
          <a:noFill/>
          <a:ln w="44450">
            <a:solidFill>
              <a:srgbClr val="000066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>
              <a:latin typeface="+mj-lt"/>
            </a:endParaRPr>
          </a:p>
        </p:txBody>
      </p:sp>
      <p:sp>
        <p:nvSpPr>
          <p:cNvPr id="488" name="Line 255">
            <a:extLst>
              <a:ext uri="{FF2B5EF4-FFF2-40B4-BE49-F238E27FC236}">
                <a16:creationId xmlns:a16="http://schemas.microsoft.com/office/drawing/2014/main" id="{4B6B0783-6D00-0644-A5B1-1600645B5261}"/>
              </a:ext>
            </a:extLst>
          </p:cNvPr>
          <p:cNvSpPr>
            <a:spLocks noChangeShapeType="1"/>
          </p:cNvSpPr>
          <p:nvPr/>
        </p:nvSpPr>
        <p:spPr bwMode="auto">
          <a:xfrm>
            <a:off x="8124096" y="5734751"/>
            <a:ext cx="0" cy="115109"/>
          </a:xfrm>
          <a:prstGeom prst="line">
            <a:avLst/>
          </a:prstGeom>
          <a:noFill/>
          <a:ln w="44450">
            <a:solidFill>
              <a:srgbClr val="000066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>
              <a:latin typeface="+mj-lt"/>
            </a:endParaRPr>
          </a:p>
        </p:txBody>
      </p:sp>
      <p:sp>
        <p:nvSpPr>
          <p:cNvPr id="515" name="Rectangle 296">
            <a:extLst>
              <a:ext uri="{FF2B5EF4-FFF2-40B4-BE49-F238E27FC236}">
                <a16:creationId xmlns:a16="http://schemas.microsoft.com/office/drawing/2014/main" id="{DCE76191-114F-1146-AE87-B92A858940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7580" y="6325971"/>
            <a:ext cx="78548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200" b="1" i="0" u="none" strike="noStrike" cap="none" normalizeH="0" baseline="0">
                <a:ln>
                  <a:noFill/>
                </a:ln>
                <a:solidFill>
                  <a:srgbClr val="000066"/>
                </a:solidFill>
                <a:effectLst/>
                <a:latin typeface="+mj-lt"/>
              </a:rPr>
              <a:t>0</a:t>
            </a:r>
            <a:endParaRPr kumimoji="0" lang="fr-FR" altLang="fr-FR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  <p:sp>
        <p:nvSpPr>
          <p:cNvPr id="516" name="Rectangle 297">
            <a:extLst>
              <a:ext uri="{FF2B5EF4-FFF2-40B4-BE49-F238E27FC236}">
                <a16:creationId xmlns:a16="http://schemas.microsoft.com/office/drawing/2014/main" id="{9315E63A-EDD0-4144-8C7D-D45ADC3D65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33245" y="6325971"/>
            <a:ext cx="277319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200" b="1" i="0" u="none" strike="noStrike" cap="none" normalizeH="0" baseline="0" dirty="0">
                <a:ln>
                  <a:noFill/>
                </a:ln>
                <a:solidFill>
                  <a:srgbClr val="000066"/>
                </a:solidFill>
                <a:effectLst/>
                <a:latin typeface="+mj-lt"/>
              </a:rPr>
              <a:t>0.75</a:t>
            </a:r>
            <a:endParaRPr kumimoji="0" lang="fr-FR" altLang="fr-FR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  <p:sp>
        <p:nvSpPr>
          <p:cNvPr id="517" name="Rectangle 298">
            <a:extLst>
              <a:ext uri="{FF2B5EF4-FFF2-40B4-BE49-F238E27FC236}">
                <a16:creationId xmlns:a16="http://schemas.microsoft.com/office/drawing/2014/main" id="{995C725C-6A65-0B42-B17A-0B4FC4460E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54905" y="6325971"/>
            <a:ext cx="78548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200" b="1" i="0" u="none" strike="noStrike" cap="none" normalizeH="0" baseline="0">
                <a:ln>
                  <a:noFill/>
                </a:ln>
                <a:solidFill>
                  <a:srgbClr val="000066"/>
                </a:solidFill>
                <a:effectLst/>
                <a:latin typeface="+mj-lt"/>
              </a:rPr>
              <a:t>1</a:t>
            </a:r>
            <a:endParaRPr kumimoji="0" lang="fr-FR" altLang="fr-FR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  <p:sp>
        <p:nvSpPr>
          <p:cNvPr id="518" name="Rectangle 299">
            <a:extLst>
              <a:ext uri="{FF2B5EF4-FFF2-40B4-BE49-F238E27FC236}">
                <a16:creationId xmlns:a16="http://schemas.microsoft.com/office/drawing/2014/main" id="{49C6A182-C731-E444-A1FC-B4492DD758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92070" y="6325971"/>
            <a:ext cx="277319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200" b="1" i="0" u="none" strike="noStrike" cap="none" normalizeH="0" baseline="0" dirty="0">
                <a:ln>
                  <a:noFill/>
                </a:ln>
                <a:solidFill>
                  <a:srgbClr val="000066"/>
                </a:solidFill>
                <a:effectLst/>
                <a:latin typeface="+mj-lt"/>
              </a:rPr>
              <a:t>1.23</a:t>
            </a:r>
            <a:endParaRPr kumimoji="0" lang="fr-FR" altLang="fr-FR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  <p:sp>
        <p:nvSpPr>
          <p:cNvPr id="519" name="Rectangle 300">
            <a:extLst>
              <a:ext uri="{FF2B5EF4-FFF2-40B4-BE49-F238E27FC236}">
                <a16:creationId xmlns:a16="http://schemas.microsoft.com/office/drawing/2014/main" id="{9265AE9E-4344-B144-9B83-8A2DED3A65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12230" y="6325971"/>
            <a:ext cx="78548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200" b="1" i="0" u="none" strike="noStrike" cap="none" normalizeH="0" baseline="0">
                <a:ln>
                  <a:noFill/>
                </a:ln>
                <a:solidFill>
                  <a:srgbClr val="000066"/>
                </a:solidFill>
                <a:effectLst/>
                <a:latin typeface="+mj-lt"/>
              </a:rPr>
              <a:t>2</a:t>
            </a:r>
            <a:endParaRPr kumimoji="0" lang="fr-FR" altLang="fr-FR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  <p:sp>
        <p:nvSpPr>
          <p:cNvPr id="520" name="Rectangle 301">
            <a:extLst>
              <a:ext uri="{FF2B5EF4-FFF2-40B4-BE49-F238E27FC236}">
                <a16:creationId xmlns:a16="http://schemas.microsoft.com/office/drawing/2014/main" id="{9666372B-59BC-A741-87D7-57FDF8311C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54750" y="5047403"/>
            <a:ext cx="668388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200" b="1" i="0" u="none" strike="noStrike" cap="none" normalizeH="0" baseline="0" dirty="0" err="1">
                <a:ln>
                  <a:noFill/>
                </a:ln>
                <a:solidFill>
                  <a:srgbClr val="FFFFFF"/>
                </a:solidFill>
                <a:effectLst/>
                <a:latin typeface="+mj-lt"/>
              </a:rPr>
              <a:t>FavorsCAB</a:t>
            </a:r>
            <a:endParaRPr kumimoji="0" lang="fr-FR" altLang="fr-FR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  <p:sp>
        <p:nvSpPr>
          <p:cNvPr id="521" name="Rectangle 302">
            <a:extLst>
              <a:ext uri="{FF2B5EF4-FFF2-40B4-BE49-F238E27FC236}">
                <a16:creationId xmlns:a16="http://schemas.microsoft.com/office/drawing/2014/main" id="{628544B3-DC14-D04D-8FC4-D24DE5C65B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09075" y="5047403"/>
            <a:ext cx="975075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FR" altLang="fr-FR" sz="1200" b="1" dirty="0" err="1">
                <a:solidFill>
                  <a:srgbClr val="FFFFFF"/>
                </a:solidFill>
                <a:latin typeface="+mj-lt"/>
              </a:rPr>
              <a:t>Favors</a:t>
            </a:r>
            <a:r>
              <a:rPr lang="fr-FR" altLang="fr-FR" sz="1200" b="1" dirty="0">
                <a:solidFill>
                  <a:srgbClr val="FFFFFF"/>
                </a:solidFill>
                <a:latin typeface="+mj-lt"/>
              </a:rPr>
              <a:t> </a:t>
            </a:r>
            <a:r>
              <a:rPr kumimoji="0" lang="fr-FR" altLang="fr-FR" sz="1200" b="1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+mj-lt"/>
              </a:rPr>
              <a:t>TDF/FTC</a:t>
            </a:r>
            <a:endParaRPr kumimoji="0" lang="fr-FR" altLang="fr-FR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  <p:sp>
        <p:nvSpPr>
          <p:cNvPr id="522" name="Rectangle 303">
            <a:extLst>
              <a:ext uri="{FF2B5EF4-FFF2-40B4-BE49-F238E27FC236}">
                <a16:creationId xmlns:a16="http://schemas.microsoft.com/office/drawing/2014/main" id="{E7379053-DCDF-3343-8DE9-FB3EA00E60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18242" y="4362476"/>
            <a:ext cx="1638525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400" b="1" i="0" u="none" strike="noStrike" cap="none" normalizeH="0" baseline="0" dirty="0">
                <a:ln>
                  <a:noFill/>
                </a:ln>
                <a:solidFill>
                  <a:srgbClr val="00B0F0"/>
                </a:solidFill>
                <a:effectLst/>
                <a:latin typeface="+mj-lt"/>
                <a:cs typeface="Calibri" panose="020F0502020204030204" pitchFamily="34" charset="0"/>
              </a:rPr>
              <a:t>Hazard Ratio (95 % CI)</a:t>
            </a:r>
            <a:endParaRPr kumimoji="0" lang="fr-FR" altLang="fr-FR" sz="1400" b="0" i="0" u="none" strike="noStrike" cap="none" normalizeH="0" baseline="0" dirty="0">
              <a:ln>
                <a:noFill/>
              </a:ln>
              <a:solidFill>
                <a:srgbClr val="00B0F0"/>
              </a:solidFill>
              <a:effectLst/>
              <a:latin typeface="+mj-lt"/>
              <a:cs typeface="Calibri" panose="020F0502020204030204" pitchFamily="34" charset="0"/>
            </a:endParaRPr>
          </a:p>
        </p:txBody>
      </p:sp>
      <p:sp>
        <p:nvSpPr>
          <p:cNvPr id="523" name="Freeform 304">
            <a:extLst>
              <a:ext uri="{FF2B5EF4-FFF2-40B4-BE49-F238E27FC236}">
                <a16:creationId xmlns:a16="http://schemas.microsoft.com/office/drawing/2014/main" id="{60C0D412-3331-3E4D-A4A5-B57917D85DE9}"/>
              </a:ext>
            </a:extLst>
          </p:cNvPr>
          <p:cNvSpPr>
            <a:spLocks/>
          </p:cNvSpPr>
          <p:nvPr/>
        </p:nvSpPr>
        <p:spPr bwMode="auto">
          <a:xfrm>
            <a:off x="7766909" y="5680148"/>
            <a:ext cx="119063" cy="110682"/>
          </a:xfrm>
          <a:custGeom>
            <a:avLst/>
            <a:gdLst>
              <a:gd name="T0" fmla="*/ 75 w 75"/>
              <a:gd name="T1" fmla="*/ 37 h 75"/>
              <a:gd name="T2" fmla="*/ 37 w 75"/>
              <a:gd name="T3" fmla="*/ 0 h 75"/>
              <a:gd name="T4" fmla="*/ 0 w 75"/>
              <a:gd name="T5" fmla="*/ 37 h 75"/>
              <a:gd name="T6" fmla="*/ 37 w 75"/>
              <a:gd name="T7" fmla="*/ 75 h 75"/>
              <a:gd name="T8" fmla="*/ 75 w 75"/>
              <a:gd name="T9" fmla="*/ 37 h 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5" h="75">
                <a:moveTo>
                  <a:pt x="75" y="37"/>
                </a:moveTo>
                <a:lnTo>
                  <a:pt x="37" y="0"/>
                </a:lnTo>
                <a:lnTo>
                  <a:pt x="0" y="37"/>
                </a:lnTo>
                <a:lnTo>
                  <a:pt x="37" y="75"/>
                </a:lnTo>
                <a:lnTo>
                  <a:pt x="75" y="37"/>
                </a:lnTo>
                <a:close/>
              </a:path>
            </a:pathLst>
          </a:custGeom>
          <a:solidFill>
            <a:srgbClr val="0000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>
              <a:latin typeface="+mj-lt"/>
            </a:endParaRPr>
          </a:p>
        </p:txBody>
      </p:sp>
      <p:sp>
        <p:nvSpPr>
          <p:cNvPr id="524" name="Rectangle 305">
            <a:extLst>
              <a:ext uri="{FF2B5EF4-FFF2-40B4-BE49-F238E27FC236}">
                <a16:creationId xmlns:a16="http://schemas.microsoft.com/office/drawing/2014/main" id="{D1F327E3-C778-2A41-9209-9D3ECAB712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38581" y="5439600"/>
            <a:ext cx="277319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2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rPr>
              <a:t>0.34</a:t>
            </a:r>
            <a:endParaRPr kumimoji="0" lang="fr-FR" altLang="fr-FR" sz="16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+mj-lt"/>
            </a:endParaRPr>
          </a:p>
        </p:txBody>
      </p:sp>
      <p:sp>
        <p:nvSpPr>
          <p:cNvPr id="525" name="Rectangle 306">
            <a:extLst>
              <a:ext uri="{FF2B5EF4-FFF2-40B4-BE49-F238E27FC236}">
                <a16:creationId xmlns:a16="http://schemas.microsoft.com/office/drawing/2014/main" id="{DEDC1AE2-3D8A-8449-AD9C-E0D8F2F87A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46493" y="5885278"/>
            <a:ext cx="277319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2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rPr>
              <a:t>0.22</a:t>
            </a:r>
            <a:endParaRPr kumimoji="0" lang="fr-FR" altLang="fr-FR" sz="16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+mj-lt"/>
            </a:endParaRPr>
          </a:p>
        </p:txBody>
      </p:sp>
      <p:sp>
        <p:nvSpPr>
          <p:cNvPr id="526" name="Rectangle 307">
            <a:extLst>
              <a:ext uri="{FF2B5EF4-FFF2-40B4-BE49-F238E27FC236}">
                <a16:creationId xmlns:a16="http://schemas.microsoft.com/office/drawing/2014/main" id="{1A428C50-34A8-C348-8298-97E77294B2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9093" y="5885278"/>
            <a:ext cx="277319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2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rPr>
              <a:t>0.54</a:t>
            </a:r>
            <a:endParaRPr kumimoji="0" lang="fr-FR" altLang="fr-FR" sz="16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+mj-lt"/>
            </a:endParaRPr>
          </a:p>
        </p:txBody>
      </p:sp>
      <p:sp>
        <p:nvSpPr>
          <p:cNvPr id="546" name="Rectangle 193">
            <a:extLst>
              <a:ext uri="{FF2B5EF4-FFF2-40B4-BE49-F238E27FC236}">
                <a16:creationId xmlns:a16="http://schemas.microsoft.com/office/drawing/2014/main" id="{18C47DCF-18C1-B44C-BD54-1954234675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24536" y="2434531"/>
            <a:ext cx="204446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400" b="1" i="0" u="none" strike="noStrike" cap="none" normalizeH="0" baseline="0" dirty="0">
                <a:ln>
                  <a:noFill/>
                </a:ln>
                <a:solidFill>
                  <a:srgbClr val="00B0F0"/>
                </a:solidFill>
                <a:effectLst/>
                <a:latin typeface="+mj-lt"/>
                <a:cs typeface="Calibri" panose="020F0502020204030204" pitchFamily="34" charset="0"/>
              </a:rPr>
              <a:t>HIV incidence</a:t>
            </a:r>
            <a:r>
              <a:rPr lang="fr-FR" altLang="fr-FR" sz="1400" b="1" dirty="0">
                <a:solidFill>
                  <a:srgbClr val="00B0F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kumimoji="0" lang="fr-FR" altLang="fr-FR" sz="1400" b="1" i="0" u="none" strike="noStrike" cap="none" normalizeH="0" baseline="0" dirty="0">
                <a:ln>
                  <a:noFill/>
                </a:ln>
                <a:solidFill>
                  <a:srgbClr val="00B0F0"/>
                </a:solidFill>
                <a:effectLst/>
                <a:latin typeface="+mj-lt"/>
                <a:cs typeface="Calibri" panose="020F0502020204030204" pitchFamily="34" charset="0"/>
              </a:rPr>
              <a:t>(rate/100 PY)</a:t>
            </a:r>
            <a:endParaRPr kumimoji="0" lang="fr-FR" altLang="fr-FR" sz="1400" b="0" i="0" u="none" strike="noStrike" cap="none" normalizeH="0" baseline="0" dirty="0">
              <a:ln>
                <a:noFill/>
              </a:ln>
              <a:solidFill>
                <a:srgbClr val="00B0F0"/>
              </a:solidFill>
              <a:effectLst/>
              <a:latin typeface="+mj-lt"/>
              <a:cs typeface="Calibri" panose="020F0502020204030204" pitchFamily="34" charset="0"/>
            </a:endParaRPr>
          </a:p>
        </p:txBody>
      </p:sp>
      <p:sp>
        <p:nvSpPr>
          <p:cNvPr id="138" name="Text Box 3">
            <a:extLst>
              <a:ext uri="{FF2B5EF4-FFF2-40B4-BE49-F238E27FC236}">
                <a16:creationId xmlns:a16="http://schemas.microsoft.com/office/drawing/2014/main" id="{15D4BF84-9C51-43CE-B342-7EFB9DA238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08691" y="6444771"/>
            <a:ext cx="248330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eaLnBrk="0" hangingPunct="0"/>
            <a:r>
              <a:rPr lang="pt-BR" sz="1400" i="1" dirty="0">
                <a:solidFill>
                  <a:srgbClr val="0070C0"/>
                </a:solidFill>
              </a:rPr>
              <a:t>Landovitz R, CROI 2022, Abs. 96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E9B18717-6D45-419F-8C60-32D91F485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" y="10471"/>
            <a:ext cx="9641747" cy="1481068"/>
          </a:xfrm>
        </p:spPr>
        <p:txBody>
          <a:bodyPr>
            <a:normAutofit/>
          </a:bodyPr>
          <a:lstStyle/>
          <a:p>
            <a:r>
              <a:rPr lang="en-US" sz="2900" dirty="0"/>
              <a:t>HPTN 083 Study: updated results of CAB LA IM Q 2 months versus TDF/FTC PO for </a:t>
            </a:r>
            <a:r>
              <a:rPr lang="en-US" sz="2900" dirty="0" err="1"/>
              <a:t>PrEP</a:t>
            </a:r>
            <a:r>
              <a:rPr lang="en-US" sz="2900" dirty="0"/>
              <a:t> (2)</a:t>
            </a:r>
          </a:p>
        </p:txBody>
      </p:sp>
    </p:spTree>
    <p:extLst>
      <p:ext uri="{BB962C8B-B14F-4D97-AF65-F5344CB8AC3E}">
        <p14:creationId xmlns:p14="http://schemas.microsoft.com/office/powerpoint/2010/main" val="126270911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D0ACACA-2DBE-415C-8A9F-22BF9ACAF1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0471"/>
            <a:ext cx="9565758" cy="1481068"/>
          </a:xfrm>
        </p:spPr>
        <p:txBody>
          <a:bodyPr>
            <a:normAutofit/>
          </a:bodyPr>
          <a:lstStyle/>
          <a:p>
            <a:r>
              <a:rPr lang="en-US" sz="2900" dirty="0"/>
              <a:t>HPTN 083 Study: updated results of CAB LA IM Q 2 months versus TDF/FTC PO for </a:t>
            </a:r>
            <a:r>
              <a:rPr lang="en-US" sz="2900" dirty="0" err="1"/>
              <a:t>PrEP</a:t>
            </a:r>
            <a:r>
              <a:rPr lang="en-US" sz="2900" dirty="0"/>
              <a:t> (3)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2EB6012C-9B14-8C47-973D-1972738EEE3A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b="1" dirty="0"/>
              <a:t>Conclusions</a:t>
            </a:r>
          </a:p>
          <a:p>
            <a:pPr lvl="1"/>
            <a:r>
              <a:rPr lang="en-US" dirty="0"/>
              <a:t>Additional infections were identified in the 1-yr follow-up since unblinding, </a:t>
            </a:r>
            <a:br>
              <a:rPr lang="en-US" dirty="0"/>
            </a:br>
            <a:r>
              <a:rPr lang="en-US" dirty="0"/>
              <a:t>but LA CAB remained superior to FTC/TDF at preventing HIV infection</a:t>
            </a:r>
          </a:p>
          <a:p>
            <a:pPr lvl="1"/>
            <a:r>
              <a:rPr lang="en-US" sz="2200" dirty="0"/>
              <a:t>No additional safety concerns identified</a:t>
            </a:r>
          </a:p>
          <a:p>
            <a:r>
              <a:rPr lang="en-US" dirty="0"/>
              <a:t>Breakthrough infections on LA CAB remain very rare</a:t>
            </a:r>
          </a:p>
          <a:p>
            <a:pPr lvl="1"/>
            <a:r>
              <a:rPr lang="en-US" sz="1900" dirty="0"/>
              <a:t>7 unexplained breakthrough infections reported despite on-time injections in 4660 person-years of CAB LA (0.15 per 100 PY)</a:t>
            </a:r>
          </a:p>
          <a:p>
            <a:r>
              <a:rPr lang="en-US" sz="2200" dirty="0"/>
              <a:t>Research questions: </a:t>
            </a:r>
          </a:p>
          <a:p>
            <a:pPr lvl="1"/>
            <a:r>
              <a:rPr lang="en-US" sz="1900" dirty="0"/>
              <a:t>Should HIV RNA test be done at screening ?</a:t>
            </a:r>
          </a:p>
          <a:p>
            <a:pPr lvl="1"/>
            <a:r>
              <a:rPr lang="en-US" sz="1900" dirty="0"/>
              <a:t>Impact of earlier detection of infections on CAB-LA </a:t>
            </a:r>
            <a:r>
              <a:rPr lang="en-US" sz="1900" dirty="0" err="1"/>
              <a:t>PrEP</a:t>
            </a:r>
            <a:r>
              <a:rPr lang="en-US" sz="1900" dirty="0"/>
              <a:t> on INSTI resistance ?</a:t>
            </a:r>
          </a:p>
          <a:p>
            <a:pPr lvl="2"/>
            <a:r>
              <a:rPr lang="en-US" sz="1600" dirty="0"/>
              <a:t>Real time (at each visit) HIV RNA can detect breakthrough infection before emergence of resistance to INSTI in 4/6 cases </a:t>
            </a:r>
            <a:r>
              <a:rPr lang="en-US" sz="1600" i="1" dirty="0"/>
              <a:t>(Eshleman S, CROI 2022, Abs. 095)</a:t>
            </a:r>
          </a:p>
          <a:p>
            <a:pPr lvl="1"/>
            <a:endParaRPr lang="en-US" dirty="0"/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B9F6EC6E-BD64-42B7-A764-B16D32E7E5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08691" y="6444771"/>
            <a:ext cx="248330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eaLnBrk="0" hangingPunct="0"/>
            <a:r>
              <a:rPr lang="pt-BR" sz="1400" i="1" dirty="0">
                <a:solidFill>
                  <a:srgbClr val="0070C0"/>
                </a:solidFill>
              </a:rPr>
              <a:t>Landovitz R, CROI 2022, Abs. 96</a:t>
            </a:r>
          </a:p>
        </p:txBody>
      </p:sp>
    </p:spTree>
    <p:extLst>
      <p:ext uri="{BB962C8B-B14F-4D97-AF65-F5344CB8AC3E}">
        <p14:creationId xmlns:p14="http://schemas.microsoft.com/office/powerpoint/2010/main" val="227517712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73C2EBA-18FC-3944-BD52-BFAC431C86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ISL PO QM for </a:t>
            </a:r>
            <a:r>
              <a:rPr lang="en-US" dirty="0" err="1"/>
              <a:t>PrEP</a:t>
            </a:r>
            <a:r>
              <a:rPr lang="en-US" dirty="0"/>
              <a:t>: Additional results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2FA9BF6-927D-6D4F-B2C6-D8D81D5DAA6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09600" y="1801813"/>
            <a:ext cx="10972800" cy="4572000"/>
          </a:xfrm>
        </p:spPr>
        <p:txBody>
          <a:bodyPr>
            <a:normAutofit/>
          </a:bodyPr>
          <a:lstStyle/>
          <a:p>
            <a:r>
              <a:rPr lang="en-US" sz="2000" dirty="0"/>
              <a:t>Phase 2a, double-blind, randomized, parallel assignment, placebo-controlled multicenter </a:t>
            </a:r>
            <a:br>
              <a:rPr lang="en-US" sz="2000" dirty="0"/>
            </a:br>
            <a:r>
              <a:rPr lang="en-US" sz="2000" dirty="0"/>
              <a:t>study in adults at low risk for HIV-1 acquisition</a:t>
            </a:r>
          </a:p>
          <a:p>
            <a:r>
              <a:rPr lang="en-US" sz="2000" dirty="0"/>
              <a:t>ISL PO 60 mg QM vs 120 mg QM vs Placebo for 6 months</a:t>
            </a:r>
          </a:p>
          <a:p>
            <a:endParaRPr lang="en-US" sz="2000" dirty="0"/>
          </a:p>
          <a:p>
            <a:r>
              <a:rPr lang="en-US" sz="2000" dirty="0"/>
              <a:t>No relevant clinical differences in metabolic and renal outcomes between ISL and placebo</a:t>
            </a:r>
          </a:p>
          <a:p>
            <a:pPr lvl="1"/>
            <a:r>
              <a:rPr lang="en-US" sz="2000" dirty="0"/>
              <a:t>Weight</a:t>
            </a:r>
          </a:p>
          <a:p>
            <a:pPr lvl="1"/>
            <a:r>
              <a:rPr lang="en-US" sz="2000" dirty="0"/>
              <a:t>BMI</a:t>
            </a:r>
          </a:p>
          <a:p>
            <a:pPr lvl="1"/>
            <a:r>
              <a:rPr lang="en-US" sz="2000" dirty="0"/>
              <a:t>Fat distribution and BMD (DXA scan)</a:t>
            </a:r>
          </a:p>
          <a:p>
            <a:pPr lvl="1"/>
            <a:r>
              <a:rPr lang="en-US" sz="2000" dirty="0"/>
              <a:t>Serum creatinine, eGFR-MDRD, RBD/creatinine ratio</a:t>
            </a:r>
          </a:p>
          <a:p>
            <a:pPr lvl="1"/>
            <a:endParaRPr lang="en-US" sz="2000" dirty="0"/>
          </a:p>
          <a:p>
            <a:r>
              <a:rPr lang="en-US" sz="2300" dirty="0"/>
              <a:t>Drug concentrations of ISL and ISL-TP were very similar in the various compartments (plasma, rectal tissue, cervical tissue, vaginal tissue)</a:t>
            </a:r>
          </a:p>
        </p:txBody>
      </p:sp>
      <p:sp>
        <p:nvSpPr>
          <p:cNvPr id="5" name="Text Box 3">
            <a:extLst>
              <a:ext uri="{FF2B5EF4-FFF2-40B4-BE49-F238E27FC236}">
                <a16:creationId xmlns:a16="http://schemas.microsoft.com/office/drawing/2014/main" id="{23151FA6-3D78-408A-9DEF-CA724D44FE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69407" y="6444771"/>
            <a:ext cx="502259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fr-FR" sz="14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Macdonald </a:t>
            </a:r>
            <a:r>
              <a:rPr lang="fr-FR" sz="1400" i="1" dirty="0">
                <a:solidFill>
                  <a:srgbClr val="0070C0"/>
                </a:solidFill>
              </a:rPr>
              <a:t>P</a:t>
            </a:r>
            <a:r>
              <a:rPr kumimoji="0" lang="fr-FR" sz="14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, CROI 2022, Abs. 85 ; </a:t>
            </a:r>
            <a:r>
              <a:rPr lang="en-GB" sz="1400" i="1" dirty="0">
                <a:solidFill>
                  <a:srgbClr val="0070C0"/>
                </a:solidFill>
              </a:rPr>
              <a:t>Hendrix CW, CROI 2022, Abs. 83</a:t>
            </a:r>
          </a:p>
        </p:txBody>
      </p:sp>
    </p:spTree>
    <p:extLst>
      <p:ext uri="{BB962C8B-B14F-4D97-AF65-F5344CB8AC3E}">
        <p14:creationId xmlns:p14="http://schemas.microsoft.com/office/powerpoint/2010/main" val="407638356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C1970D8-3EAD-9841-B624-332C0F79D5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" y="10471"/>
            <a:ext cx="11139377" cy="1481068"/>
          </a:xfrm>
        </p:spPr>
        <p:txBody>
          <a:bodyPr>
            <a:normAutofit/>
          </a:bodyPr>
          <a:lstStyle/>
          <a:p>
            <a:r>
              <a:rPr lang="en-US" dirty="0"/>
              <a:t>Combination anti-HIV neutralizing antibodies (</a:t>
            </a:r>
            <a:r>
              <a:rPr lang="en-US" dirty="0" err="1"/>
              <a:t>bnAbs</a:t>
            </a:r>
            <a:r>
              <a:rPr lang="en-US" dirty="0"/>
              <a:t>): Phase 1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234BC21-05DD-0F4C-AB13-1FC3A8B8785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86981" y="1557286"/>
            <a:ext cx="5782415" cy="1481068"/>
          </a:xfrm>
        </p:spPr>
        <p:txBody>
          <a:bodyPr>
            <a:normAutofit/>
          </a:bodyPr>
          <a:lstStyle/>
          <a:p>
            <a:r>
              <a:rPr lang="en-US" sz="1800" dirty="0"/>
              <a:t>27 HIV negative volunteers</a:t>
            </a:r>
          </a:p>
          <a:p>
            <a:r>
              <a:rPr lang="en-US" sz="1800" dirty="0"/>
              <a:t>IV administration of 2 or3 </a:t>
            </a:r>
            <a:r>
              <a:rPr lang="en-US" sz="1800" dirty="0" err="1"/>
              <a:t>bnAbs</a:t>
            </a:r>
            <a:r>
              <a:rPr lang="en-US" sz="1800" dirty="0"/>
              <a:t> targeting distinct epitopes on the HIV-1 envelope</a:t>
            </a:r>
          </a:p>
          <a:p>
            <a:r>
              <a:rPr lang="en-US" sz="1800" dirty="0"/>
              <a:t>Median elimination half-lives of the </a:t>
            </a:r>
            <a:r>
              <a:rPr lang="en-US" sz="1800" dirty="0" err="1"/>
              <a:t>bnAbs</a:t>
            </a:r>
            <a:r>
              <a:rPr lang="en-US" sz="1800" dirty="0"/>
              <a:t>: 25 to 52 days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DFEADC4-AF3D-CC4D-A054-883A11EBDA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363" y="3233688"/>
            <a:ext cx="5666605" cy="2803161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8B4A60C7-6D16-8D43-8D0D-70D6BDB4C1F7}"/>
              </a:ext>
            </a:extLst>
          </p:cNvPr>
          <p:cNvSpPr txBox="1"/>
          <p:nvPr/>
        </p:nvSpPr>
        <p:spPr>
          <a:xfrm>
            <a:off x="6095999" y="1927634"/>
            <a:ext cx="614761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Greater neutralization magnitude  and breadth of </a:t>
            </a:r>
          </a:p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triple vs dual bnAb against 12 multi-clade virus panel</a:t>
            </a:r>
            <a:endParaRPr kumimoji="0" lang="en-US" sz="2000" b="0" i="0" u="none" strike="noStrike" kern="1200" cap="none" spc="0" normalizeH="0" baseline="3000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9" name="Text Box 3">
            <a:extLst>
              <a:ext uri="{FF2B5EF4-FFF2-40B4-BE49-F238E27FC236}">
                <a16:creationId xmlns:a16="http://schemas.microsoft.com/office/drawing/2014/main" id="{4E9D1CCF-B2FF-4AD8-9E61-B3EEF226CE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13382" y="6444771"/>
            <a:ext cx="267861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eaLnBrk="0" hangingPunct="0"/>
            <a:r>
              <a:rPr lang="pl-PL" sz="1400" i="1" dirty="0">
                <a:solidFill>
                  <a:srgbClr val="0070C0"/>
                </a:solidFill>
              </a:rPr>
              <a:t>Sobieszczyk M, CROI 2022, Abs. 81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5F013C9C-8316-4C52-9B03-A7A5A9333736}"/>
              </a:ext>
            </a:extLst>
          </p:cNvPr>
          <p:cNvSpPr txBox="1"/>
          <p:nvPr/>
        </p:nvSpPr>
        <p:spPr>
          <a:xfrm>
            <a:off x="7274919" y="2771775"/>
            <a:ext cx="719108" cy="3416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Day 3</a:t>
            </a:r>
            <a:endParaRPr kumimoji="0" lang="fr-FR" b="0" i="0" u="none" strike="noStrike" kern="1200" cap="none" spc="0" normalizeH="0" baseline="30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FDE9558F-F7F3-4357-AA0F-72F91575AE25}"/>
              </a:ext>
            </a:extLst>
          </p:cNvPr>
          <p:cNvSpPr txBox="1"/>
          <p:nvPr/>
        </p:nvSpPr>
        <p:spPr>
          <a:xfrm>
            <a:off x="10243073" y="2771775"/>
            <a:ext cx="836127" cy="3416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Day 28</a:t>
            </a:r>
            <a:endParaRPr kumimoji="0" lang="fr-FR" b="0" i="0" u="none" strike="noStrike" kern="1200" cap="none" spc="0" normalizeH="0" baseline="30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3" name="Rectangle 33">
            <a:extLst>
              <a:ext uri="{FF2B5EF4-FFF2-40B4-BE49-F238E27FC236}">
                <a16:creationId xmlns:a16="http://schemas.microsoft.com/office/drawing/2014/main" id="{FD9746A7-B31A-4A81-8ACC-F1EA6277BC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6796" y="3384001"/>
            <a:ext cx="72136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10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rPr>
              <a:t>1</a:t>
            </a:r>
          </a:p>
        </p:txBody>
      </p:sp>
      <p:sp>
        <p:nvSpPr>
          <p:cNvPr id="15" name="Rectangle 33">
            <a:extLst>
              <a:ext uri="{FF2B5EF4-FFF2-40B4-BE49-F238E27FC236}">
                <a16:creationId xmlns:a16="http://schemas.microsoft.com/office/drawing/2014/main" id="{A593F4E5-A6CF-4125-A010-AED8B2EC5F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69396" y="3713100"/>
            <a:ext cx="179536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10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rPr>
              <a:t>0,8</a:t>
            </a:r>
          </a:p>
        </p:txBody>
      </p:sp>
      <p:sp>
        <p:nvSpPr>
          <p:cNvPr id="17" name="Rectangle 33">
            <a:extLst>
              <a:ext uri="{FF2B5EF4-FFF2-40B4-BE49-F238E27FC236}">
                <a16:creationId xmlns:a16="http://schemas.microsoft.com/office/drawing/2014/main" id="{C7CE609E-712C-4E19-824D-16CEC10C4F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69396" y="4024674"/>
            <a:ext cx="179536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10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rPr>
              <a:t>0,6</a:t>
            </a:r>
          </a:p>
        </p:txBody>
      </p:sp>
      <p:sp>
        <p:nvSpPr>
          <p:cNvPr id="19" name="Rectangle 33">
            <a:extLst>
              <a:ext uri="{FF2B5EF4-FFF2-40B4-BE49-F238E27FC236}">
                <a16:creationId xmlns:a16="http://schemas.microsoft.com/office/drawing/2014/main" id="{74ACDC27-B149-46E3-A806-D053743B31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69396" y="4347210"/>
            <a:ext cx="179536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10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rPr>
              <a:t>0,4</a:t>
            </a:r>
          </a:p>
        </p:txBody>
      </p:sp>
      <p:sp>
        <p:nvSpPr>
          <p:cNvPr id="21" name="Rectangle 33">
            <a:extLst>
              <a:ext uri="{FF2B5EF4-FFF2-40B4-BE49-F238E27FC236}">
                <a16:creationId xmlns:a16="http://schemas.microsoft.com/office/drawing/2014/main" id="{79C3FC99-605F-4268-A35E-716C79EA71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69396" y="4664037"/>
            <a:ext cx="179536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10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rPr>
              <a:t>0,2</a:t>
            </a:r>
          </a:p>
        </p:txBody>
      </p:sp>
      <p:sp>
        <p:nvSpPr>
          <p:cNvPr id="23" name="Rectangle 33">
            <a:extLst>
              <a:ext uri="{FF2B5EF4-FFF2-40B4-BE49-F238E27FC236}">
                <a16:creationId xmlns:a16="http://schemas.microsoft.com/office/drawing/2014/main" id="{0DE7FDF8-7956-4E35-AF4F-2A9CA35EAB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6796" y="4984517"/>
            <a:ext cx="72136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10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rPr>
              <a:t>0</a:t>
            </a:r>
          </a:p>
        </p:txBody>
      </p:sp>
      <p:sp>
        <p:nvSpPr>
          <p:cNvPr id="25" name="Rectangle 33">
            <a:extLst>
              <a:ext uri="{FF2B5EF4-FFF2-40B4-BE49-F238E27FC236}">
                <a16:creationId xmlns:a16="http://schemas.microsoft.com/office/drawing/2014/main" id="{4D264AD5-1A32-45AF-BBD8-BB8DC1D582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69176" y="5203777"/>
            <a:ext cx="288541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10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rPr>
              <a:t>1000</a:t>
            </a:r>
          </a:p>
        </p:txBody>
      </p:sp>
      <p:sp>
        <p:nvSpPr>
          <p:cNvPr id="27" name="Rectangle 33">
            <a:extLst>
              <a:ext uri="{FF2B5EF4-FFF2-40B4-BE49-F238E27FC236}">
                <a16:creationId xmlns:a16="http://schemas.microsoft.com/office/drawing/2014/main" id="{4A9DD8A6-4562-41EF-9C5C-AC01BF2B92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61154" y="5203777"/>
            <a:ext cx="360675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10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rPr>
              <a:t>10000</a:t>
            </a:r>
          </a:p>
        </p:txBody>
      </p:sp>
      <p:sp>
        <p:nvSpPr>
          <p:cNvPr id="29" name="Rectangle 33">
            <a:extLst>
              <a:ext uri="{FF2B5EF4-FFF2-40B4-BE49-F238E27FC236}">
                <a16:creationId xmlns:a16="http://schemas.microsoft.com/office/drawing/2014/main" id="{3DBD0F8D-F076-46A8-925C-EC4C6D32AA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51487" y="5203777"/>
            <a:ext cx="432811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10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rPr>
              <a:t>100000</a:t>
            </a:r>
          </a:p>
        </p:txBody>
      </p:sp>
      <p:grpSp>
        <p:nvGrpSpPr>
          <p:cNvPr id="66" name="Groupe 65">
            <a:extLst>
              <a:ext uri="{FF2B5EF4-FFF2-40B4-BE49-F238E27FC236}">
                <a16:creationId xmlns:a16="http://schemas.microsoft.com/office/drawing/2014/main" id="{B71B4270-759C-4987-9319-1EF29F050860}"/>
              </a:ext>
            </a:extLst>
          </p:cNvPr>
          <p:cNvGrpSpPr/>
          <p:nvPr/>
        </p:nvGrpSpPr>
        <p:grpSpPr>
          <a:xfrm>
            <a:off x="6300719" y="3355426"/>
            <a:ext cx="2668868" cy="1848351"/>
            <a:chOff x="6300719" y="3355426"/>
            <a:chExt cx="2668868" cy="1848351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EA688094-7037-A44D-A9F5-3729F53C61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7089" t="16598" r="50426" b="33975"/>
            <a:stretch/>
          </p:blipFill>
          <p:spPr>
            <a:xfrm>
              <a:off x="6357772" y="3355426"/>
              <a:ext cx="2611815" cy="1778549"/>
            </a:xfrm>
            <a:prstGeom prst="rect">
              <a:avLst/>
            </a:prstGeom>
          </p:spPr>
        </p:pic>
        <p:sp>
          <p:nvSpPr>
            <p:cNvPr id="7" name="Forme libre : forme 6">
              <a:extLst>
                <a:ext uri="{FF2B5EF4-FFF2-40B4-BE49-F238E27FC236}">
                  <a16:creationId xmlns:a16="http://schemas.microsoft.com/office/drawing/2014/main" id="{12C3526F-5720-4026-94D3-CC16AACFA9E5}"/>
                </a:ext>
              </a:extLst>
            </p:cNvPr>
            <p:cNvSpPr/>
            <p:nvPr/>
          </p:nvSpPr>
          <p:spPr>
            <a:xfrm>
              <a:off x="6356191" y="3378200"/>
              <a:ext cx="2603500" cy="1771650"/>
            </a:xfrm>
            <a:custGeom>
              <a:avLst/>
              <a:gdLst>
                <a:gd name="connsiteX0" fmla="*/ 0 w 2603500"/>
                <a:gd name="connsiteY0" fmla="*/ 0 h 1771650"/>
                <a:gd name="connsiteX1" fmla="*/ 0 w 2603500"/>
                <a:gd name="connsiteY1" fmla="*/ 1771650 h 1771650"/>
                <a:gd name="connsiteX2" fmla="*/ 2603500 w 2603500"/>
                <a:gd name="connsiteY2" fmla="*/ 1771650 h 1771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03500" h="1771650">
                  <a:moveTo>
                    <a:pt x="0" y="0"/>
                  </a:moveTo>
                  <a:lnTo>
                    <a:pt x="0" y="1771650"/>
                  </a:lnTo>
                  <a:lnTo>
                    <a:pt x="2603500" y="1771650"/>
                  </a:lnTo>
                </a:path>
              </a:pathLst>
            </a:custGeom>
            <a:noFill/>
            <a:ln w="9525">
              <a:solidFill>
                <a:srgbClr val="00206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600">
                <a:solidFill>
                  <a:srgbClr val="000000"/>
                </a:solidFill>
              </a:endParaRPr>
            </a:p>
          </p:txBody>
        </p:sp>
        <p:sp>
          <p:nvSpPr>
            <p:cNvPr id="12" name="Line 32">
              <a:extLst>
                <a:ext uri="{FF2B5EF4-FFF2-40B4-BE49-F238E27FC236}">
                  <a16:creationId xmlns:a16="http://schemas.microsoft.com/office/drawing/2014/main" id="{9F694975-5E77-410E-BA8E-AE9F4BDA803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300719" y="3476334"/>
              <a:ext cx="57054" cy="0"/>
            </a:xfrm>
            <a:prstGeom prst="line">
              <a:avLst/>
            </a:prstGeom>
            <a:noFill/>
            <a:ln w="9525">
              <a:solidFill>
                <a:srgbClr val="00006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fr-FR" sz="110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14" name="Line 32">
              <a:extLst>
                <a:ext uri="{FF2B5EF4-FFF2-40B4-BE49-F238E27FC236}">
                  <a16:creationId xmlns:a16="http://schemas.microsoft.com/office/drawing/2014/main" id="{50A670A9-DEB0-4963-90ED-3B5D56C5F42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300719" y="3805433"/>
              <a:ext cx="57054" cy="0"/>
            </a:xfrm>
            <a:prstGeom prst="line">
              <a:avLst/>
            </a:prstGeom>
            <a:noFill/>
            <a:ln w="9525">
              <a:solidFill>
                <a:srgbClr val="00006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fr-FR" sz="110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16" name="Line 32">
              <a:extLst>
                <a:ext uri="{FF2B5EF4-FFF2-40B4-BE49-F238E27FC236}">
                  <a16:creationId xmlns:a16="http://schemas.microsoft.com/office/drawing/2014/main" id="{10420A3F-6D33-4961-B402-D24B7F825BD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300719" y="4117007"/>
              <a:ext cx="57054" cy="0"/>
            </a:xfrm>
            <a:prstGeom prst="line">
              <a:avLst/>
            </a:prstGeom>
            <a:noFill/>
            <a:ln w="9525">
              <a:solidFill>
                <a:srgbClr val="00006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fr-FR" sz="110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18" name="Line 32">
              <a:extLst>
                <a:ext uri="{FF2B5EF4-FFF2-40B4-BE49-F238E27FC236}">
                  <a16:creationId xmlns:a16="http://schemas.microsoft.com/office/drawing/2014/main" id="{CAA63355-0137-4839-AE4E-622CE8406AC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300719" y="4439543"/>
              <a:ext cx="57054" cy="0"/>
            </a:xfrm>
            <a:prstGeom prst="line">
              <a:avLst/>
            </a:prstGeom>
            <a:noFill/>
            <a:ln w="9525">
              <a:solidFill>
                <a:srgbClr val="00006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fr-FR" sz="110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20" name="Line 32">
              <a:extLst>
                <a:ext uri="{FF2B5EF4-FFF2-40B4-BE49-F238E27FC236}">
                  <a16:creationId xmlns:a16="http://schemas.microsoft.com/office/drawing/2014/main" id="{BF894CCC-6ECE-4508-80DA-3039A61EB3C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300719" y="4756370"/>
              <a:ext cx="57054" cy="0"/>
            </a:xfrm>
            <a:prstGeom prst="line">
              <a:avLst/>
            </a:prstGeom>
            <a:noFill/>
            <a:ln w="9525">
              <a:solidFill>
                <a:srgbClr val="00006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fr-FR" sz="110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22" name="Line 32">
              <a:extLst>
                <a:ext uri="{FF2B5EF4-FFF2-40B4-BE49-F238E27FC236}">
                  <a16:creationId xmlns:a16="http://schemas.microsoft.com/office/drawing/2014/main" id="{BFB7687B-4A5B-411E-971E-2848EB734B6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300719" y="5076850"/>
              <a:ext cx="57054" cy="0"/>
            </a:xfrm>
            <a:prstGeom prst="line">
              <a:avLst/>
            </a:prstGeom>
            <a:noFill/>
            <a:ln w="9525">
              <a:solidFill>
                <a:srgbClr val="00006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fr-FR" sz="110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24" name="Line 32">
              <a:extLst>
                <a:ext uri="{FF2B5EF4-FFF2-40B4-BE49-F238E27FC236}">
                  <a16:creationId xmlns:a16="http://schemas.microsoft.com/office/drawing/2014/main" id="{3308B958-FC4C-4E48-A5C3-24F0A48B75B7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6200000" flipH="1">
              <a:off x="6884919" y="5175250"/>
              <a:ext cx="57054" cy="0"/>
            </a:xfrm>
            <a:prstGeom prst="line">
              <a:avLst/>
            </a:prstGeom>
            <a:noFill/>
            <a:ln w="9525">
              <a:solidFill>
                <a:srgbClr val="00006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fr-FR" sz="110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26" name="Line 32">
              <a:extLst>
                <a:ext uri="{FF2B5EF4-FFF2-40B4-BE49-F238E27FC236}">
                  <a16:creationId xmlns:a16="http://schemas.microsoft.com/office/drawing/2014/main" id="{303841F1-BF80-4D78-B9B3-89E62B9F9ACA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6200000" flipH="1">
              <a:off x="7512964" y="5175250"/>
              <a:ext cx="57054" cy="0"/>
            </a:xfrm>
            <a:prstGeom prst="line">
              <a:avLst/>
            </a:prstGeom>
            <a:noFill/>
            <a:ln w="9525">
              <a:solidFill>
                <a:srgbClr val="00006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fr-FR" sz="110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28" name="Line 32">
              <a:extLst>
                <a:ext uri="{FF2B5EF4-FFF2-40B4-BE49-F238E27FC236}">
                  <a16:creationId xmlns:a16="http://schemas.microsoft.com/office/drawing/2014/main" id="{90CBBB1C-F7BE-412C-86E8-AB73321F353A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6200000" flipH="1">
              <a:off x="8139365" y="5175250"/>
              <a:ext cx="57054" cy="0"/>
            </a:xfrm>
            <a:prstGeom prst="line">
              <a:avLst/>
            </a:prstGeom>
            <a:noFill/>
            <a:ln w="9525">
              <a:solidFill>
                <a:srgbClr val="00006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fr-FR" sz="110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30" name="Line 32">
              <a:extLst>
                <a:ext uri="{FF2B5EF4-FFF2-40B4-BE49-F238E27FC236}">
                  <a16:creationId xmlns:a16="http://schemas.microsoft.com/office/drawing/2014/main" id="{9814D44E-FC1C-4025-B997-F10458440919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6200000" flipH="1">
              <a:off x="8765716" y="5175250"/>
              <a:ext cx="57054" cy="0"/>
            </a:xfrm>
            <a:prstGeom prst="line">
              <a:avLst/>
            </a:prstGeom>
            <a:noFill/>
            <a:ln w="9525">
              <a:solidFill>
                <a:srgbClr val="00006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fr-FR" sz="1100">
                <a:solidFill>
                  <a:srgbClr val="000000"/>
                </a:solidFill>
                <a:latin typeface="+mj-lt"/>
              </a:endParaRPr>
            </a:p>
          </p:txBody>
        </p:sp>
      </p:grpSp>
      <p:sp>
        <p:nvSpPr>
          <p:cNvPr id="31" name="Rectangle 33">
            <a:extLst>
              <a:ext uri="{FF2B5EF4-FFF2-40B4-BE49-F238E27FC236}">
                <a16:creationId xmlns:a16="http://schemas.microsoft.com/office/drawing/2014/main" id="{D5D4D880-1A54-466D-A019-89F949FF71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41772" y="5203777"/>
            <a:ext cx="504945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10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rPr>
              <a:t>1000000</a:t>
            </a:r>
          </a:p>
        </p:txBody>
      </p:sp>
      <p:sp>
        <p:nvSpPr>
          <p:cNvPr id="32" name="Rectangle 33">
            <a:extLst>
              <a:ext uri="{FF2B5EF4-FFF2-40B4-BE49-F238E27FC236}">
                <a16:creationId xmlns:a16="http://schemas.microsoft.com/office/drawing/2014/main" id="{24367476-7A68-430B-B57E-88EA11E6AE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4791" y="5536632"/>
            <a:ext cx="706348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fr-FR" sz="1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rPr>
              <a:t>ID80 titer</a:t>
            </a:r>
          </a:p>
        </p:txBody>
      </p:sp>
      <p:sp>
        <p:nvSpPr>
          <p:cNvPr id="33" name="Rectangle 33">
            <a:extLst>
              <a:ext uri="{FF2B5EF4-FFF2-40B4-BE49-F238E27FC236}">
                <a16:creationId xmlns:a16="http://schemas.microsoft.com/office/drawing/2014/main" id="{4A89E41B-4E2C-4D71-977B-9B1250288818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5369945" y="4156302"/>
            <a:ext cx="1047531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4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+mj-lt"/>
              </a:rPr>
              <a:t>Response</a:t>
            </a:r>
            <a:r>
              <a:rPr kumimoji="0" lang="fr-FR" altLang="fr-FR" sz="1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rPr>
              <a:t> rate</a:t>
            </a:r>
          </a:p>
        </p:txBody>
      </p:sp>
      <p:sp>
        <p:nvSpPr>
          <p:cNvPr id="36" name="Rectangle 33">
            <a:extLst>
              <a:ext uri="{FF2B5EF4-FFF2-40B4-BE49-F238E27FC236}">
                <a16:creationId xmlns:a16="http://schemas.microsoft.com/office/drawing/2014/main" id="{CDB4DC89-7E21-48A8-8466-D9F7F0C6AD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72477" y="3355426"/>
            <a:ext cx="72136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10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rPr>
              <a:t>1</a:t>
            </a:r>
          </a:p>
        </p:txBody>
      </p:sp>
      <p:sp>
        <p:nvSpPr>
          <p:cNvPr id="38" name="Rectangle 33">
            <a:extLst>
              <a:ext uri="{FF2B5EF4-FFF2-40B4-BE49-F238E27FC236}">
                <a16:creationId xmlns:a16="http://schemas.microsoft.com/office/drawing/2014/main" id="{362A8964-E059-41C5-B43D-0C903EF953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65077" y="3684525"/>
            <a:ext cx="179536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10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rPr>
              <a:t>0,8</a:t>
            </a:r>
          </a:p>
        </p:txBody>
      </p:sp>
      <p:sp>
        <p:nvSpPr>
          <p:cNvPr id="40" name="Rectangle 33">
            <a:extLst>
              <a:ext uri="{FF2B5EF4-FFF2-40B4-BE49-F238E27FC236}">
                <a16:creationId xmlns:a16="http://schemas.microsoft.com/office/drawing/2014/main" id="{E05693D9-E67B-44FA-B814-4E020C5729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65077" y="4002449"/>
            <a:ext cx="179536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10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rPr>
              <a:t>0,6</a:t>
            </a:r>
          </a:p>
        </p:txBody>
      </p:sp>
      <p:sp>
        <p:nvSpPr>
          <p:cNvPr id="42" name="Rectangle 33">
            <a:extLst>
              <a:ext uri="{FF2B5EF4-FFF2-40B4-BE49-F238E27FC236}">
                <a16:creationId xmlns:a16="http://schemas.microsoft.com/office/drawing/2014/main" id="{EF8F28AD-3500-443D-A575-0B6D7D883B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65077" y="4324985"/>
            <a:ext cx="179536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10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rPr>
              <a:t>0,4</a:t>
            </a:r>
          </a:p>
        </p:txBody>
      </p:sp>
      <p:sp>
        <p:nvSpPr>
          <p:cNvPr id="44" name="Rectangle 33">
            <a:extLst>
              <a:ext uri="{FF2B5EF4-FFF2-40B4-BE49-F238E27FC236}">
                <a16:creationId xmlns:a16="http://schemas.microsoft.com/office/drawing/2014/main" id="{CC1868B4-5935-4591-AD7F-B8C1971836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65077" y="4651337"/>
            <a:ext cx="179536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10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rPr>
              <a:t>0,2</a:t>
            </a:r>
          </a:p>
        </p:txBody>
      </p:sp>
      <p:sp>
        <p:nvSpPr>
          <p:cNvPr id="46" name="Rectangle 33">
            <a:extLst>
              <a:ext uri="{FF2B5EF4-FFF2-40B4-BE49-F238E27FC236}">
                <a16:creationId xmlns:a16="http://schemas.microsoft.com/office/drawing/2014/main" id="{8751356E-0432-4E81-8E1D-8700FD664B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72477" y="4997217"/>
            <a:ext cx="72136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10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rPr>
              <a:t>0</a:t>
            </a:r>
          </a:p>
        </p:txBody>
      </p:sp>
      <p:sp>
        <p:nvSpPr>
          <p:cNvPr id="48" name="Rectangle 33">
            <a:extLst>
              <a:ext uri="{FF2B5EF4-FFF2-40B4-BE49-F238E27FC236}">
                <a16:creationId xmlns:a16="http://schemas.microsoft.com/office/drawing/2014/main" id="{0D267024-E29A-400C-8835-1E7F7DE14B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70749" y="5216477"/>
            <a:ext cx="216406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10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rPr>
              <a:t>100</a:t>
            </a:r>
          </a:p>
        </p:txBody>
      </p:sp>
      <p:sp>
        <p:nvSpPr>
          <p:cNvPr id="50" name="Rectangle 33">
            <a:extLst>
              <a:ext uri="{FF2B5EF4-FFF2-40B4-BE49-F238E27FC236}">
                <a16:creationId xmlns:a16="http://schemas.microsoft.com/office/drawing/2014/main" id="{389CB00D-39B2-4710-ADC6-7860A80F74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26227" y="5216477"/>
            <a:ext cx="288541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10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rPr>
              <a:t>1000</a:t>
            </a:r>
          </a:p>
        </p:txBody>
      </p:sp>
      <p:sp>
        <p:nvSpPr>
          <p:cNvPr id="52" name="Rectangle 33">
            <a:extLst>
              <a:ext uri="{FF2B5EF4-FFF2-40B4-BE49-F238E27FC236}">
                <a16:creationId xmlns:a16="http://schemas.microsoft.com/office/drawing/2014/main" id="{8509B8EF-894C-4B1A-B03C-6FD781C0AC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89586" y="5216477"/>
            <a:ext cx="360675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10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rPr>
              <a:t>10000</a:t>
            </a:r>
          </a:p>
        </p:txBody>
      </p:sp>
      <p:grpSp>
        <p:nvGrpSpPr>
          <p:cNvPr id="65" name="Groupe 64">
            <a:extLst>
              <a:ext uri="{FF2B5EF4-FFF2-40B4-BE49-F238E27FC236}">
                <a16:creationId xmlns:a16="http://schemas.microsoft.com/office/drawing/2014/main" id="{E864D919-33D4-4CE8-AC5E-3010C52386D8}"/>
              </a:ext>
            </a:extLst>
          </p:cNvPr>
          <p:cNvGrpSpPr/>
          <p:nvPr/>
        </p:nvGrpSpPr>
        <p:grpSpPr>
          <a:xfrm>
            <a:off x="9296400" y="3336973"/>
            <a:ext cx="2758915" cy="1879504"/>
            <a:chOff x="9296400" y="3336973"/>
            <a:chExt cx="2758915" cy="1879504"/>
          </a:xfrm>
        </p:grpSpPr>
        <p:pic>
          <p:nvPicPr>
            <p:cNvPr id="57" name="Image 56">
              <a:extLst>
                <a:ext uri="{FF2B5EF4-FFF2-40B4-BE49-F238E27FC236}">
                  <a16:creationId xmlns:a16="http://schemas.microsoft.com/office/drawing/2014/main" id="{3540AE7E-3357-460D-B8DE-97E88B52CF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6075" t="16085" b="33975"/>
            <a:stretch/>
          </p:blipFill>
          <p:spPr>
            <a:xfrm>
              <a:off x="9354979" y="3336973"/>
              <a:ext cx="2700336" cy="1797002"/>
            </a:xfrm>
            <a:prstGeom prst="rect">
              <a:avLst/>
            </a:prstGeom>
          </p:spPr>
        </p:pic>
        <p:sp>
          <p:nvSpPr>
            <p:cNvPr id="34" name="Forme libre : forme 33">
              <a:extLst>
                <a:ext uri="{FF2B5EF4-FFF2-40B4-BE49-F238E27FC236}">
                  <a16:creationId xmlns:a16="http://schemas.microsoft.com/office/drawing/2014/main" id="{389C4BB1-34D4-4C5B-A66C-E535E3107B0D}"/>
                </a:ext>
              </a:extLst>
            </p:cNvPr>
            <p:cNvSpPr/>
            <p:nvPr/>
          </p:nvSpPr>
          <p:spPr>
            <a:xfrm>
              <a:off x="9351872" y="3390900"/>
              <a:ext cx="2603500" cy="1771650"/>
            </a:xfrm>
            <a:custGeom>
              <a:avLst/>
              <a:gdLst>
                <a:gd name="connsiteX0" fmla="*/ 0 w 2603500"/>
                <a:gd name="connsiteY0" fmla="*/ 0 h 1771650"/>
                <a:gd name="connsiteX1" fmla="*/ 0 w 2603500"/>
                <a:gd name="connsiteY1" fmla="*/ 1771650 h 1771650"/>
                <a:gd name="connsiteX2" fmla="*/ 2603500 w 2603500"/>
                <a:gd name="connsiteY2" fmla="*/ 1771650 h 1771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03500" h="1771650">
                  <a:moveTo>
                    <a:pt x="0" y="0"/>
                  </a:moveTo>
                  <a:lnTo>
                    <a:pt x="0" y="1771650"/>
                  </a:lnTo>
                  <a:lnTo>
                    <a:pt x="2603500" y="1771650"/>
                  </a:lnTo>
                </a:path>
              </a:pathLst>
            </a:custGeom>
            <a:noFill/>
            <a:ln w="9525">
              <a:solidFill>
                <a:srgbClr val="00206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600">
                <a:solidFill>
                  <a:srgbClr val="000000"/>
                </a:solidFill>
              </a:endParaRPr>
            </a:p>
          </p:txBody>
        </p:sp>
        <p:sp>
          <p:nvSpPr>
            <p:cNvPr id="35" name="Line 32">
              <a:extLst>
                <a:ext uri="{FF2B5EF4-FFF2-40B4-BE49-F238E27FC236}">
                  <a16:creationId xmlns:a16="http://schemas.microsoft.com/office/drawing/2014/main" id="{0A6CE339-4976-45D2-91D7-F4550350ADF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9296400" y="3447759"/>
              <a:ext cx="57054" cy="0"/>
            </a:xfrm>
            <a:prstGeom prst="line">
              <a:avLst/>
            </a:prstGeom>
            <a:noFill/>
            <a:ln w="9525">
              <a:solidFill>
                <a:srgbClr val="00006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fr-FR" sz="110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37" name="Line 32">
              <a:extLst>
                <a:ext uri="{FF2B5EF4-FFF2-40B4-BE49-F238E27FC236}">
                  <a16:creationId xmlns:a16="http://schemas.microsoft.com/office/drawing/2014/main" id="{A36B947B-8A1A-4001-9A3E-119B86A296D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9296400" y="3776858"/>
              <a:ext cx="57054" cy="0"/>
            </a:xfrm>
            <a:prstGeom prst="line">
              <a:avLst/>
            </a:prstGeom>
            <a:noFill/>
            <a:ln w="9525">
              <a:solidFill>
                <a:srgbClr val="00006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fr-FR" sz="110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39" name="Line 32">
              <a:extLst>
                <a:ext uri="{FF2B5EF4-FFF2-40B4-BE49-F238E27FC236}">
                  <a16:creationId xmlns:a16="http://schemas.microsoft.com/office/drawing/2014/main" id="{9056C09D-D298-4093-81C5-0E5108EEAD0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9296400" y="4094782"/>
              <a:ext cx="57054" cy="0"/>
            </a:xfrm>
            <a:prstGeom prst="line">
              <a:avLst/>
            </a:prstGeom>
            <a:noFill/>
            <a:ln w="9525">
              <a:solidFill>
                <a:srgbClr val="00006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fr-FR" sz="110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41" name="Line 32">
              <a:extLst>
                <a:ext uri="{FF2B5EF4-FFF2-40B4-BE49-F238E27FC236}">
                  <a16:creationId xmlns:a16="http://schemas.microsoft.com/office/drawing/2014/main" id="{B96C65EE-0AAC-4CA7-B394-C6A22259529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9296400" y="4417318"/>
              <a:ext cx="57054" cy="0"/>
            </a:xfrm>
            <a:prstGeom prst="line">
              <a:avLst/>
            </a:prstGeom>
            <a:noFill/>
            <a:ln w="9525">
              <a:solidFill>
                <a:srgbClr val="00006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fr-FR" sz="110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43" name="Line 32">
              <a:extLst>
                <a:ext uri="{FF2B5EF4-FFF2-40B4-BE49-F238E27FC236}">
                  <a16:creationId xmlns:a16="http://schemas.microsoft.com/office/drawing/2014/main" id="{CDBBCEF1-E6D1-42DC-BC7A-08F5C736386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9296400" y="4743670"/>
              <a:ext cx="57054" cy="0"/>
            </a:xfrm>
            <a:prstGeom prst="line">
              <a:avLst/>
            </a:prstGeom>
            <a:noFill/>
            <a:ln w="9525">
              <a:solidFill>
                <a:srgbClr val="00006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fr-FR" sz="110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45" name="Line 32">
              <a:extLst>
                <a:ext uri="{FF2B5EF4-FFF2-40B4-BE49-F238E27FC236}">
                  <a16:creationId xmlns:a16="http://schemas.microsoft.com/office/drawing/2014/main" id="{5B3AC925-760D-4CBC-A0AC-93100A7CEA1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9296400" y="5089550"/>
              <a:ext cx="57054" cy="0"/>
            </a:xfrm>
            <a:prstGeom prst="line">
              <a:avLst/>
            </a:prstGeom>
            <a:noFill/>
            <a:ln w="9525">
              <a:solidFill>
                <a:srgbClr val="00006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fr-FR" sz="110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47" name="Line 32">
              <a:extLst>
                <a:ext uri="{FF2B5EF4-FFF2-40B4-BE49-F238E27FC236}">
                  <a16:creationId xmlns:a16="http://schemas.microsoft.com/office/drawing/2014/main" id="{1855C12C-73FF-4A44-BA1C-3318ED666ED2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6200000" flipH="1">
              <a:off x="9750425" y="5187950"/>
              <a:ext cx="57054" cy="0"/>
            </a:xfrm>
            <a:prstGeom prst="line">
              <a:avLst/>
            </a:prstGeom>
            <a:noFill/>
            <a:ln w="9525">
              <a:solidFill>
                <a:srgbClr val="00006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fr-FR" sz="110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49" name="Line 32">
              <a:extLst>
                <a:ext uri="{FF2B5EF4-FFF2-40B4-BE49-F238E27FC236}">
                  <a16:creationId xmlns:a16="http://schemas.microsoft.com/office/drawing/2014/main" id="{6C43DA64-B9A5-4B89-B8C2-1B6F5E4E18E2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6200000" flipH="1">
              <a:off x="10441970" y="5187950"/>
              <a:ext cx="57054" cy="0"/>
            </a:xfrm>
            <a:prstGeom prst="line">
              <a:avLst/>
            </a:prstGeom>
            <a:noFill/>
            <a:ln w="9525">
              <a:solidFill>
                <a:srgbClr val="00006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fr-FR" sz="110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51" name="Line 32">
              <a:extLst>
                <a:ext uri="{FF2B5EF4-FFF2-40B4-BE49-F238E27FC236}">
                  <a16:creationId xmlns:a16="http://schemas.microsoft.com/office/drawing/2014/main" id="{D00FED29-9454-46D6-AAAC-9858A4B323DF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6200000" flipH="1">
              <a:off x="11141396" y="5187950"/>
              <a:ext cx="57054" cy="0"/>
            </a:xfrm>
            <a:prstGeom prst="line">
              <a:avLst/>
            </a:prstGeom>
            <a:noFill/>
            <a:ln w="9525">
              <a:solidFill>
                <a:srgbClr val="00006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fr-FR" sz="110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53" name="Line 32">
              <a:extLst>
                <a:ext uri="{FF2B5EF4-FFF2-40B4-BE49-F238E27FC236}">
                  <a16:creationId xmlns:a16="http://schemas.microsoft.com/office/drawing/2014/main" id="{63B78952-315F-4D03-B8A5-AE282C80231F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6200000" flipH="1">
              <a:off x="11837597" y="5187950"/>
              <a:ext cx="57054" cy="0"/>
            </a:xfrm>
            <a:prstGeom prst="line">
              <a:avLst/>
            </a:prstGeom>
            <a:noFill/>
            <a:ln w="9525">
              <a:solidFill>
                <a:srgbClr val="00006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fr-FR" sz="1100">
                <a:solidFill>
                  <a:srgbClr val="000000"/>
                </a:solidFill>
                <a:latin typeface="+mj-lt"/>
              </a:endParaRPr>
            </a:p>
          </p:txBody>
        </p:sp>
      </p:grpSp>
      <p:sp>
        <p:nvSpPr>
          <p:cNvPr id="54" name="Rectangle 33">
            <a:extLst>
              <a:ext uri="{FF2B5EF4-FFF2-40B4-BE49-F238E27FC236}">
                <a16:creationId xmlns:a16="http://schemas.microsoft.com/office/drawing/2014/main" id="{1DDCF1C4-32FF-4A09-89D1-85207ACBCE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649720" y="5216477"/>
            <a:ext cx="432811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10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rPr>
              <a:t>100000</a:t>
            </a:r>
          </a:p>
        </p:txBody>
      </p:sp>
      <p:sp>
        <p:nvSpPr>
          <p:cNvPr id="55" name="Rectangle 33">
            <a:extLst>
              <a:ext uri="{FF2B5EF4-FFF2-40B4-BE49-F238E27FC236}">
                <a16:creationId xmlns:a16="http://schemas.microsoft.com/office/drawing/2014/main" id="{889E29CC-89F0-49EE-90D6-387A6A4B7C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90472" y="5549332"/>
            <a:ext cx="706348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fr-FR" sz="1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rPr>
              <a:t>ID80 titer</a:t>
            </a:r>
          </a:p>
        </p:txBody>
      </p:sp>
      <p:sp>
        <p:nvSpPr>
          <p:cNvPr id="61" name="Rectangle 33">
            <a:extLst>
              <a:ext uri="{FF2B5EF4-FFF2-40B4-BE49-F238E27FC236}">
                <a16:creationId xmlns:a16="http://schemas.microsoft.com/office/drawing/2014/main" id="{0C9AE73B-6DA4-4C2A-BB27-B24356E34A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34894" y="5867082"/>
            <a:ext cx="1706878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200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+mj-lt"/>
              </a:rPr>
              <a:t>T1: PGT121 + VRC07-523LS</a:t>
            </a:r>
          </a:p>
        </p:txBody>
      </p:sp>
      <p:sp>
        <p:nvSpPr>
          <p:cNvPr id="62" name="Rectangle 33">
            <a:extLst>
              <a:ext uri="{FF2B5EF4-FFF2-40B4-BE49-F238E27FC236}">
                <a16:creationId xmlns:a16="http://schemas.microsoft.com/office/drawing/2014/main" id="{8E9C036A-9683-4CAE-986C-07BDC66764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34894" y="6091263"/>
            <a:ext cx="1941685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2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+mj-lt"/>
              </a:rPr>
              <a:t>T2: PGDM1400 + VRC07-523LS</a:t>
            </a:r>
          </a:p>
        </p:txBody>
      </p:sp>
      <p:sp>
        <p:nvSpPr>
          <p:cNvPr id="63" name="Rectangle 33">
            <a:extLst>
              <a:ext uri="{FF2B5EF4-FFF2-40B4-BE49-F238E27FC236}">
                <a16:creationId xmlns:a16="http://schemas.microsoft.com/office/drawing/2014/main" id="{A7AA76F0-8354-43AC-BFFB-C1C76167CE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80298" y="5867082"/>
            <a:ext cx="1698029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200" b="1" i="0" u="none" strike="noStrike" cap="none" normalizeH="0" baseline="0" dirty="0">
                <a:ln>
                  <a:noFill/>
                </a:ln>
                <a:solidFill>
                  <a:srgbClr val="40B6AE"/>
                </a:solidFill>
                <a:effectLst/>
                <a:latin typeface="+mj-lt"/>
              </a:rPr>
              <a:t>T3:10-1074 + VRC07-523LS</a:t>
            </a:r>
          </a:p>
        </p:txBody>
      </p:sp>
      <p:sp>
        <p:nvSpPr>
          <p:cNvPr id="64" name="Rectangle 33">
            <a:extLst>
              <a:ext uri="{FF2B5EF4-FFF2-40B4-BE49-F238E27FC236}">
                <a16:creationId xmlns:a16="http://schemas.microsoft.com/office/drawing/2014/main" id="{73C60A0C-0403-4603-83B3-093A3BD881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80298" y="6091263"/>
            <a:ext cx="2580515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200" b="1" i="0" u="none" strike="noStrike" cap="none" normalizeH="0" baseline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latin typeface="+mj-lt"/>
              </a:rPr>
              <a:t>T4: PGT121 + PGDM1400 + VRC07-523LS</a:t>
            </a:r>
          </a:p>
        </p:txBody>
      </p:sp>
    </p:spTree>
    <p:extLst>
      <p:ext uri="{BB962C8B-B14F-4D97-AF65-F5344CB8AC3E}">
        <p14:creationId xmlns:p14="http://schemas.microsoft.com/office/powerpoint/2010/main" val="166523772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au 9">
            <a:extLst>
              <a:ext uri="{FF2B5EF4-FFF2-40B4-BE49-F238E27FC236}">
                <a16:creationId xmlns:a16="http://schemas.microsoft.com/office/drawing/2014/main" id="{400EFF9C-FBB5-4730-88EF-4A3851C319C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9575921"/>
              </p:ext>
            </p:extLst>
          </p:nvPr>
        </p:nvGraphicFramePr>
        <p:xfrm>
          <a:off x="609600" y="3971351"/>
          <a:ext cx="11277600" cy="201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44136">
                  <a:extLst>
                    <a:ext uri="{9D8B030D-6E8A-4147-A177-3AD203B41FA5}">
                      <a16:colId xmlns:a16="http://schemas.microsoft.com/office/drawing/2014/main" val="3769250937"/>
                    </a:ext>
                  </a:extLst>
                </a:gridCol>
                <a:gridCol w="2470394">
                  <a:extLst>
                    <a:ext uri="{9D8B030D-6E8A-4147-A177-3AD203B41FA5}">
                      <a16:colId xmlns:a16="http://schemas.microsoft.com/office/drawing/2014/main" val="1460733285"/>
                    </a:ext>
                  </a:extLst>
                </a:gridCol>
                <a:gridCol w="1857900">
                  <a:extLst>
                    <a:ext uri="{9D8B030D-6E8A-4147-A177-3AD203B41FA5}">
                      <a16:colId xmlns:a16="http://schemas.microsoft.com/office/drawing/2014/main" val="3587790725"/>
                    </a:ext>
                  </a:extLst>
                </a:gridCol>
                <a:gridCol w="2021230">
                  <a:extLst>
                    <a:ext uri="{9D8B030D-6E8A-4147-A177-3AD203B41FA5}">
                      <a16:colId xmlns:a16="http://schemas.microsoft.com/office/drawing/2014/main" val="1152537431"/>
                    </a:ext>
                  </a:extLst>
                </a:gridCol>
                <a:gridCol w="1783940">
                  <a:extLst>
                    <a:ext uri="{9D8B030D-6E8A-4147-A177-3AD203B41FA5}">
                      <a16:colId xmlns:a16="http://schemas.microsoft.com/office/drawing/2014/main" val="1602013942"/>
                    </a:ext>
                  </a:extLst>
                </a:gridCol>
              </a:tblGrid>
              <a:tr h="321452">
                <a:tc rowSpan="2">
                  <a:txBody>
                    <a:bodyPr/>
                    <a:lstStyle/>
                    <a:p>
                      <a:endParaRPr lang="en-US" sz="1600" b="1" noProof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800" b="1" noProof="0">
                          <a:solidFill>
                            <a:schemeClr val="bg1"/>
                          </a:solidFill>
                        </a:rPr>
                        <a:t>TDF eligible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fr-FR" sz="14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800" b="1" noProof="0">
                          <a:solidFill>
                            <a:schemeClr val="bg1"/>
                          </a:solidFill>
                        </a:rPr>
                        <a:t>TDF not eligible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fr-FR" sz="14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91548192"/>
                  </a:ext>
                </a:extLst>
              </a:tr>
              <a:tr h="321452">
                <a:tc vMerge="1">
                  <a:txBody>
                    <a:bodyPr/>
                    <a:lstStyle/>
                    <a:p>
                      <a:endParaRPr lang="fr-FR" sz="1200" b="1" noProof="0" dirty="0">
                        <a:solidFill>
                          <a:srgbClr val="000066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noProof="0">
                          <a:solidFill>
                            <a:schemeClr val="tx1"/>
                          </a:solidFill>
                        </a:rPr>
                        <a:t>Events/Total Infants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noProof="0">
                          <a:solidFill>
                            <a:schemeClr val="tx1"/>
                          </a:solidFill>
                        </a:rPr>
                        <a:t>% (95% CI)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noProof="0">
                          <a:solidFill>
                            <a:schemeClr val="tx1"/>
                          </a:solidFill>
                        </a:rPr>
                        <a:t>Events/Total Infants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noProof="0">
                          <a:solidFill>
                            <a:schemeClr val="tx1"/>
                          </a:solidFill>
                        </a:rPr>
                        <a:t>% (95% CI)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10700016"/>
                  </a:ext>
                </a:extLst>
              </a:tr>
              <a:tr h="1188934"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600" b="0" noProof="0">
                          <a:solidFill>
                            <a:schemeClr val="tx1"/>
                          </a:solidFill>
                        </a:rPr>
                        <a:t>Overall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600" b="0" noProof="0">
                          <a:solidFill>
                            <a:schemeClr val="tx1"/>
                          </a:solidFill>
                        </a:rPr>
                        <a:t>According to TDF exposure</a:t>
                      </a:r>
                    </a:p>
                    <a:p>
                      <a:pPr marL="444500" indent="-177800">
                        <a:buFont typeface="Arial" panose="020B0604020202020204" pitchFamily="34" charset="0"/>
                        <a:buChar char="•"/>
                      </a:pPr>
                      <a:r>
                        <a:rPr lang="en-US" sz="1600" b="0" noProof="0">
                          <a:solidFill>
                            <a:schemeClr val="tx1"/>
                          </a:solidFill>
                        </a:rPr>
                        <a:t>&gt; 4 weeks</a:t>
                      </a:r>
                    </a:p>
                    <a:p>
                      <a:pPr marL="444500" indent="-177800">
                        <a:buFont typeface="Arial" panose="020B0604020202020204" pitchFamily="34" charset="0"/>
                        <a:buChar char="•"/>
                      </a:pPr>
                      <a:r>
                        <a:rPr lang="en-US" sz="1600" b="0" noProof="0">
                          <a:solidFill>
                            <a:schemeClr val="tx1"/>
                          </a:solidFill>
                        </a:rPr>
                        <a:t>≤ 4 weeks </a:t>
                      </a:r>
                    </a:p>
                    <a:p>
                      <a:pPr marL="444500" indent="-177800">
                        <a:buFont typeface="Arial" panose="020B0604020202020204" pitchFamily="34" charset="0"/>
                        <a:buChar char="•"/>
                      </a:pPr>
                      <a:r>
                        <a:rPr lang="en-US" sz="1600" b="0" noProof="0">
                          <a:solidFill>
                            <a:schemeClr val="tx1"/>
                          </a:solidFill>
                        </a:rPr>
                        <a:t>No TDF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noProof="0">
                          <a:solidFill>
                            <a:schemeClr val="tx1"/>
                          </a:solidFill>
                        </a:rPr>
                        <a:t>4/271</a:t>
                      </a:r>
                    </a:p>
                    <a:p>
                      <a:pPr algn="ctr"/>
                      <a:endParaRPr lang="en-US" sz="1600" b="0" noProof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sz="1600" b="0" noProof="0">
                          <a:solidFill>
                            <a:schemeClr val="tx1"/>
                          </a:solidFill>
                        </a:rPr>
                        <a:t>0/227</a:t>
                      </a:r>
                    </a:p>
                    <a:p>
                      <a:pPr algn="ctr"/>
                      <a:r>
                        <a:rPr lang="en-US" sz="1600" b="0" noProof="0">
                          <a:solidFill>
                            <a:schemeClr val="tx1"/>
                          </a:solidFill>
                        </a:rPr>
                        <a:t>3/36</a:t>
                      </a:r>
                    </a:p>
                    <a:p>
                      <a:pPr algn="ctr"/>
                      <a:r>
                        <a:rPr lang="en-US" sz="1600" b="0" noProof="0">
                          <a:solidFill>
                            <a:schemeClr val="tx1"/>
                          </a:solidFill>
                        </a:rPr>
                        <a:t>1/8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noProof="0">
                          <a:solidFill>
                            <a:schemeClr val="tx1"/>
                          </a:solidFill>
                        </a:rPr>
                        <a:t>1,48 (0,40-3,74)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0" u="none" strike="noStrike" kern="1200" baseline="0" noProof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u="none" strike="noStrike" kern="1200" baseline="0" noProof="0">
                          <a:solidFill>
                            <a:schemeClr val="tx1"/>
                          </a:solidFill>
                        </a:rPr>
                        <a:t>0,00 (0,00-1,61)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u="none" strike="noStrike" kern="1200" baseline="0" noProof="0">
                          <a:solidFill>
                            <a:schemeClr val="tx1"/>
                          </a:solidFill>
                        </a:rPr>
                        <a:t>8,33 (1,75-22,5)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noProof="0">
                          <a:solidFill>
                            <a:schemeClr val="tx1"/>
                          </a:solidFill>
                        </a:rPr>
                        <a:t>12,50 (0,32-52,65)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noProof="0">
                          <a:solidFill>
                            <a:schemeClr val="tx1"/>
                          </a:solidFill>
                        </a:rPr>
                        <a:t>6/567</a:t>
                      </a:r>
                    </a:p>
                    <a:p>
                      <a:pPr algn="ctr"/>
                      <a:endParaRPr lang="en-US" sz="1600" b="0" noProof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en-US" sz="1600" b="0" noProof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en-US" sz="1600" b="0" noProof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en-US" sz="1600" b="0" noProof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noProof="0" dirty="0">
                          <a:solidFill>
                            <a:schemeClr val="tx1"/>
                          </a:solidFill>
                        </a:rPr>
                        <a:t>1,06 (0,39-2,30) *</a:t>
                      </a:r>
                    </a:p>
                    <a:p>
                      <a:pPr algn="ctr"/>
                      <a:endParaRPr lang="en-US" sz="1600" b="0" noProof="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en-US" sz="1600" b="0" noProof="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en-US" sz="1600" b="0" noProof="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en-US" sz="1600" b="0" noProof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83096632"/>
                  </a:ext>
                </a:extLst>
              </a:tr>
            </a:tbl>
          </a:graphicData>
        </a:graphic>
      </p:graphicFrame>
      <p:sp>
        <p:nvSpPr>
          <p:cNvPr id="9" name="Titre 1">
            <a:extLst>
              <a:ext uri="{FF2B5EF4-FFF2-40B4-BE49-F238E27FC236}">
                <a16:creationId xmlns:a16="http://schemas.microsoft.com/office/drawing/2014/main" id="{65BE72CB-198B-E742-A2FD-E8CC9CB71070}"/>
              </a:ext>
            </a:extLst>
          </p:cNvPr>
          <p:cNvSpPr txBox="1">
            <a:spLocks/>
          </p:cNvSpPr>
          <p:nvPr/>
        </p:nvSpPr>
        <p:spPr>
          <a:xfrm>
            <a:off x="2063751" y="115889"/>
            <a:ext cx="9966324" cy="936625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rgbClr val="FFFF66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rgbClr val="FFFF66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rgbClr val="FFFF66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rgbClr val="FFFF66"/>
                </a:solidFill>
                <a:latin typeface="Arial" charset="0"/>
                <a:cs typeface="Arial" charset="0"/>
              </a:defRPr>
            </a:lvl9pPr>
          </a:lstStyle>
          <a:p>
            <a:endParaRPr lang="fr-FR" sz="2600" kern="0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F50DE893-8689-4300-ACDF-F952C2A83A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0471"/>
            <a:ext cx="11277600" cy="1481068"/>
          </a:xfrm>
        </p:spPr>
        <p:txBody>
          <a:bodyPr>
            <a:normAutofit/>
          </a:bodyPr>
          <a:lstStyle/>
          <a:p>
            <a:r>
              <a:rPr lang="en-US" dirty="0"/>
              <a:t>ANRS 12345 TA-PROHM study: prevention of HBV MTCT without Immunoglobulins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C5D200B-CA5F-4E7E-B39F-A0F02D9084C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09600" y="1619250"/>
            <a:ext cx="10972800" cy="1909480"/>
          </a:xfrm>
        </p:spPr>
        <p:txBody>
          <a:bodyPr>
            <a:noAutofit/>
          </a:bodyPr>
          <a:lstStyle/>
          <a:p>
            <a:r>
              <a:rPr lang="en-US" sz="1800" b="0" dirty="0"/>
              <a:t>Prospective study, Cambodia, to evaluate HB </a:t>
            </a:r>
            <a:r>
              <a:rPr lang="en-US" sz="1800" dirty="0"/>
              <a:t>I</a:t>
            </a:r>
            <a:r>
              <a:rPr lang="en-US" sz="1800" b="0" dirty="0"/>
              <a:t>g-free strategy to prevent HBV MTCT</a:t>
            </a:r>
          </a:p>
          <a:p>
            <a:r>
              <a:rPr lang="en-US" sz="1800" b="0" dirty="0"/>
              <a:t>HBs Ag positive mothers</a:t>
            </a:r>
          </a:p>
          <a:p>
            <a:r>
              <a:rPr lang="en-US" sz="1800" b="0" dirty="0"/>
              <a:t>TDF treatment if eligible, as soon as possible from 24 weeks of gestation</a:t>
            </a:r>
          </a:p>
          <a:p>
            <a:r>
              <a:rPr lang="en-US" sz="1800" dirty="0"/>
              <a:t>Early vaccination of infants at birth in delivery room (&lt; 2 hours)</a:t>
            </a:r>
          </a:p>
          <a:p>
            <a:r>
              <a:rPr lang="en-US" sz="1800" dirty="0"/>
              <a:t>TDF eligibility: </a:t>
            </a:r>
            <a:r>
              <a:rPr lang="en-US" sz="1800" dirty="0" err="1"/>
              <a:t>Hbe</a:t>
            </a:r>
            <a:r>
              <a:rPr lang="en-US" sz="1800" dirty="0"/>
              <a:t> Ag positive (Oct 2017-Dec 2018) ; </a:t>
            </a:r>
            <a:r>
              <a:rPr lang="en-US" sz="1800" dirty="0" err="1"/>
              <a:t>Hbe</a:t>
            </a:r>
            <a:r>
              <a:rPr lang="en-US" sz="1800" dirty="0"/>
              <a:t> Ag positive or </a:t>
            </a:r>
            <a:r>
              <a:rPr lang="en-US" sz="1800" dirty="0" err="1"/>
              <a:t>Hbe</a:t>
            </a:r>
            <a:r>
              <a:rPr lang="en-US" sz="1800" dirty="0"/>
              <a:t> Ag negative and ALT ≥ 40 IU/L </a:t>
            </a:r>
            <a:br>
              <a:rPr lang="en-US" sz="1800" dirty="0"/>
            </a:br>
            <a:r>
              <a:rPr lang="en-US" sz="1800" dirty="0"/>
              <a:t>(from January 2019) </a:t>
            </a:r>
            <a:endParaRPr lang="en-US" sz="1800" b="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88F9FA3-8158-EE46-A5A4-7A7433B4774A}"/>
              </a:ext>
            </a:extLst>
          </p:cNvPr>
          <p:cNvSpPr/>
          <p:nvPr/>
        </p:nvSpPr>
        <p:spPr>
          <a:xfrm>
            <a:off x="3184517" y="3633669"/>
            <a:ext cx="58957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0070C0"/>
                </a:solidFill>
              </a:rPr>
              <a:t>Positive HBs Ag in infants at 6 months of age, without HB Ig </a:t>
            </a:r>
            <a:endParaRPr lang="en-US" b="1" u="sng">
              <a:solidFill>
                <a:srgbClr val="0070C0"/>
              </a:solidFill>
            </a:endParaRPr>
          </a:p>
        </p:txBody>
      </p:sp>
      <p:sp>
        <p:nvSpPr>
          <p:cNvPr id="11" name="Espace réservé du contenu 2">
            <a:extLst>
              <a:ext uri="{FF2B5EF4-FFF2-40B4-BE49-F238E27FC236}">
                <a16:creationId xmlns:a16="http://schemas.microsoft.com/office/drawing/2014/main" id="{2CFF959A-63AB-EE41-BB0F-320F1506A501}"/>
              </a:ext>
            </a:extLst>
          </p:cNvPr>
          <p:cNvSpPr txBox="1">
            <a:spLocks/>
          </p:cNvSpPr>
          <p:nvPr/>
        </p:nvSpPr>
        <p:spPr>
          <a:xfrm>
            <a:off x="609600" y="6047108"/>
            <a:ext cx="7823200" cy="330607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57175" indent="-257175" algn="l" defTabSz="342900" rtl="0" eaLnBrk="1" latinLnBrk="0" hangingPunct="1">
              <a:spcBef>
                <a:spcPct val="20000"/>
              </a:spcBef>
              <a:buClr>
                <a:srgbClr val="3C549F"/>
              </a:buClr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213" indent="-214313" algn="l" defTabSz="342900" rtl="0" eaLnBrk="1" latinLnBrk="0" hangingPunct="1">
              <a:spcBef>
                <a:spcPct val="20000"/>
              </a:spcBef>
              <a:buClr>
                <a:srgbClr val="3C549F"/>
              </a:buClr>
              <a:buFont typeface="Arial"/>
              <a:buChar char="–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Clr>
                <a:srgbClr val="3C549F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Clr>
                <a:srgbClr val="3C549F"/>
              </a:buClr>
              <a:buFont typeface="Arial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Clr>
                <a:srgbClr val="3C549F"/>
              </a:buClr>
              <a:buFont typeface="Arial"/>
              <a:buChar char="»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dirty="0"/>
              <a:t>* All women with MTCT in non TDF eligible group had HBV DNA &gt; 5,3 log</a:t>
            </a:r>
            <a:r>
              <a:rPr lang="en-US" sz="1600" baseline="-25000" dirty="0"/>
              <a:t>10</a:t>
            </a:r>
            <a:r>
              <a:rPr lang="en-US" sz="1600" dirty="0"/>
              <a:t> IU/mL</a:t>
            </a:r>
          </a:p>
        </p:txBody>
      </p:sp>
      <p:sp>
        <p:nvSpPr>
          <p:cNvPr id="12" name="Text Box 3">
            <a:extLst>
              <a:ext uri="{FF2B5EF4-FFF2-40B4-BE49-F238E27FC236}">
                <a16:creationId xmlns:a16="http://schemas.microsoft.com/office/drawing/2014/main" id="{B194BACD-814E-4187-AF09-01EACD63D2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51424" y="6444771"/>
            <a:ext cx="234057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eaLnBrk="0" hangingPunct="0"/>
            <a:r>
              <a:rPr lang="pt-BR" sz="1400" i="1" dirty="0">
                <a:solidFill>
                  <a:srgbClr val="0070C0"/>
                </a:solidFill>
              </a:rPr>
              <a:t>Segeral O, CROI 2022, Abs. 28</a:t>
            </a:r>
          </a:p>
        </p:txBody>
      </p:sp>
    </p:spTree>
    <p:extLst>
      <p:ext uri="{BB962C8B-B14F-4D97-AF65-F5344CB8AC3E}">
        <p14:creationId xmlns:p14="http://schemas.microsoft.com/office/powerpoint/2010/main" val="31387237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AF00839-3E55-5D4C-ABBC-9BE5FDC0F9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0471"/>
            <a:ext cx="11309498" cy="1481068"/>
          </a:xfrm>
        </p:spPr>
        <p:txBody>
          <a:bodyPr>
            <a:normAutofit fontScale="90000"/>
          </a:bodyPr>
          <a:lstStyle/>
          <a:p>
            <a:r>
              <a:rPr lang="en-US" sz="3600" dirty="0" err="1"/>
              <a:t>Imbokodo</a:t>
            </a:r>
            <a:r>
              <a:rPr lang="en-US" sz="3600" dirty="0"/>
              <a:t>: Phase IIb Trial of Heterologous HIV-1 Vaccine Regimen Among Women in Sub-Saharan Africa at High Risk for HIV Infection</a:t>
            </a:r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294D686E-7403-FB45-AEA1-196345AF384A}"/>
              </a:ext>
            </a:extLst>
          </p:cNvPr>
          <p:cNvSpPr txBox="1">
            <a:spLocks/>
          </p:cNvSpPr>
          <p:nvPr/>
        </p:nvSpPr>
        <p:spPr>
          <a:xfrm>
            <a:off x="609600" y="1772127"/>
            <a:ext cx="5798389" cy="425927"/>
          </a:xfrm>
          <a:prstGeom prst="rect">
            <a:avLst/>
          </a:prstGeom>
        </p:spPr>
        <p:txBody>
          <a:bodyPr/>
          <a:lstStyle>
            <a:lvl1pPr marL="257175" indent="-257175" algn="l" defTabSz="342900" rtl="0" eaLnBrk="1" latinLnBrk="0" hangingPunct="1">
              <a:spcBef>
                <a:spcPct val="20000"/>
              </a:spcBef>
              <a:buClr>
                <a:srgbClr val="3C549F"/>
              </a:buClr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213" indent="-214313" algn="l" defTabSz="342900" rtl="0" eaLnBrk="1" latinLnBrk="0" hangingPunct="1">
              <a:spcBef>
                <a:spcPct val="20000"/>
              </a:spcBef>
              <a:buClr>
                <a:srgbClr val="3C549F"/>
              </a:buClr>
              <a:buFont typeface="Arial"/>
              <a:buChar char="–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Clr>
                <a:srgbClr val="3C549F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Clr>
                <a:srgbClr val="3C549F"/>
              </a:buClr>
              <a:buFont typeface="Arial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Clr>
                <a:srgbClr val="3C549F"/>
              </a:buClr>
              <a:buFont typeface="Arial"/>
              <a:buChar char="»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Multicenter, randomized, double-blind, </a:t>
            </a:r>
            <a:br>
              <a:rPr lang="en-US" sz="2000" dirty="0"/>
            </a:br>
            <a:r>
              <a:rPr lang="en-US" sz="2000" dirty="0"/>
              <a:t>placebo-controlled phase IIb trial</a:t>
            </a:r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pPr marL="0" indent="0">
              <a:buFont typeface="Arial"/>
              <a:buNone/>
            </a:pPr>
            <a:endParaRPr lang="en-US" sz="3000" dirty="0"/>
          </a:p>
        </p:txBody>
      </p:sp>
      <p:sp>
        <p:nvSpPr>
          <p:cNvPr id="12" name="Text Box 45">
            <a:extLst>
              <a:ext uri="{FF2B5EF4-FFF2-40B4-BE49-F238E27FC236}">
                <a16:creationId xmlns:a16="http://schemas.microsoft.com/office/drawing/2014/main" id="{1E2860E6-6504-654E-882A-AE2C2D8220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9116" y="3117859"/>
            <a:ext cx="2570400" cy="1569660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Wingdings" panose="05000000000000000000" pitchFamily="2" charset="2"/>
              <a:buChar char="§"/>
              <a:defRPr sz="2800">
                <a:solidFill>
                  <a:srgbClr val="FEFDDE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600">
                <a:solidFill>
                  <a:srgbClr val="FEFDDE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400">
                <a:solidFill>
                  <a:srgbClr val="FEFDDE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200">
                <a:solidFill>
                  <a:srgbClr val="FEFDDE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9pPr>
          </a:lstStyle>
          <a:p>
            <a:pPr algn="ctr" defTabSz="9144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r>
              <a:rPr lang="en-GB" altLang="en-US" sz="16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Healthy, HIV-1/2–negative women at high risk for HIV infection; sexual intercourse </a:t>
            </a:r>
            <a:br>
              <a:rPr lang="en-GB" altLang="en-US" sz="16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</a:br>
            <a:r>
              <a:rPr lang="en-GB" altLang="en-US" sz="16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≥ 2 times in 30 days </a:t>
            </a:r>
            <a:br>
              <a:rPr lang="en-GB" altLang="en-US" sz="16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</a:br>
            <a:r>
              <a:rPr lang="en-GB" altLang="en-US" sz="16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prior to screening</a:t>
            </a:r>
          </a:p>
          <a:p>
            <a:pPr algn="ctr" defTabSz="9144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r>
              <a:rPr lang="en-GB" altLang="en-US" sz="16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(N = 2637)</a:t>
            </a:r>
            <a:endParaRPr lang="en-US" altLang="en-US" sz="1600" dirty="0">
              <a:solidFill>
                <a:srgbClr val="00000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46">
            <a:extLst>
              <a:ext uri="{FF2B5EF4-FFF2-40B4-BE49-F238E27FC236}">
                <a16:creationId xmlns:a16="http://schemas.microsoft.com/office/drawing/2014/main" id="{514ABF3E-C013-8B4A-A344-7CE3183A0E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12217" y="2557606"/>
            <a:ext cx="179757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Wingdings" panose="05000000000000000000" pitchFamily="2" charset="2"/>
              <a:buChar char="§"/>
              <a:defRPr sz="2800">
                <a:solidFill>
                  <a:srgbClr val="FEFDDE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600">
                <a:solidFill>
                  <a:srgbClr val="FEFDDE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400">
                <a:solidFill>
                  <a:srgbClr val="FEFDDE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200">
                <a:solidFill>
                  <a:srgbClr val="FEFDDE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9pPr>
          </a:lstStyle>
          <a:p>
            <a:pPr algn="ctr" defTabSz="9144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r>
              <a:rPr lang="en-US" altLang="en-US" sz="1600" b="1" i="1" dirty="0">
                <a:solidFill>
                  <a:srgbClr val="0070C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M24</a:t>
            </a:r>
            <a:br>
              <a:rPr lang="en-US" altLang="en-US" sz="1600" b="1" i="1" dirty="0">
                <a:solidFill>
                  <a:srgbClr val="0070C0"/>
                </a:solidFill>
                <a:latin typeface="Calibri" panose="020F0502020204030204" pitchFamily="34" charset="0"/>
                <a:cs typeface="Arial" panose="020B0604020202020204" pitchFamily="34" charset="0"/>
              </a:rPr>
            </a:br>
            <a:r>
              <a:rPr lang="en-US" altLang="en-US" sz="1600" b="1" i="1" dirty="0">
                <a:solidFill>
                  <a:srgbClr val="0070C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Primary analysis</a:t>
            </a:r>
          </a:p>
        </p:txBody>
      </p:sp>
      <p:sp>
        <p:nvSpPr>
          <p:cNvPr id="14" name="Rectangle 49">
            <a:extLst>
              <a:ext uri="{FF2B5EF4-FFF2-40B4-BE49-F238E27FC236}">
                <a16:creationId xmlns:a16="http://schemas.microsoft.com/office/drawing/2014/main" id="{1F7AFBED-3C0D-3446-ABD9-417F5D9565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03123" y="3158322"/>
            <a:ext cx="2270736" cy="746854"/>
          </a:xfrm>
          <a:prstGeom prst="rect">
            <a:avLst/>
          </a:prstGeom>
          <a:solidFill>
            <a:srgbClr val="E1471D"/>
          </a:solidFill>
          <a:ln>
            <a:noFill/>
          </a:ln>
        </p:spPr>
        <p:txBody>
          <a:bodyPr wrap="none" anchor="ctr" anchorCtr="1"/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Wingdings" panose="05000000000000000000" pitchFamily="2" charset="2"/>
              <a:buChar char="§"/>
              <a:defRPr sz="2800">
                <a:solidFill>
                  <a:srgbClr val="FEFDDE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600">
                <a:solidFill>
                  <a:srgbClr val="FEFDDE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400">
                <a:solidFill>
                  <a:srgbClr val="FEFDDE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200">
                <a:solidFill>
                  <a:srgbClr val="FEFDDE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Arial" panose="020B0604020202020204" pitchFamily="34" charset="0"/>
              </a:rPr>
              <a:t>Vaccine*</a:t>
            </a:r>
          </a:p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Arial" panose="020B0604020202020204" pitchFamily="34" charset="0"/>
              </a:rPr>
              <a:t>(N = 1314)</a:t>
            </a:r>
          </a:p>
        </p:txBody>
      </p:sp>
      <p:sp>
        <p:nvSpPr>
          <p:cNvPr id="15" name="Rectangle 50">
            <a:extLst>
              <a:ext uri="{FF2B5EF4-FFF2-40B4-BE49-F238E27FC236}">
                <a16:creationId xmlns:a16="http://schemas.microsoft.com/office/drawing/2014/main" id="{AEA5740C-BF30-744D-90DD-9A6D79834A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03123" y="3943229"/>
            <a:ext cx="2270735" cy="713718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txBody>
          <a:bodyPr wrap="none" anchor="ctr" anchorCtr="1"/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Wingdings" panose="05000000000000000000" pitchFamily="2" charset="2"/>
              <a:buChar char="§"/>
              <a:defRPr sz="2800">
                <a:solidFill>
                  <a:srgbClr val="FEFDDE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600">
                <a:solidFill>
                  <a:srgbClr val="FEFDDE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400">
                <a:solidFill>
                  <a:srgbClr val="FEFDDE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200">
                <a:solidFill>
                  <a:srgbClr val="FEFDDE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Arial" panose="020B0604020202020204" pitchFamily="34" charset="0"/>
              </a:rPr>
              <a:t>Placebo</a:t>
            </a:r>
          </a:p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Arial" panose="020B0604020202020204" pitchFamily="34" charset="0"/>
              </a:rPr>
              <a:t>(N = 1323)</a:t>
            </a:r>
          </a:p>
        </p:txBody>
      </p:sp>
      <p:sp>
        <p:nvSpPr>
          <p:cNvPr id="18" name="TextBox 5">
            <a:extLst>
              <a:ext uri="{FF2B5EF4-FFF2-40B4-BE49-F238E27FC236}">
                <a16:creationId xmlns:a16="http://schemas.microsoft.com/office/drawing/2014/main" id="{865C7CB2-3606-EF47-8827-252D092F0333}"/>
              </a:ext>
            </a:extLst>
          </p:cNvPr>
          <p:cNvSpPr txBox="1"/>
          <p:nvPr/>
        </p:nvSpPr>
        <p:spPr bwMode="auto">
          <a:xfrm>
            <a:off x="353911" y="4744676"/>
            <a:ext cx="5298514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400" dirty="0">
                <a:solidFill>
                  <a:srgbClr val="000000"/>
                </a:solidFill>
                <a:cs typeface="Arial" panose="020B0604020202020204" pitchFamily="34" charset="0"/>
              </a:rPr>
              <a:t>*Vaccine regimen consisted of 2 doses of Ad26.Mos4.HIV </a:t>
            </a:r>
            <a:br>
              <a:rPr lang="en-US" sz="1400" dirty="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en-US" sz="1400" dirty="0">
                <a:solidFill>
                  <a:srgbClr val="000000"/>
                </a:solidFill>
                <a:cs typeface="Arial" panose="020B0604020202020204" pitchFamily="34" charset="0"/>
              </a:rPr>
              <a:t>(1 dose at Mo 0 and 3) followed by 2 doses of Ad26.Mos4.HIV </a:t>
            </a:r>
            <a:br>
              <a:rPr lang="en-US" sz="1400" dirty="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en-US" sz="1400" dirty="0">
                <a:solidFill>
                  <a:srgbClr val="000000"/>
                </a:solidFill>
                <a:cs typeface="Arial" panose="020B0604020202020204" pitchFamily="34" charset="0"/>
              </a:rPr>
              <a:t>+ adjuvanted clade C gp140 (1 dose at Mo 6 and 12)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E5220EA0-1AB3-F249-AF6C-76A4043BFDFD}"/>
              </a:ext>
            </a:extLst>
          </p:cNvPr>
          <p:cNvSpPr txBox="1"/>
          <p:nvPr/>
        </p:nvSpPr>
        <p:spPr>
          <a:xfrm>
            <a:off x="6920962" y="1875513"/>
            <a:ext cx="47903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fr-FR" sz="2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Cumulative incidence of HIV infections (%)</a:t>
            </a:r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6AAB6970-907A-654A-8080-E74C0ECAF4F4}"/>
              </a:ext>
            </a:extLst>
          </p:cNvPr>
          <p:cNvGrpSpPr/>
          <p:nvPr/>
        </p:nvGrpSpPr>
        <p:grpSpPr>
          <a:xfrm>
            <a:off x="6407989" y="2254383"/>
            <a:ext cx="5362785" cy="3933978"/>
            <a:chOff x="6407989" y="1964823"/>
            <a:chExt cx="5362785" cy="3933978"/>
          </a:xfrm>
        </p:grpSpPr>
        <p:grpSp>
          <p:nvGrpSpPr>
            <p:cNvPr id="21" name="Groupe 34">
              <a:extLst>
                <a:ext uri="{FF2B5EF4-FFF2-40B4-BE49-F238E27FC236}">
                  <a16:creationId xmlns:a16="http://schemas.microsoft.com/office/drawing/2014/main" id="{53B55F32-E33B-3C49-9741-68BDA891896E}"/>
                </a:ext>
              </a:extLst>
            </p:cNvPr>
            <p:cNvGrpSpPr/>
            <p:nvPr/>
          </p:nvGrpSpPr>
          <p:grpSpPr>
            <a:xfrm>
              <a:off x="7188962" y="2083094"/>
              <a:ext cx="4387500" cy="2406687"/>
              <a:chOff x="14643100" y="1208088"/>
              <a:chExt cx="4922838" cy="2700338"/>
            </a:xfrm>
          </p:grpSpPr>
          <p:sp>
            <p:nvSpPr>
              <p:cNvPr id="65" name="Line 6">
                <a:extLst>
                  <a:ext uri="{FF2B5EF4-FFF2-40B4-BE49-F238E27FC236}">
                    <a16:creationId xmlns:a16="http://schemas.microsoft.com/office/drawing/2014/main" id="{B7AE5CE5-4C5F-784E-8E82-A64A31D290F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4779625" y="3827463"/>
                <a:ext cx="4786313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66" name="Line 7">
                <a:extLst>
                  <a:ext uri="{FF2B5EF4-FFF2-40B4-BE49-F238E27FC236}">
                    <a16:creationId xmlns:a16="http://schemas.microsoft.com/office/drawing/2014/main" id="{1DAD2F84-10C3-BF45-89C8-156E6CDF9B6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4720888" y="1208088"/>
                <a:ext cx="0" cy="257492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67" name="Line 8">
                <a:extLst>
                  <a:ext uri="{FF2B5EF4-FFF2-40B4-BE49-F238E27FC236}">
                    <a16:creationId xmlns:a16="http://schemas.microsoft.com/office/drawing/2014/main" id="{2B9BF3B8-056E-4C4A-BECD-53DEF300AF7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8943638" y="3830638"/>
                <a:ext cx="0" cy="7778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68" name="Line 9">
                <a:extLst>
                  <a:ext uri="{FF2B5EF4-FFF2-40B4-BE49-F238E27FC236}">
                    <a16:creationId xmlns:a16="http://schemas.microsoft.com/office/drawing/2014/main" id="{FFE16621-C107-1141-B718-58E28D90793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564350" y="3830638"/>
                <a:ext cx="0" cy="7778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69" name="Line 10">
                <a:extLst>
                  <a:ext uri="{FF2B5EF4-FFF2-40B4-BE49-F238E27FC236}">
                    <a16:creationId xmlns:a16="http://schemas.microsoft.com/office/drawing/2014/main" id="{CAF0E251-EF29-974C-86D3-F868C9ED83E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7751425" y="3830638"/>
                <a:ext cx="0" cy="7778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0" name="Line 11">
                <a:extLst>
                  <a:ext uri="{FF2B5EF4-FFF2-40B4-BE49-F238E27FC236}">
                    <a16:creationId xmlns:a16="http://schemas.microsoft.com/office/drawing/2014/main" id="{4545D6D4-CF1B-B242-80F9-FBCEED40548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8346738" y="3830638"/>
                <a:ext cx="0" cy="7778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1" name="Line 12">
                <a:extLst>
                  <a:ext uri="{FF2B5EF4-FFF2-40B4-BE49-F238E27FC236}">
                    <a16:creationId xmlns:a16="http://schemas.microsoft.com/office/drawing/2014/main" id="{36699CD0-A4FF-3346-B9B3-881202B23B2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4643100" y="1208088"/>
                <a:ext cx="77788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2" name="Line 13">
                <a:extLst>
                  <a:ext uri="{FF2B5EF4-FFF2-40B4-BE49-F238E27FC236}">
                    <a16:creationId xmlns:a16="http://schemas.microsoft.com/office/drawing/2014/main" id="{ED222F62-6E85-BA44-A0DD-890381229E7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4643100" y="1720850"/>
                <a:ext cx="77788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3" name="Line 14">
                <a:extLst>
                  <a:ext uri="{FF2B5EF4-FFF2-40B4-BE49-F238E27FC236}">
                    <a16:creationId xmlns:a16="http://schemas.microsoft.com/office/drawing/2014/main" id="{E46F957B-E87B-C347-A2AE-1E77412E7D6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4643100" y="2239963"/>
                <a:ext cx="77788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4" name="Line 15">
                <a:extLst>
                  <a:ext uri="{FF2B5EF4-FFF2-40B4-BE49-F238E27FC236}">
                    <a16:creationId xmlns:a16="http://schemas.microsoft.com/office/drawing/2014/main" id="{9A235DC5-32ED-BA45-BC5B-3E96B6B3399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4643100" y="2746375"/>
                <a:ext cx="77788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5" name="Line 16">
                <a:extLst>
                  <a:ext uri="{FF2B5EF4-FFF2-40B4-BE49-F238E27FC236}">
                    <a16:creationId xmlns:a16="http://schemas.microsoft.com/office/drawing/2014/main" id="{1A020107-82A4-C945-9410-B7CC00CE528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4643100" y="3265488"/>
                <a:ext cx="77788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6" name="Line 17">
                <a:extLst>
                  <a:ext uri="{FF2B5EF4-FFF2-40B4-BE49-F238E27FC236}">
                    <a16:creationId xmlns:a16="http://schemas.microsoft.com/office/drawing/2014/main" id="{B24444DC-BE13-A540-A016-3391877A293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781213" y="3830638"/>
                <a:ext cx="0" cy="7778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7" name="Line 18">
                <a:extLst>
                  <a:ext uri="{FF2B5EF4-FFF2-40B4-BE49-F238E27FC236}">
                    <a16:creationId xmlns:a16="http://schemas.microsoft.com/office/drawing/2014/main" id="{8C894930-8D0E-1D4D-841A-27D24A33BD5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4643100" y="3784600"/>
                <a:ext cx="77788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8" name="Line 19">
                <a:extLst>
                  <a:ext uri="{FF2B5EF4-FFF2-40B4-BE49-F238E27FC236}">
                    <a16:creationId xmlns:a16="http://schemas.microsoft.com/office/drawing/2014/main" id="{A4D1779B-41F3-2F4E-9CDB-5746155C2C9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382875" y="3830638"/>
                <a:ext cx="0" cy="7778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9" name="Line 20">
                <a:extLst>
                  <a:ext uri="{FF2B5EF4-FFF2-40B4-BE49-F238E27FC236}">
                    <a16:creationId xmlns:a16="http://schemas.microsoft.com/office/drawing/2014/main" id="{A8ACB646-C7D7-054D-889C-0E3DF69E64C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7168813" y="3830638"/>
                <a:ext cx="0" cy="7778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0" name="Line 21">
                <a:extLst>
                  <a:ext uri="{FF2B5EF4-FFF2-40B4-BE49-F238E27FC236}">
                    <a16:creationId xmlns:a16="http://schemas.microsoft.com/office/drawing/2014/main" id="{B86B6FA8-C14B-1A41-8021-40A0D88E377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567150" y="3830638"/>
                <a:ext cx="0" cy="7778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1" name="Line 22">
                <a:extLst>
                  <a:ext uri="{FF2B5EF4-FFF2-40B4-BE49-F238E27FC236}">
                    <a16:creationId xmlns:a16="http://schemas.microsoft.com/office/drawing/2014/main" id="{ED4F5A6E-3B78-4144-BDEE-C1C8C90CDC0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175038" y="3830638"/>
                <a:ext cx="0" cy="7778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2" name="Line 23">
                <a:extLst>
                  <a:ext uri="{FF2B5EF4-FFF2-40B4-BE49-F238E27FC236}">
                    <a16:creationId xmlns:a16="http://schemas.microsoft.com/office/drawing/2014/main" id="{28E3FD99-F506-4440-9C80-4EE6D225FA9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4905038" y="1704844"/>
                <a:ext cx="250825" cy="0"/>
              </a:xfrm>
              <a:prstGeom prst="line">
                <a:avLst/>
              </a:prstGeom>
              <a:noFill/>
              <a:ln w="28575">
                <a:solidFill>
                  <a:srgbClr val="C0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3" name="Line 24">
                <a:extLst>
                  <a:ext uri="{FF2B5EF4-FFF2-40B4-BE49-F238E27FC236}">
                    <a16:creationId xmlns:a16="http://schemas.microsoft.com/office/drawing/2014/main" id="{0B31EB47-3F2F-DB40-A9C0-B95EE28DE3A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4905038" y="1446389"/>
                <a:ext cx="250825" cy="0"/>
              </a:xfrm>
              <a:prstGeom prst="line">
                <a:avLst/>
              </a:prstGeom>
              <a:noFill/>
              <a:ln w="28575">
                <a:solidFill>
                  <a:srgbClr val="66666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4" name="Freeform 25">
                <a:extLst>
                  <a:ext uri="{FF2B5EF4-FFF2-40B4-BE49-F238E27FC236}">
                    <a16:creationId xmlns:a16="http://schemas.microsoft.com/office/drawing/2014/main" id="{BF4E63B5-1791-184F-91E4-91EA7295F1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95500" y="1993900"/>
                <a:ext cx="4762500" cy="1789113"/>
              </a:xfrm>
              <a:custGeom>
                <a:avLst/>
                <a:gdLst>
                  <a:gd name="T0" fmla="*/ 8984 w 9000"/>
                  <a:gd name="T1" fmla="*/ 0 h 3380"/>
                  <a:gd name="T2" fmla="*/ 8968 w 9000"/>
                  <a:gd name="T3" fmla="*/ 246 h 3380"/>
                  <a:gd name="T4" fmla="*/ 8952 w 9000"/>
                  <a:gd name="T5" fmla="*/ 618 h 3380"/>
                  <a:gd name="T6" fmla="*/ 8873 w 9000"/>
                  <a:gd name="T7" fmla="*/ 778 h 3380"/>
                  <a:gd name="T8" fmla="*/ 8774 w 9000"/>
                  <a:gd name="T9" fmla="*/ 842 h 3380"/>
                  <a:gd name="T10" fmla="*/ 8614 w 9000"/>
                  <a:gd name="T11" fmla="*/ 882 h 3380"/>
                  <a:gd name="T12" fmla="*/ 8098 w 9000"/>
                  <a:gd name="T13" fmla="*/ 937 h 3380"/>
                  <a:gd name="T14" fmla="*/ 7948 w 9000"/>
                  <a:gd name="T15" fmla="*/ 979 h 3380"/>
                  <a:gd name="T16" fmla="*/ 7839 w 9000"/>
                  <a:gd name="T17" fmla="*/ 1079 h 3380"/>
                  <a:gd name="T18" fmla="*/ 7737 w 9000"/>
                  <a:gd name="T19" fmla="*/ 1123 h 3380"/>
                  <a:gd name="T20" fmla="*/ 7633 w 9000"/>
                  <a:gd name="T21" fmla="*/ 1174 h 3380"/>
                  <a:gd name="T22" fmla="*/ 7574 w 9000"/>
                  <a:gd name="T23" fmla="*/ 1216 h 3380"/>
                  <a:gd name="T24" fmla="*/ 7238 w 9000"/>
                  <a:gd name="T25" fmla="*/ 1260 h 3380"/>
                  <a:gd name="T26" fmla="*/ 6821 w 9000"/>
                  <a:gd name="T27" fmla="*/ 1349 h 3380"/>
                  <a:gd name="T28" fmla="*/ 6747 w 9000"/>
                  <a:gd name="T29" fmla="*/ 1441 h 3380"/>
                  <a:gd name="T30" fmla="*/ 6711 w 9000"/>
                  <a:gd name="T31" fmla="*/ 1478 h 3380"/>
                  <a:gd name="T32" fmla="*/ 6626 w 9000"/>
                  <a:gd name="T33" fmla="*/ 1623 h 3380"/>
                  <a:gd name="T34" fmla="*/ 6554 w 9000"/>
                  <a:gd name="T35" fmla="*/ 1719 h 3380"/>
                  <a:gd name="T36" fmla="*/ 6484 w 9000"/>
                  <a:gd name="T37" fmla="*/ 1785 h 3380"/>
                  <a:gd name="T38" fmla="*/ 6364 w 9000"/>
                  <a:gd name="T39" fmla="*/ 1940 h 3380"/>
                  <a:gd name="T40" fmla="*/ 5954 w 9000"/>
                  <a:gd name="T41" fmla="*/ 2000 h 3380"/>
                  <a:gd name="T42" fmla="*/ 5671 w 9000"/>
                  <a:gd name="T43" fmla="*/ 2036 h 3380"/>
                  <a:gd name="T44" fmla="*/ 5587 w 9000"/>
                  <a:gd name="T45" fmla="*/ 2137 h 3380"/>
                  <a:gd name="T46" fmla="*/ 4840 w 9000"/>
                  <a:gd name="T47" fmla="*/ 2302 h 3380"/>
                  <a:gd name="T48" fmla="*/ 4616 w 9000"/>
                  <a:gd name="T49" fmla="*/ 2385 h 3380"/>
                  <a:gd name="T50" fmla="*/ 4533 w 9000"/>
                  <a:gd name="T51" fmla="*/ 2480 h 3380"/>
                  <a:gd name="T52" fmla="*/ 4477 w 9000"/>
                  <a:gd name="T53" fmla="*/ 2572 h 3380"/>
                  <a:gd name="T54" fmla="*/ 4398 w 9000"/>
                  <a:gd name="T55" fmla="*/ 2753 h 3380"/>
                  <a:gd name="T56" fmla="*/ 4357 w 9000"/>
                  <a:gd name="T57" fmla="*/ 2852 h 3380"/>
                  <a:gd name="T58" fmla="*/ 4318 w 9000"/>
                  <a:gd name="T59" fmla="*/ 2934 h 3380"/>
                  <a:gd name="T60" fmla="*/ 4227 w 9000"/>
                  <a:gd name="T61" fmla="*/ 2993 h 3380"/>
                  <a:gd name="T62" fmla="*/ 3457 w 9000"/>
                  <a:gd name="T63" fmla="*/ 3026 h 3380"/>
                  <a:gd name="T64" fmla="*/ 3382 w 9000"/>
                  <a:gd name="T65" fmla="*/ 3066 h 3380"/>
                  <a:gd name="T66" fmla="*/ 3348 w 9000"/>
                  <a:gd name="T67" fmla="*/ 3251 h 3380"/>
                  <a:gd name="T68" fmla="*/ 3187 w 9000"/>
                  <a:gd name="T69" fmla="*/ 3290 h 3380"/>
                  <a:gd name="T70" fmla="*/ 2687 w 9000"/>
                  <a:gd name="T71" fmla="*/ 3380 h 33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9000" h="3380">
                    <a:moveTo>
                      <a:pt x="9000" y="0"/>
                    </a:moveTo>
                    <a:lnTo>
                      <a:pt x="8984" y="0"/>
                    </a:lnTo>
                    <a:lnTo>
                      <a:pt x="8984" y="246"/>
                    </a:lnTo>
                    <a:lnTo>
                      <a:pt x="8968" y="246"/>
                    </a:lnTo>
                    <a:lnTo>
                      <a:pt x="8952" y="388"/>
                    </a:lnTo>
                    <a:lnTo>
                      <a:pt x="8952" y="618"/>
                    </a:lnTo>
                    <a:lnTo>
                      <a:pt x="8887" y="618"/>
                    </a:lnTo>
                    <a:lnTo>
                      <a:pt x="8873" y="778"/>
                    </a:lnTo>
                    <a:lnTo>
                      <a:pt x="8774" y="778"/>
                    </a:lnTo>
                    <a:lnTo>
                      <a:pt x="8774" y="842"/>
                    </a:lnTo>
                    <a:lnTo>
                      <a:pt x="8614" y="842"/>
                    </a:lnTo>
                    <a:lnTo>
                      <a:pt x="8614" y="882"/>
                    </a:lnTo>
                    <a:lnTo>
                      <a:pt x="8596" y="937"/>
                    </a:lnTo>
                    <a:lnTo>
                      <a:pt x="8098" y="937"/>
                    </a:lnTo>
                    <a:lnTo>
                      <a:pt x="7994" y="979"/>
                    </a:lnTo>
                    <a:lnTo>
                      <a:pt x="7948" y="979"/>
                    </a:lnTo>
                    <a:lnTo>
                      <a:pt x="7839" y="1039"/>
                    </a:lnTo>
                    <a:lnTo>
                      <a:pt x="7839" y="1079"/>
                    </a:lnTo>
                    <a:lnTo>
                      <a:pt x="7769" y="1123"/>
                    </a:lnTo>
                    <a:lnTo>
                      <a:pt x="7737" y="1123"/>
                    </a:lnTo>
                    <a:lnTo>
                      <a:pt x="7707" y="1174"/>
                    </a:lnTo>
                    <a:lnTo>
                      <a:pt x="7633" y="1174"/>
                    </a:lnTo>
                    <a:lnTo>
                      <a:pt x="7633" y="1216"/>
                    </a:lnTo>
                    <a:lnTo>
                      <a:pt x="7574" y="1216"/>
                    </a:lnTo>
                    <a:lnTo>
                      <a:pt x="7574" y="1260"/>
                    </a:lnTo>
                    <a:lnTo>
                      <a:pt x="7238" y="1260"/>
                    </a:lnTo>
                    <a:lnTo>
                      <a:pt x="7119" y="1349"/>
                    </a:lnTo>
                    <a:lnTo>
                      <a:pt x="6821" y="1349"/>
                    </a:lnTo>
                    <a:lnTo>
                      <a:pt x="6747" y="1406"/>
                    </a:lnTo>
                    <a:lnTo>
                      <a:pt x="6747" y="1441"/>
                    </a:lnTo>
                    <a:lnTo>
                      <a:pt x="6727" y="1441"/>
                    </a:lnTo>
                    <a:lnTo>
                      <a:pt x="6711" y="1478"/>
                    </a:lnTo>
                    <a:lnTo>
                      <a:pt x="6711" y="1573"/>
                    </a:lnTo>
                    <a:lnTo>
                      <a:pt x="6626" y="1623"/>
                    </a:lnTo>
                    <a:lnTo>
                      <a:pt x="6626" y="1719"/>
                    </a:lnTo>
                    <a:lnTo>
                      <a:pt x="6554" y="1719"/>
                    </a:lnTo>
                    <a:lnTo>
                      <a:pt x="6541" y="1762"/>
                    </a:lnTo>
                    <a:lnTo>
                      <a:pt x="6484" y="1785"/>
                    </a:lnTo>
                    <a:lnTo>
                      <a:pt x="6364" y="1855"/>
                    </a:lnTo>
                    <a:lnTo>
                      <a:pt x="6364" y="1940"/>
                    </a:lnTo>
                    <a:lnTo>
                      <a:pt x="6054" y="1940"/>
                    </a:lnTo>
                    <a:lnTo>
                      <a:pt x="5954" y="2000"/>
                    </a:lnTo>
                    <a:lnTo>
                      <a:pt x="5884" y="2000"/>
                    </a:lnTo>
                    <a:lnTo>
                      <a:pt x="5671" y="2036"/>
                    </a:lnTo>
                    <a:lnTo>
                      <a:pt x="5611" y="2137"/>
                    </a:lnTo>
                    <a:lnTo>
                      <a:pt x="5587" y="2137"/>
                    </a:lnTo>
                    <a:lnTo>
                      <a:pt x="5587" y="2302"/>
                    </a:lnTo>
                    <a:lnTo>
                      <a:pt x="4840" y="2302"/>
                    </a:lnTo>
                    <a:lnTo>
                      <a:pt x="4641" y="2353"/>
                    </a:lnTo>
                    <a:lnTo>
                      <a:pt x="4616" y="2385"/>
                    </a:lnTo>
                    <a:lnTo>
                      <a:pt x="4549" y="2439"/>
                    </a:lnTo>
                    <a:lnTo>
                      <a:pt x="4533" y="2480"/>
                    </a:lnTo>
                    <a:lnTo>
                      <a:pt x="4533" y="2572"/>
                    </a:lnTo>
                    <a:lnTo>
                      <a:pt x="4477" y="2572"/>
                    </a:lnTo>
                    <a:lnTo>
                      <a:pt x="4477" y="2753"/>
                    </a:lnTo>
                    <a:lnTo>
                      <a:pt x="4398" y="2753"/>
                    </a:lnTo>
                    <a:lnTo>
                      <a:pt x="4398" y="2852"/>
                    </a:lnTo>
                    <a:lnTo>
                      <a:pt x="4357" y="2852"/>
                    </a:lnTo>
                    <a:lnTo>
                      <a:pt x="4318" y="2898"/>
                    </a:lnTo>
                    <a:lnTo>
                      <a:pt x="4318" y="2934"/>
                    </a:lnTo>
                    <a:lnTo>
                      <a:pt x="4294" y="2934"/>
                    </a:lnTo>
                    <a:lnTo>
                      <a:pt x="4227" y="2993"/>
                    </a:lnTo>
                    <a:lnTo>
                      <a:pt x="4227" y="3026"/>
                    </a:lnTo>
                    <a:lnTo>
                      <a:pt x="3457" y="3026"/>
                    </a:lnTo>
                    <a:lnTo>
                      <a:pt x="3406" y="3066"/>
                    </a:lnTo>
                    <a:lnTo>
                      <a:pt x="3382" y="3066"/>
                    </a:lnTo>
                    <a:lnTo>
                      <a:pt x="3348" y="3108"/>
                    </a:lnTo>
                    <a:lnTo>
                      <a:pt x="3348" y="3251"/>
                    </a:lnTo>
                    <a:lnTo>
                      <a:pt x="3187" y="3251"/>
                    </a:lnTo>
                    <a:lnTo>
                      <a:pt x="3187" y="3290"/>
                    </a:lnTo>
                    <a:lnTo>
                      <a:pt x="3066" y="3339"/>
                    </a:lnTo>
                    <a:lnTo>
                      <a:pt x="2687" y="3380"/>
                    </a:lnTo>
                    <a:lnTo>
                      <a:pt x="0" y="3380"/>
                    </a:lnTo>
                  </a:path>
                </a:pathLst>
              </a:custGeom>
              <a:noFill/>
              <a:ln w="19050">
                <a:solidFill>
                  <a:srgbClr val="66666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5" name="Freeform 26">
                <a:extLst>
                  <a:ext uri="{FF2B5EF4-FFF2-40B4-BE49-F238E27FC236}">
                    <a16:creationId xmlns:a16="http://schemas.microsoft.com/office/drawing/2014/main" id="{ABDA752C-FC1B-0845-B6AE-ADE835C651B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95500" y="2478088"/>
                <a:ext cx="4730750" cy="1304925"/>
              </a:xfrm>
              <a:custGeom>
                <a:avLst/>
                <a:gdLst>
                  <a:gd name="T0" fmla="*/ 8940 w 8940"/>
                  <a:gd name="T1" fmla="*/ 0 h 2467"/>
                  <a:gd name="T2" fmla="*/ 8940 w 8940"/>
                  <a:gd name="T3" fmla="*/ 48 h 2467"/>
                  <a:gd name="T4" fmla="*/ 8907 w 8940"/>
                  <a:gd name="T5" fmla="*/ 48 h 2467"/>
                  <a:gd name="T6" fmla="*/ 8907 w 8940"/>
                  <a:gd name="T7" fmla="*/ 71 h 2467"/>
                  <a:gd name="T8" fmla="*/ 8835 w 8940"/>
                  <a:gd name="T9" fmla="*/ 118 h 2467"/>
                  <a:gd name="T10" fmla="*/ 8817 w 8940"/>
                  <a:gd name="T11" fmla="*/ 217 h 2467"/>
                  <a:gd name="T12" fmla="*/ 8632 w 8940"/>
                  <a:gd name="T13" fmla="*/ 217 h 2467"/>
                  <a:gd name="T14" fmla="*/ 8618 w 8940"/>
                  <a:gd name="T15" fmla="*/ 297 h 2467"/>
                  <a:gd name="T16" fmla="*/ 8510 w 8940"/>
                  <a:gd name="T17" fmla="*/ 318 h 2467"/>
                  <a:gd name="T18" fmla="*/ 8498 w 8940"/>
                  <a:gd name="T19" fmla="*/ 377 h 2467"/>
                  <a:gd name="T20" fmla="*/ 8415 w 8940"/>
                  <a:gd name="T21" fmla="*/ 424 h 2467"/>
                  <a:gd name="T22" fmla="*/ 8124 w 8940"/>
                  <a:gd name="T23" fmla="*/ 424 h 2467"/>
                  <a:gd name="T24" fmla="*/ 7984 w 8940"/>
                  <a:gd name="T25" fmla="*/ 458 h 2467"/>
                  <a:gd name="T26" fmla="*/ 7914 w 8940"/>
                  <a:gd name="T27" fmla="*/ 544 h 2467"/>
                  <a:gd name="T28" fmla="*/ 7877 w 8940"/>
                  <a:gd name="T29" fmla="*/ 565 h 2467"/>
                  <a:gd name="T30" fmla="*/ 7877 w 8940"/>
                  <a:gd name="T31" fmla="*/ 608 h 2467"/>
                  <a:gd name="T32" fmla="*/ 7845 w 8940"/>
                  <a:gd name="T33" fmla="*/ 608 h 2467"/>
                  <a:gd name="T34" fmla="*/ 7739 w 8940"/>
                  <a:gd name="T35" fmla="*/ 654 h 2467"/>
                  <a:gd name="T36" fmla="*/ 7687 w 8940"/>
                  <a:gd name="T37" fmla="*/ 654 h 2467"/>
                  <a:gd name="T38" fmla="*/ 7675 w 8940"/>
                  <a:gd name="T39" fmla="*/ 708 h 2467"/>
                  <a:gd name="T40" fmla="*/ 7543 w 8940"/>
                  <a:gd name="T41" fmla="*/ 708 h 2467"/>
                  <a:gd name="T42" fmla="*/ 7518 w 8940"/>
                  <a:gd name="T43" fmla="*/ 756 h 2467"/>
                  <a:gd name="T44" fmla="*/ 7446 w 8940"/>
                  <a:gd name="T45" fmla="*/ 756 h 2467"/>
                  <a:gd name="T46" fmla="*/ 7082 w 8940"/>
                  <a:gd name="T47" fmla="*/ 802 h 2467"/>
                  <a:gd name="T48" fmla="*/ 6881 w 8940"/>
                  <a:gd name="T49" fmla="*/ 802 h 2467"/>
                  <a:gd name="T50" fmla="*/ 6840 w 8940"/>
                  <a:gd name="T51" fmla="*/ 845 h 2467"/>
                  <a:gd name="T52" fmla="*/ 6794 w 8940"/>
                  <a:gd name="T53" fmla="*/ 845 h 2467"/>
                  <a:gd name="T54" fmla="*/ 6666 w 8940"/>
                  <a:gd name="T55" fmla="*/ 897 h 2467"/>
                  <a:gd name="T56" fmla="*/ 6632 w 8940"/>
                  <a:gd name="T57" fmla="*/ 897 h 2467"/>
                  <a:gd name="T58" fmla="*/ 6567 w 8940"/>
                  <a:gd name="T59" fmla="*/ 935 h 2467"/>
                  <a:gd name="T60" fmla="*/ 6455 w 8940"/>
                  <a:gd name="T61" fmla="*/ 982 h 2467"/>
                  <a:gd name="T62" fmla="*/ 6326 w 8940"/>
                  <a:gd name="T63" fmla="*/ 1058 h 2467"/>
                  <a:gd name="T64" fmla="*/ 6218 w 8940"/>
                  <a:gd name="T65" fmla="*/ 1058 h 2467"/>
                  <a:gd name="T66" fmla="*/ 6104 w 8940"/>
                  <a:gd name="T67" fmla="*/ 1087 h 2467"/>
                  <a:gd name="T68" fmla="*/ 5725 w 8940"/>
                  <a:gd name="T69" fmla="*/ 1087 h 2467"/>
                  <a:gd name="T70" fmla="*/ 5689 w 8940"/>
                  <a:gd name="T71" fmla="*/ 1121 h 2467"/>
                  <a:gd name="T72" fmla="*/ 5611 w 8940"/>
                  <a:gd name="T73" fmla="*/ 1224 h 2467"/>
                  <a:gd name="T74" fmla="*/ 5580 w 8940"/>
                  <a:gd name="T75" fmla="*/ 1224 h 2467"/>
                  <a:gd name="T76" fmla="*/ 5257 w 8940"/>
                  <a:gd name="T77" fmla="*/ 1499 h 2467"/>
                  <a:gd name="T78" fmla="*/ 5145 w 8940"/>
                  <a:gd name="T79" fmla="*/ 1499 h 2467"/>
                  <a:gd name="T80" fmla="*/ 4999 w 8940"/>
                  <a:gd name="T81" fmla="*/ 1547 h 2467"/>
                  <a:gd name="T82" fmla="*/ 4730 w 8940"/>
                  <a:gd name="T83" fmla="*/ 1547 h 2467"/>
                  <a:gd name="T84" fmla="*/ 4568 w 8940"/>
                  <a:gd name="T85" fmla="*/ 1593 h 2467"/>
                  <a:gd name="T86" fmla="*/ 4432 w 8940"/>
                  <a:gd name="T87" fmla="*/ 1742 h 2467"/>
                  <a:gd name="T88" fmla="*/ 4318 w 8940"/>
                  <a:gd name="T89" fmla="*/ 1963 h 2467"/>
                  <a:gd name="T90" fmla="*/ 4210 w 8940"/>
                  <a:gd name="T91" fmla="*/ 1963 h 2467"/>
                  <a:gd name="T92" fmla="*/ 4107 w 8940"/>
                  <a:gd name="T93" fmla="*/ 2006 h 2467"/>
                  <a:gd name="T94" fmla="*/ 3511 w 8940"/>
                  <a:gd name="T95" fmla="*/ 2053 h 2467"/>
                  <a:gd name="T96" fmla="*/ 3385 w 8940"/>
                  <a:gd name="T97" fmla="*/ 2091 h 2467"/>
                  <a:gd name="T98" fmla="*/ 3339 w 8940"/>
                  <a:gd name="T99" fmla="*/ 2163 h 2467"/>
                  <a:gd name="T100" fmla="*/ 3254 w 8940"/>
                  <a:gd name="T101" fmla="*/ 2197 h 2467"/>
                  <a:gd name="T102" fmla="*/ 3213 w 8940"/>
                  <a:gd name="T103" fmla="*/ 2243 h 2467"/>
                  <a:gd name="T104" fmla="*/ 3126 w 8940"/>
                  <a:gd name="T105" fmla="*/ 2243 h 2467"/>
                  <a:gd name="T106" fmla="*/ 3063 w 8940"/>
                  <a:gd name="T107" fmla="*/ 2335 h 2467"/>
                  <a:gd name="T108" fmla="*/ 3063 w 8940"/>
                  <a:gd name="T109" fmla="*/ 2377 h 2467"/>
                  <a:gd name="T110" fmla="*/ 3014 w 8940"/>
                  <a:gd name="T111" fmla="*/ 2377 h 2467"/>
                  <a:gd name="T112" fmla="*/ 3014 w 8940"/>
                  <a:gd name="T113" fmla="*/ 2418 h 2467"/>
                  <a:gd name="T114" fmla="*/ 2974 w 8940"/>
                  <a:gd name="T115" fmla="*/ 2467 h 2467"/>
                  <a:gd name="T116" fmla="*/ 0 w 8940"/>
                  <a:gd name="T117" fmla="*/ 2467 h 24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8940" h="2467">
                    <a:moveTo>
                      <a:pt x="8940" y="0"/>
                    </a:moveTo>
                    <a:lnTo>
                      <a:pt x="8940" y="48"/>
                    </a:lnTo>
                    <a:lnTo>
                      <a:pt x="8907" y="48"/>
                    </a:lnTo>
                    <a:lnTo>
                      <a:pt x="8907" y="71"/>
                    </a:lnTo>
                    <a:lnTo>
                      <a:pt x="8835" y="118"/>
                    </a:lnTo>
                    <a:lnTo>
                      <a:pt x="8817" y="217"/>
                    </a:lnTo>
                    <a:lnTo>
                      <a:pt x="8632" y="217"/>
                    </a:lnTo>
                    <a:lnTo>
                      <a:pt x="8618" y="297"/>
                    </a:lnTo>
                    <a:lnTo>
                      <a:pt x="8510" y="318"/>
                    </a:lnTo>
                    <a:lnTo>
                      <a:pt x="8498" y="377"/>
                    </a:lnTo>
                    <a:lnTo>
                      <a:pt x="8415" y="424"/>
                    </a:lnTo>
                    <a:lnTo>
                      <a:pt x="8124" y="424"/>
                    </a:lnTo>
                    <a:lnTo>
                      <a:pt x="7984" y="458"/>
                    </a:lnTo>
                    <a:lnTo>
                      <a:pt x="7914" y="544"/>
                    </a:lnTo>
                    <a:lnTo>
                      <a:pt x="7877" y="565"/>
                    </a:lnTo>
                    <a:lnTo>
                      <a:pt x="7877" y="608"/>
                    </a:lnTo>
                    <a:lnTo>
                      <a:pt x="7845" y="608"/>
                    </a:lnTo>
                    <a:lnTo>
                      <a:pt x="7739" y="654"/>
                    </a:lnTo>
                    <a:lnTo>
                      <a:pt x="7687" y="654"/>
                    </a:lnTo>
                    <a:lnTo>
                      <a:pt x="7675" y="708"/>
                    </a:lnTo>
                    <a:lnTo>
                      <a:pt x="7543" y="708"/>
                    </a:lnTo>
                    <a:lnTo>
                      <a:pt x="7518" y="756"/>
                    </a:lnTo>
                    <a:lnTo>
                      <a:pt x="7446" y="756"/>
                    </a:lnTo>
                    <a:lnTo>
                      <a:pt x="7082" y="802"/>
                    </a:lnTo>
                    <a:lnTo>
                      <a:pt x="6881" y="802"/>
                    </a:lnTo>
                    <a:lnTo>
                      <a:pt x="6840" y="845"/>
                    </a:lnTo>
                    <a:lnTo>
                      <a:pt x="6794" y="845"/>
                    </a:lnTo>
                    <a:lnTo>
                      <a:pt x="6666" y="897"/>
                    </a:lnTo>
                    <a:lnTo>
                      <a:pt x="6632" y="897"/>
                    </a:lnTo>
                    <a:lnTo>
                      <a:pt x="6567" y="935"/>
                    </a:lnTo>
                    <a:lnTo>
                      <a:pt x="6455" y="982"/>
                    </a:lnTo>
                    <a:lnTo>
                      <a:pt x="6326" y="1058"/>
                    </a:lnTo>
                    <a:lnTo>
                      <a:pt x="6218" y="1058"/>
                    </a:lnTo>
                    <a:lnTo>
                      <a:pt x="6104" y="1087"/>
                    </a:lnTo>
                    <a:lnTo>
                      <a:pt x="5725" y="1087"/>
                    </a:lnTo>
                    <a:lnTo>
                      <a:pt x="5689" y="1121"/>
                    </a:lnTo>
                    <a:lnTo>
                      <a:pt x="5611" y="1224"/>
                    </a:lnTo>
                    <a:lnTo>
                      <a:pt x="5580" y="1224"/>
                    </a:lnTo>
                    <a:lnTo>
                      <a:pt x="5257" y="1499"/>
                    </a:lnTo>
                    <a:lnTo>
                      <a:pt x="5145" y="1499"/>
                    </a:lnTo>
                    <a:lnTo>
                      <a:pt x="4999" y="1547"/>
                    </a:lnTo>
                    <a:lnTo>
                      <a:pt x="4730" y="1547"/>
                    </a:lnTo>
                    <a:lnTo>
                      <a:pt x="4568" y="1593"/>
                    </a:lnTo>
                    <a:lnTo>
                      <a:pt x="4432" y="1742"/>
                    </a:lnTo>
                    <a:lnTo>
                      <a:pt x="4318" y="1963"/>
                    </a:lnTo>
                    <a:lnTo>
                      <a:pt x="4210" y="1963"/>
                    </a:lnTo>
                    <a:lnTo>
                      <a:pt x="4107" y="2006"/>
                    </a:lnTo>
                    <a:lnTo>
                      <a:pt x="3511" y="2053"/>
                    </a:lnTo>
                    <a:lnTo>
                      <a:pt x="3385" y="2091"/>
                    </a:lnTo>
                    <a:lnTo>
                      <a:pt x="3339" y="2163"/>
                    </a:lnTo>
                    <a:lnTo>
                      <a:pt x="3254" y="2197"/>
                    </a:lnTo>
                    <a:lnTo>
                      <a:pt x="3213" y="2243"/>
                    </a:lnTo>
                    <a:lnTo>
                      <a:pt x="3126" y="2243"/>
                    </a:lnTo>
                    <a:lnTo>
                      <a:pt x="3063" y="2335"/>
                    </a:lnTo>
                    <a:lnTo>
                      <a:pt x="3063" y="2377"/>
                    </a:lnTo>
                    <a:lnTo>
                      <a:pt x="3014" y="2377"/>
                    </a:lnTo>
                    <a:lnTo>
                      <a:pt x="3014" y="2418"/>
                    </a:lnTo>
                    <a:lnTo>
                      <a:pt x="2974" y="2467"/>
                    </a:lnTo>
                    <a:lnTo>
                      <a:pt x="0" y="2467"/>
                    </a:lnTo>
                  </a:path>
                </a:pathLst>
              </a:custGeom>
              <a:noFill/>
              <a:ln w="19050">
                <a:solidFill>
                  <a:srgbClr val="CC0000"/>
                </a:solidFill>
                <a:prstDash val="sys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id="{B7301420-F649-1947-996A-8B1F9485A54B}"/>
                </a:ext>
              </a:extLst>
            </p:cNvPr>
            <p:cNvSpPr txBox="1"/>
            <p:nvPr/>
          </p:nvSpPr>
          <p:spPr>
            <a:xfrm>
              <a:off x="6798635" y="1964823"/>
              <a:ext cx="436338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+mn-ea"/>
                  <a:cs typeface="Arial" charset="0"/>
                </a:rPr>
                <a:t>0.10</a:t>
              </a:r>
            </a:p>
          </p:txBody>
        </p:sp>
        <p:sp>
          <p:nvSpPr>
            <p:cNvPr id="23" name="ZoneTexte 22">
              <a:extLst>
                <a:ext uri="{FF2B5EF4-FFF2-40B4-BE49-F238E27FC236}">
                  <a16:creationId xmlns:a16="http://schemas.microsoft.com/office/drawing/2014/main" id="{77DBEE98-5877-4447-ABDC-21115DCC6F4F}"/>
                </a:ext>
              </a:extLst>
            </p:cNvPr>
            <p:cNvSpPr txBox="1"/>
            <p:nvPr/>
          </p:nvSpPr>
          <p:spPr>
            <a:xfrm>
              <a:off x="6776193" y="2411493"/>
              <a:ext cx="45878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+mn-ea"/>
                  <a:cs typeface="Arial" charset="0"/>
                </a:rPr>
                <a:t>0	.08</a:t>
              </a:r>
            </a:p>
          </p:txBody>
        </p:sp>
        <p:sp>
          <p:nvSpPr>
            <p:cNvPr id="24" name="ZoneTexte 23">
              <a:extLst>
                <a:ext uri="{FF2B5EF4-FFF2-40B4-BE49-F238E27FC236}">
                  <a16:creationId xmlns:a16="http://schemas.microsoft.com/office/drawing/2014/main" id="{332E65B7-7A02-F54C-A5B5-CC89C7EE7D6C}"/>
                </a:ext>
              </a:extLst>
            </p:cNvPr>
            <p:cNvSpPr txBox="1"/>
            <p:nvPr/>
          </p:nvSpPr>
          <p:spPr>
            <a:xfrm>
              <a:off x="6798635" y="2889139"/>
              <a:ext cx="436338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100" dirty="0">
                  <a:solidFill>
                    <a:srgbClr val="000000"/>
                  </a:solidFill>
                </a:rPr>
                <a:t>0.06</a:t>
              </a:r>
              <a:endParaRPr kumimoji="0" lang="en-US" sz="1100" b="0" i="0" u="none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charset="0"/>
              </a:endParaRPr>
            </a:p>
          </p:txBody>
        </p:sp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id="{0B8D9747-35EE-D148-B9B3-A64C0A00AC0C}"/>
                </a:ext>
              </a:extLst>
            </p:cNvPr>
            <p:cNvSpPr txBox="1"/>
            <p:nvPr/>
          </p:nvSpPr>
          <p:spPr>
            <a:xfrm>
              <a:off x="6798635" y="3321286"/>
              <a:ext cx="436338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+mn-ea"/>
                  <a:cs typeface="Arial" charset="0"/>
                </a:rPr>
                <a:t>0.04</a:t>
              </a:r>
            </a:p>
          </p:txBody>
        </p:sp>
        <p:sp>
          <p:nvSpPr>
            <p:cNvPr id="26" name="ZoneTexte 25">
              <a:extLst>
                <a:ext uri="{FF2B5EF4-FFF2-40B4-BE49-F238E27FC236}">
                  <a16:creationId xmlns:a16="http://schemas.microsoft.com/office/drawing/2014/main" id="{333C2945-EC2B-C943-9B88-F059E3422F68}"/>
                </a:ext>
              </a:extLst>
            </p:cNvPr>
            <p:cNvSpPr txBox="1"/>
            <p:nvPr/>
          </p:nvSpPr>
          <p:spPr>
            <a:xfrm>
              <a:off x="6798635" y="3783336"/>
              <a:ext cx="436338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+mn-ea"/>
                  <a:cs typeface="Arial" charset="0"/>
                </a:rPr>
                <a:t>0.02</a:t>
              </a:r>
            </a:p>
          </p:txBody>
        </p:sp>
        <p:sp>
          <p:nvSpPr>
            <p:cNvPr id="27" name="ZoneTexte 26">
              <a:extLst>
                <a:ext uri="{FF2B5EF4-FFF2-40B4-BE49-F238E27FC236}">
                  <a16:creationId xmlns:a16="http://schemas.microsoft.com/office/drawing/2014/main" id="{1FD52CE5-C1CB-D242-81BF-F48307D11105}"/>
                </a:ext>
              </a:extLst>
            </p:cNvPr>
            <p:cNvSpPr txBox="1"/>
            <p:nvPr/>
          </p:nvSpPr>
          <p:spPr>
            <a:xfrm>
              <a:off x="6971760" y="4248345"/>
              <a:ext cx="263213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+mn-ea"/>
                  <a:cs typeface="Arial" charset="0"/>
                </a:rPr>
                <a:t>0</a:t>
              </a:r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AC5CE7DE-0911-6F4B-ACA3-A432702E5AE6}"/>
                </a:ext>
              </a:extLst>
            </p:cNvPr>
            <p:cNvSpPr txBox="1"/>
            <p:nvPr/>
          </p:nvSpPr>
          <p:spPr>
            <a:xfrm>
              <a:off x="7180757" y="4463319"/>
              <a:ext cx="26321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+mn-ea"/>
                  <a:cs typeface="Arial" charset="0"/>
                </a:rPr>
                <a:t>0</a:t>
              </a:r>
            </a:p>
          </p:txBody>
        </p:sp>
        <p:sp>
          <p:nvSpPr>
            <p:cNvPr id="29" name="ZoneTexte 28">
              <a:extLst>
                <a:ext uri="{FF2B5EF4-FFF2-40B4-BE49-F238E27FC236}">
                  <a16:creationId xmlns:a16="http://schemas.microsoft.com/office/drawing/2014/main" id="{C9D3E552-5253-B84D-915F-A88894736902}"/>
                </a:ext>
              </a:extLst>
            </p:cNvPr>
            <p:cNvSpPr txBox="1"/>
            <p:nvPr/>
          </p:nvSpPr>
          <p:spPr>
            <a:xfrm>
              <a:off x="7719372" y="4463319"/>
              <a:ext cx="26321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+mn-ea"/>
                  <a:cs typeface="Arial" charset="0"/>
                </a:rPr>
                <a:t>3</a:t>
              </a:r>
            </a:p>
          </p:txBody>
        </p:sp>
        <p:sp>
          <p:nvSpPr>
            <p:cNvPr id="30" name="ZoneTexte 29">
              <a:extLst>
                <a:ext uri="{FF2B5EF4-FFF2-40B4-BE49-F238E27FC236}">
                  <a16:creationId xmlns:a16="http://schemas.microsoft.com/office/drawing/2014/main" id="{E00AC2BD-7977-1B4F-B113-8F889467C1D1}"/>
                </a:ext>
              </a:extLst>
            </p:cNvPr>
            <p:cNvSpPr txBox="1"/>
            <p:nvPr/>
          </p:nvSpPr>
          <p:spPr>
            <a:xfrm>
              <a:off x="8436460" y="4463319"/>
              <a:ext cx="26321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100" dirty="0">
                  <a:solidFill>
                    <a:srgbClr val="000000"/>
                  </a:solidFill>
                </a:rPr>
                <a:t>7</a:t>
              </a:r>
              <a:endParaRPr kumimoji="0" lang="en-US" sz="1100" b="0" i="0" u="none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31" name="ZoneTexte 30">
              <a:extLst>
                <a:ext uri="{FF2B5EF4-FFF2-40B4-BE49-F238E27FC236}">
                  <a16:creationId xmlns:a16="http://schemas.microsoft.com/office/drawing/2014/main" id="{87228D3F-8AAD-734B-9E79-023333D6E9F6}"/>
                </a:ext>
              </a:extLst>
            </p:cNvPr>
            <p:cNvSpPr txBox="1"/>
            <p:nvPr/>
          </p:nvSpPr>
          <p:spPr>
            <a:xfrm>
              <a:off x="8779626" y="4463319"/>
              <a:ext cx="26321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+mn-ea"/>
                  <a:cs typeface="Arial" charset="0"/>
                </a:rPr>
                <a:t>9</a:t>
              </a:r>
            </a:p>
          </p:txBody>
        </p:sp>
        <p:sp>
          <p:nvSpPr>
            <p:cNvPr id="32" name="ZoneTexte 31">
              <a:extLst>
                <a:ext uri="{FF2B5EF4-FFF2-40B4-BE49-F238E27FC236}">
                  <a16:creationId xmlns:a16="http://schemas.microsoft.com/office/drawing/2014/main" id="{0143E20C-CC8D-2C4F-826A-29441F6F221D}"/>
                </a:ext>
              </a:extLst>
            </p:cNvPr>
            <p:cNvSpPr txBox="1"/>
            <p:nvPr/>
          </p:nvSpPr>
          <p:spPr>
            <a:xfrm>
              <a:off x="9274138" y="4463319"/>
              <a:ext cx="34176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+mn-ea"/>
                  <a:cs typeface="Arial" charset="0"/>
                </a:rPr>
                <a:t>12</a:t>
              </a:r>
            </a:p>
          </p:txBody>
        </p:sp>
        <p:sp>
          <p:nvSpPr>
            <p:cNvPr id="33" name="ZoneTexte 32">
              <a:extLst>
                <a:ext uri="{FF2B5EF4-FFF2-40B4-BE49-F238E27FC236}">
                  <a16:creationId xmlns:a16="http://schemas.microsoft.com/office/drawing/2014/main" id="{3269F902-39FB-E34D-949A-C6B223A3D2FF}"/>
                </a:ext>
              </a:extLst>
            </p:cNvPr>
            <p:cNvSpPr txBox="1"/>
            <p:nvPr/>
          </p:nvSpPr>
          <p:spPr>
            <a:xfrm>
              <a:off x="9786976" y="4463319"/>
              <a:ext cx="34176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+mn-ea"/>
                  <a:cs typeface="Arial" charset="0"/>
                </a:rPr>
                <a:t>15</a:t>
              </a:r>
            </a:p>
          </p:txBody>
        </p:sp>
        <p:sp>
          <p:nvSpPr>
            <p:cNvPr id="34" name="ZoneTexte 33">
              <a:extLst>
                <a:ext uri="{FF2B5EF4-FFF2-40B4-BE49-F238E27FC236}">
                  <a16:creationId xmlns:a16="http://schemas.microsoft.com/office/drawing/2014/main" id="{EABC53A9-9431-484C-8616-44256037DF19}"/>
                </a:ext>
              </a:extLst>
            </p:cNvPr>
            <p:cNvSpPr txBox="1"/>
            <p:nvPr/>
          </p:nvSpPr>
          <p:spPr>
            <a:xfrm>
              <a:off x="10318965" y="4463319"/>
              <a:ext cx="34176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+mn-ea"/>
                  <a:cs typeface="Arial" charset="0"/>
                </a:rPr>
                <a:t>18</a:t>
              </a:r>
            </a:p>
          </p:txBody>
        </p:sp>
        <p:sp>
          <p:nvSpPr>
            <p:cNvPr id="35" name="ZoneTexte 34">
              <a:extLst>
                <a:ext uri="{FF2B5EF4-FFF2-40B4-BE49-F238E27FC236}">
                  <a16:creationId xmlns:a16="http://schemas.microsoft.com/office/drawing/2014/main" id="{9A13894E-24BF-694E-8894-AC971BD7CCDD}"/>
                </a:ext>
              </a:extLst>
            </p:cNvPr>
            <p:cNvSpPr txBox="1"/>
            <p:nvPr/>
          </p:nvSpPr>
          <p:spPr>
            <a:xfrm>
              <a:off x="10849298" y="4463319"/>
              <a:ext cx="34176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+mn-ea"/>
                  <a:cs typeface="Arial" charset="0"/>
                </a:rPr>
                <a:t>21</a:t>
              </a:r>
            </a:p>
          </p:txBody>
        </p:sp>
        <p:sp>
          <p:nvSpPr>
            <p:cNvPr id="36" name="ZoneTexte 35">
              <a:extLst>
                <a:ext uri="{FF2B5EF4-FFF2-40B4-BE49-F238E27FC236}">
                  <a16:creationId xmlns:a16="http://schemas.microsoft.com/office/drawing/2014/main" id="{982CCBC5-D9AF-5748-8453-1DE17CBC103A}"/>
                </a:ext>
              </a:extLst>
            </p:cNvPr>
            <p:cNvSpPr txBox="1"/>
            <p:nvPr/>
          </p:nvSpPr>
          <p:spPr>
            <a:xfrm>
              <a:off x="11404167" y="4463319"/>
              <a:ext cx="34176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+mn-ea"/>
                  <a:cs typeface="Arial" charset="0"/>
                </a:rPr>
                <a:t>24</a:t>
              </a:r>
            </a:p>
          </p:txBody>
        </p:sp>
        <p:sp>
          <p:nvSpPr>
            <p:cNvPr id="37" name="ZoneTexte 36">
              <a:extLst>
                <a:ext uri="{FF2B5EF4-FFF2-40B4-BE49-F238E27FC236}">
                  <a16:creationId xmlns:a16="http://schemas.microsoft.com/office/drawing/2014/main" id="{99615552-7513-004E-8B33-1045A58B6AFF}"/>
                </a:ext>
              </a:extLst>
            </p:cNvPr>
            <p:cNvSpPr txBox="1"/>
            <p:nvPr/>
          </p:nvSpPr>
          <p:spPr>
            <a:xfrm>
              <a:off x="9143935" y="4656263"/>
              <a:ext cx="639919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100" b="1" dirty="0">
                  <a:solidFill>
                    <a:srgbClr val="000000"/>
                  </a:solidFill>
                </a:rPr>
                <a:t>Months</a:t>
              </a:r>
              <a:endParaRPr kumimoji="0" lang="en-US" sz="1100" b="1" i="0" u="none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38" name="ZoneTexte 37">
              <a:extLst>
                <a:ext uri="{FF2B5EF4-FFF2-40B4-BE49-F238E27FC236}">
                  <a16:creationId xmlns:a16="http://schemas.microsoft.com/office/drawing/2014/main" id="{0BF8019D-61BD-6045-9A08-9C720E034D51}"/>
                </a:ext>
              </a:extLst>
            </p:cNvPr>
            <p:cNvSpPr txBox="1"/>
            <p:nvPr/>
          </p:nvSpPr>
          <p:spPr>
            <a:xfrm>
              <a:off x="7334388" y="1964823"/>
              <a:ext cx="222567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200" b="1" dirty="0">
                  <a:solidFill>
                    <a:srgbClr val="000000"/>
                  </a:solidFill>
                </a:rPr>
                <a:t>Incidence (rate/</a:t>
              </a:r>
              <a:r>
                <a:rPr kumimoji="0" lang="en-US" sz="1200" b="1" i="0" u="none" strike="noStrike" kern="1200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100 PY (</a:t>
              </a:r>
              <a:r>
                <a:rPr lang="en-US" sz="1200" b="1" dirty="0">
                  <a:solidFill>
                    <a:srgbClr val="000000"/>
                  </a:solidFill>
                </a:rPr>
                <a:t>95 % CI</a:t>
              </a:r>
              <a:r>
                <a:rPr kumimoji="0" lang="en-US" sz="1200" b="1" i="0" u="none" strike="noStrike" kern="1200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)</a:t>
              </a:r>
            </a:p>
          </p:txBody>
        </p:sp>
        <p:sp>
          <p:nvSpPr>
            <p:cNvPr id="39" name="ZoneTexte 38">
              <a:extLst>
                <a:ext uri="{FF2B5EF4-FFF2-40B4-BE49-F238E27FC236}">
                  <a16:creationId xmlns:a16="http://schemas.microsoft.com/office/drawing/2014/main" id="{32B76AE4-A8DC-BB4B-A133-2CEC7DF270E5}"/>
                </a:ext>
              </a:extLst>
            </p:cNvPr>
            <p:cNvSpPr txBox="1"/>
            <p:nvPr/>
          </p:nvSpPr>
          <p:spPr>
            <a:xfrm>
              <a:off x="7645964" y="2164694"/>
              <a:ext cx="164019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+mn-ea"/>
                  <a:cs typeface="Arial" charset="0"/>
                </a:rPr>
                <a:t>Placebo: 4.3 (3.3 ; 5.5)</a:t>
              </a:r>
            </a:p>
          </p:txBody>
        </p:sp>
        <p:sp>
          <p:nvSpPr>
            <p:cNvPr id="40" name="ZoneTexte 39">
              <a:extLst>
                <a:ext uri="{FF2B5EF4-FFF2-40B4-BE49-F238E27FC236}">
                  <a16:creationId xmlns:a16="http://schemas.microsoft.com/office/drawing/2014/main" id="{5106E9CA-8AC4-904D-8B98-ED8B0647E915}"/>
                </a:ext>
              </a:extLst>
            </p:cNvPr>
            <p:cNvSpPr txBox="1"/>
            <p:nvPr/>
          </p:nvSpPr>
          <p:spPr>
            <a:xfrm>
              <a:off x="7645964" y="2378740"/>
              <a:ext cx="162211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+mn-ea"/>
                  <a:cs typeface="Arial" charset="0"/>
                </a:rPr>
                <a:t>Vaccine: 3.6 (2.7 ; 4.8)</a:t>
              </a:r>
            </a:p>
          </p:txBody>
        </p:sp>
        <p:sp>
          <p:nvSpPr>
            <p:cNvPr id="41" name="ZoneTexte 40">
              <a:extLst>
                <a:ext uri="{FF2B5EF4-FFF2-40B4-BE49-F238E27FC236}">
                  <a16:creationId xmlns:a16="http://schemas.microsoft.com/office/drawing/2014/main" id="{D4992062-204F-E84F-B0C7-F3F7B94D5179}"/>
                </a:ext>
              </a:extLst>
            </p:cNvPr>
            <p:cNvSpPr txBox="1"/>
            <p:nvPr/>
          </p:nvSpPr>
          <p:spPr>
            <a:xfrm>
              <a:off x="6407989" y="4798120"/>
              <a:ext cx="646331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050" b="1" dirty="0">
                  <a:solidFill>
                    <a:srgbClr val="000000"/>
                  </a:solidFill>
                </a:rPr>
                <a:t>N at risk</a:t>
              </a:r>
              <a:endParaRPr kumimoji="0" lang="en-US" sz="1050" b="1" i="0" u="none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42" name="ZoneTexte 41">
              <a:extLst>
                <a:ext uri="{FF2B5EF4-FFF2-40B4-BE49-F238E27FC236}">
                  <a16:creationId xmlns:a16="http://schemas.microsoft.com/office/drawing/2014/main" id="{5A8613E6-3EA0-D645-A2DB-E59D1CC681BB}"/>
                </a:ext>
              </a:extLst>
            </p:cNvPr>
            <p:cNvSpPr txBox="1"/>
            <p:nvPr/>
          </p:nvSpPr>
          <p:spPr>
            <a:xfrm>
              <a:off x="6407989" y="5326058"/>
              <a:ext cx="2249334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050" b="1" dirty="0">
                  <a:solidFill>
                    <a:srgbClr val="000000"/>
                  </a:solidFill>
                </a:rPr>
                <a:t>Cumulative number of HIV infections</a:t>
              </a:r>
              <a:endParaRPr kumimoji="0" lang="en-US" sz="1050" b="1" i="0" u="none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43" name="ZoneTexte 42">
              <a:extLst>
                <a:ext uri="{FF2B5EF4-FFF2-40B4-BE49-F238E27FC236}">
                  <a16:creationId xmlns:a16="http://schemas.microsoft.com/office/drawing/2014/main" id="{CB6213B9-C2EA-1541-A429-8BC9BBAFCF0F}"/>
                </a:ext>
              </a:extLst>
            </p:cNvPr>
            <p:cNvSpPr txBox="1"/>
            <p:nvPr/>
          </p:nvSpPr>
          <p:spPr>
            <a:xfrm>
              <a:off x="7066945" y="4943012"/>
              <a:ext cx="490839" cy="4154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1 109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050" dirty="0">
                  <a:solidFill>
                    <a:srgbClr val="000000"/>
                  </a:solidFill>
                </a:rPr>
                <a:t>1 079</a:t>
              </a:r>
              <a:endParaRPr kumimoji="0" lang="en-US" sz="1050" b="0" i="0" u="none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44" name="ZoneTexte 43">
              <a:extLst>
                <a:ext uri="{FF2B5EF4-FFF2-40B4-BE49-F238E27FC236}">
                  <a16:creationId xmlns:a16="http://schemas.microsoft.com/office/drawing/2014/main" id="{8246A706-27FE-344E-BC29-AD3CDDBA924A}"/>
                </a:ext>
              </a:extLst>
            </p:cNvPr>
            <p:cNvSpPr txBox="1"/>
            <p:nvPr/>
          </p:nvSpPr>
          <p:spPr>
            <a:xfrm>
              <a:off x="7605560" y="4943012"/>
              <a:ext cx="490839" cy="4154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1 109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050" dirty="0">
                  <a:solidFill>
                    <a:srgbClr val="000000"/>
                  </a:solidFill>
                </a:rPr>
                <a:t>1 079</a:t>
              </a:r>
              <a:endParaRPr kumimoji="0" lang="en-US" sz="1050" b="0" i="0" u="none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45" name="ZoneTexte 44">
              <a:extLst>
                <a:ext uri="{FF2B5EF4-FFF2-40B4-BE49-F238E27FC236}">
                  <a16:creationId xmlns:a16="http://schemas.microsoft.com/office/drawing/2014/main" id="{A9D6B04C-7A46-5D49-9878-53391E9B98B4}"/>
                </a:ext>
              </a:extLst>
            </p:cNvPr>
            <p:cNvSpPr txBox="1"/>
            <p:nvPr/>
          </p:nvSpPr>
          <p:spPr>
            <a:xfrm>
              <a:off x="8322648" y="4943012"/>
              <a:ext cx="490839" cy="4154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050" dirty="0">
                  <a:solidFill>
                    <a:srgbClr val="000000"/>
                  </a:solidFill>
                </a:rPr>
                <a:t>1 100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1 065</a:t>
              </a:r>
            </a:p>
          </p:txBody>
        </p:sp>
        <p:sp>
          <p:nvSpPr>
            <p:cNvPr id="46" name="ZoneTexte 45">
              <a:extLst>
                <a:ext uri="{FF2B5EF4-FFF2-40B4-BE49-F238E27FC236}">
                  <a16:creationId xmlns:a16="http://schemas.microsoft.com/office/drawing/2014/main" id="{315C7322-6365-2349-90EB-2A550D8DE4FA}"/>
                </a:ext>
              </a:extLst>
            </p:cNvPr>
            <p:cNvSpPr txBox="1"/>
            <p:nvPr/>
          </p:nvSpPr>
          <p:spPr>
            <a:xfrm>
              <a:off x="8665814" y="4943012"/>
              <a:ext cx="490839" cy="4154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1 092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050" dirty="0">
                  <a:solidFill>
                    <a:srgbClr val="000000"/>
                  </a:solidFill>
                </a:rPr>
                <a:t>1 054</a:t>
              </a:r>
              <a:endParaRPr kumimoji="0" lang="en-US" sz="1050" b="0" i="0" u="none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47" name="ZoneTexte 46">
              <a:extLst>
                <a:ext uri="{FF2B5EF4-FFF2-40B4-BE49-F238E27FC236}">
                  <a16:creationId xmlns:a16="http://schemas.microsoft.com/office/drawing/2014/main" id="{8AFCAD42-297F-B943-996C-F683D7C40496}"/>
                </a:ext>
              </a:extLst>
            </p:cNvPr>
            <p:cNvSpPr txBox="1"/>
            <p:nvPr/>
          </p:nvSpPr>
          <p:spPr>
            <a:xfrm>
              <a:off x="9199599" y="4943012"/>
              <a:ext cx="490839" cy="4154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1 068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050" dirty="0">
                  <a:solidFill>
                    <a:srgbClr val="000000"/>
                  </a:solidFill>
                </a:rPr>
                <a:t>1 036</a:t>
              </a:r>
              <a:endParaRPr kumimoji="0" lang="en-US" sz="1050" b="0" i="0" u="none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48" name="ZoneTexte 47">
              <a:extLst>
                <a:ext uri="{FF2B5EF4-FFF2-40B4-BE49-F238E27FC236}">
                  <a16:creationId xmlns:a16="http://schemas.microsoft.com/office/drawing/2014/main" id="{8DC091DF-7D3C-504C-A609-0B940D2C82CB}"/>
                </a:ext>
              </a:extLst>
            </p:cNvPr>
            <p:cNvSpPr txBox="1"/>
            <p:nvPr/>
          </p:nvSpPr>
          <p:spPr>
            <a:xfrm>
              <a:off x="9712437" y="4943012"/>
              <a:ext cx="490839" cy="4154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1 049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050" dirty="0">
                  <a:solidFill>
                    <a:srgbClr val="000000"/>
                  </a:solidFill>
                </a:rPr>
                <a:t>1 014</a:t>
              </a:r>
              <a:endParaRPr kumimoji="0" lang="en-US" sz="1050" b="0" i="0" u="none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49" name="ZoneTexte 48">
              <a:extLst>
                <a:ext uri="{FF2B5EF4-FFF2-40B4-BE49-F238E27FC236}">
                  <a16:creationId xmlns:a16="http://schemas.microsoft.com/office/drawing/2014/main" id="{CB7D126A-8636-1C41-9ED0-602DAD3F0269}"/>
                </a:ext>
              </a:extLst>
            </p:cNvPr>
            <p:cNvSpPr txBox="1"/>
            <p:nvPr/>
          </p:nvSpPr>
          <p:spPr>
            <a:xfrm>
              <a:off x="10244426" y="4943012"/>
              <a:ext cx="490839" cy="4154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1 031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050" dirty="0">
                  <a:solidFill>
                    <a:srgbClr val="000000"/>
                  </a:solidFill>
                </a:rPr>
                <a:t>993</a:t>
              </a:r>
              <a:endParaRPr kumimoji="0" lang="en-US" sz="1050" b="0" i="0" u="none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50" name="ZoneTexte 49">
              <a:extLst>
                <a:ext uri="{FF2B5EF4-FFF2-40B4-BE49-F238E27FC236}">
                  <a16:creationId xmlns:a16="http://schemas.microsoft.com/office/drawing/2014/main" id="{7164D182-7E76-FE4C-BC54-C62EDC82F0E1}"/>
                </a:ext>
              </a:extLst>
            </p:cNvPr>
            <p:cNvSpPr txBox="1"/>
            <p:nvPr/>
          </p:nvSpPr>
          <p:spPr>
            <a:xfrm>
              <a:off x="10774759" y="4943012"/>
              <a:ext cx="490839" cy="4154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1 007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050" dirty="0">
                  <a:solidFill>
                    <a:srgbClr val="000000"/>
                  </a:solidFill>
                </a:rPr>
                <a:t>977</a:t>
              </a:r>
              <a:endParaRPr kumimoji="0" lang="en-US" sz="1050" b="0" i="0" u="none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51" name="ZoneTexte 50">
              <a:extLst>
                <a:ext uri="{FF2B5EF4-FFF2-40B4-BE49-F238E27FC236}">
                  <a16:creationId xmlns:a16="http://schemas.microsoft.com/office/drawing/2014/main" id="{717E4BA4-70E2-DF4E-AB25-5324B7D46A7A}"/>
                </a:ext>
              </a:extLst>
            </p:cNvPr>
            <p:cNvSpPr txBox="1"/>
            <p:nvPr/>
          </p:nvSpPr>
          <p:spPr>
            <a:xfrm>
              <a:off x="11379321" y="4943012"/>
              <a:ext cx="391453" cy="4154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161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050" dirty="0">
                  <a:solidFill>
                    <a:srgbClr val="000000"/>
                  </a:solidFill>
                </a:rPr>
                <a:t>156</a:t>
              </a:r>
              <a:endParaRPr kumimoji="0" lang="en-US" sz="1050" b="0" i="0" u="none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52" name="ZoneTexte 51">
              <a:extLst>
                <a:ext uri="{FF2B5EF4-FFF2-40B4-BE49-F238E27FC236}">
                  <a16:creationId xmlns:a16="http://schemas.microsoft.com/office/drawing/2014/main" id="{F45123A1-E701-4144-9D9B-D40FE67B02DA}"/>
                </a:ext>
              </a:extLst>
            </p:cNvPr>
            <p:cNvSpPr txBox="1"/>
            <p:nvPr/>
          </p:nvSpPr>
          <p:spPr>
            <a:xfrm>
              <a:off x="7182361" y="5483303"/>
              <a:ext cx="260008" cy="4154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0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050" dirty="0">
                  <a:solidFill>
                    <a:srgbClr val="000000"/>
                  </a:solidFill>
                </a:rPr>
                <a:t>0</a:t>
              </a:r>
              <a:endParaRPr kumimoji="0" lang="en-US" sz="1050" b="0" i="0" u="none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53" name="ZoneTexte 52">
              <a:extLst>
                <a:ext uri="{FF2B5EF4-FFF2-40B4-BE49-F238E27FC236}">
                  <a16:creationId xmlns:a16="http://schemas.microsoft.com/office/drawing/2014/main" id="{B7FAD6A9-B0FD-DC47-8F63-3F9243140765}"/>
                </a:ext>
              </a:extLst>
            </p:cNvPr>
            <p:cNvSpPr txBox="1"/>
            <p:nvPr/>
          </p:nvSpPr>
          <p:spPr>
            <a:xfrm>
              <a:off x="7720976" y="5483303"/>
              <a:ext cx="260008" cy="4154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0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050" dirty="0">
                  <a:solidFill>
                    <a:srgbClr val="000000"/>
                  </a:solidFill>
                </a:rPr>
                <a:t>0</a:t>
              </a:r>
              <a:endParaRPr kumimoji="0" lang="en-US" sz="1050" b="0" i="0" u="none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54" name="ZoneTexte 53">
              <a:extLst>
                <a:ext uri="{FF2B5EF4-FFF2-40B4-BE49-F238E27FC236}">
                  <a16:creationId xmlns:a16="http://schemas.microsoft.com/office/drawing/2014/main" id="{B2C8DF62-F526-B649-B389-F0D7A166857D}"/>
                </a:ext>
              </a:extLst>
            </p:cNvPr>
            <p:cNvSpPr txBox="1"/>
            <p:nvPr/>
          </p:nvSpPr>
          <p:spPr>
            <a:xfrm>
              <a:off x="8438064" y="5483303"/>
              <a:ext cx="260008" cy="4154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050" dirty="0">
                  <a:solidFill>
                    <a:srgbClr val="000000"/>
                  </a:solidFill>
                </a:rPr>
                <a:t>0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0</a:t>
              </a:r>
            </a:p>
          </p:txBody>
        </p:sp>
        <p:sp>
          <p:nvSpPr>
            <p:cNvPr id="55" name="ZoneTexte 54">
              <a:extLst>
                <a:ext uri="{FF2B5EF4-FFF2-40B4-BE49-F238E27FC236}">
                  <a16:creationId xmlns:a16="http://schemas.microsoft.com/office/drawing/2014/main" id="{87CA1CF8-A6FF-8E4E-8181-78EEB85EE8B4}"/>
                </a:ext>
              </a:extLst>
            </p:cNvPr>
            <p:cNvSpPr txBox="1"/>
            <p:nvPr/>
          </p:nvSpPr>
          <p:spPr>
            <a:xfrm>
              <a:off x="8781230" y="5483303"/>
              <a:ext cx="260008" cy="4154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3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050" dirty="0">
                  <a:solidFill>
                    <a:srgbClr val="000000"/>
                  </a:solidFill>
                </a:rPr>
                <a:t>6</a:t>
              </a:r>
              <a:endParaRPr kumimoji="0" lang="en-US" sz="1050" b="0" i="0" u="none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56" name="ZoneTexte 55">
              <a:extLst>
                <a:ext uri="{FF2B5EF4-FFF2-40B4-BE49-F238E27FC236}">
                  <a16:creationId xmlns:a16="http://schemas.microsoft.com/office/drawing/2014/main" id="{C97C4820-4085-014B-8AA1-71C83CCF88AD}"/>
                </a:ext>
              </a:extLst>
            </p:cNvPr>
            <p:cNvSpPr txBox="1"/>
            <p:nvPr/>
          </p:nvSpPr>
          <p:spPr>
            <a:xfrm>
              <a:off x="9277345" y="5483303"/>
              <a:ext cx="335348" cy="4154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18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050" dirty="0">
                  <a:solidFill>
                    <a:srgbClr val="000000"/>
                  </a:solidFill>
                </a:rPr>
                <a:t>17</a:t>
              </a:r>
              <a:endParaRPr kumimoji="0" lang="en-US" sz="1050" b="0" i="0" u="none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57" name="ZoneTexte 56">
              <a:extLst>
                <a:ext uri="{FF2B5EF4-FFF2-40B4-BE49-F238E27FC236}">
                  <a16:creationId xmlns:a16="http://schemas.microsoft.com/office/drawing/2014/main" id="{DBFBFF79-9C32-AF47-AAE3-8727CBDF68F4}"/>
                </a:ext>
              </a:extLst>
            </p:cNvPr>
            <p:cNvSpPr txBox="1"/>
            <p:nvPr/>
          </p:nvSpPr>
          <p:spPr>
            <a:xfrm>
              <a:off x="9790183" y="5483303"/>
              <a:ext cx="335348" cy="4154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28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050" dirty="0">
                  <a:solidFill>
                    <a:srgbClr val="000000"/>
                  </a:solidFill>
                </a:rPr>
                <a:t>27</a:t>
              </a:r>
              <a:endParaRPr kumimoji="0" lang="en-US" sz="1050" b="0" i="0" u="none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58" name="ZoneTexte 57">
              <a:extLst>
                <a:ext uri="{FF2B5EF4-FFF2-40B4-BE49-F238E27FC236}">
                  <a16:creationId xmlns:a16="http://schemas.microsoft.com/office/drawing/2014/main" id="{D659E206-DEAA-8C49-947D-5C97B1491818}"/>
                </a:ext>
              </a:extLst>
            </p:cNvPr>
            <p:cNvSpPr txBox="1"/>
            <p:nvPr/>
          </p:nvSpPr>
          <p:spPr>
            <a:xfrm>
              <a:off x="10322172" y="5483303"/>
              <a:ext cx="335348" cy="4154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42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050" dirty="0">
                  <a:solidFill>
                    <a:srgbClr val="000000"/>
                  </a:solidFill>
                </a:rPr>
                <a:t>34</a:t>
              </a:r>
              <a:endParaRPr kumimoji="0" lang="en-US" sz="1050" b="0" i="0" u="none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59" name="ZoneTexte 58">
              <a:extLst>
                <a:ext uri="{FF2B5EF4-FFF2-40B4-BE49-F238E27FC236}">
                  <a16:creationId xmlns:a16="http://schemas.microsoft.com/office/drawing/2014/main" id="{D7085244-8B57-044B-995F-B89AE0CBD85C}"/>
                </a:ext>
              </a:extLst>
            </p:cNvPr>
            <p:cNvSpPr txBox="1"/>
            <p:nvPr/>
          </p:nvSpPr>
          <p:spPr>
            <a:xfrm>
              <a:off x="10852505" y="5483303"/>
              <a:ext cx="335348" cy="4154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51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050" dirty="0">
                  <a:solidFill>
                    <a:srgbClr val="000000"/>
                  </a:solidFill>
                </a:rPr>
                <a:t>40</a:t>
              </a:r>
              <a:endParaRPr kumimoji="0" lang="en-US" sz="1050" b="0" i="0" u="none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60" name="ZoneTexte 59">
              <a:extLst>
                <a:ext uri="{FF2B5EF4-FFF2-40B4-BE49-F238E27FC236}">
                  <a16:creationId xmlns:a16="http://schemas.microsoft.com/office/drawing/2014/main" id="{DE04ADA3-0C56-E94E-B120-591AA352ECBD}"/>
                </a:ext>
              </a:extLst>
            </p:cNvPr>
            <p:cNvSpPr txBox="1"/>
            <p:nvPr/>
          </p:nvSpPr>
          <p:spPr>
            <a:xfrm>
              <a:off x="11407374" y="5483303"/>
              <a:ext cx="335348" cy="4154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63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050" dirty="0">
                  <a:solidFill>
                    <a:srgbClr val="000000"/>
                  </a:solidFill>
                </a:rPr>
                <a:t>51</a:t>
              </a:r>
              <a:endParaRPr kumimoji="0" lang="en-US" sz="1050" b="0" i="0" u="none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61" name="Line 23">
              <a:extLst>
                <a:ext uri="{FF2B5EF4-FFF2-40B4-BE49-F238E27FC236}">
                  <a16:creationId xmlns:a16="http://schemas.microsoft.com/office/drawing/2014/main" id="{A0B196DF-DB7E-0146-87E9-463BE4697D2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837074" y="5204104"/>
              <a:ext cx="248786" cy="0"/>
            </a:xfrm>
            <a:prstGeom prst="line">
              <a:avLst/>
            </a:prstGeom>
            <a:noFill/>
            <a:ln w="28575">
              <a:solidFill>
                <a:srgbClr val="C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 dirty="0">
                <a:solidFill>
                  <a:srgbClr val="000000"/>
                </a:solidFill>
              </a:endParaRPr>
            </a:p>
          </p:txBody>
        </p:sp>
        <p:sp>
          <p:nvSpPr>
            <p:cNvPr id="62" name="Line 24">
              <a:extLst>
                <a:ext uri="{FF2B5EF4-FFF2-40B4-BE49-F238E27FC236}">
                  <a16:creationId xmlns:a16="http://schemas.microsoft.com/office/drawing/2014/main" id="{5D1A95E5-C9AB-EA42-8441-4FD3FA41642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837074" y="5078537"/>
              <a:ext cx="248786" cy="0"/>
            </a:xfrm>
            <a:prstGeom prst="line">
              <a:avLst/>
            </a:prstGeom>
            <a:noFill/>
            <a:ln w="28575">
              <a:solidFill>
                <a:srgbClr val="66666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 dirty="0">
                <a:solidFill>
                  <a:srgbClr val="000000"/>
                </a:solidFill>
              </a:endParaRPr>
            </a:p>
          </p:txBody>
        </p:sp>
        <p:sp>
          <p:nvSpPr>
            <p:cNvPr id="63" name="Line 23">
              <a:extLst>
                <a:ext uri="{FF2B5EF4-FFF2-40B4-BE49-F238E27FC236}">
                  <a16:creationId xmlns:a16="http://schemas.microsoft.com/office/drawing/2014/main" id="{A75BC952-3674-FE40-B9B6-74C44D37CB6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837074" y="5742266"/>
              <a:ext cx="248786" cy="0"/>
            </a:xfrm>
            <a:prstGeom prst="line">
              <a:avLst/>
            </a:prstGeom>
            <a:noFill/>
            <a:ln w="28575">
              <a:solidFill>
                <a:srgbClr val="C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 dirty="0">
                <a:solidFill>
                  <a:srgbClr val="000000"/>
                </a:solidFill>
              </a:endParaRPr>
            </a:p>
          </p:txBody>
        </p:sp>
        <p:sp>
          <p:nvSpPr>
            <p:cNvPr id="64" name="Line 24">
              <a:extLst>
                <a:ext uri="{FF2B5EF4-FFF2-40B4-BE49-F238E27FC236}">
                  <a16:creationId xmlns:a16="http://schemas.microsoft.com/office/drawing/2014/main" id="{5B3A9D1E-FBCB-894A-814D-AFD6DE7C784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837074" y="5616699"/>
              <a:ext cx="248786" cy="0"/>
            </a:xfrm>
            <a:prstGeom prst="line">
              <a:avLst/>
            </a:prstGeom>
            <a:noFill/>
            <a:ln w="28575">
              <a:solidFill>
                <a:srgbClr val="66666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 dirty="0">
                <a:solidFill>
                  <a:srgbClr val="000000"/>
                </a:solidFill>
              </a:endParaRPr>
            </a:p>
          </p:txBody>
        </p:sp>
      </p:grpSp>
      <p:sp>
        <p:nvSpPr>
          <p:cNvPr id="87" name="ZoneTexte 86">
            <a:extLst>
              <a:ext uri="{FF2B5EF4-FFF2-40B4-BE49-F238E27FC236}">
                <a16:creationId xmlns:a16="http://schemas.microsoft.com/office/drawing/2014/main" id="{1F61EEA9-37EB-7E42-A16A-5E2799DDDFF6}"/>
              </a:ext>
            </a:extLst>
          </p:cNvPr>
          <p:cNvSpPr txBox="1"/>
          <p:nvPr/>
        </p:nvSpPr>
        <p:spPr>
          <a:xfrm>
            <a:off x="859188" y="6241616"/>
            <a:ext cx="96369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Vaccine efficacy, primary endpoint (from M7 to M24 in PP population): 25.2 % (95 % CI : -10.5 to 49.4) ; p = 0.14</a:t>
            </a:r>
            <a:endParaRPr lang="en-US" sz="1600" b="1" baseline="30000" dirty="0"/>
          </a:p>
        </p:txBody>
      </p:sp>
      <p:sp>
        <p:nvSpPr>
          <p:cNvPr id="88" name="Text Box 3">
            <a:extLst>
              <a:ext uri="{FF2B5EF4-FFF2-40B4-BE49-F238E27FC236}">
                <a16:creationId xmlns:a16="http://schemas.microsoft.com/office/drawing/2014/main" id="{9480435D-D7B0-4CD2-8F1C-6DD366A766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51424" y="6444771"/>
            <a:ext cx="234057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eaLnBrk="0" hangingPunct="0"/>
            <a:r>
              <a:rPr lang="pt-BR" sz="1400" i="1" dirty="0">
                <a:solidFill>
                  <a:srgbClr val="0070C0"/>
                </a:solidFill>
              </a:rPr>
              <a:t>Gray GE, CROI 2022, Abs. 121</a:t>
            </a:r>
          </a:p>
        </p:txBody>
      </p:sp>
      <p:cxnSp>
        <p:nvCxnSpPr>
          <p:cNvPr id="5" name="Connecteur : en angle 4">
            <a:extLst>
              <a:ext uri="{FF2B5EF4-FFF2-40B4-BE49-F238E27FC236}">
                <a16:creationId xmlns:a16="http://schemas.microsoft.com/office/drawing/2014/main" id="{8C7A730D-9595-4984-841C-19391004402B}"/>
              </a:ext>
            </a:extLst>
          </p:cNvPr>
          <p:cNvCxnSpPr>
            <a:endCxn id="14" idx="1"/>
          </p:cNvCxnSpPr>
          <p:nvPr/>
        </p:nvCxnSpPr>
        <p:spPr>
          <a:xfrm flipV="1">
            <a:off x="2915451" y="3531749"/>
            <a:ext cx="387672" cy="373427"/>
          </a:xfrm>
          <a:prstGeom prst="bentConnector3">
            <a:avLst/>
          </a:prstGeom>
          <a:ln w="19050">
            <a:solidFill>
              <a:schemeClr val="accent1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7" name="Connecteur : en angle 6">
            <a:extLst>
              <a:ext uri="{FF2B5EF4-FFF2-40B4-BE49-F238E27FC236}">
                <a16:creationId xmlns:a16="http://schemas.microsoft.com/office/drawing/2014/main" id="{ECA6D210-ACF7-491B-AF79-7D1CDA42BD08}"/>
              </a:ext>
            </a:extLst>
          </p:cNvPr>
          <p:cNvCxnSpPr>
            <a:cxnSpLocks/>
          </p:cNvCxnSpPr>
          <p:nvPr/>
        </p:nvCxnSpPr>
        <p:spPr>
          <a:xfrm>
            <a:off x="2903277" y="3900631"/>
            <a:ext cx="424398" cy="372557"/>
          </a:xfrm>
          <a:prstGeom prst="bentConnector3">
            <a:avLst/>
          </a:prstGeom>
          <a:ln w="19050">
            <a:solidFill>
              <a:schemeClr val="accent1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4297436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FBF69FF-9041-6741-ABFB-1598758111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0471"/>
            <a:ext cx="11086214" cy="1481068"/>
          </a:xfrm>
        </p:spPr>
        <p:txBody>
          <a:bodyPr>
            <a:normAutofit/>
          </a:bodyPr>
          <a:lstStyle/>
          <a:p>
            <a:r>
              <a:rPr lang="en-US" sz="3600" dirty="0">
                <a:ea typeface="Times New Roman" panose="02020603050405020304" pitchFamily="18" charset="0"/>
                <a:cs typeface="Calibri" panose="020F0502020204030204" pitchFamily="34" charset="0"/>
              </a:rPr>
              <a:t>Feasibility of Long-Acting Combination HIV and Pregnancy Prevention Implant in Mouse Model</a:t>
            </a:r>
            <a:endParaRPr lang="fr-FR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27ECC636-8C96-F943-B360-E997C1597479}"/>
              </a:ext>
            </a:extLst>
          </p:cNvPr>
          <p:cNvSpPr txBox="1">
            <a:spLocks/>
          </p:cNvSpPr>
          <p:nvPr/>
        </p:nvSpPr>
        <p:spPr>
          <a:xfrm>
            <a:off x="609599" y="1797103"/>
            <a:ext cx="11368135" cy="1631897"/>
          </a:xfrm>
          <a:prstGeom prst="rect">
            <a:avLst/>
          </a:prstGeom>
        </p:spPr>
        <p:txBody>
          <a:bodyPr/>
          <a:lstStyle>
            <a:lvl1pPr marL="257175" indent="-257175" algn="l" defTabSz="342900" rtl="0" eaLnBrk="1" latinLnBrk="0" hangingPunct="1">
              <a:spcBef>
                <a:spcPct val="20000"/>
              </a:spcBef>
              <a:buClr>
                <a:srgbClr val="3C549F"/>
              </a:buClr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213" indent="-214313" algn="l" defTabSz="342900" rtl="0" eaLnBrk="1" latinLnBrk="0" hangingPunct="1">
              <a:spcBef>
                <a:spcPct val="20000"/>
              </a:spcBef>
              <a:buClr>
                <a:srgbClr val="3C549F"/>
              </a:buClr>
              <a:buFont typeface="Arial"/>
              <a:buChar char="–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Clr>
                <a:srgbClr val="3C549F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Clr>
                <a:srgbClr val="3C549F"/>
              </a:buClr>
              <a:buFont typeface="Arial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Clr>
                <a:srgbClr val="3C549F"/>
              </a:buClr>
              <a:buFont typeface="Arial"/>
              <a:buChar char="»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90-day in vivo study in BALB/c female mice</a:t>
            </a:r>
          </a:p>
          <a:p>
            <a:r>
              <a:rPr lang="en-US" sz="2000" dirty="0"/>
              <a:t>4 injectable ISFIs: DTG (278 mg/kg) + medroxyprogesterone acetate (70 mg/kg), DTG (278 mg/kg) </a:t>
            </a:r>
            <a:br>
              <a:rPr lang="en-US" sz="2000" dirty="0"/>
            </a:br>
            <a:r>
              <a:rPr lang="en-US" sz="2000" dirty="0"/>
              <a:t>+ </a:t>
            </a:r>
            <a:r>
              <a:rPr lang="en-US" sz="2000" dirty="0" err="1"/>
              <a:t>etonogestrel</a:t>
            </a:r>
            <a:r>
              <a:rPr lang="en-US" sz="2000" dirty="0"/>
              <a:t> (70 mg/kg), CAB (1215 mg/kg) + medroxyprogesterone acetate (76 mg/kg), </a:t>
            </a:r>
            <a:br>
              <a:rPr lang="en-US" sz="2000" dirty="0"/>
            </a:br>
            <a:r>
              <a:rPr lang="en-US" sz="2000" dirty="0"/>
              <a:t>CAB (1215 mg/kg) + </a:t>
            </a:r>
            <a:r>
              <a:rPr lang="en-US" sz="2000" dirty="0" err="1"/>
              <a:t>etonogestrel</a:t>
            </a:r>
            <a:r>
              <a:rPr lang="en-US" sz="2000" dirty="0"/>
              <a:t> (151 mg/kg), and control (no implant)</a:t>
            </a:r>
          </a:p>
          <a:p>
            <a:r>
              <a:rPr lang="en-US" sz="2000" dirty="0"/>
              <a:t>12 mice/group for PK studies + 12 mice/group for safety analyses</a:t>
            </a:r>
          </a:p>
          <a:p>
            <a:endParaRPr lang="en-US" sz="2000" dirty="0"/>
          </a:p>
          <a:p>
            <a:r>
              <a:rPr lang="en-US" b="1" dirty="0"/>
              <a:t>Results</a:t>
            </a:r>
          </a:p>
          <a:p>
            <a:pPr lvl="1"/>
            <a:r>
              <a:rPr lang="en-US" sz="1800" dirty="0"/>
              <a:t>SC, biodegradable, and removable long-acting ARV + contraceptive implant is feasible in humanized mouse model</a:t>
            </a:r>
          </a:p>
          <a:p>
            <a:pPr lvl="1"/>
            <a:r>
              <a:rPr lang="en-US" sz="1800" dirty="0"/>
              <a:t>Implant sustained release of ARV above concentration needed to inhibit viral replication for 90-day trial period</a:t>
            </a:r>
          </a:p>
          <a:p>
            <a:pPr lvl="1"/>
            <a:r>
              <a:rPr lang="en-US" sz="1800" dirty="0"/>
              <a:t>No difference in ARV release when </a:t>
            </a:r>
            <a:r>
              <a:rPr lang="en-US" sz="1800" dirty="0" err="1"/>
              <a:t>coformulated</a:t>
            </a:r>
            <a:r>
              <a:rPr lang="en-US" sz="1800" dirty="0"/>
              <a:t> with either contraceptive drug</a:t>
            </a:r>
          </a:p>
          <a:p>
            <a:pPr lvl="1"/>
            <a:r>
              <a:rPr lang="en-US" sz="1800" dirty="0"/>
              <a:t>Implant generally well tolerated</a:t>
            </a:r>
          </a:p>
        </p:txBody>
      </p:sp>
      <p:sp>
        <p:nvSpPr>
          <p:cNvPr id="6" name="Text Box 3">
            <a:extLst>
              <a:ext uri="{FF2B5EF4-FFF2-40B4-BE49-F238E27FC236}">
                <a16:creationId xmlns:a16="http://schemas.microsoft.com/office/drawing/2014/main" id="{8A071EAC-1681-47DC-87D6-684A5BE098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13840" y="6444771"/>
            <a:ext cx="217816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eaLnBrk="0" hangingPunct="0"/>
            <a:r>
              <a:rPr lang="en-US" sz="1400" i="1" dirty="0">
                <a:solidFill>
                  <a:srgbClr val="0070C0"/>
                </a:solidFill>
              </a:rPr>
              <a:t>Young I, CROI 2022, Abs. 80</a:t>
            </a:r>
          </a:p>
        </p:txBody>
      </p:sp>
    </p:spTree>
    <p:extLst>
      <p:ext uri="{BB962C8B-B14F-4D97-AF65-F5344CB8AC3E}">
        <p14:creationId xmlns:p14="http://schemas.microsoft.com/office/powerpoint/2010/main" val="70280077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5">
            <a:extLst>
              <a:ext uri="{FF2B5EF4-FFF2-40B4-BE49-F238E27FC236}">
                <a16:creationId xmlns:a16="http://schemas.microsoft.com/office/drawing/2014/main" id="{C0A66737-4B99-0247-A598-E5B3B1B3F639}"/>
              </a:ext>
            </a:extLst>
          </p:cNvPr>
          <p:cNvSpPr>
            <a:spLocks/>
          </p:cNvSpPr>
          <p:nvPr/>
        </p:nvSpPr>
        <p:spPr bwMode="auto">
          <a:xfrm rot="21119158">
            <a:off x="4625021" y="1793870"/>
            <a:ext cx="3612814" cy="2127499"/>
          </a:xfrm>
          <a:custGeom>
            <a:avLst/>
            <a:gdLst>
              <a:gd name="T0" fmla="*/ 939 w 939"/>
              <a:gd name="T1" fmla="*/ 370 h 681"/>
              <a:gd name="T2" fmla="*/ 918 w 939"/>
              <a:gd name="T3" fmla="*/ 496 h 681"/>
              <a:gd name="T4" fmla="*/ 715 w 939"/>
              <a:gd name="T5" fmla="*/ 666 h 681"/>
              <a:gd name="T6" fmla="*/ 104 w 939"/>
              <a:gd name="T7" fmla="*/ 487 h 681"/>
              <a:gd name="T8" fmla="*/ 90 w 939"/>
              <a:gd name="T9" fmla="*/ 283 h 681"/>
              <a:gd name="T10" fmla="*/ 552 w 939"/>
              <a:gd name="T11" fmla="*/ 19 h 681"/>
              <a:gd name="T12" fmla="*/ 738 w 939"/>
              <a:gd name="T13" fmla="*/ 16 h 681"/>
              <a:gd name="T14" fmla="*/ 862 w 939"/>
              <a:gd name="T15" fmla="*/ 114 h 681"/>
              <a:gd name="T16" fmla="*/ 939 w 939"/>
              <a:gd name="T17" fmla="*/ 370 h 6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939" h="681">
                <a:moveTo>
                  <a:pt x="939" y="370"/>
                </a:moveTo>
                <a:cubicBezTo>
                  <a:pt x="939" y="433"/>
                  <a:pt x="928" y="455"/>
                  <a:pt x="918" y="496"/>
                </a:cubicBezTo>
                <a:cubicBezTo>
                  <a:pt x="888" y="609"/>
                  <a:pt x="831" y="658"/>
                  <a:pt x="715" y="666"/>
                </a:cubicBezTo>
                <a:cubicBezTo>
                  <a:pt x="490" y="681"/>
                  <a:pt x="284" y="617"/>
                  <a:pt x="104" y="487"/>
                </a:cubicBezTo>
                <a:cubicBezTo>
                  <a:pt x="0" y="411"/>
                  <a:pt x="10" y="364"/>
                  <a:pt x="90" y="283"/>
                </a:cubicBezTo>
                <a:cubicBezTo>
                  <a:pt x="219" y="152"/>
                  <a:pt x="375" y="64"/>
                  <a:pt x="552" y="19"/>
                </a:cubicBezTo>
                <a:cubicBezTo>
                  <a:pt x="611" y="4"/>
                  <a:pt x="680" y="0"/>
                  <a:pt x="738" y="16"/>
                </a:cubicBezTo>
                <a:cubicBezTo>
                  <a:pt x="786" y="29"/>
                  <a:pt x="839" y="71"/>
                  <a:pt x="862" y="114"/>
                </a:cubicBezTo>
                <a:cubicBezTo>
                  <a:pt x="902" y="191"/>
                  <a:pt x="939" y="294"/>
                  <a:pt x="939" y="370"/>
                </a:cubicBezTo>
                <a:close/>
              </a:path>
            </a:pathLst>
          </a:custGeom>
          <a:gradFill>
            <a:gsLst>
              <a:gs pos="100000">
                <a:schemeClr val="tx2">
                  <a:lumMod val="20000"/>
                  <a:lumOff val="80000"/>
                </a:schemeClr>
              </a:gs>
              <a:gs pos="0">
                <a:schemeClr val="accent1">
                  <a:tint val="50000"/>
                  <a:shade val="100000"/>
                  <a:satMod val="350000"/>
                </a:schemeClr>
              </a:gs>
            </a:gsLst>
            <a:lin ang="162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23" name="Freeform 5">
            <a:extLst>
              <a:ext uri="{FF2B5EF4-FFF2-40B4-BE49-F238E27FC236}">
                <a16:creationId xmlns:a16="http://schemas.microsoft.com/office/drawing/2014/main" id="{D42A875C-7A8B-EF42-953B-715209509A02}"/>
              </a:ext>
            </a:extLst>
          </p:cNvPr>
          <p:cNvSpPr>
            <a:spLocks/>
          </p:cNvSpPr>
          <p:nvPr/>
        </p:nvSpPr>
        <p:spPr bwMode="auto">
          <a:xfrm rot="1729056">
            <a:off x="4561641" y="3208573"/>
            <a:ext cx="3384178" cy="2487264"/>
          </a:xfrm>
          <a:custGeom>
            <a:avLst/>
            <a:gdLst>
              <a:gd name="T0" fmla="*/ 939 w 939"/>
              <a:gd name="T1" fmla="*/ 370 h 681"/>
              <a:gd name="T2" fmla="*/ 918 w 939"/>
              <a:gd name="T3" fmla="*/ 496 h 681"/>
              <a:gd name="T4" fmla="*/ 715 w 939"/>
              <a:gd name="T5" fmla="*/ 666 h 681"/>
              <a:gd name="T6" fmla="*/ 104 w 939"/>
              <a:gd name="T7" fmla="*/ 487 h 681"/>
              <a:gd name="T8" fmla="*/ 90 w 939"/>
              <a:gd name="T9" fmla="*/ 283 h 681"/>
              <a:gd name="T10" fmla="*/ 552 w 939"/>
              <a:gd name="T11" fmla="*/ 19 h 681"/>
              <a:gd name="T12" fmla="*/ 738 w 939"/>
              <a:gd name="T13" fmla="*/ 16 h 681"/>
              <a:gd name="T14" fmla="*/ 862 w 939"/>
              <a:gd name="T15" fmla="*/ 114 h 681"/>
              <a:gd name="T16" fmla="*/ 939 w 939"/>
              <a:gd name="T17" fmla="*/ 370 h 6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939" h="681">
                <a:moveTo>
                  <a:pt x="939" y="370"/>
                </a:moveTo>
                <a:cubicBezTo>
                  <a:pt x="939" y="433"/>
                  <a:pt x="928" y="455"/>
                  <a:pt x="918" y="496"/>
                </a:cubicBezTo>
                <a:cubicBezTo>
                  <a:pt x="888" y="609"/>
                  <a:pt x="831" y="658"/>
                  <a:pt x="715" y="666"/>
                </a:cubicBezTo>
                <a:cubicBezTo>
                  <a:pt x="490" y="681"/>
                  <a:pt x="284" y="617"/>
                  <a:pt x="104" y="487"/>
                </a:cubicBezTo>
                <a:cubicBezTo>
                  <a:pt x="0" y="411"/>
                  <a:pt x="10" y="364"/>
                  <a:pt x="90" y="283"/>
                </a:cubicBezTo>
                <a:cubicBezTo>
                  <a:pt x="219" y="152"/>
                  <a:pt x="375" y="64"/>
                  <a:pt x="552" y="19"/>
                </a:cubicBezTo>
                <a:cubicBezTo>
                  <a:pt x="611" y="4"/>
                  <a:pt x="680" y="0"/>
                  <a:pt x="738" y="16"/>
                </a:cubicBezTo>
                <a:cubicBezTo>
                  <a:pt x="786" y="29"/>
                  <a:pt x="839" y="71"/>
                  <a:pt x="862" y="114"/>
                </a:cubicBezTo>
                <a:cubicBezTo>
                  <a:pt x="902" y="191"/>
                  <a:pt x="939" y="294"/>
                  <a:pt x="939" y="370"/>
                </a:cubicBezTo>
                <a:close/>
              </a:path>
            </a:pathLst>
          </a:custGeom>
          <a:gradFill>
            <a:gsLst>
              <a:gs pos="100000">
                <a:schemeClr val="tx2">
                  <a:lumMod val="20000"/>
                  <a:lumOff val="80000"/>
                </a:schemeClr>
              </a:gs>
              <a:gs pos="0">
                <a:schemeClr val="accent1">
                  <a:tint val="50000"/>
                  <a:shade val="100000"/>
                  <a:satMod val="350000"/>
                </a:schemeClr>
              </a:gs>
            </a:gsLst>
            <a:lin ang="162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 dirty="0"/>
          </a:p>
        </p:txBody>
      </p:sp>
      <p:sp>
        <p:nvSpPr>
          <p:cNvPr id="25" name="Freeform 5">
            <a:extLst>
              <a:ext uri="{FF2B5EF4-FFF2-40B4-BE49-F238E27FC236}">
                <a16:creationId xmlns:a16="http://schemas.microsoft.com/office/drawing/2014/main" id="{4903400A-892C-F14A-B489-246B0C03D4F2}"/>
              </a:ext>
            </a:extLst>
          </p:cNvPr>
          <p:cNvSpPr>
            <a:spLocks/>
          </p:cNvSpPr>
          <p:nvPr/>
        </p:nvSpPr>
        <p:spPr bwMode="auto">
          <a:xfrm rot="7481490">
            <a:off x="3115434" y="3443473"/>
            <a:ext cx="2786392" cy="2638185"/>
          </a:xfrm>
          <a:custGeom>
            <a:avLst/>
            <a:gdLst>
              <a:gd name="T0" fmla="*/ 939 w 939"/>
              <a:gd name="T1" fmla="*/ 370 h 681"/>
              <a:gd name="T2" fmla="*/ 918 w 939"/>
              <a:gd name="T3" fmla="*/ 496 h 681"/>
              <a:gd name="T4" fmla="*/ 715 w 939"/>
              <a:gd name="T5" fmla="*/ 666 h 681"/>
              <a:gd name="T6" fmla="*/ 104 w 939"/>
              <a:gd name="T7" fmla="*/ 487 h 681"/>
              <a:gd name="T8" fmla="*/ 90 w 939"/>
              <a:gd name="T9" fmla="*/ 283 h 681"/>
              <a:gd name="T10" fmla="*/ 552 w 939"/>
              <a:gd name="T11" fmla="*/ 19 h 681"/>
              <a:gd name="T12" fmla="*/ 738 w 939"/>
              <a:gd name="T13" fmla="*/ 16 h 681"/>
              <a:gd name="T14" fmla="*/ 862 w 939"/>
              <a:gd name="T15" fmla="*/ 114 h 681"/>
              <a:gd name="T16" fmla="*/ 939 w 939"/>
              <a:gd name="T17" fmla="*/ 370 h 6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939" h="681">
                <a:moveTo>
                  <a:pt x="939" y="370"/>
                </a:moveTo>
                <a:cubicBezTo>
                  <a:pt x="939" y="433"/>
                  <a:pt x="928" y="455"/>
                  <a:pt x="918" y="496"/>
                </a:cubicBezTo>
                <a:cubicBezTo>
                  <a:pt x="888" y="609"/>
                  <a:pt x="831" y="658"/>
                  <a:pt x="715" y="666"/>
                </a:cubicBezTo>
                <a:cubicBezTo>
                  <a:pt x="490" y="681"/>
                  <a:pt x="284" y="617"/>
                  <a:pt x="104" y="487"/>
                </a:cubicBezTo>
                <a:cubicBezTo>
                  <a:pt x="0" y="411"/>
                  <a:pt x="10" y="364"/>
                  <a:pt x="90" y="283"/>
                </a:cubicBezTo>
                <a:cubicBezTo>
                  <a:pt x="219" y="152"/>
                  <a:pt x="375" y="64"/>
                  <a:pt x="552" y="19"/>
                </a:cubicBezTo>
                <a:cubicBezTo>
                  <a:pt x="611" y="4"/>
                  <a:pt x="680" y="0"/>
                  <a:pt x="738" y="16"/>
                </a:cubicBezTo>
                <a:cubicBezTo>
                  <a:pt x="786" y="29"/>
                  <a:pt x="839" y="71"/>
                  <a:pt x="862" y="114"/>
                </a:cubicBezTo>
                <a:cubicBezTo>
                  <a:pt x="902" y="191"/>
                  <a:pt x="939" y="294"/>
                  <a:pt x="939" y="370"/>
                </a:cubicBezTo>
                <a:close/>
              </a:path>
            </a:pathLst>
          </a:custGeom>
          <a:gradFill>
            <a:gsLst>
              <a:gs pos="100000">
                <a:schemeClr val="tx2">
                  <a:lumMod val="20000"/>
                  <a:lumOff val="80000"/>
                </a:schemeClr>
              </a:gs>
              <a:gs pos="0">
                <a:schemeClr val="accent1">
                  <a:tint val="50000"/>
                  <a:shade val="100000"/>
                  <a:satMod val="350000"/>
                </a:schemeClr>
              </a:gs>
            </a:gsLst>
            <a:lin ang="162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9" name="Freeform 5"/>
          <p:cNvSpPr>
            <a:spLocks/>
          </p:cNvSpPr>
          <p:nvPr/>
        </p:nvSpPr>
        <p:spPr bwMode="auto">
          <a:xfrm rot="10994848">
            <a:off x="1821535" y="1560197"/>
            <a:ext cx="3294252" cy="2646360"/>
          </a:xfrm>
          <a:custGeom>
            <a:avLst/>
            <a:gdLst>
              <a:gd name="T0" fmla="*/ 939 w 939"/>
              <a:gd name="T1" fmla="*/ 370 h 681"/>
              <a:gd name="T2" fmla="*/ 918 w 939"/>
              <a:gd name="T3" fmla="*/ 496 h 681"/>
              <a:gd name="T4" fmla="*/ 715 w 939"/>
              <a:gd name="T5" fmla="*/ 666 h 681"/>
              <a:gd name="T6" fmla="*/ 104 w 939"/>
              <a:gd name="T7" fmla="*/ 487 h 681"/>
              <a:gd name="T8" fmla="*/ 90 w 939"/>
              <a:gd name="T9" fmla="*/ 283 h 681"/>
              <a:gd name="T10" fmla="*/ 552 w 939"/>
              <a:gd name="T11" fmla="*/ 19 h 681"/>
              <a:gd name="T12" fmla="*/ 738 w 939"/>
              <a:gd name="T13" fmla="*/ 16 h 681"/>
              <a:gd name="T14" fmla="*/ 862 w 939"/>
              <a:gd name="T15" fmla="*/ 114 h 681"/>
              <a:gd name="T16" fmla="*/ 939 w 939"/>
              <a:gd name="T17" fmla="*/ 370 h 6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939" h="681">
                <a:moveTo>
                  <a:pt x="939" y="370"/>
                </a:moveTo>
                <a:cubicBezTo>
                  <a:pt x="939" y="433"/>
                  <a:pt x="928" y="455"/>
                  <a:pt x="918" y="496"/>
                </a:cubicBezTo>
                <a:cubicBezTo>
                  <a:pt x="888" y="609"/>
                  <a:pt x="831" y="658"/>
                  <a:pt x="715" y="666"/>
                </a:cubicBezTo>
                <a:cubicBezTo>
                  <a:pt x="490" y="681"/>
                  <a:pt x="284" y="617"/>
                  <a:pt x="104" y="487"/>
                </a:cubicBezTo>
                <a:cubicBezTo>
                  <a:pt x="0" y="411"/>
                  <a:pt x="10" y="364"/>
                  <a:pt x="90" y="283"/>
                </a:cubicBezTo>
                <a:cubicBezTo>
                  <a:pt x="219" y="152"/>
                  <a:pt x="375" y="64"/>
                  <a:pt x="552" y="19"/>
                </a:cubicBezTo>
                <a:cubicBezTo>
                  <a:pt x="611" y="4"/>
                  <a:pt x="680" y="0"/>
                  <a:pt x="738" y="16"/>
                </a:cubicBezTo>
                <a:cubicBezTo>
                  <a:pt x="786" y="29"/>
                  <a:pt x="839" y="71"/>
                  <a:pt x="862" y="114"/>
                </a:cubicBezTo>
                <a:cubicBezTo>
                  <a:pt x="902" y="191"/>
                  <a:pt x="939" y="294"/>
                  <a:pt x="939" y="370"/>
                </a:cubicBezTo>
                <a:close/>
              </a:path>
            </a:pathLst>
          </a:custGeom>
          <a:gradFill>
            <a:gsLst>
              <a:gs pos="100000">
                <a:schemeClr val="tx2">
                  <a:lumMod val="20000"/>
                  <a:lumOff val="80000"/>
                </a:schemeClr>
              </a:gs>
              <a:gs pos="0">
                <a:schemeClr val="accent1">
                  <a:tint val="50000"/>
                  <a:shade val="100000"/>
                  <a:satMod val="350000"/>
                </a:schemeClr>
              </a:gs>
            </a:gsLst>
            <a:lin ang="162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10" name="Freeform 5">
            <a:extLst>
              <a:ext uri="{FF2B5EF4-FFF2-40B4-BE49-F238E27FC236}">
                <a16:creationId xmlns:a16="http://schemas.microsoft.com/office/drawing/2014/main" id="{A8D41300-8DC3-4D73-9897-2A9AD820CFBB}"/>
              </a:ext>
            </a:extLst>
          </p:cNvPr>
          <p:cNvSpPr>
            <a:spLocks/>
          </p:cNvSpPr>
          <p:nvPr/>
        </p:nvSpPr>
        <p:spPr bwMode="auto">
          <a:xfrm rot="16546790">
            <a:off x="3655819" y="532390"/>
            <a:ext cx="3056298" cy="2798699"/>
          </a:xfrm>
          <a:custGeom>
            <a:avLst/>
            <a:gdLst>
              <a:gd name="T0" fmla="*/ 939 w 939"/>
              <a:gd name="T1" fmla="*/ 370 h 681"/>
              <a:gd name="T2" fmla="*/ 918 w 939"/>
              <a:gd name="T3" fmla="*/ 496 h 681"/>
              <a:gd name="T4" fmla="*/ 715 w 939"/>
              <a:gd name="T5" fmla="*/ 666 h 681"/>
              <a:gd name="T6" fmla="*/ 104 w 939"/>
              <a:gd name="T7" fmla="*/ 487 h 681"/>
              <a:gd name="T8" fmla="*/ 90 w 939"/>
              <a:gd name="T9" fmla="*/ 283 h 681"/>
              <a:gd name="T10" fmla="*/ 552 w 939"/>
              <a:gd name="T11" fmla="*/ 19 h 681"/>
              <a:gd name="T12" fmla="*/ 738 w 939"/>
              <a:gd name="T13" fmla="*/ 16 h 681"/>
              <a:gd name="T14" fmla="*/ 862 w 939"/>
              <a:gd name="T15" fmla="*/ 114 h 681"/>
              <a:gd name="T16" fmla="*/ 939 w 939"/>
              <a:gd name="T17" fmla="*/ 370 h 6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939" h="681">
                <a:moveTo>
                  <a:pt x="939" y="370"/>
                </a:moveTo>
                <a:cubicBezTo>
                  <a:pt x="939" y="433"/>
                  <a:pt x="928" y="455"/>
                  <a:pt x="918" y="496"/>
                </a:cubicBezTo>
                <a:cubicBezTo>
                  <a:pt x="888" y="609"/>
                  <a:pt x="831" y="658"/>
                  <a:pt x="715" y="666"/>
                </a:cubicBezTo>
                <a:cubicBezTo>
                  <a:pt x="490" y="681"/>
                  <a:pt x="284" y="617"/>
                  <a:pt x="104" y="487"/>
                </a:cubicBezTo>
                <a:cubicBezTo>
                  <a:pt x="0" y="411"/>
                  <a:pt x="10" y="364"/>
                  <a:pt x="90" y="283"/>
                </a:cubicBezTo>
                <a:cubicBezTo>
                  <a:pt x="219" y="152"/>
                  <a:pt x="375" y="64"/>
                  <a:pt x="552" y="19"/>
                </a:cubicBezTo>
                <a:cubicBezTo>
                  <a:pt x="611" y="4"/>
                  <a:pt x="680" y="0"/>
                  <a:pt x="738" y="16"/>
                </a:cubicBezTo>
                <a:cubicBezTo>
                  <a:pt x="786" y="29"/>
                  <a:pt x="839" y="71"/>
                  <a:pt x="862" y="114"/>
                </a:cubicBezTo>
                <a:cubicBezTo>
                  <a:pt x="902" y="191"/>
                  <a:pt x="939" y="294"/>
                  <a:pt x="939" y="370"/>
                </a:cubicBezTo>
                <a:close/>
              </a:path>
            </a:pathLst>
          </a:custGeom>
          <a:gradFill>
            <a:gsLst>
              <a:gs pos="100000">
                <a:schemeClr val="tx2">
                  <a:lumMod val="20000"/>
                  <a:lumOff val="80000"/>
                </a:schemeClr>
              </a:gs>
              <a:gs pos="0">
                <a:schemeClr val="accent1">
                  <a:tint val="50000"/>
                  <a:shade val="100000"/>
                  <a:satMod val="350000"/>
                </a:schemeClr>
              </a:gs>
            </a:gsLst>
            <a:lin ang="162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AA9C96C-C8A5-41F5-A475-3397B9580B98}"/>
              </a:ext>
            </a:extLst>
          </p:cNvPr>
          <p:cNvSpPr/>
          <p:nvPr/>
        </p:nvSpPr>
        <p:spPr>
          <a:xfrm>
            <a:off x="4451609" y="841274"/>
            <a:ext cx="1636089" cy="116955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400" b="1" dirty="0">
                <a:solidFill>
                  <a:srgbClr val="002060"/>
                </a:solidFill>
              </a:rPr>
              <a:t>CD4/CD8 </a:t>
            </a:r>
          </a:p>
          <a:p>
            <a:pPr algn="ctr">
              <a:lnSpc>
                <a:spcPts val="2800"/>
              </a:lnSpc>
            </a:pPr>
            <a:r>
              <a:rPr lang="en-US" sz="2400" b="1" dirty="0">
                <a:solidFill>
                  <a:srgbClr val="002060"/>
                </a:solidFill>
              </a:rPr>
              <a:t>2DR vs 3DR</a:t>
            </a:r>
          </a:p>
          <a:p>
            <a:pPr algn="ctr">
              <a:lnSpc>
                <a:spcPts val="2800"/>
              </a:lnSpc>
            </a:pPr>
            <a:r>
              <a:rPr lang="en-US" sz="2400" b="1" dirty="0">
                <a:solidFill>
                  <a:srgbClr val="FF6600"/>
                </a:solidFill>
              </a:rPr>
              <a:t>CORIS</a:t>
            </a:r>
          </a:p>
        </p:txBody>
      </p:sp>
      <p:sp>
        <p:nvSpPr>
          <p:cNvPr id="11" name="Ellipse 10"/>
          <p:cNvSpPr/>
          <p:nvPr/>
        </p:nvSpPr>
        <p:spPr>
          <a:xfrm>
            <a:off x="3968331" y="2026570"/>
            <a:ext cx="2478431" cy="2339999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>
              <a:solidFill>
                <a:schemeClr val="bg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AA9C96C-C8A5-41F5-A475-3397B9580B98}"/>
              </a:ext>
            </a:extLst>
          </p:cNvPr>
          <p:cNvSpPr/>
          <p:nvPr/>
        </p:nvSpPr>
        <p:spPr>
          <a:xfrm>
            <a:off x="3942465" y="2953571"/>
            <a:ext cx="2578150" cy="47363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3200" b="1" dirty="0">
                <a:solidFill>
                  <a:schemeClr val="bg1"/>
                </a:solidFill>
              </a:rPr>
              <a:t>Comorbidities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69B0283-EC29-2E4C-A3DF-45F31FA2335F}"/>
              </a:ext>
            </a:extLst>
          </p:cNvPr>
          <p:cNvSpPr/>
          <p:nvPr/>
        </p:nvSpPr>
        <p:spPr>
          <a:xfrm>
            <a:off x="2079627" y="2220177"/>
            <a:ext cx="1911356" cy="116955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400" b="1" dirty="0">
                <a:solidFill>
                  <a:srgbClr val="002060"/>
                </a:solidFill>
              </a:rPr>
              <a:t>Teduglutide</a:t>
            </a:r>
          </a:p>
          <a:p>
            <a:pPr algn="ctr">
              <a:lnSpc>
                <a:spcPts val="2800"/>
              </a:lnSpc>
            </a:pPr>
            <a:r>
              <a:rPr lang="en-US" sz="2400" b="1" dirty="0">
                <a:solidFill>
                  <a:srgbClr val="002060"/>
                </a:solidFill>
              </a:rPr>
              <a:t>Arterial </a:t>
            </a:r>
            <a:br>
              <a:rPr lang="en-US" sz="2400" b="1" dirty="0">
                <a:solidFill>
                  <a:srgbClr val="002060"/>
                </a:solidFill>
              </a:rPr>
            </a:br>
            <a:r>
              <a:rPr lang="en-US" sz="2400" b="1" dirty="0">
                <a:solidFill>
                  <a:srgbClr val="002060"/>
                </a:solidFill>
              </a:rPr>
              <a:t>inflammation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E67F03D-F721-0341-B4E6-3F5504BFB68E}"/>
              </a:ext>
            </a:extLst>
          </p:cNvPr>
          <p:cNvSpPr/>
          <p:nvPr/>
        </p:nvSpPr>
        <p:spPr>
          <a:xfrm>
            <a:off x="6469624" y="2350751"/>
            <a:ext cx="1376852" cy="8104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400" b="1" dirty="0">
                <a:solidFill>
                  <a:srgbClr val="002060"/>
                </a:solidFill>
              </a:rPr>
              <a:t>HAND</a:t>
            </a:r>
          </a:p>
          <a:p>
            <a:pPr algn="ctr">
              <a:lnSpc>
                <a:spcPts val="2800"/>
              </a:lnSpc>
            </a:pPr>
            <a:r>
              <a:rPr lang="en-US" sz="2400" b="1" dirty="0">
                <a:solidFill>
                  <a:srgbClr val="002060"/>
                </a:solidFill>
              </a:rPr>
              <a:t>New ARV</a:t>
            </a:r>
            <a:endParaRPr lang="en-US" sz="2400" b="1" dirty="0">
              <a:solidFill>
                <a:srgbClr val="FF6600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F3B1935-7BAF-B646-935B-E0829024D340}"/>
              </a:ext>
            </a:extLst>
          </p:cNvPr>
          <p:cNvSpPr/>
          <p:nvPr/>
        </p:nvSpPr>
        <p:spPr>
          <a:xfrm>
            <a:off x="5792068" y="3833816"/>
            <a:ext cx="2082493" cy="18876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400" b="1" dirty="0">
                <a:solidFill>
                  <a:srgbClr val="002060"/>
                </a:solidFill>
              </a:rPr>
              <a:t>HAND</a:t>
            </a:r>
          </a:p>
          <a:p>
            <a:pPr algn="ctr">
              <a:lnSpc>
                <a:spcPts val="2800"/>
              </a:lnSpc>
            </a:pPr>
            <a:r>
              <a:rPr lang="en-US" sz="2400" b="1" dirty="0">
                <a:solidFill>
                  <a:srgbClr val="002060"/>
                </a:solidFill>
              </a:rPr>
              <a:t>Intensification </a:t>
            </a:r>
            <a:br>
              <a:rPr lang="en-US" sz="2400" b="1" dirty="0">
                <a:solidFill>
                  <a:srgbClr val="002060"/>
                </a:solidFill>
              </a:rPr>
            </a:br>
            <a:r>
              <a:rPr lang="en-US" sz="2400" b="1" dirty="0">
                <a:solidFill>
                  <a:srgbClr val="002060"/>
                </a:solidFill>
              </a:rPr>
              <a:t>study</a:t>
            </a:r>
          </a:p>
          <a:p>
            <a:pPr algn="ctr">
              <a:lnSpc>
                <a:spcPts val="2800"/>
              </a:lnSpc>
            </a:pPr>
            <a:r>
              <a:rPr lang="en-US" sz="2400" b="1" dirty="0" err="1">
                <a:solidFill>
                  <a:srgbClr val="FF6600"/>
                </a:solidFill>
              </a:rPr>
              <a:t>InMIND</a:t>
            </a:r>
            <a:r>
              <a:rPr lang="en-US" sz="2400" b="1" dirty="0">
                <a:solidFill>
                  <a:srgbClr val="FF6600"/>
                </a:solidFill>
              </a:rPr>
              <a:t> </a:t>
            </a:r>
            <a:br>
              <a:rPr lang="en-US" sz="2400" b="1" dirty="0">
                <a:solidFill>
                  <a:srgbClr val="FF6600"/>
                </a:solidFill>
              </a:rPr>
            </a:br>
            <a:r>
              <a:rPr lang="en-US" sz="2400" b="1" dirty="0">
                <a:solidFill>
                  <a:srgbClr val="FF6600"/>
                </a:solidFill>
              </a:rPr>
              <a:t>(ACTG5324)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8074C7F-6A24-8F48-8DA6-1E5B863A0CE5}"/>
              </a:ext>
            </a:extLst>
          </p:cNvPr>
          <p:cNvSpPr/>
          <p:nvPr/>
        </p:nvSpPr>
        <p:spPr>
          <a:xfrm>
            <a:off x="3237953" y="4434673"/>
            <a:ext cx="2223622" cy="116955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400" b="1" dirty="0">
                <a:solidFill>
                  <a:srgbClr val="002060"/>
                </a:solidFill>
              </a:rPr>
              <a:t>Falls and Frailty</a:t>
            </a:r>
          </a:p>
          <a:p>
            <a:pPr algn="ctr">
              <a:lnSpc>
                <a:spcPts val="2800"/>
              </a:lnSpc>
            </a:pPr>
            <a:r>
              <a:rPr lang="en-US" sz="2400" b="1" dirty="0">
                <a:solidFill>
                  <a:srgbClr val="002060"/>
                </a:solidFill>
              </a:rPr>
              <a:t>Anticholinergics</a:t>
            </a:r>
          </a:p>
          <a:p>
            <a:pPr algn="ctr">
              <a:lnSpc>
                <a:spcPts val="2800"/>
              </a:lnSpc>
            </a:pPr>
            <a:r>
              <a:rPr lang="en-US" sz="2400" b="1" dirty="0">
                <a:solidFill>
                  <a:srgbClr val="FF6600"/>
                </a:solidFill>
              </a:rPr>
              <a:t>POPPY</a:t>
            </a:r>
          </a:p>
        </p:txBody>
      </p:sp>
    </p:spTree>
    <p:extLst>
      <p:ext uri="{BB962C8B-B14F-4D97-AF65-F5344CB8AC3E}">
        <p14:creationId xmlns:p14="http://schemas.microsoft.com/office/powerpoint/2010/main" val="72300844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C719425-F9B0-9E42-ABDF-7E5C192935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" y="10471"/>
            <a:ext cx="11207855" cy="1481068"/>
          </a:xfrm>
        </p:spPr>
        <p:txBody>
          <a:bodyPr/>
          <a:lstStyle/>
          <a:p>
            <a:r>
              <a:rPr lang="fr-FR" dirty="0"/>
              <a:t>CD4/CD8 ratio </a:t>
            </a:r>
            <a:r>
              <a:rPr lang="fr-FR" dirty="0" err="1"/>
              <a:t>recovery</a:t>
            </a:r>
            <a:r>
              <a:rPr lang="fr-FR" dirty="0"/>
              <a:t> after 2DR or 3DR INSTI </a:t>
            </a:r>
            <a:r>
              <a:rPr lang="fr-FR" dirty="0" err="1"/>
              <a:t>based</a:t>
            </a:r>
            <a:r>
              <a:rPr lang="fr-FR" dirty="0"/>
              <a:t> 1</a:t>
            </a:r>
            <a:r>
              <a:rPr lang="fr-FR" baseline="30000" dirty="0"/>
              <a:t>st</a:t>
            </a:r>
            <a:r>
              <a:rPr lang="fr-FR" dirty="0"/>
              <a:t> line </a:t>
            </a:r>
            <a:r>
              <a:rPr lang="fr-FR" dirty="0" err="1"/>
              <a:t>regimens</a:t>
            </a:r>
            <a:endParaRPr lang="fr-FR" dirty="0"/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C13C7E70-9525-1441-8B49-DB2E8068872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81279" y="1593410"/>
            <a:ext cx="2758289" cy="4975170"/>
          </a:xfrm>
        </p:spPr>
        <p:txBody>
          <a:bodyPr>
            <a:normAutofit fontScale="92500" lnSpcReduction="10000"/>
          </a:bodyPr>
          <a:lstStyle/>
          <a:p>
            <a:r>
              <a:rPr lang="en-US" sz="1800" dirty="0"/>
              <a:t>Emulated trial</a:t>
            </a:r>
            <a:br>
              <a:rPr lang="en-US" sz="1800" dirty="0"/>
            </a:br>
            <a:endParaRPr lang="en-US" sz="1800" dirty="0"/>
          </a:p>
          <a:p>
            <a:r>
              <a:rPr lang="en-US" sz="1800" dirty="0"/>
              <a:t>ART naïve patients who initiated DTC/3TC or 3 DR with BIC or DTG</a:t>
            </a:r>
            <a:br>
              <a:rPr lang="en-US" sz="1800" dirty="0"/>
            </a:br>
            <a:endParaRPr lang="en-US" sz="1800" dirty="0"/>
          </a:p>
          <a:p>
            <a:r>
              <a:rPr lang="en-US" sz="1800" dirty="0"/>
              <a:t>Matching of each 2DR with up to 4 3DR-based on age, sex, transmission category, education level, country of origin, baseline HIV RNA, AIDS at diagnosis and pre-ART nadir CD4/CD8 ratio</a:t>
            </a:r>
            <a:br>
              <a:rPr lang="en-US" sz="1800" dirty="0"/>
            </a:br>
            <a:endParaRPr lang="en-US" sz="1800" dirty="0"/>
          </a:p>
          <a:p>
            <a:r>
              <a:rPr lang="en-US" sz="1800" dirty="0"/>
              <a:t>GEE model to assess probability of achieving CD4/CD8 ratio above 3 different cutoffs at W48</a:t>
            </a:r>
          </a:p>
        </p:txBody>
      </p:sp>
      <p:sp>
        <p:nvSpPr>
          <p:cNvPr id="139" name="ZoneTexte 138">
            <a:extLst>
              <a:ext uri="{FF2B5EF4-FFF2-40B4-BE49-F238E27FC236}">
                <a16:creationId xmlns:a16="http://schemas.microsoft.com/office/drawing/2014/main" id="{12ACB11D-1385-4F70-B197-F0CB7E32B564}"/>
              </a:ext>
            </a:extLst>
          </p:cNvPr>
          <p:cNvSpPr txBox="1"/>
          <p:nvPr/>
        </p:nvSpPr>
        <p:spPr>
          <a:xfrm>
            <a:off x="3393537" y="2599781"/>
            <a:ext cx="2839240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50" b="1" dirty="0">
                <a:latin typeface="+mj-lt"/>
                <a:cs typeface="Calibri" panose="020F0502020204030204" pitchFamily="34" charset="0"/>
              </a:rPr>
              <a:t>Kaplan-Meier failure estimates</a:t>
            </a:r>
            <a:br>
              <a:rPr lang="en-US" sz="1050" b="1" dirty="0">
                <a:latin typeface="+mj-lt"/>
                <a:cs typeface="Calibri" panose="020F0502020204030204" pitchFamily="34" charset="0"/>
              </a:rPr>
            </a:br>
            <a:r>
              <a:rPr lang="en-US" sz="1050" b="1" dirty="0">
                <a:latin typeface="+mj-lt"/>
                <a:cs typeface="Calibri" panose="020F0502020204030204" pitchFamily="34" charset="0"/>
              </a:rPr>
              <a:t>for CD4/CD8 ratio normalization at cut-off </a:t>
            </a:r>
            <a:r>
              <a:rPr lang="en-US" sz="1050" b="1" u="sng" dirty="0">
                <a:latin typeface="+mj-lt"/>
                <a:cs typeface="Calibri" panose="020F0502020204030204" pitchFamily="34" charset="0"/>
              </a:rPr>
              <a:t>&gt;</a:t>
            </a:r>
            <a:r>
              <a:rPr lang="en-US" sz="1050" b="1" dirty="0">
                <a:latin typeface="+mj-lt"/>
                <a:cs typeface="Calibri" panose="020F0502020204030204" pitchFamily="34" charset="0"/>
              </a:rPr>
              <a:t> 0.5</a:t>
            </a:r>
          </a:p>
        </p:txBody>
      </p:sp>
      <p:sp>
        <p:nvSpPr>
          <p:cNvPr id="184" name="ZoneTexte 183">
            <a:extLst>
              <a:ext uri="{FF2B5EF4-FFF2-40B4-BE49-F238E27FC236}">
                <a16:creationId xmlns:a16="http://schemas.microsoft.com/office/drawing/2014/main" id="{E24B7456-2C05-436C-A852-04CE10DE6A43}"/>
              </a:ext>
            </a:extLst>
          </p:cNvPr>
          <p:cNvSpPr txBox="1"/>
          <p:nvPr/>
        </p:nvSpPr>
        <p:spPr>
          <a:xfrm>
            <a:off x="6362066" y="2599781"/>
            <a:ext cx="2839240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50" b="1">
                <a:latin typeface="+mj-lt"/>
                <a:cs typeface="Calibri" panose="020F0502020204030204" pitchFamily="34" charset="0"/>
              </a:rPr>
              <a:t>Kaplan-Meier failure estimates</a:t>
            </a:r>
            <a:br>
              <a:rPr lang="en-US" sz="1050" b="1">
                <a:latin typeface="+mj-lt"/>
                <a:cs typeface="Calibri" panose="020F0502020204030204" pitchFamily="34" charset="0"/>
              </a:rPr>
            </a:br>
            <a:r>
              <a:rPr lang="en-US" sz="1050" b="1">
                <a:latin typeface="+mj-lt"/>
                <a:cs typeface="Calibri" panose="020F0502020204030204" pitchFamily="34" charset="0"/>
              </a:rPr>
              <a:t>for CD4/CD8 ratio normalization at cut-off </a:t>
            </a:r>
            <a:r>
              <a:rPr lang="en-US" sz="1050" b="1" u="sng">
                <a:latin typeface="+mj-lt"/>
                <a:cs typeface="Calibri" panose="020F0502020204030204" pitchFamily="34" charset="0"/>
              </a:rPr>
              <a:t>&gt;</a:t>
            </a:r>
            <a:r>
              <a:rPr lang="en-US" sz="1050" b="1">
                <a:latin typeface="+mj-lt"/>
                <a:cs typeface="Calibri" panose="020F0502020204030204" pitchFamily="34" charset="0"/>
              </a:rPr>
              <a:t> 1.0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7CB2B5EF-8491-4E32-90A2-88B3222F11A5}"/>
              </a:ext>
            </a:extLst>
          </p:cNvPr>
          <p:cNvSpPr txBox="1"/>
          <p:nvPr/>
        </p:nvSpPr>
        <p:spPr>
          <a:xfrm>
            <a:off x="3506603" y="4732400"/>
            <a:ext cx="235962" cy="3469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800" dirty="0">
                <a:latin typeface="+mj-lt"/>
              </a:rPr>
              <a:t>0</a:t>
            </a:r>
          </a:p>
        </p:txBody>
      </p:sp>
      <p:sp>
        <p:nvSpPr>
          <p:cNvPr id="8" name="Freeform 80">
            <a:extLst>
              <a:ext uri="{FF2B5EF4-FFF2-40B4-BE49-F238E27FC236}">
                <a16:creationId xmlns:a16="http://schemas.microsoft.com/office/drawing/2014/main" id="{3C326439-0435-4AB7-A45C-A7194B88B71D}"/>
              </a:ext>
            </a:extLst>
          </p:cNvPr>
          <p:cNvSpPr>
            <a:spLocks/>
          </p:cNvSpPr>
          <p:nvPr/>
        </p:nvSpPr>
        <p:spPr bwMode="auto">
          <a:xfrm>
            <a:off x="5558237" y="5984463"/>
            <a:ext cx="319113" cy="152486"/>
          </a:xfrm>
          <a:custGeom>
            <a:avLst/>
            <a:gdLst>
              <a:gd name="T0" fmla="*/ 182 w 182"/>
              <a:gd name="T1" fmla="*/ 54 h 54"/>
              <a:gd name="T2" fmla="*/ 182 w 182"/>
              <a:gd name="T3" fmla="*/ 0 h 54"/>
              <a:gd name="T4" fmla="*/ 0 w 182"/>
              <a:gd name="T5" fmla="*/ 0 h 54"/>
              <a:gd name="T6" fmla="*/ 0 w 182"/>
              <a:gd name="T7" fmla="*/ 54 h 54"/>
              <a:gd name="T8" fmla="*/ 182 w 182"/>
              <a:gd name="T9" fmla="*/ 54 h 54"/>
              <a:gd name="T10" fmla="*/ 182 w 182"/>
              <a:gd name="T11" fmla="*/ 54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82" h="54">
                <a:moveTo>
                  <a:pt x="182" y="54"/>
                </a:moveTo>
                <a:lnTo>
                  <a:pt x="182" y="0"/>
                </a:lnTo>
                <a:lnTo>
                  <a:pt x="0" y="0"/>
                </a:lnTo>
                <a:lnTo>
                  <a:pt x="0" y="54"/>
                </a:lnTo>
                <a:lnTo>
                  <a:pt x="182" y="54"/>
                </a:lnTo>
                <a:lnTo>
                  <a:pt x="182" y="54"/>
                </a:lnTo>
                <a:close/>
              </a:path>
            </a:pathLst>
          </a:custGeom>
          <a:solidFill>
            <a:srgbClr val="FFCEA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2800">
              <a:latin typeface="+mj-lt"/>
            </a:endParaRPr>
          </a:p>
        </p:txBody>
      </p:sp>
      <p:sp>
        <p:nvSpPr>
          <p:cNvPr id="9" name="Freeform 81">
            <a:extLst>
              <a:ext uri="{FF2B5EF4-FFF2-40B4-BE49-F238E27FC236}">
                <a16:creationId xmlns:a16="http://schemas.microsoft.com/office/drawing/2014/main" id="{A4AE33BF-A373-42BD-81DC-A8CB79170853}"/>
              </a:ext>
            </a:extLst>
          </p:cNvPr>
          <p:cNvSpPr>
            <a:spLocks/>
          </p:cNvSpPr>
          <p:nvPr/>
        </p:nvSpPr>
        <p:spPr bwMode="auto">
          <a:xfrm>
            <a:off x="7272915" y="5984463"/>
            <a:ext cx="319113" cy="152486"/>
          </a:xfrm>
          <a:custGeom>
            <a:avLst/>
            <a:gdLst>
              <a:gd name="T0" fmla="*/ 0 w 182"/>
              <a:gd name="T1" fmla="*/ 0 h 54"/>
              <a:gd name="T2" fmla="*/ 0 w 182"/>
              <a:gd name="T3" fmla="*/ 54 h 54"/>
              <a:gd name="T4" fmla="*/ 182 w 182"/>
              <a:gd name="T5" fmla="*/ 54 h 54"/>
              <a:gd name="T6" fmla="*/ 182 w 182"/>
              <a:gd name="T7" fmla="*/ 0 h 54"/>
              <a:gd name="T8" fmla="*/ 0 w 182"/>
              <a:gd name="T9" fmla="*/ 0 h 54"/>
              <a:gd name="T10" fmla="*/ 0 w 182"/>
              <a:gd name="T11" fmla="*/ 0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82" h="54">
                <a:moveTo>
                  <a:pt x="0" y="0"/>
                </a:moveTo>
                <a:lnTo>
                  <a:pt x="0" y="54"/>
                </a:lnTo>
                <a:lnTo>
                  <a:pt x="182" y="54"/>
                </a:lnTo>
                <a:lnTo>
                  <a:pt x="182" y="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B9D5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2800">
              <a:latin typeface="+mj-lt"/>
            </a:endParaRPr>
          </a:p>
        </p:txBody>
      </p:sp>
      <p:sp>
        <p:nvSpPr>
          <p:cNvPr id="10" name="Line 82">
            <a:extLst>
              <a:ext uri="{FF2B5EF4-FFF2-40B4-BE49-F238E27FC236}">
                <a16:creationId xmlns:a16="http://schemas.microsoft.com/office/drawing/2014/main" id="{7EEF62A1-E03A-4F54-A945-6BC894D6FFE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290449" y="6342140"/>
            <a:ext cx="271772" cy="0"/>
          </a:xfrm>
          <a:prstGeom prst="line">
            <a:avLst/>
          </a:prstGeom>
          <a:noFill/>
          <a:ln w="15875" cap="rnd">
            <a:solidFill>
              <a:srgbClr val="0066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2800">
              <a:latin typeface="+mj-lt"/>
            </a:endParaRPr>
          </a:p>
        </p:txBody>
      </p:sp>
      <p:sp>
        <p:nvSpPr>
          <p:cNvPr id="11" name="Line 83">
            <a:extLst>
              <a:ext uri="{FF2B5EF4-FFF2-40B4-BE49-F238E27FC236}">
                <a16:creationId xmlns:a16="http://schemas.microsoft.com/office/drawing/2014/main" id="{AB51EFFC-5FFB-48DC-8E04-0C1D06460E6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575771" y="6342140"/>
            <a:ext cx="271772" cy="0"/>
          </a:xfrm>
          <a:prstGeom prst="line">
            <a:avLst/>
          </a:prstGeom>
          <a:noFill/>
          <a:ln w="15875" cap="rnd">
            <a:solidFill>
              <a:srgbClr val="FF66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2800">
              <a:latin typeface="+mj-lt"/>
            </a:endParaRPr>
          </a:p>
        </p:txBody>
      </p:sp>
      <p:sp>
        <p:nvSpPr>
          <p:cNvPr id="13" name="Freeform 6">
            <a:extLst>
              <a:ext uri="{FF2B5EF4-FFF2-40B4-BE49-F238E27FC236}">
                <a16:creationId xmlns:a16="http://schemas.microsoft.com/office/drawing/2014/main" id="{C5723718-1C26-43DB-A236-BDFF4B56F141}"/>
              </a:ext>
            </a:extLst>
          </p:cNvPr>
          <p:cNvSpPr>
            <a:spLocks/>
          </p:cNvSpPr>
          <p:nvPr/>
        </p:nvSpPr>
        <p:spPr bwMode="auto">
          <a:xfrm>
            <a:off x="3570259" y="3047573"/>
            <a:ext cx="2288143" cy="1649106"/>
          </a:xfrm>
          <a:custGeom>
            <a:avLst/>
            <a:gdLst>
              <a:gd name="T0" fmla="*/ 1305 w 1305"/>
              <a:gd name="T1" fmla="*/ 584 h 584"/>
              <a:gd name="T2" fmla="*/ 0 w 1305"/>
              <a:gd name="T3" fmla="*/ 584 h 584"/>
              <a:gd name="T4" fmla="*/ 0 w 1305"/>
              <a:gd name="T5" fmla="*/ 0 h 5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305" h="584">
                <a:moveTo>
                  <a:pt x="1305" y="584"/>
                </a:moveTo>
                <a:lnTo>
                  <a:pt x="0" y="584"/>
                </a:lnTo>
                <a:lnTo>
                  <a:pt x="0" y="0"/>
                </a:lnTo>
              </a:path>
            </a:pathLst>
          </a:custGeom>
          <a:noFill/>
          <a:ln w="4763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2000">
              <a:latin typeface="+mj-lt"/>
            </a:endParaRPr>
          </a:p>
        </p:txBody>
      </p:sp>
      <p:sp>
        <p:nvSpPr>
          <p:cNvPr id="30" name="Line 62">
            <a:extLst>
              <a:ext uri="{FF2B5EF4-FFF2-40B4-BE49-F238E27FC236}">
                <a16:creationId xmlns:a16="http://schemas.microsoft.com/office/drawing/2014/main" id="{E5B675C4-ADCB-4828-BD7E-6E0408F73F73}"/>
              </a:ext>
            </a:extLst>
          </p:cNvPr>
          <p:cNvSpPr>
            <a:spLocks noChangeShapeType="1"/>
          </p:cNvSpPr>
          <p:nvPr/>
        </p:nvSpPr>
        <p:spPr bwMode="auto">
          <a:xfrm>
            <a:off x="3517658" y="3239592"/>
            <a:ext cx="52601" cy="0"/>
          </a:xfrm>
          <a:prstGeom prst="line">
            <a:avLst/>
          </a:prstGeom>
          <a:noFill/>
          <a:ln w="4763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2000">
              <a:latin typeface="+mj-lt"/>
            </a:endParaRPr>
          </a:p>
        </p:txBody>
      </p:sp>
      <p:sp>
        <p:nvSpPr>
          <p:cNvPr id="31" name="Line 63">
            <a:extLst>
              <a:ext uri="{FF2B5EF4-FFF2-40B4-BE49-F238E27FC236}">
                <a16:creationId xmlns:a16="http://schemas.microsoft.com/office/drawing/2014/main" id="{27916EEE-B429-4076-8C2C-71C284CE352D}"/>
              </a:ext>
            </a:extLst>
          </p:cNvPr>
          <p:cNvSpPr>
            <a:spLocks noChangeShapeType="1"/>
          </p:cNvSpPr>
          <p:nvPr/>
        </p:nvSpPr>
        <p:spPr bwMode="auto">
          <a:xfrm>
            <a:off x="3517658" y="3513501"/>
            <a:ext cx="52601" cy="0"/>
          </a:xfrm>
          <a:prstGeom prst="line">
            <a:avLst/>
          </a:prstGeom>
          <a:noFill/>
          <a:ln w="4763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2000">
              <a:latin typeface="+mj-lt"/>
            </a:endParaRPr>
          </a:p>
        </p:txBody>
      </p:sp>
      <p:sp>
        <p:nvSpPr>
          <p:cNvPr id="32" name="Line 64">
            <a:extLst>
              <a:ext uri="{FF2B5EF4-FFF2-40B4-BE49-F238E27FC236}">
                <a16:creationId xmlns:a16="http://schemas.microsoft.com/office/drawing/2014/main" id="{A5E5408A-52FF-4339-AEF4-D9480ED5C137}"/>
              </a:ext>
            </a:extLst>
          </p:cNvPr>
          <p:cNvSpPr>
            <a:spLocks noChangeShapeType="1"/>
          </p:cNvSpPr>
          <p:nvPr/>
        </p:nvSpPr>
        <p:spPr bwMode="auto">
          <a:xfrm>
            <a:off x="3517658" y="3790235"/>
            <a:ext cx="52601" cy="0"/>
          </a:xfrm>
          <a:prstGeom prst="line">
            <a:avLst/>
          </a:prstGeom>
          <a:noFill/>
          <a:ln w="4763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2000">
              <a:latin typeface="+mj-lt"/>
            </a:endParaRPr>
          </a:p>
        </p:txBody>
      </p:sp>
      <p:sp>
        <p:nvSpPr>
          <p:cNvPr id="33" name="Line 65">
            <a:extLst>
              <a:ext uri="{FF2B5EF4-FFF2-40B4-BE49-F238E27FC236}">
                <a16:creationId xmlns:a16="http://schemas.microsoft.com/office/drawing/2014/main" id="{868A1520-85CF-4280-94C3-EA14A0882347}"/>
              </a:ext>
            </a:extLst>
          </p:cNvPr>
          <p:cNvSpPr>
            <a:spLocks noChangeShapeType="1"/>
          </p:cNvSpPr>
          <p:nvPr/>
        </p:nvSpPr>
        <p:spPr bwMode="auto">
          <a:xfrm>
            <a:off x="3517658" y="4066968"/>
            <a:ext cx="52601" cy="0"/>
          </a:xfrm>
          <a:prstGeom prst="line">
            <a:avLst/>
          </a:prstGeom>
          <a:noFill/>
          <a:ln w="4763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2000">
              <a:latin typeface="+mj-lt"/>
            </a:endParaRPr>
          </a:p>
        </p:txBody>
      </p:sp>
      <p:sp>
        <p:nvSpPr>
          <p:cNvPr id="34" name="Line 66">
            <a:extLst>
              <a:ext uri="{FF2B5EF4-FFF2-40B4-BE49-F238E27FC236}">
                <a16:creationId xmlns:a16="http://schemas.microsoft.com/office/drawing/2014/main" id="{14F80FC7-B77F-4AC3-854C-FC5F05C12DB8}"/>
              </a:ext>
            </a:extLst>
          </p:cNvPr>
          <p:cNvSpPr>
            <a:spLocks noChangeShapeType="1"/>
          </p:cNvSpPr>
          <p:nvPr/>
        </p:nvSpPr>
        <p:spPr bwMode="auto">
          <a:xfrm>
            <a:off x="3517658" y="4343702"/>
            <a:ext cx="52601" cy="0"/>
          </a:xfrm>
          <a:prstGeom prst="line">
            <a:avLst/>
          </a:prstGeom>
          <a:noFill/>
          <a:ln w="4763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2000">
              <a:latin typeface="+mj-lt"/>
            </a:endParaRPr>
          </a:p>
        </p:txBody>
      </p:sp>
      <p:sp>
        <p:nvSpPr>
          <p:cNvPr id="35" name="Line 67">
            <a:extLst>
              <a:ext uri="{FF2B5EF4-FFF2-40B4-BE49-F238E27FC236}">
                <a16:creationId xmlns:a16="http://schemas.microsoft.com/office/drawing/2014/main" id="{1A172865-4227-46CF-8327-E1C7C7766DDE}"/>
              </a:ext>
            </a:extLst>
          </p:cNvPr>
          <p:cNvSpPr>
            <a:spLocks noChangeShapeType="1"/>
          </p:cNvSpPr>
          <p:nvPr/>
        </p:nvSpPr>
        <p:spPr bwMode="auto">
          <a:xfrm>
            <a:off x="3517658" y="4620436"/>
            <a:ext cx="52601" cy="0"/>
          </a:xfrm>
          <a:prstGeom prst="line">
            <a:avLst/>
          </a:prstGeom>
          <a:noFill/>
          <a:ln w="4763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2000">
              <a:latin typeface="+mj-lt"/>
            </a:endParaRPr>
          </a:p>
        </p:txBody>
      </p:sp>
      <p:sp>
        <p:nvSpPr>
          <p:cNvPr id="36" name="Freeform 76">
            <a:extLst>
              <a:ext uri="{FF2B5EF4-FFF2-40B4-BE49-F238E27FC236}">
                <a16:creationId xmlns:a16="http://schemas.microsoft.com/office/drawing/2014/main" id="{D7CCDC39-74F1-4B88-A57E-4ABC8EFE2B94}"/>
              </a:ext>
            </a:extLst>
          </p:cNvPr>
          <p:cNvSpPr>
            <a:spLocks/>
          </p:cNvSpPr>
          <p:nvPr/>
        </p:nvSpPr>
        <p:spPr bwMode="auto">
          <a:xfrm>
            <a:off x="3617600" y="3106872"/>
            <a:ext cx="2179434" cy="1488150"/>
          </a:xfrm>
          <a:custGeom>
            <a:avLst/>
            <a:gdLst>
              <a:gd name="T0" fmla="*/ 1040 w 1243"/>
              <a:gd name="T1" fmla="*/ 0 h 527"/>
              <a:gd name="T2" fmla="*/ 919 w 1243"/>
              <a:gd name="T3" fmla="*/ 19 h 527"/>
              <a:gd name="T4" fmla="*/ 880 w 1243"/>
              <a:gd name="T5" fmla="*/ 25 h 527"/>
              <a:gd name="T6" fmla="*/ 833 w 1243"/>
              <a:gd name="T7" fmla="*/ 53 h 527"/>
              <a:gd name="T8" fmla="*/ 667 w 1243"/>
              <a:gd name="T9" fmla="*/ 63 h 527"/>
              <a:gd name="T10" fmla="*/ 658 w 1243"/>
              <a:gd name="T11" fmla="*/ 81 h 527"/>
              <a:gd name="T12" fmla="*/ 624 w 1243"/>
              <a:gd name="T13" fmla="*/ 90 h 527"/>
              <a:gd name="T14" fmla="*/ 604 w 1243"/>
              <a:gd name="T15" fmla="*/ 121 h 527"/>
              <a:gd name="T16" fmla="*/ 542 w 1243"/>
              <a:gd name="T17" fmla="*/ 129 h 527"/>
              <a:gd name="T18" fmla="*/ 473 w 1243"/>
              <a:gd name="T19" fmla="*/ 148 h 527"/>
              <a:gd name="T20" fmla="*/ 410 w 1243"/>
              <a:gd name="T21" fmla="*/ 160 h 527"/>
              <a:gd name="T22" fmla="*/ 358 w 1243"/>
              <a:gd name="T23" fmla="*/ 177 h 527"/>
              <a:gd name="T24" fmla="*/ 308 w 1243"/>
              <a:gd name="T25" fmla="*/ 189 h 527"/>
              <a:gd name="T26" fmla="*/ 293 w 1243"/>
              <a:gd name="T27" fmla="*/ 228 h 527"/>
              <a:gd name="T28" fmla="*/ 267 w 1243"/>
              <a:gd name="T29" fmla="*/ 243 h 527"/>
              <a:gd name="T30" fmla="*/ 251 w 1243"/>
              <a:gd name="T31" fmla="*/ 311 h 527"/>
              <a:gd name="T32" fmla="*/ 208 w 1243"/>
              <a:gd name="T33" fmla="*/ 332 h 527"/>
              <a:gd name="T34" fmla="*/ 194 w 1243"/>
              <a:gd name="T35" fmla="*/ 354 h 527"/>
              <a:gd name="T36" fmla="*/ 111 w 1243"/>
              <a:gd name="T37" fmla="*/ 366 h 527"/>
              <a:gd name="T38" fmla="*/ 79 w 1243"/>
              <a:gd name="T39" fmla="*/ 408 h 527"/>
              <a:gd name="T40" fmla="*/ 43 w 1243"/>
              <a:gd name="T41" fmla="*/ 421 h 527"/>
              <a:gd name="T42" fmla="*/ 36 w 1243"/>
              <a:gd name="T43" fmla="*/ 444 h 527"/>
              <a:gd name="T44" fmla="*/ 10 w 1243"/>
              <a:gd name="T45" fmla="*/ 457 h 527"/>
              <a:gd name="T46" fmla="*/ 0 w 1243"/>
              <a:gd name="T47" fmla="*/ 527 h 527"/>
              <a:gd name="T48" fmla="*/ 34 w 1243"/>
              <a:gd name="T49" fmla="*/ 522 h 527"/>
              <a:gd name="T50" fmla="*/ 50 w 1243"/>
              <a:gd name="T51" fmla="*/ 503 h 527"/>
              <a:gd name="T52" fmla="*/ 105 w 1243"/>
              <a:gd name="T53" fmla="*/ 493 h 527"/>
              <a:gd name="T54" fmla="*/ 117 w 1243"/>
              <a:gd name="T55" fmla="*/ 471 h 527"/>
              <a:gd name="T56" fmla="*/ 208 w 1243"/>
              <a:gd name="T57" fmla="*/ 465 h 527"/>
              <a:gd name="T58" fmla="*/ 228 w 1243"/>
              <a:gd name="T59" fmla="*/ 445 h 527"/>
              <a:gd name="T60" fmla="*/ 267 w 1243"/>
              <a:gd name="T61" fmla="*/ 427 h 527"/>
              <a:gd name="T62" fmla="*/ 285 w 1243"/>
              <a:gd name="T63" fmla="*/ 380 h 527"/>
              <a:gd name="T64" fmla="*/ 316 w 1243"/>
              <a:gd name="T65" fmla="*/ 372 h 527"/>
              <a:gd name="T66" fmla="*/ 336 w 1243"/>
              <a:gd name="T67" fmla="*/ 347 h 527"/>
              <a:gd name="T68" fmla="*/ 368 w 1243"/>
              <a:gd name="T69" fmla="*/ 340 h 527"/>
              <a:gd name="T70" fmla="*/ 411 w 1243"/>
              <a:gd name="T71" fmla="*/ 327 h 527"/>
              <a:gd name="T72" fmla="*/ 476 w 1243"/>
              <a:gd name="T73" fmla="*/ 317 h 527"/>
              <a:gd name="T74" fmla="*/ 539 w 1243"/>
              <a:gd name="T75" fmla="*/ 302 h 527"/>
              <a:gd name="T76" fmla="*/ 605 w 1243"/>
              <a:gd name="T77" fmla="*/ 294 h 527"/>
              <a:gd name="T78" fmla="*/ 625 w 1243"/>
              <a:gd name="T79" fmla="*/ 262 h 527"/>
              <a:gd name="T80" fmla="*/ 680 w 1243"/>
              <a:gd name="T81" fmla="*/ 246 h 527"/>
              <a:gd name="T82" fmla="*/ 751 w 1243"/>
              <a:gd name="T83" fmla="*/ 232 h 527"/>
              <a:gd name="T84" fmla="*/ 877 w 1243"/>
              <a:gd name="T85" fmla="*/ 215 h 527"/>
              <a:gd name="T86" fmla="*/ 909 w 1243"/>
              <a:gd name="T87" fmla="*/ 189 h 527"/>
              <a:gd name="T88" fmla="*/ 1243 w 1243"/>
              <a:gd name="T89" fmla="*/ 185 h 5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1243" h="527">
                <a:moveTo>
                  <a:pt x="1243" y="185"/>
                </a:moveTo>
                <a:lnTo>
                  <a:pt x="1243" y="0"/>
                </a:lnTo>
                <a:lnTo>
                  <a:pt x="1040" y="0"/>
                </a:lnTo>
                <a:lnTo>
                  <a:pt x="1040" y="8"/>
                </a:lnTo>
                <a:lnTo>
                  <a:pt x="919" y="8"/>
                </a:lnTo>
                <a:lnTo>
                  <a:pt x="919" y="19"/>
                </a:lnTo>
                <a:lnTo>
                  <a:pt x="909" y="19"/>
                </a:lnTo>
                <a:lnTo>
                  <a:pt x="909" y="25"/>
                </a:lnTo>
                <a:lnTo>
                  <a:pt x="880" y="25"/>
                </a:lnTo>
                <a:lnTo>
                  <a:pt x="880" y="37"/>
                </a:lnTo>
                <a:lnTo>
                  <a:pt x="833" y="37"/>
                </a:lnTo>
                <a:lnTo>
                  <a:pt x="833" y="53"/>
                </a:lnTo>
                <a:lnTo>
                  <a:pt x="756" y="53"/>
                </a:lnTo>
                <a:lnTo>
                  <a:pt x="756" y="63"/>
                </a:lnTo>
                <a:lnTo>
                  <a:pt x="667" y="63"/>
                </a:lnTo>
                <a:lnTo>
                  <a:pt x="667" y="74"/>
                </a:lnTo>
                <a:lnTo>
                  <a:pt x="658" y="74"/>
                </a:lnTo>
                <a:lnTo>
                  <a:pt x="658" y="81"/>
                </a:lnTo>
                <a:lnTo>
                  <a:pt x="637" y="81"/>
                </a:lnTo>
                <a:lnTo>
                  <a:pt x="637" y="90"/>
                </a:lnTo>
                <a:lnTo>
                  <a:pt x="624" y="90"/>
                </a:lnTo>
                <a:lnTo>
                  <a:pt x="624" y="101"/>
                </a:lnTo>
                <a:lnTo>
                  <a:pt x="604" y="101"/>
                </a:lnTo>
                <a:lnTo>
                  <a:pt x="604" y="121"/>
                </a:lnTo>
                <a:lnTo>
                  <a:pt x="567" y="121"/>
                </a:lnTo>
                <a:lnTo>
                  <a:pt x="567" y="129"/>
                </a:lnTo>
                <a:lnTo>
                  <a:pt x="542" y="129"/>
                </a:lnTo>
                <a:lnTo>
                  <a:pt x="542" y="140"/>
                </a:lnTo>
                <a:lnTo>
                  <a:pt x="473" y="140"/>
                </a:lnTo>
                <a:lnTo>
                  <a:pt x="473" y="148"/>
                </a:lnTo>
                <a:lnTo>
                  <a:pt x="464" y="148"/>
                </a:lnTo>
                <a:lnTo>
                  <a:pt x="464" y="160"/>
                </a:lnTo>
                <a:lnTo>
                  <a:pt x="410" y="160"/>
                </a:lnTo>
                <a:lnTo>
                  <a:pt x="410" y="167"/>
                </a:lnTo>
                <a:lnTo>
                  <a:pt x="358" y="167"/>
                </a:lnTo>
                <a:lnTo>
                  <a:pt x="358" y="177"/>
                </a:lnTo>
                <a:lnTo>
                  <a:pt x="327" y="177"/>
                </a:lnTo>
                <a:lnTo>
                  <a:pt x="327" y="189"/>
                </a:lnTo>
                <a:lnTo>
                  <a:pt x="308" y="189"/>
                </a:lnTo>
                <a:lnTo>
                  <a:pt x="308" y="199"/>
                </a:lnTo>
                <a:lnTo>
                  <a:pt x="293" y="199"/>
                </a:lnTo>
                <a:lnTo>
                  <a:pt x="293" y="228"/>
                </a:lnTo>
                <a:lnTo>
                  <a:pt x="277" y="228"/>
                </a:lnTo>
                <a:lnTo>
                  <a:pt x="277" y="243"/>
                </a:lnTo>
                <a:lnTo>
                  <a:pt x="267" y="243"/>
                </a:lnTo>
                <a:lnTo>
                  <a:pt x="267" y="287"/>
                </a:lnTo>
                <a:lnTo>
                  <a:pt x="251" y="287"/>
                </a:lnTo>
                <a:lnTo>
                  <a:pt x="251" y="311"/>
                </a:lnTo>
                <a:lnTo>
                  <a:pt x="222" y="311"/>
                </a:lnTo>
                <a:lnTo>
                  <a:pt x="222" y="332"/>
                </a:lnTo>
                <a:lnTo>
                  <a:pt x="208" y="332"/>
                </a:lnTo>
                <a:lnTo>
                  <a:pt x="208" y="340"/>
                </a:lnTo>
                <a:lnTo>
                  <a:pt x="194" y="340"/>
                </a:lnTo>
                <a:lnTo>
                  <a:pt x="194" y="354"/>
                </a:lnTo>
                <a:lnTo>
                  <a:pt x="121" y="354"/>
                </a:lnTo>
                <a:lnTo>
                  <a:pt x="121" y="366"/>
                </a:lnTo>
                <a:lnTo>
                  <a:pt x="111" y="366"/>
                </a:lnTo>
                <a:lnTo>
                  <a:pt x="111" y="386"/>
                </a:lnTo>
                <a:lnTo>
                  <a:pt x="79" y="386"/>
                </a:lnTo>
                <a:lnTo>
                  <a:pt x="79" y="408"/>
                </a:lnTo>
                <a:lnTo>
                  <a:pt x="60" y="408"/>
                </a:lnTo>
                <a:lnTo>
                  <a:pt x="60" y="421"/>
                </a:lnTo>
                <a:lnTo>
                  <a:pt x="43" y="421"/>
                </a:lnTo>
                <a:lnTo>
                  <a:pt x="43" y="434"/>
                </a:lnTo>
                <a:lnTo>
                  <a:pt x="36" y="434"/>
                </a:lnTo>
                <a:lnTo>
                  <a:pt x="36" y="444"/>
                </a:lnTo>
                <a:lnTo>
                  <a:pt x="23" y="444"/>
                </a:lnTo>
                <a:lnTo>
                  <a:pt x="23" y="457"/>
                </a:lnTo>
                <a:lnTo>
                  <a:pt x="10" y="457"/>
                </a:lnTo>
                <a:lnTo>
                  <a:pt x="10" y="469"/>
                </a:lnTo>
                <a:lnTo>
                  <a:pt x="0" y="469"/>
                </a:lnTo>
                <a:lnTo>
                  <a:pt x="0" y="527"/>
                </a:lnTo>
                <a:lnTo>
                  <a:pt x="27" y="527"/>
                </a:lnTo>
                <a:lnTo>
                  <a:pt x="26" y="522"/>
                </a:lnTo>
                <a:lnTo>
                  <a:pt x="34" y="522"/>
                </a:lnTo>
                <a:lnTo>
                  <a:pt x="34" y="511"/>
                </a:lnTo>
                <a:lnTo>
                  <a:pt x="50" y="511"/>
                </a:lnTo>
                <a:lnTo>
                  <a:pt x="50" y="503"/>
                </a:lnTo>
                <a:lnTo>
                  <a:pt x="74" y="503"/>
                </a:lnTo>
                <a:lnTo>
                  <a:pt x="74" y="493"/>
                </a:lnTo>
                <a:lnTo>
                  <a:pt x="105" y="493"/>
                </a:lnTo>
                <a:lnTo>
                  <a:pt x="105" y="484"/>
                </a:lnTo>
                <a:lnTo>
                  <a:pt x="117" y="484"/>
                </a:lnTo>
                <a:lnTo>
                  <a:pt x="117" y="471"/>
                </a:lnTo>
                <a:lnTo>
                  <a:pt x="192" y="471"/>
                </a:lnTo>
                <a:lnTo>
                  <a:pt x="192" y="465"/>
                </a:lnTo>
                <a:lnTo>
                  <a:pt x="208" y="465"/>
                </a:lnTo>
                <a:lnTo>
                  <a:pt x="208" y="456"/>
                </a:lnTo>
                <a:lnTo>
                  <a:pt x="228" y="456"/>
                </a:lnTo>
                <a:lnTo>
                  <a:pt x="228" y="445"/>
                </a:lnTo>
                <a:lnTo>
                  <a:pt x="253" y="445"/>
                </a:lnTo>
                <a:lnTo>
                  <a:pt x="253" y="427"/>
                </a:lnTo>
                <a:lnTo>
                  <a:pt x="267" y="427"/>
                </a:lnTo>
                <a:lnTo>
                  <a:pt x="267" y="395"/>
                </a:lnTo>
                <a:lnTo>
                  <a:pt x="285" y="395"/>
                </a:lnTo>
                <a:lnTo>
                  <a:pt x="285" y="380"/>
                </a:lnTo>
                <a:lnTo>
                  <a:pt x="300" y="380"/>
                </a:lnTo>
                <a:lnTo>
                  <a:pt x="300" y="372"/>
                </a:lnTo>
                <a:lnTo>
                  <a:pt x="316" y="372"/>
                </a:lnTo>
                <a:lnTo>
                  <a:pt x="316" y="360"/>
                </a:lnTo>
                <a:lnTo>
                  <a:pt x="336" y="360"/>
                </a:lnTo>
                <a:lnTo>
                  <a:pt x="336" y="347"/>
                </a:lnTo>
                <a:lnTo>
                  <a:pt x="350" y="347"/>
                </a:lnTo>
                <a:lnTo>
                  <a:pt x="350" y="340"/>
                </a:lnTo>
                <a:lnTo>
                  <a:pt x="368" y="340"/>
                </a:lnTo>
                <a:lnTo>
                  <a:pt x="373" y="335"/>
                </a:lnTo>
                <a:lnTo>
                  <a:pt x="403" y="335"/>
                </a:lnTo>
                <a:lnTo>
                  <a:pt x="411" y="327"/>
                </a:lnTo>
                <a:lnTo>
                  <a:pt x="461" y="327"/>
                </a:lnTo>
                <a:lnTo>
                  <a:pt x="461" y="317"/>
                </a:lnTo>
                <a:lnTo>
                  <a:pt x="476" y="317"/>
                </a:lnTo>
                <a:lnTo>
                  <a:pt x="476" y="309"/>
                </a:lnTo>
                <a:lnTo>
                  <a:pt x="539" y="309"/>
                </a:lnTo>
                <a:lnTo>
                  <a:pt x="539" y="302"/>
                </a:lnTo>
                <a:lnTo>
                  <a:pt x="563" y="302"/>
                </a:lnTo>
                <a:lnTo>
                  <a:pt x="563" y="294"/>
                </a:lnTo>
                <a:lnTo>
                  <a:pt x="605" y="294"/>
                </a:lnTo>
                <a:lnTo>
                  <a:pt x="605" y="274"/>
                </a:lnTo>
                <a:lnTo>
                  <a:pt x="625" y="274"/>
                </a:lnTo>
                <a:lnTo>
                  <a:pt x="625" y="262"/>
                </a:lnTo>
                <a:lnTo>
                  <a:pt x="640" y="262"/>
                </a:lnTo>
                <a:lnTo>
                  <a:pt x="640" y="246"/>
                </a:lnTo>
                <a:lnTo>
                  <a:pt x="680" y="246"/>
                </a:lnTo>
                <a:lnTo>
                  <a:pt x="680" y="242"/>
                </a:lnTo>
                <a:lnTo>
                  <a:pt x="751" y="242"/>
                </a:lnTo>
                <a:lnTo>
                  <a:pt x="751" y="232"/>
                </a:lnTo>
                <a:lnTo>
                  <a:pt x="837" y="232"/>
                </a:lnTo>
                <a:lnTo>
                  <a:pt x="837" y="215"/>
                </a:lnTo>
                <a:lnTo>
                  <a:pt x="877" y="215"/>
                </a:lnTo>
                <a:lnTo>
                  <a:pt x="877" y="205"/>
                </a:lnTo>
                <a:lnTo>
                  <a:pt x="909" y="205"/>
                </a:lnTo>
                <a:lnTo>
                  <a:pt x="909" y="189"/>
                </a:lnTo>
                <a:lnTo>
                  <a:pt x="1038" y="189"/>
                </a:lnTo>
                <a:lnTo>
                  <a:pt x="1038" y="185"/>
                </a:lnTo>
                <a:lnTo>
                  <a:pt x="1243" y="185"/>
                </a:lnTo>
                <a:lnTo>
                  <a:pt x="1243" y="185"/>
                </a:lnTo>
                <a:close/>
              </a:path>
            </a:pathLst>
          </a:custGeom>
          <a:solidFill>
            <a:srgbClr val="B9D5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2000">
              <a:latin typeface="+mj-lt"/>
            </a:endParaRPr>
          </a:p>
        </p:txBody>
      </p:sp>
      <p:sp>
        <p:nvSpPr>
          <p:cNvPr id="37" name="Freeform 77">
            <a:extLst>
              <a:ext uri="{FF2B5EF4-FFF2-40B4-BE49-F238E27FC236}">
                <a16:creationId xmlns:a16="http://schemas.microsoft.com/office/drawing/2014/main" id="{2BA7CF4E-50EC-4E1C-9ED6-ABD452FB6FEA}"/>
              </a:ext>
            </a:extLst>
          </p:cNvPr>
          <p:cNvSpPr>
            <a:spLocks/>
          </p:cNvSpPr>
          <p:nvPr/>
        </p:nvSpPr>
        <p:spPr bwMode="auto">
          <a:xfrm>
            <a:off x="3636887" y="3222649"/>
            <a:ext cx="2165407" cy="1341312"/>
          </a:xfrm>
          <a:custGeom>
            <a:avLst/>
            <a:gdLst>
              <a:gd name="T0" fmla="*/ 1039 w 1235"/>
              <a:gd name="T1" fmla="*/ 32 h 475"/>
              <a:gd name="T2" fmla="*/ 1011 w 1235"/>
              <a:gd name="T3" fmla="*/ 44 h 475"/>
              <a:gd name="T4" fmla="*/ 902 w 1235"/>
              <a:gd name="T5" fmla="*/ 55 h 475"/>
              <a:gd name="T6" fmla="*/ 836 w 1235"/>
              <a:gd name="T7" fmla="*/ 70 h 475"/>
              <a:gd name="T8" fmla="*/ 786 w 1235"/>
              <a:gd name="T9" fmla="*/ 83 h 475"/>
              <a:gd name="T10" fmla="*/ 740 w 1235"/>
              <a:gd name="T11" fmla="*/ 108 h 475"/>
              <a:gd name="T12" fmla="*/ 651 w 1235"/>
              <a:gd name="T13" fmla="*/ 113 h 475"/>
              <a:gd name="T14" fmla="*/ 617 w 1235"/>
              <a:gd name="T15" fmla="*/ 131 h 475"/>
              <a:gd name="T16" fmla="*/ 559 w 1235"/>
              <a:gd name="T17" fmla="*/ 136 h 475"/>
              <a:gd name="T18" fmla="*/ 516 w 1235"/>
              <a:gd name="T19" fmla="*/ 163 h 475"/>
              <a:gd name="T20" fmla="*/ 452 w 1235"/>
              <a:gd name="T21" fmla="*/ 177 h 475"/>
              <a:gd name="T22" fmla="*/ 436 w 1235"/>
              <a:gd name="T23" fmla="*/ 193 h 475"/>
              <a:gd name="T24" fmla="*/ 371 w 1235"/>
              <a:gd name="T25" fmla="*/ 203 h 475"/>
              <a:gd name="T26" fmla="*/ 348 w 1235"/>
              <a:gd name="T27" fmla="*/ 233 h 475"/>
              <a:gd name="T28" fmla="*/ 300 w 1235"/>
              <a:gd name="T29" fmla="*/ 241 h 475"/>
              <a:gd name="T30" fmla="*/ 290 w 1235"/>
              <a:gd name="T31" fmla="*/ 271 h 475"/>
              <a:gd name="T32" fmla="*/ 261 w 1235"/>
              <a:gd name="T33" fmla="*/ 278 h 475"/>
              <a:gd name="T34" fmla="*/ 233 w 1235"/>
              <a:gd name="T35" fmla="*/ 294 h 475"/>
              <a:gd name="T36" fmla="*/ 181 w 1235"/>
              <a:gd name="T37" fmla="*/ 299 h 475"/>
              <a:gd name="T38" fmla="*/ 168 w 1235"/>
              <a:gd name="T39" fmla="*/ 326 h 475"/>
              <a:gd name="T40" fmla="*/ 127 w 1235"/>
              <a:gd name="T41" fmla="*/ 334 h 475"/>
              <a:gd name="T42" fmla="*/ 109 w 1235"/>
              <a:gd name="T43" fmla="*/ 356 h 475"/>
              <a:gd name="T44" fmla="*/ 81 w 1235"/>
              <a:gd name="T45" fmla="*/ 372 h 475"/>
              <a:gd name="T46" fmla="*/ 67 w 1235"/>
              <a:gd name="T47" fmla="*/ 398 h 475"/>
              <a:gd name="T48" fmla="*/ 42 w 1235"/>
              <a:gd name="T49" fmla="*/ 408 h 475"/>
              <a:gd name="T50" fmla="*/ 29 w 1235"/>
              <a:gd name="T51" fmla="*/ 430 h 475"/>
              <a:gd name="T52" fmla="*/ 3 w 1235"/>
              <a:gd name="T53" fmla="*/ 439 h 475"/>
              <a:gd name="T54" fmla="*/ 14 w 1235"/>
              <a:gd name="T55" fmla="*/ 475 h 475"/>
              <a:gd name="T56" fmla="*/ 28 w 1235"/>
              <a:gd name="T57" fmla="*/ 461 h 475"/>
              <a:gd name="T58" fmla="*/ 57 w 1235"/>
              <a:gd name="T59" fmla="*/ 456 h 475"/>
              <a:gd name="T60" fmla="*/ 71 w 1235"/>
              <a:gd name="T61" fmla="*/ 437 h 475"/>
              <a:gd name="T62" fmla="*/ 102 w 1235"/>
              <a:gd name="T63" fmla="*/ 426 h 475"/>
              <a:gd name="T64" fmla="*/ 123 w 1235"/>
              <a:gd name="T65" fmla="*/ 407 h 475"/>
              <a:gd name="T66" fmla="*/ 176 w 1235"/>
              <a:gd name="T67" fmla="*/ 391 h 475"/>
              <a:gd name="T68" fmla="*/ 198 w 1235"/>
              <a:gd name="T69" fmla="*/ 366 h 475"/>
              <a:gd name="T70" fmla="*/ 254 w 1235"/>
              <a:gd name="T71" fmla="*/ 361 h 475"/>
              <a:gd name="T72" fmla="*/ 270 w 1235"/>
              <a:gd name="T73" fmla="*/ 345 h 475"/>
              <a:gd name="T74" fmla="*/ 303 w 1235"/>
              <a:gd name="T75" fmla="*/ 337 h 475"/>
              <a:gd name="T76" fmla="*/ 317 w 1235"/>
              <a:gd name="T77" fmla="*/ 321 h 475"/>
              <a:gd name="T78" fmla="*/ 346 w 1235"/>
              <a:gd name="T79" fmla="*/ 310 h 475"/>
              <a:gd name="T80" fmla="*/ 369 w 1235"/>
              <a:gd name="T81" fmla="*/ 291 h 475"/>
              <a:gd name="T82" fmla="*/ 448 w 1235"/>
              <a:gd name="T83" fmla="*/ 280 h 475"/>
              <a:gd name="T84" fmla="*/ 462 w 1235"/>
              <a:gd name="T85" fmla="*/ 259 h 475"/>
              <a:gd name="T86" fmla="*/ 547 w 1235"/>
              <a:gd name="T87" fmla="*/ 246 h 475"/>
              <a:gd name="T88" fmla="*/ 558 w 1235"/>
              <a:gd name="T89" fmla="*/ 231 h 475"/>
              <a:gd name="T90" fmla="*/ 619 w 1235"/>
              <a:gd name="T91" fmla="*/ 223 h 475"/>
              <a:gd name="T92" fmla="*/ 649 w 1235"/>
              <a:gd name="T93" fmla="*/ 209 h 475"/>
              <a:gd name="T94" fmla="*/ 743 w 1235"/>
              <a:gd name="T95" fmla="*/ 201 h 475"/>
              <a:gd name="T96" fmla="*/ 771 w 1235"/>
              <a:gd name="T97" fmla="*/ 186 h 475"/>
              <a:gd name="T98" fmla="*/ 828 w 1235"/>
              <a:gd name="T99" fmla="*/ 174 h 475"/>
              <a:gd name="T100" fmla="*/ 898 w 1235"/>
              <a:gd name="T101" fmla="*/ 151 h 475"/>
              <a:gd name="T102" fmla="*/ 1022 w 1235"/>
              <a:gd name="T103" fmla="*/ 141 h 475"/>
              <a:gd name="T104" fmla="*/ 1141 w 1235"/>
              <a:gd name="T105" fmla="*/ 124 h 475"/>
              <a:gd name="T106" fmla="*/ 1201 w 1235"/>
              <a:gd name="T107" fmla="*/ 115 h 475"/>
              <a:gd name="T108" fmla="*/ 1235 w 1235"/>
              <a:gd name="T109" fmla="*/ 0 h 475"/>
              <a:gd name="T110" fmla="*/ 1167 w 1235"/>
              <a:gd name="T111" fmla="*/ 15 h 475"/>
              <a:gd name="T112" fmla="*/ 1127 w 1235"/>
              <a:gd name="T113" fmla="*/ 22 h 4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1235" h="475">
                <a:moveTo>
                  <a:pt x="1127" y="22"/>
                </a:moveTo>
                <a:lnTo>
                  <a:pt x="1127" y="32"/>
                </a:lnTo>
                <a:lnTo>
                  <a:pt x="1039" y="32"/>
                </a:lnTo>
                <a:lnTo>
                  <a:pt x="1039" y="39"/>
                </a:lnTo>
                <a:lnTo>
                  <a:pt x="1011" y="39"/>
                </a:lnTo>
                <a:lnTo>
                  <a:pt x="1011" y="44"/>
                </a:lnTo>
                <a:lnTo>
                  <a:pt x="946" y="44"/>
                </a:lnTo>
                <a:lnTo>
                  <a:pt x="946" y="55"/>
                </a:lnTo>
                <a:lnTo>
                  <a:pt x="902" y="55"/>
                </a:lnTo>
                <a:lnTo>
                  <a:pt x="902" y="59"/>
                </a:lnTo>
                <a:lnTo>
                  <a:pt x="836" y="59"/>
                </a:lnTo>
                <a:lnTo>
                  <a:pt x="836" y="70"/>
                </a:lnTo>
                <a:lnTo>
                  <a:pt x="821" y="70"/>
                </a:lnTo>
                <a:lnTo>
                  <a:pt x="821" y="83"/>
                </a:lnTo>
                <a:lnTo>
                  <a:pt x="786" y="83"/>
                </a:lnTo>
                <a:lnTo>
                  <a:pt x="786" y="94"/>
                </a:lnTo>
                <a:lnTo>
                  <a:pt x="740" y="94"/>
                </a:lnTo>
                <a:lnTo>
                  <a:pt x="740" y="108"/>
                </a:lnTo>
                <a:lnTo>
                  <a:pt x="671" y="108"/>
                </a:lnTo>
                <a:lnTo>
                  <a:pt x="671" y="113"/>
                </a:lnTo>
                <a:lnTo>
                  <a:pt x="651" y="113"/>
                </a:lnTo>
                <a:lnTo>
                  <a:pt x="651" y="121"/>
                </a:lnTo>
                <a:lnTo>
                  <a:pt x="617" y="121"/>
                </a:lnTo>
                <a:lnTo>
                  <a:pt x="617" y="131"/>
                </a:lnTo>
                <a:lnTo>
                  <a:pt x="595" y="131"/>
                </a:lnTo>
                <a:lnTo>
                  <a:pt x="595" y="136"/>
                </a:lnTo>
                <a:lnTo>
                  <a:pt x="559" y="136"/>
                </a:lnTo>
                <a:lnTo>
                  <a:pt x="559" y="148"/>
                </a:lnTo>
                <a:lnTo>
                  <a:pt x="516" y="148"/>
                </a:lnTo>
                <a:lnTo>
                  <a:pt x="516" y="163"/>
                </a:lnTo>
                <a:lnTo>
                  <a:pt x="479" y="163"/>
                </a:lnTo>
                <a:lnTo>
                  <a:pt x="479" y="177"/>
                </a:lnTo>
                <a:lnTo>
                  <a:pt x="452" y="177"/>
                </a:lnTo>
                <a:lnTo>
                  <a:pt x="452" y="186"/>
                </a:lnTo>
                <a:lnTo>
                  <a:pt x="436" y="186"/>
                </a:lnTo>
                <a:lnTo>
                  <a:pt x="436" y="193"/>
                </a:lnTo>
                <a:lnTo>
                  <a:pt x="387" y="193"/>
                </a:lnTo>
                <a:lnTo>
                  <a:pt x="387" y="203"/>
                </a:lnTo>
                <a:lnTo>
                  <a:pt x="371" y="203"/>
                </a:lnTo>
                <a:lnTo>
                  <a:pt x="371" y="221"/>
                </a:lnTo>
                <a:lnTo>
                  <a:pt x="348" y="221"/>
                </a:lnTo>
                <a:lnTo>
                  <a:pt x="348" y="233"/>
                </a:lnTo>
                <a:lnTo>
                  <a:pt x="316" y="233"/>
                </a:lnTo>
                <a:lnTo>
                  <a:pt x="316" y="241"/>
                </a:lnTo>
                <a:lnTo>
                  <a:pt x="300" y="241"/>
                </a:lnTo>
                <a:lnTo>
                  <a:pt x="300" y="253"/>
                </a:lnTo>
                <a:lnTo>
                  <a:pt x="290" y="253"/>
                </a:lnTo>
                <a:lnTo>
                  <a:pt x="290" y="271"/>
                </a:lnTo>
                <a:lnTo>
                  <a:pt x="276" y="271"/>
                </a:lnTo>
                <a:lnTo>
                  <a:pt x="276" y="278"/>
                </a:lnTo>
                <a:lnTo>
                  <a:pt x="261" y="278"/>
                </a:lnTo>
                <a:lnTo>
                  <a:pt x="261" y="286"/>
                </a:lnTo>
                <a:lnTo>
                  <a:pt x="233" y="286"/>
                </a:lnTo>
                <a:lnTo>
                  <a:pt x="233" y="294"/>
                </a:lnTo>
                <a:lnTo>
                  <a:pt x="200" y="294"/>
                </a:lnTo>
                <a:lnTo>
                  <a:pt x="200" y="299"/>
                </a:lnTo>
                <a:lnTo>
                  <a:pt x="181" y="299"/>
                </a:lnTo>
                <a:lnTo>
                  <a:pt x="181" y="316"/>
                </a:lnTo>
                <a:lnTo>
                  <a:pt x="168" y="316"/>
                </a:lnTo>
                <a:lnTo>
                  <a:pt x="168" y="326"/>
                </a:lnTo>
                <a:lnTo>
                  <a:pt x="148" y="326"/>
                </a:lnTo>
                <a:lnTo>
                  <a:pt x="148" y="334"/>
                </a:lnTo>
                <a:lnTo>
                  <a:pt x="127" y="334"/>
                </a:lnTo>
                <a:lnTo>
                  <a:pt x="127" y="348"/>
                </a:lnTo>
                <a:lnTo>
                  <a:pt x="109" y="348"/>
                </a:lnTo>
                <a:lnTo>
                  <a:pt x="109" y="356"/>
                </a:lnTo>
                <a:lnTo>
                  <a:pt x="93" y="356"/>
                </a:lnTo>
                <a:lnTo>
                  <a:pt x="93" y="372"/>
                </a:lnTo>
                <a:lnTo>
                  <a:pt x="81" y="372"/>
                </a:lnTo>
                <a:lnTo>
                  <a:pt x="81" y="387"/>
                </a:lnTo>
                <a:lnTo>
                  <a:pt x="67" y="387"/>
                </a:lnTo>
                <a:lnTo>
                  <a:pt x="67" y="398"/>
                </a:lnTo>
                <a:lnTo>
                  <a:pt x="55" y="398"/>
                </a:lnTo>
                <a:lnTo>
                  <a:pt x="55" y="408"/>
                </a:lnTo>
                <a:lnTo>
                  <a:pt x="42" y="408"/>
                </a:lnTo>
                <a:lnTo>
                  <a:pt x="42" y="418"/>
                </a:lnTo>
                <a:lnTo>
                  <a:pt x="29" y="418"/>
                </a:lnTo>
                <a:lnTo>
                  <a:pt x="29" y="430"/>
                </a:lnTo>
                <a:lnTo>
                  <a:pt x="18" y="430"/>
                </a:lnTo>
                <a:lnTo>
                  <a:pt x="18" y="439"/>
                </a:lnTo>
                <a:lnTo>
                  <a:pt x="3" y="439"/>
                </a:lnTo>
                <a:lnTo>
                  <a:pt x="0" y="461"/>
                </a:lnTo>
                <a:lnTo>
                  <a:pt x="0" y="475"/>
                </a:lnTo>
                <a:lnTo>
                  <a:pt x="14" y="475"/>
                </a:lnTo>
                <a:lnTo>
                  <a:pt x="14" y="468"/>
                </a:lnTo>
                <a:lnTo>
                  <a:pt x="28" y="468"/>
                </a:lnTo>
                <a:lnTo>
                  <a:pt x="28" y="461"/>
                </a:lnTo>
                <a:lnTo>
                  <a:pt x="41" y="461"/>
                </a:lnTo>
                <a:lnTo>
                  <a:pt x="41" y="456"/>
                </a:lnTo>
                <a:lnTo>
                  <a:pt x="57" y="456"/>
                </a:lnTo>
                <a:lnTo>
                  <a:pt x="57" y="448"/>
                </a:lnTo>
                <a:lnTo>
                  <a:pt x="71" y="448"/>
                </a:lnTo>
                <a:lnTo>
                  <a:pt x="71" y="437"/>
                </a:lnTo>
                <a:lnTo>
                  <a:pt x="82" y="437"/>
                </a:lnTo>
                <a:lnTo>
                  <a:pt x="82" y="426"/>
                </a:lnTo>
                <a:lnTo>
                  <a:pt x="102" y="426"/>
                </a:lnTo>
                <a:lnTo>
                  <a:pt x="102" y="415"/>
                </a:lnTo>
                <a:lnTo>
                  <a:pt x="123" y="415"/>
                </a:lnTo>
                <a:lnTo>
                  <a:pt x="123" y="407"/>
                </a:lnTo>
                <a:lnTo>
                  <a:pt x="150" y="407"/>
                </a:lnTo>
                <a:lnTo>
                  <a:pt x="150" y="391"/>
                </a:lnTo>
                <a:lnTo>
                  <a:pt x="176" y="391"/>
                </a:lnTo>
                <a:lnTo>
                  <a:pt x="176" y="377"/>
                </a:lnTo>
                <a:lnTo>
                  <a:pt x="198" y="377"/>
                </a:lnTo>
                <a:lnTo>
                  <a:pt x="198" y="366"/>
                </a:lnTo>
                <a:lnTo>
                  <a:pt x="211" y="366"/>
                </a:lnTo>
                <a:lnTo>
                  <a:pt x="211" y="361"/>
                </a:lnTo>
                <a:lnTo>
                  <a:pt x="254" y="361"/>
                </a:lnTo>
                <a:lnTo>
                  <a:pt x="254" y="356"/>
                </a:lnTo>
                <a:lnTo>
                  <a:pt x="270" y="356"/>
                </a:lnTo>
                <a:lnTo>
                  <a:pt x="270" y="345"/>
                </a:lnTo>
                <a:lnTo>
                  <a:pt x="284" y="345"/>
                </a:lnTo>
                <a:lnTo>
                  <a:pt x="284" y="337"/>
                </a:lnTo>
                <a:lnTo>
                  <a:pt x="303" y="337"/>
                </a:lnTo>
                <a:lnTo>
                  <a:pt x="303" y="327"/>
                </a:lnTo>
                <a:lnTo>
                  <a:pt x="317" y="327"/>
                </a:lnTo>
                <a:lnTo>
                  <a:pt x="317" y="321"/>
                </a:lnTo>
                <a:lnTo>
                  <a:pt x="330" y="321"/>
                </a:lnTo>
                <a:lnTo>
                  <a:pt x="330" y="310"/>
                </a:lnTo>
                <a:lnTo>
                  <a:pt x="346" y="310"/>
                </a:lnTo>
                <a:lnTo>
                  <a:pt x="346" y="301"/>
                </a:lnTo>
                <a:lnTo>
                  <a:pt x="369" y="301"/>
                </a:lnTo>
                <a:lnTo>
                  <a:pt x="369" y="291"/>
                </a:lnTo>
                <a:lnTo>
                  <a:pt x="396" y="291"/>
                </a:lnTo>
                <a:lnTo>
                  <a:pt x="396" y="280"/>
                </a:lnTo>
                <a:lnTo>
                  <a:pt x="448" y="280"/>
                </a:lnTo>
                <a:lnTo>
                  <a:pt x="448" y="268"/>
                </a:lnTo>
                <a:lnTo>
                  <a:pt x="462" y="268"/>
                </a:lnTo>
                <a:lnTo>
                  <a:pt x="462" y="259"/>
                </a:lnTo>
                <a:lnTo>
                  <a:pt x="510" y="259"/>
                </a:lnTo>
                <a:lnTo>
                  <a:pt x="510" y="246"/>
                </a:lnTo>
                <a:lnTo>
                  <a:pt x="547" y="246"/>
                </a:lnTo>
                <a:lnTo>
                  <a:pt x="547" y="237"/>
                </a:lnTo>
                <a:lnTo>
                  <a:pt x="558" y="237"/>
                </a:lnTo>
                <a:lnTo>
                  <a:pt x="558" y="231"/>
                </a:lnTo>
                <a:lnTo>
                  <a:pt x="605" y="231"/>
                </a:lnTo>
                <a:lnTo>
                  <a:pt x="605" y="223"/>
                </a:lnTo>
                <a:lnTo>
                  <a:pt x="619" y="223"/>
                </a:lnTo>
                <a:lnTo>
                  <a:pt x="619" y="218"/>
                </a:lnTo>
                <a:lnTo>
                  <a:pt x="649" y="218"/>
                </a:lnTo>
                <a:lnTo>
                  <a:pt x="649" y="209"/>
                </a:lnTo>
                <a:lnTo>
                  <a:pt x="666" y="209"/>
                </a:lnTo>
                <a:lnTo>
                  <a:pt x="666" y="201"/>
                </a:lnTo>
                <a:lnTo>
                  <a:pt x="743" y="201"/>
                </a:lnTo>
                <a:lnTo>
                  <a:pt x="743" y="194"/>
                </a:lnTo>
                <a:lnTo>
                  <a:pt x="771" y="194"/>
                </a:lnTo>
                <a:lnTo>
                  <a:pt x="771" y="186"/>
                </a:lnTo>
                <a:lnTo>
                  <a:pt x="819" y="186"/>
                </a:lnTo>
                <a:lnTo>
                  <a:pt x="819" y="174"/>
                </a:lnTo>
                <a:lnTo>
                  <a:pt x="828" y="174"/>
                </a:lnTo>
                <a:lnTo>
                  <a:pt x="828" y="158"/>
                </a:lnTo>
                <a:lnTo>
                  <a:pt x="898" y="158"/>
                </a:lnTo>
                <a:lnTo>
                  <a:pt x="898" y="151"/>
                </a:lnTo>
                <a:lnTo>
                  <a:pt x="948" y="151"/>
                </a:lnTo>
                <a:lnTo>
                  <a:pt x="948" y="141"/>
                </a:lnTo>
                <a:lnTo>
                  <a:pt x="1022" y="141"/>
                </a:lnTo>
                <a:lnTo>
                  <a:pt x="1022" y="134"/>
                </a:lnTo>
                <a:lnTo>
                  <a:pt x="1141" y="134"/>
                </a:lnTo>
                <a:lnTo>
                  <a:pt x="1141" y="124"/>
                </a:lnTo>
                <a:lnTo>
                  <a:pt x="1161" y="124"/>
                </a:lnTo>
                <a:lnTo>
                  <a:pt x="1161" y="115"/>
                </a:lnTo>
                <a:lnTo>
                  <a:pt x="1201" y="115"/>
                </a:lnTo>
                <a:lnTo>
                  <a:pt x="1201" y="103"/>
                </a:lnTo>
                <a:lnTo>
                  <a:pt x="1235" y="103"/>
                </a:lnTo>
                <a:lnTo>
                  <a:pt x="1235" y="0"/>
                </a:lnTo>
                <a:lnTo>
                  <a:pt x="1195" y="0"/>
                </a:lnTo>
                <a:lnTo>
                  <a:pt x="1195" y="15"/>
                </a:lnTo>
                <a:lnTo>
                  <a:pt x="1167" y="15"/>
                </a:lnTo>
                <a:lnTo>
                  <a:pt x="1167" y="22"/>
                </a:lnTo>
                <a:lnTo>
                  <a:pt x="1127" y="22"/>
                </a:lnTo>
                <a:lnTo>
                  <a:pt x="1127" y="22"/>
                </a:lnTo>
                <a:close/>
              </a:path>
            </a:pathLst>
          </a:custGeom>
          <a:solidFill>
            <a:srgbClr val="FFCEAE">
              <a:alpha val="7500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2000">
              <a:latin typeface="+mj-lt"/>
            </a:endParaRPr>
          </a:p>
        </p:txBody>
      </p:sp>
      <p:sp>
        <p:nvSpPr>
          <p:cNvPr id="38" name="Freeform 85">
            <a:extLst>
              <a:ext uri="{FF2B5EF4-FFF2-40B4-BE49-F238E27FC236}">
                <a16:creationId xmlns:a16="http://schemas.microsoft.com/office/drawing/2014/main" id="{2B525773-2CC2-4A86-9ECD-F782CB4A2CBE}"/>
              </a:ext>
            </a:extLst>
          </p:cNvPr>
          <p:cNvSpPr>
            <a:spLocks/>
          </p:cNvSpPr>
          <p:nvPr/>
        </p:nvSpPr>
        <p:spPr bwMode="auto">
          <a:xfrm>
            <a:off x="3626367" y="3363840"/>
            <a:ext cx="2165407" cy="1262245"/>
          </a:xfrm>
          <a:custGeom>
            <a:avLst/>
            <a:gdLst>
              <a:gd name="T0" fmla="*/ 1216 w 1235"/>
              <a:gd name="T1" fmla="*/ 0 h 447"/>
              <a:gd name="T2" fmla="*/ 1181 w 1235"/>
              <a:gd name="T3" fmla="*/ 9 h 447"/>
              <a:gd name="T4" fmla="*/ 1143 w 1235"/>
              <a:gd name="T5" fmla="*/ 21 h 447"/>
              <a:gd name="T6" fmla="*/ 1070 w 1235"/>
              <a:gd name="T7" fmla="*/ 30 h 447"/>
              <a:gd name="T8" fmla="*/ 1000 w 1235"/>
              <a:gd name="T9" fmla="*/ 38 h 447"/>
              <a:gd name="T10" fmla="*/ 935 w 1235"/>
              <a:gd name="T11" fmla="*/ 47 h 447"/>
              <a:gd name="T12" fmla="*/ 846 w 1235"/>
              <a:gd name="T13" fmla="*/ 59 h 447"/>
              <a:gd name="T14" fmla="*/ 820 w 1235"/>
              <a:gd name="T15" fmla="*/ 75 h 447"/>
              <a:gd name="T16" fmla="*/ 774 w 1235"/>
              <a:gd name="T17" fmla="*/ 86 h 447"/>
              <a:gd name="T18" fmla="*/ 692 w 1235"/>
              <a:gd name="T19" fmla="*/ 98 h 447"/>
              <a:gd name="T20" fmla="*/ 658 w 1235"/>
              <a:gd name="T21" fmla="*/ 110 h 447"/>
              <a:gd name="T22" fmla="*/ 602 w 1235"/>
              <a:gd name="T23" fmla="*/ 123 h 447"/>
              <a:gd name="T24" fmla="*/ 558 w 1235"/>
              <a:gd name="T25" fmla="*/ 131 h 447"/>
              <a:gd name="T26" fmla="*/ 537 w 1235"/>
              <a:gd name="T27" fmla="*/ 145 h 447"/>
              <a:gd name="T28" fmla="*/ 502 w 1235"/>
              <a:gd name="T29" fmla="*/ 155 h 447"/>
              <a:gd name="T30" fmla="*/ 468 w 1235"/>
              <a:gd name="T31" fmla="*/ 163 h 447"/>
              <a:gd name="T32" fmla="*/ 440 w 1235"/>
              <a:gd name="T33" fmla="*/ 180 h 447"/>
              <a:gd name="T34" fmla="*/ 403 w 1235"/>
              <a:gd name="T35" fmla="*/ 189 h 447"/>
              <a:gd name="T36" fmla="*/ 368 w 1235"/>
              <a:gd name="T37" fmla="*/ 201 h 447"/>
              <a:gd name="T38" fmla="*/ 350 w 1235"/>
              <a:gd name="T39" fmla="*/ 211 h 447"/>
              <a:gd name="T40" fmla="*/ 333 w 1235"/>
              <a:gd name="T41" fmla="*/ 223 h 447"/>
              <a:gd name="T42" fmla="*/ 311 w 1235"/>
              <a:gd name="T43" fmla="*/ 233 h 447"/>
              <a:gd name="T44" fmla="*/ 295 w 1235"/>
              <a:gd name="T45" fmla="*/ 245 h 447"/>
              <a:gd name="T46" fmla="*/ 282 w 1235"/>
              <a:gd name="T47" fmla="*/ 258 h 447"/>
              <a:gd name="T48" fmla="*/ 251 w 1235"/>
              <a:gd name="T49" fmla="*/ 272 h 447"/>
              <a:gd name="T50" fmla="*/ 213 w 1235"/>
              <a:gd name="T51" fmla="*/ 282 h 447"/>
              <a:gd name="T52" fmla="*/ 185 w 1235"/>
              <a:gd name="T53" fmla="*/ 293 h 447"/>
              <a:gd name="T54" fmla="*/ 166 w 1235"/>
              <a:gd name="T55" fmla="*/ 306 h 447"/>
              <a:gd name="T56" fmla="*/ 146 w 1235"/>
              <a:gd name="T57" fmla="*/ 319 h 447"/>
              <a:gd name="T58" fmla="*/ 114 w 1235"/>
              <a:gd name="T59" fmla="*/ 329 h 447"/>
              <a:gd name="T60" fmla="*/ 97 w 1235"/>
              <a:gd name="T61" fmla="*/ 347 h 447"/>
              <a:gd name="T62" fmla="*/ 72 w 1235"/>
              <a:gd name="T63" fmla="*/ 363 h 447"/>
              <a:gd name="T64" fmla="*/ 48 w 1235"/>
              <a:gd name="T65" fmla="*/ 384 h 447"/>
              <a:gd name="T66" fmla="*/ 32 w 1235"/>
              <a:gd name="T67" fmla="*/ 396 h 447"/>
              <a:gd name="T68" fmla="*/ 14 w 1235"/>
              <a:gd name="T69" fmla="*/ 409 h 447"/>
              <a:gd name="T70" fmla="*/ 0 w 1235"/>
              <a:gd name="T71" fmla="*/ 422 h 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1235" h="447">
                <a:moveTo>
                  <a:pt x="1235" y="0"/>
                </a:moveTo>
                <a:lnTo>
                  <a:pt x="1216" y="0"/>
                </a:lnTo>
                <a:lnTo>
                  <a:pt x="1216" y="9"/>
                </a:lnTo>
                <a:lnTo>
                  <a:pt x="1181" y="9"/>
                </a:lnTo>
                <a:lnTo>
                  <a:pt x="1181" y="21"/>
                </a:lnTo>
                <a:lnTo>
                  <a:pt x="1143" y="21"/>
                </a:lnTo>
                <a:lnTo>
                  <a:pt x="1143" y="30"/>
                </a:lnTo>
                <a:lnTo>
                  <a:pt x="1070" y="30"/>
                </a:lnTo>
                <a:lnTo>
                  <a:pt x="1070" y="38"/>
                </a:lnTo>
                <a:lnTo>
                  <a:pt x="1000" y="38"/>
                </a:lnTo>
                <a:lnTo>
                  <a:pt x="1000" y="47"/>
                </a:lnTo>
                <a:lnTo>
                  <a:pt x="935" y="47"/>
                </a:lnTo>
                <a:lnTo>
                  <a:pt x="935" y="59"/>
                </a:lnTo>
                <a:lnTo>
                  <a:pt x="846" y="59"/>
                </a:lnTo>
                <a:lnTo>
                  <a:pt x="846" y="75"/>
                </a:lnTo>
                <a:lnTo>
                  <a:pt x="820" y="75"/>
                </a:lnTo>
                <a:lnTo>
                  <a:pt x="820" y="86"/>
                </a:lnTo>
                <a:lnTo>
                  <a:pt x="774" y="86"/>
                </a:lnTo>
                <a:lnTo>
                  <a:pt x="774" y="98"/>
                </a:lnTo>
                <a:lnTo>
                  <a:pt x="692" y="98"/>
                </a:lnTo>
                <a:lnTo>
                  <a:pt x="692" y="110"/>
                </a:lnTo>
                <a:lnTo>
                  <a:pt x="658" y="110"/>
                </a:lnTo>
                <a:lnTo>
                  <a:pt x="658" y="123"/>
                </a:lnTo>
                <a:lnTo>
                  <a:pt x="602" y="123"/>
                </a:lnTo>
                <a:lnTo>
                  <a:pt x="602" y="131"/>
                </a:lnTo>
                <a:lnTo>
                  <a:pt x="558" y="131"/>
                </a:lnTo>
                <a:lnTo>
                  <a:pt x="558" y="145"/>
                </a:lnTo>
                <a:lnTo>
                  <a:pt x="537" y="145"/>
                </a:lnTo>
                <a:lnTo>
                  <a:pt x="537" y="155"/>
                </a:lnTo>
                <a:lnTo>
                  <a:pt x="502" y="155"/>
                </a:lnTo>
                <a:lnTo>
                  <a:pt x="502" y="163"/>
                </a:lnTo>
                <a:lnTo>
                  <a:pt x="468" y="163"/>
                </a:lnTo>
                <a:lnTo>
                  <a:pt x="468" y="180"/>
                </a:lnTo>
                <a:lnTo>
                  <a:pt x="440" y="180"/>
                </a:lnTo>
                <a:lnTo>
                  <a:pt x="440" y="189"/>
                </a:lnTo>
                <a:lnTo>
                  <a:pt x="403" y="189"/>
                </a:lnTo>
                <a:lnTo>
                  <a:pt x="403" y="201"/>
                </a:lnTo>
                <a:lnTo>
                  <a:pt x="368" y="201"/>
                </a:lnTo>
                <a:lnTo>
                  <a:pt x="368" y="211"/>
                </a:lnTo>
                <a:lnTo>
                  <a:pt x="350" y="211"/>
                </a:lnTo>
                <a:lnTo>
                  <a:pt x="350" y="223"/>
                </a:lnTo>
                <a:lnTo>
                  <a:pt x="333" y="223"/>
                </a:lnTo>
                <a:lnTo>
                  <a:pt x="333" y="233"/>
                </a:lnTo>
                <a:lnTo>
                  <a:pt x="311" y="233"/>
                </a:lnTo>
                <a:lnTo>
                  <a:pt x="311" y="245"/>
                </a:lnTo>
                <a:lnTo>
                  <a:pt x="295" y="245"/>
                </a:lnTo>
                <a:lnTo>
                  <a:pt x="295" y="258"/>
                </a:lnTo>
                <a:lnTo>
                  <a:pt x="282" y="258"/>
                </a:lnTo>
                <a:lnTo>
                  <a:pt x="282" y="272"/>
                </a:lnTo>
                <a:lnTo>
                  <a:pt x="251" y="272"/>
                </a:lnTo>
                <a:lnTo>
                  <a:pt x="251" y="282"/>
                </a:lnTo>
                <a:lnTo>
                  <a:pt x="213" y="282"/>
                </a:lnTo>
                <a:lnTo>
                  <a:pt x="213" y="293"/>
                </a:lnTo>
                <a:lnTo>
                  <a:pt x="185" y="293"/>
                </a:lnTo>
                <a:lnTo>
                  <a:pt x="185" y="306"/>
                </a:lnTo>
                <a:lnTo>
                  <a:pt x="166" y="306"/>
                </a:lnTo>
                <a:lnTo>
                  <a:pt x="166" y="319"/>
                </a:lnTo>
                <a:lnTo>
                  <a:pt x="146" y="319"/>
                </a:lnTo>
                <a:lnTo>
                  <a:pt x="146" y="329"/>
                </a:lnTo>
                <a:lnTo>
                  <a:pt x="114" y="329"/>
                </a:lnTo>
                <a:lnTo>
                  <a:pt x="114" y="347"/>
                </a:lnTo>
                <a:lnTo>
                  <a:pt x="97" y="347"/>
                </a:lnTo>
                <a:lnTo>
                  <a:pt x="97" y="363"/>
                </a:lnTo>
                <a:lnTo>
                  <a:pt x="72" y="363"/>
                </a:lnTo>
                <a:lnTo>
                  <a:pt x="72" y="384"/>
                </a:lnTo>
                <a:lnTo>
                  <a:pt x="48" y="384"/>
                </a:lnTo>
                <a:lnTo>
                  <a:pt x="48" y="396"/>
                </a:lnTo>
                <a:lnTo>
                  <a:pt x="32" y="396"/>
                </a:lnTo>
                <a:lnTo>
                  <a:pt x="32" y="409"/>
                </a:lnTo>
                <a:lnTo>
                  <a:pt x="14" y="409"/>
                </a:lnTo>
                <a:lnTo>
                  <a:pt x="14" y="422"/>
                </a:lnTo>
                <a:lnTo>
                  <a:pt x="0" y="422"/>
                </a:lnTo>
                <a:lnTo>
                  <a:pt x="0" y="447"/>
                </a:lnTo>
              </a:path>
            </a:pathLst>
          </a:custGeom>
          <a:noFill/>
          <a:ln w="15875" cap="rnd">
            <a:solidFill>
              <a:srgbClr val="FF66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2000">
              <a:latin typeface="+mj-lt"/>
            </a:endParaRPr>
          </a:p>
        </p:txBody>
      </p:sp>
      <p:sp>
        <p:nvSpPr>
          <p:cNvPr id="39" name="Freeform 88">
            <a:extLst>
              <a:ext uri="{FF2B5EF4-FFF2-40B4-BE49-F238E27FC236}">
                <a16:creationId xmlns:a16="http://schemas.microsoft.com/office/drawing/2014/main" id="{F6A08E96-A4CE-40AB-AFD7-DC5AA1AE99F5}"/>
              </a:ext>
            </a:extLst>
          </p:cNvPr>
          <p:cNvSpPr>
            <a:spLocks/>
          </p:cNvSpPr>
          <p:nvPr/>
        </p:nvSpPr>
        <p:spPr bwMode="auto">
          <a:xfrm>
            <a:off x="3628121" y="3377958"/>
            <a:ext cx="2167160" cy="1242477"/>
          </a:xfrm>
          <a:custGeom>
            <a:avLst/>
            <a:gdLst>
              <a:gd name="T0" fmla="*/ 1034 w 1236"/>
              <a:gd name="T1" fmla="*/ 0 h 440"/>
              <a:gd name="T2" fmla="*/ 913 w 1236"/>
              <a:gd name="T3" fmla="*/ 10 h 440"/>
              <a:gd name="T4" fmla="*/ 898 w 1236"/>
              <a:gd name="T5" fmla="*/ 17 h 440"/>
              <a:gd name="T6" fmla="*/ 874 w 1236"/>
              <a:gd name="T7" fmla="*/ 27 h 440"/>
              <a:gd name="T8" fmla="*/ 827 w 1236"/>
              <a:gd name="T9" fmla="*/ 38 h 440"/>
              <a:gd name="T10" fmla="*/ 749 w 1236"/>
              <a:gd name="T11" fmla="*/ 55 h 440"/>
              <a:gd name="T12" fmla="*/ 661 w 1236"/>
              <a:gd name="T13" fmla="*/ 65 h 440"/>
              <a:gd name="T14" fmla="*/ 647 w 1236"/>
              <a:gd name="T15" fmla="*/ 74 h 440"/>
              <a:gd name="T16" fmla="*/ 633 w 1236"/>
              <a:gd name="T17" fmla="*/ 83 h 440"/>
              <a:gd name="T18" fmla="*/ 617 w 1236"/>
              <a:gd name="T19" fmla="*/ 93 h 440"/>
              <a:gd name="T20" fmla="*/ 598 w 1236"/>
              <a:gd name="T21" fmla="*/ 101 h 440"/>
              <a:gd name="T22" fmla="*/ 559 w 1236"/>
              <a:gd name="T23" fmla="*/ 119 h 440"/>
              <a:gd name="T24" fmla="*/ 537 w 1236"/>
              <a:gd name="T25" fmla="*/ 130 h 440"/>
              <a:gd name="T26" fmla="*/ 466 w 1236"/>
              <a:gd name="T27" fmla="*/ 138 h 440"/>
              <a:gd name="T28" fmla="*/ 458 w 1236"/>
              <a:gd name="T29" fmla="*/ 148 h 440"/>
              <a:gd name="T30" fmla="*/ 404 w 1236"/>
              <a:gd name="T31" fmla="*/ 157 h 440"/>
              <a:gd name="T32" fmla="*/ 351 w 1236"/>
              <a:gd name="T33" fmla="*/ 168 h 440"/>
              <a:gd name="T34" fmla="*/ 321 w 1236"/>
              <a:gd name="T35" fmla="*/ 175 h 440"/>
              <a:gd name="T36" fmla="*/ 302 w 1236"/>
              <a:gd name="T37" fmla="*/ 184 h 440"/>
              <a:gd name="T38" fmla="*/ 287 w 1236"/>
              <a:gd name="T39" fmla="*/ 196 h 440"/>
              <a:gd name="T40" fmla="*/ 274 w 1236"/>
              <a:gd name="T41" fmla="*/ 222 h 440"/>
              <a:gd name="T42" fmla="*/ 266 w 1236"/>
              <a:gd name="T43" fmla="*/ 232 h 440"/>
              <a:gd name="T44" fmla="*/ 245 w 1236"/>
              <a:gd name="T45" fmla="*/ 271 h 440"/>
              <a:gd name="T46" fmla="*/ 216 w 1236"/>
              <a:gd name="T47" fmla="*/ 295 h 440"/>
              <a:gd name="T48" fmla="*/ 201 w 1236"/>
              <a:gd name="T49" fmla="*/ 312 h 440"/>
              <a:gd name="T50" fmla="*/ 188 w 1236"/>
              <a:gd name="T51" fmla="*/ 321 h 440"/>
              <a:gd name="T52" fmla="*/ 112 w 1236"/>
              <a:gd name="T53" fmla="*/ 336 h 440"/>
              <a:gd name="T54" fmla="*/ 102 w 1236"/>
              <a:gd name="T55" fmla="*/ 347 h 440"/>
              <a:gd name="T56" fmla="*/ 71 w 1236"/>
              <a:gd name="T57" fmla="*/ 360 h 440"/>
              <a:gd name="T58" fmla="*/ 53 w 1236"/>
              <a:gd name="T59" fmla="*/ 376 h 440"/>
              <a:gd name="T60" fmla="*/ 38 w 1236"/>
              <a:gd name="T61" fmla="*/ 386 h 440"/>
              <a:gd name="T62" fmla="*/ 28 w 1236"/>
              <a:gd name="T63" fmla="*/ 397 h 440"/>
              <a:gd name="T64" fmla="*/ 18 w 1236"/>
              <a:gd name="T65" fmla="*/ 406 h 440"/>
              <a:gd name="T66" fmla="*/ 0 w 1236"/>
              <a:gd name="T67" fmla="*/ 415 h 4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236" h="440">
                <a:moveTo>
                  <a:pt x="1236" y="0"/>
                </a:moveTo>
                <a:lnTo>
                  <a:pt x="1034" y="0"/>
                </a:lnTo>
                <a:lnTo>
                  <a:pt x="1034" y="10"/>
                </a:lnTo>
                <a:lnTo>
                  <a:pt x="913" y="10"/>
                </a:lnTo>
                <a:lnTo>
                  <a:pt x="913" y="17"/>
                </a:lnTo>
                <a:lnTo>
                  <a:pt x="898" y="17"/>
                </a:lnTo>
                <a:lnTo>
                  <a:pt x="898" y="27"/>
                </a:lnTo>
                <a:lnTo>
                  <a:pt x="874" y="27"/>
                </a:lnTo>
                <a:lnTo>
                  <a:pt x="874" y="38"/>
                </a:lnTo>
                <a:lnTo>
                  <a:pt x="827" y="38"/>
                </a:lnTo>
                <a:lnTo>
                  <a:pt x="827" y="55"/>
                </a:lnTo>
                <a:lnTo>
                  <a:pt x="749" y="55"/>
                </a:lnTo>
                <a:lnTo>
                  <a:pt x="749" y="65"/>
                </a:lnTo>
                <a:lnTo>
                  <a:pt x="661" y="65"/>
                </a:lnTo>
                <a:lnTo>
                  <a:pt x="661" y="74"/>
                </a:lnTo>
                <a:lnTo>
                  <a:pt x="647" y="74"/>
                </a:lnTo>
                <a:lnTo>
                  <a:pt x="647" y="83"/>
                </a:lnTo>
                <a:lnTo>
                  <a:pt x="633" y="83"/>
                </a:lnTo>
                <a:lnTo>
                  <a:pt x="633" y="93"/>
                </a:lnTo>
                <a:lnTo>
                  <a:pt x="617" y="93"/>
                </a:lnTo>
                <a:lnTo>
                  <a:pt x="617" y="101"/>
                </a:lnTo>
                <a:lnTo>
                  <a:pt x="598" y="101"/>
                </a:lnTo>
                <a:lnTo>
                  <a:pt x="598" y="119"/>
                </a:lnTo>
                <a:lnTo>
                  <a:pt x="559" y="119"/>
                </a:lnTo>
                <a:lnTo>
                  <a:pt x="559" y="130"/>
                </a:lnTo>
                <a:lnTo>
                  <a:pt x="537" y="130"/>
                </a:lnTo>
                <a:lnTo>
                  <a:pt x="537" y="138"/>
                </a:lnTo>
                <a:lnTo>
                  <a:pt x="466" y="138"/>
                </a:lnTo>
                <a:lnTo>
                  <a:pt x="466" y="148"/>
                </a:lnTo>
                <a:lnTo>
                  <a:pt x="458" y="148"/>
                </a:lnTo>
                <a:lnTo>
                  <a:pt x="458" y="157"/>
                </a:lnTo>
                <a:lnTo>
                  <a:pt x="404" y="157"/>
                </a:lnTo>
                <a:lnTo>
                  <a:pt x="404" y="168"/>
                </a:lnTo>
                <a:lnTo>
                  <a:pt x="351" y="168"/>
                </a:lnTo>
                <a:lnTo>
                  <a:pt x="351" y="175"/>
                </a:lnTo>
                <a:lnTo>
                  <a:pt x="321" y="175"/>
                </a:lnTo>
                <a:lnTo>
                  <a:pt x="321" y="184"/>
                </a:lnTo>
                <a:lnTo>
                  <a:pt x="302" y="184"/>
                </a:lnTo>
                <a:lnTo>
                  <a:pt x="302" y="196"/>
                </a:lnTo>
                <a:lnTo>
                  <a:pt x="287" y="196"/>
                </a:lnTo>
                <a:lnTo>
                  <a:pt x="287" y="222"/>
                </a:lnTo>
                <a:lnTo>
                  <a:pt x="274" y="222"/>
                </a:lnTo>
                <a:lnTo>
                  <a:pt x="274" y="232"/>
                </a:lnTo>
                <a:lnTo>
                  <a:pt x="266" y="232"/>
                </a:lnTo>
                <a:lnTo>
                  <a:pt x="266" y="271"/>
                </a:lnTo>
                <a:lnTo>
                  <a:pt x="245" y="271"/>
                </a:lnTo>
                <a:lnTo>
                  <a:pt x="245" y="295"/>
                </a:lnTo>
                <a:lnTo>
                  <a:pt x="216" y="295"/>
                </a:lnTo>
                <a:lnTo>
                  <a:pt x="216" y="312"/>
                </a:lnTo>
                <a:lnTo>
                  <a:pt x="201" y="312"/>
                </a:lnTo>
                <a:lnTo>
                  <a:pt x="201" y="321"/>
                </a:lnTo>
                <a:lnTo>
                  <a:pt x="188" y="321"/>
                </a:lnTo>
                <a:lnTo>
                  <a:pt x="188" y="336"/>
                </a:lnTo>
                <a:lnTo>
                  <a:pt x="112" y="336"/>
                </a:lnTo>
                <a:lnTo>
                  <a:pt x="112" y="347"/>
                </a:lnTo>
                <a:lnTo>
                  <a:pt x="102" y="347"/>
                </a:lnTo>
                <a:lnTo>
                  <a:pt x="102" y="360"/>
                </a:lnTo>
                <a:lnTo>
                  <a:pt x="71" y="360"/>
                </a:lnTo>
                <a:lnTo>
                  <a:pt x="71" y="376"/>
                </a:lnTo>
                <a:lnTo>
                  <a:pt x="53" y="376"/>
                </a:lnTo>
                <a:lnTo>
                  <a:pt x="53" y="386"/>
                </a:lnTo>
                <a:lnTo>
                  <a:pt x="38" y="386"/>
                </a:lnTo>
                <a:lnTo>
                  <a:pt x="38" y="397"/>
                </a:lnTo>
                <a:lnTo>
                  <a:pt x="28" y="397"/>
                </a:lnTo>
                <a:lnTo>
                  <a:pt x="28" y="406"/>
                </a:lnTo>
                <a:lnTo>
                  <a:pt x="18" y="406"/>
                </a:lnTo>
                <a:lnTo>
                  <a:pt x="18" y="415"/>
                </a:lnTo>
                <a:lnTo>
                  <a:pt x="0" y="415"/>
                </a:lnTo>
                <a:lnTo>
                  <a:pt x="0" y="440"/>
                </a:lnTo>
              </a:path>
            </a:pathLst>
          </a:custGeom>
          <a:noFill/>
          <a:ln w="15875" cap="rnd">
            <a:solidFill>
              <a:srgbClr val="0066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2000">
              <a:latin typeface="+mj-lt"/>
            </a:endParaRPr>
          </a:p>
        </p:txBody>
      </p:sp>
      <p:sp>
        <p:nvSpPr>
          <p:cNvPr id="41" name="Freeform 5">
            <a:extLst>
              <a:ext uri="{FF2B5EF4-FFF2-40B4-BE49-F238E27FC236}">
                <a16:creationId xmlns:a16="http://schemas.microsoft.com/office/drawing/2014/main" id="{241162B0-C727-443F-ABE9-88D390472D74}"/>
              </a:ext>
            </a:extLst>
          </p:cNvPr>
          <p:cNvSpPr>
            <a:spLocks/>
          </p:cNvSpPr>
          <p:nvPr/>
        </p:nvSpPr>
        <p:spPr bwMode="auto">
          <a:xfrm>
            <a:off x="6553498" y="3122069"/>
            <a:ext cx="2319490" cy="1579745"/>
          </a:xfrm>
          <a:custGeom>
            <a:avLst/>
            <a:gdLst>
              <a:gd name="T0" fmla="*/ 1272 w 1272"/>
              <a:gd name="T1" fmla="*/ 577 h 577"/>
              <a:gd name="T2" fmla="*/ 1 w 1272"/>
              <a:gd name="T3" fmla="*/ 577 h 577"/>
              <a:gd name="T4" fmla="*/ 0 w 1272"/>
              <a:gd name="T5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272" h="577">
                <a:moveTo>
                  <a:pt x="1272" y="577"/>
                </a:moveTo>
                <a:lnTo>
                  <a:pt x="1" y="577"/>
                </a:lnTo>
                <a:lnTo>
                  <a:pt x="0" y="0"/>
                </a:lnTo>
              </a:path>
            </a:pathLst>
          </a:custGeom>
          <a:noFill/>
          <a:ln w="4763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2000">
              <a:latin typeface="+mj-lt"/>
            </a:endParaRPr>
          </a:p>
        </p:txBody>
      </p:sp>
      <p:sp>
        <p:nvSpPr>
          <p:cNvPr id="42" name="Line 56">
            <a:extLst>
              <a:ext uri="{FF2B5EF4-FFF2-40B4-BE49-F238E27FC236}">
                <a16:creationId xmlns:a16="http://schemas.microsoft.com/office/drawing/2014/main" id="{A35B218D-6544-4B93-8C08-BCCAEB34E24C}"/>
              </a:ext>
            </a:extLst>
          </p:cNvPr>
          <p:cNvSpPr>
            <a:spLocks noChangeShapeType="1"/>
          </p:cNvSpPr>
          <p:nvPr/>
        </p:nvSpPr>
        <p:spPr bwMode="auto">
          <a:xfrm>
            <a:off x="6498793" y="3206942"/>
            <a:ext cx="54705" cy="0"/>
          </a:xfrm>
          <a:prstGeom prst="line">
            <a:avLst/>
          </a:prstGeom>
          <a:noFill/>
          <a:ln w="4763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2000">
              <a:latin typeface="+mj-lt"/>
            </a:endParaRPr>
          </a:p>
        </p:txBody>
      </p:sp>
      <p:sp>
        <p:nvSpPr>
          <p:cNvPr id="43" name="Line 57">
            <a:extLst>
              <a:ext uri="{FF2B5EF4-FFF2-40B4-BE49-F238E27FC236}">
                <a16:creationId xmlns:a16="http://schemas.microsoft.com/office/drawing/2014/main" id="{2110C422-1C2B-4833-BE91-ADB52D5FDEFF}"/>
              </a:ext>
            </a:extLst>
          </p:cNvPr>
          <p:cNvSpPr>
            <a:spLocks noChangeShapeType="1"/>
          </p:cNvSpPr>
          <p:nvPr/>
        </p:nvSpPr>
        <p:spPr bwMode="auto">
          <a:xfrm>
            <a:off x="6500617" y="3773679"/>
            <a:ext cx="54705" cy="0"/>
          </a:xfrm>
          <a:prstGeom prst="line">
            <a:avLst/>
          </a:prstGeom>
          <a:noFill/>
          <a:ln w="4763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2000">
              <a:latin typeface="+mj-lt"/>
            </a:endParaRPr>
          </a:p>
        </p:txBody>
      </p:sp>
      <p:sp>
        <p:nvSpPr>
          <p:cNvPr id="44" name="Line 58">
            <a:extLst>
              <a:ext uri="{FF2B5EF4-FFF2-40B4-BE49-F238E27FC236}">
                <a16:creationId xmlns:a16="http://schemas.microsoft.com/office/drawing/2014/main" id="{96EC256B-271F-423B-8206-65AE13C07C3D}"/>
              </a:ext>
            </a:extLst>
          </p:cNvPr>
          <p:cNvSpPr>
            <a:spLocks noChangeShapeType="1"/>
          </p:cNvSpPr>
          <p:nvPr/>
        </p:nvSpPr>
        <p:spPr bwMode="auto">
          <a:xfrm>
            <a:off x="6498793" y="3488942"/>
            <a:ext cx="54705" cy="0"/>
          </a:xfrm>
          <a:prstGeom prst="line">
            <a:avLst/>
          </a:prstGeom>
          <a:noFill/>
          <a:ln w="4763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2000">
              <a:latin typeface="+mj-lt"/>
            </a:endParaRPr>
          </a:p>
        </p:txBody>
      </p:sp>
      <p:sp>
        <p:nvSpPr>
          <p:cNvPr id="45" name="Line 59">
            <a:extLst>
              <a:ext uri="{FF2B5EF4-FFF2-40B4-BE49-F238E27FC236}">
                <a16:creationId xmlns:a16="http://schemas.microsoft.com/office/drawing/2014/main" id="{C254CCCA-74C4-4928-8163-8D8ED98C0FEC}"/>
              </a:ext>
            </a:extLst>
          </p:cNvPr>
          <p:cNvSpPr>
            <a:spLocks noChangeShapeType="1"/>
          </p:cNvSpPr>
          <p:nvPr/>
        </p:nvSpPr>
        <p:spPr bwMode="auto">
          <a:xfrm>
            <a:off x="6500617" y="4055678"/>
            <a:ext cx="54705" cy="0"/>
          </a:xfrm>
          <a:prstGeom prst="line">
            <a:avLst/>
          </a:prstGeom>
          <a:noFill/>
          <a:ln w="4763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2000">
              <a:latin typeface="+mj-lt"/>
            </a:endParaRPr>
          </a:p>
        </p:txBody>
      </p:sp>
      <p:sp>
        <p:nvSpPr>
          <p:cNvPr id="46" name="Line 60">
            <a:extLst>
              <a:ext uri="{FF2B5EF4-FFF2-40B4-BE49-F238E27FC236}">
                <a16:creationId xmlns:a16="http://schemas.microsoft.com/office/drawing/2014/main" id="{2CD59ACC-36C7-40F5-B23F-8E0F5DDAD320}"/>
              </a:ext>
            </a:extLst>
          </p:cNvPr>
          <p:cNvSpPr>
            <a:spLocks noChangeShapeType="1"/>
          </p:cNvSpPr>
          <p:nvPr/>
        </p:nvSpPr>
        <p:spPr bwMode="auto">
          <a:xfrm>
            <a:off x="6502440" y="4625152"/>
            <a:ext cx="52882" cy="0"/>
          </a:xfrm>
          <a:prstGeom prst="line">
            <a:avLst/>
          </a:prstGeom>
          <a:noFill/>
          <a:ln w="4763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2000">
              <a:latin typeface="+mj-lt"/>
            </a:endParaRPr>
          </a:p>
        </p:txBody>
      </p:sp>
      <p:sp>
        <p:nvSpPr>
          <p:cNvPr id="47" name="Line 61">
            <a:extLst>
              <a:ext uri="{FF2B5EF4-FFF2-40B4-BE49-F238E27FC236}">
                <a16:creationId xmlns:a16="http://schemas.microsoft.com/office/drawing/2014/main" id="{2F442F16-B324-4E31-B208-2D486B40256F}"/>
              </a:ext>
            </a:extLst>
          </p:cNvPr>
          <p:cNvSpPr>
            <a:spLocks noChangeShapeType="1"/>
          </p:cNvSpPr>
          <p:nvPr/>
        </p:nvSpPr>
        <p:spPr bwMode="auto">
          <a:xfrm>
            <a:off x="6500617" y="4340415"/>
            <a:ext cx="54705" cy="0"/>
          </a:xfrm>
          <a:prstGeom prst="line">
            <a:avLst/>
          </a:prstGeom>
          <a:noFill/>
          <a:ln w="4763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2000">
              <a:latin typeface="+mj-lt"/>
            </a:endParaRPr>
          </a:p>
        </p:txBody>
      </p:sp>
      <p:sp>
        <p:nvSpPr>
          <p:cNvPr id="48" name="Freeform 75">
            <a:extLst>
              <a:ext uri="{FF2B5EF4-FFF2-40B4-BE49-F238E27FC236}">
                <a16:creationId xmlns:a16="http://schemas.microsoft.com/office/drawing/2014/main" id="{DCA8FD03-183A-4B16-AB73-0056BECA9948}"/>
              </a:ext>
            </a:extLst>
          </p:cNvPr>
          <p:cNvSpPr>
            <a:spLocks/>
          </p:cNvSpPr>
          <p:nvPr/>
        </p:nvSpPr>
        <p:spPr bwMode="auto">
          <a:xfrm>
            <a:off x="6646497" y="4011872"/>
            <a:ext cx="2159022" cy="624232"/>
          </a:xfrm>
          <a:custGeom>
            <a:avLst/>
            <a:gdLst>
              <a:gd name="T0" fmla="*/ 565 w 1184"/>
              <a:gd name="T1" fmla="*/ 34 h 228"/>
              <a:gd name="T2" fmla="*/ 503 w 1184"/>
              <a:gd name="T3" fmla="*/ 34 h 228"/>
              <a:gd name="T4" fmla="*/ 503 w 1184"/>
              <a:gd name="T5" fmla="*/ 41 h 228"/>
              <a:gd name="T6" fmla="*/ 441 w 1184"/>
              <a:gd name="T7" fmla="*/ 41 h 228"/>
              <a:gd name="T8" fmla="*/ 441 w 1184"/>
              <a:gd name="T9" fmla="*/ 53 h 228"/>
              <a:gd name="T10" fmla="*/ 390 w 1184"/>
              <a:gd name="T11" fmla="*/ 53 h 228"/>
              <a:gd name="T12" fmla="*/ 390 w 1184"/>
              <a:gd name="T13" fmla="*/ 60 h 228"/>
              <a:gd name="T14" fmla="*/ 329 w 1184"/>
              <a:gd name="T15" fmla="*/ 60 h 228"/>
              <a:gd name="T16" fmla="*/ 329 w 1184"/>
              <a:gd name="T17" fmla="*/ 66 h 228"/>
              <a:gd name="T18" fmla="*/ 295 w 1184"/>
              <a:gd name="T19" fmla="*/ 66 h 228"/>
              <a:gd name="T20" fmla="*/ 295 w 1184"/>
              <a:gd name="T21" fmla="*/ 74 h 228"/>
              <a:gd name="T22" fmla="*/ 260 w 1184"/>
              <a:gd name="T23" fmla="*/ 74 h 228"/>
              <a:gd name="T24" fmla="*/ 260 w 1184"/>
              <a:gd name="T25" fmla="*/ 87 h 228"/>
              <a:gd name="T26" fmla="*/ 199 w 1184"/>
              <a:gd name="T27" fmla="*/ 87 h 228"/>
              <a:gd name="T28" fmla="*/ 199 w 1184"/>
              <a:gd name="T29" fmla="*/ 111 h 228"/>
              <a:gd name="T30" fmla="*/ 165 w 1184"/>
              <a:gd name="T31" fmla="*/ 111 h 228"/>
              <a:gd name="T32" fmla="*/ 165 w 1184"/>
              <a:gd name="T33" fmla="*/ 122 h 228"/>
              <a:gd name="T34" fmla="*/ 124 w 1184"/>
              <a:gd name="T35" fmla="*/ 122 h 228"/>
              <a:gd name="T36" fmla="*/ 124 w 1184"/>
              <a:gd name="T37" fmla="*/ 131 h 228"/>
              <a:gd name="T38" fmla="*/ 88 w 1184"/>
              <a:gd name="T39" fmla="*/ 131 h 228"/>
              <a:gd name="T40" fmla="*/ 88 w 1184"/>
              <a:gd name="T41" fmla="*/ 148 h 228"/>
              <a:gd name="T42" fmla="*/ 53 w 1184"/>
              <a:gd name="T43" fmla="*/ 148 h 228"/>
              <a:gd name="T44" fmla="*/ 53 w 1184"/>
              <a:gd name="T45" fmla="*/ 173 h 228"/>
              <a:gd name="T46" fmla="*/ 33 w 1184"/>
              <a:gd name="T47" fmla="*/ 173 h 228"/>
              <a:gd name="T48" fmla="*/ 33 w 1184"/>
              <a:gd name="T49" fmla="*/ 186 h 228"/>
              <a:gd name="T50" fmla="*/ 0 w 1184"/>
              <a:gd name="T51" fmla="*/ 186 h 228"/>
              <a:gd name="T52" fmla="*/ 0 w 1184"/>
              <a:gd name="T53" fmla="*/ 228 h 228"/>
              <a:gd name="T54" fmla="*/ 33 w 1184"/>
              <a:gd name="T55" fmla="*/ 228 h 228"/>
              <a:gd name="T56" fmla="*/ 39 w 1184"/>
              <a:gd name="T57" fmla="*/ 227 h 228"/>
              <a:gd name="T58" fmla="*/ 39 w 1184"/>
              <a:gd name="T59" fmla="*/ 213 h 228"/>
              <a:gd name="T60" fmla="*/ 64 w 1184"/>
              <a:gd name="T61" fmla="*/ 213 h 228"/>
              <a:gd name="T62" fmla="*/ 64 w 1184"/>
              <a:gd name="T63" fmla="*/ 205 h 228"/>
              <a:gd name="T64" fmla="*/ 94 w 1184"/>
              <a:gd name="T65" fmla="*/ 205 h 228"/>
              <a:gd name="T66" fmla="*/ 94 w 1184"/>
              <a:gd name="T67" fmla="*/ 198 h 228"/>
              <a:gd name="T68" fmla="*/ 159 w 1184"/>
              <a:gd name="T69" fmla="*/ 196 h 228"/>
              <a:gd name="T70" fmla="*/ 194 w 1184"/>
              <a:gd name="T71" fmla="*/ 191 h 228"/>
              <a:gd name="T72" fmla="*/ 249 w 1184"/>
              <a:gd name="T73" fmla="*/ 179 h 228"/>
              <a:gd name="T74" fmla="*/ 283 w 1184"/>
              <a:gd name="T75" fmla="*/ 177 h 228"/>
              <a:gd name="T76" fmla="*/ 307 w 1184"/>
              <a:gd name="T77" fmla="*/ 162 h 228"/>
              <a:gd name="T78" fmla="*/ 335 w 1184"/>
              <a:gd name="T79" fmla="*/ 157 h 228"/>
              <a:gd name="T80" fmla="*/ 420 w 1184"/>
              <a:gd name="T81" fmla="*/ 153 h 228"/>
              <a:gd name="T82" fmla="*/ 434 w 1184"/>
              <a:gd name="T83" fmla="*/ 144 h 228"/>
              <a:gd name="T84" fmla="*/ 481 w 1184"/>
              <a:gd name="T85" fmla="*/ 144 h 228"/>
              <a:gd name="T86" fmla="*/ 489 w 1184"/>
              <a:gd name="T87" fmla="*/ 136 h 228"/>
              <a:gd name="T88" fmla="*/ 574 w 1184"/>
              <a:gd name="T89" fmla="*/ 136 h 228"/>
              <a:gd name="T90" fmla="*/ 581 w 1184"/>
              <a:gd name="T91" fmla="*/ 129 h 228"/>
              <a:gd name="T92" fmla="*/ 618 w 1184"/>
              <a:gd name="T93" fmla="*/ 129 h 228"/>
              <a:gd name="T94" fmla="*/ 618 w 1184"/>
              <a:gd name="T95" fmla="*/ 123 h 228"/>
              <a:gd name="T96" fmla="*/ 834 w 1184"/>
              <a:gd name="T97" fmla="*/ 123 h 228"/>
              <a:gd name="T98" fmla="*/ 834 w 1184"/>
              <a:gd name="T99" fmla="*/ 116 h 228"/>
              <a:gd name="T100" fmla="*/ 891 w 1184"/>
              <a:gd name="T101" fmla="*/ 116 h 228"/>
              <a:gd name="T102" fmla="*/ 891 w 1184"/>
              <a:gd name="T103" fmla="*/ 111 h 228"/>
              <a:gd name="T104" fmla="*/ 1184 w 1184"/>
              <a:gd name="T105" fmla="*/ 111 h 228"/>
              <a:gd name="T106" fmla="*/ 1184 w 1184"/>
              <a:gd name="T107" fmla="*/ 0 h 228"/>
              <a:gd name="T108" fmla="*/ 889 w 1184"/>
              <a:gd name="T109" fmla="*/ 0 h 228"/>
              <a:gd name="T110" fmla="*/ 889 w 1184"/>
              <a:gd name="T111" fmla="*/ 5 h 228"/>
              <a:gd name="T112" fmla="*/ 835 w 1184"/>
              <a:gd name="T113" fmla="*/ 5 h 228"/>
              <a:gd name="T114" fmla="*/ 835 w 1184"/>
              <a:gd name="T115" fmla="*/ 15 h 228"/>
              <a:gd name="T116" fmla="*/ 596 w 1184"/>
              <a:gd name="T117" fmla="*/ 15 h 228"/>
              <a:gd name="T118" fmla="*/ 596 w 1184"/>
              <a:gd name="T119" fmla="*/ 27 h 228"/>
              <a:gd name="T120" fmla="*/ 565 w 1184"/>
              <a:gd name="T121" fmla="*/ 27 h 228"/>
              <a:gd name="T122" fmla="*/ 565 w 1184"/>
              <a:gd name="T123" fmla="*/ 34 h 228"/>
              <a:gd name="T124" fmla="*/ 565 w 1184"/>
              <a:gd name="T125" fmla="*/ 34 h 2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184" h="228">
                <a:moveTo>
                  <a:pt x="565" y="34"/>
                </a:moveTo>
                <a:lnTo>
                  <a:pt x="503" y="34"/>
                </a:lnTo>
                <a:lnTo>
                  <a:pt x="503" y="41"/>
                </a:lnTo>
                <a:lnTo>
                  <a:pt x="441" y="41"/>
                </a:lnTo>
                <a:lnTo>
                  <a:pt x="441" y="53"/>
                </a:lnTo>
                <a:lnTo>
                  <a:pt x="390" y="53"/>
                </a:lnTo>
                <a:lnTo>
                  <a:pt x="390" y="60"/>
                </a:lnTo>
                <a:lnTo>
                  <a:pt x="329" y="60"/>
                </a:lnTo>
                <a:lnTo>
                  <a:pt x="329" y="66"/>
                </a:lnTo>
                <a:lnTo>
                  <a:pt x="295" y="66"/>
                </a:lnTo>
                <a:lnTo>
                  <a:pt x="295" y="74"/>
                </a:lnTo>
                <a:lnTo>
                  <a:pt x="260" y="74"/>
                </a:lnTo>
                <a:lnTo>
                  <a:pt x="260" y="87"/>
                </a:lnTo>
                <a:lnTo>
                  <a:pt x="199" y="87"/>
                </a:lnTo>
                <a:lnTo>
                  <a:pt x="199" y="111"/>
                </a:lnTo>
                <a:lnTo>
                  <a:pt x="165" y="111"/>
                </a:lnTo>
                <a:lnTo>
                  <a:pt x="165" y="122"/>
                </a:lnTo>
                <a:lnTo>
                  <a:pt x="124" y="122"/>
                </a:lnTo>
                <a:lnTo>
                  <a:pt x="124" y="131"/>
                </a:lnTo>
                <a:lnTo>
                  <a:pt x="88" y="131"/>
                </a:lnTo>
                <a:lnTo>
                  <a:pt x="88" y="148"/>
                </a:lnTo>
                <a:lnTo>
                  <a:pt x="53" y="148"/>
                </a:lnTo>
                <a:lnTo>
                  <a:pt x="53" y="173"/>
                </a:lnTo>
                <a:lnTo>
                  <a:pt x="33" y="173"/>
                </a:lnTo>
                <a:lnTo>
                  <a:pt x="33" y="186"/>
                </a:lnTo>
                <a:lnTo>
                  <a:pt x="0" y="186"/>
                </a:lnTo>
                <a:lnTo>
                  <a:pt x="0" y="228"/>
                </a:lnTo>
                <a:lnTo>
                  <a:pt x="33" y="228"/>
                </a:lnTo>
                <a:lnTo>
                  <a:pt x="39" y="227"/>
                </a:lnTo>
                <a:lnTo>
                  <a:pt x="39" y="213"/>
                </a:lnTo>
                <a:lnTo>
                  <a:pt x="64" y="213"/>
                </a:lnTo>
                <a:lnTo>
                  <a:pt x="64" y="205"/>
                </a:lnTo>
                <a:lnTo>
                  <a:pt x="94" y="205"/>
                </a:lnTo>
                <a:lnTo>
                  <a:pt x="94" y="198"/>
                </a:lnTo>
                <a:lnTo>
                  <a:pt x="159" y="196"/>
                </a:lnTo>
                <a:lnTo>
                  <a:pt x="194" y="191"/>
                </a:lnTo>
                <a:lnTo>
                  <a:pt x="249" y="179"/>
                </a:lnTo>
                <a:lnTo>
                  <a:pt x="283" y="177"/>
                </a:lnTo>
                <a:lnTo>
                  <a:pt x="307" y="162"/>
                </a:lnTo>
                <a:lnTo>
                  <a:pt x="335" y="157"/>
                </a:lnTo>
                <a:lnTo>
                  <a:pt x="420" y="153"/>
                </a:lnTo>
                <a:lnTo>
                  <a:pt x="434" y="144"/>
                </a:lnTo>
                <a:lnTo>
                  <a:pt x="481" y="144"/>
                </a:lnTo>
                <a:lnTo>
                  <a:pt x="489" y="136"/>
                </a:lnTo>
                <a:lnTo>
                  <a:pt x="574" y="136"/>
                </a:lnTo>
                <a:lnTo>
                  <a:pt x="581" y="129"/>
                </a:lnTo>
                <a:lnTo>
                  <a:pt x="618" y="129"/>
                </a:lnTo>
                <a:lnTo>
                  <a:pt x="618" y="123"/>
                </a:lnTo>
                <a:lnTo>
                  <a:pt x="834" y="123"/>
                </a:lnTo>
                <a:lnTo>
                  <a:pt x="834" y="116"/>
                </a:lnTo>
                <a:lnTo>
                  <a:pt x="891" y="116"/>
                </a:lnTo>
                <a:lnTo>
                  <a:pt x="891" y="111"/>
                </a:lnTo>
                <a:lnTo>
                  <a:pt x="1184" y="111"/>
                </a:lnTo>
                <a:lnTo>
                  <a:pt x="1184" y="0"/>
                </a:lnTo>
                <a:lnTo>
                  <a:pt x="889" y="0"/>
                </a:lnTo>
                <a:lnTo>
                  <a:pt x="889" y="5"/>
                </a:lnTo>
                <a:lnTo>
                  <a:pt x="835" y="5"/>
                </a:lnTo>
                <a:lnTo>
                  <a:pt x="835" y="15"/>
                </a:lnTo>
                <a:lnTo>
                  <a:pt x="596" y="15"/>
                </a:lnTo>
                <a:lnTo>
                  <a:pt x="596" y="27"/>
                </a:lnTo>
                <a:lnTo>
                  <a:pt x="565" y="27"/>
                </a:lnTo>
                <a:lnTo>
                  <a:pt x="565" y="34"/>
                </a:lnTo>
                <a:lnTo>
                  <a:pt x="565" y="34"/>
                </a:lnTo>
                <a:close/>
              </a:path>
            </a:pathLst>
          </a:custGeom>
          <a:solidFill>
            <a:srgbClr val="B9D5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2000">
              <a:latin typeface="+mj-lt"/>
            </a:endParaRPr>
          </a:p>
        </p:txBody>
      </p:sp>
      <p:sp>
        <p:nvSpPr>
          <p:cNvPr id="49" name="Freeform 78">
            <a:extLst>
              <a:ext uri="{FF2B5EF4-FFF2-40B4-BE49-F238E27FC236}">
                <a16:creationId xmlns:a16="http://schemas.microsoft.com/office/drawing/2014/main" id="{ED7FE780-723C-4DDF-9EE8-7933849B7552}"/>
              </a:ext>
            </a:extLst>
          </p:cNvPr>
          <p:cNvSpPr>
            <a:spLocks/>
          </p:cNvSpPr>
          <p:nvPr/>
        </p:nvSpPr>
        <p:spPr bwMode="auto">
          <a:xfrm>
            <a:off x="6633732" y="4104959"/>
            <a:ext cx="2169963" cy="531144"/>
          </a:xfrm>
          <a:custGeom>
            <a:avLst/>
            <a:gdLst>
              <a:gd name="T0" fmla="*/ 574 w 1190"/>
              <a:gd name="T1" fmla="*/ 54 h 194"/>
              <a:gd name="T2" fmla="*/ 511 w 1190"/>
              <a:gd name="T3" fmla="*/ 58 h 194"/>
              <a:gd name="T4" fmla="*/ 449 w 1190"/>
              <a:gd name="T5" fmla="*/ 67 h 194"/>
              <a:gd name="T6" fmla="*/ 399 w 1190"/>
              <a:gd name="T7" fmla="*/ 78 h 194"/>
              <a:gd name="T8" fmla="*/ 335 w 1190"/>
              <a:gd name="T9" fmla="*/ 89 h 194"/>
              <a:gd name="T10" fmla="*/ 302 w 1190"/>
              <a:gd name="T11" fmla="*/ 96 h 194"/>
              <a:gd name="T12" fmla="*/ 273 w 1190"/>
              <a:gd name="T13" fmla="*/ 104 h 194"/>
              <a:gd name="T14" fmla="*/ 213 w 1190"/>
              <a:gd name="T15" fmla="*/ 112 h 194"/>
              <a:gd name="T16" fmla="*/ 177 w 1190"/>
              <a:gd name="T17" fmla="*/ 122 h 194"/>
              <a:gd name="T18" fmla="*/ 130 w 1190"/>
              <a:gd name="T19" fmla="*/ 134 h 194"/>
              <a:gd name="T20" fmla="*/ 97 w 1190"/>
              <a:gd name="T21" fmla="*/ 143 h 194"/>
              <a:gd name="T22" fmla="*/ 61 w 1190"/>
              <a:gd name="T23" fmla="*/ 149 h 194"/>
              <a:gd name="T24" fmla="*/ 49 w 1190"/>
              <a:gd name="T25" fmla="*/ 158 h 194"/>
              <a:gd name="T26" fmla="*/ 25 w 1190"/>
              <a:gd name="T27" fmla="*/ 166 h 194"/>
              <a:gd name="T28" fmla="*/ 0 w 1190"/>
              <a:gd name="T29" fmla="*/ 176 h 194"/>
              <a:gd name="T30" fmla="*/ 13 w 1190"/>
              <a:gd name="T31" fmla="*/ 194 h 194"/>
              <a:gd name="T32" fmla="*/ 43 w 1190"/>
              <a:gd name="T33" fmla="*/ 188 h 194"/>
              <a:gd name="T34" fmla="*/ 64 w 1190"/>
              <a:gd name="T35" fmla="*/ 184 h 194"/>
              <a:gd name="T36" fmla="*/ 97 w 1190"/>
              <a:gd name="T37" fmla="*/ 179 h 194"/>
              <a:gd name="T38" fmla="*/ 131 w 1190"/>
              <a:gd name="T39" fmla="*/ 173 h 194"/>
              <a:gd name="T40" fmla="*/ 174 w 1190"/>
              <a:gd name="T41" fmla="*/ 167 h 194"/>
              <a:gd name="T42" fmla="*/ 211 w 1190"/>
              <a:gd name="T43" fmla="*/ 162 h 194"/>
              <a:gd name="T44" fmla="*/ 230 w 1190"/>
              <a:gd name="T45" fmla="*/ 157 h 194"/>
              <a:gd name="T46" fmla="*/ 301 w 1190"/>
              <a:gd name="T47" fmla="*/ 151 h 194"/>
              <a:gd name="T48" fmla="*/ 325 w 1190"/>
              <a:gd name="T49" fmla="*/ 144 h 194"/>
              <a:gd name="T50" fmla="*/ 363 w 1190"/>
              <a:gd name="T51" fmla="*/ 135 h 194"/>
              <a:gd name="T52" fmla="*/ 420 w 1190"/>
              <a:gd name="T53" fmla="*/ 129 h 194"/>
              <a:gd name="T54" fmla="*/ 469 w 1190"/>
              <a:gd name="T55" fmla="*/ 121 h 194"/>
              <a:gd name="T56" fmla="*/ 497 w 1190"/>
              <a:gd name="T57" fmla="*/ 114 h 194"/>
              <a:gd name="T58" fmla="*/ 621 w 1190"/>
              <a:gd name="T59" fmla="*/ 107 h 194"/>
              <a:gd name="T60" fmla="*/ 646 w 1190"/>
              <a:gd name="T61" fmla="*/ 94 h 194"/>
              <a:gd name="T62" fmla="*/ 745 w 1190"/>
              <a:gd name="T63" fmla="*/ 84 h 194"/>
              <a:gd name="T64" fmla="*/ 803 w 1190"/>
              <a:gd name="T65" fmla="*/ 79 h 194"/>
              <a:gd name="T66" fmla="*/ 862 w 1190"/>
              <a:gd name="T67" fmla="*/ 72 h 194"/>
              <a:gd name="T68" fmla="*/ 944 w 1190"/>
              <a:gd name="T69" fmla="*/ 67 h 194"/>
              <a:gd name="T70" fmla="*/ 1190 w 1190"/>
              <a:gd name="T71" fmla="*/ 60 h 194"/>
              <a:gd name="T72" fmla="*/ 1051 w 1190"/>
              <a:gd name="T73" fmla="*/ 0 h 194"/>
              <a:gd name="T74" fmla="*/ 921 w 1190"/>
              <a:gd name="T75" fmla="*/ 5 h 194"/>
              <a:gd name="T76" fmla="*/ 830 w 1190"/>
              <a:gd name="T77" fmla="*/ 11 h 194"/>
              <a:gd name="T78" fmla="*/ 785 w 1190"/>
              <a:gd name="T79" fmla="*/ 16 h 194"/>
              <a:gd name="T80" fmla="*/ 720 w 1190"/>
              <a:gd name="T81" fmla="*/ 22 h 194"/>
              <a:gd name="T82" fmla="*/ 635 w 1190"/>
              <a:gd name="T83" fmla="*/ 30 h 194"/>
              <a:gd name="T84" fmla="*/ 618 w 1190"/>
              <a:gd name="T85" fmla="*/ 39 h 194"/>
              <a:gd name="T86" fmla="*/ 618 w 1190"/>
              <a:gd name="T87" fmla="*/ 54 h 1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90" h="194">
                <a:moveTo>
                  <a:pt x="618" y="54"/>
                </a:moveTo>
                <a:lnTo>
                  <a:pt x="574" y="54"/>
                </a:lnTo>
                <a:lnTo>
                  <a:pt x="574" y="58"/>
                </a:lnTo>
                <a:lnTo>
                  <a:pt x="511" y="58"/>
                </a:lnTo>
                <a:lnTo>
                  <a:pt x="511" y="67"/>
                </a:lnTo>
                <a:lnTo>
                  <a:pt x="449" y="67"/>
                </a:lnTo>
                <a:lnTo>
                  <a:pt x="449" y="78"/>
                </a:lnTo>
                <a:lnTo>
                  <a:pt x="399" y="78"/>
                </a:lnTo>
                <a:lnTo>
                  <a:pt x="399" y="89"/>
                </a:lnTo>
                <a:lnTo>
                  <a:pt x="335" y="89"/>
                </a:lnTo>
                <a:lnTo>
                  <a:pt x="335" y="96"/>
                </a:lnTo>
                <a:lnTo>
                  <a:pt x="302" y="96"/>
                </a:lnTo>
                <a:lnTo>
                  <a:pt x="302" y="104"/>
                </a:lnTo>
                <a:lnTo>
                  <a:pt x="273" y="104"/>
                </a:lnTo>
                <a:lnTo>
                  <a:pt x="273" y="112"/>
                </a:lnTo>
                <a:lnTo>
                  <a:pt x="213" y="112"/>
                </a:lnTo>
                <a:lnTo>
                  <a:pt x="213" y="122"/>
                </a:lnTo>
                <a:lnTo>
                  <a:pt x="177" y="122"/>
                </a:lnTo>
                <a:lnTo>
                  <a:pt x="177" y="134"/>
                </a:lnTo>
                <a:lnTo>
                  <a:pt x="130" y="134"/>
                </a:lnTo>
                <a:lnTo>
                  <a:pt x="130" y="143"/>
                </a:lnTo>
                <a:lnTo>
                  <a:pt x="97" y="143"/>
                </a:lnTo>
                <a:lnTo>
                  <a:pt x="97" y="149"/>
                </a:lnTo>
                <a:lnTo>
                  <a:pt x="61" y="149"/>
                </a:lnTo>
                <a:lnTo>
                  <a:pt x="61" y="158"/>
                </a:lnTo>
                <a:lnTo>
                  <a:pt x="49" y="158"/>
                </a:lnTo>
                <a:lnTo>
                  <a:pt x="49" y="166"/>
                </a:lnTo>
                <a:lnTo>
                  <a:pt x="25" y="166"/>
                </a:lnTo>
                <a:lnTo>
                  <a:pt x="25" y="172"/>
                </a:lnTo>
                <a:lnTo>
                  <a:pt x="0" y="176"/>
                </a:lnTo>
                <a:lnTo>
                  <a:pt x="0" y="194"/>
                </a:lnTo>
                <a:lnTo>
                  <a:pt x="13" y="194"/>
                </a:lnTo>
                <a:lnTo>
                  <a:pt x="13" y="188"/>
                </a:lnTo>
                <a:lnTo>
                  <a:pt x="43" y="188"/>
                </a:lnTo>
                <a:lnTo>
                  <a:pt x="43" y="184"/>
                </a:lnTo>
                <a:lnTo>
                  <a:pt x="64" y="184"/>
                </a:lnTo>
                <a:lnTo>
                  <a:pt x="64" y="179"/>
                </a:lnTo>
                <a:lnTo>
                  <a:pt x="97" y="179"/>
                </a:lnTo>
                <a:lnTo>
                  <a:pt x="97" y="173"/>
                </a:lnTo>
                <a:lnTo>
                  <a:pt x="131" y="173"/>
                </a:lnTo>
                <a:lnTo>
                  <a:pt x="131" y="167"/>
                </a:lnTo>
                <a:lnTo>
                  <a:pt x="174" y="167"/>
                </a:lnTo>
                <a:lnTo>
                  <a:pt x="179" y="162"/>
                </a:lnTo>
                <a:lnTo>
                  <a:pt x="211" y="162"/>
                </a:lnTo>
                <a:lnTo>
                  <a:pt x="211" y="157"/>
                </a:lnTo>
                <a:lnTo>
                  <a:pt x="230" y="157"/>
                </a:lnTo>
                <a:lnTo>
                  <a:pt x="230" y="151"/>
                </a:lnTo>
                <a:lnTo>
                  <a:pt x="301" y="151"/>
                </a:lnTo>
                <a:lnTo>
                  <a:pt x="301" y="144"/>
                </a:lnTo>
                <a:lnTo>
                  <a:pt x="325" y="144"/>
                </a:lnTo>
                <a:lnTo>
                  <a:pt x="325" y="135"/>
                </a:lnTo>
                <a:lnTo>
                  <a:pt x="363" y="135"/>
                </a:lnTo>
                <a:lnTo>
                  <a:pt x="363" y="129"/>
                </a:lnTo>
                <a:lnTo>
                  <a:pt x="420" y="129"/>
                </a:lnTo>
                <a:lnTo>
                  <a:pt x="420" y="121"/>
                </a:lnTo>
                <a:lnTo>
                  <a:pt x="469" y="121"/>
                </a:lnTo>
                <a:lnTo>
                  <a:pt x="469" y="114"/>
                </a:lnTo>
                <a:lnTo>
                  <a:pt x="497" y="114"/>
                </a:lnTo>
                <a:lnTo>
                  <a:pt x="497" y="107"/>
                </a:lnTo>
                <a:lnTo>
                  <a:pt x="621" y="107"/>
                </a:lnTo>
                <a:lnTo>
                  <a:pt x="621" y="94"/>
                </a:lnTo>
                <a:lnTo>
                  <a:pt x="646" y="94"/>
                </a:lnTo>
                <a:lnTo>
                  <a:pt x="646" y="84"/>
                </a:lnTo>
                <a:lnTo>
                  <a:pt x="745" y="84"/>
                </a:lnTo>
                <a:lnTo>
                  <a:pt x="745" y="79"/>
                </a:lnTo>
                <a:lnTo>
                  <a:pt x="803" y="79"/>
                </a:lnTo>
                <a:lnTo>
                  <a:pt x="803" y="72"/>
                </a:lnTo>
                <a:lnTo>
                  <a:pt x="862" y="72"/>
                </a:lnTo>
                <a:lnTo>
                  <a:pt x="862" y="67"/>
                </a:lnTo>
                <a:lnTo>
                  <a:pt x="944" y="67"/>
                </a:lnTo>
                <a:lnTo>
                  <a:pt x="944" y="60"/>
                </a:lnTo>
                <a:lnTo>
                  <a:pt x="1190" y="60"/>
                </a:lnTo>
                <a:lnTo>
                  <a:pt x="1190" y="0"/>
                </a:lnTo>
                <a:lnTo>
                  <a:pt x="1051" y="0"/>
                </a:lnTo>
                <a:lnTo>
                  <a:pt x="1051" y="5"/>
                </a:lnTo>
                <a:lnTo>
                  <a:pt x="921" y="5"/>
                </a:lnTo>
                <a:lnTo>
                  <a:pt x="914" y="11"/>
                </a:lnTo>
                <a:lnTo>
                  <a:pt x="830" y="11"/>
                </a:lnTo>
                <a:lnTo>
                  <a:pt x="830" y="16"/>
                </a:lnTo>
                <a:lnTo>
                  <a:pt x="785" y="16"/>
                </a:lnTo>
                <a:lnTo>
                  <a:pt x="779" y="22"/>
                </a:lnTo>
                <a:lnTo>
                  <a:pt x="720" y="22"/>
                </a:lnTo>
                <a:lnTo>
                  <a:pt x="720" y="30"/>
                </a:lnTo>
                <a:lnTo>
                  <a:pt x="635" y="30"/>
                </a:lnTo>
                <a:lnTo>
                  <a:pt x="635" y="39"/>
                </a:lnTo>
                <a:lnTo>
                  <a:pt x="618" y="39"/>
                </a:lnTo>
                <a:lnTo>
                  <a:pt x="618" y="54"/>
                </a:lnTo>
                <a:lnTo>
                  <a:pt x="618" y="54"/>
                </a:lnTo>
                <a:close/>
              </a:path>
            </a:pathLst>
          </a:custGeom>
          <a:solidFill>
            <a:srgbClr val="FFCEAE">
              <a:alpha val="7500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2000">
              <a:latin typeface="+mj-lt"/>
            </a:endParaRPr>
          </a:p>
        </p:txBody>
      </p:sp>
      <p:sp>
        <p:nvSpPr>
          <p:cNvPr id="50" name="Freeform 84">
            <a:extLst>
              <a:ext uri="{FF2B5EF4-FFF2-40B4-BE49-F238E27FC236}">
                <a16:creationId xmlns:a16="http://schemas.microsoft.com/office/drawing/2014/main" id="{CC9AF284-CFBE-470F-982C-2FE2135C3C56}"/>
              </a:ext>
            </a:extLst>
          </p:cNvPr>
          <p:cNvSpPr>
            <a:spLocks/>
          </p:cNvSpPr>
          <p:nvPr/>
        </p:nvSpPr>
        <p:spPr bwMode="auto">
          <a:xfrm>
            <a:off x="6619144" y="4184358"/>
            <a:ext cx="2184551" cy="446272"/>
          </a:xfrm>
          <a:custGeom>
            <a:avLst/>
            <a:gdLst>
              <a:gd name="T0" fmla="*/ 1198 w 1198"/>
              <a:gd name="T1" fmla="*/ 0 h 163"/>
              <a:gd name="T2" fmla="*/ 1031 w 1198"/>
              <a:gd name="T3" fmla="*/ 0 h 163"/>
              <a:gd name="T4" fmla="*/ 1031 w 1198"/>
              <a:gd name="T5" fmla="*/ 9 h 163"/>
              <a:gd name="T6" fmla="*/ 848 w 1198"/>
              <a:gd name="T7" fmla="*/ 9 h 163"/>
              <a:gd name="T8" fmla="*/ 848 w 1198"/>
              <a:gd name="T9" fmla="*/ 18 h 163"/>
              <a:gd name="T10" fmla="*/ 786 w 1198"/>
              <a:gd name="T11" fmla="*/ 18 h 163"/>
              <a:gd name="T12" fmla="*/ 786 w 1198"/>
              <a:gd name="T13" fmla="*/ 28 h 163"/>
              <a:gd name="T14" fmla="*/ 651 w 1198"/>
              <a:gd name="T15" fmla="*/ 28 h 163"/>
              <a:gd name="T16" fmla="*/ 651 w 1198"/>
              <a:gd name="T17" fmla="*/ 40 h 163"/>
              <a:gd name="T18" fmla="*/ 625 w 1198"/>
              <a:gd name="T19" fmla="*/ 40 h 163"/>
              <a:gd name="T20" fmla="*/ 625 w 1198"/>
              <a:gd name="T21" fmla="*/ 49 h 163"/>
              <a:gd name="T22" fmla="*/ 535 w 1198"/>
              <a:gd name="T23" fmla="*/ 49 h 163"/>
              <a:gd name="T24" fmla="*/ 535 w 1198"/>
              <a:gd name="T25" fmla="*/ 58 h 163"/>
              <a:gd name="T26" fmla="*/ 472 w 1198"/>
              <a:gd name="T27" fmla="*/ 58 h 163"/>
              <a:gd name="T28" fmla="*/ 472 w 1198"/>
              <a:gd name="T29" fmla="*/ 68 h 163"/>
              <a:gd name="T30" fmla="*/ 427 w 1198"/>
              <a:gd name="T31" fmla="*/ 68 h 163"/>
              <a:gd name="T32" fmla="*/ 427 w 1198"/>
              <a:gd name="T33" fmla="*/ 78 h 163"/>
              <a:gd name="T34" fmla="*/ 347 w 1198"/>
              <a:gd name="T35" fmla="*/ 78 h 163"/>
              <a:gd name="T36" fmla="*/ 347 w 1198"/>
              <a:gd name="T37" fmla="*/ 87 h 163"/>
              <a:gd name="T38" fmla="*/ 314 w 1198"/>
              <a:gd name="T39" fmla="*/ 87 h 163"/>
              <a:gd name="T40" fmla="*/ 314 w 1198"/>
              <a:gd name="T41" fmla="*/ 96 h 163"/>
              <a:gd name="T42" fmla="*/ 282 w 1198"/>
              <a:gd name="T43" fmla="*/ 96 h 163"/>
              <a:gd name="T44" fmla="*/ 282 w 1198"/>
              <a:gd name="T45" fmla="*/ 105 h 163"/>
              <a:gd name="T46" fmla="*/ 224 w 1198"/>
              <a:gd name="T47" fmla="*/ 105 h 163"/>
              <a:gd name="T48" fmla="*/ 224 w 1198"/>
              <a:gd name="T49" fmla="*/ 118 h 163"/>
              <a:gd name="T50" fmla="*/ 179 w 1198"/>
              <a:gd name="T51" fmla="*/ 118 h 163"/>
              <a:gd name="T52" fmla="*/ 179 w 1198"/>
              <a:gd name="T53" fmla="*/ 127 h 163"/>
              <a:gd name="T54" fmla="*/ 108 w 1198"/>
              <a:gd name="T55" fmla="*/ 127 h 163"/>
              <a:gd name="T56" fmla="*/ 108 w 1198"/>
              <a:gd name="T57" fmla="*/ 138 h 163"/>
              <a:gd name="T58" fmla="*/ 62 w 1198"/>
              <a:gd name="T59" fmla="*/ 138 h 163"/>
              <a:gd name="T60" fmla="*/ 62 w 1198"/>
              <a:gd name="T61" fmla="*/ 152 h 163"/>
              <a:gd name="T62" fmla="*/ 22 w 1198"/>
              <a:gd name="T63" fmla="*/ 152 h 163"/>
              <a:gd name="T64" fmla="*/ 22 w 1198"/>
              <a:gd name="T65" fmla="*/ 163 h 163"/>
              <a:gd name="T66" fmla="*/ 0 w 1198"/>
              <a:gd name="T67" fmla="*/ 163 h 1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198" h="163">
                <a:moveTo>
                  <a:pt x="1198" y="0"/>
                </a:moveTo>
                <a:lnTo>
                  <a:pt x="1031" y="0"/>
                </a:lnTo>
                <a:lnTo>
                  <a:pt x="1031" y="9"/>
                </a:lnTo>
                <a:lnTo>
                  <a:pt x="848" y="9"/>
                </a:lnTo>
                <a:lnTo>
                  <a:pt x="848" y="18"/>
                </a:lnTo>
                <a:lnTo>
                  <a:pt x="786" y="18"/>
                </a:lnTo>
                <a:lnTo>
                  <a:pt x="786" y="28"/>
                </a:lnTo>
                <a:lnTo>
                  <a:pt x="651" y="28"/>
                </a:lnTo>
                <a:lnTo>
                  <a:pt x="651" y="40"/>
                </a:lnTo>
                <a:lnTo>
                  <a:pt x="625" y="40"/>
                </a:lnTo>
                <a:lnTo>
                  <a:pt x="625" y="49"/>
                </a:lnTo>
                <a:lnTo>
                  <a:pt x="535" y="49"/>
                </a:lnTo>
                <a:lnTo>
                  <a:pt x="535" y="58"/>
                </a:lnTo>
                <a:lnTo>
                  <a:pt x="472" y="58"/>
                </a:lnTo>
                <a:lnTo>
                  <a:pt x="472" y="68"/>
                </a:lnTo>
                <a:lnTo>
                  <a:pt x="427" y="68"/>
                </a:lnTo>
                <a:lnTo>
                  <a:pt x="427" y="78"/>
                </a:lnTo>
                <a:lnTo>
                  <a:pt x="347" y="78"/>
                </a:lnTo>
                <a:lnTo>
                  <a:pt x="347" y="87"/>
                </a:lnTo>
                <a:lnTo>
                  <a:pt x="314" y="87"/>
                </a:lnTo>
                <a:lnTo>
                  <a:pt x="314" y="96"/>
                </a:lnTo>
                <a:lnTo>
                  <a:pt x="282" y="96"/>
                </a:lnTo>
                <a:lnTo>
                  <a:pt x="282" y="105"/>
                </a:lnTo>
                <a:lnTo>
                  <a:pt x="224" y="105"/>
                </a:lnTo>
                <a:lnTo>
                  <a:pt x="224" y="118"/>
                </a:lnTo>
                <a:lnTo>
                  <a:pt x="179" y="118"/>
                </a:lnTo>
                <a:lnTo>
                  <a:pt x="179" y="127"/>
                </a:lnTo>
                <a:lnTo>
                  <a:pt x="108" y="127"/>
                </a:lnTo>
                <a:lnTo>
                  <a:pt x="108" y="138"/>
                </a:lnTo>
                <a:lnTo>
                  <a:pt x="62" y="138"/>
                </a:lnTo>
                <a:lnTo>
                  <a:pt x="62" y="152"/>
                </a:lnTo>
                <a:lnTo>
                  <a:pt x="22" y="152"/>
                </a:lnTo>
                <a:lnTo>
                  <a:pt x="22" y="163"/>
                </a:lnTo>
                <a:lnTo>
                  <a:pt x="0" y="163"/>
                </a:lnTo>
              </a:path>
            </a:pathLst>
          </a:custGeom>
          <a:noFill/>
          <a:ln w="15875" cap="rnd">
            <a:solidFill>
              <a:srgbClr val="FF66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2000">
              <a:latin typeface="+mj-lt"/>
            </a:endParaRPr>
          </a:p>
        </p:txBody>
      </p:sp>
      <p:sp>
        <p:nvSpPr>
          <p:cNvPr id="51" name="Freeform 87">
            <a:extLst>
              <a:ext uri="{FF2B5EF4-FFF2-40B4-BE49-F238E27FC236}">
                <a16:creationId xmlns:a16="http://schemas.microsoft.com/office/drawing/2014/main" id="{F64A18F1-F5A8-4C8C-A8AB-28630F7A153F}"/>
              </a:ext>
            </a:extLst>
          </p:cNvPr>
          <p:cNvSpPr>
            <a:spLocks/>
          </p:cNvSpPr>
          <p:nvPr/>
        </p:nvSpPr>
        <p:spPr bwMode="auto">
          <a:xfrm>
            <a:off x="6611850" y="4181619"/>
            <a:ext cx="2188198" cy="443533"/>
          </a:xfrm>
          <a:custGeom>
            <a:avLst/>
            <a:gdLst>
              <a:gd name="T0" fmla="*/ 1200 w 1200"/>
              <a:gd name="T1" fmla="*/ 0 h 162"/>
              <a:gd name="T2" fmla="*/ 912 w 1200"/>
              <a:gd name="T3" fmla="*/ 0 h 162"/>
              <a:gd name="T4" fmla="*/ 912 w 1200"/>
              <a:gd name="T5" fmla="*/ 5 h 162"/>
              <a:gd name="T6" fmla="*/ 852 w 1200"/>
              <a:gd name="T7" fmla="*/ 5 h 162"/>
              <a:gd name="T8" fmla="*/ 852 w 1200"/>
              <a:gd name="T9" fmla="*/ 12 h 162"/>
              <a:gd name="T10" fmla="*/ 686 w 1200"/>
              <a:gd name="T11" fmla="*/ 12 h 162"/>
              <a:gd name="T12" fmla="*/ 686 w 1200"/>
              <a:gd name="T13" fmla="*/ 19 h 162"/>
              <a:gd name="T14" fmla="*/ 615 w 1200"/>
              <a:gd name="T15" fmla="*/ 19 h 162"/>
              <a:gd name="T16" fmla="*/ 615 w 1200"/>
              <a:gd name="T17" fmla="*/ 26 h 162"/>
              <a:gd name="T18" fmla="*/ 583 w 1200"/>
              <a:gd name="T19" fmla="*/ 26 h 162"/>
              <a:gd name="T20" fmla="*/ 583 w 1200"/>
              <a:gd name="T21" fmla="*/ 32 h 162"/>
              <a:gd name="T22" fmla="*/ 522 w 1200"/>
              <a:gd name="T23" fmla="*/ 32 h 162"/>
              <a:gd name="T24" fmla="*/ 522 w 1200"/>
              <a:gd name="T25" fmla="*/ 40 h 162"/>
              <a:gd name="T26" fmla="*/ 462 w 1200"/>
              <a:gd name="T27" fmla="*/ 40 h 162"/>
              <a:gd name="T28" fmla="*/ 462 w 1200"/>
              <a:gd name="T29" fmla="*/ 47 h 162"/>
              <a:gd name="T30" fmla="*/ 409 w 1200"/>
              <a:gd name="T31" fmla="*/ 47 h 162"/>
              <a:gd name="T32" fmla="*/ 409 w 1200"/>
              <a:gd name="T33" fmla="*/ 53 h 162"/>
              <a:gd name="T34" fmla="*/ 343 w 1200"/>
              <a:gd name="T35" fmla="*/ 53 h 162"/>
              <a:gd name="T36" fmla="*/ 343 w 1200"/>
              <a:gd name="T37" fmla="*/ 62 h 162"/>
              <a:gd name="T38" fmla="*/ 312 w 1200"/>
              <a:gd name="T39" fmla="*/ 62 h 162"/>
              <a:gd name="T40" fmla="*/ 312 w 1200"/>
              <a:gd name="T41" fmla="*/ 71 h 162"/>
              <a:gd name="T42" fmla="*/ 277 w 1200"/>
              <a:gd name="T43" fmla="*/ 71 h 162"/>
              <a:gd name="T44" fmla="*/ 277 w 1200"/>
              <a:gd name="T45" fmla="*/ 82 h 162"/>
              <a:gd name="T46" fmla="*/ 219 w 1200"/>
              <a:gd name="T47" fmla="*/ 82 h 162"/>
              <a:gd name="T48" fmla="*/ 219 w 1200"/>
              <a:gd name="T49" fmla="*/ 97 h 162"/>
              <a:gd name="T50" fmla="*/ 186 w 1200"/>
              <a:gd name="T51" fmla="*/ 97 h 162"/>
              <a:gd name="T52" fmla="*/ 186 w 1200"/>
              <a:gd name="T53" fmla="*/ 108 h 162"/>
              <a:gd name="T54" fmla="*/ 139 w 1200"/>
              <a:gd name="T55" fmla="*/ 108 h 162"/>
              <a:gd name="T56" fmla="*/ 139 w 1200"/>
              <a:gd name="T57" fmla="*/ 114 h 162"/>
              <a:gd name="T58" fmla="*/ 105 w 1200"/>
              <a:gd name="T59" fmla="*/ 114 h 162"/>
              <a:gd name="T60" fmla="*/ 105 w 1200"/>
              <a:gd name="T61" fmla="*/ 127 h 162"/>
              <a:gd name="T62" fmla="*/ 72 w 1200"/>
              <a:gd name="T63" fmla="*/ 127 h 162"/>
              <a:gd name="T64" fmla="*/ 72 w 1200"/>
              <a:gd name="T65" fmla="*/ 146 h 162"/>
              <a:gd name="T66" fmla="*/ 53 w 1200"/>
              <a:gd name="T67" fmla="*/ 146 h 162"/>
              <a:gd name="T68" fmla="*/ 53 w 1200"/>
              <a:gd name="T69" fmla="*/ 156 h 162"/>
              <a:gd name="T70" fmla="*/ 23 w 1200"/>
              <a:gd name="T71" fmla="*/ 156 h 162"/>
              <a:gd name="T72" fmla="*/ 23 w 1200"/>
              <a:gd name="T73" fmla="*/ 162 h 162"/>
              <a:gd name="T74" fmla="*/ 0 w 1200"/>
              <a:gd name="T75" fmla="*/ 162 h 1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1200" h="162">
                <a:moveTo>
                  <a:pt x="1200" y="0"/>
                </a:moveTo>
                <a:lnTo>
                  <a:pt x="912" y="0"/>
                </a:lnTo>
                <a:lnTo>
                  <a:pt x="912" y="5"/>
                </a:lnTo>
                <a:lnTo>
                  <a:pt x="852" y="5"/>
                </a:lnTo>
                <a:lnTo>
                  <a:pt x="852" y="12"/>
                </a:lnTo>
                <a:lnTo>
                  <a:pt x="686" y="12"/>
                </a:lnTo>
                <a:lnTo>
                  <a:pt x="686" y="19"/>
                </a:lnTo>
                <a:lnTo>
                  <a:pt x="615" y="19"/>
                </a:lnTo>
                <a:lnTo>
                  <a:pt x="615" y="26"/>
                </a:lnTo>
                <a:lnTo>
                  <a:pt x="583" y="26"/>
                </a:lnTo>
                <a:lnTo>
                  <a:pt x="583" y="32"/>
                </a:lnTo>
                <a:lnTo>
                  <a:pt x="522" y="32"/>
                </a:lnTo>
                <a:lnTo>
                  <a:pt x="522" y="40"/>
                </a:lnTo>
                <a:lnTo>
                  <a:pt x="462" y="40"/>
                </a:lnTo>
                <a:lnTo>
                  <a:pt x="462" y="47"/>
                </a:lnTo>
                <a:lnTo>
                  <a:pt x="409" y="47"/>
                </a:lnTo>
                <a:lnTo>
                  <a:pt x="409" y="53"/>
                </a:lnTo>
                <a:lnTo>
                  <a:pt x="343" y="53"/>
                </a:lnTo>
                <a:lnTo>
                  <a:pt x="343" y="62"/>
                </a:lnTo>
                <a:lnTo>
                  <a:pt x="312" y="62"/>
                </a:lnTo>
                <a:lnTo>
                  <a:pt x="312" y="71"/>
                </a:lnTo>
                <a:lnTo>
                  <a:pt x="277" y="71"/>
                </a:lnTo>
                <a:lnTo>
                  <a:pt x="277" y="82"/>
                </a:lnTo>
                <a:lnTo>
                  <a:pt x="219" y="82"/>
                </a:lnTo>
                <a:lnTo>
                  <a:pt x="219" y="97"/>
                </a:lnTo>
                <a:lnTo>
                  <a:pt x="186" y="97"/>
                </a:lnTo>
                <a:lnTo>
                  <a:pt x="186" y="108"/>
                </a:lnTo>
                <a:lnTo>
                  <a:pt x="139" y="108"/>
                </a:lnTo>
                <a:lnTo>
                  <a:pt x="139" y="114"/>
                </a:lnTo>
                <a:lnTo>
                  <a:pt x="105" y="114"/>
                </a:lnTo>
                <a:lnTo>
                  <a:pt x="105" y="127"/>
                </a:lnTo>
                <a:lnTo>
                  <a:pt x="72" y="127"/>
                </a:lnTo>
                <a:lnTo>
                  <a:pt x="72" y="146"/>
                </a:lnTo>
                <a:lnTo>
                  <a:pt x="53" y="146"/>
                </a:lnTo>
                <a:lnTo>
                  <a:pt x="53" y="156"/>
                </a:lnTo>
                <a:lnTo>
                  <a:pt x="23" y="156"/>
                </a:lnTo>
                <a:lnTo>
                  <a:pt x="23" y="162"/>
                </a:lnTo>
                <a:lnTo>
                  <a:pt x="0" y="162"/>
                </a:lnTo>
              </a:path>
            </a:pathLst>
          </a:custGeom>
          <a:noFill/>
          <a:ln w="15875" cap="rnd">
            <a:solidFill>
              <a:srgbClr val="0066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2000">
              <a:latin typeface="+mj-lt"/>
            </a:endParaRPr>
          </a:p>
        </p:txBody>
      </p:sp>
      <p:sp>
        <p:nvSpPr>
          <p:cNvPr id="69" name="Freeform 7">
            <a:extLst>
              <a:ext uri="{FF2B5EF4-FFF2-40B4-BE49-F238E27FC236}">
                <a16:creationId xmlns:a16="http://schemas.microsoft.com/office/drawing/2014/main" id="{D834AA76-2410-4B50-A571-61950E92DB5D}"/>
              </a:ext>
            </a:extLst>
          </p:cNvPr>
          <p:cNvSpPr>
            <a:spLocks/>
          </p:cNvSpPr>
          <p:nvPr/>
        </p:nvSpPr>
        <p:spPr bwMode="auto">
          <a:xfrm>
            <a:off x="9437154" y="3178995"/>
            <a:ext cx="2286810" cy="1517967"/>
          </a:xfrm>
          <a:custGeom>
            <a:avLst/>
            <a:gdLst>
              <a:gd name="T0" fmla="*/ 1272 w 1272"/>
              <a:gd name="T1" fmla="*/ 577 h 577"/>
              <a:gd name="T2" fmla="*/ 2 w 1272"/>
              <a:gd name="T3" fmla="*/ 577 h 577"/>
              <a:gd name="T4" fmla="*/ 0 w 1272"/>
              <a:gd name="T5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272" h="577">
                <a:moveTo>
                  <a:pt x="1272" y="577"/>
                </a:moveTo>
                <a:lnTo>
                  <a:pt x="2" y="577"/>
                </a:lnTo>
                <a:lnTo>
                  <a:pt x="0" y="0"/>
                </a:lnTo>
              </a:path>
            </a:pathLst>
          </a:custGeom>
          <a:noFill/>
          <a:ln w="4763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2000">
              <a:latin typeface="+mj-lt"/>
            </a:endParaRPr>
          </a:p>
        </p:txBody>
      </p:sp>
      <p:sp>
        <p:nvSpPr>
          <p:cNvPr id="70" name="Line 68">
            <a:extLst>
              <a:ext uri="{FF2B5EF4-FFF2-40B4-BE49-F238E27FC236}">
                <a16:creationId xmlns:a16="http://schemas.microsoft.com/office/drawing/2014/main" id="{6D7DA459-85D5-4C6A-B1CE-3BBD172E199A}"/>
              </a:ext>
            </a:extLst>
          </p:cNvPr>
          <p:cNvSpPr>
            <a:spLocks noChangeShapeType="1"/>
          </p:cNvSpPr>
          <p:nvPr/>
        </p:nvSpPr>
        <p:spPr bwMode="auto">
          <a:xfrm>
            <a:off x="9385018" y="3226349"/>
            <a:ext cx="52137" cy="0"/>
          </a:xfrm>
          <a:prstGeom prst="line">
            <a:avLst/>
          </a:prstGeom>
          <a:noFill/>
          <a:ln w="4763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2000">
              <a:latin typeface="+mj-lt"/>
            </a:endParaRPr>
          </a:p>
        </p:txBody>
      </p:sp>
      <p:sp>
        <p:nvSpPr>
          <p:cNvPr id="71" name="Line 69">
            <a:extLst>
              <a:ext uri="{FF2B5EF4-FFF2-40B4-BE49-F238E27FC236}">
                <a16:creationId xmlns:a16="http://schemas.microsoft.com/office/drawing/2014/main" id="{8F1D8C47-7C12-43BD-A45B-632C39EA66C6}"/>
              </a:ext>
            </a:extLst>
          </p:cNvPr>
          <p:cNvSpPr>
            <a:spLocks noChangeShapeType="1"/>
          </p:cNvSpPr>
          <p:nvPr/>
        </p:nvSpPr>
        <p:spPr bwMode="auto">
          <a:xfrm>
            <a:off x="9386815" y="4344436"/>
            <a:ext cx="52137" cy="0"/>
          </a:xfrm>
          <a:prstGeom prst="line">
            <a:avLst/>
          </a:prstGeom>
          <a:noFill/>
          <a:ln w="4763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2000">
              <a:latin typeface="+mj-lt"/>
            </a:endParaRPr>
          </a:p>
        </p:txBody>
      </p:sp>
      <p:sp>
        <p:nvSpPr>
          <p:cNvPr id="72" name="Line 70">
            <a:extLst>
              <a:ext uri="{FF2B5EF4-FFF2-40B4-BE49-F238E27FC236}">
                <a16:creationId xmlns:a16="http://schemas.microsoft.com/office/drawing/2014/main" id="{DE6C6137-B4CE-4751-A1F0-D77D779B08FB}"/>
              </a:ext>
            </a:extLst>
          </p:cNvPr>
          <p:cNvSpPr>
            <a:spLocks noChangeShapeType="1"/>
          </p:cNvSpPr>
          <p:nvPr/>
        </p:nvSpPr>
        <p:spPr bwMode="auto">
          <a:xfrm>
            <a:off x="9386815" y="4620668"/>
            <a:ext cx="53934" cy="0"/>
          </a:xfrm>
          <a:prstGeom prst="line">
            <a:avLst/>
          </a:prstGeom>
          <a:noFill/>
          <a:ln w="4763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2000">
              <a:latin typeface="+mj-lt"/>
            </a:endParaRPr>
          </a:p>
        </p:txBody>
      </p:sp>
      <p:sp>
        <p:nvSpPr>
          <p:cNvPr id="73" name="Line 71">
            <a:extLst>
              <a:ext uri="{FF2B5EF4-FFF2-40B4-BE49-F238E27FC236}">
                <a16:creationId xmlns:a16="http://schemas.microsoft.com/office/drawing/2014/main" id="{A9DE6839-CD8E-4A3D-81CC-00A772B45A18}"/>
              </a:ext>
            </a:extLst>
          </p:cNvPr>
          <p:cNvSpPr>
            <a:spLocks noChangeShapeType="1"/>
          </p:cNvSpPr>
          <p:nvPr/>
        </p:nvSpPr>
        <p:spPr bwMode="auto">
          <a:xfrm>
            <a:off x="9386815" y="4062940"/>
            <a:ext cx="52137" cy="0"/>
          </a:xfrm>
          <a:prstGeom prst="line">
            <a:avLst/>
          </a:prstGeom>
          <a:noFill/>
          <a:ln w="4763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2000">
              <a:latin typeface="+mj-lt"/>
            </a:endParaRPr>
          </a:p>
        </p:txBody>
      </p:sp>
      <p:sp>
        <p:nvSpPr>
          <p:cNvPr id="74" name="Line 72">
            <a:extLst>
              <a:ext uri="{FF2B5EF4-FFF2-40B4-BE49-F238E27FC236}">
                <a16:creationId xmlns:a16="http://schemas.microsoft.com/office/drawing/2014/main" id="{4E89CB73-9A7D-4669-937F-358136E319D3}"/>
              </a:ext>
            </a:extLst>
          </p:cNvPr>
          <p:cNvSpPr>
            <a:spLocks noChangeShapeType="1"/>
          </p:cNvSpPr>
          <p:nvPr/>
        </p:nvSpPr>
        <p:spPr bwMode="auto">
          <a:xfrm>
            <a:off x="9385018" y="3502583"/>
            <a:ext cx="52137" cy="0"/>
          </a:xfrm>
          <a:prstGeom prst="line">
            <a:avLst/>
          </a:prstGeom>
          <a:noFill/>
          <a:ln w="4763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2000">
              <a:latin typeface="+mj-lt"/>
            </a:endParaRPr>
          </a:p>
        </p:txBody>
      </p:sp>
      <p:sp>
        <p:nvSpPr>
          <p:cNvPr id="75" name="Line 73">
            <a:extLst>
              <a:ext uri="{FF2B5EF4-FFF2-40B4-BE49-F238E27FC236}">
                <a16:creationId xmlns:a16="http://schemas.microsoft.com/office/drawing/2014/main" id="{44362D33-A706-4103-ADF6-29335B6FCC49}"/>
              </a:ext>
            </a:extLst>
          </p:cNvPr>
          <p:cNvSpPr>
            <a:spLocks noChangeShapeType="1"/>
          </p:cNvSpPr>
          <p:nvPr/>
        </p:nvSpPr>
        <p:spPr bwMode="auto">
          <a:xfrm>
            <a:off x="9386815" y="3784077"/>
            <a:ext cx="52137" cy="0"/>
          </a:xfrm>
          <a:prstGeom prst="line">
            <a:avLst/>
          </a:prstGeom>
          <a:noFill/>
          <a:ln w="4763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2000">
              <a:latin typeface="+mj-lt"/>
            </a:endParaRPr>
          </a:p>
        </p:txBody>
      </p:sp>
      <p:sp>
        <p:nvSpPr>
          <p:cNvPr id="76" name="Freeform 74">
            <a:extLst>
              <a:ext uri="{FF2B5EF4-FFF2-40B4-BE49-F238E27FC236}">
                <a16:creationId xmlns:a16="http://schemas.microsoft.com/office/drawing/2014/main" id="{D1F98A7C-E4AB-4675-95F8-E9EE0F585B87}"/>
              </a:ext>
            </a:extLst>
          </p:cNvPr>
          <p:cNvSpPr>
            <a:spLocks/>
          </p:cNvSpPr>
          <p:nvPr/>
        </p:nvSpPr>
        <p:spPr bwMode="auto">
          <a:xfrm>
            <a:off x="9494684" y="4304973"/>
            <a:ext cx="2196920" cy="326218"/>
          </a:xfrm>
          <a:custGeom>
            <a:avLst/>
            <a:gdLst>
              <a:gd name="T0" fmla="*/ 1222 w 1222"/>
              <a:gd name="T1" fmla="*/ 75 h 124"/>
              <a:gd name="T2" fmla="*/ 1222 w 1222"/>
              <a:gd name="T3" fmla="*/ 0 h 124"/>
              <a:gd name="T4" fmla="*/ 1125 w 1222"/>
              <a:gd name="T5" fmla="*/ 0 h 124"/>
              <a:gd name="T6" fmla="*/ 1125 w 1222"/>
              <a:gd name="T7" fmla="*/ 5 h 124"/>
              <a:gd name="T8" fmla="*/ 623 w 1222"/>
              <a:gd name="T9" fmla="*/ 5 h 124"/>
              <a:gd name="T10" fmla="*/ 623 w 1222"/>
              <a:gd name="T11" fmla="*/ 11 h 124"/>
              <a:gd name="T12" fmla="*/ 579 w 1222"/>
              <a:gd name="T13" fmla="*/ 11 h 124"/>
              <a:gd name="T14" fmla="*/ 579 w 1222"/>
              <a:gd name="T15" fmla="*/ 18 h 124"/>
              <a:gd name="T16" fmla="*/ 410 w 1222"/>
              <a:gd name="T17" fmla="*/ 18 h 124"/>
              <a:gd name="T18" fmla="*/ 410 w 1222"/>
              <a:gd name="T19" fmla="*/ 27 h 124"/>
              <a:gd name="T20" fmla="*/ 350 w 1222"/>
              <a:gd name="T21" fmla="*/ 27 h 124"/>
              <a:gd name="T22" fmla="*/ 350 w 1222"/>
              <a:gd name="T23" fmla="*/ 33 h 124"/>
              <a:gd name="T24" fmla="*/ 316 w 1222"/>
              <a:gd name="T25" fmla="*/ 33 h 124"/>
              <a:gd name="T26" fmla="*/ 316 w 1222"/>
              <a:gd name="T27" fmla="*/ 43 h 124"/>
              <a:gd name="T28" fmla="*/ 308 w 1222"/>
              <a:gd name="T29" fmla="*/ 43 h 124"/>
              <a:gd name="T30" fmla="*/ 308 w 1222"/>
              <a:gd name="T31" fmla="*/ 52 h 124"/>
              <a:gd name="T32" fmla="*/ 281 w 1222"/>
              <a:gd name="T33" fmla="*/ 52 h 124"/>
              <a:gd name="T34" fmla="*/ 281 w 1222"/>
              <a:gd name="T35" fmla="*/ 67 h 124"/>
              <a:gd name="T36" fmla="*/ 230 w 1222"/>
              <a:gd name="T37" fmla="*/ 67 h 124"/>
              <a:gd name="T38" fmla="*/ 230 w 1222"/>
              <a:gd name="T39" fmla="*/ 75 h 124"/>
              <a:gd name="T40" fmla="*/ 107 w 1222"/>
              <a:gd name="T41" fmla="*/ 75 h 124"/>
              <a:gd name="T42" fmla="*/ 107 w 1222"/>
              <a:gd name="T43" fmla="*/ 81 h 124"/>
              <a:gd name="T44" fmla="*/ 72 w 1222"/>
              <a:gd name="T45" fmla="*/ 81 h 124"/>
              <a:gd name="T46" fmla="*/ 72 w 1222"/>
              <a:gd name="T47" fmla="*/ 87 h 124"/>
              <a:gd name="T48" fmla="*/ 0 w 1222"/>
              <a:gd name="T49" fmla="*/ 87 h 124"/>
              <a:gd name="T50" fmla="*/ 0 w 1222"/>
              <a:gd name="T51" fmla="*/ 124 h 124"/>
              <a:gd name="T52" fmla="*/ 93 w 1222"/>
              <a:gd name="T53" fmla="*/ 124 h 124"/>
              <a:gd name="T54" fmla="*/ 93 w 1222"/>
              <a:gd name="T55" fmla="*/ 117 h 124"/>
              <a:gd name="T56" fmla="*/ 198 w 1222"/>
              <a:gd name="T57" fmla="*/ 117 h 124"/>
              <a:gd name="T58" fmla="*/ 999 w 1222"/>
              <a:gd name="T59" fmla="*/ 81 h 124"/>
              <a:gd name="T60" fmla="*/ 1222 w 1222"/>
              <a:gd name="T61" fmla="*/ 75 h 124"/>
              <a:gd name="T62" fmla="*/ 1222 w 1222"/>
              <a:gd name="T63" fmla="*/ 75 h 1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222" h="124">
                <a:moveTo>
                  <a:pt x="1222" y="75"/>
                </a:moveTo>
                <a:lnTo>
                  <a:pt x="1222" y="0"/>
                </a:lnTo>
                <a:lnTo>
                  <a:pt x="1125" y="0"/>
                </a:lnTo>
                <a:lnTo>
                  <a:pt x="1125" y="5"/>
                </a:lnTo>
                <a:lnTo>
                  <a:pt x="623" y="5"/>
                </a:lnTo>
                <a:lnTo>
                  <a:pt x="623" y="11"/>
                </a:lnTo>
                <a:lnTo>
                  <a:pt x="579" y="11"/>
                </a:lnTo>
                <a:lnTo>
                  <a:pt x="579" y="18"/>
                </a:lnTo>
                <a:lnTo>
                  <a:pt x="410" y="18"/>
                </a:lnTo>
                <a:lnTo>
                  <a:pt x="410" y="27"/>
                </a:lnTo>
                <a:lnTo>
                  <a:pt x="350" y="27"/>
                </a:lnTo>
                <a:lnTo>
                  <a:pt x="350" y="33"/>
                </a:lnTo>
                <a:lnTo>
                  <a:pt x="316" y="33"/>
                </a:lnTo>
                <a:lnTo>
                  <a:pt x="316" y="43"/>
                </a:lnTo>
                <a:lnTo>
                  <a:pt x="308" y="43"/>
                </a:lnTo>
                <a:lnTo>
                  <a:pt x="308" y="52"/>
                </a:lnTo>
                <a:lnTo>
                  <a:pt x="281" y="52"/>
                </a:lnTo>
                <a:lnTo>
                  <a:pt x="281" y="67"/>
                </a:lnTo>
                <a:lnTo>
                  <a:pt x="230" y="67"/>
                </a:lnTo>
                <a:lnTo>
                  <a:pt x="230" y="75"/>
                </a:lnTo>
                <a:lnTo>
                  <a:pt x="107" y="75"/>
                </a:lnTo>
                <a:lnTo>
                  <a:pt x="107" y="81"/>
                </a:lnTo>
                <a:lnTo>
                  <a:pt x="72" y="81"/>
                </a:lnTo>
                <a:lnTo>
                  <a:pt x="72" y="87"/>
                </a:lnTo>
                <a:lnTo>
                  <a:pt x="0" y="87"/>
                </a:lnTo>
                <a:lnTo>
                  <a:pt x="0" y="124"/>
                </a:lnTo>
                <a:lnTo>
                  <a:pt x="93" y="124"/>
                </a:lnTo>
                <a:lnTo>
                  <a:pt x="93" y="117"/>
                </a:lnTo>
                <a:lnTo>
                  <a:pt x="198" y="117"/>
                </a:lnTo>
                <a:lnTo>
                  <a:pt x="999" y="81"/>
                </a:lnTo>
                <a:lnTo>
                  <a:pt x="1222" y="75"/>
                </a:lnTo>
                <a:lnTo>
                  <a:pt x="1222" y="75"/>
                </a:lnTo>
                <a:close/>
              </a:path>
            </a:pathLst>
          </a:custGeom>
          <a:solidFill>
            <a:srgbClr val="B9D5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2000">
              <a:latin typeface="+mj-lt"/>
            </a:endParaRPr>
          </a:p>
        </p:txBody>
      </p:sp>
      <p:sp>
        <p:nvSpPr>
          <p:cNvPr id="77" name="Freeform 79">
            <a:extLst>
              <a:ext uri="{FF2B5EF4-FFF2-40B4-BE49-F238E27FC236}">
                <a16:creationId xmlns:a16="http://schemas.microsoft.com/office/drawing/2014/main" id="{7A8741D7-5DAB-46A8-BF2B-539847AA008F}"/>
              </a:ext>
            </a:extLst>
          </p:cNvPr>
          <p:cNvSpPr>
            <a:spLocks/>
          </p:cNvSpPr>
          <p:nvPr/>
        </p:nvSpPr>
        <p:spPr bwMode="auto">
          <a:xfrm>
            <a:off x="9494684" y="4420728"/>
            <a:ext cx="2198718" cy="199940"/>
          </a:xfrm>
          <a:custGeom>
            <a:avLst/>
            <a:gdLst>
              <a:gd name="T0" fmla="*/ 1223 w 1223"/>
              <a:gd name="T1" fmla="*/ 32 h 76"/>
              <a:gd name="T2" fmla="*/ 1223 w 1223"/>
              <a:gd name="T3" fmla="*/ 0 h 76"/>
              <a:gd name="T4" fmla="*/ 1122 w 1223"/>
              <a:gd name="T5" fmla="*/ 0 h 76"/>
              <a:gd name="T6" fmla="*/ 1122 w 1223"/>
              <a:gd name="T7" fmla="*/ 7 h 76"/>
              <a:gd name="T8" fmla="*/ 950 w 1223"/>
              <a:gd name="T9" fmla="*/ 7 h 76"/>
              <a:gd name="T10" fmla="*/ 950 w 1223"/>
              <a:gd name="T11" fmla="*/ 17 h 76"/>
              <a:gd name="T12" fmla="*/ 628 w 1223"/>
              <a:gd name="T13" fmla="*/ 17 h 76"/>
              <a:gd name="T14" fmla="*/ 628 w 1223"/>
              <a:gd name="T15" fmla="*/ 22 h 76"/>
              <a:gd name="T16" fmla="*/ 583 w 1223"/>
              <a:gd name="T17" fmla="*/ 22 h 76"/>
              <a:gd name="T18" fmla="*/ 583 w 1223"/>
              <a:gd name="T19" fmla="*/ 28 h 76"/>
              <a:gd name="T20" fmla="*/ 507 w 1223"/>
              <a:gd name="T21" fmla="*/ 28 h 76"/>
              <a:gd name="T22" fmla="*/ 502 w 1223"/>
              <a:gd name="T23" fmla="*/ 33 h 76"/>
              <a:gd name="T24" fmla="*/ 340 w 1223"/>
              <a:gd name="T25" fmla="*/ 43 h 76"/>
              <a:gd name="T26" fmla="*/ 317 w 1223"/>
              <a:gd name="T27" fmla="*/ 46 h 76"/>
              <a:gd name="T28" fmla="*/ 296 w 1223"/>
              <a:gd name="T29" fmla="*/ 46 h 76"/>
              <a:gd name="T30" fmla="*/ 274 w 1223"/>
              <a:gd name="T31" fmla="*/ 53 h 76"/>
              <a:gd name="T32" fmla="*/ 224 w 1223"/>
              <a:gd name="T33" fmla="*/ 53 h 76"/>
              <a:gd name="T34" fmla="*/ 220 w 1223"/>
              <a:gd name="T35" fmla="*/ 56 h 76"/>
              <a:gd name="T36" fmla="*/ 107 w 1223"/>
              <a:gd name="T37" fmla="*/ 56 h 76"/>
              <a:gd name="T38" fmla="*/ 107 w 1223"/>
              <a:gd name="T39" fmla="*/ 67 h 76"/>
              <a:gd name="T40" fmla="*/ 0 w 1223"/>
              <a:gd name="T41" fmla="*/ 68 h 76"/>
              <a:gd name="T42" fmla="*/ 0 w 1223"/>
              <a:gd name="T43" fmla="*/ 76 h 76"/>
              <a:gd name="T44" fmla="*/ 191 w 1223"/>
              <a:gd name="T45" fmla="*/ 76 h 76"/>
              <a:gd name="T46" fmla="*/ 191 w 1223"/>
              <a:gd name="T47" fmla="*/ 72 h 76"/>
              <a:gd name="T48" fmla="*/ 301 w 1223"/>
              <a:gd name="T49" fmla="*/ 72 h 76"/>
              <a:gd name="T50" fmla="*/ 301 w 1223"/>
              <a:gd name="T51" fmla="*/ 66 h 76"/>
              <a:gd name="T52" fmla="*/ 457 w 1223"/>
              <a:gd name="T53" fmla="*/ 66 h 76"/>
              <a:gd name="T54" fmla="*/ 457 w 1223"/>
              <a:gd name="T55" fmla="*/ 60 h 76"/>
              <a:gd name="T56" fmla="*/ 695 w 1223"/>
              <a:gd name="T57" fmla="*/ 53 h 76"/>
              <a:gd name="T58" fmla="*/ 861 w 1223"/>
              <a:gd name="T59" fmla="*/ 43 h 76"/>
              <a:gd name="T60" fmla="*/ 1080 w 1223"/>
              <a:gd name="T61" fmla="*/ 34 h 76"/>
              <a:gd name="T62" fmla="*/ 1223 w 1223"/>
              <a:gd name="T63" fmla="*/ 32 h 76"/>
              <a:gd name="T64" fmla="*/ 1223 w 1223"/>
              <a:gd name="T65" fmla="*/ 32 h 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223" h="76">
                <a:moveTo>
                  <a:pt x="1223" y="32"/>
                </a:moveTo>
                <a:lnTo>
                  <a:pt x="1223" y="0"/>
                </a:lnTo>
                <a:lnTo>
                  <a:pt x="1122" y="0"/>
                </a:lnTo>
                <a:lnTo>
                  <a:pt x="1122" y="7"/>
                </a:lnTo>
                <a:lnTo>
                  <a:pt x="950" y="7"/>
                </a:lnTo>
                <a:lnTo>
                  <a:pt x="950" y="17"/>
                </a:lnTo>
                <a:lnTo>
                  <a:pt x="628" y="17"/>
                </a:lnTo>
                <a:lnTo>
                  <a:pt x="628" y="22"/>
                </a:lnTo>
                <a:lnTo>
                  <a:pt x="583" y="22"/>
                </a:lnTo>
                <a:lnTo>
                  <a:pt x="583" y="28"/>
                </a:lnTo>
                <a:lnTo>
                  <a:pt x="507" y="28"/>
                </a:lnTo>
                <a:lnTo>
                  <a:pt x="502" y="33"/>
                </a:lnTo>
                <a:lnTo>
                  <a:pt x="340" y="43"/>
                </a:lnTo>
                <a:lnTo>
                  <a:pt x="317" y="46"/>
                </a:lnTo>
                <a:lnTo>
                  <a:pt x="296" y="46"/>
                </a:lnTo>
                <a:lnTo>
                  <a:pt x="274" y="53"/>
                </a:lnTo>
                <a:lnTo>
                  <a:pt x="224" y="53"/>
                </a:lnTo>
                <a:lnTo>
                  <a:pt x="220" y="56"/>
                </a:lnTo>
                <a:lnTo>
                  <a:pt x="107" y="56"/>
                </a:lnTo>
                <a:lnTo>
                  <a:pt x="107" y="67"/>
                </a:lnTo>
                <a:lnTo>
                  <a:pt x="0" y="68"/>
                </a:lnTo>
                <a:lnTo>
                  <a:pt x="0" y="76"/>
                </a:lnTo>
                <a:lnTo>
                  <a:pt x="191" y="76"/>
                </a:lnTo>
                <a:lnTo>
                  <a:pt x="191" y="72"/>
                </a:lnTo>
                <a:lnTo>
                  <a:pt x="301" y="72"/>
                </a:lnTo>
                <a:lnTo>
                  <a:pt x="301" y="66"/>
                </a:lnTo>
                <a:lnTo>
                  <a:pt x="457" y="66"/>
                </a:lnTo>
                <a:lnTo>
                  <a:pt x="457" y="60"/>
                </a:lnTo>
                <a:lnTo>
                  <a:pt x="695" y="53"/>
                </a:lnTo>
                <a:lnTo>
                  <a:pt x="861" y="43"/>
                </a:lnTo>
                <a:lnTo>
                  <a:pt x="1080" y="34"/>
                </a:lnTo>
                <a:lnTo>
                  <a:pt x="1223" y="32"/>
                </a:lnTo>
                <a:lnTo>
                  <a:pt x="1223" y="32"/>
                </a:lnTo>
                <a:close/>
              </a:path>
            </a:pathLst>
          </a:custGeom>
          <a:solidFill>
            <a:srgbClr val="FFCEAE">
              <a:alpha val="7500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2000">
              <a:latin typeface="+mj-lt"/>
            </a:endParaRPr>
          </a:p>
        </p:txBody>
      </p:sp>
      <p:sp>
        <p:nvSpPr>
          <p:cNvPr id="78" name="Freeform 86">
            <a:extLst>
              <a:ext uri="{FF2B5EF4-FFF2-40B4-BE49-F238E27FC236}">
                <a16:creationId xmlns:a16="http://schemas.microsoft.com/office/drawing/2014/main" id="{3EA71805-5013-45DA-8AFA-296AC63184CE}"/>
              </a:ext>
            </a:extLst>
          </p:cNvPr>
          <p:cNvSpPr>
            <a:spLocks/>
          </p:cNvSpPr>
          <p:nvPr/>
        </p:nvSpPr>
        <p:spPr bwMode="auto">
          <a:xfrm>
            <a:off x="9494684" y="4470714"/>
            <a:ext cx="2187931" cy="147324"/>
          </a:xfrm>
          <a:custGeom>
            <a:avLst/>
            <a:gdLst>
              <a:gd name="T0" fmla="*/ 1217 w 1217"/>
              <a:gd name="T1" fmla="*/ 0 h 56"/>
              <a:gd name="T2" fmla="*/ 948 w 1217"/>
              <a:gd name="T3" fmla="*/ 0 h 56"/>
              <a:gd name="T4" fmla="*/ 948 w 1217"/>
              <a:gd name="T5" fmla="*/ 10 h 56"/>
              <a:gd name="T6" fmla="*/ 809 w 1217"/>
              <a:gd name="T7" fmla="*/ 10 h 56"/>
              <a:gd name="T8" fmla="*/ 809 w 1217"/>
              <a:gd name="T9" fmla="*/ 18 h 56"/>
              <a:gd name="T10" fmla="*/ 570 w 1217"/>
              <a:gd name="T11" fmla="*/ 18 h 56"/>
              <a:gd name="T12" fmla="*/ 570 w 1217"/>
              <a:gd name="T13" fmla="*/ 28 h 56"/>
              <a:gd name="T14" fmla="*/ 436 w 1217"/>
              <a:gd name="T15" fmla="*/ 28 h 56"/>
              <a:gd name="T16" fmla="*/ 436 w 1217"/>
              <a:gd name="T17" fmla="*/ 38 h 56"/>
              <a:gd name="T18" fmla="*/ 263 w 1217"/>
              <a:gd name="T19" fmla="*/ 38 h 56"/>
              <a:gd name="T20" fmla="*/ 263 w 1217"/>
              <a:gd name="T21" fmla="*/ 46 h 56"/>
              <a:gd name="T22" fmla="*/ 78 w 1217"/>
              <a:gd name="T23" fmla="*/ 46 h 56"/>
              <a:gd name="T24" fmla="*/ 78 w 1217"/>
              <a:gd name="T25" fmla="*/ 56 h 56"/>
              <a:gd name="T26" fmla="*/ 0 w 1217"/>
              <a:gd name="T27" fmla="*/ 56 h 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217" h="56">
                <a:moveTo>
                  <a:pt x="1217" y="0"/>
                </a:moveTo>
                <a:lnTo>
                  <a:pt x="948" y="0"/>
                </a:lnTo>
                <a:lnTo>
                  <a:pt x="948" y="10"/>
                </a:lnTo>
                <a:lnTo>
                  <a:pt x="809" y="10"/>
                </a:lnTo>
                <a:lnTo>
                  <a:pt x="809" y="18"/>
                </a:lnTo>
                <a:lnTo>
                  <a:pt x="570" y="18"/>
                </a:lnTo>
                <a:lnTo>
                  <a:pt x="570" y="28"/>
                </a:lnTo>
                <a:lnTo>
                  <a:pt x="436" y="28"/>
                </a:lnTo>
                <a:lnTo>
                  <a:pt x="436" y="38"/>
                </a:lnTo>
                <a:lnTo>
                  <a:pt x="263" y="38"/>
                </a:lnTo>
                <a:lnTo>
                  <a:pt x="263" y="46"/>
                </a:lnTo>
                <a:lnTo>
                  <a:pt x="78" y="46"/>
                </a:lnTo>
                <a:lnTo>
                  <a:pt x="78" y="56"/>
                </a:lnTo>
                <a:lnTo>
                  <a:pt x="0" y="56"/>
                </a:lnTo>
              </a:path>
            </a:pathLst>
          </a:custGeom>
          <a:noFill/>
          <a:ln w="15875" cap="rnd">
            <a:solidFill>
              <a:srgbClr val="FF66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2000">
              <a:latin typeface="+mj-lt"/>
            </a:endParaRPr>
          </a:p>
        </p:txBody>
      </p:sp>
      <p:sp>
        <p:nvSpPr>
          <p:cNvPr id="79" name="Freeform 89">
            <a:extLst>
              <a:ext uri="{FF2B5EF4-FFF2-40B4-BE49-F238E27FC236}">
                <a16:creationId xmlns:a16="http://schemas.microsoft.com/office/drawing/2014/main" id="{D75DC498-D986-439D-845D-AE6D7F087519}"/>
              </a:ext>
            </a:extLst>
          </p:cNvPr>
          <p:cNvSpPr>
            <a:spLocks/>
          </p:cNvSpPr>
          <p:nvPr/>
        </p:nvSpPr>
        <p:spPr bwMode="auto">
          <a:xfrm>
            <a:off x="9496482" y="4420728"/>
            <a:ext cx="2186133" cy="184155"/>
          </a:xfrm>
          <a:custGeom>
            <a:avLst/>
            <a:gdLst>
              <a:gd name="T0" fmla="*/ 1216 w 1216"/>
              <a:gd name="T1" fmla="*/ 0 h 70"/>
              <a:gd name="T2" fmla="*/ 1124 w 1216"/>
              <a:gd name="T3" fmla="*/ 0 h 70"/>
              <a:gd name="T4" fmla="*/ 1124 w 1216"/>
              <a:gd name="T5" fmla="*/ 7 h 70"/>
              <a:gd name="T6" fmla="*/ 625 w 1216"/>
              <a:gd name="T7" fmla="*/ 7 h 70"/>
              <a:gd name="T8" fmla="*/ 625 w 1216"/>
              <a:gd name="T9" fmla="*/ 14 h 70"/>
              <a:gd name="T10" fmla="*/ 577 w 1216"/>
              <a:gd name="T11" fmla="*/ 14 h 70"/>
              <a:gd name="T12" fmla="*/ 577 w 1216"/>
              <a:gd name="T13" fmla="*/ 19 h 70"/>
              <a:gd name="T14" fmla="*/ 410 w 1216"/>
              <a:gd name="T15" fmla="*/ 19 h 70"/>
              <a:gd name="T16" fmla="*/ 410 w 1216"/>
              <a:gd name="T17" fmla="*/ 23 h 70"/>
              <a:gd name="T18" fmla="*/ 345 w 1216"/>
              <a:gd name="T19" fmla="*/ 23 h 70"/>
              <a:gd name="T20" fmla="*/ 345 w 1216"/>
              <a:gd name="T21" fmla="*/ 29 h 70"/>
              <a:gd name="T22" fmla="*/ 316 w 1216"/>
              <a:gd name="T23" fmla="*/ 29 h 70"/>
              <a:gd name="T24" fmla="*/ 316 w 1216"/>
              <a:gd name="T25" fmla="*/ 37 h 70"/>
              <a:gd name="T26" fmla="*/ 305 w 1216"/>
              <a:gd name="T27" fmla="*/ 37 h 70"/>
              <a:gd name="T28" fmla="*/ 305 w 1216"/>
              <a:gd name="T29" fmla="*/ 45 h 70"/>
              <a:gd name="T30" fmla="*/ 280 w 1216"/>
              <a:gd name="T31" fmla="*/ 45 h 70"/>
              <a:gd name="T32" fmla="*/ 280 w 1216"/>
              <a:gd name="T33" fmla="*/ 53 h 70"/>
              <a:gd name="T34" fmla="*/ 230 w 1216"/>
              <a:gd name="T35" fmla="*/ 53 h 70"/>
              <a:gd name="T36" fmla="*/ 230 w 1216"/>
              <a:gd name="T37" fmla="*/ 59 h 70"/>
              <a:gd name="T38" fmla="*/ 99 w 1216"/>
              <a:gd name="T39" fmla="*/ 59 h 70"/>
              <a:gd name="T40" fmla="*/ 99 w 1216"/>
              <a:gd name="T41" fmla="*/ 70 h 70"/>
              <a:gd name="T42" fmla="*/ 0 w 1216"/>
              <a:gd name="T43" fmla="*/ 70 h 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1216" h="70">
                <a:moveTo>
                  <a:pt x="1216" y="0"/>
                </a:moveTo>
                <a:lnTo>
                  <a:pt x="1124" y="0"/>
                </a:lnTo>
                <a:lnTo>
                  <a:pt x="1124" y="7"/>
                </a:lnTo>
                <a:lnTo>
                  <a:pt x="625" y="7"/>
                </a:lnTo>
                <a:lnTo>
                  <a:pt x="625" y="14"/>
                </a:lnTo>
                <a:lnTo>
                  <a:pt x="577" y="14"/>
                </a:lnTo>
                <a:lnTo>
                  <a:pt x="577" y="19"/>
                </a:lnTo>
                <a:lnTo>
                  <a:pt x="410" y="19"/>
                </a:lnTo>
                <a:lnTo>
                  <a:pt x="410" y="23"/>
                </a:lnTo>
                <a:lnTo>
                  <a:pt x="345" y="23"/>
                </a:lnTo>
                <a:lnTo>
                  <a:pt x="345" y="29"/>
                </a:lnTo>
                <a:lnTo>
                  <a:pt x="316" y="29"/>
                </a:lnTo>
                <a:lnTo>
                  <a:pt x="316" y="37"/>
                </a:lnTo>
                <a:lnTo>
                  <a:pt x="305" y="37"/>
                </a:lnTo>
                <a:lnTo>
                  <a:pt x="305" y="45"/>
                </a:lnTo>
                <a:lnTo>
                  <a:pt x="280" y="45"/>
                </a:lnTo>
                <a:lnTo>
                  <a:pt x="280" y="53"/>
                </a:lnTo>
                <a:lnTo>
                  <a:pt x="230" y="53"/>
                </a:lnTo>
                <a:lnTo>
                  <a:pt x="230" y="59"/>
                </a:lnTo>
                <a:lnTo>
                  <a:pt x="99" y="59"/>
                </a:lnTo>
                <a:lnTo>
                  <a:pt x="99" y="70"/>
                </a:lnTo>
                <a:lnTo>
                  <a:pt x="0" y="70"/>
                </a:lnTo>
              </a:path>
            </a:pathLst>
          </a:custGeom>
          <a:noFill/>
          <a:ln w="15875" cap="rnd">
            <a:solidFill>
              <a:srgbClr val="0066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2000">
              <a:latin typeface="+mj-lt"/>
            </a:endParaRPr>
          </a:p>
        </p:txBody>
      </p:sp>
      <p:sp>
        <p:nvSpPr>
          <p:cNvPr id="14" name="Line 33">
            <a:extLst>
              <a:ext uri="{FF2B5EF4-FFF2-40B4-BE49-F238E27FC236}">
                <a16:creationId xmlns:a16="http://schemas.microsoft.com/office/drawing/2014/main" id="{1E50BD90-F570-4CD0-8428-B8BB80A58C6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804047" y="4696680"/>
            <a:ext cx="0" cy="58729"/>
          </a:xfrm>
          <a:prstGeom prst="line">
            <a:avLst/>
          </a:prstGeom>
          <a:noFill/>
          <a:ln w="4763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2000">
              <a:latin typeface="+mj-lt"/>
            </a:endParaRPr>
          </a:p>
        </p:txBody>
      </p:sp>
      <p:sp>
        <p:nvSpPr>
          <p:cNvPr id="15" name="Line 34">
            <a:extLst>
              <a:ext uri="{FF2B5EF4-FFF2-40B4-BE49-F238E27FC236}">
                <a16:creationId xmlns:a16="http://schemas.microsoft.com/office/drawing/2014/main" id="{552667C9-D257-4800-9B59-FC24C216DFC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656764" y="4696680"/>
            <a:ext cx="0" cy="58729"/>
          </a:xfrm>
          <a:prstGeom prst="line">
            <a:avLst/>
          </a:prstGeom>
          <a:noFill/>
          <a:ln w="4763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2000">
              <a:latin typeface="+mj-lt"/>
            </a:endParaRPr>
          </a:p>
        </p:txBody>
      </p:sp>
      <p:sp>
        <p:nvSpPr>
          <p:cNvPr id="16" name="Line 42">
            <a:extLst>
              <a:ext uri="{FF2B5EF4-FFF2-40B4-BE49-F238E27FC236}">
                <a16:creationId xmlns:a16="http://schemas.microsoft.com/office/drawing/2014/main" id="{78D1387E-977E-49AD-8723-1743254ACF7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492529" y="4696680"/>
            <a:ext cx="0" cy="58729"/>
          </a:xfrm>
          <a:prstGeom prst="line">
            <a:avLst/>
          </a:prstGeom>
          <a:noFill/>
          <a:ln w="4763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2000">
              <a:latin typeface="+mj-lt"/>
            </a:endParaRPr>
          </a:p>
        </p:txBody>
      </p:sp>
      <p:sp>
        <p:nvSpPr>
          <p:cNvPr id="17" name="Line 43">
            <a:extLst>
              <a:ext uri="{FF2B5EF4-FFF2-40B4-BE49-F238E27FC236}">
                <a16:creationId xmlns:a16="http://schemas.microsoft.com/office/drawing/2014/main" id="{059E877B-B2AB-43EF-899E-96CC213AF4A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638059" y="4696680"/>
            <a:ext cx="0" cy="58729"/>
          </a:xfrm>
          <a:prstGeom prst="line">
            <a:avLst/>
          </a:prstGeom>
          <a:noFill/>
          <a:ln w="4763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2000">
              <a:latin typeface="+mj-lt"/>
            </a:endParaRPr>
          </a:p>
        </p:txBody>
      </p:sp>
      <p:sp>
        <p:nvSpPr>
          <p:cNvPr id="18" name="Line 44">
            <a:extLst>
              <a:ext uri="{FF2B5EF4-FFF2-40B4-BE49-F238E27FC236}">
                <a16:creationId xmlns:a16="http://schemas.microsoft.com/office/drawing/2014/main" id="{6D5A91BE-50C7-4FDF-BC61-8B7926FC810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347001" y="4696680"/>
            <a:ext cx="0" cy="58729"/>
          </a:xfrm>
          <a:prstGeom prst="line">
            <a:avLst/>
          </a:prstGeom>
          <a:noFill/>
          <a:ln w="4763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2000">
              <a:latin typeface="+mj-lt"/>
            </a:endParaRPr>
          </a:p>
        </p:txBody>
      </p:sp>
      <p:sp>
        <p:nvSpPr>
          <p:cNvPr id="19" name="Line 45">
            <a:extLst>
              <a:ext uri="{FF2B5EF4-FFF2-40B4-BE49-F238E27FC236}">
                <a16:creationId xmlns:a16="http://schemas.microsoft.com/office/drawing/2014/main" id="{7D8FEA70-25CA-48D0-A685-E0DA50E9F08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201471" y="4696680"/>
            <a:ext cx="0" cy="58729"/>
          </a:xfrm>
          <a:prstGeom prst="line">
            <a:avLst/>
          </a:prstGeom>
          <a:noFill/>
          <a:ln w="4763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2000">
              <a:latin typeface="+mj-lt"/>
            </a:endParaRPr>
          </a:p>
        </p:txBody>
      </p:sp>
      <p:sp>
        <p:nvSpPr>
          <p:cNvPr id="20" name="Line 46">
            <a:extLst>
              <a:ext uri="{FF2B5EF4-FFF2-40B4-BE49-F238E27FC236}">
                <a16:creationId xmlns:a16="http://schemas.microsoft.com/office/drawing/2014/main" id="{0DFEB64C-B151-4CC6-912F-D2D11AC034D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057695" y="4696680"/>
            <a:ext cx="0" cy="58729"/>
          </a:xfrm>
          <a:prstGeom prst="line">
            <a:avLst/>
          </a:prstGeom>
          <a:noFill/>
          <a:ln w="4763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2000">
              <a:latin typeface="+mj-lt"/>
            </a:endParaRPr>
          </a:p>
        </p:txBody>
      </p:sp>
      <p:sp>
        <p:nvSpPr>
          <p:cNvPr id="21" name="Line 47">
            <a:extLst>
              <a:ext uri="{FF2B5EF4-FFF2-40B4-BE49-F238E27FC236}">
                <a16:creationId xmlns:a16="http://schemas.microsoft.com/office/drawing/2014/main" id="{E42E4027-0DB5-4D05-A49B-63E42FF1108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910412" y="4696680"/>
            <a:ext cx="0" cy="58729"/>
          </a:xfrm>
          <a:prstGeom prst="line">
            <a:avLst/>
          </a:prstGeom>
          <a:noFill/>
          <a:ln w="4763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2000">
              <a:latin typeface="+mj-lt"/>
            </a:endParaRPr>
          </a:p>
        </p:txBody>
      </p:sp>
      <p:sp>
        <p:nvSpPr>
          <p:cNvPr id="22" name="Line 48">
            <a:extLst>
              <a:ext uri="{FF2B5EF4-FFF2-40B4-BE49-F238E27FC236}">
                <a16:creationId xmlns:a16="http://schemas.microsoft.com/office/drawing/2014/main" id="{291374B1-CAFF-4CBE-88A0-56EA236A23A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764883" y="4696680"/>
            <a:ext cx="0" cy="58729"/>
          </a:xfrm>
          <a:prstGeom prst="line">
            <a:avLst/>
          </a:prstGeom>
          <a:noFill/>
          <a:ln w="4763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2000">
              <a:latin typeface="+mj-lt"/>
            </a:endParaRPr>
          </a:p>
        </p:txBody>
      </p:sp>
      <p:sp>
        <p:nvSpPr>
          <p:cNvPr id="23" name="Line 49">
            <a:extLst>
              <a:ext uri="{FF2B5EF4-FFF2-40B4-BE49-F238E27FC236}">
                <a16:creationId xmlns:a16="http://schemas.microsoft.com/office/drawing/2014/main" id="{EB141E22-DF3F-4093-87A2-BCFC45D235A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511236" y="4696680"/>
            <a:ext cx="0" cy="58729"/>
          </a:xfrm>
          <a:prstGeom prst="line">
            <a:avLst/>
          </a:prstGeom>
          <a:noFill/>
          <a:ln w="4763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2000">
              <a:latin typeface="+mj-lt"/>
            </a:endParaRPr>
          </a:p>
        </p:txBody>
      </p:sp>
      <p:sp>
        <p:nvSpPr>
          <p:cNvPr id="24" name="Line 50">
            <a:extLst>
              <a:ext uri="{FF2B5EF4-FFF2-40B4-BE49-F238E27FC236}">
                <a16:creationId xmlns:a16="http://schemas.microsoft.com/office/drawing/2014/main" id="{4E034095-B027-4EAB-AE7F-D90AE506260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365706" y="4696680"/>
            <a:ext cx="0" cy="58729"/>
          </a:xfrm>
          <a:prstGeom prst="line">
            <a:avLst/>
          </a:prstGeom>
          <a:noFill/>
          <a:ln w="4763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2000">
              <a:latin typeface="+mj-lt"/>
            </a:endParaRPr>
          </a:p>
        </p:txBody>
      </p:sp>
      <p:sp>
        <p:nvSpPr>
          <p:cNvPr id="25" name="Line 51">
            <a:extLst>
              <a:ext uri="{FF2B5EF4-FFF2-40B4-BE49-F238E27FC236}">
                <a16:creationId xmlns:a16="http://schemas.microsoft.com/office/drawing/2014/main" id="{EBDB3430-4240-4CD7-AFA8-A040CA9E0FF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220177" y="4696680"/>
            <a:ext cx="0" cy="58729"/>
          </a:xfrm>
          <a:prstGeom prst="line">
            <a:avLst/>
          </a:prstGeom>
          <a:noFill/>
          <a:ln w="4763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2000">
              <a:latin typeface="+mj-lt"/>
            </a:endParaRPr>
          </a:p>
        </p:txBody>
      </p:sp>
      <p:sp>
        <p:nvSpPr>
          <p:cNvPr id="26" name="Line 52">
            <a:extLst>
              <a:ext uri="{FF2B5EF4-FFF2-40B4-BE49-F238E27FC236}">
                <a16:creationId xmlns:a16="http://schemas.microsoft.com/office/drawing/2014/main" id="{37EDFE7D-0E8C-4876-9513-BB5BCC7645D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785342" y="4696680"/>
            <a:ext cx="0" cy="58729"/>
          </a:xfrm>
          <a:prstGeom prst="line">
            <a:avLst/>
          </a:prstGeom>
          <a:noFill/>
          <a:ln w="4763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2000">
              <a:latin typeface="+mj-lt"/>
            </a:endParaRPr>
          </a:p>
        </p:txBody>
      </p:sp>
      <p:sp>
        <p:nvSpPr>
          <p:cNvPr id="27" name="Line 53">
            <a:extLst>
              <a:ext uri="{FF2B5EF4-FFF2-40B4-BE49-F238E27FC236}">
                <a16:creationId xmlns:a16="http://schemas.microsoft.com/office/drawing/2014/main" id="{42B7317C-AC2B-4CF6-A0C2-4CA653665F4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929118" y="4696680"/>
            <a:ext cx="0" cy="58729"/>
          </a:xfrm>
          <a:prstGeom prst="line">
            <a:avLst/>
          </a:prstGeom>
          <a:noFill/>
          <a:ln w="4763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2000">
              <a:latin typeface="+mj-lt"/>
            </a:endParaRPr>
          </a:p>
        </p:txBody>
      </p:sp>
      <p:sp>
        <p:nvSpPr>
          <p:cNvPr id="28" name="Line 54">
            <a:extLst>
              <a:ext uri="{FF2B5EF4-FFF2-40B4-BE49-F238E27FC236}">
                <a16:creationId xmlns:a16="http://schemas.microsoft.com/office/drawing/2014/main" id="{3BEE9D03-9A3D-449D-B7F2-265948C9BAD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074647" y="4696680"/>
            <a:ext cx="0" cy="58729"/>
          </a:xfrm>
          <a:prstGeom prst="line">
            <a:avLst/>
          </a:prstGeom>
          <a:noFill/>
          <a:ln w="4763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2000">
              <a:latin typeface="+mj-lt"/>
            </a:endParaRPr>
          </a:p>
        </p:txBody>
      </p:sp>
      <p:sp>
        <p:nvSpPr>
          <p:cNvPr id="29" name="Line 55">
            <a:extLst>
              <a:ext uri="{FF2B5EF4-FFF2-40B4-BE49-F238E27FC236}">
                <a16:creationId xmlns:a16="http://schemas.microsoft.com/office/drawing/2014/main" id="{47D7475D-7811-468B-B9E8-30EB1204A41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621107" y="4696680"/>
            <a:ext cx="0" cy="58729"/>
          </a:xfrm>
          <a:prstGeom prst="line">
            <a:avLst/>
          </a:prstGeom>
          <a:noFill/>
          <a:ln w="4763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2000">
              <a:latin typeface="+mj-lt"/>
            </a:endParaRPr>
          </a:p>
        </p:txBody>
      </p:sp>
      <p:sp>
        <p:nvSpPr>
          <p:cNvPr id="52" name="Line 33">
            <a:extLst>
              <a:ext uri="{FF2B5EF4-FFF2-40B4-BE49-F238E27FC236}">
                <a16:creationId xmlns:a16="http://schemas.microsoft.com/office/drawing/2014/main" id="{96886CC1-8764-45B4-A51A-93AD1DA3FBC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773980" y="4698469"/>
            <a:ext cx="0" cy="56941"/>
          </a:xfrm>
          <a:prstGeom prst="line">
            <a:avLst/>
          </a:prstGeom>
          <a:noFill/>
          <a:ln w="4763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2000">
              <a:latin typeface="+mj-lt"/>
            </a:endParaRPr>
          </a:p>
        </p:txBody>
      </p:sp>
      <p:sp>
        <p:nvSpPr>
          <p:cNvPr id="53" name="Line 34">
            <a:extLst>
              <a:ext uri="{FF2B5EF4-FFF2-40B4-BE49-F238E27FC236}">
                <a16:creationId xmlns:a16="http://schemas.microsoft.com/office/drawing/2014/main" id="{C23E3914-A5E7-4DA1-9FC3-5383CDC74DB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628623" y="4698469"/>
            <a:ext cx="0" cy="56941"/>
          </a:xfrm>
          <a:prstGeom prst="line">
            <a:avLst/>
          </a:prstGeom>
          <a:noFill/>
          <a:ln w="4763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2000">
              <a:latin typeface="+mj-lt"/>
            </a:endParaRPr>
          </a:p>
        </p:txBody>
      </p:sp>
      <p:sp>
        <p:nvSpPr>
          <p:cNvPr id="54" name="Line 42">
            <a:extLst>
              <a:ext uri="{FF2B5EF4-FFF2-40B4-BE49-F238E27FC236}">
                <a16:creationId xmlns:a16="http://schemas.microsoft.com/office/drawing/2014/main" id="{9D288BB0-B6FB-459A-8560-E2F7EB384AF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465774" y="4698469"/>
            <a:ext cx="0" cy="56941"/>
          </a:xfrm>
          <a:prstGeom prst="line">
            <a:avLst/>
          </a:prstGeom>
          <a:noFill/>
          <a:ln w="4763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2000">
              <a:latin typeface="+mj-lt"/>
            </a:endParaRPr>
          </a:p>
        </p:txBody>
      </p:sp>
      <p:sp>
        <p:nvSpPr>
          <p:cNvPr id="55" name="Line 43">
            <a:extLst>
              <a:ext uri="{FF2B5EF4-FFF2-40B4-BE49-F238E27FC236}">
                <a16:creationId xmlns:a16="http://schemas.microsoft.com/office/drawing/2014/main" id="{144333C4-5AAA-44EF-BA8F-D816D7FB6BD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611131" y="4698469"/>
            <a:ext cx="0" cy="56941"/>
          </a:xfrm>
          <a:prstGeom prst="line">
            <a:avLst/>
          </a:prstGeom>
          <a:noFill/>
          <a:ln w="4763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2000">
              <a:latin typeface="+mj-lt"/>
            </a:endParaRPr>
          </a:p>
        </p:txBody>
      </p:sp>
      <p:sp>
        <p:nvSpPr>
          <p:cNvPr id="56" name="Line 44">
            <a:extLst>
              <a:ext uri="{FF2B5EF4-FFF2-40B4-BE49-F238E27FC236}">
                <a16:creationId xmlns:a16="http://schemas.microsoft.com/office/drawing/2014/main" id="{7475BEF3-7670-454E-B6FC-829548F21BE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320418" y="4698469"/>
            <a:ext cx="0" cy="56941"/>
          </a:xfrm>
          <a:prstGeom prst="line">
            <a:avLst/>
          </a:prstGeom>
          <a:noFill/>
          <a:ln w="4763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2000">
              <a:latin typeface="+mj-lt"/>
            </a:endParaRPr>
          </a:p>
        </p:txBody>
      </p:sp>
      <p:sp>
        <p:nvSpPr>
          <p:cNvPr id="57" name="Line 45">
            <a:extLst>
              <a:ext uri="{FF2B5EF4-FFF2-40B4-BE49-F238E27FC236}">
                <a16:creationId xmlns:a16="http://schemas.microsoft.com/office/drawing/2014/main" id="{122668C5-B72D-48AC-BEA1-C4F151E292E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175062" y="4698469"/>
            <a:ext cx="0" cy="56941"/>
          </a:xfrm>
          <a:prstGeom prst="line">
            <a:avLst/>
          </a:prstGeom>
          <a:noFill/>
          <a:ln w="4763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2000">
              <a:latin typeface="+mj-lt"/>
            </a:endParaRPr>
          </a:p>
        </p:txBody>
      </p:sp>
      <p:sp>
        <p:nvSpPr>
          <p:cNvPr id="58" name="Line 46">
            <a:extLst>
              <a:ext uri="{FF2B5EF4-FFF2-40B4-BE49-F238E27FC236}">
                <a16:creationId xmlns:a16="http://schemas.microsoft.com/office/drawing/2014/main" id="{2BE2E980-2129-4CBE-A29E-C6994C569F7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029706" y="4698469"/>
            <a:ext cx="0" cy="56941"/>
          </a:xfrm>
          <a:prstGeom prst="line">
            <a:avLst/>
          </a:prstGeom>
          <a:noFill/>
          <a:ln w="4763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2000">
              <a:latin typeface="+mj-lt"/>
            </a:endParaRPr>
          </a:p>
        </p:txBody>
      </p:sp>
      <p:sp>
        <p:nvSpPr>
          <p:cNvPr id="59" name="Line 47">
            <a:extLst>
              <a:ext uri="{FF2B5EF4-FFF2-40B4-BE49-F238E27FC236}">
                <a16:creationId xmlns:a16="http://schemas.microsoft.com/office/drawing/2014/main" id="{DEA83BC3-2C0F-462D-B5DC-2C74CE90B91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884350" y="4698469"/>
            <a:ext cx="0" cy="56941"/>
          </a:xfrm>
          <a:prstGeom prst="line">
            <a:avLst/>
          </a:prstGeom>
          <a:noFill/>
          <a:ln w="4763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2000">
              <a:latin typeface="+mj-lt"/>
            </a:endParaRPr>
          </a:p>
        </p:txBody>
      </p:sp>
      <p:sp>
        <p:nvSpPr>
          <p:cNvPr id="60" name="Line 48">
            <a:extLst>
              <a:ext uri="{FF2B5EF4-FFF2-40B4-BE49-F238E27FC236}">
                <a16:creationId xmlns:a16="http://schemas.microsoft.com/office/drawing/2014/main" id="{5E220F5E-BEC6-4F72-A5EB-6227EF4738A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738994" y="4698469"/>
            <a:ext cx="0" cy="56941"/>
          </a:xfrm>
          <a:prstGeom prst="line">
            <a:avLst/>
          </a:prstGeom>
          <a:noFill/>
          <a:ln w="4763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2000">
              <a:latin typeface="+mj-lt"/>
            </a:endParaRPr>
          </a:p>
        </p:txBody>
      </p:sp>
      <p:sp>
        <p:nvSpPr>
          <p:cNvPr id="61" name="Line 49">
            <a:extLst>
              <a:ext uri="{FF2B5EF4-FFF2-40B4-BE49-F238E27FC236}">
                <a16:creationId xmlns:a16="http://schemas.microsoft.com/office/drawing/2014/main" id="{44551F89-2083-490B-B761-5D0E44D8D1F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483267" y="4698469"/>
            <a:ext cx="0" cy="56941"/>
          </a:xfrm>
          <a:prstGeom prst="line">
            <a:avLst/>
          </a:prstGeom>
          <a:noFill/>
          <a:ln w="4763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2000">
              <a:latin typeface="+mj-lt"/>
            </a:endParaRPr>
          </a:p>
        </p:txBody>
      </p:sp>
      <p:sp>
        <p:nvSpPr>
          <p:cNvPr id="62" name="Line 50">
            <a:extLst>
              <a:ext uri="{FF2B5EF4-FFF2-40B4-BE49-F238E27FC236}">
                <a16:creationId xmlns:a16="http://schemas.microsoft.com/office/drawing/2014/main" id="{5AE974F4-E6F4-4619-A142-F193CC8AF08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337911" y="4698469"/>
            <a:ext cx="0" cy="56941"/>
          </a:xfrm>
          <a:prstGeom prst="line">
            <a:avLst/>
          </a:prstGeom>
          <a:noFill/>
          <a:ln w="4763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2000">
              <a:latin typeface="+mj-lt"/>
            </a:endParaRPr>
          </a:p>
        </p:txBody>
      </p:sp>
      <p:sp>
        <p:nvSpPr>
          <p:cNvPr id="63" name="Line 51">
            <a:extLst>
              <a:ext uri="{FF2B5EF4-FFF2-40B4-BE49-F238E27FC236}">
                <a16:creationId xmlns:a16="http://schemas.microsoft.com/office/drawing/2014/main" id="{E0FFE8CE-13A2-49C3-B78F-06FDECBBD2F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192555" y="4698469"/>
            <a:ext cx="0" cy="56941"/>
          </a:xfrm>
          <a:prstGeom prst="line">
            <a:avLst/>
          </a:prstGeom>
          <a:noFill/>
          <a:ln w="4763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2000">
              <a:latin typeface="+mj-lt"/>
            </a:endParaRPr>
          </a:p>
        </p:txBody>
      </p:sp>
      <p:sp>
        <p:nvSpPr>
          <p:cNvPr id="64" name="Line 52">
            <a:extLst>
              <a:ext uri="{FF2B5EF4-FFF2-40B4-BE49-F238E27FC236}">
                <a16:creationId xmlns:a16="http://schemas.microsoft.com/office/drawing/2014/main" id="{A6C48AE8-B05A-49BB-8651-50762DDBFA3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756487" y="4698469"/>
            <a:ext cx="0" cy="56941"/>
          </a:xfrm>
          <a:prstGeom prst="line">
            <a:avLst/>
          </a:prstGeom>
          <a:noFill/>
          <a:ln w="4763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2000">
              <a:latin typeface="+mj-lt"/>
            </a:endParaRPr>
          </a:p>
        </p:txBody>
      </p:sp>
      <p:sp>
        <p:nvSpPr>
          <p:cNvPr id="65" name="Line 53">
            <a:extLst>
              <a:ext uri="{FF2B5EF4-FFF2-40B4-BE49-F238E27FC236}">
                <a16:creationId xmlns:a16="http://schemas.microsoft.com/office/drawing/2014/main" id="{E8641F82-A310-49D9-B6EE-8FB608B752A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901843" y="4698469"/>
            <a:ext cx="0" cy="56941"/>
          </a:xfrm>
          <a:prstGeom prst="line">
            <a:avLst/>
          </a:prstGeom>
          <a:noFill/>
          <a:ln w="4763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2000">
              <a:latin typeface="+mj-lt"/>
            </a:endParaRPr>
          </a:p>
        </p:txBody>
      </p:sp>
      <p:sp>
        <p:nvSpPr>
          <p:cNvPr id="66" name="Line 54">
            <a:extLst>
              <a:ext uri="{FF2B5EF4-FFF2-40B4-BE49-F238E27FC236}">
                <a16:creationId xmlns:a16="http://schemas.microsoft.com/office/drawing/2014/main" id="{171DF1D5-E13C-45D4-BB4D-8437330887F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047199" y="4698469"/>
            <a:ext cx="0" cy="56941"/>
          </a:xfrm>
          <a:prstGeom prst="line">
            <a:avLst/>
          </a:prstGeom>
          <a:noFill/>
          <a:ln w="4763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2000">
              <a:latin typeface="+mj-lt"/>
            </a:endParaRPr>
          </a:p>
        </p:txBody>
      </p:sp>
      <p:sp>
        <p:nvSpPr>
          <p:cNvPr id="67" name="Line 55">
            <a:extLst>
              <a:ext uri="{FF2B5EF4-FFF2-40B4-BE49-F238E27FC236}">
                <a16:creationId xmlns:a16="http://schemas.microsoft.com/office/drawing/2014/main" id="{704CCA8D-DDD9-496E-8A77-4380038742F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593638" y="4698469"/>
            <a:ext cx="0" cy="56941"/>
          </a:xfrm>
          <a:prstGeom prst="line">
            <a:avLst/>
          </a:prstGeom>
          <a:noFill/>
          <a:ln w="4763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2000">
              <a:latin typeface="+mj-lt"/>
            </a:endParaRPr>
          </a:p>
        </p:txBody>
      </p:sp>
      <p:sp>
        <p:nvSpPr>
          <p:cNvPr id="80" name="Line 33">
            <a:extLst>
              <a:ext uri="{FF2B5EF4-FFF2-40B4-BE49-F238E27FC236}">
                <a16:creationId xmlns:a16="http://schemas.microsoft.com/office/drawing/2014/main" id="{97071F0A-AEEE-4333-AA3A-BC36C74053A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1671086" y="4700696"/>
            <a:ext cx="0" cy="54714"/>
          </a:xfrm>
          <a:prstGeom prst="line">
            <a:avLst/>
          </a:prstGeom>
          <a:noFill/>
          <a:ln w="4763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2000">
              <a:latin typeface="+mj-lt"/>
            </a:endParaRPr>
          </a:p>
        </p:txBody>
      </p:sp>
      <p:sp>
        <p:nvSpPr>
          <p:cNvPr id="81" name="Line 34">
            <a:extLst>
              <a:ext uri="{FF2B5EF4-FFF2-40B4-BE49-F238E27FC236}">
                <a16:creationId xmlns:a16="http://schemas.microsoft.com/office/drawing/2014/main" id="{9039DAC0-725E-4AF9-9A1D-0068CB727A3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1525363" y="4700696"/>
            <a:ext cx="0" cy="54714"/>
          </a:xfrm>
          <a:prstGeom prst="line">
            <a:avLst/>
          </a:prstGeom>
          <a:noFill/>
          <a:ln w="4763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2000">
              <a:latin typeface="+mj-lt"/>
            </a:endParaRPr>
          </a:p>
        </p:txBody>
      </p:sp>
      <p:sp>
        <p:nvSpPr>
          <p:cNvPr id="82" name="Line 42">
            <a:extLst>
              <a:ext uri="{FF2B5EF4-FFF2-40B4-BE49-F238E27FC236}">
                <a16:creationId xmlns:a16="http://schemas.microsoft.com/office/drawing/2014/main" id="{A6C3ABD0-1CEE-47F8-BDE2-9FEE6BCECC5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0359555" y="4700696"/>
            <a:ext cx="0" cy="54714"/>
          </a:xfrm>
          <a:prstGeom prst="line">
            <a:avLst/>
          </a:prstGeom>
          <a:noFill/>
          <a:ln w="4763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2000">
              <a:latin typeface="+mj-lt"/>
            </a:endParaRPr>
          </a:p>
        </p:txBody>
      </p:sp>
      <p:sp>
        <p:nvSpPr>
          <p:cNvPr id="83" name="Line 43">
            <a:extLst>
              <a:ext uri="{FF2B5EF4-FFF2-40B4-BE49-F238E27FC236}">
                <a16:creationId xmlns:a16="http://schemas.microsoft.com/office/drawing/2014/main" id="{E363F60A-6409-449F-BD65-80990FA86D0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0505281" y="4700696"/>
            <a:ext cx="0" cy="54714"/>
          </a:xfrm>
          <a:prstGeom prst="line">
            <a:avLst/>
          </a:prstGeom>
          <a:noFill/>
          <a:ln w="4763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2000">
              <a:latin typeface="+mj-lt"/>
            </a:endParaRPr>
          </a:p>
        </p:txBody>
      </p:sp>
      <p:sp>
        <p:nvSpPr>
          <p:cNvPr id="84" name="Line 44">
            <a:extLst>
              <a:ext uri="{FF2B5EF4-FFF2-40B4-BE49-F238E27FC236}">
                <a16:creationId xmlns:a16="http://schemas.microsoft.com/office/drawing/2014/main" id="{94CCAF89-D2E6-4135-8884-5A857B9FA2E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0213829" y="4700696"/>
            <a:ext cx="0" cy="54714"/>
          </a:xfrm>
          <a:prstGeom prst="line">
            <a:avLst/>
          </a:prstGeom>
          <a:noFill/>
          <a:ln w="4763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2000">
              <a:latin typeface="+mj-lt"/>
            </a:endParaRPr>
          </a:p>
        </p:txBody>
      </p:sp>
      <p:sp>
        <p:nvSpPr>
          <p:cNvPr id="85" name="Line 45">
            <a:extLst>
              <a:ext uri="{FF2B5EF4-FFF2-40B4-BE49-F238E27FC236}">
                <a16:creationId xmlns:a16="http://schemas.microsoft.com/office/drawing/2014/main" id="{2645B88A-DE3C-43FF-88E4-2FA2FD881D0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0068103" y="4700696"/>
            <a:ext cx="0" cy="54714"/>
          </a:xfrm>
          <a:prstGeom prst="line">
            <a:avLst/>
          </a:prstGeom>
          <a:noFill/>
          <a:ln w="4763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2000">
              <a:latin typeface="+mj-lt"/>
            </a:endParaRPr>
          </a:p>
        </p:txBody>
      </p:sp>
      <p:sp>
        <p:nvSpPr>
          <p:cNvPr id="86" name="Line 46">
            <a:extLst>
              <a:ext uri="{FF2B5EF4-FFF2-40B4-BE49-F238E27FC236}">
                <a16:creationId xmlns:a16="http://schemas.microsoft.com/office/drawing/2014/main" id="{EFA539FE-BFBD-4654-8CB0-CC48D83DB7D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9922377" y="4700696"/>
            <a:ext cx="0" cy="54714"/>
          </a:xfrm>
          <a:prstGeom prst="line">
            <a:avLst/>
          </a:prstGeom>
          <a:noFill/>
          <a:ln w="4763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2000">
              <a:latin typeface="+mj-lt"/>
            </a:endParaRPr>
          </a:p>
        </p:txBody>
      </p:sp>
      <p:sp>
        <p:nvSpPr>
          <p:cNvPr id="87" name="Line 47">
            <a:extLst>
              <a:ext uri="{FF2B5EF4-FFF2-40B4-BE49-F238E27FC236}">
                <a16:creationId xmlns:a16="http://schemas.microsoft.com/office/drawing/2014/main" id="{5DE51EFA-41F4-420F-A1AB-B825BD945D6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9776651" y="4700696"/>
            <a:ext cx="0" cy="54714"/>
          </a:xfrm>
          <a:prstGeom prst="line">
            <a:avLst/>
          </a:prstGeom>
          <a:noFill/>
          <a:ln w="4763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2000">
              <a:latin typeface="+mj-lt"/>
            </a:endParaRPr>
          </a:p>
        </p:txBody>
      </p:sp>
      <p:sp>
        <p:nvSpPr>
          <p:cNvPr id="88" name="Line 48">
            <a:extLst>
              <a:ext uri="{FF2B5EF4-FFF2-40B4-BE49-F238E27FC236}">
                <a16:creationId xmlns:a16="http://schemas.microsoft.com/office/drawing/2014/main" id="{160038E5-18A8-4569-A295-B8E5F7F9CA7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9630925" y="4700696"/>
            <a:ext cx="0" cy="54714"/>
          </a:xfrm>
          <a:prstGeom prst="line">
            <a:avLst/>
          </a:prstGeom>
          <a:noFill/>
          <a:ln w="4763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2000">
              <a:latin typeface="+mj-lt"/>
            </a:endParaRPr>
          </a:p>
        </p:txBody>
      </p:sp>
      <p:sp>
        <p:nvSpPr>
          <p:cNvPr id="89" name="Line 49">
            <a:extLst>
              <a:ext uri="{FF2B5EF4-FFF2-40B4-BE49-F238E27FC236}">
                <a16:creationId xmlns:a16="http://schemas.microsoft.com/office/drawing/2014/main" id="{9B7BFAE0-A98B-4B80-A214-5D1E22699E0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1379637" y="4700696"/>
            <a:ext cx="0" cy="54714"/>
          </a:xfrm>
          <a:prstGeom prst="line">
            <a:avLst/>
          </a:prstGeom>
          <a:noFill/>
          <a:ln w="4763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2000">
              <a:latin typeface="+mj-lt"/>
            </a:endParaRPr>
          </a:p>
        </p:txBody>
      </p:sp>
      <p:sp>
        <p:nvSpPr>
          <p:cNvPr id="90" name="Line 50">
            <a:extLst>
              <a:ext uri="{FF2B5EF4-FFF2-40B4-BE49-F238E27FC236}">
                <a16:creationId xmlns:a16="http://schemas.microsoft.com/office/drawing/2014/main" id="{64D35F49-FD00-4093-AE2F-2DB06241C0A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1233911" y="4700696"/>
            <a:ext cx="0" cy="54714"/>
          </a:xfrm>
          <a:prstGeom prst="line">
            <a:avLst/>
          </a:prstGeom>
          <a:noFill/>
          <a:ln w="4763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2000">
              <a:latin typeface="+mj-lt"/>
            </a:endParaRPr>
          </a:p>
        </p:txBody>
      </p:sp>
      <p:sp>
        <p:nvSpPr>
          <p:cNvPr id="91" name="Line 51">
            <a:extLst>
              <a:ext uri="{FF2B5EF4-FFF2-40B4-BE49-F238E27FC236}">
                <a16:creationId xmlns:a16="http://schemas.microsoft.com/office/drawing/2014/main" id="{439042B5-D8C4-44CD-AE88-E212D339DE1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1088185" y="4700696"/>
            <a:ext cx="0" cy="54714"/>
          </a:xfrm>
          <a:prstGeom prst="line">
            <a:avLst/>
          </a:prstGeom>
          <a:noFill/>
          <a:ln w="4763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2000">
              <a:latin typeface="+mj-lt"/>
            </a:endParaRPr>
          </a:p>
        </p:txBody>
      </p:sp>
      <p:sp>
        <p:nvSpPr>
          <p:cNvPr id="92" name="Line 52">
            <a:extLst>
              <a:ext uri="{FF2B5EF4-FFF2-40B4-BE49-F238E27FC236}">
                <a16:creationId xmlns:a16="http://schemas.microsoft.com/office/drawing/2014/main" id="{73F040E6-D5C7-46E4-BD27-CFA8D24BF8E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0651007" y="4700696"/>
            <a:ext cx="0" cy="54714"/>
          </a:xfrm>
          <a:prstGeom prst="line">
            <a:avLst/>
          </a:prstGeom>
          <a:noFill/>
          <a:ln w="4763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2000">
              <a:latin typeface="+mj-lt"/>
            </a:endParaRPr>
          </a:p>
        </p:txBody>
      </p:sp>
      <p:sp>
        <p:nvSpPr>
          <p:cNvPr id="93" name="Line 53">
            <a:extLst>
              <a:ext uri="{FF2B5EF4-FFF2-40B4-BE49-F238E27FC236}">
                <a16:creationId xmlns:a16="http://schemas.microsoft.com/office/drawing/2014/main" id="{004ED2F1-2746-422E-8EA7-F0686246F39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0796733" y="4700696"/>
            <a:ext cx="0" cy="54714"/>
          </a:xfrm>
          <a:prstGeom prst="line">
            <a:avLst/>
          </a:prstGeom>
          <a:noFill/>
          <a:ln w="4763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2000">
              <a:latin typeface="+mj-lt"/>
            </a:endParaRPr>
          </a:p>
        </p:txBody>
      </p:sp>
      <p:sp>
        <p:nvSpPr>
          <p:cNvPr id="94" name="Line 54">
            <a:extLst>
              <a:ext uri="{FF2B5EF4-FFF2-40B4-BE49-F238E27FC236}">
                <a16:creationId xmlns:a16="http://schemas.microsoft.com/office/drawing/2014/main" id="{F7259D99-BC18-4FD1-808F-8C769B5C2FD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0942459" y="4700696"/>
            <a:ext cx="0" cy="54714"/>
          </a:xfrm>
          <a:prstGeom prst="line">
            <a:avLst/>
          </a:prstGeom>
          <a:noFill/>
          <a:ln w="4763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2000">
              <a:latin typeface="+mj-lt"/>
            </a:endParaRPr>
          </a:p>
        </p:txBody>
      </p:sp>
      <p:sp>
        <p:nvSpPr>
          <p:cNvPr id="95" name="Line 55">
            <a:extLst>
              <a:ext uri="{FF2B5EF4-FFF2-40B4-BE49-F238E27FC236}">
                <a16:creationId xmlns:a16="http://schemas.microsoft.com/office/drawing/2014/main" id="{6A13B689-8999-4851-88EF-4780BEF3EC0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9485199" y="4700696"/>
            <a:ext cx="0" cy="54714"/>
          </a:xfrm>
          <a:prstGeom prst="line">
            <a:avLst/>
          </a:prstGeom>
          <a:noFill/>
          <a:ln w="4763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2000">
              <a:latin typeface="+mj-lt"/>
            </a:endParaRPr>
          </a:p>
        </p:txBody>
      </p:sp>
      <p:sp>
        <p:nvSpPr>
          <p:cNvPr id="96" name="ZoneTexte 95">
            <a:extLst>
              <a:ext uri="{FF2B5EF4-FFF2-40B4-BE49-F238E27FC236}">
                <a16:creationId xmlns:a16="http://schemas.microsoft.com/office/drawing/2014/main" id="{C6913428-2659-4E17-8B6B-49711757BC1D}"/>
              </a:ext>
            </a:extLst>
          </p:cNvPr>
          <p:cNvSpPr txBox="1"/>
          <p:nvPr/>
        </p:nvSpPr>
        <p:spPr>
          <a:xfrm>
            <a:off x="3652176" y="4732400"/>
            <a:ext cx="235962" cy="3469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800" dirty="0">
                <a:latin typeface="+mj-lt"/>
              </a:rPr>
              <a:t>4</a:t>
            </a:r>
          </a:p>
        </p:txBody>
      </p:sp>
      <p:sp>
        <p:nvSpPr>
          <p:cNvPr id="97" name="ZoneTexte 96">
            <a:extLst>
              <a:ext uri="{FF2B5EF4-FFF2-40B4-BE49-F238E27FC236}">
                <a16:creationId xmlns:a16="http://schemas.microsoft.com/office/drawing/2014/main" id="{A6711D2A-E4E1-4EF2-8A58-3B2B4A720BA2}"/>
              </a:ext>
            </a:extLst>
          </p:cNvPr>
          <p:cNvSpPr txBox="1"/>
          <p:nvPr/>
        </p:nvSpPr>
        <p:spPr>
          <a:xfrm>
            <a:off x="3797749" y="4732400"/>
            <a:ext cx="235962" cy="3469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800" dirty="0">
                <a:latin typeface="+mj-lt"/>
              </a:rPr>
              <a:t>8</a:t>
            </a:r>
          </a:p>
        </p:txBody>
      </p:sp>
      <p:sp>
        <p:nvSpPr>
          <p:cNvPr id="98" name="ZoneTexte 97">
            <a:extLst>
              <a:ext uri="{FF2B5EF4-FFF2-40B4-BE49-F238E27FC236}">
                <a16:creationId xmlns:a16="http://schemas.microsoft.com/office/drawing/2014/main" id="{FA2FE653-3640-460A-977A-6F597DDE148D}"/>
              </a:ext>
            </a:extLst>
          </p:cNvPr>
          <p:cNvSpPr txBox="1"/>
          <p:nvPr/>
        </p:nvSpPr>
        <p:spPr>
          <a:xfrm>
            <a:off x="3917675" y="4732400"/>
            <a:ext cx="287258" cy="3469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800" dirty="0">
                <a:latin typeface="+mj-lt"/>
              </a:rPr>
              <a:t>12</a:t>
            </a:r>
          </a:p>
        </p:txBody>
      </p:sp>
      <p:sp>
        <p:nvSpPr>
          <p:cNvPr id="99" name="ZoneTexte 98">
            <a:extLst>
              <a:ext uri="{FF2B5EF4-FFF2-40B4-BE49-F238E27FC236}">
                <a16:creationId xmlns:a16="http://schemas.microsoft.com/office/drawing/2014/main" id="{F87A3307-DA6F-4A8B-A794-218D1E9CE8AF}"/>
              </a:ext>
            </a:extLst>
          </p:cNvPr>
          <p:cNvSpPr txBox="1"/>
          <p:nvPr/>
        </p:nvSpPr>
        <p:spPr>
          <a:xfrm>
            <a:off x="4063248" y="4732400"/>
            <a:ext cx="287258" cy="3469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800" dirty="0">
                <a:latin typeface="+mj-lt"/>
              </a:rPr>
              <a:t>16</a:t>
            </a:r>
          </a:p>
        </p:txBody>
      </p:sp>
      <p:sp>
        <p:nvSpPr>
          <p:cNvPr id="100" name="ZoneTexte 99">
            <a:extLst>
              <a:ext uri="{FF2B5EF4-FFF2-40B4-BE49-F238E27FC236}">
                <a16:creationId xmlns:a16="http://schemas.microsoft.com/office/drawing/2014/main" id="{0C7A2926-6DC1-4F94-9D70-5FBAA511FDDC}"/>
              </a:ext>
            </a:extLst>
          </p:cNvPr>
          <p:cNvSpPr txBox="1"/>
          <p:nvPr/>
        </p:nvSpPr>
        <p:spPr>
          <a:xfrm>
            <a:off x="4208821" y="4732400"/>
            <a:ext cx="287258" cy="3469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800" dirty="0">
                <a:latin typeface="+mj-lt"/>
              </a:rPr>
              <a:t>20</a:t>
            </a:r>
          </a:p>
        </p:txBody>
      </p:sp>
      <p:sp>
        <p:nvSpPr>
          <p:cNvPr id="101" name="ZoneTexte 100">
            <a:extLst>
              <a:ext uri="{FF2B5EF4-FFF2-40B4-BE49-F238E27FC236}">
                <a16:creationId xmlns:a16="http://schemas.microsoft.com/office/drawing/2014/main" id="{4D0B63D9-FCA0-41C1-BF50-808EFA5FA2AB}"/>
              </a:ext>
            </a:extLst>
          </p:cNvPr>
          <p:cNvSpPr txBox="1"/>
          <p:nvPr/>
        </p:nvSpPr>
        <p:spPr>
          <a:xfrm>
            <a:off x="4354394" y="4732400"/>
            <a:ext cx="287258" cy="3469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800" dirty="0">
                <a:latin typeface="+mj-lt"/>
              </a:rPr>
              <a:t>24</a:t>
            </a:r>
          </a:p>
        </p:txBody>
      </p:sp>
      <p:sp>
        <p:nvSpPr>
          <p:cNvPr id="102" name="ZoneTexte 101">
            <a:extLst>
              <a:ext uri="{FF2B5EF4-FFF2-40B4-BE49-F238E27FC236}">
                <a16:creationId xmlns:a16="http://schemas.microsoft.com/office/drawing/2014/main" id="{2DCB9AD3-90F3-4285-8F98-5A877EE129C0}"/>
              </a:ext>
            </a:extLst>
          </p:cNvPr>
          <p:cNvSpPr txBox="1"/>
          <p:nvPr/>
        </p:nvSpPr>
        <p:spPr>
          <a:xfrm>
            <a:off x="4499967" y="4732400"/>
            <a:ext cx="287258" cy="3469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800" dirty="0">
                <a:latin typeface="+mj-lt"/>
              </a:rPr>
              <a:t>28</a:t>
            </a:r>
          </a:p>
        </p:txBody>
      </p:sp>
      <p:sp>
        <p:nvSpPr>
          <p:cNvPr id="103" name="ZoneTexte 102">
            <a:extLst>
              <a:ext uri="{FF2B5EF4-FFF2-40B4-BE49-F238E27FC236}">
                <a16:creationId xmlns:a16="http://schemas.microsoft.com/office/drawing/2014/main" id="{73AA315C-F4ED-4BB5-A442-A705893478BB}"/>
              </a:ext>
            </a:extLst>
          </p:cNvPr>
          <p:cNvSpPr txBox="1"/>
          <p:nvPr/>
        </p:nvSpPr>
        <p:spPr>
          <a:xfrm>
            <a:off x="4645540" y="4732400"/>
            <a:ext cx="287258" cy="3469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800" dirty="0">
                <a:latin typeface="+mj-lt"/>
              </a:rPr>
              <a:t>32</a:t>
            </a:r>
          </a:p>
        </p:txBody>
      </p:sp>
      <p:sp>
        <p:nvSpPr>
          <p:cNvPr id="104" name="ZoneTexte 103">
            <a:extLst>
              <a:ext uri="{FF2B5EF4-FFF2-40B4-BE49-F238E27FC236}">
                <a16:creationId xmlns:a16="http://schemas.microsoft.com/office/drawing/2014/main" id="{81642630-A797-4CB4-98DF-43669C768F96}"/>
              </a:ext>
            </a:extLst>
          </p:cNvPr>
          <p:cNvSpPr txBox="1"/>
          <p:nvPr/>
        </p:nvSpPr>
        <p:spPr>
          <a:xfrm>
            <a:off x="4791113" y="4732400"/>
            <a:ext cx="287258" cy="3469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800" dirty="0">
                <a:latin typeface="+mj-lt"/>
              </a:rPr>
              <a:t>36</a:t>
            </a:r>
          </a:p>
        </p:txBody>
      </p:sp>
      <p:sp>
        <p:nvSpPr>
          <p:cNvPr id="105" name="ZoneTexte 104">
            <a:extLst>
              <a:ext uri="{FF2B5EF4-FFF2-40B4-BE49-F238E27FC236}">
                <a16:creationId xmlns:a16="http://schemas.microsoft.com/office/drawing/2014/main" id="{407D62E1-F851-48E2-81D6-FD0B74142CCF}"/>
              </a:ext>
            </a:extLst>
          </p:cNvPr>
          <p:cNvSpPr txBox="1"/>
          <p:nvPr/>
        </p:nvSpPr>
        <p:spPr>
          <a:xfrm>
            <a:off x="4936686" y="4732400"/>
            <a:ext cx="287258" cy="3469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800" dirty="0">
                <a:latin typeface="+mj-lt"/>
              </a:rPr>
              <a:t>40</a:t>
            </a:r>
          </a:p>
        </p:txBody>
      </p:sp>
      <p:sp>
        <p:nvSpPr>
          <p:cNvPr id="106" name="ZoneTexte 105">
            <a:extLst>
              <a:ext uri="{FF2B5EF4-FFF2-40B4-BE49-F238E27FC236}">
                <a16:creationId xmlns:a16="http://schemas.microsoft.com/office/drawing/2014/main" id="{BD725822-78DD-4C67-9C43-233CCE82A89B}"/>
              </a:ext>
            </a:extLst>
          </p:cNvPr>
          <p:cNvSpPr txBox="1"/>
          <p:nvPr/>
        </p:nvSpPr>
        <p:spPr>
          <a:xfrm>
            <a:off x="5082259" y="4732400"/>
            <a:ext cx="287258" cy="3469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800" dirty="0">
                <a:latin typeface="+mj-lt"/>
              </a:rPr>
              <a:t>44</a:t>
            </a:r>
          </a:p>
        </p:txBody>
      </p:sp>
      <p:sp>
        <p:nvSpPr>
          <p:cNvPr id="107" name="ZoneTexte 106">
            <a:extLst>
              <a:ext uri="{FF2B5EF4-FFF2-40B4-BE49-F238E27FC236}">
                <a16:creationId xmlns:a16="http://schemas.microsoft.com/office/drawing/2014/main" id="{E73EB241-7247-4353-AE3A-9C0C03DFCD9D}"/>
              </a:ext>
            </a:extLst>
          </p:cNvPr>
          <p:cNvSpPr txBox="1"/>
          <p:nvPr/>
        </p:nvSpPr>
        <p:spPr>
          <a:xfrm>
            <a:off x="5227832" y="4732400"/>
            <a:ext cx="287258" cy="3469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800" dirty="0">
                <a:latin typeface="+mj-lt"/>
              </a:rPr>
              <a:t>48</a:t>
            </a:r>
          </a:p>
        </p:txBody>
      </p:sp>
      <p:sp>
        <p:nvSpPr>
          <p:cNvPr id="108" name="ZoneTexte 107">
            <a:extLst>
              <a:ext uri="{FF2B5EF4-FFF2-40B4-BE49-F238E27FC236}">
                <a16:creationId xmlns:a16="http://schemas.microsoft.com/office/drawing/2014/main" id="{D69528B8-544E-45EA-8E5F-EC0CB99A188A}"/>
              </a:ext>
            </a:extLst>
          </p:cNvPr>
          <p:cNvSpPr txBox="1"/>
          <p:nvPr/>
        </p:nvSpPr>
        <p:spPr>
          <a:xfrm>
            <a:off x="5373405" y="4732400"/>
            <a:ext cx="287258" cy="3469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800" dirty="0">
                <a:latin typeface="+mj-lt"/>
              </a:rPr>
              <a:t>52</a:t>
            </a:r>
          </a:p>
        </p:txBody>
      </p:sp>
      <p:sp>
        <p:nvSpPr>
          <p:cNvPr id="109" name="ZoneTexte 108">
            <a:extLst>
              <a:ext uri="{FF2B5EF4-FFF2-40B4-BE49-F238E27FC236}">
                <a16:creationId xmlns:a16="http://schemas.microsoft.com/office/drawing/2014/main" id="{D1F18D98-4FE2-4F79-8AB1-54B865F698F1}"/>
              </a:ext>
            </a:extLst>
          </p:cNvPr>
          <p:cNvSpPr txBox="1"/>
          <p:nvPr/>
        </p:nvSpPr>
        <p:spPr>
          <a:xfrm>
            <a:off x="5518978" y="4732400"/>
            <a:ext cx="287258" cy="3469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800" dirty="0">
                <a:latin typeface="+mj-lt"/>
              </a:rPr>
              <a:t>56</a:t>
            </a:r>
          </a:p>
        </p:txBody>
      </p:sp>
      <p:sp>
        <p:nvSpPr>
          <p:cNvPr id="110" name="ZoneTexte 109">
            <a:extLst>
              <a:ext uri="{FF2B5EF4-FFF2-40B4-BE49-F238E27FC236}">
                <a16:creationId xmlns:a16="http://schemas.microsoft.com/office/drawing/2014/main" id="{C0F022BE-9188-48A9-82BD-192B32C90856}"/>
              </a:ext>
            </a:extLst>
          </p:cNvPr>
          <p:cNvSpPr txBox="1"/>
          <p:nvPr/>
        </p:nvSpPr>
        <p:spPr>
          <a:xfrm>
            <a:off x="5664543" y="4732400"/>
            <a:ext cx="287258" cy="3469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800" dirty="0">
                <a:latin typeface="+mj-lt"/>
              </a:rPr>
              <a:t>60</a:t>
            </a:r>
          </a:p>
        </p:txBody>
      </p:sp>
      <p:sp>
        <p:nvSpPr>
          <p:cNvPr id="117" name="ZoneTexte 116">
            <a:extLst>
              <a:ext uri="{FF2B5EF4-FFF2-40B4-BE49-F238E27FC236}">
                <a16:creationId xmlns:a16="http://schemas.microsoft.com/office/drawing/2014/main" id="{CAFA7772-2B1A-42A8-8676-AA66BEB2AF6B}"/>
              </a:ext>
            </a:extLst>
          </p:cNvPr>
          <p:cNvSpPr txBox="1"/>
          <p:nvPr/>
        </p:nvSpPr>
        <p:spPr>
          <a:xfrm>
            <a:off x="3469734" y="5339529"/>
            <a:ext cx="309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fr-FR" sz="650" dirty="0">
                <a:latin typeface="+mj-lt"/>
              </a:rPr>
              <a:t>107</a:t>
            </a:r>
          </a:p>
          <a:p>
            <a:pPr algn="ctr">
              <a:spcAft>
                <a:spcPts val="600"/>
              </a:spcAft>
            </a:pPr>
            <a:r>
              <a:rPr lang="fr-FR" sz="650" dirty="0">
                <a:latin typeface="+mj-lt"/>
              </a:rPr>
              <a:t>377</a:t>
            </a:r>
          </a:p>
        </p:txBody>
      </p:sp>
      <p:sp>
        <p:nvSpPr>
          <p:cNvPr id="118" name="ZoneTexte 117">
            <a:extLst>
              <a:ext uri="{FF2B5EF4-FFF2-40B4-BE49-F238E27FC236}">
                <a16:creationId xmlns:a16="http://schemas.microsoft.com/office/drawing/2014/main" id="{189D56E3-8E71-414E-881A-EAFE4A79FAEE}"/>
              </a:ext>
            </a:extLst>
          </p:cNvPr>
          <p:cNvSpPr txBox="1"/>
          <p:nvPr/>
        </p:nvSpPr>
        <p:spPr>
          <a:xfrm>
            <a:off x="3615305" y="5339529"/>
            <a:ext cx="309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fr-FR" sz="650" dirty="0">
                <a:latin typeface="+mj-lt"/>
              </a:rPr>
              <a:t>98</a:t>
            </a:r>
          </a:p>
          <a:p>
            <a:pPr algn="ctr">
              <a:spcAft>
                <a:spcPts val="600"/>
              </a:spcAft>
            </a:pPr>
            <a:r>
              <a:rPr lang="fr-FR" sz="650" dirty="0">
                <a:latin typeface="+mj-lt"/>
              </a:rPr>
              <a:t>349</a:t>
            </a:r>
          </a:p>
        </p:txBody>
      </p:sp>
      <p:sp>
        <p:nvSpPr>
          <p:cNvPr id="119" name="ZoneTexte 118">
            <a:extLst>
              <a:ext uri="{FF2B5EF4-FFF2-40B4-BE49-F238E27FC236}">
                <a16:creationId xmlns:a16="http://schemas.microsoft.com/office/drawing/2014/main" id="{49908683-8956-4883-96C1-DC866628BD6B}"/>
              </a:ext>
            </a:extLst>
          </p:cNvPr>
          <p:cNvSpPr txBox="1"/>
          <p:nvPr/>
        </p:nvSpPr>
        <p:spPr>
          <a:xfrm>
            <a:off x="3760880" y="5339529"/>
            <a:ext cx="309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fr-FR" sz="650" dirty="0">
                <a:latin typeface="+mj-lt"/>
              </a:rPr>
              <a:t>95</a:t>
            </a:r>
          </a:p>
          <a:p>
            <a:pPr algn="ctr">
              <a:spcAft>
                <a:spcPts val="600"/>
              </a:spcAft>
            </a:pPr>
            <a:r>
              <a:rPr lang="fr-FR" sz="650" dirty="0">
                <a:latin typeface="+mj-lt"/>
              </a:rPr>
              <a:t>326</a:t>
            </a:r>
          </a:p>
        </p:txBody>
      </p:sp>
      <p:sp>
        <p:nvSpPr>
          <p:cNvPr id="120" name="ZoneTexte 119">
            <a:extLst>
              <a:ext uri="{FF2B5EF4-FFF2-40B4-BE49-F238E27FC236}">
                <a16:creationId xmlns:a16="http://schemas.microsoft.com/office/drawing/2014/main" id="{5A003DC0-CB3C-4D6C-8036-6AE3A8F6ACC3}"/>
              </a:ext>
            </a:extLst>
          </p:cNvPr>
          <p:cNvSpPr txBox="1"/>
          <p:nvPr/>
        </p:nvSpPr>
        <p:spPr>
          <a:xfrm>
            <a:off x="3906454" y="5339529"/>
            <a:ext cx="309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fr-FR" sz="650" dirty="0">
                <a:latin typeface="+mj-lt"/>
              </a:rPr>
              <a:t>91</a:t>
            </a:r>
          </a:p>
          <a:p>
            <a:pPr algn="ctr">
              <a:spcAft>
                <a:spcPts val="600"/>
              </a:spcAft>
            </a:pPr>
            <a:r>
              <a:rPr lang="fr-FR" sz="650" dirty="0">
                <a:latin typeface="+mj-lt"/>
              </a:rPr>
              <a:t>312</a:t>
            </a:r>
          </a:p>
        </p:txBody>
      </p:sp>
      <p:sp>
        <p:nvSpPr>
          <p:cNvPr id="121" name="ZoneTexte 120">
            <a:extLst>
              <a:ext uri="{FF2B5EF4-FFF2-40B4-BE49-F238E27FC236}">
                <a16:creationId xmlns:a16="http://schemas.microsoft.com/office/drawing/2014/main" id="{D31DC1BC-A995-4F58-A97A-91446D4DC51E}"/>
              </a:ext>
            </a:extLst>
          </p:cNvPr>
          <p:cNvSpPr txBox="1"/>
          <p:nvPr/>
        </p:nvSpPr>
        <p:spPr>
          <a:xfrm>
            <a:off x="4052027" y="5339529"/>
            <a:ext cx="309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fr-FR" sz="650" dirty="0">
                <a:latin typeface="+mj-lt"/>
              </a:rPr>
              <a:t>78</a:t>
            </a:r>
          </a:p>
          <a:p>
            <a:pPr algn="ctr">
              <a:spcAft>
                <a:spcPts val="600"/>
              </a:spcAft>
            </a:pPr>
            <a:r>
              <a:rPr lang="fr-FR" sz="650" dirty="0">
                <a:latin typeface="+mj-lt"/>
              </a:rPr>
              <a:t>296</a:t>
            </a:r>
          </a:p>
        </p:txBody>
      </p:sp>
      <p:sp>
        <p:nvSpPr>
          <p:cNvPr id="122" name="ZoneTexte 121">
            <a:extLst>
              <a:ext uri="{FF2B5EF4-FFF2-40B4-BE49-F238E27FC236}">
                <a16:creationId xmlns:a16="http://schemas.microsoft.com/office/drawing/2014/main" id="{48EB877E-E753-4F66-B061-460705C80492}"/>
              </a:ext>
            </a:extLst>
          </p:cNvPr>
          <p:cNvSpPr txBox="1"/>
          <p:nvPr/>
        </p:nvSpPr>
        <p:spPr>
          <a:xfrm>
            <a:off x="4197600" y="5339529"/>
            <a:ext cx="309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fr-FR" sz="650" dirty="0">
                <a:latin typeface="+mj-lt"/>
              </a:rPr>
              <a:t>76</a:t>
            </a:r>
          </a:p>
          <a:p>
            <a:pPr algn="ctr">
              <a:spcAft>
                <a:spcPts val="600"/>
              </a:spcAft>
            </a:pPr>
            <a:r>
              <a:rPr lang="fr-FR" sz="650" dirty="0">
                <a:latin typeface="+mj-lt"/>
              </a:rPr>
              <a:t>279</a:t>
            </a:r>
          </a:p>
        </p:txBody>
      </p:sp>
      <p:sp>
        <p:nvSpPr>
          <p:cNvPr id="123" name="ZoneTexte 122">
            <a:extLst>
              <a:ext uri="{FF2B5EF4-FFF2-40B4-BE49-F238E27FC236}">
                <a16:creationId xmlns:a16="http://schemas.microsoft.com/office/drawing/2014/main" id="{620CCA7B-5C0B-4E7C-86BD-95E0411B22CE}"/>
              </a:ext>
            </a:extLst>
          </p:cNvPr>
          <p:cNvSpPr txBox="1"/>
          <p:nvPr/>
        </p:nvSpPr>
        <p:spPr>
          <a:xfrm>
            <a:off x="4343173" y="5339529"/>
            <a:ext cx="309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fr-FR" sz="650" dirty="0">
                <a:latin typeface="+mj-lt"/>
              </a:rPr>
              <a:t>74</a:t>
            </a:r>
          </a:p>
          <a:p>
            <a:pPr algn="ctr">
              <a:spcAft>
                <a:spcPts val="600"/>
              </a:spcAft>
            </a:pPr>
            <a:r>
              <a:rPr lang="fr-FR" sz="650" dirty="0">
                <a:latin typeface="+mj-lt"/>
              </a:rPr>
              <a:t>268</a:t>
            </a:r>
          </a:p>
        </p:txBody>
      </p:sp>
      <p:sp>
        <p:nvSpPr>
          <p:cNvPr id="124" name="ZoneTexte 123">
            <a:extLst>
              <a:ext uri="{FF2B5EF4-FFF2-40B4-BE49-F238E27FC236}">
                <a16:creationId xmlns:a16="http://schemas.microsoft.com/office/drawing/2014/main" id="{442C22DC-C8C6-4316-858A-7FC5BD13CD86}"/>
              </a:ext>
            </a:extLst>
          </p:cNvPr>
          <p:cNvSpPr txBox="1"/>
          <p:nvPr/>
        </p:nvSpPr>
        <p:spPr>
          <a:xfrm>
            <a:off x="4488746" y="5339529"/>
            <a:ext cx="309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fr-FR" sz="650" dirty="0">
                <a:latin typeface="+mj-lt"/>
              </a:rPr>
              <a:t>72</a:t>
            </a:r>
          </a:p>
          <a:p>
            <a:pPr algn="ctr">
              <a:spcAft>
                <a:spcPts val="600"/>
              </a:spcAft>
            </a:pPr>
            <a:r>
              <a:rPr lang="fr-FR" sz="650" dirty="0">
                <a:latin typeface="+mj-lt"/>
              </a:rPr>
              <a:t>258</a:t>
            </a:r>
          </a:p>
        </p:txBody>
      </p:sp>
      <p:sp>
        <p:nvSpPr>
          <p:cNvPr id="125" name="ZoneTexte 124">
            <a:extLst>
              <a:ext uri="{FF2B5EF4-FFF2-40B4-BE49-F238E27FC236}">
                <a16:creationId xmlns:a16="http://schemas.microsoft.com/office/drawing/2014/main" id="{B6851FE6-7E27-4F92-871E-9194AE30AA80}"/>
              </a:ext>
            </a:extLst>
          </p:cNvPr>
          <p:cNvSpPr txBox="1"/>
          <p:nvPr/>
        </p:nvSpPr>
        <p:spPr>
          <a:xfrm>
            <a:off x="4634319" y="5339529"/>
            <a:ext cx="309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fr-FR" sz="650" dirty="0">
                <a:latin typeface="+mj-lt"/>
              </a:rPr>
              <a:t>67</a:t>
            </a:r>
          </a:p>
          <a:p>
            <a:pPr algn="ctr">
              <a:spcAft>
                <a:spcPts val="600"/>
              </a:spcAft>
            </a:pPr>
            <a:r>
              <a:rPr lang="fr-FR" sz="650" dirty="0">
                <a:latin typeface="+mj-lt"/>
              </a:rPr>
              <a:t>251</a:t>
            </a:r>
          </a:p>
        </p:txBody>
      </p:sp>
      <p:sp>
        <p:nvSpPr>
          <p:cNvPr id="126" name="ZoneTexte 125">
            <a:extLst>
              <a:ext uri="{FF2B5EF4-FFF2-40B4-BE49-F238E27FC236}">
                <a16:creationId xmlns:a16="http://schemas.microsoft.com/office/drawing/2014/main" id="{AD725483-7406-4F4F-AA39-B1AF7C884AA1}"/>
              </a:ext>
            </a:extLst>
          </p:cNvPr>
          <p:cNvSpPr txBox="1"/>
          <p:nvPr/>
        </p:nvSpPr>
        <p:spPr>
          <a:xfrm>
            <a:off x="4779892" y="5339529"/>
            <a:ext cx="309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fr-FR" sz="650" dirty="0">
                <a:latin typeface="+mj-lt"/>
              </a:rPr>
              <a:t>66</a:t>
            </a:r>
          </a:p>
          <a:p>
            <a:pPr algn="ctr">
              <a:spcAft>
                <a:spcPts val="600"/>
              </a:spcAft>
            </a:pPr>
            <a:r>
              <a:rPr lang="fr-FR" sz="650" dirty="0">
                <a:latin typeface="+mj-lt"/>
              </a:rPr>
              <a:t>245</a:t>
            </a:r>
          </a:p>
        </p:txBody>
      </p:sp>
      <p:sp>
        <p:nvSpPr>
          <p:cNvPr id="127" name="ZoneTexte 126">
            <a:extLst>
              <a:ext uri="{FF2B5EF4-FFF2-40B4-BE49-F238E27FC236}">
                <a16:creationId xmlns:a16="http://schemas.microsoft.com/office/drawing/2014/main" id="{E98488EE-AB44-4047-95E4-17DABB394D7E}"/>
              </a:ext>
            </a:extLst>
          </p:cNvPr>
          <p:cNvSpPr txBox="1"/>
          <p:nvPr/>
        </p:nvSpPr>
        <p:spPr>
          <a:xfrm>
            <a:off x="4925465" y="5339529"/>
            <a:ext cx="309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fr-FR" sz="650" dirty="0">
                <a:latin typeface="+mj-lt"/>
              </a:rPr>
              <a:t>65</a:t>
            </a:r>
          </a:p>
          <a:p>
            <a:pPr algn="ctr">
              <a:spcAft>
                <a:spcPts val="600"/>
              </a:spcAft>
            </a:pPr>
            <a:r>
              <a:rPr lang="fr-FR" sz="650" dirty="0">
                <a:latin typeface="+mj-lt"/>
              </a:rPr>
              <a:t>236</a:t>
            </a:r>
          </a:p>
        </p:txBody>
      </p:sp>
      <p:sp>
        <p:nvSpPr>
          <p:cNvPr id="128" name="ZoneTexte 127">
            <a:extLst>
              <a:ext uri="{FF2B5EF4-FFF2-40B4-BE49-F238E27FC236}">
                <a16:creationId xmlns:a16="http://schemas.microsoft.com/office/drawing/2014/main" id="{908DA399-7997-4360-A555-A36C2E8EE2A8}"/>
              </a:ext>
            </a:extLst>
          </p:cNvPr>
          <p:cNvSpPr txBox="1"/>
          <p:nvPr/>
        </p:nvSpPr>
        <p:spPr>
          <a:xfrm>
            <a:off x="5071038" y="5339529"/>
            <a:ext cx="309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fr-FR" sz="650" dirty="0">
                <a:latin typeface="+mj-lt"/>
              </a:rPr>
              <a:t>61</a:t>
            </a:r>
          </a:p>
          <a:p>
            <a:pPr algn="ctr">
              <a:spcAft>
                <a:spcPts val="600"/>
              </a:spcAft>
            </a:pPr>
            <a:r>
              <a:rPr lang="fr-FR" sz="650" dirty="0">
                <a:latin typeface="+mj-lt"/>
              </a:rPr>
              <a:t>228</a:t>
            </a:r>
          </a:p>
        </p:txBody>
      </p:sp>
      <p:sp>
        <p:nvSpPr>
          <p:cNvPr id="129" name="ZoneTexte 128">
            <a:extLst>
              <a:ext uri="{FF2B5EF4-FFF2-40B4-BE49-F238E27FC236}">
                <a16:creationId xmlns:a16="http://schemas.microsoft.com/office/drawing/2014/main" id="{67726C59-0EFC-4CCF-A341-5D06E6362031}"/>
              </a:ext>
            </a:extLst>
          </p:cNvPr>
          <p:cNvSpPr txBox="1"/>
          <p:nvPr/>
        </p:nvSpPr>
        <p:spPr>
          <a:xfrm>
            <a:off x="5216611" y="5339529"/>
            <a:ext cx="309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fr-FR" sz="650" dirty="0">
                <a:latin typeface="+mj-lt"/>
              </a:rPr>
              <a:t>60</a:t>
            </a:r>
          </a:p>
          <a:p>
            <a:pPr algn="ctr">
              <a:spcAft>
                <a:spcPts val="600"/>
              </a:spcAft>
            </a:pPr>
            <a:r>
              <a:rPr lang="fr-FR" sz="650" dirty="0">
                <a:latin typeface="+mj-lt"/>
              </a:rPr>
              <a:t>224</a:t>
            </a:r>
          </a:p>
        </p:txBody>
      </p:sp>
      <p:sp>
        <p:nvSpPr>
          <p:cNvPr id="130" name="ZoneTexte 129">
            <a:extLst>
              <a:ext uri="{FF2B5EF4-FFF2-40B4-BE49-F238E27FC236}">
                <a16:creationId xmlns:a16="http://schemas.microsoft.com/office/drawing/2014/main" id="{C064CD91-3F0D-48AE-90A2-CD77704E22BD}"/>
              </a:ext>
            </a:extLst>
          </p:cNvPr>
          <p:cNvSpPr txBox="1"/>
          <p:nvPr/>
        </p:nvSpPr>
        <p:spPr>
          <a:xfrm>
            <a:off x="5362184" y="5339529"/>
            <a:ext cx="309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fr-FR" sz="650" dirty="0">
                <a:latin typeface="+mj-lt"/>
              </a:rPr>
              <a:t>59</a:t>
            </a:r>
          </a:p>
          <a:p>
            <a:pPr algn="ctr">
              <a:spcAft>
                <a:spcPts val="600"/>
              </a:spcAft>
            </a:pPr>
            <a:r>
              <a:rPr lang="fr-FR" sz="650" dirty="0">
                <a:latin typeface="+mj-lt"/>
              </a:rPr>
              <a:t>219</a:t>
            </a:r>
          </a:p>
        </p:txBody>
      </p:sp>
      <p:sp>
        <p:nvSpPr>
          <p:cNvPr id="131" name="ZoneTexte 130">
            <a:extLst>
              <a:ext uri="{FF2B5EF4-FFF2-40B4-BE49-F238E27FC236}">
                <a16:creationId xmlns:a16="http://schemas.microsoft.com/office/drawing/2014/main" id="{532BAF7A-838A-46F6-8FAE-1B2633236A90}"/>
              </a:ext>
            </a:extLst>
          </p:cNvPr>
          <p:cNvSpPr txBox="1"/>
          <p:nvPr/>
        </p:nvSpPr>
        <p:spPr>
          <a:xfrm>
            <a:off x="5507757" y="5339529"/>
            <a:ext cx="309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fr-FR" sz="650" dirty="0">
                <a:latin typeface="+mj-lt"/>
              </a:rPr>
              <a:t>59</a:t>
            </a:r>
          </a:p>
          <a:p>
            <a:pPr algn="ctr">
              <a:spcAft>
                <a:spcPts val="600"/>
              </a:spcAft>
            </a:pPr>
            <a:r>
              <a:rPr lang="fr-FR" sz="650" dirty="0">
                <a:latin typeface="+mj-lt"/>
              </a:rPr>
              <a:t>215</a:t>
            </a:r>
          </a:p>
        </p:txBody>
      </p:sp>
      <p:sp>
        <p:nvSpPr>
          <p:cNvPr id="132" name="ZoneTexte 131">
            <a:extLst>
              <a:ext uri="{FF2B5EF4-FFF2-40B4-BE49-F238E27FC236}">
                <a16:creationId xmlns:a16="http://schemas.microsoft.com/office/drawing/2014/main" id="{113B1486-B019-44EF-8730-6DFBE6CCA319}"/>
              </a:ext>
            </a:extLst>
          </p:cNvPr>
          <p:cNvSpPr txBox="1"/>
          <p:nvPr/>
        </p:nvSpPr>
        <p:spPr>
          <a:xfrm>
            <a:off x="5695000" y="5339529"/>
            <a:ext cx="2263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fr-FR" sz="650" dirty="0">
                <a:latin typeface="+mj-lt"/>
              </a:rPr>
              <a:t>0</a:t>
            </a:r>
          </a:p>
          <a:p>
            <a:pPr algn="ctr">
              <a:spcAft>
                <a:spcPts val="600"/>
              </a:spcAft>
            </a:pPr>
            <a:r>
              <a:rPr lang="fr-FR" sz="650" dirty="0">
                <a:latin typeface="+mj-lt"/>
              </a:rPr>
              <a:t>0</a:t>
            </a:r>
          </a:p>
        </p:txBody>
      </p:sp>
      <p:sp>
        <p:nvSpPr>
          <p:cNvPr id="133" name="ZoneTexte 132">
            <a:extLst>
              <a:ext uri="{FF2B5EF4-FFF2-40B4-BE49-F238E27FC236}">
                <a16:creationId xmlns:a16="http://schemas.microsoft.com/office/drawing/2014/main" id="{C075CDBC-906A-42AA-A6D9-9BB8D6FA56E4}"/>
              </a:ext>
            </a:extLst>
          </p:cNvPr>
          <p:cNvSpPr txBox="1"/>
          <p:nvPr/>
        </p:nvSpPr>
        <p:spPr>
          <a:xfrm>
            <a:off x="5866978" y="5878873"/>
            <a:ext cx="6815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>
                <a:latin typeface="+mj-lt"/>
              </a:rPr>
              <a:t>95% CI</a:t>
            </a:r>
          </a:p>
        </p:txBody>
      </p:sp>
      <p:sp>
        <p:nvSpPr>
          <p:cNvPr id="134" name="ZoneTexte 133">
            <a:extLst>
              <a:ext uri="{FF2B5EF4-FFF2-40B4-BE49-F238E27FC236}">
                <a16:creationId xmlns:a16="http://schemas.microsoft.com/office/drawing/2014/main" id="{2E9E728B-2769-4337-941A-5420FDB04BCA}"/>
              </a:ext>
            </a:extLst>
          </p:cNvPr>
          <p:cNvSpPr txBox="1"/>
          <p:nvPr/>
        </p:nvSpPr>
        <p:spPr>
          <a:xfrm>
            <a:off x="4061887" y="4933940"/>
            <a:ext cx="130516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" b="1">
                <a:latin typeface="+mj-lt"/>
              </a:rPr>
              <a:t>Weeks from ART initiation</a:t>
            </a:r>
          </a:p>
        </p:txBody>
      </p:sp>
      <p:sp>
        <p:nvSpPr>
          <p:cNvPr id="135" name="ZoneTexte 134">
            <a:extLst>
              <a:ext uri="{FF2B5EF4-FFF2-40B4-BE49-F238E27FC236}">
                <a16:creationId xmlns:a16="http://schemas.microsoft.com/office/drawing/2014/main" id="{A1A27A3F-37F5-492C-B97C-0075EC7B10C1}"/>
              </a:ext>
            </a:extLst>
          </p:cNvPr>
          <p:cNvSpPr txBox="1"/>
          <p:nvPr/>
        </p:nvSpPr>
        <p:spPr>
          <a:xfrm>
            <a:off x="5866978" y="6160307"/>
            <a:ext cx="13914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>
                <a:latin typeface="+mj-lt"/>
              </a:rPr>
              <a:t>2DR (DTG + 3TC)</a:t>
            </a:r>
          </a:p>
        </p:txBody>
      </p:sp>
      <p:sp>
        <p:nvSpPr>
          <p:cNvPr id="136" name="ZoneTexte 135">
            <a:extLst>
              <a:ext uri="{FF2B5EF4-FFF2-40B4-BE49-F238E27FC236}">
                <a16:creationId xmlns:a16="http://schemas.microsoft.com/office/drawing/2014/main" id="{6A08675D-78E3-4580-A79A-CDCF94CE295C}"/>
              </a:ext>
            </a:extLst>
          </p:cNvPr>
          <p:cNvSpPr txBox="1"/>
          <p:nvPr/>
        </p:nvSpPr>
        <p:spPr>
          <a:xfrm>
            <a:off x="7586860" y="5878873"/>
            <a:ext cx="6815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>
                <a:latin typeface="+mj-lt"/>
              </a:rPr>
              <a:t>95% CI</a:t>
            </a:r>
          </a:p>
        </p:txBody>
      </p:sp>
      <p:sp>
        <p:nvSpPr>
          <p:cNvPr id="137" name="ZoneTexte 136">
            <a:extLst>
              <a:ext uri="{FF2B5EF4-FFF2-40B4-BE49-F238E27FC236}">
                <a16:creationId xmlns:a16="http://schemas.microsoft.com/office/drawing/2014/main" id="{41B4627E-72A0-4FCF-A6AD-3C587EE87D73}"/>
              </a:ext>
            </a:extLst>
          </p:cNvPr>
          <p:cNvSpPr txBox="1"/>
          <p:nvPr/>
        </p:nvSpPr>
        <p:spPr>
          <a:xfrm>
            <a:off x="7586860" y="6160307"/>
            <a:ext cx="20910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>
                <a:latin typeface="+mj-lt"/>
              </a:rPr>
              <a:t>3DR (DTG or BIC + 2 NRTI)</a:t>
            </a:r>
          </a:p>
        </p:txBody>
      </p:sp>
      <p:sp>
        <p:nvSpPr>
          <p:cNvPr id="138" name="ZoneTexte 137">
            <a:extLst>
              <a:ext uri="{FF2B5EF4-FFF2-40B4-BE49-F238E27FC236}">
                <a16:creationId xmlns:a16="http://schemas.microsoft.com/office/drawing/2014/main" id="{FF1100E7-B1DF-471A-86AF-74585DF6C772}"/>
              </a:ext>
            </a:extLst>
          </p:cNvPr>
          <p:cNvSpPr txBox="1"/>
          <p:nvPr/>
        </p:nvSpPr>
        <p:spPr>
          <a:xfrm>
            <a:off x="4825830" y="4160851"/>
            <a:ext cx="94288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" b="1">
                <a:latin typeface="+mj-lt"/>
              </a:rPr>
              <a:t>Log rank p = 0.946</a:t>
            </a:r>
          </a:p>
        </p:txBody>
      </p:sp>
      <p:sp>
        <p:nvSpPr>
          <p:cNvPr id="140" name="Line 82">
            <a:extLst>
              <a:ext uri="{FF2B5EF4-FFF2-40B4-BE49-F238E27FC236}">
                <a16:creationId xmlns:a16="http://schemas.microsoft.com/office/drawing/2014/main" id="{D07391CC-FF3C-496D-8D9E-6911A77842E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236232" y="5605118"/>
            <a:ext cx="271772" cy="0"/>
          </a:xfrm>
          <a:prstGeom prst="line">
            <a:avLst/>
          </a:prstGeom>
          <a:noFill/>
          <a:ln w="15875" cap="rnd">
            <a:solidFill>
              <a:srgbClr val="0066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2400">
              <a:latin typeface="+mj-lt"/>
            </a:endParaRPr>
          </a:p>
        </p:txBody>
      </p:sp>
      <p:sp>
        <p:nvSpPr>
          <p:cNvPr id="141" name="Line 83">
            <a:extLst>
              <a:ext uri="{FF2B5EF4-FFF2-40B4-BE49-F238E27FC236}">
                <a16:creationId xmlns:a16="http://schemas.microsoft.com/office/drawing/2014/main" id="{E12A0756-4013-4676-A94E-A202EBEE8F1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236232" y="5436288"/>
            <a:ext cx="271772" cy="0"/>
          </a:xfrm>
          <a:prstGeom prst="line">
            <a:avLst/>
          </a:prstGeom>
          <a:noFill/>
          <a:ln w="15875" cap="rnd">
            <a:solidFill>
              <a:srgbClr val="FF66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2400">
              <a:latin typeface="+mj-lt"/>
            </a:endParaRPr>
          </a:p>
        </p:txBody>
      </p:sp>
      <p:sp>
        <p:nvSpPr>
          <p:cNvPr id="142" name="ZoneTexte 141">
            <a:extLst>
              <a:ext uri="{FF2B5EF4-FFF2-40B4-BE49-F238E27FC236}">
                <a16:creationId xmlns:a16="http://schemas.microsoft.com/office/drawing/2014/main" id="{EF93B8A6-2EC1-4347-8D18-3483BF3C3329}"/>
              </a:ext>
            </a:extLst>
          </p:cNvPr>
          <p:cNvSpPr txBox="1"/>
          <p:nvPr/>
        </p:nvSpPr>
        <p:spPr>
          <a:xfrm>
            <a:off x="3079722" y="5156635"/>
            <a:ext cx="740908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b="1">
                <a:latin typeface="+mj-lt"/>
              </a:rPr>
              <a:t>Number at risk</a:t>
            </a:r>
          </a:p>
        </p:txBody>
      </p:sp>
      <p:sp>
        <p:nvSpPr>
          <p:cNvPr id="143" name="ZoneTexte 142">
            <a:extLst>
              <a:ext uri="{FF2B5EF4-FFF2-40B4-BE49-F238E27FC236}">
                <a16:creationId xmlns:a16="http://schemas.microsoft.com/office/drawing/2014/main" id="{B71CD51C-F306-4A45-8EA4-91C778D358E5}"/>
              </a:ext>
            </a:extLst>
          </p:cNvPr>
          <p:cNvSpPr txBox="1"/>
          <p:nvPr/>
        </p:nvSpPr>
        <p:spPr>
          <a:xfrm>
            <a:off x="7599200" y="3295342"/>
            <a:ext cx="94288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800" b="1" dirty="0">
                <a:latin typeface="+mj-lt"/>
              </a:rPr>
              <a:t>Log </a:t>
            </a:r>
            <a:r>
              <a:rPr lang="fr-FR" sz="800" b="1" dirty="0" err="1">
                <a:latin typeface="+mj-lt"/>
              </a:rPr>
              <a:t>rank</a:t>
            </a:r>
            <a:r>
              <a:rPr lang="fr-FR" sz="800" b="1" dirty="0">
                <a:latin typeface="+mj-lt"/>
              </a:rPr>
              <a:t> p = 0.986</a:t>
            </a:r>
          </a:p>
        </p:txBody>
      </p:sp>
      <p:sp>
        <p:nvSpPr>
          <p:cNvPr id="144" name="ZoneTexte 143">
            <a:extLst>
              <a:ext uri="{FF2B5EF4-FFF2-40B4-BE49-F238E27FC236}">
                <a16:creationId xmlns:a16="http://schemas.microsoft.com/office/drawing/2014/main" id="{7FD72163-D89E-42F0-B5BC-9B7820D5C5B6}"/>
              </a:ext>
            </a:extLst>
          </p:cNvPr>
          <p:cNvSpPr txBox="1"/>
          <p:nvPr/>
        </p:nvSpPr>
        <p:spPr>
          <a:xfrm>
            <a:off x="10496659" y="3532145"/>
            <a:ext cx="94288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800" b="1" dirty="0">
                <a:latin typeface="+mj-lt"/>
              </a:rPr>
              <a:t>Log </a:t>
            </a:r>
            <a:r>
              <a:rPr lang="fr-FR" sz="800" b="1" dirty="0" err="1">
                <a:latin typeface="+mj-lt"/>
              </a:rPr>
              <a:t>rank</a:t>
            </a:r>
            <a:r>
              <a:rPr lang="fr-FR" sz="800" b="1" dirty="0">
                <a:latin typeface="+mj-lt"/>
              </a:rPr>
              <a:t> p = 0.484</a:t>
            </a:r>
          </a:p>
        </p:txBody>
      </p:sp>
      <p:sp>
        <p:nvSpPr>
          <p:cNvPr id="145" name="ZoneTexte 144">
            <a:extLst>
              <a:ext uri="{FF2B5EF4-FFF2-40B4-BE49-F238E27FC236}">
                <a16:creationId xmlns:a16="http://schemas.microsoft.com/office/drawing/2014/main" id="{7042BF2D-E7AF-43D0-B174-91CAA2ACC8E8}"/>
              </a:ext>
            </a:extLst>
          </p:cNvPr>
          <p:cNvSpPr txBox="1"/>
          <p:nvPr/>
        </p:nvSpPr>
        <p:spPr>
          <a:xfrm>
            <a:off x="6475131" y="4732400"/>
            <a:ext cx="235962" cy="3469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800" dirty="0">
                <a:latin typeface="+mj-lt"/>
              </a:rPr>
              <a:t>0</a:t>
            </a:r>
          </a:p>
        </p:txBody>
      </p:sp>
      <p:sp>
        <p:nvSpPr>
          <p:cNvPr id="146" name="ZoneTexte 145">
            <a:extLst>
              <a:ext uri="{FF2B5EF4-FFF2-40B4-BE49-F238E27FC236}">
                <a16:creationId xmlns:a16="http://schemas.microsoft.com/office/drawing/2014/main" id="{554450EA-A3FD-43E3-AC4C-B0F3F4322823}"/>
              </a:ext>
            </a:extLst>
          </p:cNvPr>
          <p:cNvSpPr txBox="1"/>
          <p:nvPr/>
        </p:nvSpPr>
        <p:spPr>
          <a:xfrm>
            <a:off x="6620704" y="4732400"/>
            <a:ext cx="235962" cy="3469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800" dirty="0">
                <a:latin typeface="+mj-lt"/>
              </a:rPr>
              <a:t>4</a:t>
            </a:r>
          </a:p>
        </p:txBody>
      </p:sp>
      <p:sp>
        <p:nvSpPr>
          <p:cNvPr id="147" name="ZoneTexte 146">
            <a:extLst>
              <a:ext uri="{FF2B5EF4-FFF2-40B4-BE49-F238E27FC236}">
                <a16:creationId xmlns:a16="http://schemas.microsoft.com/office/drawing/2014/main" id="{60B6E225-0965-4902-8DCF-900A6BE02FD5}"/>
              </a:ext>
            </a:extLst>
          </p:cNvPr>
          <p:cNvSpPr txBox="1"/>
          <p:nvPr/>
        </p:nvSpPr>
        <p:spPr>
          <a:xfrm>
            <a:off x="6766277" y="4732400"/>
            <a:ext cx="235962" cy="3469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800" dirty="0">
                <a:latin typeface="+mj-lt"/>
              </a:rPr>
              <a:t>8</a:t>
            </a:r>
          </a:p>
        </p:txBody>
      </p:sp>
      <p:sp>
        <p:nvSpPr>
          <p:cNvPr id="148" name="ZoneTexte 147">
            <a:extLst>
              <a:ext uri="{FF2B5EF4-FFF2-40B4-BE49-F238E27FC236}">
                <a16:creationId xmlns:a16="http://schemas.microsoft.com/office/drawing/2014/main" id="{9AC6D2ED-30D6-46B2-BF78-5C5CC92B80D9}"/>
              </a:ext>
            </a:extLst>
          </p:cNvPr>
          <p:cNvSpPr txBox="1"/>
          <p:nvPr/>
        </p:nvSpPr>
        <p:spPr>
          <a:xfrm>
            <a:off x="6886204" y="4732400"/>
            <a:ext cx="287258" cy="3469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800" dirty="0">
                <a:latin typeface="+mj-lt"/>
              </a:rPr>
              <a:t>12</a:t>
            </a:r>
          </a:p>
        </p:txBody>
      </p:sp>
      <p:sp>
        <p:nvSpPr>
          <p:cNvPr id="149" name="ZoneTexte 148">
            <a:extLst>
              <a:ext uri="{FF2B5EF4-FFF2-40B4-BE49-F238E27FC236}">
                <a16:creationId xmlns:a16="http://schemas.microsoft.com/office/drawing/2014/main" id="{6D835630-9373-4FB7-9B3B-35A4C2819601}"/>
              </a:ext>
            </a:extLst>
          </p:cNvPr>
          <p:cNvSpPr txBox="1"/>
          <p:nvPr/>
        </p:nvSpPr>
        <p:spPr>
          <a:xfrm>
            <a:off x="7031777" y="4732400"/>
            <a:ext cx="287258" cy="3469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800" dirty="0">
                <a:latin typeface="+mj-lt"/>
              </a:rPr>
              <a:t>16</a:t>
            </a:r>
          </a:p>
        </p:txBody>
      </p:sp>
      <p:sp>
        <p:nvSpPr>
          <p:cNvPr id="150" name="ZoneTexte 149">
            <a:extLst>
              <a:ext uri="{FF2B5EF4-FFF2-40B4-BE49-F238E27FC236}">
                <a16:creationId xmlns:a16="http://schemas.microsoft.com/office/drawing/2014/main" id="{5EDB84D7-1658-4957-8BFB-1E7068F76FC1}"/>
              </a:ext>
            </a:extLst>
          </p:cNvPr>
          <p:cNvSpPr txBox="1"/>
          <p:nvPr/>
        </p:nvSpPr>
        <p:spPr>
          <a:xfrm>
            <a:off x="7177350" y="4732400"/>
            <a:ext cx="287258" cy="3469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800" dirty="0">
                <a:latin typeface="+mj-lt"/>
              </a:rPr>
              <a:t>20</a:t>
            </a:r>
          </a:p>
        </p:txBody>
      </p:sp>
      <p:sp>
        <p:nvSpPr>
          <p:cNvPr id="151" name="ZoneTexte 150">
            <a:extLst>
              <a:ext uri="{FF2B5EF4-FFF2-40B4-BE49-F238E27FC236}">
                <a16:creationId xmlns:a16="http://schemas.microsoft.com/office/drawing/2014/main" id="{5D53CD43-FB7B-4866-9E1D-D1E66602AB94}"/>
              </a:ext>
            </a:extLst>
          </p:cNvPr>
          <p:cNvSpPr txBox="1"/>
          <p:nvPr/>
        </p:nvSpPr>
        <p:spPr>
          <a:xfrm>
            <a:off x="7322923" y="4732400"/>
            <a:ext cx="287258" cy="3469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800" dirty="0">
                <a:latin typeface="+mj-lt"/>
              </a:rPr>
              <a:t>24</a:t>
            </a:r>
          </a:p>
        </p:txBody>
      </p:sp>
      <p:sp>
        <p:nvSpPr>
          <p:cNvPr id="152" name="ZoneTexte 151">
            <a:extLst>
              <a:ext uri="{FF2B5EF4-FFF2-40B4-BE49-F238E27FC236}">
                <a16:creationId xmlns:a16="http://schemas.microsoft.com/office/drawing/2014/main" id="{BAADC1E9-B9D7-497E-B3D9-78326F18189F}"/>
              </a:ext>
            </a:extLst>
          </p:cNvPr>
          <p:cNvSpPr txBox="1"/>
          <p:nvPr/>
        </p:nvSpPr>
        <p:spPr>
          <a:xfrm>
            <a:off x="7468496" y="4732400"/>
            <a:ext cx="287258" cy="3469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800" dirty="0">
                <a:latin typeface="+mj-lt"/>
              </a:rPr>
              <a:t>28</a:t>
            </a:r>
          </a:p>
        </p:txBody>
      </p:sp>
      <p:sp>
        <p:nvSpPr>
          <p:cNvPr id="153" name="ZoneTexte 152">
            <a:extLst>
              <a:ext uri="{FF2B5EF4-FFF2-40B4-BE49-F238E27FC236}">
                <a16:creationId xmlns:a16="http://schemas.microsoft.com/office/drawing/2014/main" id="{3D9CF7FD-BEC5-4AC5-99F1-9D7F27FD6AB4}"/>
              </a:ext>
            </a:extLst>
          </p:cNvPr>
          <p:cNvSpPr txBox="1"/>
          <p:nvPr/>
        </p:nvSpPr>
        <p:spPr>
          <a:xfrm>
            <a:off x="7614069" y="4732400"/>
            <a:ext cx="287258" cy="3469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800" dirty="0">
                <a:latin typeface="+mj-lt"/>
              </a:rPr>
              <a:t>32</a:t>
            </a:r>
          </a:p>
        </p:txBody>
      </p:sp>
      <p:sp>
        <p:nvSpPr>
          <p:cNvPr id="154" name="ZoneTexte 153">
            <a:extLst>
              <a:ext uri="{FF2B5EF4-FFF2-40B4-BE49-F238E27FC236}">
                <a16:creationId xmlns:a16="http://schemas.microsoft.com/office/drawing/2014/main" id="{B2AE013A-836F-4C61-AFC1-8E7FAD4BADB5}"/>
              </a:ext>
            </a:extLst>
          </p:cNvPr>
          <p:cNvSpPr txBox="1"/>
          <p:nvPr/>
        </p:nvSpPr>
        <p:spPr>
          <a:xfrm>
            <a:off x="7759642" y="4732400"/>
            <a:ext cx="287258" cy="3469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800" dirty="0">
                <a:latin typeface="+mj-lt"/>
              </a:rPr>
              <a:t>36</a:t>
            </a:r>
          </a:p>
        </p:txBody>
      </p:sp>
      <p:sp>
        <p:nvSpPr>
          <p:cNvPr id="155" name="ZoneTexte 154">
            <a:extLst>
              <a:ext uri="{FF2B5EF4-FFF2-40B4-BE49-F238E27FC236}">
                <a16:creationId xmlns:a16="http://schemas.microsoft.com/office/drawing/2014/main" id="{B6F0CE6A-ACC8-4E4E-B78E-6531536DF828}"/>
              </a:ext>
            </a:extLst>
          </p:cNvPr>
          <p:cNvSpPr txBox="1"/>
          <p:nvPr/>
        </p:nvSpPr>
        <p:spPr>
          <a:xfrm>
            <a:off x="7905215" y="4732400"/>
            <a:ext cx="287258" cy="3469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800" dirty="0">
                <a:latin typeface="+mj-lt"/>
              </a:rPr>
              <a:t>40</a:t>
            </a:r>
          </a:p>
        </p:txBody>
      </p:sp>
      <p:sp>
        <p:nvSpPr>
          <p:cNvPr id="156" name="ZoneTexte 155">
            <a:extLst>
              <a:ext uri="{FF2B5EF4-FFF2-40B4-BE49-F238E27FC236}">
                <a16:creationId xmlns:a16="http://schemas.microsoft.com/office/drawing/2014/main" id="{9E878F90-F16B-4CE9-BAB3-D8CD53619042}"/>
              </a:ext>
            </a:extLst>
          </p:cNvPr>
          <p:cNvSpPr txBox="1"/>
          <p:nvPr/>
        </p:nvSpPr>
        <p:spPr>
          <a:xfrm>
            <a:off x="8050788" y="4732400"/>
            <a:ext cx="287258" cy="3469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800" dirty="0">
                <a:latin typeface="+mj-lt"/>
              </a:rPr>
              <a:t>44</a:t>
            </a:r>
          </a:p>
        </p:txBody>
      </p:sp>
      <p:sp>
        <p:nvSpPr>
          <p:cNvPr id="157" name="ZoneTexte 156">
            <a:extLst>
              <a:ext uri="{FF2B5EF4-FFF2-40B4-BE49-F238E27FC236}">
                <a16:creationId xmlns:a16="http://schemas.microsoft.com/office/drawing/2014/main" id="{95298C34-DAF4-48D3-BE1D-B28EF051DCD1}"/>
              </a:ext>
            </a:extLst>
          </p:cNvPr>
          <p:cNvSpPr txBox="1"/>
          <p:nvPr/>
        </p:nvSpPr>
        <p:spPr>
          <a:xfrm>
            <a:off x="8196361" y="4732400"/>
            <a:ext cx="287258" cy="3469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800" dirty="0">
                <a:latin typeface="+mj-lt"/>
              </a:rPr>
              <a:t>48</a:t>
            </a:r>
          </a:p>
        </p:txBody>
      </p:sp>
      <p:sp>
        <p:nvSpPr>
          <p:cNvPr id="158" name="ZoneTexte 157">
            <a:extLst>
              <a:ext uri="{FF2B5EF4-FFF2-40B4-BE49-F238E27FC236}">
                <a16:creationId xmlns:a16="http://schemas.microsoft.com/office/drawing/2014/main" id="{E67CB0E1-F098-44F0-B295-7A5235E059ED}"/>
              </a:ext>
            </a:extLst>
          </p:cNvPr>
          <p:cNvSpPr txBox="1"/>
          <p:nvPr/>
        </p:nvSpPr>
        <p:spPr>
          <a:xfrm>
            <a:off x="8341934" y="4732400"/>
            <a:ext cx="287258" cy="3469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800" dirty="0">
                <a:latin typeface="+mj-lt"/>
              </a:rPr>
              <a:t>52</a:t>
            </a:r>
          </a:p>
        </p:txBody>
      </p:sp>
      <p:sp>
        <p:nvSpPr>
          <p:cNvPr id="159" name="ZoneTexte 158">
            <a:extLst>
              <a:ext uri="{FF2B5EF4-FFF2-40B4-BE49-F238E27FC236}">
                <a16:creationId xmlns:a16="http://schemas.microsoft.com/office/drawing/2014/main" id="{2ECEAFA6-7965-4414-94A6-DD0C80169BDD}"/>
              </a:ext>
            </a:extLst>
          </p:cNvPr>
          <p:cNvSpPr txBox="1"/>
          <p:nvPr/>
        </p:nvSpPr>
        <p:spPr>
          <a:xfrm>
            <a:off x="8487507" y="4732400"/>
            <a:ext cx="287258" cy="3469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800" dirty="0">
                <a:latin typeface="+mj-lt"/>
              </a:rPr>
              <a:t>56</a:t>
            </a:r>
          </a:p>
        </p:txBody>
      </p:sp>
      <p:sp>
        <p:nvSpPr>
          <p:cNvPr id="160" name="ZoneTexte 159">
            <a:extLst>
              <a:ext uri="{FF2B5EF4-FFF2-40B4-BE49-F238E27FC236}">
                <a16:creationId xmlns:a16="http://schemas.microsoft.com/office/drawing/2014/main" id="{D3012E4D-386B-44FE-B5E0-FE47F475BFB7}"/>
              </a:ext>
            </a:extLst>
          </p:cNvPr>
          <p:cNvSpPr txBox="1"/>
          <p:nvPr/>
        </p:nvSpPr>
        <p:spPr>
          <a:xfrm>
            <a:off x="8633072" y="4732400"/>
            <a:ext cx="287258" cy="3469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800" dirty="0">
                <a:latin typeface="+mj-lt"/>
              </a:rPr>
              <a:t>60</a:t>
            </a:r>
          </a:p>
        </p:txBody>
      </p:sp>
      <p:sp>
        <p:nvSpPr>
          <p:cNvPr id="167" name="ZoneTexte 166">
            <a:extLst>
              <a:ext uri="{FF2B5EF4-FFF2-40B4-BE49-F238E27FC236}">
                <a16:creationId xmlns:a16="http://schemas.microsoft.com/office/drawing/2014/main" id="{41078E94-9D15-408B-8CC2-86D496D862FE}"/>
              </a:ext>
            </a:extLst>
          </p:cNvPr>
          <p:cNvSpPr txBox="1"/>
          <p:nvPr/>
        </p:nvSpPr>
        <p:spPr>
          <a:xfrm>
            <a:off x="6438262" y="5339529"/>
            <a:ext cx="309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fr-FR" sz="650" dirty="0">
                <a:latin typeface="+mj-lt"/>
              </a:rPr>
              <a:t>175</a:t>
            </a:r>
          </a:p>
          <a:p>
            <a:pPr algn="ctr">
              <a:spcAft>
                <a:spcPts val="600"/>
              </a:spcAft>
            </a:pPr>
            <a:r>
              <a:rPr lang="fr-FR" sz="650" dirty="0">
                <a:latin typeface="+mj-lt"/>
              </a:rPr>
              <a:t>628</a:t>
            </a:r>
          </a:p>
        </p:txBody>
      </p:sp>
      <p:sp>
        <p:nvSpPr>
          <p:cNvPr id="168" name="ZoneTexte 167">
            <a:extLst>
              <a:ext uri="{FF2B5EF4-FFF2-40B4-BE49-F238E27FC236}">
                <a16:creationId xmlns:a16="http://schemas.microsoft.com/office/drawing/2014/main" id="{DB6FACC0-365D-4DE0-9F31-C5DF6D5E9C2B}"/>
              </a:ext>
            </a:extLst>
          </p:cNvPr>
          <p:cNvSpPr txBox="1"/>
          <p:nvPr/>
        </p:nvSpPr>
        <p:spPr>
          <a:xfrm>
            <a:off x="6583834" y="5339529"/>
            <a:ext cx="309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fr-FR" sz="650" dirty="0">
                <a:latin typeface="+mj-lt"/>
              </a:rPr>
              <a:t>169</a:t>
            </a:r>
          </a:p>
          <a:p>
            <a:pPr algn="ctr">
              <a:spcAft>
                <a:spcPts val="600"/>
              </a:spcAft>
            </a:pPr>
            <a:r>
              <a:rPr lang="fr-FR" sz="650" dirty="0">
                <a:latin typeface="+mj-lt"/>
              </a:rPr>
              <a:t>614</a:t>
            </a:r>
          </a:p>
        </p:txBody>
      </p:sp>
      <p:sp>
        <p:nvSpPr>
          <p:cNvPr id="169" name="ZoneTexte 168">
            <a:extLst>
              <a:ext uri="{FF2B5EF4-FFF2-40B4-BE49-F238E27FC236}">
                <a16:creationId xmlns:a16="http://schemas.microsoft.com/office/drawing/2014/main" id="{B648B112-ABC1-4B3D-B907-6ACDF2CEB265}"/>
              </a:ext>
            </a:extLst>
          </p:cNvPr>
          <p:cNvSpPr txBox="1"/>
          <p:nvPr/>
        </p:nvSpPr>
        <p:spPr>
          <a:xfrm>
            <a:off x="6729408" y="5339529"/>
            <a:ext cx="309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fr-FR" sz="650" dirty="0">
                <a:latin typeface="+mj-lt"/>
              </a:rPr>
              <a:t>166</a:t>
            </a:r>
          </a:p>
          <a:p>
            <a:pPr algn="ctr">
              <a:spcAft>
                <a:spcPts val="600"/>
              </a:spcAft>
            </a:pPr>
            <a:r>
              <a:rPr lang="fr-FR" sz="650" dirty="0">
                <a:latin typeface="+mj-lt"/>
              </a:rPr>
              <a:t>605</a:t>
            </a:r>
          </a:p>
        </p:txBody>
      </p:sp>
      <p:sp>
        <p:nvSpPr>
          <p:cNvPr id="170" name="ZoneTexte 169">
            <a:extLst>
              <a:ext uri="{FF2B5EF4-FFF2-40B4-BE49-F238E27FC236}">
                <a16:creationId xmlns:a16="http://schemas.microsoft.com/office/drawing/2014/main" id="{B829D3CD-DBF0-4906-97A3-77F0E7EC9D4C}"/>
              </a:ext>
            </a:extLst>
          </p:cNvPr>
          <p:cNvSpPr txBox="1"/>
          <p:nvPr/>
        </p:nvSpPr>
        <p:spPr>
          <a:xfrm>
            <a:off x="6874983" y="5339529"/>
            <a:ext cx="309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fr-FR" sz="650" dirty="0">
                <a:latin typeface="+mj-lt"/>
              </a:rPr>
              <a:t>161</a:t>
            </a:r>
          </a:p>
          <a:p>
            <a:pPr algn="ctr">
              <a:spcAft>
                <a:spcPts val="600"/>
              </a:spcAft>
            </a:pPr>
            <a:r>
              <a:rPr lang="fr-FR" sz="650" dirty="0">
                <a:latin typeface="+mj-lt"/>
              </a:rPr>
              <a:t>595</a:t>
            </a:r>
          </a:p>
        </p:txBody>
      </p:sp>
      <p:sp>
        <p:nvSpPr>
          <p:cNvPr id="171" name="ZoneTexte 170">
            <a:extLst>
              <a:ext uri="{FF2B5EF4-FFF2-40B4-BE49-F238E27FC236}">
                <a16:creationId xmlns:a16="http://schemas.microsoft.com/office/drawing/2014/main" id="{1B040CFE-4650-4F03-9473-E963084318FC}"/>
              </a:ext>
            </a:extLst>
          </p:cNvPr>
          <p:cNvSpPr txBox="1"/>
          <p:nvPr/>
        </p:nvSpPr>
        <p:spPr>
          <a:xfrm>
            <a:off x="7020556" y="5339529"/>
            <a:ext cx="309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fr-FR" sz="650" dirty="0">
                <a:latin typeface="+mj-lt"/>
              </a:rPr>
              <a:t>158</a:t>
            </a:r>
          </a:p>
          <a:p>
            <a:pPr algn="ctr">
              <a:spcAft>
                <a:spcPts val="600"/>
              </a:spcAft>
            </a:pPr>
            <a:r>
              <a:rPr lang="fr-FR" sz="650" dirty="0">
                <a:latin typeface="+mj-lt"/>
              </a:rPr>
              <a:t>586</a:t>
            </a:r>
          </a:p>
        </p:txBody>
      </p:sp>
      <p:sp>
        <p:nvSpPr>
          <p:cNvPr id="172" name="ZoneTexte 171">
            <a:extLst>
              <a:ext uri="{FF2B5EF4-FFF2-40B4-BE49-F238E27FC236}">
                <a16:creationId xmlns:a16="http://schemas.microsoft.com/office/drawing/2014/main" id="{C05FE377-1CB8-4475-8AC5-4F9CAF21BCD0}"/>
              </a:ext>
            </a:extLst>
          </p:cNvPr>
          <p:cNvSpPr txBox="1"/>
          <p:nvPr/>
        </p:nvSpPr>
        <p:spPr>
          <a:xfrm>
            <a:off x="7166129" y="5339529"/>
            <a:ext cx="309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fr-FR" sz="650" dirty="0">
                <a:latin typeface="+mj-lt"/>
              </a:rPr>
              <a:t>157</a:t>
            </a:r>
          </a:p>
          <a:p>
            <a:pPr algn="ctr">
              <a:spcAft>
                <a:spcPts val="600"/>
              </a:spcAft>
            </a:pPr>
            <a:r>
              <a:rPr lang="fr-FR" sz="650" dirty="0">
                <a:latin typeface="+mj-lt"/>
              </a:rPr>
              <a:t>576</a:t>
            </a:r>
          </a:p>
        </p:txBody>
      </p:sp>
      <p:sp>
        <p:nvSpPr>
          <p:cNvPr id="173" name="ZoneTexte 172">
            <a:extLst>
              <a:ext uri="{FF2B5EF4-FFF2-40B4-BE49-F238E27FC236}">
                <a16:creationId xmlns:a16="http://schemas.microsoft.com/office/drawing/2014/main" id="{CA8CE482-77AE-49FA-84A2-046181CCD6E0}"/>
              </a:ext>
            </a:extLst>
          </p:cNvPr>
          <p:cNvSpPr txBox="1"/>
          <p:nvPr/>
        </p:nvSpPr>
        <p:spPr>
          <a:xfrm>
            <a:off x="7311702" y="5339529"/>
            <a:ext cx="309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fr-FR" sz="650" dirty="0">
                <a:latin typeface="+mj-lt"/>
              </a:rPr>
              <a:t>154</a:t>
            </a:r>
          </a:p>
          <a:p>
            <a:pPr algn="ctr">
              <a:spcAft>
                <a:spcPts val="600"/>
              </a:spcAft>
            </a:pPr>
            <a:r>
              <a:rPr lang="fr-FR" sz="650" dirty="0">
                <a:latin typeface="+mj-lt"/>
              </a:rPr>
              <a:t>569</a:t>
            </a:r>
          </a:p>
        </p:txBody>
      </p:sp>
      <p:sp>
        <p:nvSpPr>
          <p:cNvPr id="174" name="ZoneTexte 173">
            <a:extLst>
              <a:ext uri="{FF2B5EF4-FFF2-40B4-BE49-F238E27FC236}">
                <a16:creationId xmlns:a16="http://schemas.microsoft.com/office/drawing/2014/main" id="{03581502-FE70-4CAC-A906-12C556096042}"/>
              </a:ext>
            </a:extLst>
          </p:cNvPr>
          <p:cNvSpPr txBox="1"/>
          <p:nvPr/>
        </p:nvSpPr>
        <p:spPr>
          <a:xfrm>
            <a:off x="7457275" y="5339529"/>
            <a:ext cx="309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fr-FR" sz="650" dirty="0">
                <a:latin typeface="+mj-lt"/>
              </a:rPr>
              <a:t>153</a:t>
            </a:r>
          </a:p>
          <a:p>
            <a:pPr algn="ctr">
              <a:spcAft>
                <a:spcPts val="600"/>
              </a:spcAft>
            </a:pPr>
            <a:r>
              <a:rPr lang="fr-FR" sz="650" dirty="0">
                <a:latin typeface="+mj-lt"/>
              </a:rPr>
              <a:t>562</a:t>
            </a:r>
          </a:p>
        </p:txBody>
      </p:sp>
      <p:sp>
        <p:nvSpPr>
          <p:cNvPr id="175" name="ZoneTexte 174">
            <a:extLst>
              <a:ext uri="{FF2B5EF4-FFF2-40B4-BE49-F238E27FC236}">
                <a16:creationId xmlns:a16="http://schemas.microsoft.com/office/drawing/2014/main" id="{C5897BC9-A563-4BCC-A3EB-9CE4F49F9AB3}"/>
              </a:ext>
            </a:extLst>
          </p:cNvPr>
          <p:cNvSpPr txBox="1"/>
          <p:nvPr/>
        </p:nvSpPr>
        <p:spPr>
          <a:xfrm>
            <a:off x="7602848" y="5339529"/>
            <a:ext cx="309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fr-FR" sz="650" dirty="0">
                <a:latin typeface="+mj-lt"/>
              </a:rPr>
              <a:t>151</a:t>
            </a:r>
          </a:p>
          <a:p>
            <a:pPr algn="ctr">
              <a:spcAft>
                <a:spcPts val="600"/>
              </a:spcAft>
            </a:pPr>
            <a:r>
              <a:rPr lang="fr-FR" sz="650" dirty="0">
                <a:latin typeface="+mj-lt"/>
              </a:rPr>
              <a:t>554</a:t>
            </a:r>
          </a:p>
        </p:txBody>
      </p:sp>
      <p:sp>
        <p:nvSpPr>
          <p:cNvPr id="176" name="ZoneTexte 175">
            <a:extLst>
              <a:ext uri="{FF2B5EF4-FFF2-40B4-BE49-F238E27FC236}">
                <a16:creationId xmlns:a16="http://schemas.microsoft.com/office/drawing/2014/main" id="{73D33061-2AF9-413D-9827-78B7F1269732}"/>
              </a:ext>
            </a:extLst>
          </p:cNvPr>
          <p:cNvSpPr txBox="1"/>
          <p:nvPr/>
        </p:nvSpPr>
        <p:spPr>
          <a:xfrm>
            <a:off x="7748421" y="5339529"/>
            <a:ext cx="309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fr-FR" sz="650" dirty="0">
                <a:latin typeface="+mj-lt"/>
              </a:rPr>
              <a:t>150</a:t>
            </a:r>
          </a:p>
          <a:p>
            <a:pPr algn="ctr">
              <a:spcAft>
                <a:spcPts val="600"/>
              </a:spcAft>
            </a:pPr>
            <a:r>
              <a:rPr lang="fr-FR" sz="650" dirty="0">
                <a:latin typeface="+mj-lt"/>
              </a:rPr>
              <a:t>547</a:t>
            </a:r>
          </a:p>
        </p:txBody>
      </p:sp>
      <p:sp>
        <p:nvSpPr>
          <p:cNvPr id="177" name="ZoneTexte 176">
            <a:extLst>
              <a:ext uri="{FF2B5EF4-FFF2-40B4-BE49-F238E27FC236}">
                <a16:creationId xmlns:a16="http://schemas.microsoft.com/office/drawing/2014/main" id="{255ECCC4-8C42-4376-8526-F647F9250E35}"/>
              </a:ext>
            </a:extLst>
          </p:cNvPr>
          <p:cNvSpPr txBox="1"/>
          <p:nvPr/>
        </p:nvSpPr>
        <p:spPr>
          <a:xfrm>
            <a:off x="7893994" y="5339529"/>
            <a:ext cx="309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fr-FR" sz="650" dirty="0">
                <a:latin typeface="+mj-lt"/>
              </a:rPr>
              <a:t>150</a:t>
            </a:r>
          </a:p>
          <a:p>
            <a:pPr algn="ctr">
              <a:spcAft>
                <a:spcPts val="600"/>
              </a:spcAft>
            </a:pPr>
            <a:r>
              <a:rPr lang="fr-FR" sz="650" dirty="0">
                <a:latin typeface="+mj-lt"/>
              </a:rPr>
              <a:t>543</a:t>
            </a:r>
          </a:p>
        </p:txBody>
      </p:sp>
      <p:sp>
        <p:nvSpPr>
          <p:cNvPr id="178" name="ZoneTexte 177">
            <a:extLst>
              <a:ext uri="{FF2B5EF4-FFF2-40B4-BE49-F238E27FC236}">
                <a16:creationId xmlns:a16="http://schemas.microsoft.com/office/drawing/2014/main" id="{55F41A6B-84A0-4025-9352-782D0CD0FF0B}"/>
              </a:ext>
            </a:extLst>
          </p:cNvPr>
          <p:cNvSpPr txBox="1"/>
          <p:nvPr/>
        </p:nvSpPr>
        <p:spPr>
          <a:xfrm>
            <a:off x="8039567" y="5339529"/>
            <a:ext cx="309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fr-FR" sz="650" dirty="0">
                <a:latin typeface="+mj-lt"/>
              </a:rPr>
              <a:t>149</a:t>
            </a:r>
          </a:p>
          <a:p>
            <a:pPr algn="ctr">
              <a:spcAft>
                <a:spcPts val="600"/>
              </a:spcAft>
            </a:pPr>
            <a:r>
              <a:rPr lang="fr-FR" sz="650" dirty="0">
                <a:latin typeface="+mj-lt"/>
              </a:rPr>
              <a:t>538</a:t>
            </a:r>
          </a:p>
        </p:txBody>
      </p:sp>
      <p:sp>
        <p:nvSpPr>
          <p:cNvPr id="179" name="ZoneTexte 178">
            <a:extLst>
              <a:ext uri="{FF2B5EF4-FFF2-40B4-BE49-F238E27FC236}">
                <a16:creationId xmlns:a16="http://schemas.microsoft.com/office/drawing/2014/main" id="{8566A3FA-1386-44F8-80BA-3FA0757F86D3}"/>
              </a:ext>
            </a:extLst>
          </p:cNvPr>
          <p:cNvSpPr txBox="1"/>
          <p:nvPr/>
        </p:nvSpPr>
        <p:spPr>
          <a:xfrm>
            <a:off x="8185140" y="5339529"/>
            <a:ext cx="309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fr-FR" sz="650" dirty="0">
                <a:latin typeface="+mj-lt"/>
              </a:rPr>
              <a:t>148</a:t>
            </a:r>
          </a:p>
          <a:p>
            <a:pPr algn="ctr">
              <a:spcAft>
                <a:spcPts val="600"/>
              </a:spcAft>
            </a:pPr>
            <a:r>
              <a:rPr lang="fr-FR" sz="650" dirty="0">
                <a:latin typeface="+mj-lt"/>
              </a:rPr>
              <a:t>535</a:t>
            </a:r>
          </a:p>
        </p:txBody>
      </p:sp>
      <p:sp>
        <p:nvSpPr>
          <p:cNvPr id="180" name="ZoneTexte 179">
            <a:extLst>
              <a:ext uri="{FF2B5EF4-FFF2-40B4-BE49-F238E27FC236}">
                <a16:creationId xmlns:a16="http://schemas.microsoft.com/office/drawing/2014/main" id="{156FB187-C2A7-4A18-93EF-6CF14D632DCA}"/>
              </a:ext>
            </a:extLst>
          </p:cNvPr>
          <p:cNvSpPr txBox="1"/>
          <p:nvPr/>
        </p:nvSpPr>
        <p:spPr>
          <a:xfrm>
            <a:off x="8330713" y="5339529"/>
            <a:ext cx="309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fr-FR" sz="650" dirty="0">
                <a:latin typeface="+mj-lt"/>
              </a:rPr>
              <a:t>148</a:t>
            </a:r>
          </a:p>
          <a:p>
            <a:pPr algn="ctr">
              <a:spcAft>
                <a:spcPts val="600"/>
              </a:spcAft>
            </a:pPr>
            <a:r>
              <a:rPr lang="fr-FR" sz="650" dirty="0">
                <a:latin typeface="+mj-lt"/>
              </a:rPr>
              <a:t>534</a:t>
            </a:r>
          </a:p>
        </p:txBody>
      </p:sp>
      <p:sp>
        <p:nvSpPr>
          <p:cNvPr id="181" name="ZoneTexte 180">
            <a:extLst>
              <a:ext uri="{FF2B5EF4-FFF2-40B4-BE49-F238E27FC236}">
                <a16:creationId xmlns:a16="http://schemas.microsoft.com/office/drawing/2014/main" id="{9CBE7DB1-2FA4-495B-878A-367FC7329FDF}"/>
              </a:ext>
            </a:extLst>
          </p:cNvPr>
          <p:cNvSpPr txBox="1"/>
          <p:nvPr/>
        </p:nvSpPr>
        <p:spPr>
          <a:xfrm>
            <a:off x="8476286" y="5339529"/>
            <a:ext cx="309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fr-FR" sz="650" dirty="0">
                <a:latin typeface="+mj-lt"/>
              </a:rPr>
              <a:t>148</a:t>
            </a:r>
          </a:p>
          <a:p>
            <a:pPr algn="ctr">
              <a:spcAft>
                <a:spcPts val="600"/>
              </a:spcAft>
            </a:pPr>
            <a:r>
              <a:rPr lang="fr-FR" sz="650" dirty="0">
                <a:latin typeface="+mj-lt"/>
              </a:rPr>
              <a:t>533</a:t>
            </a:r>
          </a:p>
        </p:txBody>
      </p:sp>
      <p:sp>
        <p:nvSpPr>
          <p:cNvPr id="182" name="ZoneTexte 181">
            <a:extLst>
              <a:ext uri="{FF2B5EF4-FFF2-40B4-BE49-F238E27FC236}">
                <a16:creationId xmlns:a16="http://schemas.microsoft.com/office/drawing/2014/main" id="{7E4D0C67-F0D0-4FBF-BD58-54BD1E7FE0AB}"/>
              </a:ext>
            </a:extLst>
          </p:cNvPr>
          <p:cNvSpPr txBox="1"/>
          <p:nvPr/>
        </p:nvSpPr>
        <p:spPr>
          <a:xfrm>
            <a:off x="8663529" y="5339529"/>
            <a:ext cx="2263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fr-FR" sz="650" dirty="0">
                <a:latin typeface="+mj-lt"/>
              </a:rPr>
              <a:t>0</a:t>
            </a:r>
          </a:p>
          <a:p>
            <a:pPr algn="ctr">
              <a:spcAft>
                <a:spcPts val="600"/>
              </a:spcAft>
            </a:pPr>
            <a:r>
              <a:rPr lang="fr-FR" sz="650" dirty="0">
                <a:latin typeface="+mj-lt"/>
              </a:rPr>
              <a:t>0</a:t>
            </a:r>
          </a:p>
        </p:txBody>
      </p:sp>
      <p:sp>
        <p:nvSpPr>
          <p:cNvPr id="183" name="ZoneTexte 182">
            <a:extLst>
              <a:ext uri="{FF2B5EF4-FFF2-40B4-BE49-F238E27FC236}">
                <a16:creationId xmlns:a16="http://schemas.microsoft.com/office/drawing/2014/main" id="{32FD83E0-0048-41B2-BDD4-F74D8739E4B8}"/>
              </a:ext>
            </a:extLst>
          </p:cNvPr>
          <p:cNvSpPr txBox="1"/>
          <p:nvPr/>
        </p:nvSpPr>
        <p:spPr>
          <a:xfrm>
            <a:off x="7030416" y="4933940"/>
            <a:ext cx="130516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" b="1">
                <a:latin typeface="+mj-lt"/>
              </a:rPr>
              <a:t>Weeks from ART initiation</a:t>
            </a:r>
          </a:p>
        </p:txBody>
      </p:sp>
      <p:sp>
        <p:nvSpPr>
          <p:cNvPr id="187" name="ZoneTexte 186">
            <a:extLst>
              <a:ext uri="{FF2B5EF4-FFF2-40B4-BE49-F238E27FC236}">
                <a16:creationId xmlns:a16="http://schemas.microsoft.com/office/drawing/2014/main" id="{5FE92E41-1FB7-4337-A7F8-B8412CC641DE}"/>
              </a:ext>
            </a:extLst>
          </p:cNvPr>
          <p:cNvSpPr txBox="1"/>
          <p:nvPr/>
        </p:nvSpPr>
        <p:spPr>
          <a:xfrm>
            <a:off x="6023818" y="5156635"/>
            <a:ext cx="740908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b="1">
                <a:latin typeface="+mj-lt"/>
              </a:rPr>
              <a:t>Number at risk</a:t>
            </a:r>
          </a:p>
        </p:txBody>
      </p:sp>
      <p:sp>
        <p:nvSpPr>
          <p:cNvPr id="188" name="ZoneTexte 187">
            <a:extLst>
              <a:ext uri="{FF2B5EF4-FFF2-40B4-BE49-F238E27FC236}">
                <a16:creationId xmlns:a16="http://schemas.microsoft.com/office/drawing/2014/main" id="{D3577F8B-295A-4BA7-8F17-70DC1F2EC08A}"/>
              </a:ext>
            </a:extLst>
          </p:cNvPr>
          <p:cNvSpPr txBox="1"/>
          <p:nvPr/>
        </p:nvSpPr>
        <p:spPr>
          <a:xfrm>
            <a:off x="9372257" y="4732400"/>
            <a:ext cx="235962" cy="3469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800" dirty="0">
                <a:latin typeface="+mj-lt"/>
              </a:rPr>
              <a:t>0</a:t>
            </a:r>
          </a:p>
        </p:txBody>
      </p:sp>
      <p:sp>
        <p:nvSpPr>
          <p:cNvPr id="189" name="ZoneTexte 188">
            <a:extLst>
              <a:ext uri="{FF2B5EF4-FFF2-40B4-BE49-F238E27FC236}">
                <a16:creationId xmlns:a16="http://schemas.microsoft.com/office/drawing/2014/main" id="{60778D95-7DE0-4529-B53C-8340AD9F7C56}"/>
              </a:ext>
            </a:extLst>
          </p:cNvPr>
          <p:cNvSpPr txBox="1"/>
          <p:nvPr/>
        </p:nvSpPr>
        <p:spPr>
          <a:xfrm>
            <a:off x="9517830" y="4732400"/>
            <a:ext cx="235962" cy="3469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800" dirty="0">
                <a:latin typeface="+mj-lt"/>
              </a:rPr>
              <a:t>4</a:t>
            </a:r>
          </a:p>
        </p:txBody>
      </p:sp>
      <p:sp>
        <p:nvSpPr>
          <p:cNvPr id="190" name="ZoneTexte 189">
            <a:extLst>
              <a:ext uri="{FF2B5EF4-FFF2-40B4-BE49-F238E27FC236}">
                <a16:creationId xmlns:a16="http://schemas.microsoft.com/office/drawing/2014/main" id="{D4E94DB8-4BE6-428E-82D2-7876C990BC4A}"/>
              </a:ext>
            </a:extLst>
          </p:cNvPr>
          <p:cNvSpPr txBox="1"/>
          <p:nvPr/>
        </p:nvSpPr>
        <p:spPr>
          <a:xfrm>
            <a:off x="9663403" y="4732400"/>
            <a:ext cx="235962" cy="3469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800" dirty="0">
                <a:latin typeface="+mj-lt"/>
              </a:rPr>
              <a:t>8</a:t>
            </a:r>
          </a:p>
        </p:txBody>
      </p:sp>
      <p:sp>
        <p:nvSpPr>
          <p:cNvPr id="191" name="ZoneTexte 190">
            <a:extLst>
              <a:ext uri="{FF2B5EF4-FFF2-40B4-BE49-F238E27FC236}">
                <a16:creationId xmlns:a16="http://schemas.microsoft.com/office/drawing/2014/main" id="{49116883-AB40-454A-8582-2EB859F7383A}"/>
              </a:ext>
            </a:extLst>
          </p:cNvPr>
          <p:cNvSpPr txBox="1"/>
          <p:nvPr/>
        </p:nvSpPr>
        <p:spPr>
          <a:xfrm>
            <a:off x="9783329" y="4732400"/>
            <a:ext cx="287258" cy="3469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800" dirty="0">
                <a:latin typeface="+mj-lt"/>
              </a:rPr>
              <a:t>12</a:t>
            </a:r>
          </a:p>
        </p:txBody>
      </p:sp>
      <p:sp>
        <p:nvSpPr>
          <p:cNvPr id="192" name="ZoneTexte 191">
            <a:extLst>
              <a:ext uri="{FF2B5EF4-FFF2-40B4-BE49-F238E27FC236}">
                <a16:creationId xmlns:a16="http://schemas.microsoft.com/office/drawing/2014/main" id="{04D62949-3F96-440C-BC5A-8137EF6A5E2B}"/>
              </a:ext>
            </a:extLst>
          </p:cNvPr>
          <p:cNvSpPr txBox="1"/>
          <p:nvPr/>
        </p:nvSpPr>
        <p:spPr>
          <a:xfrm>
            <a:off x="9928902" y="4732400"/>
            <a:ext cx="287258" cy="3469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800" dirty="0">
                <a:latin typeface="+mj-lt"/>
              </a:rPr>
              <a:t>16</a:t>
            </a:r>
          </a:p>
        </p:txBody>
      </p:sp>
      <p:sp>
        <p:nvSpPr>
          <p:cNvPr id="193" name="ZoneTexte 192">
            <a:extLst>
              <a:ext uri="{FF2B5EF4-FFF2-40B4-BE49-F238E27FC236}">
                <a16:creationId xmlns:a16="http://schemas.microsoft.com/office/drawing/2014/main" id="{DCFDC3B2-9A00-402D-9CEB-FB680B3DBB41}"/>
              </a:ext>
            </a:extLst>
          </p:cNvPr>
          <p:cNvSpPr txBox="1"/>
          <p:nvPr/>
        </p:nvSpPr>
        <p:spPr>
          <a:xfrm>
            <a:off x="10074475" y="4732400"/>
            <a:ext cx="287258" cy="3469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800" dirty="0">
                <a:latin typeface="+mj-lt"/>
              </a:rPr>
              <a:t>20</a:t>
            </a:r>
          </a:p>
        </p:txBody>
      </p:sp>
      <p:sp>
        <p:nvSpPr>
          <p:cNvPr id="194" name="ZoneTexte 193">
            <a:extLst>
              <a:ext uri="{FF2B5EF4-FFF2-40B4-BE49-F238E27FC236}">
                <a16:creationId xmlns:a16="http://schemas.microsoft.com/office/drawing/2014/main" id="{BFB451B6-EABE-4D8C-B1BD-FAA21DB77C5E}"/>
              </a:ext>
            </a:extLst>
          </p:cNvPr>
          <p:cNvSpPr txBox="1"/>
          <p:nvPr/>
        </p:nvSpPr>
        <p:spPr>
          <a:xfrm>
            <a:off x="10220048" y="4732400"/>
            <a:ext cx="287258" cy="3469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800" dirty="0">
                <a:latin typeface="+mj-lt"/>
              </a:rPr>
              <a:t>24</a:t>
            </a:r>
          </a:p>
        </p:txBody>
      </p:sp>
      <p:sp>
        <p:nvSpPr>
          <p:cNvPr id="195" name="ZoneTexte 194">
            <a:extLst>
              <a:ext uri="{FF2B5EF4-FFF2-40B4-BE49-F238E27FC236}">
                <a16:creationId xmlns:a16="http://schemas.microsoft.com/office/drawing/2014/main" id="{24AF9D34-F993-4FCE-8F7E-B3556C3FD8AA}"/>
              </a:ext>
            </a:extLst>
          </p:cNvPr>
          <p:cNvSpPr txBox="1"/>
          <p:nvPr/>
        </p:nvSpPr>
        <p:spPr>
          <a:xfrm>
            <a:off x="10365621" y="4732400"/>
            <a:ext cx="287258" cy="3469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800" dirty="0">
                <a:latin typeface="+mj-lt"/>
              </a:rPr>
              <a:t>28</a:t>
            </a:r>
          </a:p>
        </p:txBody>
      </p:sp>
      <p:sp>
        <p:nvSpPr>
          <p:cNvPr id="196" name="ZoneTexte 195">
            <a:extLst>
              <a:ext uri="{FF2B5EF4-FFF2-40B4-BE49-F238E27FC236}">
                <a16:creationId xmlns:a16="http://schemas.microsoft.com/office/drawing/2014/main" id="{CE166C14-6558-489B-AB09-7945E0DC370B}"/>
              </a:ext>
            </a:extLst>
          </p:cNvPr>
          <p:cNvSpPr txBox="1"/>
          <p:nvPr/>
        </p:nvSpPr>
        <p:spPr>
          <a:xfrm>
            <a:off x="10511194" y="4732400"/>
            <a:ext cx="287258" cy="3469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800" dirty="0">
                <a:latin typeface="+mj-lt"/>
              </a:rPr>
              <a:t>32</a:t>
            </a:r>
          </a:p>
        </p:txBody>
      </p:sp>
      <p:sp>
        <p:nvSpPr>
          <p:cNvPr id="197" name="ZoneTexte 196">
            <a:extLst>
              <a:ext uri="{FF2B5EF4-FFF2-40B4-BE49-F238E27FC236}">
                <a16:creationId xmlns:a16="http://schemas.microsoft.com/office/drawing/2014/main" id="{2C86AB8E-5265-4590-AD56-F079D5734B9A}"/>
              </a:ext>
            </a:extLst>
          </p:cNvPr>
          <p:cNvSpPr txBox="1"/>
          <p:nvPr/>
        </p:nvSpPr>
        <p:spPr>
          <a:xfrm>
            <a:off x="10656767" y="4732400"/>
            <a:ext cx="287258" cy="3469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800" dirty="0">
                <a:latin typeface="+mj-lt"/>
              </a:rPr>
              <a:t>36</a:t>
            </a:r>
          </a:p>
        </p:txBody>
      </p:sp>
      <p:sp>
        <p:nvSpPr>
          <p:cNvPr id="198" name="ZoneTexte 197">
            <a:extLst>
              <a:ext uri="{FF2B5EF4-FFF2-40B4-BE49-F238E27FC236}">
                <a16:creationId xmlns:a16="http://schemas.microsoft.com/office/drawing/2014/main" id="{588F98BA-110B-49ED-AB7B-8FA40B0AE594}"/>
              </a:ext>
            </a:extLst>
          </p:cNvPr>
          <p:cNvSpPr txBox="1"/>
          <p:nvPr/>
        </p:nvSpPr>
        <p:spPr>
          <a:xfrm>
            <a:off x="10802340" y="4732400"/>
            <a:ext cx="287258" cy="3469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800" dirty="0">
                <a:latin typeface="+mj-lt"/>
              </a:rPr>
              <a:t>40</a:t>
            </a:r>
          </a:p>
        </p:txBody>
      </p:sp>
      <p:sp>
        <p:nvSpPr>
          <p:cNvPr id="199" name="ZoneTexte 198">
            <a:extLst>
              <a:ext uri="{FF2B5EF4-FFF2-40B4-BE49-F238E27FC236}">
                <a16:creationId xmlns:a16="http://schemas.microsoft.com/office/drawing/2014/main" id="{D50AC4B3-2142-46FE-8F94-C40EB99C092D}"/>
              </a:ext>
            </a:extLst>
          </p:cNvPr>
          <p:cNvSpPr txBox="1"/>
          <p:nvPr/>
        </p:nvSpPr>
        <p:spPr>
          <a:xfrm>
            <a:off x="10947913" y="4732400"/>
            <a:ext cx="287258" cy="3469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800" dirty="0">
                <a:latin typeface="+mj-lt"/>
              </a:rPr>
              <a:t>44</a:t>
            </a:r>
          </a:p>
        </p:txBody>
      </p:sp>
      <p:sp>
        <p:nvSpPr>
          <p:cNvPr id="200" name="ZoneTexte 199">
            <a:extLst>
              <a:ext uri="{FF2B5EF4-FFF2-40B4-BE49-F238E27FC236}">
                <a16:creationId xmlns:a16="http://schemas.microsoft.com/office/drawing/2014/main" id="{BCD14288-8B4D-4E24-B4E7-E0C9BD34C1EB}"/>
              </a:ext>
            </a:extLst>
          </p:cNvPr>
          <p:cNvSpPr txBox="1"/>
          <p:nvPr/>
        </p:nvSpPr>
        <p:spPr>
          <a:xfrm>
            <a:off x="11093486" y="4732400"/>
            <a:ext cx="287258" cy="3469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800" dirty="0">
                <a:latin typeface="+mj-lt"/>
              </a:rPr>
              <a:t>48</a:t>
            </a:r>
          </a:p>
        </p:txBody>
      </p:sp>
      <p:sp>
        <p:nvSpPr>
          <p:cNvPr id="201" name="ZoneTexte 200">
            <a:extLst>
              <a:ext uri="{FF2B5EF4-FFF2-40B4-BE49-F238E27FC236}">
                <a16:creationId xmlns:a16="http://schemas.microsoft.com/office/drawing/2014/main" id="{38C109DF-A20A-4406-844D-B77A4B893385}"/>
              </a:ext>
            </a:extLst>
          </p:cNvPr>
          <p:cNvSpPr txBox="1"/>
          <p:nvPr/>
        </p:nvSpPr>
        <p:spPr>
          <a:xfrm>
            <a:off x="11239059" y="4732400"/>
            <a:ext cx="287258" cy="3469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800" dirty="0">
                <a:latin typeface="+mj-lt"/>
              </a:rPr>
              <a:t>52</a:t>
            </a:r>
          </a:p>
        </p:txBody>
      </p:sp>
      <p:sp>
        <p:nvSpPr>
          <p:cNvPr id="202" name="ZoneTexte 201">
            <a:extLst>
              <a:ext uri="{FF2B5EF4-FFF2-40B4-BE49-F238E27FC236}">
                <a16:creationId xmlns:a16="http://schemas.microsoft.com/office/drawing/2014/main" id="{5AB4C178-0761-4BA7-8D4A-F45ACEA34F01}"/>
              </a:ext>
            </a:extLst>
          </p:cNvPr>
          <p:cNvSpPr txBox="1"/>
          <p:nvPr/>
        </p:nvSpPr>
        <p:spPr>
          <a:xfrm>
            <a:off x="11384632" y="4732400"/>
            <a:ext cx="287258" cy="3469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800" dirty="0">
                <a:latin typeface="+mj-lt"/>
              </a:rPr>
              <a:t>56</a:t>
            </a:r>
          </a:p>
        </p:txBody>
      </p:sp>
      <p:sp>
        <p:nvSpPr>
          <p:cNvPr id="203" name="ZoneTexte 202">
            <a:extLst>
              <a:ext uri="{FF2B5EF4-FFF2-40B4-BE49-F238E27FC236}">
                <a16:creationId xmlns:a16="http://schemas.microsoft.com/office/drawing/2014/main" id="{BDA31007-4EC3-4BFE-8147-4897F2606839}"/>
              </a:ext>
            </a:extLst>
          </p:cNvPr>
          <p:cNvSpPr txBox="1"/>
          <p:nvPr/>
        </p:nvSpPr>
        <p:spPr>
          <a:xfrm>
            <a:off x="11530197" y="4732400"/>
            <a:ext cx="287258" cy="3469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800" dirty="0">
                <a:latin typeface="+mj-lt"/>
              </a:rPr>
              <a:t>60</a:t>
            </a:r>
          </a:p>
        </p:txBody>
      </p:sp>
      <p:sp>
        <p:nvSpPr>
          <p:cNvPr id="204" name="ZoneTexte 203">
            <a:extLst>
              <a:ext uri="{FF2B5EF4-FFF2-40B4-BE49-F238E27FC236}">
                <a16:creationId xmlns:a16="http://schemas.microsoft.com/office/drawing/2014/main" id="{0141B96B-4F43-406E-B16A-C1ECD1B68FF2}"/>
              </a:ext>
            </a:extLst>
          </p:cNvPr>
          <p:cNvSpPr txBox="1"/>
          <p:nvPr/>
        </p:nvSpPr>
        <p:spPr>
          <a:xfrm>
            <a:off x="9121948" y="3122861"/>
            <a:ext cx="312906" cy="21544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r"/>
            <a:r>
              <a:rPr lang="fr-FR" sz="800" dirty="0">
                <a:latin typeface="+mj-lt"/>
              </a:rPr>
              <a:t>0,5</a:t>
            </a:r>
          </a:p>
        </p:txBody>
      </p:sp>
      <p:sp>
        <p:nvSpPr>
          <p:cNvPr id="205" name="ZoneTexte 204">
            <a:extLst>
              <a:ext uri="{FF2B5EF4-FFF2-40B4-BE49-F238E27FC236}">
                <a16:creationId xmlns:a16="http://schemas.microsoft.com/office/drawing/2014/main" id="{4F5E619C-9939-412C-806F-E7BD14088814}"/>
              </a:ext>
            </a:extLst>
          </p:cNvPr>
          <p:cNvSpPr txBox="1"/>
          <p:nvPr/>
        </p:nvSpPr>
        <p:spPr>
          <a:xfrm>
            <a:off x="9121948" y="3397863"/>
            <a:ext cx="312906" cy="21544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r"/>
            <a:r>
              <a:rPr lang="fr-FR" sz="800" dirty="0">
                <a:latin typeface="+mj-lt"/>
              </a:rPr>
              <a:t>0,4</a:t>
            </a:r>
          </a:p>
        </p:txBody>
      </p:sp>
      <p:sp>
        <p:nvSpPr>
          <p:cNvPr id="206" name="ZoneTexte 205">
            <a:extLst>
              <a:ext uri="{FF2B5EF4-FFF2-40B4-BE49-F238E27FC236}">
                <a16:creationId xmlns:a16="http://schemas.microsoft.com/office/drawing/2014/main" id="{8BFD695B-A88C-490B-98C9-99009AF32918}"/>
              </a:ext>
            </a:extLst>
          </p:cNvPr>
          <p:cNvSpPr txBox="1"/>
          <p:nvPr/>
        </p:nvSpPr>
        <p:spPr>
          <a:xfrm>
            <a:off x="9121948" y="3680486"/>
            <a:ext cx="312906" cy="21544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r"/>
            <a:r>
              <a:rPr lang="fr-FR" sz="800" dirty="0">
                <a:latin typeface="+mj-lt"/>
              </a:rPr>
              <a:t>0,3</a:t>
            </a:r>
          </a:p>
        </p:txBody>
      </p:sp>
      <p:sp>
        <p:nvSpPr>
          <p:cNvPr id="207" name="ZoneTexte 206">
            <a:extLst>
              <a:ext uri="{FF2B5EF4-FFF2-40B4-BE49-F238E27FC236}">
                <a16:creationId xmlns:a16="http://schemas.microsoft.com/office/drawing/2014/main" id="{1F87F596-F321-4D74-A0D5-19E8E69205C1}"/>
              </a:ext>
            </a:extLst>
          </p:cNvPr>
          <p:cNvSpPr txBox="1"/>
          <p:nvPr/>
        </p:nvSpPr>
        <p:spPr>
          <a:xfrm>
            <a:off x="9121948" y="3955489"/>
            <a:ext cx="312906" cy="21544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r"/>
            <a:r>
              <a:rPr lang="fr-FR" sz="800" dirty="0">
                <a:latin typeface="+mj-lt"/>
              </a:rPr>
              <a:t>0,2</a:t>
            </a:r>
          </a:p>
        </p:txBody>
      </p:sp>
      <p:sp>
        <p:nvSpPr>
          <p:cNvPr id="208" name="ZoneTexte 207">
            <a:extLst>
              <a:ext uri="{FF2B5EF4-FFF2-40B4-BE49-F238E27FC236}">
                <a16:creationId xmlns:a16="http://schemas.microsoft.com/office/drawing/2014/main" id="{1C823C4E-9912-42F0-84F0-610658C548A0}"/>
              </a:ext>
            </a:extLst>
          </p:cNvPr>
          <p:cNvSpPr txBox="1"/>
          <p:nvPr/>
        </p:nvSpPr>
        <p:spPr>
          <a:xfrm>
            <a:off x="9121948" y="4230493"/>
            <a:ext cx="312906" cy="21544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r"/>
            <a:r>
              <a:rPr lang="fr-FR" sz="800" dirty="0">
                <a:latin typeface="+mj-lt"/>
              </a:rPr>
              <a:t>0,1</a:t>
            </a:r>
          </a:p>
        </p:txBody>
      </p:sp>
      <p:sp>
        <p:nvSpPr>
          <p:cNvPr id="209" name="ZoneTexte 208">
            <a:extLst>
              <a:ext uri="{FF2B5EF4-FFF2-40B4-BE49-F238E27FC236}">
                <a16:creationId xmlns:a16="http://schemas.microsoft.com/office/drawing/2014/main" id="{C66048C2-12DC-407B-A7AE-B08F7F385186}"/>
              </a:ext>
            </a:extLst>
          </p:cNvPr>
          <p:cNvSpPr txBox="1"/>
          <p:nvPr/>
        </p:nvSpPr>
        <p:spPr>
          <a:xfrm>
            <a:off x="9198893" y="4505494"/>
            <a:ext cx="235962" cy="21544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r"/>
            <a:r>
              <a:rPr lang="fr-FR" sz="800" dirty="0">
                <a:latin typeface="+mj-lt"/>
              </a:rPr>
              <a:t>0</a:t>
            </a:r>
          </a:p>
        </p:txBody>
      </p:sp>
      <p:sp>
        <p:nvSpPr>
          <p:cNvPr id="210" name="ZoneTexte 209">
            <a:extLst>
              <a:ext uri="{FF2B5EF4-FFF2-40B4-BE49-F238E27FC236}">
                <a16:creationId xmlns:a16="http://schemas.microsoft.com/office/drawing/2014/main" id="{4E5F4385-A726-43C7-A2E2-FADAEFE6C47C}"/>
              </a:ext>
            </a:extLst>
          </p:cNvPr>
          <p:cNvSpPr txBox="1"/>
          <p:nvPr/>
        </p:nvSpPr>
        <p:spPr>
          <a:xfrm>
            <a:off x="9335388" y="5339529"/>
            <a:ext cx="309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fr-FR" sz="650" dirty="0">
                <a:latin typeface="+mj-lt"/>
              </a:rPr>
              <a:t>198</a:t>
            </a:r>
          </a:p>
          <a:p>
            <a:pPr algn="ctr">
              <a:spcAft>
                <a:spcPts val="600"/>
              </a:spcAft>
            </a:pPr>
            <a:r>
              <a:rPr lang="fr-FR" sz="650" dirty="0">
                <a:latin typeface="+mj-lt"/>
              </a:rPr>
              <a:t>725</a:t>
            </a:r>
          </a:p>
        </p:txBody>
      </p:sp>
      <p:sp>
        <p:nvSpPr>
          <p:cNvPr id="211" name="ZoneTexte 210">
            <a:extLst>
              <a:ext uri="{FF2B5EF4-FFF2-40B4-BE49-F238E27FC236}">
                <a16:creationId xmlns:a16="http://schemas.microsoft.com/office/drawing/2014/main" id="{51C0DDCD-29E3-419D-B479-A5D98EAC0511}"/>
              </a:ext>
            </a:extLst>
          </p:cNvPr>
          <p:cNvSpPr txBox="1"/>
          <p:nvPr/>
        </p:nvSpPr>
        <p:spPr>
          <a:xfrm>
            <a:off x="9480959" y="5339529"/>
            <a:ext cx="309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fr-FR" sz="650" dirty="0">
                <a:latin typeface="+mj-lt"/>
              </a:rPr>
              <a:t>196</a:t>
            </a:r>
          </a:p>
          <a:p>
            <a:pPr algn="ctr">
              <a:spcAft>
                <a:spcPts val="600"/>
              </a:spcAft>
            </a:pPr>
            <a:r>
              <a:rPr lang="fr-FR" sz="650" dirty="0">
                <a:latin typeface="+mj-lt"/>
              </a:rPr>
              <a:t>721</a:t>
            </a:r>
          </a:p>
        </p:txBody>
      </p:sp>
      <p:sp>
        <p:nvSpPr>
          <p:cNvPr id="212" name="ZoneTexte 211">
            <a:extLst>
              <a:ext uri="{FF2B5EF4-FFF2-40B4-BE49-F238E27FC236}">
                <a16:creationId xmlns:a16="http://schemas.microsoft.com/office/drawing/2014/main" id="{5FF67E94-FC78-41A4-AF40-6FEEB34F473E}"/>
              </a:ext>
            </a:extLst>
          </p:cNvPr>
          <p:cNvSpPr txBox="1"/>
          <p:nvPr/>
        </p:nvSpPr>
        <p:spPr>
          <a:xfrm>
            <a:off x="9626534" y="5339529"/>
            <a:ext cx="309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fr-FR" sz="650" dirty="0">
                <a:latin typeface="+mj-lt"/>
              </a:rPr>
              <a:t>195</a:t>
            </a:r>
          </a:p>
          <a:p>
            <a:pPr algn="ctr">
              <a:spcAft>
                <a:spcPts val="600"/>
              </a:spcAft>
            </a:pPr>
            <a:r>
              <a:rPr lang="fr-FR" sz="650" dirty="0">
                <a:latin typeface="+mj-lt"/>
              </a:rPr>
              <a:t>717</a:t>
            </a:r>
          </a:p>
        </p:txBody>
      </p:sp>
      <p:sp>
        <p:nvSpPr>
          <p:cNvPr id="213" name="ZoneTexte 212">
            <a:extLst>
              <a:ext uri="{FF2B5EF4-FFF2-40B4-BE49-F238E27FC236}">
                <a16:creationId xmlns:a16="http://schemas.microsoft.com/office/drawing/2014/main" id="{9ED957BA-5414-4204-9AD2-AEA5FBADE640}"/>
              </a:ext>
            </a:extLst>
          </p:cNvPr>
          <p:cNvSpPr txBox="1"/>
          <p:nvPr/>
        </p:nvSpPr>
        <p:spPr>
          <a:xfrm>
            <a:off x="9772108" y="5339529"/>
            <a:ext cx="309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fr-FR" sz="650" dirty="0">
                <a:latin typeface="+mj-lt"/>
              </a:rPr>
              <a:t>194</a:t>
            </a:r>
          </a:p>
          <a:p>
            <a:pPr algn="ctr">
              <a:spcAft>
                <a:spcPts val="600"/>
              </a:spcAft>
            </a:pPr>
            <a:r>
              <a:rPr lang="fr-FR" sz="650" dirty="0">
                <a:latin typeface="+mj-lt"/>
              </a:rPr>
              <a:t>714</a:t>
            </a:r>
          </a:p>
        </p:txBody>
      </p:sp>
      <p:sp>
        <p:nvSpPr>
          <p:cNvPr id="214" name="ZoneTexte 213">
            <a:extLst>
              <a:ext uri="{FF2B5EF4-FFF2-40B4-BE49-F238E27FC236}">
                <a16:creationId xmlns:a16="http://schemas.microsoft.com/office/drawing/2014/main" id="{8DE5A6BC-3735-4043-AE71-5150AE919E71}"/>
              </a:ext>
            </a:extLst>
          </p:cNvPr>
          <p:cNvSpPr txBox="1"/>
          <p:nvPr/>
        </p:nvSpPr>
        <p:spPr>
          <a:xfrm>
            <a:off x="9917681" y="5339529"/>
            <a:ext cx="309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fr-FR" sz="650" dirty="0">
                <a:latin typeface="+mj-lt"/>
              </a:rPr>
              <a:t>189</a:t>
            </a:r>
          </a:p>
          <a:p>
            <a:pPr algn="ctr">
              <a:spcAft>
                <a:spcPts val="600"/>
              </a:spcAft>
            </a:pPr>
            <a:r>
              <a:rPr lang="fr-FR" sz="650" dirty="0">
                <a:latin typeface="+mj-lt"/>
              </a:rPr>
              <a:t>710</a:t>
            </a:r>
          </a:p>
        </p:txBody>
      </p:sp>
      <p:sp>
        <p:nvSpPr>
          <p:cNvPr id="215" name="ZoneTexte 214">
            <a:extLst>
              <a:ext uri="{FF2B5EF4-FFF2-40B4-BE49-F238E27FC236}">
                <a16:creationId xmlns:a16="http://schemas.microsoft.com/office/drawing/2014/main" id="{EFC91893-7871-42E8-BBAE-9E6548355641}"/>
              </a:ext>
            </a:extLst>
          </p:cNvPr>
          <p:cNvSpPr txBox="1"/>
          <p:nvPr/>
        </p:nvSpPr>
        <p:spPr>
          <a:xfrm>
            <a:off x="10063254" y="5339529"/>
            <a:ext cx="309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fr-FR" sz="650" dirty="0">
                <a:latin typeface="+mj-lt"/>
              </a:rPr>
              <a:t>188</a:t>
            </a:r>
          </a:p>
          <a:p>
            <a:pPr algn="ctr">
              <a:spcAft>
                <a:spcPts val="600"/>
              </a:spcAft>
            </a:pPr>
            <a:r>
              <a:rPr lang="fr-FR" sz="650" dirty="0">
                <a:latin typeface="+mj-lt"/>
              </a:rPr>
              <a:t>708</a:t>
            </a:r>
          </a:p>
        </p:txBody>
      </p:sp>
      <p:sp>
        <p:nvSpPr>
          <p:cNvPr id="216" name="ZoneTexte 215">
            <a:extLst>
              <a:ext uri="{FF2B5EF4-FFF2-40B4-BE49-F238E27FC236}">
                <a16:creationId xmlns:a16="http://schemas.microsoft.com/office/drawing/2014/main" id="{042A5FD2-AE51-4CD7-B093-305CBACFA056}"/>
              </a:ext>
            </a:extLst>
          </p:cNvPr>
          <p:cNvSpPr txBox="1"/>
          <p:nvPr/>
        </p:nvSpPr>
        <p:spPr>
          <a:xfrm>
            <a:off x="10208827" y="5339529"/>
            <a:ext cx="309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fr-FR" sz="650" dirty="0">
                <a:latin typeface="+mj-lt"/>
              </a:rPr>
              <a:t>187</a:t>
            </a:r>
          </a:p>
          <a:p>
            <a:pPr algn="ctr">
              <a:spcAft>
                <a:spcPts val="600"/>
              </a:spcAft>
            </a:pPr>
            <a:r>
              <a:rPr lang="fr-FR" sz="650" dirty="0">
                <a:latin typeface="+mj-lt"/>
              </a:rPr>
              <a:t>705</a:t>
            </a:r>
          </a:p>
        </p:txBody>
      </p:sp>
      <p:sp>
        <p:nvSpPr>
          <p:cNvPr id="217" name="ZoneTexte 216">
            <a:extLst>
              <a:ext uri="{FF2B5EF4-FFF2-40B4-BE49-F238E27FC236}">
                <a16:creationId xmlns:a16="http://schemas.microsoft.com/office/drawing/2014/main" id="{EA0F2E13-869C-4AE4-90D3-A6B584428F30}"/>
              </a:ext>
            </a:extLst>
          </p:cNvPr>
          <p:cNvSpPr txBox="1"/>
          <p:nvPr/>
        </p:nvSpPr>
        <p:spPr>
          <a:xfrm>
            <a:off x="10354400" y="5339529"/>
            <a:ext cx="309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fr-FR" sz="650" dirty="0">
                <a:latin typeface="+mj-lt"/>
              </a:rPr>
              <a:t>187</a:t>
            </a:r>
          </a:p>
          <a:p>
            <a:pPr algn="ctr">
              <a:spcAft>
                <a:spcPts val="600"/>
              </a:spcAft>
            </a:pPr>
            <a:r>
              <a:rPr lang="fr-FR" sz="650" dirty="0">
                <a:latin typeface="+mj-lt"/>
              </a:rPr>
              <a:t>699</a:t>
            </a:r>
          </a:p>
        </p:txBody>
      </p:sp>
      <p:sp>
        <p:nvSpPr>
          <p:cNvPr id="218" name="ZoneTexte 217">
            <a:extLst>
              <a:ext uri="{FF2B5EF4-FFF2-40B4-BE49-F238E27FC236}">
                <a16:creationId xmlns:a16="http://schemas.microsoft.com/office/drawing/2014/main" id="{6A160A17-25C8-453B-959C-975C3C9FB7D7}"/>
              </a:ext>
            </a:extLst>
          </p:cNvPr>
          <p:cNvSpPr txBox="1"/>
          <p:nvPr/>
        </p:nvSpPr>
        <p:spPr>
          <a:xfrm>
            <a:off x="10499973" y="5339529"/>
            <a:ext cx="309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fr-FR" sz="650" dirty="0">
                <a:latin typeface="+mj-lt"/>
              </a:rPr>
              <a:t>185</a:t>
            </a:r>
          </a:p>
          <a:p>
            <a:pPr algn="ctr">
              <a:spcAft>
                <a:spcPts val="600"/>
              </a:spcAft>
            </a:pPr>
            <a:r>
              <a:rPr lang="fr-FR" sz="650" dirty="0">
                <a:latin typeface="+mj-lt"/>
              </a:rPr>
              <a:t>698</a:t>
            </a:r>
          </a:p>
        </p:txBody>
      </p:sp>
      <p:sp>
        <p:nvSpPr>
          <p:cNvPr id="219" name="ZoneTexte 218">
            <a:extLst>
              <a:ext uri="{FF2B5EF4-FFF2-40B4-BE49-F238E27FC236}">
                <a16:creationId xmlns:a16="http://schemas.microsoft.com/office/drawing/2014/main" id="{32954C10-19E0-40E1-9BD7-F181FA550A54}"/>
              </a:ext>
            </a:extLst>
          </p:cNvPr>
          <p:cNvSpPr txBox="1"/>
          <p:nvPr/>
        </p:nvSpPr>
        <p:spPr>
          <a:xfrm>
            <a:off x="10645546" y="5339529"/>
            <a:ext cx="309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fr-FR" sz="650" dirty="0">
                <a:latin typeface="+mj-lt"/>
              </a:rPr>
              <a:t>185</a:t>
            </a:r>
          </a:p>
          <a:p>
            <a:pPr algn="ctr">
              <a:spcAft>
                <a:spcPts val="600"/>
              </a:spcAft>
            </a:pPr>
            <a:r>
              <a:rPr lang="fr-FR" sz="650" dirty="0">
                <a:latin typeface="+mj-lt"/>
              </a:rPr>
              <a:t>697</a:t>
            </a:r>
          </a:p>
        </p:txBody>
      </p:sp>
      <p:sp>
        <p:nvSpPr>
          <p:cNvPr id="220" name="ZoneTexte 219">
            <a:extLst>
              <a:ext uri="{FF2B5EF4-FFF2-40B4-BE49-F238E27FC236}">
                <a16:creationId xmlns:a16="http://schemas.microsoft.com/office/drawing/2014/main" id="{0914B50A-89CD-4861-8666-A3CE62376736}"/>
              </a:ext>
            </a:extLst>
          </p:cNvPr>
          <p:cNvSpPr txBox="1"/>
          <p:nvPr/>
        </p:nvSpPr>
        <p:spPr>
          <a:xfrm>
            <a:off x="10791119" y="5339529"/>
            <a:ext cx="309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fr-FR" sz="650" dirty="0">
                <a:latin typeface="+mj-lt"/>
              </a:rPr>
              <a:t>185</a:t>
            </a:r>
          </a:p>
          <a:p>
            <a:pPr algn="ctr">
              <a:spcAft>
                <a:spcPts val="600"/>
              </a:spcAft>
            </a:pPr>
            <a:r>
              <a:rPr lang="fr-FR" sz="650" dirty="0">
                <a:latin typeface="+mj-lt"/>
              </a:rPr>
              <a:t>694</a:t>
            </a:r>
          </a:p>
        </p:txBody>
      </p:sp>
      <p:sp>
        <p:nvSpPr>
          <p:cNvPr id="221" name="ZoneTexte 220">
            <a:extLst>
              <a:ext uri="{FF2B5EF4-FFF2-40B4-BE49-F238E27FC236}">
                <a16:creationId xmlns:a16="http://schemas.microsoft.com/office/drawing/2014/main" id="{2D518727-F04E-4A73-BDBA-60DAEFD8F299}"/>
              </a:ext>
            </a:extLst>
          </p:cNvPr>
          <p:cNvSpPr txBox="1"/>
          <p:nvPr/>
        </p:nvSpPr>
        <p:spPr>
          <a:xfrm>
            <a:off x="10936692" y="5339529"/>
            <a:ext cx="309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fr-FR" sz="650" dirty="0">
                <a:latin typeface="+mj-lt"/>
              </a:rPr>
              <a:t>185</a:t>
            </a:r>
          </a:p>
          <a:p>
            <a:pPr algn="ctr">
              <a:spcAft>
                <a:spcPts val="600"/>
              </a:spcAft>
            </a:pPr>
            <a:r>
              <a:rPr lang="fr-FR" sz="650" dirty="0">
                <a:latin typeface="+mj-lt"/>
              </a:rPr>
              <a:t>691</a:t>
            </a:r>
          </a:p>
        </p:txBody>
      </p:sp>
      <p:sp>
        <p:nvSpPr>
          <p:cNvPr id="222" name="ZoneTexte 221">
            <a:extLst>
              <a:ext uri="{FF2B5EF4-FFF2-40B4-BE49-F238E27FC236}">
                <a16:creationId xmlns:a16="http://schemas.microsoft.com/office/drawing/2014/main" id="{616AC04A-DC9F-4888-A568-32597C6D7A00}"/>
              </a:ext>
            </a:extLst>
          </p:cNvPr>
          <p:cNvSpPr txBox="1"/>
          <p:nvPr/>
        </p:nvSpPr>
        <p:spPr>
          <a:xfrm>
            <a:off x="11082265" y="5339529"/>
            <a:ext cx="309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fr-FR" sz="650" dirty="0">
                <a:latin typeface="+mj-lt"/>
              </a:rPr>
              <a:t>185</a:t>
            </a:r>
          </a:p>
          <a:p>
            <a:pPr algn="ctr">
              <a:spcAft>
                <a:spcPts val="600"/>
              </a:spcAft>
            </a:pPr>
            <a:r>
              <a:rPr lang="fr-FR" sz="650" dirty="0">
                <a:latin typeface="+mj-lt"/>
              </a:rPr>
              <a:t>687</a:t>
            </a:r>
          </a:p>
        </p:txBody>
      </p:sp>
      <p:sp>
        <p:nvSpPr>
          <p:cNvPr id="223" name="ZoneTexte 222">
            <a:extLst>
              <a:ext uri="{FF2B5EF4-FFF2-40B4-BE49-F238E27FC236}">
                <a16:creationId xmlns:a16="http://schemas.microsoft.com/office/drawing/2014/main" id="{3B4BF07E-07EA-4110-8247-6B41E6405EDC}"/>
              </a:ext>
            </a:extLst>
          </p:cNvPr>
          <p:cNvSpPr txBox="1"/>
          <p:nvPr/>
        </p:nvSpPr>
        <p:spPr>
          <a:xfrm>
            <a:off x="11227838" y="5339529"/>
            <a:ext cx="309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fr-FR" sz="650" dirty="0">
                <a:latin typeface="+mj-lt"/>
              </a:rPr>
              <a:t>185</a:t>
            </a:r>
          </a:p>
          <a:p>
            <a:pPr algn="ctr">
              <a:spcAft>
                <a:spcPts val="600"/>
              </a:spcAft>
            </a:pPr>
            <a:r>
              <a:rPr lang="fr-FR" sz="650" dirty="0">
                <a:latin typeface="+mj-lt"/>
              </a:rPr>
              <a:t>686</a:t>
            </a:r>
          </a:p>
        </p:txBody>
      </p:sp>
      <p:sp>
        <p:nvSpPr>
          <p:cNvPr id="224" name="ZoneTexte 223">
            <a:extLst>
              <a:ext uri="{FF2B5EF4-FFF2-40B4-BE49-F238E27FC236}">
                <a16:creationId xmlns:a16="http://schemas.microsoft.com/office/drawing/2014/main" id="{2A68F9B2-3EF9-4C82-BDD7-EF4F87B9FED2}"/>
              </a:ext>
            </a:extLst>
          </p:cNvPr>
          <p:cNvSpPr txBox="1"/>
          <p:nvPr/>
        </p:nvSpPr>
        <p:spPr>
          <a:xfrm>
            <a:off x="11373411" y="5339529"/>
            <a:ext cx="309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fr-FR" sz="650" dirty="0">
                <a:latin typeface="+mj-lt"/>
              </a:rPr>
              <a:t>184</a:t>
            </a:r>
          </a:p>
          <a:p>
            <a:pPr algn="ctr">
              <a:spcAft>
                <a:spcPts val="600"/>
              </a:spcAft>
            </a:pPr>
            <a:r>
              <a:rPr lang="fr-FR" sz="650" dirty="0">
                <a:latin typeface="+mj-lt"/>
              </a:rPr>
              <a:t>686</a:t>
            </a:r>
          </a:p>
        </p:txBody>
      </p:sp>
      <p:sp>
        <p:nvSpPr>
          <p:cNvPr id="225" name="ZoneTexte 224">
            <a:extLst>
              <a:ext uri="{FF2B5EF4-FFF2-40B4-BE49-F238E27FC236}">
                <a16:creationId xmlns:a16="http://schemas.microsoft.com/office/drawing/2014/main" id="{0BD253DD-D86B-4159-94DE-B5175899E071}"/>
              </a:ext>
            </a:extLst>
          </p:cNvPr>
          <p:cNvSpPr txBox="1"/>
          <p:nvPr/>
        </p:nvSpPr>
        <p:spPr>
          <a:xfrm>
            <a:off x="11560654" y="5339529"/>
            <a:ext cx="2263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fr-FR" sz="650" dirty="0">
                <a:latin typeface="+mj-lt"/>
              </a:rPr>
              <a:t>0</a:t>
            </a:r>
          </a:p>
          <a:p>
            <a:pPr algn="ctr">
              <a:spcAft>
                <a:spcPts val="600"/>
              </a:spcAft>
            </a:pPr>
            <a:r>
              <a:rPr lang="fr-FR" sz="650" dirty="0">
                <a:latin typeface="+mj-lt"/>
              </a:rPr>
              <a:t>0</a:t>
            </a:r>
          </a:p>
        </p:txBody>
      </p:sp>
      <p:sp>
        <p:nvSpPr>
          <p:cNvPr id="226" name="ZoneTexte 225">
            <a:extLst>
              <a:ext uri="{FF2B5EF4-FFF2-40B4-BE49-F238E27FC236}">
                <a16:creationId xmlns:a16="http://schemas.microsoft.com/office/drawing/2014/main" id="{F2411BDE-05F0-4C3A-8A11-5B826182B508}"/>
              </a:ext>
            </a:extLst>
          </p:cNvPr>
          <p:cNvSpPr txBox="1"/>
          <p:nvPr/>
        </p:nvSpPr>
        <p:spPr>
          <a:xfrm>
            <a:off x="9927541" y="4933940"/>
            <a:ext cx="130516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" b="1">
                <a:latin typeface="+mj-lt"/>
              </a:rPr>
              <a:t>Weeks from ART initiation</a:t>
            </a:r>
          </a:p>
        </p:txBody>
      </p:sp>
      <p:sp>
        <p:nvSpPr>
          <p:cNvPr id="229" name="ZoneTexte 228">
            <a:extLst>
              <a:ext uri="{FF2B5EF4-FFF2-40B4-BE49-F238E27FC236}">
                <a16:creationId xmlns:a16="http://schemas.microsoft.com/office/drawing/2014/main" id="{2E51919D-EB6A-420D-A580-3470CCAB9993}"/>
              </a:ext>
            </a:extLst>
          </p:cNvPr>
          <p:cNvSpPr txBox="1"/>
          <p:nvPr/>
        </p:nvSpPr>
        <p:spPr>
          <a:xfrm>
            <a:off x="8920943" y="5156635"/>
            <a:ext cx="740908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b="1">
                <a:latin typeface="+mj-lt"/>
              </a:rPr>
              <a:t>Number at risk</a:t>
            </a:r>
          </a:p>
        </p:txBody>
      </p:sp>
      <p:sp>
        <p:nvSpPr>
          <p:cNvPr id="230" name="ZoneTexte 229">
            <a:extLst>
              <a:ext uri="{FF2B5EF4-FFF2-40B4-BE49-F238E27FC236}">
                <a16:creationId xmlns:a16="http://schemas.microsoft.com/office/drawing/2014/main" id="{2B8CBDB3-FF90-428F-BB50-187FA5E56945}"/>
              </a:ext>
            </a:extLst>
          </p:cNvPr>
          <p:cNvSpPr txBox="1"/>
          <p:nvPr/>
        </p:nvSpPr>
        <p:spPr>
          <a:xfrm>
            <a:off x="9233056" y="2599781"/>
            <a:ext cx="2839240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50" b="1">
                <a:latin typeface="+mj-lt"/>
                <a:cs typeface="Calibri" panose="020F0502020204030204" pitchFamily="34" charset="0"/>
              </a:rPr>
              <a:t>Kaplan-Meier failure estimates</a:t>
            </a:r>
            <a:br>
              <a:rPr lang="en-US" sz="1050" b="1">
                <a:latin typeface="+mj-lt"/>
                <a:cs typeface="Calibri" panose="020F0502020204030204" pitchFamily="34" charset="0"/>
              </a:rPr>
            </a:br>
            <a:r>
              <a:rPr lang="en-US" sz="1050" b="1">
                <a:latin typeface="+mj-lt"/>
                <a:cs typeface="Calibri" panose="020F0502020204030204" pitchFamily="34" charset="0"/>
              </a:rPr>
              <a:t>for CD4/CD8 ratio normalization at cut-off </a:t>
            </a:r>
            <a:r>
              <a:rPr lang="en-US" sz="1050" b="1" u="sng">
                <a:latin typeface="+mj-lt"/>
                <a:cs typeface="Calibri" panose="020F0502020204030204" pitchFamily="34" charset="0"/>
              </a:rPr>
              <a:t>&gt;</a:t>
            </a:r>
            <a:r>
              <a:rPr lang="en-US" sz="1050" b="1">
                <a:latin typeface="+mj-lt"/>
                <a:cs typeface="Calibri" panose="020F0502020204030204" pitchFamily="34" charset="0"/>
              </a:rPr>
              <a:t> 1.5</a:t>
            </a:r>
          </a:p>
        </p:txBody>
      </p:sp>
      <p:sp>
        <p:nvSpPr>
          <p:cNvPr id="231" name="ZoneTexte 230">
            <a:extLst>
              <a:ext uri="{FF2B5EF4-FFF2-40B4-BE49-F238E27FC236}">
                <a16:creationId xmlns:a16="http://schemas.microsoft.com/office/drawing/2014/main" id="{37F9EDCA-28E4-4941-9439-38063CCCBDEE}"/>
              </a:ext>
            </a:extLst>
          </p:cNvPr>
          <p:cNvSpPr txBox="1"/>
          <p:nvPr/>
        </p:nvSpPr>
        <p:spPr>
          <a:xfrm>
            <a:off x="4754913" y="1929703"/>
            <a:ext cx="60008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>
                <a:solidFill>
                  <a:srgbClr val="0070C0"/>
                </a:solidFill>
                <a:latin typeface="+mj-lt"/>
                <a:cs typeface="Calibri" panose="020F0502020204030204" pitchFamily="34" charset="0"/>
              </a:rPr>
              <a:t>Kaplan-Meier survival  estimates for CD4/CD8 ratio normalization </a:t>
            </a:r>
            <a:br>
              <a:rPr lang="en-US" sz="1600" b="1">
                <a:solidFill>
                  <a:srgbClr val="0070C0"/>
                </a:solidFill>
                <a:latin typeface="+mj-lt"/>
                <a:cs typeface="Calibri" panose="020F0502020204030204" pitchFamily="34" charset="0"/>
              </a:rPr>
            </a:br>
            <a:r>
              <a:rPr lang="en-US" sz="1600" b="1">
                <a:solidFill>
                  <a:srgbClr val="0070C0"/>
                </a:solidFill>
                <a:latin typeface="+mj-lt"/>
                <a:cs typeface="Calibri" panose="020F0502020204030204" pitchFamily="34" charset="0"/>
              </a:rPr>
              <a:t>at 0.5, 1 and 1.5 cut-offs in participants with 2DR and 3DR</a:t>
            </a:r>
          </a:p>
        </p:txBody>
      </p:sp>
      <p:sp>
        <p:nvSpPr>
          <p:cNvPr id="233" name="Text Box 3">
            <a:extLst>
              <a:ext uri="{FF2B5EF4-FFF2-40B4-BE49-F238E27FC236}">
                <a16:creationId xmlns:a16="http://schemas.microsoft.com/office/drawing/2014/main" id="{DB013C5C-380A-4999-B5BB-6F1EC64486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08325" y="6444771"/>
            <a:ext cx="288367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eaLnBrk="0" hangingPunct="0"/>
            <a:r>
              <a:rPr lang="fr-FR" sz="1400" i="1" dirty="0">
                <a:solidFill>
                  <a:srgbClr val="0070C0"/>
                </a:solidFill>
              </a:rPr>
              <a:t>Martinez-Sanz J, CROI 2022, Abs. 482</a:t>
            </a:r>
          </a:p>
        </p:txBody>
      </p:sp>
      <p:sp>
        <p:nvSpPr>
          <p:cNvPr id="234" name="ZoneTexte 233">
            <a:extLst>
              <a:ext uri="{FF2B5EF4-FFF2-40B4-BE49-F238E27FC236}">
                <a16:creationId xmlns:a16="http://schemas.microsoft.com/office/drawing/2014/main" id="{A27DD8F1-5557-43C7-A9C9-B4F8D0C433F4}"/>
              </a:ext>
            </a:extLst>
          </p:cNvPr>
          <p:cNvSpPr txBox="1"/>
          <p:nvPr/>
        </p:nvSpPr>
        <p:spPr>
          <a:xfrm>
            <a:off x="6233521" y="3122861"/>
            <a:ext cx="312906" cy="21544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r"/>
            <a:r>
              <a:rPr lang="fr-FR" sz="800" dirty="0">
                <a:latin typeface="+mj-lt"/>
              </a:rPr>
              <a:t>0,5</a:t>
            </a:r>
          </a:p>
        </p:txBody>
      </p:sp>
      <p:sp>
        <p:nvSpPr>
          <p:cNvPr id="235" name="ZoneTexte 234">
            <a:extLst>
              <a:ext uri="{FF2B5EF4-FFF2-40B4-BE49-F238E27FC236}">
                <a16:creationId xmlns:a16="http://schemas.microsoft.com/office/drawing/2014/main" id="{32A5FD2B-C2C4-46AD-BFE1-B1198E79600F}"/>
              </a:ext>
            </a:extLst>
          </p:cNvPr>
          <p:cNvSpPr txBox="1"/>
          <p:nvPr/>
        </p:nvSpPr>
        <p:spPr>
          <a:xfrm>
            <a:off x="6233521" y="3397863"/>
            <a:ext cx="312906" cy="21544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r"/>
            <a:r>
              <a:rPr lang="fr-FR" sz="800" dirty="0">
                <a:latin typeface="+mj-lt"/>
              </a:rPr>
              <a:t>0,4</a:t>
            </a:r>
          </a:p>
        </p:txBody>
      </p:sp>
      <p:sp>
        <p:nvSpPr>
          <p:cNvPr id="236" name="ZoneTexte 235">
            <a:extLst>
              <a:ext uri="{FF2B5EF4-FFF2-40B4-BE49-F238E27FC236}">
                <a16:creationId xmlns:a16="http://schemas.microsoft.com/office/drawing/2014/main" id="{5C898D93-4823-464F-BAAC-A84562DA2AFC}"/>
              </a:ext>
            </a:extLst>
          </p:cNvPr>
          <p:cNvSpPr txBox="1"/>
          <p:nvPr/>
        </p:nvSpPr>
        <p:spPr>
          <a:xfrm>
            <a:off x="6233521" y="3680486"/>
            <a:ext cx="312906" cy="21544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r"/>
            <a:r>
              <a:rPr lang="fr-FR" sz="800" dirty="0">
                <a:latin typeface="+mj-lt"/>
              </a:rPr>
              <a:t>0,3</a:t>
            </a:r>
          </a:p>
        </p:txBody>
      </p:sp>
      <p:sp>
        <p:nvSpPr>
          <p:cNvPr id="237" name="ZoneTexte 236">
            <a:extLst>
              <a:ext uri="{FF2B5EF4-FFF2-40B4-BE49-F238E27FC236}">
                <a16:creationId xmlns:a16="http://schemas.microsoft.com/office/drawing/2014/main" id="{30567DB3-4FC4-4295-8BDD-30200851DBDE}"/>
              </a:ext>
            </a:extLst>
          </p:cNvPr>
          <p:cNvSpPr txBox="1"/>
          <p:nvPr/>
        </p:nvSpPr>
        <p:spPr>
          <a:xfrm>
            <a:off x="6233521" y="3955489"/>
            <a:ext cx="312906" cy="21544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r"/>
            <a:r>
              <a:rPr lang="fr-FR" sz="800" dirty="0">
                <a:latin typeface="+mj-lt"/>
              </a:rPr>
              <a:t>0,2</a:t>
            </a:r>
          </a:p>
        </p:txBody>
      </p:sp>
      <p:sp>
        <p:nvSpPr>
          <p:cNvPr id="238" name="ZoneTexte 237">
            <a:extLst>
              <a:ext uri="{FF2B5EF4-FFF2-40B4-BE49-F238E27FC236}">
                <a16:creationId xmlns:a16="http://schemas.microsoft.com/office/drawing/2014/main" id="{6430CD5A-5045-4C53-BF0E-EE10063DBE8B}"/>
              </a:ext>
            </a:extLst>
          </p:cNvPr>
          <p:cNvSpPr txBox="1"/>
          <p:nvPr/>
        </p:nvSpPr>
        <p:spPr>
          <a:xfrm>
            <a:off x="6233521" y="4230493"/>
            <a:ext cx="312906" cy="21544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r"/>
            <a:r>
              <a:rPr lang="fr-FR" sz="800" dirty="0">
                <a:latin typeface="+mj-lt"/>
              </a:rPr>
              <a:t>0,1</a:t>
            </a:r>
          </a:p>
        </p:txBody>
      </p:sp>
      <p:sp>
        <p:nvSpPr>
          <p:cNvPr id="239" name="ZoneTexte 238">
            <a:extLst>
              <a:ext uri="{FF2B5EF4-FFF2-40B4-BE49-F238E27FC236}">
                <a16:creationId xmlns:a16="http://schemas.microsoft.com/office/drawing/2014/main" id="{170F6602-A3BC-464C-B706-E7FA5E0549DA}"/>
              </a:ext>
            </a:extLst>
          </p:cNvPr>
          <p:cNvSpPr txBox="1"/>
          <p:nvPr/>
        </p:nvSpPr>
        <p:spPr>
          <a:xfrm>
            <a:off x="6310466" y="4505494"/>
            <a:ext cx="235962" cy="21544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r"/>
            <a:r>
              <a:rPr lang="fr-FR" sz="800" dirty="0">
                <a:latin typeface="+mj-lt"/>
              </a:rPr>
              <a:t>0</a:t>
            </a:r>
          </a:p>
        </p:txBody>
      </p:sp>
      <p:sp>
        <p:nvSpPr>
          <p:cNvPr id="240" name="ZoneTexte 239">
            <a:extLst>
              <a:ext uri="{FF2B5EF4-FFF2-40B4-BE49-F238E27FC236}">
                <a16:creationId xmlns:a16="http://schemas.microsoft.com/office/drawing/2014/main" id="{B6DB33DC-47EB-49C7-BC68-CD0B8B79CE36}"/>
              </a:ext>
            </a:extLst>
          </p:cNvPr>
          <p:cNvSpPr txBox="1"/>
          <p:nvPr/>
        </p:nvSpPr>
        <p:spPr>
          <a:xfrm>
            <a:off x="3269223" y="3122861"/>
            <a:ext cx="312906" cy="21544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r"/>
            <a:r>
              <a:rPr lang="fr-FR" sz="800" dirty="0">
                <a:latin typeface="+mj-lt"/>
              </a:rPr>
              <a:t>0,5</a:t>
            </a:r>
          </a:p>
        </p:txBody>
      </p:sp>
      <p:sp>
        <p:nvSpPr>
          <p:cNvPr id="241" name="ZoneTexte 240">
            <a:extLst>
              <a:ext uri="{FF2B5EF4-FFF2-40B4-BE49-F238E27FC236}">
                <a16:creationId xmlns:a16="http://schemas.microsoft.com/office/drawing/2014/main" id="{D37D82BD-0466-4A97-B43E-834FD6B0000E}"/>
              </a:ext>
            </a:extLst>
          </p:cNvPr>
          <p:cNvSpPr txBox="1"/>
          <p:nvPr/>
        </p:nvSpPr>
        <p:spPr>
          <a:xfrm>
            <a:off x="3269223" y="3397863"/>
            <a:ext cx="312906" cy="21544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r"/>
            <a:r>
              <a:rPr lang="fr-FR" sz="800" dirty="0">
                <a:latin typeface="+mj-lt"/>
              </a:rPr>
              <a:t>0,4</a:t>
            </a:r>
          </a:p>
        </p:txBody>
      </p:sp>
      <p:sp>
        <p:nvSpPr>
          <p:cNvPr id="242" name="ZoneTexte 241">
            <a:extLst>
              <a:ext uri="{FF2B5EF4-FFF2-40B4-BE49-F238E27FC236}">
                <a16:creationId xmlns:a16="http://schemas.microsoft.com/office/drawing/2014/main" id="{D3735897-FB69-47B9-9F9A-12359267BA97}"/>
              </a:ext>
            </a:extLst>
          </p:cNvPr>
          <p:cNvSpPr txBox="1"/>
          <p:nvPr/>
        </p:nvSpPr>
        <p:spPr>
          <a:xfrm>
            <a:off x="3269223" y="3680486"/>
            <a:ext cx="312906" cy="21544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r"/>
            <a:r>
              <a:rPr lang="fr-FR" sz="800" dirty="0">
                <a:latin typeface="+mj-lt"/>
              </a:rPr>
              <a:t>0,3</a:t>
            </a:r>
          </a:p>
        </p:txBody>
      </p:sp>
      <p:sp>
        <p:nvSpPr>
          <p:cNvPr id="243" name="ZoneTexte 242">
            <a:extLst>
              <a:ext uri="{FF2B5EF4-FFF2-40B4-BE49-F238E27FC236}">
                <a16:creationId xmlns:a16="http://schemas.microsoft.com/office/drawing/2014/main" id="{1E2C79AE-807E-41CF-B556-A4C9DE7529E1}"/>
              </a:ext>
            </a:extLst>
          </p:cNvPr>
          <p:cNvSpPr txBox="1"/>
          <p:nvPr/>
        </p:nvSpPr>
        <p:spPr>
          <a:xfrm>
            <a:off x="3269223" y="3955489"/>
            <a:ext cx="312906" cy="21544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r"/>
            <a:r>
              <a:rPr lang="fr-FR" sz="800" dirty="0">
                <a:latin typeface="+mj-lt"/>
              </a:rPr>
              <a:t>0,2</a:t>
            </a:r>
          </a:p>
        </p:txBody>
      </p:sp>
      <p:sp>
        <p:nvSpPr>
          <p:cNvPr id="244" name="ZoneTexte 243">
            <a:extLst>
              <a:ext uri="{FF2B5EF4-FFF2-40B4-BE49-F238E27FC236}">
                <a16:creationId xmlns:a16="http://schemas.microsoft.com/office/drawing/2014/main" id="{8E919850-DED2-4CF5-8E52-D592F0F985EB}"/>
              </a:ext>
            </a:extLst>
          </p:cNvPr>
          <p:cNvSpPr txBox="1"/>
          <p:nvPr/>
        </p:nvSpPr>
        <p:spPr>
          <a:xfrm>
            <a:off x="3269223" y="4230493"/>
            <a:ext cx="312906" cy="21544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r"/>
            <a:r>
              <a:rPr lang="fr-FR" sz="800" dirty="0">
                <a:latin typeface="+mj-lt"/>
              </a:rPr>
              <a:t>0,1</a:t>
            </a:r>
          </a:p>
        </p:txBody>
      </p:sp>
      <p:sp>
        <p:nvSpPr>
          <p:cNvPr id="245" name="ZoneTexte 244">
            <a:extLst>
              <a:ext uri="{FF2B5EF4-FFF2-40B4-BE49-F238E27FC236}">
                <a16:creationId xmlns:a16="http://schemas.microsoft.com/office/drawing/2014/main" id="{B4FB96B9-AAFD-4961-9491-BB508427428C}"/>
              </a:ext>
            </a:extLst>
          </p:cNvPr>
          <p:cNvSpPr txBox="1"/>
          <p:nvPr/>
        </p:nvSpPr>
        <p:spPr>
          <a:xfrm>
            <a:off x="3346168" y="4505494"/>
            <a:ext cx="235962" cy="21544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r"/>
            <a:r>
              <a:rPr lang="fr-FR" sz="800" dirty="0">
                <a:latin typeface="+mj-lt"/>
              </a:rPr>
              <a:t>0</a:t>
            </a:r>
          </a:p>
        </p:txBody>
      </p:sp>
      <p:sp>
        <p:nvSpPr>
          <p:cNvPr id="247" name="Line 82">
            <a:extLst>
              <a:ext uri="{FF2B5EF4-FFF2-40B4-BE49-F238E27FC236}">
                <a16:creationId xmlns:a16="http://schemas.microsoft.com/office/drawing/2014/main" id="{F7BF3F84-0806-422C-9D4E-2234EF12B44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174580" y="5612738"/>
            <a:ext cx="271772" cy="0"/>
          </a:xfrm>
          <a:prstGeom prst="line">
            <a:avLst/>
          </a:prstGeom>
          <a:noFill/>
          <a:ln w="15875" cap="rnd">
            <a:solidFill>
              <a:srgbClr val="0066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650">
              <a:latin typeface="+mj-lt"/>
            </a:endParaRPr>
          </a:p>
        </p:txBody>
      </p:sp>
      <p:sp>
        <p:nvSpPr>
          <p:cNvPr id="248" name="Line 83">
            <a:extLst>
              <a:ext uri="{FF2B5EF4-FFF2-40B4-BE49-F238E27FC236}">
                <a16:creationId xmlns:a16="http://schemas.microsoft.com/office/drawing/2014/main" id="{FEC74E80-A44B-4EF8-9107-76DC92C94E9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174580" y="5443908"/>
            <a:ext cx="271772" cy="0"/>
          </a:xfrm>
          <a:prstGeom prst="line">
            <a:avLst/>
          </a:prstGeom>
          <a:noFill/>
          <a:ln w="15875" cap="rnd">
            <a:solidFill>
              <a:srgbClr val="FF66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650">
              <a:latin typeface="+mj-lt"/>
            </a:endParaRPr>
          </a:p>
        </p:txBody>
      </p:sp>
      <p:sp>
        <p:nvSpPr>
          <p:cNvPr id="249" name="Line 82">
            <a:extLst>
              <a:ext uri="{FF2B5EF4-FFF2-40B4-BE49-F238E27FC236}">
                <a16:creationId xmlns:a16="http://schemas.microsoft.com/office/drawing/2014/main" id="{908AC6B3-731B-4EA2-A131-1CCBB2E01AA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063007" y="5612738"/>
            <a:ext cx="271772" cy="0"/>
          </a:xfrm>
          <a:prstGeom prst="line">
            <a:avLst/>
          </a:prstGeom>
          <a:noFill/>
          <a:ln w="15875" cap="rnd">
            <a:solidFill>
              <a:srgbClr val="0066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650">
              <a:latin typeface="+mj-lt"/>
            </a:endParaRPr>
          </a:p>
        </p:txBody>
      </p:sp>
      <p:sp>
        <p:nvSpPr>
          <p:cNvPr id="250" name="Line 83">
            <a:extLst>
              <a:ext uri="{FF2B5EF4-FFF2-40B4-BE49-F238E27FC236}">
                <a16:creationId xmlns:a16="http://schemas.microsoft.com/office/drawing/2014/main" id="{1C70C736-1F20-4FE4-ADE4-D79386EEF1E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063007" y="5443908"/>
            <a:ext cx="271772" cy="0"/>
          </a:xfrm>
          <a:prstGeom prst="line">
            <a:avLst/>
          </a:prstGeom>
          <a:noFill/>
          <a:ln w="15875" cap="rnd">
            <a:solidFill>
              <a:srgbClr val="FF66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65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764578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reeform 5">
            <a:extLst>
              <a:ext uri="{FF2B5EF4-FFF2-40B4-BE49-F238E27FC236}">
                <a16:creationId xmlns:a16="http://schemas.microsoft.com/office/drawing/2014/main" id="{B594D0C7-42FC-EE48-9CA8-62341F9C6C19}"/>
              </a:ext>
            </a:extLst>
          </p:cNvPr>
          <p:cNvSpPr>
            <a:spLocks/>
          </p:cNvSpPr>
          <p:nvPr/>
        </p:nvSpPr>
        <p:spPr bwMode="auto">
          <a:xfrm rot="4583703">
            <a:off x="4085341" y="4375226"/>
            <a:ext cx="2741998" cy="1927385"/>
          </a:xfrm>
          <a:custGeom>
            <a:avLst/>
            <a:gdLst>
              <a:gd name="T0" fmla="*/ 939 w 939"/>
              <a:gd name="T1" fmla="*/ 370 h 681"/>
              <a:gd name="T2" fmla="*/ 918 w 939"/>
              <a:gd name="T3" fmla="*/ 496 h 681"/>
              <a:gd name="T4" fmla="*/ 715 w 939"/>
              <a:gd name="T5" fmla="*/ 666 h 681"/>
              <a:gd name="T6" fmla="*/ 104 w 939"/>
              <a:gd name="T7" fmla="*/ 487 h 681"/>
              <a:gd name="T8" fmla="*/ 90 w 939"/>
              <a:gd name="T9" fmla="*/ 283 h 681"/>
              <a:gd name="T10" fmla="*/ 552 w 939"/>
              <a:gd name="T11" fmla="*/ 19 h 681"/>
              <a:gd name="T12" fmla="*/ 738 w 939"/>
              <a:gd name="T13" fmla="*/ 16 h 681"/>
              <a:gd name="T14" fmla="*/ 862 w 939"/>
              <a:gd name="T15" fmla="*/ 114 h 681"/>
              <a:gd name="T16" fmla="*/ 939 w 939"/>
              <a:gd name="T17" fmla="*/ 370 h 6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939" h="681">
                <a:moveTo>
                  <a:pt x="939" y="370"/>
                </a:moveTo>
                <a:cubicBezTo>
                  <a:pt x="939" y="433"/>
                  <a:pt x="928" y="455"/>
                  <a:pt x="918" y="496"/>
                </a:cubicBezTo>
                <a:cubicBezTo>
                  <a:pt x="888" y="609"/>
                  <a:pt x="831" y="658"/>
                  <a:pt x="715" y="666"/>
                </a:cubicBezTo>
                <a:cubicBezTo>
                  <a:pt x="490" y="681"/>
                  <a:pt x="284" y="617"/>
                  <a:pt x="104" y="487"/>
                </a:cubicBezTo>
                <a:cubicBezTo>
                  <a:pt x="0" y="411"/>
                  <a:pt x="10" y="364"/>
                  <a:pt x="90" y="283"/>
                </a:cubicBezTo>
                <a:cubicBezTo>
                  <a:pt x="219" y="152"/>
                  <a:pt x="375" y="64"/>
                  <a:pt x="552" y="19"/>
                </a:cubicBezTo>
                <a:cubicBezTo>
                  <a:pt x="611" y="4"/>
                  <a:pt x="680" y="0"/>
                  <a:pt x="738" y="16"/>
                </a:cubicBezTo>
                <a:cubicBezTo>
                  <a:pt x="786" y="29"/>
                  <a:pt x="839" y="71"/>
                  <a:pt x="862" y="114"/>
                </a:cubicBezTo>
                <a:cubicBezTo>
                  <a:pt x="902" y="191"/>
                  <a:pt x="939" y="294"/>
                  <a:pt x="939" y="370"/>
                </a:cubicBezTo>
                <a:close/>
              </a:path>
            </a:pathLst>
          </a:custGeom>
          <a:gradFill>
            <a:gsLst>
              <a:gs pos="100000">
                <a:schemeClr val="tx2">
                  <a:lumMod val="20000"/>
                  <a:lumOff val="80000"/>
                </a:schemeClr>
              </a:gs>
              <a:gs pos="0">
                <a:schemeClr val="accent1">
                  <a:tint val="50000"/>
                  <a:shade val="100000"/>
                  <a:satMod val="350000"/>
                </a:schemeClr>
              </a:gs>
            </a:gsLst>
            <a:lin ang="162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19" name="Freeform 5">
            <a:extLst>
              <a:ext uri="{FF2B5EF4-FFF2-40B4-BE49-F238E27FC236}">
                <a16:creationId xmlns:a16="http://schemas.microsoft.com/office/drawing/2014/main" id="{79C6C9C3-5F68-D24D-9195-B527322ED3ED}"/>
              </a:ext>
            </a:extLst>
          </p:cNvPr>
          <p:cNvSpPr>
            <a:spLocks/>
          </p:cNvSpPr>
          <p:nvPr/>
        </p:nvSpPr>
        <p:spPr bwMode="auto">
          <a:xfrm rot="10420084">
            <a:off x="1333496" y="2776872"/>
            <a:ext cx="3161733" cy="1641748"/>
          </a:xfrm>
          <a:custGeom>
            <a:avLst/>
            <a:gdLst>
              <a:gd name="T0" fmla="*/ 939 w 939"/>
              <a:gd name="T1" fmla="*/ 370 h 681"/>
              <a:gd name="T2" fmla="*/ 918 w 939"/>
              <a:gd name="T3" fmla="*/ 496 h 681"/>
              <a:gd name="T4" fmla="*/ 715 w 939"/>
              <a:gd name="T5" fmla="*/ 666 h 681"/>
              <a:gd name="T6" fmla="*/ 104 w 939"/>
              <a:gd name="T7" fmla="*/ 487 h 681"/>
              <a:gd name="T8" fmla="*/ 90 w 939"/>
              <a:gd name="T9" fmla="*/ 283 h 681"/>
              <a:gd name="T10" fmla="*/ 552 w 939"/>
              <a:gd name="T11" fmla="*/ 19 h 681"/>
              <a:gd name="T12" fmla="*/ 738 w 939"/>
              <a:gd name="T13" fmla="*/ 16 h 681"/>
              <a:gd name="T14" fmla="*/ 862 w 939"/>
              <a:gd name="T15" fmla="*/ 114 h 681"/>
              <a:gd name="T16" fmla="*/ 939 w 939"/>
              <a:gd name="T17" fmla="*/ 370 h 6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939" h="681">
                <a:moveTo>
                  <a:pt x="939" y="370"/>
                </a:moveTo>
                <a:cubicBezTo>
                  <a:pt x="939" y="433"/>
                  <a:pt x="928" y="455"/>
                  <a:pt x="918" y="496"/>
                </a:cubicBezTo>
                <a:cubicBezTo>
                  <a:pt x="888" y="609"/>
                  <a:pt x="831" y="658"/>
                  <a:pt x="715" y="666"/>
                </a:cubicBezTo>
                <a:cubicBezTo>
                  <a:pt x="490" y="681"/>
                  <a:pt x="284" y="617"/>
                  <a:pt x="104" y="487"/>
                </a:cubicBezTo>
                <a:cubicBezTo>
                  <a:pt x="0" y="411"/>
                  <a:pt x="10" y="364"/>
                  <a:pt x="90" y="283"/>
                </a:cubicBezTo>
                <a:cubicBezTo>
                  <a:pt x="219" y="152"/>
                  <a:pt x="375" y="64"/>
                  <a:pt x="552" y="19"/>
                </a:cubicBezTo>
                <a:cubicBezTo>
                  <a:pt x="611" y="4"/>
                  <a:pt x="680" y="0"/>
                  <a:pt x="738" y="16"/>
                </a:cubicBezTo>
                <a:cubicBezTo>
                  <a:pt x="786" y="29"/>
                  <a:pt x="839" y="71"/>
                  <a:pt x="862" y="114"/>
                </a:cubicBezTo>
                <a:cubicBezTo>
                  <a:pt x="902" y="191"/>
                  <a:pt x="939" y="294"/>
                  <a:pt x="939" y="370"/>
                </a:cubicBezTo>
                <a:close/>
              </a:path>
            </a:pathLst>
          </a:custGeom>
          <a:gradFill>
            <a:gsLst>
              <a:gs pos="100000">
                <a:schemeClr val="tx2">
                  <a:lumMod val="20000"/>
                  <a:lumOff val="80000"/>
                </a:schemeClr>
              </a:gs>
              <a:gs pos="0">
                <a:schemeClr val="accent1">
                  <a:tint val="50000"/>
                  <a:shade val="100000"/>
                  <a:satMod val="350000"/>
                </a:schemeClr>
              </a:gs>
            </a:gsLst>
            <a:lin ang="162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88A392A7-8F1D-4C7A-A314-0684FD2E6C70}"/>
              </a:ext>
            </a:extLst>
          </p:cNvPr>
          <p:cNvGrpSpPr/>
          <p:nvPr/>
        </p:nvGrpSpPr>
        <p:grpSpPr>
          <a:xfrm>
            <a:off x="1732382" y="124748"/>
            <a:ext cx="7447915" cy="5976646"/>
            <a:chOff x="2808898" y="208473"/>
            <a:chExt cx="7447915" cy="5976646"/>
          </a:xfrm>
        </p:grpSpPr>
        <p:sp>
          <p:nvSpPr>
            <p:cNvPr id="28" name="Freeform 5">
              <a:extLst>
                <a:ext uri="{FF2B5EF4-FFF2-40B4-BE49-F238E27FC236}">
                  <a16:creationId xmlns:a16="http://schemas.microsoft.com/office/drawing/2014/main" id="{3B18667D-AB7E-4695-B3C4-7E6877348ECA}"/>
                </a:ext>
              </a:extLst>
            </p:cNvPr>
            <p:cNvSpPr>
              <a:spLocks/>
            </p:cNvSpPr>
            <p:nvPr/>
          </p:nvSpPr>
          <p:spPr bwMode="auto">
            <a:xfrm rot="11431672">
              <a:off x="2808898" y="1711843"/>
              <a:ext cx="3161733" cy="1641748"/>
            </a:xfrm>
            <a:custGeom>
              <a:avLst/>
              <a:gdLst>
                <a:gd name="T0" fmla="*/ 939 w 939"/>
                <a:gd name="T1" fmla="*/ 370 h 681"/>
                <a:gd name="T2" fmla="*/ 918 w 939"/>
                <a:gd name="T3" fmla="*/ 496 h 681"/>
                <a:gd name="T4" fmla="*/ 715 w 939"/>
                <a:gd name="T5" fmla="*/ 666 h 681"/>
                <a:gd name="T6" fmla="*/ 104 w 939"/>
                <a:gd name="T7" fmla="*/ 487 h 681"/>
                <a:gd name="T8" fmla="*/ 90 w 939"/>
                <a:gd name="T9" fmla="*/ 283 h 681"/>
                <a:gd name="T10" fmla="*/ 552 w 939"/>
                <a:gd name="T11" fmla="*/ 19 h 681"/>
                <a:gd name="T12" fmla="*/ 738 w 939"/>
                <a:gd name="T13" fmla="*/ 16 h 681"/>
                <a:gd name="T14" fmla="*/ 862 w 939"/>
                <a:gd name="T15" fmla="*/ 114 h 681"/>
                <a:gd name="T16" fmla="*/ 939 w 939"/>
                <a:gd name="T17" fmla="*/ 370 h 6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39" h="681">
                  <a:moveTo>
                    <a:pt x="939" y="370"/>
                  </a:moveTo>
                  <a:cubicBezTo>
                    <a:pt x="939" y="433"/>
                    <a:pt x="928" y="455"/>
                    <a:pt x="918" y="496"/>
                  </a:cubicBezTo>
                  <a:cubicBezTo>
                    <a:pt x="888" y="609"/>
                    <a:pt x="831" y="658"/>
                    <a:pt x="715" y="666"/>
                  </a:cubicBezTo>
                  <a:cubicBezTo>
                    <a:pt x="490" y="681"/>
                    <a:pt x="284" y="617"/>
                    <a:pt x="104" y="487"/>
                  </a:cubicBezTo>
                  <a:cubicBezTo>
                    <a:pt x="0" y="411"/>
                    <a:pt x="10" y="364"/>
                    <a:pt x="90" y="283"/>
                  </a:cubicBezTo>
                  <a:cubicBezTo>
                    <a:pt x="219" y="152"/>
                    <a:pt x="375" y="64"/>
                    <a:pt x="552" y="19"/>
                  </a:cubicBezTo>
                  <a:cubicBezTo>
                    <a:pt x="611" y="4"/>
                    <a:pt x="680" y="0"/>
                    <a:pt x="738" y="16"/>
                  </a:cubicBezTo>
                  <a:cubicBezTo>
                    <a:pt x="786" y="29"/>
                    <a:pt x="839" y="71"/>
                    <a:pt x="862" y="114"/>
                  </a:cubicBezTo>
                  <a:cubicBezTo>
                    <a:pt x="902" y="191"/>
                    <a:pt x="939" y="294"/>
                    <a:pt x="939" y="370"/>
                  </a:cubicBezTo>
                  <a:close/>
                </a:path>
              </a:pathLst>
            </a:custGeom>
            <a:gradFill>
              <a:gsLst>
                <a:gs pos="100000">
                  <a:schemeClr val="tx2">
                    <a:lumMod val="20000"/>
                    <a:lumOff val="80000"/>
                  </a:schemeClr>
                </a:gs>
                <a:gs pos="0">
                  <a:schemeClr val="accent1">
                    <a:tint val="50000"/>
                    <a:shade val="100000"/>
                    <a:satMod val="350000"/>
                  </a:schemeClr>
                </a:gs>
              </a:gsLst>
              <a:lin ang="16200000" scaled="0"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/>
            </a:p>
          </p:txBody>
        </p:sp>
        <p:grpSp>
          <p:nvGrpSpPr>
            <p:cNvPr id="3" name="Groupe 2">
              <a:extLst>
                <a:ext uri="{FF2B5EF4-FFF2-40B4-BE49-F238E27FC236}">
                  <a16:creationId xmlns:a16="http://schemas.microsoft.com/office/drawing/2014/main" id="{884EE2D0-CF66-413D-824C-4518ABACFCB4}"/>
                </a:ext>
              </a:extLst>
            </p:cNvPr>
            <p:cNvGrpSpPr/>
            <p:nvPr/>
          </p:nvGrpSpPr>
          <p:grpSpPr>
            <a:xfrm>
              <a:off x="3542922" y="208473"/>
              <a:ext cx="6713891" cy="5976646"/>
              <a:chOff x="3905075" y="66213"/>
              <a:chExt cx="6713891" cy="5976646"/>
            </a:xfrm>
          </p:grpSpPr>
          <p:sp>
            <p:nvSpPr>
              <p:cNvPr id="23" name="Freeform 5">
                <a:extLst>
                  <a:ext uri="{FF2B5EF4-FFF2-40B4-BE49-F238E27FC236}">
                    <a16:creationId xmlns:a16="http://schemas.microsoft.com/office/drawing/2014/main" id="{3B18667D-AB7E-4695-B3C4-7E6877348ECA}"/>
                  </a:ext>
                </a:extLst>
              </p:cNvPr>
              <p:cNvSpPr>
                <a:spLocks/>
              </p:cNvSpPr>
              <p:nvPr/>
            </p:nvSpPr>
            <p:spPr bwMode="auto">
              <a:xfrm rot="1929400">
                <a:off x="6507794" y="3237261"/>
                <a:ext cx="3472867" cy="2348359"/>
              </a:xfrm>
              <a:custGeom>
                <a:avLst/>
                <a:gdLst>
                  <a:gd name="T0" fmla="*/ 939 w 939"/>
                  <a:gd name="T1" fmla="*/ 370 h 681"/>
                  <a:gd name="T2" fmla="*/ 918 w 939"/>
                  <a:gd name="T3" fmla="*/ 496 h 681"/>
                  <a:gd name="T4" fmla="*/ 715 w 939"/>
                  <a:gd name="T5" fmla="*/ 666 h 681"/>
                  <a:gd name="T6" fmla="*/ 104 w 939"/>
                  <a:gd name="T7" fmla="*/ 487 h 681"/>
                  <a:gd name="T8" fmla="*/ 90 w 939"/>
                  <a:gd name="T9" fmla="*/ 283 h 681"/>
                  <a:gd name="T10" fmla="*/ 552 w 939"/>
                  <a:gd name="T11" fmla="*/ 19 h 681"/>
                  <a:gd name="T12" fmla="*/ 738 w 939"/>
                  <a:gd name="T13" fmla="*/ 16 h 681"/>
                  <a:gd name="T14" fmla="*/ 862 w 939"/>
                  <a:gd name="T15" fmla="*/ 114 h 681"/>
                  <a:gd name="T16" fmla="*/ 939 w 939"/>
                  <a:gd name="T17" fmla="*/ 370 h 6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39" h="681">
                    <a:moveTo>
                      <a:pt x="939" y="370"/>
                    </a:moveTo>
                    <a:cubicBezTo>
                      <a:pt x="939" y="433"/>
                      <a:pt x="928" y="455"/>
                      <a:pt x="918" y="496"/>
                    </a:cubicBezTo>
                    <a:cubicBezTo>
                      <a:pt x="888" y="609"/>
                      <a:pt x="831" y="658"/>
                      <a:pt x="715" y="666"/>
                    </a:cubicBezTo>
                    <a:cubicBezTo>
                      <a:pt x="490" y="681"/>
                      <a:pt x="284" y="617"/>
                      <a:pt x="104" y="487"/>
                    </a:cubicBezTo>
                    <a:cubicBezTo>
                      <a:pt x="0" y="411"/>
                      <a:pt x="10" y="364"/>
                      <a:pt x="90" y="283"/>
                    </a:cubicBezTo>
                    <a:cubicBezTo>
                      <a:pt x="219" y="152"/>
                      <a:pt x="375" y="64"/>
                      <a:pt x="552" y="19"/>
                    </a:cubicBezTo>
                    <a:cubicBezTo>
                      <a:pt x="611" y="4"/>
                      <a:pt x="680" y="0"/>
                      <a:pt x="738" y="16"/>
                    </a:cubicBezTo>
                    <a:cubicBezTo>
                      <a:pt x="786" y="29"/>
                      <a:pt x="839" y="71"/>
                      <a:pt x="862" y="114"/>
                    </a:cubicBezTo>
                    <a:cubicBezTo>
                      <a:pt x="902" y="191"/>
                      <a:pt x="939" y="294"/>
                      <a:pt x="939" y="370"/>
                    </a:cubicBezTo>
                    <a:close/>
                  </a:path>
                </a:pathLst>
              </a:custGeom>
              <a:gradFill>
                <a:gsLst>
                  <a:gs pos="100000">
                    <a:schemeClr val="tx2">
                      <a:lumMod val="20000"/>
                      <a:lumOff val="80000"/>
                    </a:schemeClr>
                  </a:gs>
                  <a:gs pos="0">
                    <a:schemeClr val="accent1">
                      <a:tint val="50000"/>
                      <a:shade val="100000"/>
                      <a:satMod val="350000"/>
                    </a:schemeClr>
                  </a:gs>
                </a:gsLst>
                <a:lin ang="16200000" scaled="0"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dirty="0"/>
              </a:p>
            </p:txBody>
          </p:sp>
          <p:sp>
            <p:nvSpPr>
              <p:cNvPr id="5" name="Freeform 5">
                <a:extLst>
                  <a:ext uri="{FF2B5EF4-FFF2-40B4-BE49-F238E27FC236}">
                    <a16:creationId xmlns:a16="http://schemas.microsoft.com/office/drawing/2014/main" id="{3B18667D-AB7E-4695-B3C4-7E6877348ECA}"/>
                  </a:ext>
                </a:extLst>
              </p:cNvPr>
              <p:cNvSpPr>
                <a:spLocks/>
              </p:cNvSpPr>
              <p:nvPr/>
            </p:nvSpPr>
            <p:spPr bwMode="auto">
              <a:xfrm rot="8218038">
                <a:off x="3905075" y="3731962"/>
                <a:ext cx="3161733" cy="2310897"/>
              </a:xfrm>
              <a:custGeom>
                <a:avLst/>
                <a:gdLst>
                  <a:gd name="T0" fmla="*/ 939 w 939"/>
                  <a:gd name="T1" fmla="*/ 370 h 681"/>
                  <a:gd name="T2" fmla="*/ 918 w 939"/>
                  <a:gd name="T3" fmla="*/ 496 h 681"/>
                  <a:gd name="T4" fmla="*/ 715 w 939"/>
                  <a:gd name="T5" fmla="*/ 666 h 681"/>
                  <a:gd name="T6" fmla="*/ 104 w 939"/>
                  <a:gd name="T7" fmla="*/ 487 h 681"/>
                  <a:gd name="T8" fmla="*/ 90 w 939"/>
                  <a:gd name="T9" fmla="*/ 283 h 681"/>
                  <a:gd name="T10" fmla="*/ 552 w 939"/>
                  <a:gd name="T11" fmla="*/ 19 h 681"/>
                  <a:gd name="T12" fmla="*/ 738 w 939"/>
                  <a:gd name="T13" fmla="*/ 16 h 681"/>
                  <a:gd name="T14" fmla="*/ 862 w 939"/>
                  <a:gd name="T15" fmla="*/ 114 h 681"/>
                  <a:gd name="T16" fmla="*/ 939 w 939"/>
                  <a:gd name="T17" fmla="*/ 370 h 6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39" h="681">
                    <a:moveTo>
                      <a:pt x="939" y="370"/>
                    </a:moveTo>
                    <a:cubicBezTo>
                      <a:pt x="939" y="433"/>
                      <a:pt x="928" y="455"/>
                      <a:pt x="918" y="496"/>
                    </a:cubicBezTo>
                    <a:cubicBezTo>
                      <a:pt x="888" y="609"/>
                      <a:pt x="831" y="658"/>
                      <a:pt x="715" y="666"/>
                    </a:cubicBezTo>
                    <a:cubicBezTo>
                      <a:pt x="490" y="681"/>
                      <a:pt x="284" y="617"/>
                      <a:pt x="104" y="487"/>
                    </a:cubicBezTo>
                    <a:cubicBezTo>
                      <a:pt x="0" y="411"/>
                      <a:pt x="10" y="364"/>
                      <a:pt x="90" y="283"/>
                    </a:cubicBezTo>
                    <a:cubicBezTo>
                      <a:pt x="219" y="152"/>
                      <a:pt x="375" y="64"/>
                      <a:pt x="552" y="19"/>
                    </a:cubicBezTo>
                    <a:cubicBezTo>
                      <a:pt x="611" y="4"/>
                      <a:pt x="680" y="0"/>
                      <a:pt x="738" y="16"/>
                    </a:cubicBezTo>
                    <a:cubicBezTo>
                      <a:pt x="786" y="29"/>
                      <a:pt x="839" y="71"/>
                      <a:pt x="862" y="114"/>
                    </a:cubicBezTo>
                    <a:cubicBezTo>
                      <a:pt x="902" y="191"/>
                      <a:pt x="939" y="294"/>
                      <a:pt x="939" y="370"/>
                    </a:cubicBezTo>
                    <a:close/>
                  </a:path>
                </a:pathLst>
              </a:custGeom>
              <a:gradFill>
                <a:gsLst>
                  <a:gs pos="100000">
                    <a:schemeClr val="tx2">
                      <a:lumMod val="20000"/>
                      <a:lumOff val="80000"/>
                    </a:schemeClr>
                  </a:gs>
                  <a:gs pos="0">
                    <a:schemeClr val="accent1">
                      <a:tint val="50000"/>
                      <a:shade val="100000"/>
                      <a:satMod val="350000"/>
                    </a:schemeClr>
                  </a:gs>
                </a:gsLst>
                <a:lin ang="16200000" scaled="0"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dirty="0"/>
              </a:p>
            </p:txBody>
          </p:sp>
          <p:sp>
            <p:nvSpPr>
              <p:cNvPr id="6" name="Freeform 5"/>
              <p:cNvSpPr>
                <a:spLocks/>
              </p:cNvSpPr>
              <p:nvPr/>
            </p:nvSpPr>
            <p:spPr bwMode="auto">
              <a:xfrm rot="15992910">
                <a:off x="4516645" y="488326"/>
                <a:ext cx="2944749" cy="2100523"/>
              </a:xfrm>
              <a:custGeom>
                <a:avLst/>
                <a:gdLst>
                  <a:gd name="T0" fmla="*/ 939 w 939"/>
                  <a:gd name="T1" fmla="*/ 370 h 681"/>
                  <a:gd name="T2" fmla="*/ 918 w 939"/>
                  <a:gd name="T3" fmla="*/ 496 h 681"/>
                  <a:gd name="T4" fmla="*/ 715 w 939"/>
                  <a:gd name="T5" fmla="*/ 666 h 681"/>
                  <a:gd name="T6" fmla="*/ 104 w 939"/>
                  <a:gd name="T7" fmla="*/ 487 h 681"/>
                  <a:gd name="T8" fmla="*/ 90 w 939"/>
                  <a:gd name="T9" fmla="*/ 283 h 681"/>
                  <a:gd name="T10" fmla="*/ 552 w 939"/>
                  <a:gd name="T11" fmla="*/ 19 h 681"/>
                  <a:gd name="T12" fmla="*/ 738 w 939"/>
                  <a:gd name="T13" fmla="*/ 16 h 681"/>
                  <a:gd name="T14" fmla="*/ 862 w 939"/>
                  <a:gd name="T15" fmla="*/ 114 h 681"/>
                  <a:gd name="T16" fmla="*/ 939 w 939"/>
                  <a:gd name="T17" fmla="*/ 370 h 6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39" h="681">
                    <a:moveTo>
                      <a:pt x="939" y="370"/>
                    </a:moveTo>
                    <a:cubicBezTo>
                      <a:pt x="939" y="433"/>
                      <a:pt x="928" y="455"/>
                      <a:pt x="918" y="496"/>
                    </a:cubicBezTo>
                    <a:cubicBezTo>
                      <a:pt x="888" y="609"/>
                      <a:pt x="831" y="658"/>
                      <a:pt x="715" y="666"/>
                    </a:cubicBezTo>
                    <a:cubicBezTo>
                      <a:pt x="490" y="681"/>
                      <a:pt x="284" y="617"/>
                      <a:pt x="104" y="487"/>
                    </a:cubicBezTo>
                    <a:cubicBezTo>
                      <a:pt x="0" y="411"/>
                      <a:pt x="10" y="364"/>
                      <a:pt x="90" y="283"/>
                    </a:cubicBezTo>
                    <a:cubicBezTo>
                      <a:pt x="219" y="152"/>
                      <a:pt x="375" y="64"/>
                      <a:pt x="552" y="19"/>
                    </a:cubicBezTo>
                    <a:cubicBezTo>
                      <a:pt x="611" y="4"/>
                      <a:pt x="680" y="0"/>
                      <a:pt x="738" y="16"/>
                    </a:cubicBezTo>
                    <a:cubicBezTo>
                      <a:pt x="786" y="29"/>
                      <a:pt x="839" y="71"/>
                      <a:pt x="862" y="114"/>
                    </a:cubicBezTo>
                    <a:cubicBezTo>
                      <a:pt x="902" y="191"/>
                      <a:pt x="939" y="294"/>
                      <a:pt x="939" y="370"/>
                    </a:cubicBezTo>
                    <a:close/>
                  </a:path>
                </a:pathLst>
              </a:custGeom>
              <a:gradFill>
                <a:gsLst>
                  <a:gs pos="100000">
                    <a:schemeClr val="tx2">
                      <a:lumMod val="20000"/>
                      <a:lumOff val="80000"/>
                    </a:schemeClr>
                  </a:gs>
                  <a:gs pos="0">
                    <a:schemeClr val="accent1">
                      <a:tint val="50000"/>
                      <a:shade val="100000"/>
                      <a:satMod val="350000"/>
                    </a:schemeClr>
                  </a:gs>
                </a:gsLst>
                <a:lin ang="16200000" scaled="0"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 dirty="0"/>
              </a:p>
            </p:txBody>
          </p:sp>
          <p:sp>
            <p:nvSpPr>
              <p:cNvPr id="9" name="Freeform 5"/>
              <p:cNvSpPr>
                <a:spLocks/>
              </p:cNvSpPr>
              <p:nvPr/>
            </p:nvSpPr>
            <p:spPr bwMode="auto">
              <a:xfrm rot="19201002">
                <a:off x="5880250" y="1170958"/>
                <a:ext cx="3205308" cy="1950474"/>
              </a:xfrm>
              <a:custGeom>
                <a:avLst/>
                <a:gdLst>
                  <a:gd name="T0" fmla="*/ 939 w 939"/>
                  <a:gd name="T1" fmla="*/ 370 h 681"/>
                  <a:gd name="T2" fmla="*/ 918 w 939"/>
                  <a:gd name="T3" fmla="*/ 496 h 681"/>
                  <a:gd name="T4" fmla="*/ 715 w 939"/>
                  <a:gd name="T5" fmla="*/ 666 h 681"/>
                  <a:gd name="T6" fmla="*/ 104 w 939"/>
                  <a:gd name="T7" fmla="*/ 487 h 681"/>
                  <a:gd name="T8" fmla="*/ 90 w 939"/>
                  <a:gd name="T9" fmla="*/ 283 h 681"/>
                  <a:gd name="T10" fmla="*/ 552 w 939"/>
                  <a:gd name="T11" fmla="*/ 19 h 681"/>
                  <a:gd name="T12" fmla="*/ 738 w 939"/>
                  <a:gd name="T13" fmla="*/ 16 h 681"/>
                  <a:gd name="T14" fmla="*/ 862 w 939"/>
                  <a:gd name="T15" fmla="*/ 114 h 681"/>
                  <a:gd name="T16" fmla="*/ 939 w 939"/>
                  <a:gd name="T17" fmla="*/ 370 h 6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39" h="681">
                    <a:moveTo>
                      <a:pt x="939" y="370"/>
                    </a:moveTo>
                    <a:cubicBezTo>
                      <a:pt x="939" y="433"/>
                      <a:pt x="928" y="455"/>
                      <a:pt x="918" y="496"/>
                    </a:cubicBezTo>
                    <a:cubicBezTo>
                      <a:pt x="888" y="609"/>
                      <a:pt x="831" y="658"/>
                      <a:pt x="715" y="666"/>
                    </a:cubicBezTo>
                    <a:cubicBezTo>
                      <a:pt x="490" y="681"/>
                      <a:pt x="284" y="617"/>
                      <a:pt x="104" y="487"/>
                    </a:cubicBezTo>
                    <a:cubicBezTo>
                      <a:pt x="0" y="411"/>
                      <a:pt x="10" y="364"/>
                      <a:pt x="90" y="283"/>
                    </a:cubicBezTo>
                    <a:cubicBezTo>
                      <a:pt x="219" y="152"/>
                      <a:pt x="375" y="64"/>
                      <a:pt x="552" y="19"/>
                    </a:cubicBezTo>
                    <a:cubicBezTo>
                      <a:pt x="611" y="4"/>
                      <a:pt x="680" y="0"/>
                      <a:pt x="738" y="16"/>
                    </a:cubicBezTo>
                    <a:cubicBezTo>
                      <a:pt x="786" y="29"/>
                      <a:pt x="839" y="71"/>
                      <a:pt x="862" y="114"/>
                    </a:cubicBezTo>
                    <a:cubicBezTo>
                      <a:pt x="902" y="191"/>
                      <a:pt x="939" y="294"/>
                      <a:pt x="939" y="370"/>
                    </a:cubicBezTo>
                    <a:close/>
                  </a:path>
                </a:pathLst>
              </a:custGeom>
              <a:gradFill>
                <a:gsLst>
                  <a:gs pos="100000">
                    <a:schemeClr val="tx2">
                      <a:lumMod val="20000"/>
                      <a:lumOff val="80000"/>
                    </a:schemeClr>
                  </a:gs>
                  <a:gs pos="0">
                    <a:schemeClr val="accent1">
                      <a:tint val="50000"/>
                      <a:shade val="100000"/>
                      <a:satMod val="350000"/>
                    </a:schemeClr>
                  </a:gs>
                </a:gsLst>
                <a:lin ang="16200000" scaled="0"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16" name="Rectangle 15"/>
              <p:cNvSpPr/>
              <p:nvPr/>
            </p:nvSpPr>
            <p:spPr>
              <a:xfrm>
                <a:off x="5206206" y="584154"/>
                <a:ext cx="1508618" cy="150656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lnSpc>
                    <a:spcPts val="2800"/>
                  </a:lnSpc>
                </a:pPr>
                <a:r>
                  <a:rPr lang="en-US" sz="2000" b="1" dirty="0">
                    <a:solidFill>
                      <a:srgbClr val="002060"/>
                    </a:solidFill>
                  </a:rPr>
                  <a:t>BIC/FTC/TAF</a:t>
                </a:r>
              </a:p>
              <a:p>
                <a:pPr algn="ctr">
                  <a:lnSpc>
                    <a:spcPts val="2800"/>
                  </a:lnSpc>
                </a:pPr>
                <a:r>
                  <a:rPr lang="en-US" sz="2000" b="1" dirty="0">
                    <a:solidFill>
                      <a:srgbClr val="002060"/>
                    </a:solidFill>
                  </a:rPr>
                  <a:t>5y</a:t>
                </a:r>
              </a:p>
              <a:p>
                <a:pPr algn="ctr">
                  <a:lnSpc>
                    <a:spcPts val="2800"/>
                  </a:lnSpc>
                </a:pPr>
                <a:r>
                  <a:rPr lang="en-US" sz="2000" b="1" dirty="0">
                    <a:solidFill>
                      <a:srgbClr val="FF6600"/>
                    </a:solidFill>
                  </a:rPr>
                  <a:t>1489</a:t>
                </a:r>
              </a:p>
              <a:p>
                <a:pPr algn="ctr">
                  <a:lnSpc>
                    <a:spcPts val="2800"/>
                  </a:lnSpc>
                </a:pPr>
                <a:r>
                  <a:rPr lang="en-US" sz="2000" b="1" dirty="0">
                    <a:solidFill>
                      <a:srgbClr val="FF6600"/>
                    </a:solidFill>
                  </a:rPr>
                  <a:t>1490</a:t>
                </a:r>
              </a:p>
            </p:txBody>
          </p:sp>
          <p:sp>
            <p:nvSpPr>
              <p:cNvPr id="20" name="Freeform 5">
                <a:extLst>
                  <a:ext uri="{FF2B5EF4-FFF2-40B4-BE49-F238E27FC236}">
                    <a16:creationId xmlns:a16="http://schemas.microsoft.com/office/drawing/2014/main" id="{3B18667D-AB7E-4695-B3C4-7E6877348EC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02023" y="2247336"/>
                <a:ext cx="3716943" cy="1666262"/>
              </a:xfrm>
              <a:custGeom>
                <a:avLst/>
                <a:gdLst>
                  <a:gd name="T0" fmla="*/ 939 w 939"/>
                  <a:gd name="T1" fmla="*/ 370 h 681"/>
                  <a:gd name="T2" fmla="*/ 918 w 939"/>
                  <a:gd name="T3" fmla="*/ 496 h 681"/>
                  <a:gd name="T4" fmla="*/ 715 w 939"/>
                  <a:gd name="T5" fmla="*/ 666 h 681"/>
                  <a:gd name="T6" fmla="*/ 104 w 939"/>
                  <a:gd name="T7" fmla="*/ 487 h 681"/>
                  <a:gd name="T8" fmla="*/ 90 w 939"/>
                  <a:gd name="T9" fmla="*/ 283 h 681"/>
                  <a:gd name="T10" fmla="*/ 552 w 939"/>
                  <a:gd name="T11" fmla="*/ 19 h 681"/>
                  <a:gd name="T12" fmla="*/ 738 w 939"/>
                  <a:gd name="T13" fmla="*/ 16 h 681"/>
                  <a:gd name="T14" fmla="*/ 862 w 939"/>
                  <a:gd name="T15" fmla="*/ 114 h 681"/>
                  <a:gd name="T16" fmla="*/ 939 w 939"/>
                  <a:gd name="T17" fmla="*/ 370 h 6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39" h="681">
                    <a:moveTo>
                      <a:pt x="939" y="370"/>
                    </a:moveTo>
                    <a:cubicBezTo>
                      <a:pt x="939" y="433"/>
                      <a:pt x="928" y="455"/>
                      <a:pt x="918" y="496"/>
                    </a:cubicBezTo>
                    <a:cubicBezTo>
                      <a:pt x="888" y="609"/>
                      <a:pt x="831" y="658"/>
                      <a:pt x="715" y="666"/>
                    </a:cubicBezTo>
                    <a:cubicBezTo>
                      <a:pt x="490" y="681"/>
                      <a:pt x="284" y="617"/>
                      <a:pt x="104" y="487"/>
                    </a:cubicBezTo>
                    <a:cubicBezTo>
                      <a:pt x="0" y="411"/>
                      <a:pt x="10" y="364"/>
                      <a:pt x="90" y="283"/>
                    </a:cubicBezTo>
                    <a:cubicBezTo>
                      <a:pt x="219" y="152"/>
                      <a:pt x="375" y="64"/>
                      <a:pt x="552" y="19"/>
                    </a:cubicBezTo>
                    <a:cubicBezTo>
                      <a:pt x="611" y="4"/>
                      <a:pt x="680" y="0"/>
                      <a:pt x="738" y="16"/>
                    </a:cubicBezTo>
                    <a:cubicBezTo>
                      <a:pt x="786" y="29"/>
                      <a:pt x="839" y="71"/>
                      <a:pt x="862" y="114"/>
                    </a:cubicBezTo>
                    <a:cubicBezTo>
                      <a:pt x="902" y="191"/>
                      <a:pt x="939" y="294"/>
                      <a:pt x="939" y="370"/>
                    </a:cubicBezTo>
                    <a:close/>
                  </a:path>
                </a:pathLst>
              </a:custGeom>
              <a:gradFill>
                <a:gsLst>
                  <a:gs pos="100000">
                    <a:schemeClr val="tx2">
                      <a:lumMod val="20000"/>
                      <a:lumOff val="80000"/>
                    </a:schemeClr>
                  </a:gs>
                  <a:gs pos="0">
                    <a:schemeClr val="accent1">
                      <a:tint val="50000"/>
                      <a:shade val="100000"/>
                      <a:satMod val="350000"/>
                    </a:schemeClr>
                  </a:gs>
                </a:gsLst>
                <a:lin ang="16200000" scaled="0"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5AA9C96C-C8A5-41F5-A475-3397B9580B98}"/>
                  </a:ext>
                </a:extLst>
              </p:cNvPr>
              <p:cNvSpPr/>
              <p:nvPr/>
            </p:nvSpPr>
            <p:spPr>
              <a:xfrm>
                <a:off x="7824474" y="2581180"/>
                <a:ext cx="2416687" cy="114749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lnSpc>
                    <a:spcPts val="2800"/>
                  </a:lnSpc>
                </a:pPr>
                <a:r>
                  <a:rPr lang="en-US" sz="2000" b="1" dirty="0">
                    <a:solidFill>
                      <a:srgbClr val="002060"/>
                    </a:solidFill>
                  </a:rPr>
                  <a:t>DTG/3TC</a:t>
                </a:r>
              </a:p>
              <a:p>
                <a:pPr algn="ctr">
                  <a:lnSpc>
                    <a:spcPts val="2800"/>
                  </a:lnSpc>
                </a:pPr>
                <a:r>
                  <a:rPr lang="en-US" sz="2000" b="1" dirty="0">
                    <a:solidFill>
                      <a:srgbClr val="002060"/>
                    </a:solidFill>
                  </a:rPr>
                  <a:t>Switch baseline RAM</a:t>
                </a:r>
              </a:p>
              <a:p>
                <a:pPr algn="ctr">
                  <a:lnSpc>
                    <a:spcPts val="2800"/>
                  </a:lnSpc>
                </a:pPr>
                <a:r>
                  <a:rPr lang="en-US" sz="2000" b="1" dirty="0">
                    <a:solidFill>
                      <a:srgbClr val="FF6600"/>
                    </a:solidFill>
                  </a:rPr>
                  <a:t>SALSA</a:t>
                </a:r>
              </a:p>
            </p:txBody>
          </p:sp>
          <p:sp>
            <p:nvSpPr>
              <p:cNvPr id="11" name="Ellipse 10"/>
              <p:cNvSpPr/>
              <p:nvPr/>
            </p:nvSpPr>
            <p:spPr>
              <a:xfrm>
                <a:off x="5250650" y="2144273"/>
                <a:ext cx="2340000" cy="2340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schemeClr val="bg1"/>
                  </a:solidFill>
                </a:endParaRPr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5AA9C96C-C8A5-41F5-A475-3397B9580B98}"/>
                  </a:ext>
                </a:extLst>
              </p:cNvPr>
              <p:cNvSpPr/>
              <p:nvPr/>
            </p:nvSpPr>
            <p:spPr>
              <a:xfrm>
                <a:off x="5714243" y="2951501"/>
                <a:ext cx="1422954" cy="81047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lnSpc>
                    <a:spcPts val="2800"/>
                  </a:lnSpc>
                </a:pPr>
                <a:r>
                  <a:rPr lang="en-US" sz="2400" b="1" dirty="0">
                    <a:solidFill>
                      <a:schemeClr val="bg1"/>
                    </a:solidFill>
                  </a:rPr>
                  <a:t>ARV </a:t>
                </a:r>
              </a:p>
              <a:p>
                <a:pPr algn="ctr">
                  <a:lnSpc>
                    <a:spcPts val="2800"/>
                  </a:lnSpc>
                </a:pPr>
                <a:r>
                  <a:rPr lang="en-US" sz="2400" b="1" dirty="0">
                    <a:solidFill>
                      <a:schemeClr val="bg1"/>
                    </a:solidFill>
                  </a:rPr>
                  <a:t>strategies</a:t>
                </a:r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5AA9C96C-C8A5-41F5-A475-3397B9580B98}"/>
                  </a:ext>
                </a:extLst>
              </p:cNvPr>
              <p:cNvSpPr/>
              <p:nvPr/>
            </p:nvSpPr>
            <p:spPr>
              <a:xfrm>
                <a:off x="7190200" y="3983233"/>
                <a:ext cx="2547812" cy="150656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lnSpc>
                    <a:spcPts val="2800"/>
                  </a:lnSpc>
                </a:pPr>
                <a:r>
                  <a:rPr lang="en-US" sz="2000" b="1" dirty="0">
                    <a:solidFill>
                      <a:srgbClr val="002060"/>
                    </a:solidFill>
                  </a:rPr>
                  <a:t>DTG vs DRV/r </a:t>
                </a:r>
              </a:p>
              <a:p>
                <a:pPr algn="ctr">
                  <a:lnSpc>
                    <a:spcPts val="2800"/>
                  </a:lnSpc>
                </a:pPr>
                <a:r>
                  <a:rPr lang="en-US" sz="2000" b="1" dirty="0">
                    <a:solidFill>
                      <a:srgbClr val="002060"/>
                    </a:solidFill>
                  </a:rPr>
                  <a:t>(+ TDF/3TC vs ZD/3TC)</a:t>
                </a:r>
              </a:p>
              <a:p>
                <a:pPr algn="ctr">
                  <a:lnSpc>
                    <a:spcPts val="2800"/>
                  </a:lnSpc>
                </a:pPr>
                <a:r>
                  <a:rPr lang="en-US" sz="2000" b="1" dirty="0">
                    <a:solidFill>
                      <a:srgbClr val="002060"/>
                    </a:solidFill>
                  </a:rPr>
                  <a:t>2</a:t>
                </a:r>
                <a:r>
                  <a:rPr lang="en-US" sz="2000" b="1" baseline="30000" dirty="0">
                    <a:solidFill>
                      <a:srgbClr val="002060"/>
                    </a:solidFill>
                  </a:rPr>
                  <a:t>nd</a:t>
                </a:r>
                <a:r>
                  <a:rPr lang="en-US" sz="2000" b="1" dirty="0">
                    <a:solidFill>
                      <a:srgbClr val="002060"/>
                    </a:solidFill>
                  </a:rPr>
                  <a:t> line </a:t>
                </a:r>
              </a:p>
              <a:p>
                <a:pPr algn="ctr">
                  <a:lnSpc>
                    <a:spcPts val="2800"/>
                  </a:lnSpc>
                </a:pPr>
                <a:r>
                  <a:rPr lang="en-US" sz="2000" b="1" dirty="0">
                    <a:solidFill>
                      <a:srgbClr val="FF6600"/>
                    </a:solidFill>
                  </a:rPr>
                  <a:t>NADIA</a:t>
                </a:r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4195454" y="4490989"/>
                <a:ext cx="1945533" cy="114749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lnSpc>
                    <a:spcPts val="2800"/>
                  </a:lnSpc>
                </a:pPr>
                <a:r>
                  <a:rPr lang="en-US" sz="2000" b="1" dirty="0">
                    <a:solidFill>
                      <a:srgbClr val="002060"/>
                    </a:solidFill>
                  </a:rPr>
                  <a:t>CAB LA + RPV LA</a:t>
                </a:r>
              </a:p>
              <a:p>
                <a:pPr algn="ctr">
                  <a:lnSpc>
                    <a:spcPts val="2800"/>
                  </a:lnSpc>
                </a:pPr>
                <a:r>
                  <a:rPr lang="en-US" sz="2000" b="1" dirty="0">
                    <a:solidFill>
                      <a:srgbClr val="002060"/>
                    </a:solidFill>
                  </a:rPr>
                  <a:t>Q8W</a:t>
                </a:r>
              </a:p>
              <a:p>
                <a:pPr algn="ctr">
                  <a:lnSpc>
                    <a:spcPts val="2800"/>
                  </a:lnSpc>
                </a:pPr>
                <a:r>
                  <a:rPr lang="en-US" sz="2000" b="1" dirty="0">
                    <a:solidFill>
                      <a:srgbClr val="FF6600"/>
                    </a:solidFill>
                  </a:rPr>
                  <a:t>ATLAS-2M W152</a:t>
                </a:r>
              </a:p>
            </p:txBody>
          </p:sp>
        </p:grp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5AA9C96C-C8A5-41F5-A475-3397B9580B98}"/>
                </a:ext>
              </a:extLst>
            </p:cNvPr>
            <p:cNvSpPr/>
            <p:nvPr/>
          </p:nvSpPr>
          <p:spPr>
            <a:xfrm>
              <a:off x="2863839" y="1933160"/>
              <a:ext cx="2094700" cy="116955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ts val="2800"/>
                </a:lnSpc>
              </a:pPr>
              <a:r>
                <a:rPr lang="fr-FR" sz="2000" b="1" dirty="0">
                  <a:solidFill>
                    <a:srgbClr val="002060"/>
                  </a:solidFill>
                </a:rPr>
                <a:t>LENACAPAVIR</a:t>
              </a:r>
            </a:p>
            <a:p>
              <a:pPr algn="ctr">
                <a:lnSpc>
                  <a:spcPts val="2800"/>
                </a:lnSpc>
              </a:pPr>
              <a:r>
                <a:rPr lang="fr-FR" sz="2000" b="1" dirty="0">
                  <a:solidFill>
                    <a:srgbClr val="002060"/>
                  </a:solidFill>
                </a:rPr>
                <a:t>Multi-R</a:t>
              </a:r>
            </a:p>
            <a:p>
              <a:pPr algn="ctr">
                <a:lnSpc>
                  <a:spcPts val="2800"/>
                </a:lnSpc>
              </a:pPr>
              <a:r>
                <a:rPr lang="fr-FR" sz="2000" b="1" dirty="0">
                  <a:solidFill>
                    <a:srgbClr val="FF6600"/>
                  </a:solidFill>
                </a:rPr>
                <a:t>CAPELLA</a:t>
              </a:r>
              <a:endParaRPr lang="en-US" sz="2000" b="1" dirty="0">
                <a:solidFill>
                  <a:srgbClr val="FF6600"/>
                </a:solidFill>
              </a:endParaRPr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55C56744-6399-E943-B328-7B50566D29FA}"/>
              </a:ext>
            </a:extLst>
          </p:cNvPr>
          <p:cNvSpPr/>
          <p:nvPr/>
        </p:nvSpPr>
        <p:spPr>
          <a:xfrm>
            <a:off x="5424813" y="1037809"/>
            <a:ext cx="1942904" cy="15065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 b="1" dirty="0">
                <a:solidFill>
                  <a:srgbClr val="002060"/>
                </a:solidFill>
              </a:rPr>
              <a:t>DTG/3TC</a:t>
            </a:r>
          </a:p>
          <a:p>
            <a:pPr algn="ctr">
              <a:lnSpc>
                <a:spcPts val="2800"/>
              </a:lnSpc>
            </a:pPr>
            <a:r>
              <a:rPr lang="en-US" sz="2000" b="1" dirty="0">
                <a:solidFill>
                  <a:srgbClr val="002060"/>
                </a:solidFill>
              </a:rPr>
              <a:t>Switch </a:t>
            </a:r>
          </a:p>
          <a:p>
            <a:pPr algn="ctr">
              <a:lnSpc>
                <a:spcPts val="2800"/>
              </a:lnSpc>
            </a:pPr>
            <a:r>
              <a:rPr lang="en-US" sz="2000" b="1" dirty="0">
                <a:solidFill>
                  <a:srgbClr val="002060"/>
                </a:solidFill>
              </a:rPr>
              <a:t>Residual viremia</a:t>
            </a:r>
          </a:p>
          <a:p>
            <a:pPr algn="ctr">
              <a:lnSpc>
                <a:spcPts val="2800"/>
              </a:lnSpc>
            </a:pPr>
            <a:r>
              <a:rPr lang="en-US" sz="2000" b="1" dirty="0">
                <a:solidFill>
                  <a:srgbClr val="FF6600"/>
                </a:solidFill>
              </a:rPr>
              <a:t>TANGO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B80F906-AC8B-3A4E-9A1A-F8742BBAC875}"/>
              </a:ext>
            </a:extLst>
          </p:cNvPr>
          <p:cNvSpPr/>
          <p:nvPr/>
        </p:nvSpPr>
        <p:spPr>
          <a:xfrm>
            <a:off x="1533088" y="3146141"/>
            <a:ext cx="209470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800"/>
              </a:lnSpc>
            </a:pPr>
            <a:r>
              <a:rPr lang="fr-FR" sz="2000" b="1" dirty="0">
                <a:solidFill>
                  <a:srgbClr val="002060"/>
                </a:solidFill>
              </a:rPr>
              <a:t>LENACAPAVIR</a:t>
            </a:r>
          </a:p>
          <a:p>
            <a:pPr algn="ctr">
              <a:lnSpc>
                <a:spcPts val="2800"/>
              </a:lnSpc>
            </a:pPr>
            <a:r>
              <a:rPr lang="fr-FR" sz="2000" b="1" dirty="0">
                <a:solidFill>
                  <a:srgbClr val="002060"/>
                </a:solidFill>
              </a:rPr>
              <a:t>1st line</a:t>
            </a:r>
          </a:p>
          <a:p>
            <a:pPr algn="ctr">
              <a:lnSpc>
                <a:spcPts val="2800"/>
              </a:lnSpc>
            </a:pPr>
            <a:r>
              <a:rPr lang="fr-FR" sz="2000" b="1" dirty="0">
                <a:solidFill>
                  <a:srgbClr val="FF6600"/>
                </a:solidFill>
              </a:rPr>
              <a:t>CALIBRATE</a:t>
            </a:r>
            <a:endParaRPr lang="en-US" sz="2000" b="1" dirty="0">
              <a:solidFill>
                <a:srgbClr val="FF6600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6C80A9A6-94F5-004E-A139-B6935EFD96DB}"/>
              </a:ext>
            </a:extLst>
          </p:cNvPr>
          <p:cNvSpPr/>
          <p:nvPr/>
        </p:nvSpPr>
        <p:spPr>
          <a:xfrm>
            <a:off x="4817942" y="5350191"/>
            <a:ext cx="1430007" cy="114749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 b="1" dirty="0">
                <a:solidFill>
                  <a:srgbClr val="002060"/>
                </a:solidFill>
              </a:rPr>
              <a:t>DTG vs PI/r </a:t>
            </a:r>
          </a:p>
          <a:p>
            <a:pPr algn="ctr">
              <a:lnSpc>
                <a:spcPts val="2800"/>
              </a:lnSpc>
            </a:pPr>
            <a:r>
              <a:rPr lang="en-US" sz="2000" b="1" dirty="0">
                <a:solidFill>
                  <a:srgbClr val="002060"/>
                </a:solidFill>
              </a:rPr>
              <a:t>2</a:t>
            </a:r>
            <a:r>
              <a:rPr lang="en-US" sz="2000" b="1" baseline="30000" dirty="0">
                <a:solidFill>
                  <a:srgbClr val="002060"/>
                </a:solidFill>
              </a:rPr>
              <a:t>nd</a:t>
            </a:r>
            <a:r>
              <a:rPr lang="en-US" sz="2000" b="1" dirty="0">
                <a:solidFill>
                  <a:srgbClr val="002060"/>
                </a:solidFill>
              </a:rPr>
              <a:t> line </a:t>
            </a:r>
          </a:p>
          <a:p>
            <a:pPr algn="ctr">
              <a:lnSpc>
                <a:spcPts val="2800"/>
              </a:lnSpc>
            </a:pPr>
            <a:r>
              <a:rPr lang="en-US" sz="2000" b="1" dirty="0">
                <a:solidFill>
                  <a:srgbClr val="FF6600"/>
                </a:solidFill>
              </a:rPr>
              <a:t>VISEND</a:t>
            </a:r>
          </a:p>
        </p:txBody>
      </p:sp>
    </p:spTree>
    <p:extLst>
      <p:ext uri="{BB962C8B-B14F-4D97-AF65-F5344CB8AC3E}">
        <p14:creationId xmlns:p14="http://schemas.microsoft.com/office/powerpoint/2010/main" val="307139190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AA2E640-9723-A649-8F73-C7613CDC5B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Declining prevalence of HAND with new ART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006BF8A-3168-492E-9D3E-47C8919FF1B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09601" y="1619250"/>
            <a:ext cx="3685706" cy="4572000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r>
              <a:rPr lang="en-US" sz="1800" dirty="0"/>
              <a:t>Monocentric, retrospective, </a:t>
            </a:r>
            <a:br>
              <a:rPr lang="en-US" sz="1800" dirty="0"/>
            </a:br>
            <a:r>
              <a:rPr lang="en-US" sz="1800" dirty="0"/>
              <a:t>cross-sectional analysis of neurocognitive profile in ART-treated PLWH, prospectively enrolled between 2009-2020</a:t>
            </a:r>
          </a:p>
          <a:p>
            <a:pPr>
              <a:spcAft>
                <a:spcPts val="600"/>
              </a:spcAft>
            </a:pPr>
            <a:r>
              <a:rPr lang="en-US" sz="1800" dirty="0"/>
              <a:t>All patients underwent neuropsychological assessment by a standardized battery of 13 tests on 5 different domains and were classified as having HAND according to Frascati’s criteria</a:t>
            </a:r>
          </a:p>
          <a:p>
            <a:pPr>
              <a:spcAft>
                <a:spcPts val="600"/>
              </a:spcAft>
            </a:pPr>
            <a:r>
              <a:rPr lang="en-US" sz="1800" dirty="0"/>
              <a:t>2,383 NP consecutive tests over 1,365 PLWH collected during 4 time periods (2009-2011,2012-2014,2015-2017,2018-2020)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B11BD8C-6098-B041-BC97-764D03387E99}"/>
              </a:ext>
            </a:extLst>
          </p:cNvPr>
          <p:cNvSpPr/>
          <p:nvPr/>
        </p:nvSpPr>
        <p:spPr bwMode="auto">
          <a:xfrm>
            <a:off x="5964268" y="2325834"/>
            <a:ext cx="153804" cy="156277"/>
          </a:xfrm>
          <a:prstGeom prst="rect">
            <a:avLst/>
          </a:prstGeom>
          <a:solidFill>
            <a:srgbClr val="00206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3F7F938-BB5D-0743-A2A4-438E1AB38B0F}"/>
              </a:ext>
            </a:extLst>
          </p:cNvPr>
          <p:cNvSpPr/>
          <p:nvPr/>
        </p:nvSpPr>
        <p:spPr bwMode="auto">
          <a:xfrm>
            <a:off x="7112852" y="2325834"/>
            <a:ext cx="153804" cy="156277"/>
          </a:xfrm>
          <a:prstGeom prst="rect">
            <a:avLst/>
          </a:prstGeom>
          <a:solidFill>
            <a:srgbClr val="00B0F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F5C872F-0597-9349-969B-12F5B1094EDB}"/>
              </a:ext>
            </a:extLst>
          </p:cNvPr>
          <p:cNvSpPr/>
          <p:nvPr/>
        </p:nvSpPr>
        <p:spPr bwMode="auto">
          <a:xfrm>
            <a:off x="8273659" y="2325834"/>
            <a:ext cx="153804" cy="156277"/>
          </a:xfrm>
          <a:prstGeom prst="rect">
            <a:avLst/>
          </a:prstGeom>
          <a:solidFill>
            <a:srgbClr val="00B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5EF98AF-53A5-1741-8CEB-5230C191C96D}"/>
              </a:ext>
            </a:extLst>
          </p:cNvPr>
          <p:cNvSpPr/>
          <p:nvPr/>
        </p:nvSpPr>
        <p:spPr bwMode="auto">
          <a:xfrm>
            <a:off x="9417525" y="2325834"/>
            <a:ext cx="153804" cy="156277"/>
          </a:xfrm>
          <a:prstGeom prst="rect">
            <a:avLst/>
          </a:prstGeom>
          <a:solidFill>
            <a:srgbClr val="92D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B048F630-4B70-9A4D-9DD7-194B1ECA1367}"/>
              </a:ext>
            </a:extLst>
          </p:cNvPr>
          <p:cNvSpPr txBox="1"/>
          <p:nvPr/>
        </p:nvSpPr>
        <p:spPr>
          <a:xfrm>
            <a:off x="6134915" y="2250084"/>
            <a:ext cx="970137" cy="30777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fr-FR" sz="1400" b="1" dirty="0">
                <a:solidFill>
                  <a:srgbClr val="000000"/>
                </a:solidFill>
              </a:rPr>
              <a:t>2009-2011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47DD6314-003B-CA4A-9E55-7D4290973C90}"/>
              </a:ext>
            </a:extLst>
          </p:cNvPr>
          <p:cNvSpPr txBox="1"/>
          <p:nvPr/>
        </p:nvSpPr>
        <p:spPr>
          <a:xfrm>
            <a:off x="7273064" y="2250084"/>
            <a:ext cx="970137" cy="30777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fr-FR" sz="1400" b="1" dirty="0">
                <a:solidFill>
                  <a:srgbClr val="000000"/>
                </a:solidFill>
              </a:rPr>
              <a:t>2012-2014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617471A8-6084-A541-B6EC-2DEED13002AA}"/>
              </a:ext>
            </a:extLst>
          </p:cNvPr>
          <p:cNvSpPr txBox="1"/>
          <p:nvPr/>
        </p:nvSpPr>
        <p:spPr>
          <a:xfrm>
            <a:off x="8418902" y="2250084"/>
            <a:ext cx="970137" cy="30777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fr-FR" sz="1400" b="1" dirty="0">
                <a:solidFill>
                  <a:srgbClr val="000000"/>
                </a:solidFill>
              </a:rPr>
              <a:t>2015-2017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10B6D4A1-E2A7-834D-BAFA-3AC0F21992F9}"/>
              </a:ext>
            </a:extLst>
          </p:cNvPr>
          <p:cNvSpPr txBox="1"/>
          <p:nvPr/>
        </p:nvSpPr>
        <p:spPr>
          <a:xfrm>
            <a:off x="9580121" y="2250084"/>
            <a:ext cx="970137" cy="30777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fr-FR" sz="1400" b="1" dirty="0">
                <a:solidFill>
                  <a:srgbClr val="000000"/>
                </a:solidFill>
              </a:rPr>
              <a:t>2018-2020</a:t>
            </a:r>
          </a:p>
        </p:txBody>
      </p:sp>
      <p:sp>
        <p:nvSpPr>
          <p:cNvPr id="19" name="Text Box 2">
            <a:extLst>
              <a:ext uri="{FF2B5EF4-FFF2-40B4-BE49-F238E27FC236}">
                <a16:creationId xmlns:a16="http://schemas.microsoft.com/office/drawing/2014/main" id="{8076DBA3-030D-1241-84CE-DBFF574F51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09892" y="1800596"/>
            <a:ext cx="654354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Arial" charset="0"/>
              </a:rPr>
              <a:t>HAND prevalence according to calendar period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65AF4F9-8303-9644-823D-F9AD91CE1A59}"/>
              </a:ext>
            </a:extLst>
          </p:cNvPr>
          <p:cNvSpPr/>
          <p:nvPr/>
        </p:nvSpPr>
        <p:spPr>
          <a:xfrm>
            <a:off x="4841826" y="5776250"/>
            <a:ext cx="64845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Decrease in prevalence over time persisted after adjustement on age, transmission category, CD4 nadir, current CD4 and viral load</a:t>
            </a:r>
          </a:p>
        </p:txBody>
      </p:sp>
      <p:sp>
        <p:nvSpPr>
          <p:cNvPr id="26" name="Text Box 3">
            <a:extLst>
              <a:ext uri="{FF2B5EF4-FFF2-40B4-BE49-F238E27FC236}">
                <a16:creationId xmlns:a16="http://schemas.microsoft.com/office/drawing/2014/main" id="{31D7CF9B-B900-499E-A913-17EAFBA3CC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23962" y="6444771"/>
            <a:ext cx="266803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eaLnBrk="0" hangingPunct="0"/>
            <a:r>
              <a:rPr lang="it-IT" sz="1400" i="1" dirty="0" err="1">
                <a:solidFill>
                  <a:srgbClr val="0070C0"/>
                </a:solidFill>
              </a:rPr>
              <a:t>Mastrorosa</a:t>
            </a:r>
            <a:r>
              <a:rPr lang="it-IT" sz="1400" i="1" dirty="0">
                <a:solidFill>
                  <a:srgbClr val="0070C0"/>
                </a:solidFill>
              </a:rPr>
              <a:t> I, CROI 2022, Abs. 132</a:t>
            </a: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FBBDCE54-B4EA-4C58-A5A6-D7FFBF42448C}"/>
              </a:ext>
            </a:extLst>
          </p:cNvPr>
          <p:cNvGrpSpPr/>
          <p:nvPr/>
        </p:nvGrpSpPr>
        <p:grpSpPr>
          <a:xfrm>
            <a:off x="4638675" y="2380547"/>
            <a:ext cx="7010399" cy="3311899"/>
            <a:chOff x="309001" y="1532022"/>
            <a:chExt cx="6909466" cy="4606311"/>
          </a:xfrm>
        </p:grpSpPr>
        <p:graphicFrame>
          <p:nvGraphicFramePr>
            <p:cNvPr id="23" name="Graphique 22">
              <a:extLst>
                <a:ext uri="{FF2B5EF4-FFF2-40B4-BE49-F238E27FC236}">
                  <a16:creationId xmlns:a16="http://schemas.microsoft.com/office/drawing/2014/main" id="{5F60293D-A6BD-421F-AF3B-FF0281A312AC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3710300883"/>
                </p:ext>
              </p:extLst>
            </p:nvPr>
          </p:nvGraphicFramePr>
          <p:xfrm>
            <a:off x="309001" y="1532022"/>
            <a:ext cx="6909466" cy="4606311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id="{95C566F8-A8F8-4BA2-B679-2067F7568708}"/>
                </a:ext>
              </a:extLst>
            </p:cNvPr>
            <p:cNvSpPr txBox="1"/>
            <p:nvPr/>
          </p:nvSpPr>
          <p:spPr>
            <a:xfrm>
              <a:off x="1177189" y="5689408"/>
              <a:ext cx="630706" cy="42806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>
                  <a:solidFill>
                    <a:srgbClr val="000000"/>
                  </a:solidFill>
                </a:rPr>
                <a:t>HAND</a:t>
              </a:r>
            </a:p>
          </p:txBody>
        </p:sp>
        <p:sp>
          <p:nvSpPr>
            <p:cNvPr id="27" name="ZoneTexte 26">
              <a:extLst>
                <a:ext uri="{FF2B5EF4-FFF2-40B4-BE49-F238E27FC236}">
                  <a16:creationId xmlns:a16="http://schemas.microsoft.com/office/drawing/2014/main" id="{5FF87070-6843-4942-ACCD-C4A1A69DF919}"/>
                </a:ext>
              </a:extLst>
            </p:cNvPr>
            <p:cNvSpPr txBox="1"/>
            <p:nvPr/>
          </p:nvSpPr>
          <p:spPr>
            <a:xfrm>
              <a:off x="2461472" y="5689408"/>
              <a:ext cx="1243336" cy="42806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>
                  <a:solidFill>
                    <a:srgbClr val="000000"/>
                  </a:solidFill>
                </a:rPr>
                <a:t>Asymptomatic</a:t>
              </a:r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D2067B14-C453-4367-B079-582A831B5390}"/>
                </a:ext>
              </a:extLst>
            </p:cNvPr>
            <p:cNvSpPr txBox="1"/>
            <p:nvPr/>
          </p:nvSpPr>
          <p:spPr>
            <a:xfrm>
              <a:off x="4417460" y="5689408"/>
              <a:ext cx="520111" cy="42806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>
                  <a:solidFill>
                    <a:srgbClr val="000000"/>
                  </a:solidFill>
                </a:rPr>
                <a:t>Mild</a:t>
              </a:r>
            </a:p>
          </p:txBody>
        </p:sp>
        <p:sp>
          <p:nvSpPr>
            <p:cNvPr id="29" name="ZoneTexte 28">
              <a:extLst>
                <a:ext uri="{FF2B5EF4-FFF2-40B4-BE49-F238E27FC236}">
                  <a16:creationId xmlns:a16="http://schemas.microsoft.com/office/drawing/2014/main" id="{D2CA198E-A5B9-4D3B-AFF7-5E99F6FFA1C4}"/>
                </a:ext>
              </a:extLst>
            </p:cNvPr>
            <p:cNvSpPr txBox="1"/>
            <p:nvPr/>
          </p:nvSpPr>
          <p:spPr>
            <a:xfrm>
              <a:off x="5817710" y="5689408"/>
              <a:ext cx="900809" cy="42806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>
                  <a:solidFill>
                    <a:srgbClr val="000000"/>
                  </a:solidFill>
                </a:rPr>
                <a:t>Dementia</a:t>
              </a:r>
            </a:p>
          </p:txBody>
        </p:sp>
      </p:grpSp>
      <p:sp>
        <p:nvSpPr>
          <p:cNvPr id="6" name="ZoneTexte 5">
            <a:extLst>
              <a:ext uri="{FF2B5EF4-FFF2-40B4-BE49-F238E27FC236}">
                <a16:creationId xmlns:a16="http://schemas.microsoft.com/office/drawing/2014/main" id="{AB368B6C-2605-3F47-A54F-A556EF177B98}"/>
              </a:ext>
            </a:extLst>
          </p:cNvPr>
          <p:cNvSpPr txBox="1"/>
          <p:nvPr/>
        </p:nvSpPr>
        <p:spPr>
          <a:xfrm>
            <a:off x="9132109" y="2798032"/>
            <a:ext cx="8595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400" dirty="0">
                <a:solidFill>
                  <a:srgbClr val="000000"/>
                </a:solidFill>
              </a:rPr>
              <a:t>p &lt; 0,001</a:t>
            </a:r>
          </a:p>
        </p:txBody>
      </p:sp>
    </p:spTree>
    <p:extLst>
      <p:ext uri="{BB962C8B-B14F-4D97-AF65-F5344CB8AC3E}">
        <p14:creationId xmlns:p14="http://schemas.microsoft.com/office/powerpoint/2010/main" val="284903948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F532D50-01EF-6D4E-AAD4-2B4AD2A340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0471"/>
            <a:ext cx="11160642" cy="1481068"/>
          </a:xfrm>
        </p:spPr>
        <p:txBody>
          <a:bodyPr>
            <a:normAutofit/>
          </a:bodyPr>
          <a:lstStyle/>
          <a:p>
            <a:r>
              <a:rPr lang="en-US" dirty="0" err="1"/>
              <a:t>InMIND</a:t>
            </a:r>
            <a:r>
              <a:rPr lang="en-US" dirty="0"/>
              <a:t> study (</a:t>
            </a:r>
            <a:r>
              <a:rPr lang="en-US" altLang="en-US" sz="3600" dirty="0"/>
              <a:t>ACTG A5324): Intensification of ART in patients with cognitive impairment</a:t>
            </a:r>
            <a:r>
              <a:rPr lang="en-US" dirty="0"/>
              <a:t> </a:t>
            </a:r>
          </a:p>
        </p:txBody>
      </p:sp>
      <p:sp>
        <p:nvSpPr>
          <p:cNvPr id="564" name="Espace réservé du contenu 563">
            <a:extLst>
              <a:ext uri="{FF2B5EF4-FFF2-40B4-BE49-F238E27FC236}">
                <a16:creationId xmlns:a16="http://schemas.microsoft.com/office/drawing/2014/main" id="{5C1B1101-B1FB-4C84-AD90-7410DE5BF36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09600" y="1908561"/>
            <a:ext cx="10972800" cy="477838"/>
          </a:xfrm>
        </p:spPr>
        <p:txBody>
          <a:bodyPr>
            <a:normAutofit/>
          </a:bodyPr>
          <a:lstStyle/>
          <a:p>
            <a:r>
              <a:rPr lang="en-US" sz="2000" dirty="0"/>
              <a:t> Randomized, double-blind, placebo-controlled trial at 25 international sites (14 in U.S.)</a:t>
            </a:r>
            <a:endParaRPr lang="fr-FR" sz="1800" dirty="0"/>
          </a:p>
        </p:txBody>
      </p:sp>
      <p:sp>
        <p:nvSpPr>
          <p:cNvPr id="6" name="Text Box 3">
            <a:extLst>
              <a:ext uri="{FF2B5EF4-FFF2-40B4-BE49-F238E27FC236}">
                <a16:creationId xmlns:a16="http://schemas.microsoft.com/office/drawing/2014/main" id="{B1878C56-33D2-44B8-BA52-9F2958036E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23962" y="6444771"/>
            <a:ext cx="266803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eaLnBrk="0" hangingPunct="0"/>
            <a:r>
              <a:rPr lang="it-IT" sz="1400" i="1" dirty="0" err="1">
                <a:solidFill>
                  <a:srgbClr val="0070C0"/>
                </a:solidFill>
              </a:rPr>
              <a:t>Letendre</a:t>
            </a:r>
            <a:r>
              <a:rPr lang="it-IT" sz="1400" i="1" dirty="0">
                <a:solidFill>
                  <a:srgbClr val="0070C0"/>
                </a:solidFill>
              </a:rPr>
              <a:t> SL, CROI 2022, Abs. 133</a:t>
            </a:r>
          </a:p>
        </p:txBody>
      </p:sp>
      <p:sp>
        <p:nvSpPr>
          <p:cNvPr id="177" name="Freeform 225">
            <a:extLst>
              <a:ext uri="{FF2B5EF4-FFF2-40B4-BE49-F238E27FC236}">
                <a16:creationId xmlns:a16="http://schemas.microsoft.com/office/drawing/2014/main" id="{BA24AEAA-6FB3-41F7-B122-E5D057D3EADC}"/>
              </a:ext>
            </a:extLst>
          </p:cNvPr>
          <p:cNvSpPr>
            <a:spLocks/>
          </p:cNvSpPr>
          <p:nvPr/>
        </p:nvSpPr>
        <p:spPr bwMode="auto">
          <a:xfrm>
            <a:off x="5780933" y="3190876"/>
            <a:ext cx="4397375" cy="600075"/>
          </a:xfrm>
          <a:custGeom>
            <a:avLst/>
            <a:gdLst>
              <a:gd name="T0" fmla="*/ 0 w 4613"/>
              <a:gd name="T1" fmla="*/ 0 h 627"/>
              <a:gd name="T2" fmla="*/ 0 w 4613"/>
              <a:gd name="T3" fmla="*/ 0 h 627"/>
              <a:gd name="T4" fmla="*/ 4613 w 4613"/>
              <a:gd name="T5" fmla="*/ 0 h 627"/>
              <a:gd name="T6" fmla="*/ 4613 w 4613"/>
              <a:gd name="T7" fmla="*/ 627 h 627"/>
              <a:gd name="T8" fmla="*/ 0 w 4613"/>
              <a:gd name="T9" fmla="*/ 627 h 627"/>
              <a:gd name="T10" fmla="*/ 0 w 4613"/>
              <a:gd name="T11" fmla="*/ 0 h 6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613" h="627">
                <a:moveTo>
                  <a:pt x="0" y="0"/>
                </a:moveTo>
                <a:lnTo>
                  <a:pt x="0" y="0"/>
                </a:lnTo>
                <a:lnTo>
                  <a:pt x="4613" y="0"/>
                </a:lnTo>
                <a:lnTo>
                  <a:pt x="4613" y="627"/>
                </a:lnTo>
                <a:lnTo>
                  <a:pt x="0" y="627"/>
                </a:lnTo>
                <a:lnTo>
                  <a:pt x="0" y="0"/>
                </a:lnTo>
                <a:close/>
              </a:path>
            </a:pathLst>
          </a:custGeom>
          <a:solidFill>
            <a:srgbClr val="015873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800" b="1" i="0" u="none" strike="noStrike" baseline="0" dirty="0">
                <a:solidFill>
                  <a:srgbClr val="FFFFFF"/>
                </a:solidFill>
                <a:latin typeface="+mj-lt"/>
              </a:rPr>
              <a:t>Add DTG + MVC to Existing ART (N = 61)</a:t>
            </a:r>
            <a:endParaRPr lang="fr-FR" b="1" dirty="0">
              <a:latin typeface="+mj-lt"/>
            </a:endParaRPr>
          </a:p>
        </p:txBody>
      </p:sp>
      <p:sp>
        <p:nvSpPr>
          <p:cNvPr id="214" name="Freeform 262">
            <a:extLst>
              <a:ext uri="{FF2B5EF4-FFF2-40B4-BE49-F238E27FC236}">
                <a16:creationId xmlns:a16="http://schemas.microsoft.com/office/drawing/2014/main" id="{30B64F7D-BEC3-492F-A358-C3103421A53A}"/>
              </a:ext>
            </a:extLst>
          </p:cNvPr>
          <p:cNvSpPr>
            <a:spLocks/>
          </p:cNvSpPr>
          <p:nvPr/>
        </p:nvSpPr>
        <p:spPr bwMode="auto">
          <a:xfrm>
            <a:off x="5780933" y="4568826"/>
            <a:ext cx="4397375" cy="484188"/>
          </a:xfrm>
          <a:custGeom>
            <a:avLst/>
            <a:gdLst>
              <a:gd name="T0" fmla="*/ 0 w 4613"/>
              <a:gd name="T1" fmla="*/ 0 h 507"/>
              <a:gd name="T2" fmla="*/ 0 w 4613"/>
              <a:gd name="T3" fmla="*/ 0 h 507"/>
              <a:gd name="T4" fmla="*/ 4613 w 4613"/>
              <a:gd name="T5" fmla="*/ 0 h 507"/>
              <a:gd name="T6" fmla="*/ 4613 w 4613"/>
              <a:gd name="T7" fmla="*/ 507 h 507"/>
              <a:gd name="T8" fmla="*/ 0 w 4613"/>
              <a:gd name="T9" fmla="*/ 507 h 507"/>
              <a:gd name="T10" fmla="*/ 0 w 4613"/>
              <a:gd name="T11" fmla="*/ 0 h 5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613" h="507">
                <a:moveTo>
                  <a:pt x="0" y="0"/>
                </a:moveTo>
                <a:lnTo>
                  <a:pt x="0" y="0"/>
                </a:lnTo>
                <a:lnTo>
                  <a:pt x="4613" y="0"/>
                </a:lnTo>
                <a:lnTo>
                  <a:pt x="4613" y="507"/>
                </a:lnTo>
                <a:lnTo>
                  <a:pt x="0" y="507"/>
                </a:lnTo>
                <a:lnTo>
                  <a:pt x="0" y="0"/>
                </a:lnTo>
                <a:close/>
              </a:path>
            </a:pathLst>
          </a:custGeom>
          <a:solidFill>
            <a:srgbClr val="00823B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800" b="1" i="0" u="none" strike="noStrike" baseline="0" dirty="0">
                <a:solidFill>
                  <a:srgbClr val="FFFFFF"/>
                </a:solidFill>
                <a:latin typeface="+mj-lt"/>
              </a:rPr>
              <a:t>Add Dual Placebo to Existing ART (N = 63)</a:t>
            </a:r>
            <a:endParaRPr lang="fr-FR" b="1" dirty="0">
              <a:latin typeface="+mj-lt"/>
            </a:endParaRPr>
          </a:p>
        </p:txBody>
      </p:sp>
      <p:sp>
        <p:nvSpPr>
          <p:cNvPr id="256" name="Freeform 304">
            <a:extLst>
              <a:ext uri="{FF2B5EF4-FFF2-40B4-BE49-F238E27FC236}">
                <a16:creationId xmlns:a16="http://schemas.microsoft.com/office/drawing/2014/main" id="{D2A47A34-FC81-494E-9DBE-E761D93AD92A}"/>
              </a:ext>
            </a:extLst>
          </p:cNvPr>
          <p:cNvSpPr>
            <a:spLocks/>
          </p:cNvSpPr>
          <p:nvPr/>
        </p:nvSpPr>
        <p:spPr bwMode="auto">
          <a:xfrm>
            <a:off x="5780933" y="3905251"/>
            <a:ext cx="4397375" cy="509588"/>
          </a:xfrm>
          <a:custGeom>
            <a:avLst/>
            <a:gdLst>
              <a:gd name="T0" fmla="*/ 0 w 4613"/>
              <a:gd name="T1" fmla="*/ 0 h 533"/>
              <a:gd name="T2" fmla="*/ 0 w 4613"/>
              <a:gd name="T3" fmla="*/ 0 h 533"/>
              <a:gd name="T4" fmla="*/ 4613 w 4613"/>
              <a:gd name="T5" fmla="*/ 0 h 533"/>
              <a:gd name="T6" fmla="*/ 4613 w 4613"/>
              <a:gd name="T7" fmla="*/ 533 h 533"/>
              <a:gd name="T8" fmla="*/ 0 w 4613"/>
              <a:gd name="T9" fmla="*/ 533 h 533"/>
              <a:gd name="T10" fmla="*/ 0 w 4613"/>
              <a:gd name="T11" fmla="*/ 0 h 5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613" h="533">
                <a:moveTo>
                  <a:pt x="0" y="0"/>
                </a:moveTo>
                <a:lnTo>
                  <a:pt x="0" y="0"/>
                </a:lnTo>
                <a:lnTo>
                  <a:pt x="4613" y="0"/>
                </a:lnTo>
                <a:lnTo>
                  <a:pt x="4613" y="533"/>
                </a:lnTo>
                <a:lnTo>
                  <a:pt x="0" y="533"/>
                </a:lnTo>
                <a:lnTo>
                  <a:pt x="0" y="0"/>
                </a:lnTo>
                <a:close/>
              </a:path>
            </a:pathLst>
          </a:custGeom>
          <a:solidFill>
            <a:srgbClr val="E1471D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800" b="1" i="0" u="none" strike="noStrike" baseline="0" dirty="0">
                <a:solidFill>
                  <a:srgbClr val="FFFFFF"/>
                </a:solidFill>
                <a:latin typeface="+mj-lt"/>
              </a:rPr>
              <a:t>Add DTG + Placebo to Existing ART (</a:t>
            </a:r>
            <a:r>
              <a:rPr lang="en-US" b="1" dirty="0">
                <a:solidFill>
                  <a:srgbClr val="FFFFFF"/>
                </a:solidFill>
                <a:latin typeface="+mj-lt"/>
              </a:rPr>
              <a:t>N</a:t>
            </a:r>
            <a:r>
              <a:rPr lang="en-US" sz="1800" b="1" i="0" u="none" strike="noStrike" baseline="0" dirty="0">
                <a:solidFill>
                  <a:srgbClr val="FFFFFF"/>
                </a:solidFill>
                <a:latin typeface="+mj-lt"/>
              </a:rPr>
              <a:t> = 67)</a:t>
            </a:r>
            <a:endParaRPr lang="fr-FR" b="1" dirty="0">
              <a:latin typeface="+mj-lt"/>
            </a:endParaRPr>
          </a:p>
        </p:txBody>
      </p:sp>
      <p:sp>
        <p:nvSpPr>
          <p:cNvPr id="111" name="Freeform 506">
            <a:extLst>
              <a:ext uri="{FF2B5EF4-FFF2-40B4-BE49-F238E27FC236}">
                <a16:creationId xmlns:a16="http://schemas.microsoft.com/office/drawing/2014/main" id="{B7B465A4-5908-4DDC-BC70-DED0EB1EA5AB}"/>
              </a:ext>
            </a:extLst>
          </p:cNvPr>
          <p:cNvSpPr>
            <a:spLocks noEditPoints="1"/>
          </p:cNvSpPr>
          <p:nvPr/>
        </p:nvSpPr>
        <p:spPr bwMode="auto">
          <a:xfrm>
            <a:off x="7659688" y="2852738"/>
            <a:ext cx="85725" cy="284163"/>
          </a:xfrm>
          <a:custGeom>
            <a:avLst/>
            <a:gdLst>
              <a:gd name="T0" fmla="*/ 60 w 90"/>
              <a:gd name="T1" fmla="*/ 0 h 297"/>
              <a:gd name="T2" fmla="*/ 60 w 90"/>
              <a:gd name="T3" fmla="*/ 0 h 297"/>
              <a:gd name="T4" fmla="*/ 60 w 90"/>
              <a:gd name="T5" fmla="*/ 222 h 297"/>
              <a:gd name="T6" fmla="*/ 30 w 90"/>
              <a:gd name="T7" fmla="*/ 222 h 297"/>
              <a:gd name="T8" fmla="*/ 30 w 90"/>
              <a:gd name="T9" fmla="*/ 0 h 297"/>
              <a:gd name="T10" fmla="*/ 60 w 90"/>
              <a:gd name="T11" fmla="*/ 0 h 297"/>
              <a:gd name="T12" fmla="*/ 90 w 90"/>
              <a:gd name="T13" fmla="*/ 207 h 297"/>
              <a:gd name="T14" fmla="*/ 90 w 90"/>
              <a:gd name="T15" fmla="*/ 207 h 297"/>
              <a:gd name="T16" fmla="*/ 45 w 90"/>
              <a:gd name="T17" fmla="*/ 297 h 297"/>
              <a:gd name="T18" fmla="*/ 0 w 90"/>
              <a:gd name="T19" fmla="*/ 207 h 297"/>
              <a:gd name="T20" fmla="*/ 90 w 90"/>
              <a:gd name="T21" fmla="*/ 207 h 2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90" h="297">
                <a:moveTo>
                  <a:pt x="60" y="0"/>
                </a:moveTo>
                <a:lnTo>
                  <a:pt x="60" y="0"/>
                </a:lnTo>
                <a:lnTo>
                  <a:pt x="60" y="222"/>
                </a:lnTo>
                <a:lnTo>
                  <a:pt x="30" y="222"/>
                </a:lnTo>
                <a:lnTo>
                  <a:pt x="30" y="0"/>
                </a:lnTo>
                <a:lnTo>
                  <a:pt x="60" y="0"/>
                </a:lnTo>
                <a:close/>
                <a:moveTo>
                  <a:pt x="90" y="207"/>
                </a:moveTo>
                <a:lnTo>
                  <a:pt x="90" y="207"/>
                </a:lnTo>
                <a:lnTo>
                  <a:pt x="45" y="297"/>
                </a:lnTo>
                <a:lnTo>
                  <a:pt x="0" y="207"/>
                </a:lnTo>
                <a:lnTo>
                  <a:pt x="90" y="207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12" name="Freeform 507">
            <a:extLst>
              <a:ext uri="{FF2B5EF4-FFF2-40B4-BE49-F238E27FC236}">
                <a16:creationId xmlns:a16="http://schemas.microsoft.com/office/drawing/2014/main" id="{0AC96B11-50FD-4E29-9BCE-2CB6C09028DA}"/>
              </a:ext>
            </a:extLst>
          </p:cNvPr>
          <p:cNvSpPr>
            <a:spLocks noEditPoints="1"/>
          </p:cNvSpPr>
          <p:nvPr/>
        </p:nvSpPr>
        <p:spPr bwMode="auto">
          <a:xfrm>
            <a:off x="8728075" y="2879726"/>
            <a:ext cx="85725" cy="282575"/>
          </a:xfrm>
          <a:custGeom>
            <a:avLst/>
            <a:gdLst>
              <a:gd name="T0" fmla="*/ 60 w 90"/>
              <a:gd name="T1" fmla="*/ 0 h 296"/>
              <a:gd name="T2" fmla="*/ 60 w 90"/>
              <a:gd name="T3" fmla="*/ 0 h 296"/>
              <a:gd name="T4" fmla="*/ 60 w 90"/>
              <a:gd name="T5" fmla="*/ 221 h 296"/>
              <a:gd name="T6" fmla="*/ 30 w 90"/>
              <a:gd name="T7" fmla="*/ 221 h 296"/>
              <a:gd name="T8" fmla="*/ 30 w 90"/>
              <a:gd name="T9" fmla="*/ 0 h 296"/>
              <a:gd name="T10" fmla="*/ 60 w 90"/>
              <a:gd name="T11" fmla="*/ 0 h 296"/>
              <a:gd name="T12" fmla="*/ 90 w 90"/>
              <a:gd name="T13" fmla="*/ 206 h 296"/>
              <a:gd name="T14" fmla="*/ 90 w 90"/>
              <a:gd name="T15" fmla="*/ 206 h 296"/>
              <a:gd name="T16" fmla="*/ 45 w 90"/>
              <a:gd name="T17" fmla="*/ 296 h 296"/>
              <a:gd name="T18" fmla="*/ 0 w 90"/>
              <a:gd name="T19" fmla="*/ 206 h 296"/>
              <a:gd name="T20" fmla="*/ 90 w 90"/>
              <a:gd name="T21" fmla="*/ 206 h 2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90" h="296">
                <a:moveTo>
                  <a:pt x="60" y="0"/>
                </a:moveTo>
                <a:lnTo>
                  <a:pt x="60" y="0"/>
                </a:lnTo>
                <a:lnTo>
                  <a:pt x="60" y="221"/>
                </a:lnTo>
                <a:lnTo>
                  <a:pt x="30" y="221"/>
                </a:lnTo>
                <a:lnTo>
                  <a:pt x="30" y="0"/>
                </a:lnTo>
                <a:lnTo>
                  <a:pt x="60" y="0"/>
                </a:lnTo>
                <a:close/>
                <a:moveTo>
                  <a:pt x="90" y="206"/>
                </a:moveTo>
                <a:lnTo>
                  <a:pt x="90" y="206"/>
                </a:lnTo>
                <a:lnTo>
                  <a:pt x="45" y="296"/>
                </a:lnTo>
                <a:lnTo>
                  <a:pt x="0" y="206"/>
                </a:lnTo>
                <a:lnTo>
                  <a:pt x="90" y="206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13" name="Freeform 508">
            <a:extLst>
              <a:ext uri="{FF2B5EF4-FFF2-40B4-BE49-F238E27FC236}">
                <a16:creationId xmlns:a16="http://schemas.microsoft.com/office/drawing/2014/main" id="{0DCC2F2D-A330-4DB8-A20C-C8BF4E1ECAB4}"/>
              </a:ext>
            </a:extLst>
          </p:cNvPr>
          <p:cNvSpPr>
            <a:spLocks noEditPoints="1"/>
          </p:cNvSpPr>
          <p:nvPr/>
        </p:nvSpPr>
        <p:spPr bwMode="auto">
          <a:xfrm>
            <a:off x="6502400" y="2852738"/>
            <a:ext cx="85725" cy="284163"/>
          </a:xfrm>
          <a:custGeom>
            <a:avLst/>
            <a:gdLst>
              <a:gd name="T0" fmla="*/ 60 w 90"/>
              <a:gd name="T1" fmla="*/ 0 h 297"/>
              <a:gd name="T2" fmla="*/ 60 w 90"/>
              <a:gd name="T3" fmla="*/ 0 h 297"/>
              <a:gd name="T4" fmla="*/ 60 w 90"/>
              <a:gd name="T5" fmla="*/ 222 h 297"/>
              <a:gd name="T6" fmla="*/ 30 w 90"/>
              <a:gd name="T7" fmla="*/ 222 h 297"/>
              <a:gd name="T8" fmla="*/ 30 w 90"/>
              <a:gd name="T9" fmla="*/ 0 h 297"/>
              <a:gd name="T10" fmla="*/ 60 w 90"/>
              <a:gd name="T11" fmla="*/ 0 h 297"/>
              <a:gd name="T12" fmla="*/ 90 w 90"/>
              <a:gd name="T13" fmla="*/ 207 h 297"/>
              <a:gd name="T14" fmla="*/ 90 w 90"/>
              <a:gd name="T15" fmla="*/ 207 h 297"/>
              <a:gd name="T16" fmla="*/ 45 w 90"/>
              <a:gd name="T17" fmla="*/ 297 h 297"/>
              <a:gd name="T18" fmla="*/ 0 w 90"/>
              <a:gd name="T19" fmla="*/ 207 h 297"/>
              <a:gd name="T20" fmla="*/ 90 w 90"/>
              <a:gd name="T21" fmla="*/ 207 h 2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90" h="297">
                <a:moveTo>
                  <a:pt x="60" y="0"/>
                </a:moveTo>
                <a:lnTo>
                  <a:pt x="60" y="0"/>
                </a:lnTo>
                <a:lnTo>
                  <a:pt x="60" y="222"/>
                </a:lnTo>
                <a:lnTo>
                  <a:pt x="30" y="222"/>
                </a:lnTo>
                <a:lnTo>
                  <a:pt x="30" y="0"/>
                </a:lnTo>
                <a:lnTo>
                  <a:pt x="60" y="0"/>
                </a:lnTo>
                <a:close/>
                <a:moveTo>
                  <a:pt x="90" y="207"/>
                </a:moveTo>
                <a:lnTo>
                  <a:pt x="90" y="207"/>
                </a:lnTo>
                <a:lnTo>
                  <a:pt x="45" y="297"/>
                </a:lnTo>
                <a:lnTo>
                  <a:pt x="0" y="207"/>
                </a:lnTo>
                <a:lnTo>
                  <a:pt x="90" y="207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14" name="Freeform 509">
            <a:extLst>
              <a:ext uri="{FF2B5EF4-FFF2-40B4-BE49-F238E27FC236}">
                <a16:creationId xmlns:a16="http://schemas.microsoft.com/office/drawing/2014/main" id="{34687B4C-D1EC-40C5-979A-6CE48597EFF9}"/>
              </a:ext>
            </a:extLst>
          </p:cNvPr>
          <p:cNvSpPr>
            <a:spLocks noEditPoints="1"/>
          </p:cNvSpPr>
          <p:nvPr/>
        </p:nvSpPr>
        <p:spPr bwMode="auto">
          <a:xfrm>
            <a:off x="9847263" y="2865438"/>
            <a:ext cx="85725" cy="284163"/>
          </a:xfrm>
          <a:custGeom>
            <a:avLst/>
            <a:gdLst>
              <a:gd name="T0" fmla="*/ 59 w 90"/>
              <a:gd name="T1" fmla="*/ 0 h 297"/>
              <a:gd name="T2" fmla="*/ 59 w 90"/>
              <a:gd name="T3" fmla="*/ 0 h 297"/>
              <a:gd name="T4" fmla="*/ 60 w 90"/>
              <a:gd name="T5" fmla="*/ 222 h 297"/>
              <a:gd name="T6" fmla="*/ 30 w 90"/>
              <a:gd name="T7" fmla="*/ 222 h 297"/>
              <a:gd name="T8" fmla="*/ 29 w 90"/>
              <a:gd name="T9" fmla="*/ 0 h 297"/>
              <a:gd name="T10" fmla="*/ 59 w 90"/>
              <a:gd name="T11" fmla="*/ 0 h 297"/>
              <a:gd name="T12" fmla="*/ 90 w 90"/>
              <a:gd name="T13" fmla="*/ 207 h 297"/>
              <a:gd name="T14" fmla="*/ 90 w 90"/>
              <a:gd name="T15" fmla="*/ 207 h 297"/>
              <a:gd name="T16" fmla="*/ 45 w 90"/>
              <a:gd name="T17" fmla="*/ 297 h 297"/>
              <a:gd name="T18" fmla="*/ 0 w 90"/>
              <a:gd name="T19" fmla="*/ 207 h 297"/>
              <a:gd name="T20" fmla="*/ 90 w 90"/>
              <a:gd name="T21" fmla="*/ 207 h 2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90" h="297">
                <a:moveTo>
                  <a:pt x="59" y="0"/>
                </a:moveTo>
                <a:lnTo>
                  <a:pt x="59" y="0"/>
                </a:lnTo>
                <a:lnTo>
                  <a:pt x="60" y="222"/>
                </a:lnTo>
                <a:lnTo>
                  <a:pt x="30" y="222"/>
                </a:lnTo>
                <a:lnTo>
                  <a:pt x="29" y="0"/>
                </a:lnTo>
                <a:lnTo>
                  <a:pt x="59" y="0"/>
                </a:lnTo>
                <a:close/>
                <a:moveTo>
                  <a:pt x="90" y="207"/>
                </a:moveTo>
                <a:lnTo>
                  <a:pt x="90" y="207"/>
                </a:lnTo>
                <a:lnTo>
                  <a:pt x="45" y="297"/>
                </a:lnTo>
                <a:lnTo>
                  <a:pt x="0" y="207"/>
                </a:lnTo>
                <a:lnTo>
                  <a:pt x="90" y="207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558" name="Rectangle 526">
            <a:extLst>
              <a:ext uri="{FF2B5EF4-FFF2-40B4-BE49-F238E27FC236}">
                <a16:creationId xmlns:a16="http://schemas.microsoft.com/office/drawing/2014/main" id="{52F7DC73-8D23-4CE1-9C0D-B45042514D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6913" y="2598424"/>
            <a:ext cx="264598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b="1" i="0" u="none" strike="noStrike" baseline="0" dirty="0">
                <a:latin typeface="+mj-lt"/>
              </a:rPr>
              <a:t>Neuropsychological Testing:</a:t>
            </a:r>
            <a:endParaRPr kumimoji="0" lang="en-US" altLang="fr-FR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  <p:sp>
        <p:nvSpPr>
          <p:cNvPr id="559" name="Rectangle 526">
            <a:extLst>
              <a:ext uri="{FF2B5EF4-FFF2-40B4-BE49-F238E27FC236}">
                <a16:creationId xmlns:a16="http://schemas.microsoft.com/office/drawing/2014/main" id="{7EE0A408-02C2-4AA9-968C-7C363697F0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56811" y="2598424"/>
            <a:ext cx="60753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FR" sz="1800" b="1" i="0" u="none" strike="noStrike" baseline="0" dirty="0" err="1">
                <a:latin typeface="+mj-lt"/>
              </a:rPr>
              <a:t>Wk</a:t>
            </a:r>
            <a:r>
              <a:rPr lang="fr-FR" sz="1800" b="1" i="0" u="none" strike="noStrike" baseline="0" dirty="0">
                <a:latin typeface="+mj-lt"/>
              </a:rPr>
              <a:t> 24</a:t>
            </a:r>
            <a:endParaRPr kumimoji="0" lang="fr-FR" altLang="fr-FR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  <p:sp>
        <p:nvSpPr>
          <p:cNvPr id="560" name="Rectangle 526">
            <a:extLst>
              <a:ext uri="{FF2B5EF4-FFF2-40B4-BE49-F238E27FC236}">
                <a16:creationId xmlns:a16="http://schemas.microsoft.com/office/drawing/2014/main" id="{29FA8C73-06A9-4094-9D1E-CC76D08276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96438" y="2598424"/>
            <a:ext cx="60753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FR" sz="1800" b="1" i="0" u="none" strike="noStrike" baseline="0" dirty="0" err="1">
                <a:latin typeface="+mj-lt"/>
              </a:rPr>
              <a:t>Wk</a:t>
            </a:r>
            <a:r>
              <a:rPr lang="fr-FR" sz="1800" b="1" i="0" u="none" strike="noStrike" baseline="0" dirty="0">
                <a:latin typeface="+mj-lt"/>
              </a:rPr>
              <a:t> 96</a:t>
            </a:r>
            <a:endParaRPr kumimoji="0" lang="fr-FR" altLang="fr-FR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  <p:sp>
        <p:nvSpPr>
          <p:cNvPr id="561" name="Rectangle 526">
            <a:extLst>
              <a:ext uri="{FF2B5EF4-FFF2-40B4-BE49-F238E27FC236}">
                <a16:creationId xmlns:a16="http://schemas.microsoft.com/office/drawing/2014/main" id="{923E778C-F875-4475-8915-2DDFB70F98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13068" y="2598424"/>
            <a:ext cx="60753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FR" sz="1800" b="1" i="0" u="none" strike="noStrike" baseline="0" dirty="0" err="1">
                <a:latin typeface="+mj-lt"/>
              </a:rPr>
              <a:t>Wk</a:t>
            </a:r>
            <a:r>
              <a:rPr lang="fr-FR" sz="1800" b="1" i="0" u="none" strike="noStrike" baseline="0" dirty="0">
                <a:latin typeface="+mj-lt"/>
              </a:rPr>
              <a:t> 48</a:t>
            </a:r>
            <a:endParaRPr kumimoji="0" lang="fr-FR" altLang="fr-FR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  <p:sp>
        <p:nvSpPr>
          <p:cNvPr id="562" name="Rectangle 526">
            <a:extLst>
              <a:ext uri="{FF2B5EF4-FFF2-40B4-BE49-F238E27FC236}">
                <a16:creationId xmlns:a16="http://schemas.microsoft.com/office/drawing/2014/main" id="{B9675002-C22A-45C4-B69C-4B0D042645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79548" y="2598424"/>
            <a:ext cx="60753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FR" sz="1800" b="1" i="0" u="none" strike="noStrike" baseline="0" dirty="0" err="1">
                <a:latin typeface="+mj-lt"/>
              </a:rPr>
              <a:t>Wk</a:t>
            </a:r>
            <a:r>
              <a:rPr lang="fr-FR" sz="1800" b="1" i="0" u="none" strike="noStrike" baseline="0" dirty="0">
                <a:latin typeface="+mj-lt"/>
              </a:rPr>
              <a:t> 72</a:t>
            </a:r>
            <a:endParaRPr kumimoji="0" lang="fr-FR" altLang="fr-FR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  <p:sp>
        <p:nvSpPr>
          <p:cNvPr id="563" name="Rectangle 526">
            <a:extLst>
              <a:ext uri="{FF2B5EF4-FFF2-40B4-BE49-F238E27FC236}">
                <a16:creationId xmlns:a16="http://schemas.microsoft.com/office/drawing/2014/main" id="{D6FA53E6-9689-4DAC-979F-18DB32EB83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11799" y="3445778"/>
            <a:ext cx="3505127" cy="1477328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b="1" i="0" u="none" strike="noStrike" baseline="0" dirty="0">
                <a:solidFill>
                  <a:srgbClr val="000000"/>
                </a:solidFill>
                <a:latin typeface="+mj-lt"/>
              </a:rPr>
              <a:t>PWH on ART regimens not containing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b="1" i="0" u="none" strike="noStrike" baseline="0" dirty="0">
                <a:solidFill>
                  <a:srgbClr val="000000"/>
                </a:solidFill>
                <a:latin typeface="+mj-lt"/>
              </a:rPr>
              <a:t>INSTI or MVC with HIV-1 RNA &lt;50 c/mL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b="1" i="0" u="none" strike="noStrike" baseline="0" dirty="0">
                <a:solidFill>
                  <a:srgbClr val="000000"/>
                </a:solidFill>
                <a:latin typeface="+mj-lt"/>
              </a:rPr>
              <a:t>Performance &gt;1 SD below normal </a:t>
            </a:r>
            <a:br>
              <a:rPr lang="en-US" sz="1600" b="1" i="0" u="none" strike="noStrike" baseline="0" dirty="0">
                <a:solidFill>
                  <a:srgbClr val="000000"/>
                </a:solidFill>
                <a:latin typeface="+mj-lt"/>
              </a:rPr>
            </a:br>
            <a:r>
              <a:rPr lang="en-US" sz="1600" b="1" i="0" u="none" strike="noStrike" baseline="0" dirty="0">
                <a:solidFill>
                  <a:srgbClr val="000000"/>
                </a:solidFill>
                <a:latin typeface="+mj-lt"/>
              </a:rPr>
              <a:t>on 2 neuropsychological tests in different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b="1" i="0" u="none" strike="noStrike" baseline="0" dirty="0">
                <a:solidFill>
                  <a:srgbClr val="000000"/>
                </a:solidFill>
                <a:latin typeface="+mj-lt"/>
              </a:rPr>
              <a:t>domains; no known cause of cognitive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b="1" i="0" u="none" strike="noStrike" baseline="0" dirty="0">
                <a:solidFill>
                  <a:srgbClr val="000000"/>
                </a:solidFill>
                <a:latin typeface="+mj-lt"/>
              </a:rPr>
              <a:t>impairment other than HIV infection</a:t>
            </a:r>
            <a:endParaRPr kumimoji="0" lang="en-US" altLang="fr-FR" sz="1600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+mj-lt"/>
            </a:endParaRPr>
          </a:p>
        </p:txBody>
      </p:sp>
      <p:sp>
        <p:nvSpPr>
          <p:cNvPr id="565" name="Espace réservé du contenu 563">
            <a:extLst>
              <a:ext uri="{FF2B5EF4-FFF2-40B4-BE49-F238E27FC236}">
                <a16:creationId xmlns:a16="http://schemas.microsoft.com/office/drawing/2014/main" id="{7C8965F3-F807-47ED-A43F-47CF990BA714}"/>
              </a:ext>
            </a:extLst>
          </p:cNvPr>
          <p:cNvSpPr txBox="1">
            <a:spLocks/>
          </p:cNvSpPr>
          <p:nvPr/>
        </p:nvSpPr>
        <p:spPr>
          <a:xfrm>
            <a:off x="609600" y="5587139"/>
            <a:ext cx="10972800" cy="7016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57175" indent="-257175" algn="l" defTabSz="342900" rtl="0" eaLnBrk="1" latinLnBrk="0" hangingPunct="1">
              <a:spcBef>
                <a:spcPct val="20000"/>
              </a:spcBef>
              <a:buClr>
                <a:srgbClr val="3C549F"/>
              </a:buClr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213" indent="-214313" algn="l" defTabSz="342900" rtl="0" eaLnBrk="1" latinLnBrk="0" hangingPunct="1">
              <a:spcBef>
                <a:spcPct val="20000"/>
              </a:spcBef>
              <a:buClr>
                <a:srgbClr val="3C549F"/>
              </a:buClr>
              <a:buFont typeface="Arial"/>
              <a:buChar char="–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Clr>
                <a:srgbClr val="3C549F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Clr>
                <a:srgbClr val="3C549F"/>
              </a:buClr>
              <a:buFont typeface="Arial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Clr>
                <a:srgbClr val="3C549F"/>
              </a:buClr>
              <a:buFont typeface="Arial"/>
              <a:buChar char="»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/>
              <a:t>Results: </a:t>
            </a:r>
            <a:r>
              <a:rPr lang="en-US" sz="1800" dirty="0"/>
              <a:t>Intensification of existing ART by addition of DTG or DTG + MVC vs placebo did not change performance on neuropsychological testing or improve depressive symptoms up to 96 weeks</a:t>
            </a:r>
          </a:p>
          <a:p>
            <a:endParaRPr lang="en-US" sz="1800" dirty="0"/>
          </a:p>
        </p:txBody>
      </p:sp>
      <p:sp>
        <p:nvSpPr>
          <p:cNvPr id="566" name="Espace réservé du contenu 563">
            <a:extLst>
              <a:ext uri="{FF2B5EF4-FFF2-40B4-BE49-F238E27FC236}">
                <a16:creationId xmlns:a16="http://schemas.microsoft.com/office/drawing/2014/main" id="{69CE8673-CAE3-4A57-8DF8-54FCF48A23CC}"/>
              </a:ext>
            </a:extLst>
          </p:cNvPr>
          <p:cNvSpPr txBox="1">
            <a:spLocks/>
          </p:cNvSpPr>
          <p:nvPr/>
        </p:nvSpPr>
        <p:spPr>
          <a:xfrm>
            <a:off x="609600" y="5187469"/>
            <a:ext cx="10972800" cy="4714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57175" indent="-257175" algn="l" defTabSz="342900" rtl="0" eaLnBrk="1" latinLnBrk="0" hangingPunct="1">
              <a:spcBef>
                <a:spcPct val="20000"/>
              </a:spcBef>
              <a:buClr>
                <a:srgbClr val="3C549F"/>
              </a:buClr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213" indent="-214313" algn="l" defTabSz="342900" rtl="0" eaLnBrk="1" latinLnBrk="0" hangingPunct="1">
              <a:spcBef>
                <a:spcPct val="20000"/>
              </a:spcBef>
              <a:buClr>
                <a:srgbClr val="3C549F"/>
              </a:buClr>
              <a:buFont typeface="Arial"/>
              <a:buChar char="–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Clr>
                <a:srgbClr val="3C549F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Clr>
                <a:srgbClr val="3C549F"/>
              </a:buClr>
              <a:buFont typeface="Arial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Clr>
                <a:srgbClr val="3C549F"/>
              </a:buClr>
              <a:buFont typeface="Arial"/>
              <a:buChar char="»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/>
              <a:t>Primary endpoint: </a:t>
            </a:r>
            <a:r>
              <a:rPr lang="en-US" sz="1800" dirty="0"/>
              <a:t>Change in normalized Z-score from baseline to </a:t>
            </a:r>
            <a:r>
              <a:rPr lang="en-US" sz="1800" dirty="0" err="1"/>
              <a:t>Wk</a:t>
            </a:r>
            <a:r>
              <a:rPr lang="en-US" sz="1800" dirty="0"/>
              <a:t> 48</a:t>
            </a:r>
            <a:endParaRPr lang="en-US" sz="1600" dirty="0"/>
          </a:p>
        </p:txBody>
      </p:sp>
      <p:cxnSp>
        <p:nvCxnSpPr>
          <p:cNvPr id="4" name="Connecteur : en angle 3">
            <a:extLst>
              <a:ext uri="{FF2B5EF4-FFF2-40B4-BE49-F238E27FC236}">
                <a16:creationId xmlns:a16="http://schemas.microsoft.com/office/drawing/2014/main" id="{BF829D9C-10BB-4FF0-8FE0-9C293A693364}"/>
              </a:ext>
            </a:extLst>
          </p:cNvPr>
          <p:cNvCxnSpPr>
            <a:cxnSpLocks/>
            <a:stCxn id="563" idx="3"/>
          </p:cNvCxnSpPr>
          <p:nvPr/>
        </p:nvCxnSpPr>
        <p:spPr>
          <a:xfrm flipV="1">
            <a:off x="4816926" y="3599620"/>
            <a:ext cx="980785" cy="584822"/>
          </a:xfrm>
          <a:prstGeom prst="bentConnector3">
            <a:avLst/>
          </a:prstGeom>
          <a:ln w="19050">
            <a:solidFill>
              <a:schemeClr val="accent1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1" name="Connecteur : en angle 10">
            <a:extLst>
              <a:ext uri="{FF2B5EF4-FFF2-40B4-BE49-F238E27FC236}">
                <a16:creationId xmlns:a16="http://schemas.microsoft.com/office/drawing/2014/main" id="{7DA6F551-3946-483A-B3F3-4983C6D1B8D7}"/>
              </a:ext>
            </a:extLst>
          </p:cNvPr>
          <p:cNvCxnSpPr>
            <a:cxnSpLocks/>
            <a:stCxn id="563" idx="3"/>
          </p:cNvCxnSpPr>
          <p:nvPr/>
        </p:nvCxnSpPr>
        <p:spPr>
          <a:xfrm>
            <a:off x="4816926" y="4184442"/>
            <a:ext cx="980785" cy="797163"/>
          </a:xfrm>
          <a:prstGeom prst="bentConnector3">
            <a:avLst/>
          </a:prstGeom>
          <a:ln w="19050">
            <a:solidFill>
              <a:schemeClr val="accent1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E38AC251-E972-4566-B6FB-EC6A7B99F96C}"/>
              </a:ext>
            </a:extLst>
          </p:cNvPr>
          <p:cNvCxnSpPr/>
          <p:nvPr/>
        </p:nvCxnSpPr>
        <p:spPr>
          <a:xfrm>
            <a:off x="5310231" y="4189656"/>
            <a:ext cx="470702" cy="0"/>
          </a:xfrm>
          <a:prstGeom prst="straightConnector1">
            <a:avLst/>
          </a:prstGeom>
          <a:ln w="19050">
            <a:solidFill>
              <a:schemeClr val="accent1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2727038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43073BA-23CC-F247-A665-E8CDD10174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" y="10471"/>
            <a:ext cx="10458893" cy="1481068"/>
          </a:xfrm>
        </p:spPr>
        <p:txBody>
          <a:bodyPr/>
          <a:lstStyle/>
          <a:p>
            <a:r>
              <a:rPr lang="en-US" dirty="0"/>
              <a:t>Anticholinergic drugs associated with falls and frailty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2F01476-3DE5-4493-8A4C-CE80FE82DF1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09600" y="1619250"/>
            <a:ext cx="10972800" cy="1357957"/>
          </a:xfrm>
        </p:spPr>
        <p:txBody>
          <a:bodyPr>
            <a:normAutofit/>
          </a:bodyPr>
          <a:lstStyle/>
          <a:p>
            <a:r>
              <a:rPr lang="en-US" sz="1800"/>
              <a:t>POPPY study (UK),  prospective study, 699 PLWHIV ≥ 50 years</a:t>
            </a:r>
          </a:p>
          <a:p>
            <a:r>
              <a:rPr lang="en-US" sz="1800"/>
              <a:t>27% on ≥ 1 anticholinergic drug</a:t>
            </a:r>
          </a:p>
          <a:p>
            <a:r>
              <a:rPr lang="en-US" sz="1800"/>
              <a:t>Falls incidence : 9%, Frailty incidence : 32 %</a:t>
            </a:r>
          </a:p>
          <a:p>
            <a:r>
              <a:rPr lang="en-US" sz="1800"/>
              <a:t>Significative association between anticholinergic use and falls (OR 3.3), anticholinergic use and frailty (OR 2.3)</a:t>
            </a:r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42214053-9667-0F4B-990E-04F067B54B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83713" y="6494380"/>
            <a:ext cx="2808287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1200" i="1" dirty="0">
                <a:solidFill>
                  <a:srgbClr val="0070C0"/>
                </a:solidFill>
              </a:rPr>
              <a:t>Doctor J,</a:t>
            </a:r>
            <a:r>
              <a:rPr kumimoji="0" lang="en-GB" sz="12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CROI 2022, Abs. </a:t>
            </a:r>
            <a:r>
              <a:rPr lang="en-GB" sz="1200" i="1" dirty="0">
                <a:solidFill>
                  <a:srgbClr val="0070C0"/>
                </a:solidFill>
              </a:rPr>
              <a:t>35</a:t>
            </a:r>
            <a:endParaRPr kumimoji="0" lang="en-GB" sz="1200" b="0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grpSp>
        <p:nvGrpSpPr>
          <p:cNvPr id="36" name="Groupe 35">
            <a:extLst>
              <a:ext uri="{FF2B5EF4-FFF2-40B4-BE49-F238E27FC236}">
                <a16:creationId xmlns:a16="http://schemas.microsoft.com/office/drawing/2014/main" id="{91449AFB-6969-429E-864F-884C61F233DC}"/>
              </a:ext>
            </a:extLst>
          </p:cNvPr>
          <p:cNvGrpSpPr/>
          <p:nvPr/>
        </p:nvGrpSpPr>
        <p:grpSpPr>
          <a:xfrm>
            <a:off x="6003711" y="3746285"/>
            <a:ext cx="1918932" cy="2167582"/>
            <a:chOff x="5019676" y="3690938"/>
            <a:chExt cx="2254250" cy="2546350"/>
          </a:xfrm>
        </p:grpSpPr>
        <p:sp>
          <p:nvSpPr>
            <p:cNvPr id="14" name="Line 5">
              <a:extLst>
                <a:ext uri="{FF2B5EF4-FFF2-40B4-BE49-F238E27FC236}">
                  <a16:creationId xmlns:a16="http://schemas.microsoft.com/office/drawing/2014/main" id="{2733AA75-3F0E-4B1C-82BE-93423FCB2AD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494338" y="3690938"/>
              <a:ext cx="0" cy="2455863"/>
            </a:xfrm>
            <a:prstGeom prst="line">
              <a:avLst/>
            </a:prstGeom>
            <a:noFill/>
            <a:ln w="9525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 dirty="0"/>
            </a:p>
          </p:txBody>
        </p:sp>
        <p:sp>
          <p:nvSpPr>
            <p:cNvPr id="15" name="Line 6">
              <a:extLst>
                <a:ext uri="{FF2B5EF4-FFF2-40B4-BE49-F238E27FC236}">
                  <a16:creationId xmlns:a16="http://schemas.microsoft.com/office/drawing/2014/main" id="{F9550400-DBED-4831-B1BB-DFAA6D02C64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494338" y="6146800"/>
              <a:ext cx="1779588" cy="0"/>
            </a:xfrm>
            <a:prstGeom prst="line">
              <a:avLst/>
            </a:prstGeom>
            <a:noFill/>
            <a:ln w="9525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 dirty="0"/>
            </a:p>
          </p:txBody>
        </p:sp>
        <p:sp>
          <p:nvSpPr>
            <p:cNvPr id="16" name="Line 7">
              <a:extLst>
                <a:ext uri="{FF2B5EF4-FFF2-40B4-BE49-F238E27FC236}">
                  <a16:creationId xmlns:a16="http://schemas.microsoft.com/office/drawing/2014/main" id="{AECDF18A-1A13-43BB-83C9-5F0BEA7E42C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019676" y="6146800"/>
              <a:ext cx="474663" cy="0"/>
            </a:xfrm>
            <a:prstGeom prst="line">
              <a:avLst/>
            </a:prstGeom>
            <a:noFill/>
            <a:ln w="9525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 dirty="0"/>
            </a:p>
          </p:txBody>
        </p:sp>
        <p:sp>
          <p:nvSpPr>
            <p:cNvPr id="17" name="Line 8">
              <a:extLst>
                <a:ext uri="{FF2B5EF4-FFF2-40B4-BE49-F238E27FC236}">
                  <a16:creationId xmlns:a16="http://schemas.microsoft.com/office/drawing/2014/main" id="{10072AA0-883C-4F30-BC05-1B567647616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934076" y="6146800"/>
              <a:ext cx="0" cy="90488"/>
            </a:xfrm>
            <a:prstGeom prst="line">
              <a:avLst/>
            </a:prstGeom>
            <a:noFill/>
            <a:ln w="9525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 dirty="0"/>
            </a:p>
          </p:txBody>
        </p:sp>
        <p:sp>
          <p:nvSpPr>
            <p:cNvPr id="18" name="Line 9">
              <a:extLst>
                <a:ext uri="{FF2B5EF4-FFF2-40B4-BE49-F238E27FC236}">
                  <a16:creationId xmlns:a16="http://schemas.microsoft.com/office/drawing/2014/main" id="{95FAFD4C-DDD3-49C7-8FB3-6F5AAEA6C5E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494338" y="6146800"/>
              <a:ext cx="0" cy="90488"/>
            </a:xfrm>
            <a:prstGeom prst="line">
              <a:avLst/>
            </a:prstGeom>
            <a:noFill/>
            <a:ln w="9525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 dirty="0"/>
            </a:p>
          </p:txBody>
        </p:sp>
        <p:sp>
          <p:nvSpPr>
            <p:cNvPr id="19" name="Line 10">
              <a:extLst>
                <a:ext uri="{FF2B5EF4-FFF2-40B4-BE49-F238E27FC236}">
                  <a16:creationId xmlns:a16="http://schemas.microsoft.com/office/drawing/2014/main" id="{E93D6108-3D2C-4DF2-9552-37DD611B051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375401" y="6146800"/>
              <a:ext cx="0" cy="90488"/>
            </a:xfrm>
            <a:prstGeom prst="line">
              <a:avLst/>
            </a:prstGeom>
            <a:noFill/>
            <a:ln w="9525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 dirty="0"/>
            </a:p>
          </p:txBody>
        </p:sp>
        <p:sp>
          <p:nvSpPr>
            <p:cNvPr id="20" name="Line 11">
              <a:extLst>
                <a:ext uri="{FF2B5EF4-FFF2-40B4-BE49-F238E27FC236}">
                  <a16:creationId xmlns:a16="http://schemas.microsoft.com/office/drawing/2014/main" id="{A4C22CF5-8DFC-47CB-89C4-2A84C97839A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256463" y="6146800"/>
              <a:ext cx="0" cy="90488"/>
            </a:xfrm>
            <a:prstGeom prst="line">
              <a:avLst/>
            </a:prstGeom>
            <a:noFill/>
            <a:ln w="9525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 dirty="0"/>
            </a:p>
          </p:txBody>
        </p:sp>
        <p:sp>
          <p:nvSpPr>
            <p:cNvPr id="21" name="Line 12">
              <a:extLst>
                <a:ext uri="{FF2B5EF4-FFF2-40B4-BE49-F238E27FC236}">
                  <a16:creationId xmlns:a16="http://schemas.microsoft.com/office/drawing/2014/main" id="{37129367-1F61-4081-82B3-2A5E41BECFB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815138" y="6146800"/>
              <a:ext cx="0" cy="90488"/>
            </a:xfrm>
            <a:prstGeom prst="line">
              <a:avLst/>
            </a:prstGeom>
            <a:noFill/>
            <a:ln w="9525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 dirty="0"/>
            </a:p>
          </p:txBody>
        </p:sp>
        <p:sp>
          <p:nvSpPr>
            <p:cNvPr id="22" name="Line 13">
              <a:extLst>
                <a:ext uri="{FF2B5EF4-FFF2-40B4-BE49-F238E27FC236}">
                  <a16:creationId xmlns:a16="http://schemas.microsoft.com/office/drawing/2014/main" id="{96690313-0F66-409E-B0D5-8898003EE51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053013" y="6146800"/>
              <a:ext cx="0" cy="90488"/>
            </a:xfrm>
            <a:prstGeom prst="line">
              <a:avLst/>
            </a:prstGeom>
            <a:noFill/>
            <a:ln w="9525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 dirty="0"/>
            </a:p>
          </p:txBody>
        </p:sp>
        <p:sp>
          <p:nvSpPr>
            <p:cNvPr id="23" name="Line 14">
              <a:extLst>
                <a:ext uri="{FF2B5EF4-FFF2-40B4-BE49-F238E27FC236}">
                  <a16:creationId xmlns:a16="http://schemas.microsoft.com/office/drawing/2014/main" id="{4E47239C-DE17-4E70-A3C7-CCBF4D5E165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689601" y="5976938"/>
              <a:ext cx="1217613" cy="0"/>
            </a:xfrm>
            <a:prstGeom prst="line">
              <a:avLst/>
            </a:prstGeom>
            <a:noFill/>
            <a:ln w="17463" cap="rnd">
              <a:solidFill>
                <a:srgbClr val="0099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 dirty="0"/>
            </a:p>
          </p:txBody>
        </p:sp>
        <p:sp>
          <p:nvSpPr>
            <p:cNvPr id="24" name="Line 15">
              <a:extLst>
                <a:ext uri="{FF2B5EF4-FFF2-40B4-BE49-F238E27FC236}">
                  <a16:creationId xmlns:a16="http://schemas.microsoft.com/office/drawing/2014/main" id="{16960543-8634-4053-8106-B16243E11CC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946776" y="5627688"/>
              <a:ext cx="995363" cy="0"/>
            </a:xfrm>
            <a:prstGeom prst="line">
              <a:avLst/>
            </a:prstGeom>
            <a:noFill/>
            <a:ln w="17463" cap="rnd">
              <a:solidFill>
                <a:srgbClr val="0099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 dirty="0"/>
            </a:p>
          </p:txBody>
        </p:sp>
        <p:sp>
          <p:nvSpPr>
            <p:cNvPr id="25" name="Line 16">
              <a:extLst>
                <a:ext uri="{FF2B5EF4-FFF2-40B4-BE49-F238E27FC236}">
                  <a16:creationId xmlns:a16="http://schemas.microsoft.com/office/drawing/2014/main" id="{D952923C-2125-4F8B-A130-BB8CD4D4F94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192713" y="4938713"/>
              <a:ext cx="1046163" cy="0"/>
            </a:xfrm>
            <a:prstGeom prst="line">
              <a:avLst/>
            </a:prstGeom>
            <a:noFill/>
            <a:ln w="17463" cap="rnd">
              <a:solidFill>
                <a:srgbClr val="0099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 dirty="0"/>
            </a:p>
          </p:txBody>
        </p:sp>
        <p:sp>
          <p:nvSpPr>
            <p:cNvPr id="26" name="Line 17">
              <a:extLst>
                <a:ext uri="{FF2B5EF4-FFF2-40B4-BE49-F238E27FC236}">
                  <a16:creationId xmlns:a16="http://schemas.microsoft.com/office/drawing/2014/main" id="{35D24399-B4A7-481F-8F9A-B13CFFEE7AB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340351" y="4594225"/>
              <a:ext cx="931863" cy="0"/>
            </a:xfrm>
            <a:prstGeom prst="line">
              <a:avLst/>
            </a:prstGeom>
            <a:noFill/>
            <a:ln w="17463" cap="rnd">
              <a:solidFill>
                <a:srgbClr val="0099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 dirty="0"/>
            </a:p>
          </p:txBody>
        </p:sp>
        <p:sp>
          <p:nvSpPr>
            <p:cNvPr id="27" name="Line 18">
              <a:extLst>
                <a:ext uri="{FF2B5EF4-FFF2-40B4-BE49-F238E27FC236}">
                  <a16:creationId xmlns:a16="http://schemas.microsoft.com/office/drawing/2014/main" id="{C5EF93F3-3968-43A0-AC77-6E6C4F9D09B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510213" y="4243388"/>
              <a:ext cx="889000" cy="0"/>
            </a:xfrm>
            <a:prstGeom prst="line">
              <a:avLst/>
            </a:prstGeom>
            <a:noFill/>
            <a:ln w="17463" cap="rnd">
              <a:solidFill>
                <a:srgbClr val="0099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 dirty="0"/>
            </a:p>
          </p:txBody>
        </p:sp>
        <p:sp>
          <p:nvSpPr>
            <p:cNvPr id="28" name="Line 19">
              <a:extLst>
                <a:ext uri="{FF2B5EF4-FFF2-40B4-BE49-F238E27FC236}">
                  <a16:creationId xmlns:a16="http://schemas.microsoft.com/office/drawing/2014/main" id="{B8E4DDAD-FACA-4847-B68B-870E13AC15E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245226" y="5286375"/>
              <a:ext cx="919163" cy="0"/>
            </a:xfrm>
            <a:prstGeom prst="line">
              <a:avLst/>
            </a:prstGeom>
            <a:noFill/>
            <a:ln w="17463" cap="rnd">
              <a:solidFill>
                <a:srgbClr val="0099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 dirty="0"/>
            </a:p>
          </p:txBody>
        </p:sp>
        <p:sp>
          <p:nvSpPr>
            <p:cNvPr id="29" name="Freeform 20">
              <a:extLst>
                <a:ext uri="{FF2B5EF4-FFF2-40B4-BE49-F238E27FC236}">
                  <a16:creationId xmlns:a16="http://schemas.microsoft.com/office/drawing/2014/main" id="{A2C81A81-BAED-4CB6-A55D-BE6FD51B0430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4651" y="3860800"/>
              <a:ext cx="76200" cy="73025"/>
            </a:xfrm>
            <a:custGeom>
              <a:avLst/>
              <a:gdLst>
                <a:gd name="T0" fmla="*/ 48 w 48"/>
                <a:gd name="T1" fmla="*/ 0 h 46"/>
                <a:gd name="T2" fmla="*/ 0 w 48"/>
                <a:gd name="T3" fmla="*/ 0 h 46"/>
                <a:gd name="T4" fmla="*/ 0 w 48"/>
                <a:gd name="T5" fmla="*/ 46 h 46"/>
                <a:gd name="T6" fmla="*/ 48 w 48"/>
                <a:gd name="T7" fmla="*/ 46 h 46"/>
                <a:gd name="T8" fmla="*/ 48 w 48"/>
                <a:gd name="T9" fmla="*/ 0 h 46"/>
                <a:gd name="T10" fmla="*/ 48 w 48"/>
                <a:gd name="T11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8" h="46">
                  <a:moveTo>
                    <a:pt x="48" y="0"/>
                  </a:moveTo>
                  <a:lnTo>
                    <a:pt x="0" y="0"/>
                  </a:lnTo>
                  <a:lnTo>
                    <a:pt x="0" y="46"/>
                  </a:lnTo>
                  <a:lnTo>
                    <a:pt x="48" y="46"/>
                  </a:lnTo>
                  <a:lnTo>
                    <a:pt x="48" y="0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rgbClr val="00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 dirty="0"/>
            </a:p>
          </p:txBody>
        </p:sp>
        <p:sp>
          <p:nvSpPr>
            <p:cNvPr id="30" name="Freeform 21">
              <a:extLst>
                <a:ext uri="{FF2B5EF4-FFF2-40B4-BE49-F238E27FC236}">
                  <a16:creationId xmlns:a16="http://schemas.microsoft.com/office/drawing/2014/main" id="{F2F6C927-E8B9-4AFB-B3A6-5D5897B48095}"/>
                </a:ext>
              </a:extLst>
            </p:cNvPr>
            <p:cNvSpPr>
              <a:spLocks/>
            </p:cNvSpPr>
            <p:nvPr/>
          </p:nvSpPr>
          <p:spPr bwMode="auto">
            <a:xfrm>
              <a:off x="5918201" y="4205288"/>
              <a:ext cx="76200" cy="76200"/>
            </a:xfrm>
            <a:custGeom>
              <a:avLst/>
              <a:gdLst>
                <a:gd name="T0" fmla="*/ 48 w 48"/>
                <a:gd name="T1" fmla="*/ 0 h 48"/>
                <a:gd name="T2" fmla="*/ 0 w 48"/>
                <a:gd name="T3" fmla="*/ 0 h 48"/>
                <a:gd name="T4" fmla="*/ 0 w 48"/>
                <a:gd name="T5" fmla="*/ 48 h 48"/>
                <a:gd name="T6" fmla="*/ 48 w 48"/>
                <a:gd name="T7" fmla="*/ 48 h 48"/>
                <a:gd name="T8" fmla="*/ 48 w 48"/>
                <a:gd name="T9" fmla="*/ 0 h 48"/>
                <a:gd name="T10" fmla="*/ 48 w 48"/>
                <a:gd name="T11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8" h="48">
                  <a:moveTo>
                    <a:pt x="48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48" y="48"/>
                  </a:lnTo>
                  <a:lnTo>
                    <a:pt x="48" y="0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rgbClr val="00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 dirty="0"/>
            </a:p>
          </p:txBody>
        </p:sp>
        <p:sp>
          <p:nvSpPr>
            <p:cNvPr id="31" name="Freeform 22">
              <a:extLst>
                <a:ext uri="{FF2B5EF4-FFF2-40B4-BE49-F238E27FC236}">
                  <a16:creationId xmlns:a16="http://schemas.microsoft.com/office/drawing/2014/main" id="{B56D350E-5047-4C48-BA09-A4AB889D9AFE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2151" y="4556125"/>
              <a:ext cx="76200" cy="76200"/>
            </a:xfrm>
            <a:custGeom>
              <a:avLst/>
              <a:gdLst>
                <a:gd name="T0" fmla="*/ 48 w 48"/>
                <a:gd name="T1" fmla="*/ 0 h 48"/>
                <a:gd name="T2" fmla="*/ 0 w 48"/>
                <a:gd name="T3" fmla="*/ 0 h 48"/>
                <a:gd name="T4" fmla="*/ 0 w 48"/>
                <a:gd name="T5" fmla="*/ 48 h 48"/>
                <a:gd name="T6" fmla="*/ 48 w 48"/>
                <a:gd name="T7" fmla="*/ 48 h 48"/>
                <a:gd name="T8" fmla="*/ 48 w 48"/>
                <a:gd name="T9" fmla="*/ 0 h 48"/>
                <a:gd name="T10" fmla="*/ 48 w 48"/>
                <a:gd name="T11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8" h="48">
                  <a:moveTo>
                    <a:pt x="48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48" y="48"/>
                  </a:lnTo>
                  <a:lnTo>
                    <a:pt x="48" y="0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rgbClr val="00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 dirty="0"/>
            </a:p>
          </p:txBody>
        </p:sp>
        <p:sp>
          <p:nvSpPr>
            <p:cNvPr id="32" name="Freeform 23">
              <a:extLst>
                <a:ext uri="{FF2B5EF4-FFF2-40B4-BE49-F238E27FC236}">
                  <a16:creationId xmlns:a16="http://schemas.microsoft.com/office/drawing/2014/main" id="{42D37BF5-1086-4262-97B2-B8D7E1D5157B}"/>
                </a:ext>
              </a:extLst>
            </p:cNvPr>
            <p:cNvSpPr>
              <a:spLocks/>
            </p:cNvSpPr>
            <p:nvPr/>
          </p:nvSpPr>
          <p:spPr bwMode="auto">
            <a:xfrm>
              <a:off x="5676901" y="4899025"/>
              <a:ext cx="76200" cy="76200"/>
            </a:xfrm>
            <a:custGeom>
              <a:avLst/>
              <a:gdLst>
                <a:gd name="T0" fmla="*/ 48 w 48"/>
                <a:gd name="T1" fmla="*/ 0 h 48"/>
                <a:gd name="T2" fmla="*/ 0 w 48"/>
                <a:gd name="T3" fmla="*/ 0 h 48"/>
                <a:gd name="T4" fmla="*/ 0 w 48"/>
                <a:gd name="T5" fmla="*/ 48 h 48"/>
                <a:gd name="T6" fmla="*/ 48 w 48"/>
                <a:gd name="T7" fmla="*/ 48 h 48"/>
                <a:gd name="T8" fmla="*/ 48 w 48"/>
                <a:gd name="T9" fmla="*/ 0 h 48"/>
                <a:gd name="T10" fmla="*/ 48 w 48"/>
                <a:gd name="T11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8" h="48">
                  <a:moveTo>
                    <a:pt x="48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48" y="48"/>
                  </a:lnTo>
                  <a:lnTo>
                    <a:pt x="48" y="0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rgbClr val="00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 dirty="0"/>
            </a:p>
          </p:txBody>
        </p:sp>
        <p:sp>
          <p:nvSpPr>
            <p:cNvPr id="33" name="Freeform 24">
              <a:extLst>
                <a:ext uri="{FF2B5EF4-FFF2-40B4-BE49-F238E27FC236}">
                  <a16:creationId xmlns:a16="http://schemas.microsoft.com/office/drawing/2014/main" id="{BCA0D4AF-C102-4FAE-A128-F37683D65235}"/>
                </a:ext>
              </a:extLst>
            </p:cNvPr>
            <p:cNvSpPr>
              <a:spLocks/>
            </p:cNvSpPr>
            <p:nvPr/>
          </p:nvSpPr>
          <p:spPr bwMode="auto">
            <a:xfrm>
              <a:off x="6665913" y="5246688"/>
              <a:ext cx="76200" cy="76200"/>
            </a:xfrm>
            <a:custGeom>
              <a:avLst/>
              <a:gdLst>
                <a:gd name="T0" fmla="*/ 48 w 48"/>
                <a:gd name="T1" fmla="*/ 0 h 48"/>
                <a:gd name="T2" fmla="*/ 0 w 48"/>
                <a:gd name="T3" fmla="*/ 0 h 48"/>
                <a:gd name="T4" fmla="*/ 0 w 48"/>
                <a:gd name="T5" fmla="*/ 48 h 48"/>
                <a:gd name="T6" fmla="*/ 48 w 48"/>
                <a:gd name="T7" fmla="*/ 48 h 48"/>
                <a:gd name="T8" fmla="*/ 48 w 48"/>
                <a:gd name="T9" fmla="*/ 0 h 48"/>
                <a:gd name="T10" fmla="*/ 48 w 48"/>
                <a:gd name="T11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8" h="48">
                  <a:moveTo>
                    <a:pt x="48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48" y="48"/>
                  </a:lnTo>
                  <a:lnTo>
                    <a:pt x="48" y="0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rgbClr val="00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 dirty="0"/>
            </a:p>
          </p:txBody>
        </p:sp>
        <p:sp>
          <p:nvSpPr>
            <p:cNvPr id="34" name="Freeform 25">
              <a:extLst>
                <a:ext uri="{FF2B5EF4-FFF2-40B4-BE49-F238E27FC236}">
                  <a16:creationId xmlns:a16="http://schemas.microsoft.com/office/drawing/2014/main" id="{8B8FA3CC-2C00-4B12-8BE2-9B41AA8843B0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3976" y="5589588"/>
              <a:ext cx="76200" cy="76200"/>
            </a:xfrm>
            <a:custGeom>
              <a:avLst/>
              <a:gdLst>
                <a:gd name="T0" fmla="*/ 48 w 48"/>
                <a:gd name="T1" fmla="*/ 0 h 48"/>
                <a:gd name="T2" fmla="*/ 0 w 48"/>
                <a:gd name="T3" fmla="*/ 0 h 48"/>
                <a:gd name="T4" fmla="*/ 0 w 48"/>
                <a:gd name="T5" fmla="*/ 48 h 48"/>
                <a:gd name="T6" fmla="*/ 48 w 48"/>
                <a:gd name="T7" fmla="*/ 48 h 48"/>
                <a:gd name="T8" fmla="*/ 48 w 48"/>
                <a:gd name="T9" fmla="*/ 0 h 48"/>
                <a:gd name="T10" fmla="*/ 48 w 48"/>
                <a:gd name="T11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8" h="48">
                  <a:moveTo>
                    <a:pt x="48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48" y="48"/>
                  </a:lnTo>
                  <a:lnTo>
                    <a:pt x="48" y="0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rgbClr val="00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 dirty="0"/>
            </a:p>
          </p:txBody>
        </p:sp>
        <p:sp>
          <p:nvSpPr>
            <p:cNvPr id="35" name="Freeform 26">
              <a:extLst>
                <a:ext uri="{FF2B5EF4-FFF2-40B4-BE49-F238E27FC236}">
                  <a16:creationId xmlns:a16="http://schemas.microsoft.com/office/drawing/2014/main" id="{4152BE23-3141-47DF-8E81-4A60AC8081D5}"/>
                </a:ext>
              </a:extLst>
            </p:cNvPr>
            <p:cNvSpPr>
              <a:spLocks/>
            </p:cNvSpPr>
            <p:nvPr/>
          </p:nvSpPr>
          <p:spPr bwMode="auto">
            <a:xfrm>
              <a:off x="6257926" y="5937250"/>
              <a:ext cx="76200" cy="76200"/>
            </a:xfrm>
            <a:custGeom>
              <a:avLst/>
              <a:gdLst>
                <a:gd name="T0" fmla="*/ 48 w 48"/>
                <a:gd name="T1" fmla="*/ 0 h 48"/>
                <a:gd name="T2" fmla="*/ 0 w 48"/>
                <a:gd name="T3" fmla="*/ 0 h 48"/>
                <a:gd name="T4" fmla="*/ 0 w 48"/>
                <a:gd name="T5" fmla="*/ 48 h 48"/>
                <a:gd name="T6" fmla="*/ 48 w 48"/>
                <a:gd name="T7" fmla="*/ 48 h 48"/>
                <a:gd name="T8" fmla="*/ 48 w 48"/>
                <a:gd name="T9" fmla="*/ 0 h 48"/>
                <a:gd name="T10" fmla="*/ 48 w 48"/>
                <a:gd name="T11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8" h="48">
                  <a:moveTo>
                    <a:pt x="48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48" y="48"/>
                  </a:lnTo>
                  <a:lnTo>
                    <a:pt x="48" y="0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rgbClr val="00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 dirty="0"/>
            </a:p>
          </p:txBody>
        </p:sp>
      </p:grpSp>
      <p:sp>
        <p:nvSpPr>
          <p:cNvPr id="37" name="ZoneTexte 36">
            <a:extLst>
              <a:ext uri="{FF2B5EF4-FFF2-40B4-BE49-F238E27FC236}">
                <a16:creationId xmlns:a16="http://schemas.microsoft.com/office/drawing/2014/main" id="{7F644A37-D95A-49C4-BC60-AC83D4C9DCCA}"/>
              </a:ext>
            </a:extLst>
          </p:cNvPr>
          <p:cNvSpPr txBox="1"/>
          <p:nvPr/>
        </p:nvSpPr>
        <p:spPr>
          <a:xfrm>
            <a:off x="8432744" y="3781210"/>
            <a:ext cx="6623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1 (1-1)</a:t>
            </a:r>
          </a:p>
        </p:txBody>
      </p:sp>
      <p:sp>
        <p:nvSpPr>
          <p:cNvPr id="38" name="ZoneTexte 37">
            <a:extLst>
              <a:ext uri="{FF2B5EF4-FFF2-40B4-BE49-F238E27FC236}">
                <a16:creationId xmlns:a16="http://schemas.microsoft.com/office/drawing/2014/main" id="{47329674-D9CE-4235-B123-C28D4D5B92FB}"/>
              </a:ext>
            </a:extLst>
          </p:cNvPr>
          <p:cNvSpPr txBox="1"/>
          <p:nvPr/>
        </p:nvSpPr>
        <p:spPr>
          <a:xfrm>
            <a:off x="8296491" y="4070784"/>
            <a:ext cx="9348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2,1 (1-4,2)</a:t>
            </a:r>
          </a:p>
        </p:txBody>
      </p:sp>
      <p:sp>
        <p:nvSpPr>
          <p:cNvPr id="39" name="ZoneTexte 38">
            <a:extLst>
              <a:ext uri="{FF2B5EF4-FFF2-40B4-BE49-F238E27FC236}">
                <a16:creationId xmlns:a16="http://schemas.microsoft.com/office/drawing/2014/main" id="{6FDEC512-22AB-4528-93A0-FBD72C456DDE}"/>
              </a:ext>
            </a:extLst>
          </p:cNvPr>
          <p:cNvSpPr txBox="1"/>
          <p:nvPr/>
        </p:nvSpPr>
        <p:spPr>
          <a:xfrm>
            <a:off x="8228362" y="4380215"/>
            <a:ext cx="10711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1,7 (0,8-3,5)</a:t>
            </a:r>
          </a:p>
        </p:txBody>
      </p:sp>
      <p:sp>
        <p:nvSpPr>
          <p:cNvPr id="40" name="ZoneTexte 39">
            <a:extLst>
              <a:ext uri="{FF2B5EF4-FFF2-40B4-BE49-F238E27FC236}">
                <a16:creationId xmlns:a16="http://schemas.microsoft.com/office/drawing/2014/main" id="{683950E6-5BF5-4FF7-AD0D-D21CA07212DE}"/>
              </a:ext>
            </a:extLst>
          </p:cNvPr>
          <p:cNvSpPr txBox="1"/>
          <p:nvPr/>
        </p:nvSpPr>
        <p:spPr>
          <a:xfrm>
            <a:off x="8228361" y="4672361"/>
            <a:ext cx="10711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1,4 (0,6-3,2)</a:t>
            </a:r>
          </a:p>
        </p:txBody>
      </p:sp>
      <p:sp>
        <p:nvSpPr>
          <p:cNvPr id="41" name="ZoneTexte 40">
            <a:extLst>
              <a:ext uri="{FF2B5EF4-FFF2-40B4-BE49-F238E27FC236}">
                <a16:creationId xmlns:a16="http://schemas.microsoft.com/office/drawing/2014/main" id="{FF4EA7EC-98E8-4C41-A24E-4FD88BC7FF0B}"/>
              </a:ext>
            </a:extLst>
          </p:cNvPr>
          <p:cNvSpPr txBox="1"/>
          <p:nvPr/>
        </p:nvSpPr>
        <p:spPr>
          <a:xfrm>
            <a:off x="8182678" y="4949210"/>
            <a:ext cx="11624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6,8 (3,3-14,1)</a:t>
            </a:r>
          </a:p>
        </p:txBody>
      </p:sp>
      <p:sp>
        <p:nvSpPr>
          <p:cNvPr id="42" name="ZoneTexte 41">
            <a:extLst>
              <a:ext uri="{FF2B5EF4-FFF2-40B4-BE49-F238E27FC236}">
                <a16:creationId xmlns:a16="http://schemas.microsoft.com/office/drawing/2014/main" id="{DA1B2672-DF7B-4981-8AC3-52704A5B9006}"/>
              </a:ext>
            </a:extLst>
          </p:cNvPr>
          <p:cNvSpPr txBox="1"/>
          <p:nvPr/>
        </p:nvSpPr>
        <p:spPr>
          <a:xfrm>
            <a:off x="8250804" y="5258641"/>
            <a:ext cx="10262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4,5 (2,1-10)</a:t>
            </a:r>
          </a:p>
        </p:txBody>
      </p:sp>
      <p:sp>
        <p:nvSpPr>
          <p:cNvPr id="43" name="ZoneTexte 42">
            <a:extLst>
              <a:ext uri="{FF2B5EF4-FFF2-40B4-BE49-F238E27FC236}">
                <a16:creationId xmlns:a16="http://schemas.microsoft.com/office/drawing/2014/main" id="{E7D3BF88-81E4-4613-964C-A0F18A9B7B18}"/>
              </a:ext>
            </a:extLst>
          </p:cNvPr>
          <p:cNvSpPr txBox="1"/>
          <p:nvPr/>
        </p:nvSpPr>
        <p:spPr>
          <a:xfrm>
            <a:off x="8228362" y="5550787"/>
            <a:ext cx="10711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3,6 (1,4-9,4)</a:t>
            </a:r>
          </a:p>
        </p:txBody>
      </p:sp>
      <p:sp>
        <p:nvSpPr>
          <p:cNvPr id="44" name="ZoneTexte 43">
            <a:extLst>
              <a:ext uri="{FF2B5EF4-FFF2-40B4-BE49-F238E27FC236}">
                <a16:creationId xmlns:a16="http://schemas.microsoft.com/office/drawing/2014/main" id="{92A797F1-3551-4AA1-B828-F0A550B9ECE9}"/>
              </a:ext>
            </a:extLst>
          </p:cNvPr>
          <p:cNvSpPr txBox="1"/>
          <p:nvPr/>
        </p:nvSpPr>
        <p:spPr>
          <a:xfrm>
            <a:off x="5834996" y="5895761"/>
            <a:ext cx="4122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0,5</a:t>
            </a:r>
          </a:p>
        </p:txBody>
      </p:sp>
      <p:sp>
        <p:nvSpPr>
          <p:cNvPr id="45" name="ZoneTexte 44">
            <a:extLst>
              <a:ext uri="{FF2B5EF4-FFF2-40B4-BE49-F238E27FC236}">
                <a16:creationId xmlns:a16="http://schemas.microsoft.com/office/drawing/2014/main" id="{1AE4E1C5-F3C3-4072-8FA3-62B33FC2E9FB}"/>
              </a:ext>
            </a:extLst>
          </p:cNvPr>
          <p:cNvSpPr txBox="1"/>
          <p:nvPr/>
        </p:nvSpPr>
        <p:spPr>
          <a:xfrm>
            <a:off x="6277990" y="5895761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1</a:t>
            </a:r>
          </a:p>
        </p:txBody>
      </p:sp>
      <p:sp>
        <p:nvSpPr>
          <p:cNvPr id="46" name="ZoneTexte 45">
            <a:extLst>
              <a:ext uri="{FF2B5EF4-FFF2-40B4-BE49-F238E27FC236}">
                <a16:creationId xmlns:a16="http://schemas.microsoft.com/office/drawing/2014/main" id="{659A6351-D69A-48BD-994F-F8872F55202B}"/>
              </a:ext>
            </a:extLst>
          </p:cNvPr>
          <p:cNvSpPr txBox="1"/>
          <p:nvPr/>
        </p:nvSpPr>
        <p:spPr>
          <a:xfrm>
            <a:off x="6652857" y="5895761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2</a:t>
            </a:r>
          </a:p>
        </p:txBody>
      </p:sp>
      <p:sp>
        <p:nvSpPr>
          <p:cNvPr id="47" name="ZoneTexte 46">
            <a:extLst>
              <a:ext uri="{FF2B5EF4-FFF2-40B4-BE49-F238E27FC236}">
                <a16:creationId xmlns:a16="http://schemas.microsoft.com/office/drawing/2014/main" id="{A6B9F5B3-149B-47D9-A546-745CF52699F4}"/>
              </a:ext>
            </a:extLst>
          </p:cNvPr>
          <p:cNvSpPr txBox="1"/>
          <p:nvPr/>
        </p:nvSpPr>
        <p:spPr>
          <a:xfrm>
            <a:off x="7027724" y="5895761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4</a:t>
            </a:r>
          </a:p>
        </p:txBody>
      </p:sp>
      <p:sp>
        <p:nvSpPr>
          <p:cNvPr id="48" name="ZoneTexte 47">
            <a:extLst>
              <a:ext uri="{FF2B5EF4-FFF2-40B4-BE49-F238E27FC236}">
                <a16:creationId xmlns:a16="http://schemas.microsoft.com/office/drawing/2014/main" id="{F6C2CC8E-4534-407F-8D29-A63927F354A8}"/>
              </a:ext>
            </a:extLst>
          </p:cNvPr>
          <p:cNvSpPr txBox="1"/>
          <p:nvPr/>
        </p:nvSpPr>
        <p:spPr>
          <a:xfrm>
            <a:off x="7402591" y="5895761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8</a:t>
            </a:r>
          </a:p>
        </p:txBody>
      </p:sp>
      <p:sp>
        <p:nvSpPr>
          <p:cNvPr id="49" name="ZoneTexte 48">
            <a:extLst>
              <a:ext uri="{FF2B5EF4-FFF2-40B4-BE49-F238E27FC236}">
                <a16:creationId xmlns:a16="http://schemas.microsoft.com/office/drawing/2014/main" id="{8DA22C52-94B4-4AD9-981C-41C3F9754112}"/>
              </a:ext>
            </a:extLst>
          </p:cNvPr>
          <p:cNvSpPr txBox="1"/>
          <p:nvPr/>
        </p:nvSpPr>
        <p:spPr>
          <a:xfrm>
            <a:off x="7731774" y="5895761"/>
            <a:ext cx="3674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16</a:t>
            </a:r>
          </a:p>
        </p:txBody>
      </p:sp>
      <p:sp>
        <p:nvSpPr>
          <p:cNvPr id="50" name="ZoneTexte 49">
            <a:extLst>
              <a:ext uri="{FF2B5EF4-FFF2-40B4-BE49-F238E27FC236}">
                <a16:creationId xmlns:a16="http://schemas.microsoft.com/office/drawing/2014/main" id="{AA3D92D0-E0D4-490E-823A-9A66E79A2841}"/>
              </a:ext>
            </a:extLst>
          </p:cNvPr>
          <p:cNvSpPr txBox="1"/>
          <p:nvPr/>
        </p:nvSpPr>
        <p:spPr>
          <a:xfrm>
            <a:off x="6445571" y="6122580"/>
            <a:ext cx="9612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/>
              <a:t>Odds ratio</a:t>
            </a:r>
          </a:p>
        </p:txBody>
      </p:sp>
      <p:sp>
        <p:nvSpPr>
          <p:cNvPr id="52" name="ZoneTexte 51">
            <a:extLst>
              <a:ext uri="{FF2B5EF4-FFF2-40B4-BE49-F238E27FC236}">
                <a16:creationId xmlns:a16="http://schemas.microsoft.com/office/drawing/2014/main" id="{AD0424BE-A24B-4A22-94D1-A7EB7FB6F3FC}"/>
              </a:ext>
            </a:extLst>
          </p:cNvPr>
          <p:cNvSpPr txBox="1"/>
          <p:nvPr/>
        </p:nvSpPr>
        <p:spPr>
          <a:xfrm>
            <a:off x="9959810" y="4070784"/>
            <a:ext cx="5036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0,04</a:t>
            </a:r>
          </a:p>
        </p:txBody>
      </p:sp>
      <p:sp>
        <p:nvSpPr>
          <p:cNvPr id="53" name="ZoneTexte 52">
            <a:extLst>
              <a:ext uri="{FF2B5EF4-FFF2-40B4-BE49-F238E27FC236}">
                <a16:creationId xmlns:a16="http://schemas.microsoft.com/office/drawing/2014/main" id="{4F579D4A-C1DA-4456-9941-B4A45198A122}"/>
              </a:ext>
            </a:extLst>
          </p:cNvPr>
          <p:cNvSpPr txBox="1"/>
          <p:nvPr/>
        </p:nvSpPr>
        <p:spPr>
          <a:xfrm>
            <a:off x="9959809" y="4380215"/>
            <a:ext cx="5036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0,18</a:t>
            </a:r>
          </a:p>
        </p:txBody>
      </p:sp>
      <p:sp>
        <p:nvSpPr>
          <p:cNvPr id="54" name="ZoneTexte 53">
            <a:extLst>
              <a:ext uri="{FF2B5EF4-FFF2-40B4-BE49-F238E27FC236}">
                <a16:creationId xmlns:a16="http://schemas.microsoft.com/office/drawing/2014/main" id="{1BC588FC-8390-4743-B00D-D48E2A9DA863}"/>
              </a:ext>
            </a:extLst>
          </p:cNvPr>
          <p:cNvSpPr txBox="1"/>
          <p:nvPr/>
        </p:nvSpPr>
        <p:spPr>
          <a:xfrm>
            <a:off x="9959808" y="4672361"/>
            <a:ext cx="5036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0,40</a:t>
            </a:r>
          </a:p>
        </p:txBody>
      </p:sp>
      <p:sp>
        <p:nvSpPr>
          <p:cNvPr id="55" name="ZoneTexte 54">
            <a:extLst>
              <a:ext uri="{FF2B5EF4-FFF2-40B4-BE49-F238E27FC236}">
                <a16:creationId xmlns:a16="http://schemas.microsoft.com/office/drawing/2014/main" id="{4F339918-612B-4303-98B5-D453AB2601C9}"/>
              </a:ext>
            </a:extLst>
          </p:cNvPr>
          <p:cNvSpPr txBox="1"/>
          <p:nvPr/>
        </p:nvSpPr>
        <p:spPr>
          <a:xfrm>
            <a:off x="9849202" y="4949210"/>
            <a:ext cx="7248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&lt; 0,001</a:t>
            </a:r>
          </a:p>
        </p:txBody>
      </p:sp>
      <p:sp>
        <p:nvSpPr>
          <p:cNvPr id="56" name="ZoneTexte 55">
            <a:extLst>
              <a:ext uri="{FF2B5EF4-FFF2-40B4-BE49-F238E27FC236}">
                <a16:creationId xmlns:a16="http://schemas.microsoft.com/office/drawing/2014/main" id="{00FC5DED-8E52-4E4E-8908-050F884415BB}"/>
              </a:ext>
            </a:extLst>
          </p:cNvPr>
          <p:cNvSpPr txBox="1"/>
          <p:nvPr/>
        </p:nvSpPr>
        <p:spPr>
          <a:xfrm>
            <a:off x="9849201" y="5258641"/>
            <a:ext cx="7248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&lt; 0,001</a:t>
            </a:r>
          </a:p>
        </p:txBody>
      </p:sp>
      <p:sp>
        <p:nvSpPr>
          <p:cNvPr id="57" name="ZoneTexte 56">
            <a:extLst>
              <a:ext uri="{FF2B5EF4-FFF2-40B4-BE49-F238E27FC236}">
                <a16:creationId xmlns:a16="http://schemas.microsoft.com/office/drawing/2014/main" id="{4B7689BF-5426-4566-935D-EBAAE5F94BCA}"/>
              </a:ext>
            </a:extLst>
          </p:cNvPr>
          <p:cNvSpPr txBox="1"/>
          <p:nvPr/>
        </p:nvSpPr>
        <p:spPr>
          <a:xfrm>
            <a:off x="9914124" y="5550787"/>
            <a:ext cx="5950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0,009</a:t>
            </a:r>
          </a:p>
        </p:txBody>
      </p:sp>
      <p:sp>
        <p:nvSpPr>
          <p:cNvPr id="58" name="ZoneTexte 57">
            <a:extLst>
              <a:ext uri="{FF2B5EF4-FFF2-40B4-BE49-F238E27FC236}">
                <a16:creationId xmlns:a16="http://schemas.microsoft.com/office/drawing/2014/main" id="{91272C81-6268-46E5-972B-4BA38D954AD9}"/>
              </a:ext>
            </a:extLst>
          </p:cNvPr>
          <p:cNvSpPr txBox="1"/>
          <p:nvPr/>
        </p:nvSpPr>
        <p:spPr>
          <a:xfrm>
            <a:off x="690571" y="3781210"/>
            <a:ext cx="11228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0 (reference)</a:t>
            </a:r>
          </a:p>
        </p:txBody>
      </p:sp>
      <p:sp>
        <p:nvSpPr>
          <p:cNvPr id="59" name="ZoneTexte 58">
            <a:extLst>
              <a:ext uri="{FF2B5EF4-FFF2-40B4-BE49-F238E27FC236}">
                <a16:creationId xmlns:a16="http://schemas.microsoft.com/office/drawing/2014/main" id="{95F88593-EB89-41A3-BE9E-AB9ED260B69D}"/>
              </a:ext>
            </a:extLst>
          </p:cNvPr>
          <p:cNvSpPr txBox="1"/>
          <p:nvPr/>
        </p:nvSpPr>
        <p:spPr>
          <a:xfrm>
            <a:off x="2220600" y="4070784"/>
            <a:ext cx="10255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Unadjusted</a:t>
            </a:r>
          </a:p>
        </p:txBody>
      </p:sp>
      <p:sp>
        <p:nvSpPr>
          <p:cNvPr id="60" name="ZoneTexte 59">
            <a:extLst>
              <a:ext uri="{FF2B5EF4-FFF2-40B4-BE49-F238E27FC236}">
                <a16:creationId xmlns:a16="http://schemas.microsoft.com/office/drawing/2014/main" id="{02E77CD9-127C-4AFC-99DF-1CD3091AC41C}"/>
              </a:ext>
            </a:extLst>
          </p:cNvPr>
          <p:cNvSpPr txBox="1"/>
          <p:nvPr/>
        </p:nvSpPr>
        <p:spPr>
          <a:xfrm>
            <a:off x="2220600" y="4380215"/>
            <a:ext cx="29233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Demographic/lifestyle factors only (1)</a:t>
            </a:r>
          </a:p>
        </p:txBody>
      </p:sp>
      <p:sp>
        <p:nvSpPr>
          <p:cNvPr id="61" name="ZoneTexte 60">
            <a:extLst>
              <a:ext uri="{FF2B5EF4-FFF2-40B4-BE49-F238E27FC236}">
                <a16:creationId xmlns:a16="http://schemas.microsoft.com/office/drawing/2014/main" id="{5279B3CF-72D2-494E-A9A2-D9FF121A5E38}"/>
              </a:ext>
            </a:extLst>
          </p:cNvPr>
          <p:cNvSpPr txBox="1"/>
          <p:nvPr/>
        </p:nvSpPr>
        <p:spPr>
          <a:xfrm>
            <a:off x="2220600" y="4672361"/>
            <a:ext cx="39859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Demographic/lifestyle factors plus clinical factors (2)</a:t>
            </a:r>
          </a:p>
        </p:txBody>
      </p:sp>
      <p:sp>
        <p:nvSpPr>
          <p:cNvPr id="62" name="ZoneTexte 61">
            <a:extLst>
              <a:ext uri="{FF2B5EF4-FFF2-40B4-BE49-F238E27FC236}">
                <a16:creationId xmlns:a16="http://schemas.microsoft.com/office/drawing/2014/main" id="{AAA6807B-05D7-49CA-8781-971322DA6E70}"/>
              </a:ext>
            </a:extLst>
          </p:cNvPr>
          <p:cNvSpPr txBox="1"/>
          <p:nvPr/>
        </p:nvSpPr>
        <p:spPr>
          <a:xfrm>
            <a:off x="2220600" y="4949210"/>
            <a:ext cx="10255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Unadjusted</a:t>
            </a:r>
          </a:p>
        </p:txBody>
      </p:sp>
      <p:sp>
        <p:nvSpPr>
          <p:cNvPr id="63" name="ZoneTexte 62">
            <a:extLst>
              <a:ext uri="{FF2B5EF4-FFF2-40B4-BE49-F238E27FC236}">
                <a16:creationId xmlns:a16="http://schemas.microsoft.com/office/drawing/2014/main" id="{4020B0C7-9EF1-45DA-88D4-9FBF1AFC4C91}"/>
              </a:ext>
            </a:extLst>
          </p:cNvPr>
          <p:cNvSpPr txBox="1"/>
          <p:nvPr/>
        </p:nvSpPr>
        <p:spPr>
          <a:xfrm>
            <a:off x="2220600" y="5258641"/>
            <a:ext cx="29233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Demographic/lifestyle factors only (1)</a:t>
            </a:r>
          </a:p>
        </p:txBody>
      </p:sp>
      <p:sp>
        <p:nvSpPr>
          <p:cNvPr id="64" name="ZoneTexte 63">
            <a:extLst>
              <a:ext uri="{FF2B5EF4-FFF2-40B4-BE49-F238E27FC236}">
                <a16:creationId xmlns:a16="http://schemas.microsoft.com/office/drawing/2014/main" id="{177DFA8E-C67E-49DB-9616-C0A88F4A39DB}"/>
              </a:ext>
            </a:extLst>
          </p:cNvPr>
          <p:cNvSpPr txBox="1"/>
          <p:nvPr/>
        </p:nvSpPr>
        <p:spPr>
          <a:xfrm>
            <a:off x="2220600" y="5550787"/>
            <a:ext cx="39859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Demographic/lifestyle factors plus clinical factors (2)</a:t>
            </a:r>
          </a:p>
        </p:txBody>
      </p:sp>
      <p:sp>
        <p:nvSpPr>
          <p:cNvPr id="65" name="ZoneTexte 64">
            <a:extLst>
              <a:ext uri="{FF2B5EF4-FFF2-40B4-BE49-F238E27FC236}">
                <a16:creationId xmlns:a16="http://schemas.microsoft.com/office/drawing/2014/main" id="{9C67F7AE-7C32-4663-A509-585036011AEE}"/>
              </a:ext>
            </a:extLst>
          </p:cNvPr>
          <p:cNvSpPr txBox="1"/>
          <p:nvPr/>
        </p:nvSpPr>
        <p:spPr>
          <a:xfrm>
            <a:off x="690571" y="4070784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1</a:t>
            </a:r>
          </a:p>
        </p:txBody>
      </p:sp>
      <p:sp>
        <p:nvSpPr>
          <p:cNvPr id="66" name="ZoneTexte 65">
            <a:extLst>
              <a:ext uri="{FF2B5EF4-FFF2-40B4-BE49-F238E27FC236}">
                <a16:creationId xmlns:a16="http://schemas.microsoft.com/office/drawing/2014/main" id="{142A020C-5718-4248-92E1-B84D8D258870}"/>
              </a:ext>
            </a:extLst>
          </p:cNvPr>
          <p:cNvSpPr txBox="1"/>
          <p:nvPr/>
        </p:nvSpPr>
        <p:spPr>
          <a:xfrm>
            <a:off x="690571" y="4949210"/>
            <a:ext cx="9004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2 or more</a:t>
            </a:r>
          </a:p>
        </p:txBody>
      </p:sp>
      <p:sp>
        <p:nvSpPr>
          <p:cNvPr id="67" name="ZoneTexte 66">
            <a:extLst>
              <a:ext uri="{FF2B5EF4-FFF2-40B4-BE49-F238E27FC236}">
                <a16:creationId xmlns:a16="http://schemas.microsoft.com/office/drawing/2014/main" id="{AF40A34D-2B16-42BA-B01F-A622D460719C}"/>
              </a:ext>
            </a:extLst>
          </p:cNvPr>
          <p:cNvSpPr txBox="1"/>
          <p:nvPr/>
        </p:nvSpPr>
        <p:spPr>
          <a:xfrm>
            <a:off x="690571" y="3525113"/>
            <a:ext cx="14585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Number of ACMs</a:t>
            </a:r>
          </a:p>
        </p:txBody>
      </p:sp>
      <p:sp>
        <p:nvSpPr>
          <p:cNvPr id="68" name="ZoneTexte 67">
            <a:extLst>
              <a:ext uri="{FF2B5EF4-FFF2-40B4-BE49-F238E27FC236}">
                <a16:creationId xmlns:a16="http://schemas.microsoft.com/office/drawing/2014/main" id="{8F6745AC-D51B-450D-9893-3C82AECEC9B1}"/>
              </a:ext>
            </a:extLst>
          </p:cNvPr>
          <p:cNvSpPr txBox="1"/>
          <p:nvPr/>
        </p:nvSpPr>
        <p:spPr>
          <a:xfrm>
            <a:off x="2255954" y="3525113"/>
            <a:ext cx="10578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Adjustment</a:t>
            </a:r>
          </a:p>
        </p:txBody>
      </p:sp>
      <p:sp>
        <p:nvSpPr>
          <p:cNvPr id="69" name="ZoneTexte 68">
            <a:extLst>
              <a:ext uri="{FF2B5EF4-FFF2-40B4-BE49-F238E27FC236}">
                <a16:creationId xmlns:a16="http://schemas.microsoft.com/office/drawing/2014/main" id="{206C3CAD-A362-4C7D-B21C-0FFF4B85C6A8}"/>
              </a:ext>
            </a:extLst>
          </p:cNvPr>
          <p:cNvSpPr txBox="1"/>
          <p:nvPr/>
        </p:nvSpPr>
        <p:spPr>
          <a:xfrm>
            <a:off x="8252342" y="3525113"/>
            <a:ext cx="10567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/>
              <a:t>OR (95% CI)</a:t>
            </a:r>
          </a:p>
        </p:txBody>
      </p:sp>
      <p:sp>
        <p:nvSpPr>
          <p:cNvPr id="70" name="ZoneTexte 69">
            <a:extLst>
              <a:ext uri="{FF2B5EF4-FFF2-40B4-BE49-F238E27FC236}">
                <a16:creationId xmlns:a16="http://schemas.microsoft.com/office/drawing/2014/main" id="{B9932686-A7E2-4796-8712-02E8C2C1A5A9}"/>
              </a:ext>
            </a:extLst>
          </p:cNvPr>
          <p:cNvSpPr txBox="1"/>
          <p:nvPr/>
        </p:nvSpPr>
        <p:spPr>
          <a:xfrm>
            <a:off x="9816691" y="3525113"/>
            <a:ext cx="7366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/>
              <a:t>P-value</a:t>
            </a:r>
          </a:p>
        </p:txBody>
      </p:sp>
      <p:sp>
        <p:nvSpPr>
          <p:cNvPr id="71" name="ZoneTexte 70">
            <a:extLst>
              <a:ext uri="{FF2B5EF4-FFF2-40B4-BE49-F238E27FC236}">
                <a16:creationId xmlns:a16="http://schemas.microsoft.com/office/drawing/2014/main" id="{5080D436-E193-44DC-9D1B-73E8334E07AC}"/>
              </a:ext>
            </a:extLst>
          </p:cNvPr>
          <p:cNvSpPr txBox="1"/>
          <p:nvPr/>
        </p:nvSpPr>
        <p:spPr>
          <a:xfrm>
            <a:off x="3650307" y="3036738"/>
            <a:ext cx="55419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0070C0"/>
                </a:solidFill>
              </a:rPr>
              <a:t>Association between </a:t>
            </a:r>
            <a:r>
              <a:rPr lang="en-US" b="1" u="sng" dirty="0">
                <a:solidFill>
                  <a:srgbClr val="0070C0"/>
                </a:solidFill>
              </a:rPr>
              <a:t>number</a:t>
            </a:r>
            <a:r>
              <a:rPr lang="en-US" b="1" dirty="0">
                <a:solidFill>
                  <a:srgbClr val="0070C0"/>
                </a:solidFill>
              </a:rPr>
              <a:t> of ACM and recurrent falls</a:t>
            </a:r>
          </a:p>
        </p:txBody>
      </p:sp>
      <p:sp>
        <p:nvSpPr>
          <p:cNvPr id="72" name="ZoneTexte 71">
            <a:extLst>
              <a:ext uri="{FF2B5EF4-FFF2-40B4-BE49-F238E27FC236}">
                <a16:creationId xmlns:a16="http://schemas.microsoft.com/office/drawing/2014/main" id="{6AE692A7-2E6F-4AE1-93B6-987AF3FE1DE8}"/>
              </a:ext>
            </a:extLst>
          </p:cNvPr>
          <p:cNvSpPr txBox="1"/>
          <p:nvPr/>
        </p:nvSpPr>
        <p:spPr>
          <a:xfrm>
            <a:off x="663879" y="6302277"/>
            <a:ext cx="57502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(1) age, work, marital status and recent recreational drug use</a:t>
            </a:r>
            <a:br>
              <a:rPr lang="en-US" sz="1000" dirty="0"/>
            </a:br>
            <a:r>
              <a:rPr lang="en-US" sz="1000" dirty="0"/>
              <a:t>(2) Additionally adjusted for number of non ACM co-medication, number of comorbidities and PHQ-9 score</a:t>
            </a:r>
          </a:p>
        </p:txBody>
      </p:sp>
    </p:spTree>
    <p:extLst>
      <p:ext uri="{BB962C8B-B14F-4D97-AF65-F5344CB8AC3E}">
        <p14:creationId xmlns:p14="http://schemas.microsoft.com/office/powerpoint/2010/main" val="290782735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5841357-B967-FF42-9606-E2FAD9DFA9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0471"/>
            <a:ext cx="10937358" cy="1481068"/>
          </a:xfrm>
        </p:spPr>
        <p:txBody>
          <a:bodyPr/>
          <a:lstStyle/>
          <a:p>
            <a:r>
              <a:rPr lang="en-US" dirty="0"/>
              <a:t>Teduglutide, GLP-2 agonist, reduces arterial inflammation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42F2C2C-D41A-FC4E-93B5-67074581CA1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09600" y="1619250"/>
            <a:ext cx="5251766" cy="4572000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</a:pPr>
            <a:r>
              <a:rPr lang="en-US" sz="2000" dirty="0"/>
              <a:t>Teduglutide = Glucagon-like-peptide-2 agonist (trophic factor of intestinal epithelial cells)</a:t>
            </a:r>
          </a:p>
          <a:p>
            <a:pPr>
              <a:spcAft>
                <a:spcPts val="1200"/>
              </a:spcAft>
            </a:pPr>
            <a:r>
              <a:rPr lang="en-US" sz="2000" dirty="0"/>
              <a:t>In animal models: GLP-2 reduce intestinal permeability, </a:t>
            </a:r>
            <a:r>
              <a:rPr lang="en-US" sz="2000" dirty="0" err="1"/>
              <a:t>mircobial</a:t>
            </a:r>
            <a:r>
              <a:rPr lang="en-US" sz="2000" dirty="0"/>
              <a:t> translocation and intestinal inflammation</a:t>
            </a:r>
          </a:p>
          <a:p>
            <a:pPr>
              <a:spcAft>
                <a:spcPts val="1200"/>
              </a:spcAft>
            </a:pPr>
            <a:r>
              <a:rPr lang="en-US" sz="2000" dirty="0"/>
              <a:t>Randomized double-blind trial : teduglutide 0.05 mg/kg/day </a:t>
            </a:r>
            <a:r>
              <a:rPr lang="en-US" sz="2000" dirty="0" err="1"/>
              <a:t>sc</a:t>
            </a:r>
            <a:r>
              <a:rPr lang="en-US" sz="2000" dirty="0"/>
              <a:t> vs placebo x 6 months</a:t>
            </a:r>
          </a:p>
          <a:p>
            <a:r>
              <a:rPr lang="en-US" sz="2000" dirty="0"/>
              <a:t>32 PLWHIV, 20 analyzed (D0 and M6)</a:t>
            </a:r>
          </a:p>
          <a:p>
            <a:pPr lvl="1"/>
            <a:r>
              <a:rPr lang="en-US" sz="2000" dirty="0"/>
              <a:t>Carotid inflammation by FDG-PET-scan</a:t>
            </a:r>
          </a:p>
          <a:p>
            <a:pPr lvl="1"/>
            <a:r>
              <a:rPr lang="en-US" sz="2000" dirty="0"/>
              <a:t>Flow cytometry analysis of PBMCs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DD9A1E5-B1A8-7E4B-A76D-ADDFF636C85A}"/>
              </a:ext>
            </a:extLst>
          </p:cNvPr>
          <p:cNvSpPr txBox="1"/>
          <p:nvPr/>
        </p:nvSpPr>
        <p:spPr>
          <a:xfrm>
            <a:off x="5905639" y="4271314"/>
            <a:ext cx="51621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Change (%)  in monocytes CD14+CD86+CD40+ at M6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C760C38B-CC6F-0E4E-A0BF-31015B401FED}"/>
              </a:ext>
            </a:extLst>
          </p:cNvPr>
          <p:cNvSpPr txBox="1"/>
          <p:nvPr/>
        </p:nvSpPr>
        <p:spPr>
          <a:xfrm>
            <a:off x="6350633" y="4875802"/>
            <a:ext cx="30145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FR" sz="1000" dirty="0"/>
              <a:t>0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8E146EBD-A09E-2B4D-A05A-38440C63A688}"/>
              </a:ext>
            </a:extLst>
          </p:cNvPr>
          <p:cNvGrpSpPr/>
          <p:nvPr/>
        </p:nvGrpSpPr>
        <p:grpSpPr>
          <a:xfrm>
            <a:off x="6172546" y="4928497"/>
            <a:ext cx="3612625" cy="1727120"/>
            <a:chOff x="6825383" y="4406622"/>
            <a:chExt cx="3612625" cy="2272306"/>
          </a:xfrm>
        </p:grpSpPr>
        <p:sp>
          <p:nvSpPr>
            <p:cNvPr id="8" name="Forme libre : forme 1">
              <a:extLst>
                <a:ext uri="{FF2B5EF4-FFF2-40B4-BE49-F238E27FC236}">
                  <a16:creationId xmlns:a16="http://schemas.microsoft.com/office/drawing/2014/main" id="{8CF737E6-7B0F-8B4D-82F3-25519E160372}"/>
                </a:ext>
              </a:extLst>
            </p:cNvPr>
            <p:cNvSpPr/>
            <p:nvPr/>
          </p:nvSpPr>
          <p:spPr bwMode="auto">
            <a:xfrm>
              <a:off x="7326164" y="4468578"/>
              <a:ext cx="3111844" cy="1848705"/>
            </a:xfrm>
            <a:custGeom>
              <a:avLst/>
              <a:gdLst>
                <a:gd name="connsiteX0" fmla="*/ 0 w 2841625"/>
                <a:gd name="connsiteY0" fmla="*/ 0 h 1955800"/>
                <a:gd name="connsiteX1" fmla="*/ 0 w 2841625"/>
                <a:gd name="connsiteY1" fmla="*/ 1955800 h 1955800"/>
                <a:gd name="connsiteX2" fmla="*/ 2841625 w 2841625"/>
                <a:gd name="connsiteY2" fmla="*/ 1955800 h 1955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41625" h="1955800">
                  <a:moveTo>
                    <a:pt x="0" y="0"/>
                  </a:moveTo>
                  <a:lnTo>
                    <a:pt x="0" y="1955800"/>
                  </a:lnTo>
                  <a:lnTo>
                    <a:pt x="2841625" y="1955800"/>
                  </a:lnTo>
                </a:path>
              </a:pathLst>
            </a:cu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  <p:cxnSp>
          <p:nvCxnSpPr>
            <p:cNvPr id="9" name="Connecteur droit 8">
              <a:extLst>
                <a:ext uri="{FF2B5EF4-FFF2-40B4-BE49-F238E27FC236}">
                  <a16:creationId xmlns:a16="http://schemas.microsoft.com/office/drawing/2014/main" id="{B88460FB-D285-8742-B529-271ADAF90988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7257102" y="4469525"/>
              <a:ext cx="3094644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0A90AA21-1BEE-5748-9636-FBC1FEA0105C}"/>
                </a:ext>
              </a:extLst>
            </p:cNvPr>
            <p:cNvSpPr txBox="1"/>
            <p:nvPr/>
          </p:nvSpPr>
          <p:spPr>
            <a:xfrm>
              <a:off x="6950341" y="5599388"/>
              <a:ext cx="354584" cy="3239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000"/>
                <a:t>-20</a:t>
              </a:r>
            </a:p>
          </p:txBody>
        </p:sp>
        <p:cxnSp>
          <p:nvCxnSpPr>
            <p:cNvPr id="11" name="Connecteur droit 10">
              <a:extLst>
                <a:ext uri="{FF2B5EF4-FFF2-40B4-BE49-F238E27FC236}">
                  <a16:creationId xmlns:a16="http://schemas.microsoft.com/office/drawing/2014/main" id="{B1BC88CD-7802-6249-8914-AEB2BE758686}"/>
                </a:ext>
              </a:extLst>
            </p:cNvPr>
            <p:cNvCxnSpPr/>
            <p:nvPr/>
          </p:nvCxnSpPr>
          <p:spPr bwMode="auto">
            <a:xfrm>
              <a:off x="7257102" y="5722498"/>
              <a:ext cx="65633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92B1A029-AAF4-3F4E-BEF9-65E887A19361}"/>
                </a:ext>
              </a:extLst>
            </p:cNvPr>
            <p:cNvSpPr txBox="1"/>
            <p:nvPr/>
          </p:nvSpPr>
          <p:spPr>
            <a:xfrm>
              <a:off x="6950341" y="6216623"/>
              <a:ext cx="354584" cy="3239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000"/>
                <a:t>-30</a:t>
              </a:r>
            </a:p>
          </p:txBody>
        </p:sp>
        <p:cxnSp>
          <p:nvCxnSpPr>
            <p:cNvPr id="13" name="Connecteur droit 12">
              <a:extLst>
                <a:ext uri="{FF2B5EF4-FFF2-40B4-BE49-F238E27FC236}">
                  <a16:creationId xmlns:a16="http://schemas.microsoft.com/office/drawing/2014/main" id="{1C23FDE6-3D64-1B40-B4B6-C8408949A799}"/>
                </a:ext>
              </a:extLst>
            </p:cNvPr>
            <p:cNvCxnSpPr/>
            <p:nvPr/>
          </p:nvCxnSpPr>
          <p:spPr bwMode="auto">
            <a:xfrm>
              <a:off x="7257102" y="6339733"/>
              <a:ext cx="65633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4" name="Connecteur droit 13">
              <a:extLst>
                <a:ext uri="{FF2B5EF4-FFF2-40B4-BE49-F238E27FC236}">
                  <a16:creationId xmlns:a16="http://schemas.microsoft.com/office/drawing/2014/main" id="{538D4493-CD37-E444-914D-619304317CAF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8851066" y="6319697"/>
              <a:ext cx="0" cy="55651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grpSp>
          <p:nvGrpSpPr>
            <p:cNvPr id="15" name="Groupe 14">
              <a:extLst>
                <a:ext uri="{FF2B5EF4-FFF2-40B4-BE49-F238E27FC236}">
                  <a16:creationId xmlns:a16="http://schemas.microsoft.com/office/drawing/2014/main" id="{CB4B69DA-7DAC-3D45-AE27-48AEEBD148BA}"/>
                </a:ext>
              </a:extLst>
            </p:cNvPr>
            <p:cNvGrpSpPr/>
            <p:nvPr/>
          </p:nvGrpSpPr>
          <p:grpSpPr>
            <a:xfrm>
              <a:off x="7771401" y="4477885"/>
              <a:ext cx="866366" cy="1502660"/>
              <a:chOff x="8410575" y="2767833"/>
              <a:chExt cx="733425" cy="800867"/>
            </a:xfrm>
          </p:grpSpPr>
          <p:cxnSp>
            <p:nvCxnSpPr>
              <p:cNvPr id="26" name="Connecteur droit 25">
                <a:extLst>
                  <a:ext uri="{FF2B5EF4-FFF2-40B4-BE49-F238E27FC236}">
                    <a16:creationId xmlns:a16="http://schemas.microsoft.com/office/drawing/2014/main" id="{D65D78E1-4BD6-7C4F-8AB3-FD1B692B76B9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8780056" y="3384769"/>
                <a:ext cx="0" cy="183931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B8BFAFED-CA0C-C641-A4FF-48815B11D45F}"/>
                  </a:ext>
                </a:extLst>
              </p:cNvPr>
              <p:cNvSpPr/>
              <p:nvPr/>
            </p:nvSpPr>
            <p:spPr bwMode="auto">
              <a:xfrm>
                <a:off x="8410575" y="2767833"/>
                <a:ext cx="733425" cy="616936"/>
              </a:xfrm>
              <a:prstGeom prst="rect">
                <a:avLst/>
              </a:prstGeom>
              <a:solidFill>
                <a:srgbClr val="C000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</a:endParaRPr>
              </a:p>
            </p:txBody>
          </p:sp>
          <p:cxnSp>
            <p:nvCxnSpPr>
              <p:cNvPr id="28" name="Connecteur droit 27">
                <a:extLst>
                  <a:ext uri="{FF2B5EF4-FFF2-40B4-BE49-F238E27FC236}">
                    <a16:creationId xmlns:a16="http://schemas.microsoft.com/office/drawing/2014/main" id="{6B0B8BC4-AE7A-A344-9B7A-90A40AB20C6F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H="1">
                <a:off x="8722906" y="3568700"/>
                <a:ext cx="122644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16" name="Groupe 15">
              <a:extLst>
                <a:ext uri="{FF2B5EF4-FFF2-40B4-BE49-F238E27FC236}">
                  <a16:creationId xmlns:a16="http://schemas.microsoft.com/office/drawing/2014/main" id="{04F7D22E-6A8C-9E40-9D24-8BCB8ED26129}"/>
                </a:ext>
              </a:extLst>
            </p:cNvPr>
            <p:cNvGrpSpPr/>
            <p:nvPr/>
          </p:nvGrpSpPr>
          <p:grpSpPr>
            <a:xfrm rot="10800000" flipV="1">
              <a:off x="9095323" y="4470475"/>
              <a:ext cx="866366" cy="501571"/>
              <a:chOff x="8410577" y="3168266"/>
              <a:chExt cx="733425" cy="400434"/>
            </a:xfrm>
            <a:solidFill>
              <a:srgbClr val="0070C0"/>
            </a:solidFill>
          </p:grpSpPr>
          <p:cxnSp>
            <p:nvCxnSpPr>
              <p:cNvPr id="23" name="Connecteur droit 22">
                <a:extLst>
                  <a:ext uri="{FF2B5EF4-FFF2-40B4-BE49-F238E27FC236}">
                    <a16:creationId xmlns:a16="http://schemas.microsoft.com/office/drawing/2014/main" id="{30E1C795-DDF9-294D-93F0-FDB0B1DB9774}"/>
                  </a:ext>
                </a:extLst>
              </p:cNvPr>
              <p:cNvCxnSpPr>
                <a:cxnSpLocks/>
                <a:stCxn id="24" idx="2"/>
              </p:cNvCxnSpPr>
              <p:nvPr/>
            </p:nvCxnSpPr>
            <p:spPr bwMode="auto">
              <a:xfrm rot="10800000" flipH="1" flipV="1">
                <a:off x="8777290" y="3321499"/>
                <a:ext cx="2766" cy="247201"/>
              </a:xfrm>
              <a:prstGeom prst="line">
                <a:avLst/>
              </a:prstGeom>
              <a:grp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0F4051EF-5CC7-B949-BC2C-0ACE2875AE73}"/>
                  </a:ext>
                </a:extLst>
              </p:cNvPr>
              <p:cNvSpPr/>
              <p:nvPr/>
            </p:nvSpPr>
            <p:spPr bwMode="auto">
              <a:xfrm>
                <a:off x="8410577" y="3168266"/>
                <a:ext cx="733425" cy="153233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</a:endParaRPr>
              </a:p>
            </p:txBody>
          </p:sp>
          <p:cxnSp>
            <p:nvCxnSpPr>
              <p:cNvPr id="25" name="Connecteur droit 24">
                <a:extLst>
                  <a:ext uri="{FF2B5EF4-FFF2-40B4-BE49-F238E27FC236}">
                    <a16:creationId xmlns:a16="http://schemas.microsoft.com/office/drawing/2014/main" id="{A592F7B2-97C1-074E-9A8A-0F3B2682AEFD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H="1">
                <a:off x="8722906" y="3568700"/>
                <a:ext cx="122644" cy="0"/>
              </a:xfrm>
              <a:prstGeom prst="line">
                <a:avLst/>
              </a:prstGeom>
              <a:grp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05B6B35B-F50C-A246-8BCC-F4760EF28B52}"/>
                </a:ext>
              </a:extLst>
            </p:cNvPr>
            <p:cNvSpPr txBox="1"/>
            <p:nvPr/>
          </p:nvSpPr>
          <p:spPr>
            <a:xfrm>
              <a:off x="7688094" y="6273998"/>
              <a:ext cx="1058816" cy="4049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/>
                <a:t>Teduglutide</a:t>
              </a:r>
            </a:p>
          </p:txBody>
        </p:sp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97AD587C-F7B3-984D-8C8D-8A817F3D7778}"/>
                </a:ext>
              </a:extLst>
            </p:cNvPr>
            <p:cNvSpPr txBox="1"/>
            <p:nvPr/>
          </p:nvSpPr>
          <p:spPr>
            <a:xfrm>
              <a:off x="6950341" y="4986829"/>
              <a:ext cx="354584" cy="3239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000"/>
                <a:t>-10</a:t>
              </a:r>
            </a:p>
          </p:txBody>
        </p:sp>
        <p:cxnSp>
          <p:nvCxnSpPr>
            <p:cNvPr id="19" name="Connecteur droit 18">
              <a:extLst>
                <a:ext uri="{FF2B5EF4-FFF2-40B4-BE49-F238E27FC236}">
                  <a16:creationId xmlns:a16="http://schemas.microsoft.com/office/drawing/2014/main" id="{98DAAF1A-CE89-6742-B96B-EA305B83F36E}"/>
                </a:ext>
              </a:extLst>
            </p:cNvPr>
            <p:cNvCxnSpPr/>
            <p:nvPr/>
          </p:nvCxnSpPr>
          <p:spPr bwMode="auto">
            <a:xfrm>
              <a:off x="7257102" y="5109939"/>
              <a:ext cx="65633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2926E04E-4A86-B448-A2EA-E9667C1DAEF0}"/>
                </a:ext>
              </a:extLst>
            </p:cNvPr>
            <p:cNvSpPr txBox="1"/>
            <p:nvPr/>
          </p:nvSpPr>
          <p:spPr>
            <a:xfrm>
              <a:off x="9159784" y="6273998"/>
              <a:ext cx="771365" cy="4049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/>
                <a:t>Placebo</a:t>
              </a:r>
            </a:p>
          </p:txBody>
        </p:sp>
        <p:sp>
          <p:nvSpPr>
            <p:cNvPr id="21" name="ZoneTexte 20">
              <a:extLst>
                <a:ext uri="{FF2B5EF4-FFF2-40B4-BE49-F238E27FC236}">
                  <a16:creationId xmlns:a16="http://schemas.microsoft.com/office/drawing/2014/main" id="{E8CA2535-F308-7246-9797-7628E1D9927F}"/>
                </a:ext>
              </a:extLst>
            </p:cNvPr>
            <p:cNvSpPr txBox="1"/>
            <p:nvPr/>
          </p:nvSpPr>
          <p:spPr>
            <a:xfrm>
              <a:off x="8462700" y="5709155"/>
              <a:ext cx="686406" cy="3644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/>
                <a:t>p &lt; 0.05</a:t>
              </a:r>
            </a:p>
          </p:txBody>
        </p:sp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id="{079E41CD-BB9B-0145-AD8B-2CD9AEEF6D10}"/>
                </a:ext>
              </a:extLst>
            </p:cNvPr>
            <p:cNvSpPr txBox="1"/>
            <p:nvPr/>
          </p:nvSpPr>
          <p:spPr>
            <a:xfrm>
              <a:off x="6825383" y="4406622"/>
              <a:ext cx="276037" cy="3239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000"/>
                <a:t>%</a:t>
              </a:r>
            </a:p>
          </p:txBody>
        </p:sp>
      </p:grpSp>
      <p:grpSp>
        <p:nvGrpSpPr>
          <p:cNvPr id="29" name="Groupe 28">
            <a:extLst>
              <a:ext uri="{FF2B5EF4-FFF2-40B4-BE49-F238E27FC236}">
                <a16:creationId xmlns:a16="http://schemas.microsoft.com/office/drawing/2014/main" id="{3DE005A7-69A2-A04D-8216-F02BAE3E4FC1}"/>
              </a:ext>
            </a:extLst>
          </p:cNvPr>
          <p:cNvGrpSpPr/>
          <p:nvPr/>
        </p:nvGrpSpPr>
        <p:grpSpPr>
          <a:xfrm>
            <a:off x="6172546" y="2181726"/>
            <a:ext cx="3612624" cy="1883733"/>
            <a:chOff x="6825383" y="1610413"/>
            <a:chExt cx="3612624" cy="2478356"/>
          </a:xfrm>
        </p:grpSpPr>
        <p:sp>
          <p:nvSpPr>
            <p:cNvPr id="30" name="Forme libre 29">
              <a:extLst>
                <a:ext uri="{FF2B5EF4-FFF2-40B4-BE49-F238E27FC236}">
                  <a16:creationId xmlns:a16="http://schemas.microsoft.com/office/drawing/2014/main" id="{9F91DBFF-5080-664A-9951-5BB8EA4E33D8}"/>
                </a:ext>
              </a:extLst>
            </p:cNvPr>
            <p:cNvSpPr/>
            <p:nvPr/>
          </p:nvSpPr>
          <p:spPr bwMode="auto">
            <a:xfrm>
              <a:off x="7326162" y="1708129"/>
              <a:ext cx="3111845" cy="2013857"/>
            </a:xfrm>
            <a:custGeom>
              <a:avLst/>
              <a:gdLst>
                <a:gd name="connsiteX0" fmla="*/ 0 w 2634343"/>
                <a:gd name="connsiteY0" fmla="*/ 0 h 2013857"/>
                <a:gd name="connsiteX1" fmla="*/ 0 w 2634343"/>
                <a:gd name="connsiteY1" fmla="*/ 2013857 h 2013857"/>
                <a:gd name="connsiteX2" fmla="*/ 2634343 w 2634343"/>
                <a:gd name="connsiteY2" fmla="*/ 2013857 h 2013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34343" h="2013857">
                  <a:moveTo>
                    <a:pt x="0" y="0"/>
                  </a:moveTo>
                  <a:lnTo>
                    <a:pt x="0" y="2013857"/>
                  </a:lnTo>
                  <a:lnTo>
                    <a:pt x="2634343" y="2013857"/>
                  </a:lnTo>
                </a:path>
              </a:pathLst>
            </a:cu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  <p:sp>
          <p:nvSpPr>
            <p:cNvPr id="31" name="Forme libre : forme 1">
              <a:extLst>
                <a:ext uri="{FF2B5EF4-FFF2-40B4-BE49-F238E27FC236}">
                  <a16:creationId xmlns:a16="http://schemas.microsoft.com/office/drawing/2014/main" id="{F709AE59-301A-F04B-BA69-49A083358FDD}"/>
                </a:ext>
              </a:extLst>
            </p:cNvPr>
            <p:cNvSpPr/>
            <p:nvPr/>
          </p:nvSpPr>
          <p:spPr bwMode="auto">
            <a:xfrm>
              <a:off x="7326164" y="1766186"/>
              <a:ext cx="3025583" cy="1955800"/>
            </a:xfrm>
            <a:custGeom>
              <a:avLst/>
              <a:gdLst>
                <a:gd name="connsiteX0" fmla="*/ 0 w 2841625"/>
                <a:gd name="connsiteY0" fmla="*/ 0 h 1955800"/>
                <a:gd name="connsiteX1" fmla="*/ 0 w 2841625"/>
                <a:gd name="connsiteY1" fmla="*/ 1955800 h 1955800"/>
                <a:gd name="connsiteX2" fmla="*/ 2841625 w 2841625"/>
                <a:gd name="connsiteY2" fmla="*/ 1955800 h 1955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41625" h="1955800">
                  <a:moveTo>
                    <a:pt x="0" y="0"/>
                  </a:moveTo>
                  <a:lnTo>
                    <a:pt x="0" y="1955800"/>
                  </a:lnTo>
                  <a:lnTo>
                    <a:pt x="2841625" y="1955800"/>
                  </a:lnTo>
                </a:path>
              </a:pathLst>
            </a:cu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  <p:sp>
          <p:nvSpPr>
            <p:cNvPr id="32" name="ZoneTexte 31">
              <a:extLst>
                <a:ext uri="{FF2B5EF4-FFF2-40B4-BE49-F238E27FC236}">
                  <a16:creationId xmlns:a16="http://schemas.microsoft.com/office/drawing/2014/main" id="{C970DC79-55CF-FF4C-BE07-B644E777340E}"/>
                </a:ext>
              </a:extLst>
            </p:cNvPr>
            <p:cNvSpPr txBox="1"/>
            <p:nvPr/>
          </p:nvSpPr>
          <p:spPr>
            <a:xfrm>
              <a:off x="6988814" y="1610413"/>
              <a:ext cx="316112" cy="3239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000"/>
                <a:t>20</a:t>
              </a:r>
            </a:p>
          </p:txBody>
        </p:sp>
        <p:cxnSp>
          <p:nvCxnSpPr>
            <p:cNvPr id="33" name="Connecteur droit 32">
              <a:extLst>
                <a:ext uri="{FF2B5EF4-FFF2-40B4-BE49-F238E27FC236}">
                  <a16:creationId xmlns:a16="http://schemas.microsoft.com/office/drawing/2014/main" id="{555C133F-1F20-1043-B143-1C5CE65D50A2}"/>
                </a:ext>
              </a:extLst>
            </p:cNvPr>
            <p:cNvCxnSpPr/>
            <p:nvPr/>
          </p:nvCxnSpPr>
          <p:spPr bwMode="auto">
            <a:xfrm>
              <a:off x="7257102" y="1733523"/>
              <a:ext cx="65633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34" name="ZoneTexte 33">
              <a:extLst>
                <a:ext uri="{FF2B5EF4-FFF2-40B4-BE49-F238E27FC236}">
                  <a16:creationId xmlns:a16="http://schemas.microsoft.com/office/drawing/2014/main" id="{A46FEB28-F747-5647-9300-EF54BCA5A333}"/>
                </a:ext>
              </a:extLst>
            </p:cNvPr>
            <p:cNvSpPr txBox="1"/>
            <p:nvPr/>
          </p:nvSpPr>
          <p:spPr>
            <a:xfrm>
              <a:off x="7054536" y="2382318"/>
              <a:ext cx="250389" cy="3239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000"/>
                <a:t>0</a:t>
              </a:r>
            </a:p>
          </p:txBody>
        </p:sp>
        <p:cxnSp>
          <p:nvCxnSpPr>
            <p:cNvPr id="35" name="Connecteur droit 34">
              <a:extLst>
                <a:ext uri="{FF2B5EF4-FFF2-40B4-BE49-F238E27FC236}">
                  <a16:creationId xmlns:a16="http://schemas.microsoft.com/office/drawing/2014/main" id="{4395D237-D915-F640-BB00-6C44437525FE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7257102" y="2505429"/>
              <a:ext cx="3094644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36" name="ZoneTexte 35">
              <a:extLst>
                <a:ext uri="{FF2B5EF4-FFF2-40B4-BE49-F238E27FC236}">
                  <a16:creationId xmlns:a16="http://schemas.microsoft.com/office/drawing/2014/main" id="{A29A7130-0482-474A-858F-AB9E8BCD4D1B}"/>
                </a:ext>
              </a:extLst>
            </p:cNvPr>
            <p:cNvSpPr txBox="1"/>
            <p:nvPr/>
          </p:nvSpPr>
          <p:spPr>
            <a:xfrm>
              <a:off x="6950341" y="2811434"/>
              <a:ext cx="354584" cy="3239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000"/>
                <a:t>-10</a:t>
              </a:r>
            </a:p>
          </p:txBody>
        </p:sp>
        <p:cxnSp>
          <p:nvCxnSpPr>
            <p:cNvPr id="37" name="Connecteur droit 36">
              <a:extLst>
                <a:ext uri="{FF2B5EF4-FFF2-40B4-BE49-F238E27FC236}">
                  <a16:creationId xmlns:a16="http://schemas.microsoft.com/office/drawing/2014/main" id="{A12C8CBE-3A92-294F-A191-E01921342A79}"/>
                </a:ext>
              </a:extLst>
            </p:cNvPr>
            <p:cNvCxnSpPr/>
            <p:nvPr/>
          </p:nvCxnSpPr>
          <p:spPr bwMode="auto">
            <a:xfrm>
              <a:off x="7257102" y="2934544"/>
              <a:ext cx="65633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38" name="ZoneTexte 37">
              <a:extLst>
                <a:ext uri="{FF2B5EF4-FFF2-40B4-BE49-F238E27FC236}">
                  <a16:creationId xmlns:a16="http://schemas.microsoft.com/office/drawing/2014/main" id="{0209B80E-2FF4-064C-B8CA-D5842231BBF3}"/>
                </a:ext>
              </a:extLst>
            </p:cNvPr>
            <p:cNvSpPr txBox="1"/>
            <p:nvPr/>
          </p:nvSpPr>
          <p:spPr>
            <a:xfrm>
              <a:off x="6950341" y="3581944"/>
              <a:ext cx="354584" cy="3239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000"/>
                <a:t>-30</a:t>
              </a:r>
            </a:p>
          </p:txBody>
        </p:sp>
        <p:cxnSp>
          <p:nvCxnSpPr>
            <p:cNvPr id="39" name="Connecteur droit 38">
              <a:extLst>
                <a:ext uri="{FF2B5EF4-FFF2-40B4-BE49-F238E27FC236}">
                  <a16:creationId xmlns:a16="http://schemas.microsoft.com/office/drawing/2014/main" id="{E0B22CAC-C867-A74A-B30B-B251DF4A34CE}"/>
                </a:ext>
              </a:extLst>
            </p:cNvPr>
            <p:cNvCxnSpPr/>
            <p:nvPr/>
          </p:nvCxnSpPr>
          <p:spPr bwMode="auto">
            <a:xfrm>
              <a:off x="7257102" y="3705054"/>
              <a:ext cx="65633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0" name="Connecteur droit 39">
              <a:extLst>
                <a:ext uri="{FF2B5EF4-FFF2-40B4-BE49-F238E27FC236}">
                  <a16:creationId xmlns:a16="http://schemas.microsoft.com/office/drawing/2014/main" id="{5AF9C88B-5311-9944-8B14-429E921EE531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8851066" y="3721986"/>
              <a:ext cx="0" cy="55651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grpSp>
          <p:nvGrpSpPr>
            <p:cNvPr id="41" name="Groupe 40">
              <a:extLst>
                <a:ext uri="{FF2B5EF4-FFF2-40B4-BE49-F238E27FC236}">
                  <a16:creationId xmlns:a16="http://schemas.microsoft.com/office/drawing/2014/main" id="{78C02711-8415-D549-A09C-30791D449319}"/>
                </a:ext>
              </a:extLst>
            </p:cNvPr>
            <p:cNvGrpSpPr/>
            <p:nvPr/>
          </p:nvGrpSpPr>
          <p:grpSpPr>
            <a:xfrm>
              <a:off x="7771401" y="2505648"/>
              <a:ext cx="866366" cy="800867"/>
              <a:chOff x="8410575" y="2767833"/>
              <a:chExt cx="733425" cy="800867"/>
            </a:xfrm>
          </p:grpSpPr>
          <p:cxnSp>
            <p:nvCxnSpPr>
              <p:cNvPr id="54" name="Connecteur droit 53">
                <a:extLst>
                  <a:ext uri="{FF2B5EF4-FFF2-40B4-BE49-F238E27FC236}">
                    <a16:creationId xmlns:a16="http://schemas.microsoft.com/office/drawing/2014/main" id="{6C91DF1F-A1D6-E843-A7B2-CF8A1E0B6527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8780056" y="3384769"/>
                <a:ext cx="0" cy="183931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F3E8B735-6836-7440-9171-22C66CA3C6BC}"/>
                  </a:ext>
                </a:extLst>
              </p:cNvPr>
              <p:cNvSpPr/>
              <p:nvPr/>
            </p:nvSpPr>
            <p:spPr bwMode="auto">
              <a:xfrm>
                <a:off x="8410575" y="2767833"/>
                <a:ext cx="733425" cy="616936"/>
              </a:xfrm>
              <a:prstGeom prst="rect">
                <a:avLst/>
              </a:prstGeom>
              <a:solidFill>
                <a:srgbClr val="C000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</a:endParaRPr>
              </a:p>
            </p:txBody>
          </p:sp>
          <p:cxnSp>
            <p:nvCxnSpPr>
              <p:cNvPr id="56" name="Connecteur droit 55">
                <a:extLst>
                  <a:ext uri="{FF2B5EF4-FFF2-40B4-BE49-F238E27FC236}">
                    <a16:creationId xmlns:a16="http://schemas.microsoft.com/office/drawing/2014/main" id="{8F59D454-A69E-0148-97BC-8863D6339CC3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H="1">
                <a:off x="8722906" y="3568700"/>
                <a:ext cx="122644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42" name="Groupe 41">
              <a:extLst>
                <a:ext uri="{FF2B5EF4-FFF2-40B4-BE49-F238E27FC236}">
                  <a16:creationId xmlns:a16="http://schemas.microsoft.com/office/drawing/2014/main" id="{681199CB-96AB-5545-8810-AAD46D302BF8}"/>
                </a:ext>
              </a:extLst>
            </p:cNvPr>
            <p:cNvGrpSpPr/>
            <p:nvPr/>
          </p:nvGrpSpPr>
          <p:grpSpPr>
            <a:xfrm rot="10800000">
              <a:off x="9095327" y="2104995"/>
              <a:ext cx="866366" cy="400434"/>
              <a:chOff x="8410576" y="3168266"/>
              <a:chExt cx="733425" cy="400434"/>
            </a:xfrm>
            <a:solidFill>
              <a:srgbClr val="0070C0"/>
            </a:solidFill>
          </p:grpSpPr>
          <p:cxnSp>
            <p:nvCxnSpPr>
              <p:cNvPr id="51" name="Connecteur droit 50">
                <a:extLst>
                  <a:ext uri="{FF2B5EF4-FFF2-40B4-BE49-F238E27FC236}">
                    <a16:creationId xmlns:a16="http://schemas.microsoft.com/office/drawing/2014/main" id="{AE252A0C-61B9-7947-B131-E86382F52C1C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8780056" y="3384769"/>
                <a:ext cx="0" cy="183931"/>
              </a:xfrm>
              <a:prstGeom prst="line">
                <a:avLst/>
              </a:prstGeom>
              <a:grp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261122C2-C101-F14A-AD26-14D0DDC694DB}"/>
                  </a:ext>
                </a:extLst>
              </p:cNvPr>
              <p:cNvSpPr/>
              <p:nvPr/>
            </p:nvSpPr>
            <p:spPr bwMode="auto">
              <a:xfrm>
                <a:off x="8410576" y="3168266"/>
                <a:ext cx="733425" cy="216503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</a:endParaRPr>
              </a:p>
            </p:txBody>
          </p:sp>
          <p:cxnSp>
            <p:nvCxnSpPr>
              <p:cNvPr id="53" name="Connecteur droit 52">
                <a:extLst>
                  <a:ext uri="{FF2B5EF4-FFF2-40B4-BE49-F238E27FC236}">
                    <a16:creationId xmlns:a16="http://schemas.microsoft.com/office/drawing/2014/main" id="{E0A416A7-53DE-AA4E-908A-2EA247641F89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H="1">
                <a:off x="8722906" y="3568700"/>
                <a:ext cx="122644" cy="0"/>
              </a:xfrm>
              <a:prstGeom prst="line">
                <a:avLst/>
              </a:prstGeom>
              <a:grp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43" name="ZoneTexte 42">
              <a:extLst>
                <a:ext uri="{FF2B5EF4-FFF2-40B4-BE49-F238E27FC236}">
                  <a16:creationId xmlns:a16="http://schemas.microsoft.com/office/drawing/2014/main" id="{AF05D614-6064-5741-B6DB-0FE55398E458}"/>
                </a:ext>
              </a:extLst>
            </p:cNvPr>
            <p:cNvSpPr txBox="1"/>
            <p:nvPr/>
          </p:nvSpPr>
          <p:spPr>
            <a:xfrm>
              <a:off x="8462700" y="1680494"/>
              <a:ext cx="686406" cy="3644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/>
                <a:t>p = 0.04</a:t>
              </a:r>
            </a:p>
          </p:txBody>
        </p:sp>
        <p:sp>
          <p:nvSpPr>
            <p:cNvPr id="44" name="ZoneTexte 43">
              <a:extLst>
                <a:ext uri="{FF2B5EF4-FFF2-40B4-BE49-F238E27FC236}">
                  <a16:creationId xmlns:a16="http://schemas.microsoft.com/office/drawing/2014/main" id="{9F9C8F22-E9F6-4943-8D06-801A446CB5F0}"/>
                </a:ext>
              </a:extLst>
            </p:cNvPr>
            <p:cNvSpPr txBox="1"/>
            <p:nvPr/>
          </p:nvSpPr>
          <p:spPr>
            <a:xfrm>
              <a:off x="6988814" y="1974397"/>
              <a:ext cx="316112" cy="3239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000"/>
                <a:t>10</a:t>
              </a:r>
            </a:p>
          </p:txBody>
        </p:sp>
        <p:cxnSp>
          <p:nvCxnSpPr>
            <p:cNvPr id="45" name="Connecteur droit 44">
              <a:extLst>
                <a:ext uri="{FF2B5EF4-FFF2-40B4-BE49-F238E27FC236}">
                  <a16:creationId xmlns:a16="http://schemas.microsoft.com/office/drawing/2014/main" id="{698A683B-FBB8-924F-96E8-87F80DEC29B9}"/>
                </a:ext>
              </a:extLst>
            </p:cNvPr>
            <p:cNvCxnSpPr/>
            <p:nvPr/>
          </p:nvCxnSpPr>
          <p:spPr bwMode="auto">
            <a:xfrm>
              <a:off x="7257102" y="2097508"/>
              <a:ext cx="65633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46" name="ZoneTexte 45">
              <a:extLst>
                <a:ext uri="{FF2B5EF4-FFF2-40B4-BE49-F238E27FC236}">
                  <a16:creationId xmlns:a16="http://schemas.microsoft.com/office/drawing/2014/main" id="{832A8000-5890-154A-831E-4DAB20EBB565}"/>
                </a:ext>
              </a:extLst>
            </p:cNvPr>
            <p:cNvSpPr txBox="1"/>
            <p:nvPr/>
          </p:nvSpPr>
          <p:spPr>
            <a:xfrm>
              <a:off x="6950341" y="3230588"/>
              <a:ext cx="354584" cy="3239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000"/>
                <a:t>-20</a:t>
              </a:r>
            </a:p>
          </p:txBody>
        </p:sp>
        <p:cxnSp>
          <p:nvCxnSpPr>
            <p:cNvPr id="47" name="Connecteur droit 46">
              <a:extLst>
                <a:ext uri="{FF2B5EF4-FFF2-40B4-BE49-F238E27FC236}">
                  <a16:creationId xmlns:a16="http://schemas.microsoft.com/office/drawing/2014/main" id="{550E67B7-7E50-BA4D-9E9E-494D64B30D1C}"/>
                </a:ext>
              </a:extLst>
            </p:cNvPr>
            <p:cNvCxnSpPr/>
            <p:nvPr/>
          </p:nvCxnSpPr>
          <p:spPr bwMode="auto">
            <a:xfrm>
              <a:off x="7257102" y="3353698"/>
              <a:ext cx="65633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48" name="ZoneTexte 47">
              <a:extLst>
                <a:ext uri="{FF2B5EF4-FFF2-40B4-BE49-F238E27FC236}">
                  <a16:creationId xmlns:a16="http://schemas.microsoft.com/office/drawing/2014/main" id="{5C279AF4-6564-F742-A26E-A9FF733AF5D6}"/>
                </a:ext>
              </a:extLst>
            </p:cNvPr>
            <p:cNvSpPr txBox="1"/>
            <p:nvPr/>
          </p:nvSpPr>
          <p:spPr>
            <a:xfrm>
              <a:off x="6825383" y="1742934"/>
              <a:ext cx="276037" cy="3239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000"/>
                <a:t>%</a:t>
              </a:r>
            </a:p>
          </p:txBody>
        </p:sp>
        <p:sp>
          <p:nvSpPr>
            <p:cNvPr id="49" name="ZoneTexte 48">
              <a:extLst>
                <a:ext uri="{FF2B5EF4-FFF2-40B4-BE49-F238E27FC236}">
                  <a16:creationId xmlns:a16="http://schemas.microsoft.com/office/drawing/2014/main" id="{8AEA4995-0D38-7C41-A2D9-C609E5B03BA9}"/>
                </a:ext>
              </a:extLst>
            </p:cNvPr>
            <p:cNvSpPr txBox="1"/>
            <p:nvPr/>
          </p:nvSpPr>
          <p:spPr>
            <a:xfrm>
              <a:off x="7686913" y="3683838"/>
              <a:ext cx="1058816" cy="4049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/>
                <a:t>Teduglutide</a:t>
              </a:r>
            </a:p>
          </p:txBody>
        </p:sp>
        <p:sp>
          <p:nvSpPr>
            <p:cNvPr id="50" name="ZoneTexte 49">
              <a:extLst>
                <a:ext uri="{FF2B5EF4-FFF2-40B4-BE49-F238E27FC236}">
                  <a16:creationId xmlns:a16="http://schemas.microsoft.com/office/drawing/2014/main" id="{AABCC9C9-7896-234D-86A7-B838C0786209}"/>
                </a:ext>
              </a:extLst>
            </p:cNvPr>
            <p:cNvSpPr txBox="1"/>
            <p:nvPr/>
          </p:nvSpPr>
          <p:spPr>
            <a:xfrm>
              <a:off x="9168128" y="3683838"/>
              <a:ext cx="771365" cy="4049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/>
                <a:t>Placebo</a:t>
              </a:r>
            </a:p>
          </p:txBody>
        </p:sp>
      </p:grpSp>
      <p:sp>
        <p:nvSpPr>
          <p:cNvPr id="57" name="ZoneTexte 56">
            <a:extLst>
              <a:ext uri="{FF2B5EF4-FFF2-40B4-BE49-F238E27FC236}">
                <a16:creationId xmlns:a16="http://schemas.microsoft.com/office/drawing/2014/main" id="{21C20DD7-24C6-5742-9B59-310909B5E600}"/>
              </a:ext>
            </a:extLst>
          </p:cNvPr>
          <p:cNvSpPr txBox="1"/>
          <p:nvPr/>
        </p:nvSpPr>
        <p:spPr>
          <a:xfrm>
            <a:off x="6997703" y="1812927"/>
            <a:ext cx="28106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rgbClr val="0070C0"/>
                </a:solidFill>
              </a:rPr>
              <a:t>Carotid inflammatory index</a:t>
            </a:r>
          </a:p>
        </p:txBody>
      </p:sp>
      <p:sp>
        <p:nvSpPr>
          <p:cNvPr id="58" name="Text Box 3">
            <a:extLst>
              <a:ext uri="{FF2B5EF4-FFF2-40B4-BE49-F238E27FC236}">
                <a16:creationId xmlns:a16="http://schemas.microsoft.com/office/drawing/2014/main" id="{B1BF4B5D-FAE3-4A06-9BBB-8F84EABF68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87084" y="6444771"/>
            <a:ext cx="250491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eaLnBrk="0" hangingPunct="0"/>
            <a:r>
              <a:rPr lang="fr-FR" sz="1400" i="1" dirty="0" err="1">
                <a:solidFill>
                  <a:srgbClr val="0070C0"/>
                </a:solidFill>
              </a:rPr>
              <a:t>Diggins</a:t>
            </a:r>
            <a:r>
              <a:rPr lang="fr-FR" sz="1400" i="1" dirty="0">
                <a:solidFill>
                  <a:srgbClr val="0070C0"/>
                </a:solidFill>
              </a:rPr>
              <a:t> CE, CROI 2022, Abs. 134</a:t>
            </a:r>
          </a:p>
        </p:txBody>
      </p:sp>
    </p:spTree>
    <p:extLst>
      <p:ext uri="{BB962C8B-B14F-4D97-AF65-F5344CB8AC3E}">
        <p14:creationId xmlns:p14="http://schemas.microsoft.com/office/powerpoint/2010/main" val="330812080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>
            <a:extLst>
              <a:ext uri="{FF2B5EF4-FFF2-40B4-BE49-F238E27FC236}">
                <a16:creationId xmlns:a16="http://schemas.microsoft.com/office/drawing/2014/main" id="{63010B18-AD51-4B41-B191-76745DB0400A}"/>
              </a:ext>
            </a:extLst>
          </p:cNvPr>
          <p:cNvSpPr txBox="1"/>
          <p:nvPr/>
        </p:nvSpPr>
        <p:spPr>
          <a:xfrm>
            <a:off x="10135404" y="5208746"/>
            <a:ext cx="183896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This webinar is proposed to you</a:t>
            </a:r>
            <a:b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with the support of</a:t>
            </a:r>
            <a:b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our institutional partner</a:t>
            </a:r>
            <a:endParaRPr kumimoji="0" lang="fr-FR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EAB9786F-BB85-4581-8014-12215CEFE27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281" t="10824" r="16962"/>
          <a:stretch/>
        </p:blipFill>
        <p:spPr>
          <a:xfrm>
            <a:off x="10676212" y="5762744"/>
            <a:ext cx="853401" cy="801700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74FCEB84-5619-4960-A991-FA0FCB3AE52E}"/>
              </a:ext>
            </a:extLst>
          </p:cNvPr>
          <p:cNvSpPr txBox="1"/>
          <p:nvPr/>
        </p:nvSpPr>
        <p:spPr>
          <a:xfrm>
            <a:off x="3712986" y="3131788"/>
            <a:ext cx="4950779" cy="28315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latin typeface="Calibri"/>
              </a:rPr>
              <a:t>Next webinar: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AIDS 2022</a:t>
            </a:r>
            <a:b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Wednesday August 3</a:t>
            </a:r>
            <a:r>
              <a:rPr kumimoji="0" lang="en-US" sz="3600" b="1" i="0" u="none" strike="noStrike" kern="1200" cap="none" spc="0" normalizeH="0" baseline="3000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rd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b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</a:br>
            <a:b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</a:br>
            <a:endParaRPr kumimoji="0" lang="en-US" sz="3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endParaRPr kumimoji="0" lang="fr-FR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C29E202-2FAE-46DD-B05E-5FB03FA5B6C8}"/>
              </a:ext>
            </a:extLst>
          </p:cNvPr>
          <p:cNvSpPr/>
          <p:nvPr/>
        </p:nvSpPr>
        <p:spPr>
          <a:xfrm>
            <a:off x="5256653" y="80541"/>
            <a:ext cx="3174976" cy="278509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BF55BA89-9D32-477C-9A8C-F2AD9B8ABB4F}"/>
              </a:ext>
            </a:extLst>
          </p:cNvPr>
          <p:cNvSpPr txBox="1"/>
          <p:nvPr/>
        </p:nvSpPr>
        <p:spPr>
          <a:xfrm>
            <a:off x="5688435" y="1576306"/>
            <a:ext cx="2683027" cy="565146"/>
          </a:xfrm>
          <a:prstGeom prst="rect">
            <a:avLst/>
          </a:prstGeom>
          <a:solidFill>
            <a:schemeClr val="bg1"/>
          </a:solidFill>
        </p:spPr>
        <p:txBody>
          <a:bodyPr wrap="square" lIns="36000" tIns="36000" rIns="36000" bIns="36000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dirty="0">
                <a:ln>
                  <a:noFill/>
                </a:ln>
                <a:solidFill>
                  <a:srgbClr val="00179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LIVE WEBINAR</a:t>
            </a:r>
          </a:p>
        </p:txBody>
      </p:sp>
      <p:pic>
        <p:nvPicPr>
          <p:cNvPr id="23" name="Picture 4" descr="intro">
            <a:extLst>
              <a:ext uri="{FF2B5EF4-FFF2-40B4-BE49-F238E27FC236}">
                <a16:creationId xmlns:a16="http://schemas.microsoft.com/office/drawing/2014/main" id="{D538D1AB-7EAF-4F73-9B85-47231C8652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45" t="40521" r="26166" b="24813"/>
          <a:stretch/>
        </p:blipFill>
        <p:spPr bwMode="auto">
          <a:xfrm>
            <a:off x="5522522" y="436948"/>
            <a:ext cx="2549340" cy="405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26B3C3B6-296D-406B-9AB9-BEC0DD67AFE6}"/>
              </a:ext>
            </a:extLst>
          </p:cNvPr>
          <p:cNvSpPr txBox="1"/>
          <p:nvPr/>
        </p:nvSpPr>
        <p:spPr>
          <a:xfrm>
            <a:off x="6503425" y="1033496"/>
            <a:ext cx="10530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dirty="0">
                <a:ln>
                  <a:noFill/>
                </a:ln>
                <a:solidFill>
                  <a:srgbClr val="FE6D04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present</a:t>
            </a:r>
            <a:r>
              <a:rPr kumimoji="0" lang="en-US" sz="1600" b="1" i="0" u="none" strike="noStrike" kern="1200" cap="none" spc="0" normalizeH="0" baseline="0" dirty="0">
                <a:ln>
                  <a:noFill/>
                </a:ln>
                <a:solidFill>
                  <a:srgbClr val="FE6D04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</a:t>
            </a: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rgbClr val="FE6D04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89C04751-E3EC-476E-8044-22602A0DF5FF}"/>
              </a:ext>
            </a:extLst>
          </p:cNvPr>
          <p:cNvGrpSpPr/>
          <p:nvPr/>
        </p:nvGrpSpPr>
        <p:grpSpPr>
          <a:xfrm>
            <a:off x="3762375" y="5516862"/>
            <a:ext cx="6123919" cy="952272"/>
            <a:chOff x="3762375" y="5516862"/>
            <a:chExt cx="6123919" cy="952272"/>
          </a:xfrm>
        </p:grpSpPr>
        <p:pic>
          <p:nvPicPr>
            <p:cNvPr id="1030" name="Picture 6" descr="intro">
              <a:extLst>
                <a:ext uri="{FF2B5EF4-FFF2-40B4-BE49-F238E27FC236}">
                  <a16:creationId xmlns:a16="http://schemas.microsoft.com/office/drawing/2014/main" id="{1F6C818C-A852-41FB-9190-08461B24DAB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360" t="29333" r="2148"/>
            <a:stretch/>
          </p:blipFill>
          <p:spPr bwMode="auto">
            <a:xfrm>
              <a:off x="3762375" y="5587069"/>
              <a:ext cx="5334000" cy="8820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F8683EF2-F55B-4457-B71E-1D569F936D1F}"/>
                </a:ext>
              </a:extLst>
            </p:cNvPr>
            <p:cNvSpPr/>
            <p:nvPr/>
          </p:nvSpPr>
          <p:spPr>
            <a:xfrm rot="5400000">
              <a:off x="7588747" y="3424249"/>
              <a:ext cx="204933" cy="43901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4" name="Groupe 23">
            <a:extLst>
              <a:ext uri="{FF2B5EF4-FFF2-40B4-BE49-F238E27FC236}">
                <a16:creationId xmlns:a16="http://schemas.microsoft.com/office/drawing/2014/main" id="{C8315318-4091-41A2-9501-C3B0FA1EB173}"/>
              </a:ext>
            </a:extLst>
          </p:cNvPr>
          <p:cNvGrpSpPr/>
          <p:nvPr/>
        </p:nvGrpSpPr>
        <p:grpSpPr>
          <a:xfrm>
            <a:off x="75676" y="80540"/>
            <a:ext cx="4390160" cy="2669609"/>
            <a:chOff x="972823" y="80540"/>
            <a:chExt cx="4390160" cy="2669609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8E2010B3-5468-44FA-945C-A2DC780C2B80}"/>
                </a:ext>
              </a:extLst>
            </p:cNvPr>
            <p:cNvSpPr/>
            <p:nvPr/>
          </p:nvSpPr>
          <p:spPr>
            <a:xfrm rot="5400000">
              <a:off x="1833098" y="-779735"/>
              <a:ext cx="2669609" cy="4390160"/>
            </a:xfrm>
            <a:prstGeom prst="rect">
              <a:avLst/>
            </a:prstGeom>
            <a:solidFill>
              <a:srgbClr val="FE6D0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6" name="Picture 2">
              <a:extLst>
                <a:ext uri="{FF2B5EF4-FFF2-40B4-BE49-F238E27FC236}">
                  <a16:creationId xmlns:a16="http://schemas.microsoft.com/office/drawing/2014/main" id="{12D0B281-2B42-4365-BE28-65E1C6B1722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0303"/>
            <a:stretch/>
          </p:blipFill>
          <p:spPr bwMode="auto">
            <a:xfrm>
              <a:off x="1177755" y="279689"/>
              <a:ext cx="3980295" cy="18097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37BFEEB0-9DDE-4CB9-B82A-71BABA210F4E}"/>
                </a:ext>
              </a:extLst>
            </p:cNvPr>
            <p:cNvSpPr txBox="1"/>
            <p:nvPr/>
          </p:nvSpPr>
          <p:spPr>
            <a:xfrm>
              <a:off x="2675278" y="2073041"/>
              <a:ext cx="1037207" cy="677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Pedro Cahn</a:t>
              </a:r>
              <a:br>
                <a:rPr kumimoji="0" lang="fr-FR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</a:br>
              <a:r>
                <a:rPr kumimoji="0" lang="fr-FR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Buenos-Aires</a:t>
              </a:r>
              <a:br>
                <a:rPr kumimoji="0" lang="fr-FR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</a:br>
              <a:r>
                <a:rPr kumimoji="0" lang="fr-FR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Argentina</a:t>
              </a:r>
              <a:endPara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" name="ZoneTexte 28">
              <a:extLst>
                <a:ext uri="{FF2B5EF4-FFF2-40B4-BE49-F238E27FC236}">
                  <a16:creationId xmlns:a16="http://schemas.microsoft.com/office/drawing/2014/main" id="{D6DB7040-3072-4B08-B244-A87A45BDB03C}"/>
                </a:ext>
              </a:extLst>
            </p:cNvPr>
            <p:cNvSpPr txBox="1"/>
            <p:nvPr/>
          </p:nvSpPr>
          <p:spPr>
            <a:xfrm>
              <a:off x="1225493" y="2073041"/>
              <a:ext cx="1183914" cy="677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François </a:t>
              </a:r>
              <a:r>
                <a:rPr kumimoji="0" lang="fr-FR" sz="1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Raffi</a:t>
              </a:r>
              <a:br>
                <a:rPr kumimoji="0" lang="fr-FR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</a:br>
              <a:r>
                <a:rPr kumimoji="0" lang="fr-FR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Nantes</a:t>
              </a:r>
              <a:br>
                <a:rPr kumimoji="0" lang="fr-FR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</a:br>
              <a:r>
                <a:rPr kumimoji="0" lang="fr-FR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France</a:t>
              </a:r>
              <a:endPara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" name="ZoneTexte 30">
              <a:extLst>
                <a:ext uri="{FF2B5EF4-FFF2-40B4-BE49-F238E27FC236}">
                  <a16:creationId xmlns:a16="http://schemas.microsoft.com/office/drawing/2014/main" id="{21CCA29A-D098-4CAD-8F47-4400E666AA12}"/>
                </a:ext>
              </a:extLst>
            </p:cNvPr>
            <p:cNvSpPr txBox="1"/>
            <p:nvPr/>
          </p:nvSpPr>
          <p:spPr>
            <a:xfrm>
              <a:off x="3978355" y="2073041"/>
              <a:ext cx="1256947" cy="677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Anton </a:t>
              </a:r>
              <a:r>
                <a:rPr kumimoji="0" lang="fr-FR" sz="1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Pozniak</a:t>
              </a:r>
              <a:br>
                <a:rPr kumimoji="0" lang="fr-FR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</a:br>
              <a:r>
                <a:rPr kumimoji="0" lang="fr-FR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London</a:t>
              </a:r>
              <a:br>
                <a:rPr kumimoji="0" lang="fr-FR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</a:br>
              <a:r>
                <a:rPr kumimoji="0" lang="fr-FR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United-</a:t>
              </a:r>
              <a:r>
                <a:rPr kumimoji="0" lang="fr-FR" sz="1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Kingdom</a:t>
              </a:r>
              <a:endPara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49997326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0"/>
            <a:ext cx="10698178" cy="1491539"/>
          </a:xfrm>
        </p:spPr>
        <p:txBody>
          <a:bodyPr/>
          <a:lstStyle/>
          <a:p>
            <a:r>
              <a:rPr lang="en-US" dirty="0"/>
              <a:t>BIC/FTC/TAF as first line ART: results at 5 years (1)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09601" y="1376531"/>
            <a:ext cx="11343217" cy="641905"/>
          </a:xfrm>
        </p:spPr>
        <p:txBody>
          <a:bodyPr/>
          <a:lstStyle/>
          <a:p>
            <a:r>
              <a:rPr lang="en-US" sz="2000" dirty="0">
                <a:solidFill>
                  <a:srgbClr val="000000"/>
                </a:solidFill>
              </a:rPr>
              <a:t>2 </a:t>
            </a:r>
            <a:r>
              <a:rPr lang="en-US" sz="2000" dirty="0" err="1">
                <a:solidFill>
                  <a:srgbClr val="000000"/>
                </a:solidFill>
              </a:rPr>
              <a:t>randomised</a:t>
            </a:r>
            <a:r>
              <a:rPr lang="en-US" sz="2000" dirty="0">
                <a:solidFill>
                  <a:srgbClr val="000000"/>
                </a:solidFill>
              </a:rPr>
              <a:t> multicentric, double-blinded trials</a:t>
            </a: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C975E817-BD39-45EE-876D-3D35623670D9}"/>
              </a:ext>
            </a:extLst>
          </p:cNvPr>
          <p:cNvGrpSpPr/>
          <p:nvPr/>
        </p:nvGrpSpPr>
        <p:grpSpPr>
          <a:xfrm>
            <a:off x="589189" y="1834133"/>
            <a:ext cx="9705706" cy="4567705"/>
            <a:chOff x="589189" y="1834133"/>
            <a:chExt cx="9705706" cy="4567705"/>
          </a:xfrm>
        </p:grpSpPr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EAC63D5A-AD60-4715-86F0-9F84901E0F61}"/>
                </a:ext>
              </a:extLst>
            </p:cNvPr>
            <p:cNvSpPr txBox="1"/>
            <p:nvPr/>
          </p:nvSpPr>
          <p:spPr>
            <a:xfrm>
              <a:off x="4970396" y="2080001"/>
              <a:ext cx="4363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/>
                <a:t>W0</a:t>
              </a:r>
            </a:p>
          </p:txBody>
        </p:sp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6EE9EEF4-AACB-41D5-A7DF-532AE4C32A0F}"/>
                </a:ext>
              </a:extLst>
            </p:cNvPr>
            <p:cNvSpPr txBox="1"/>
            <p:nvPr/>
          </p:nvSpPr>
          <p:spPr>
            <a:xfrm>
              <a:off x="5919120" y="2080001"/>
              <a:ext cx="52771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/>
                <a:t>W48</a:t>
              </a:r>
            </a:p>
          </p:txBody>
        </p:sp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B0297475-FFF8-4157-BFBA-3427CF9989D5}"/>
                </a:ext>
              </a:extLst>
            </p:cNvPr>
            <p:cNvSpPr txBox="1"/>
            <p:nvPr/>
          </p:nvSpPr>
          <p:spPr>
            <a:xfrm>
              <a:off x="6841140" y="2080001"/>
              <a:ext cx="52771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/>
                <a:t>W96</a:t>
              </a:r>
            </a:p>
          </p:txBody>
        </p:sp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E367C60D-0E1C-4918-B34D-5BC4CF775479}"/>
                </a:ext>
              </a:extLst>
            </p:cNvPr>
            <p:cNvSpPr txBox="1"/>
            <p:nvPr/>
          </p:nvSpPr>
          <p:spPr>
            <a:xfrm>
              <a:off x="7774625" y="2080001"/>
              <a:ext cx="61908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/>
                <a:t>W144</a:t>
              </a:r>
            </a:p>
          </p:txBody>
        </p:sp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A5B1F978-B7F3-41BC-BD4C-C018CE79DC0A}"/>
                </a:ext>
              </a:extLst>
            </p:cNvPr>
            <p:cNvSpPr txBox="1"/>
            <p:nvPr/>
          </p:nvSpPr>
          <p:spPr>
            <a:xfrm>
              <a:off x="8733142" y="2080001"/>
              <a:ext cx="62228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/>
                <a:t>W192</a:t>
              </a:r>
            </a:p>
          </p:txBody>
        </p:sp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E5196918-316C-49F0-B563-E5DEDABFE6EF}"/>
                </a:ext>
              </a:extLst>
            </p:cNvPr>
            <p:cNvSpPr txBox="1"/>
            <p:nvPr/>
          </p:nvSpPr>
          <p:spPr>
            <a:xfrm>
              <a:off x="9675815" y="2080001"/>
              <a:ext cx="61908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/>
                <a:t>W240</a:t>
              </a:r>
            </a:p>
          </p:txBody>
        </p:sp>
        <p:cxnSp>
          <p:nvCxnSpPr>
            <p:cNvPr id="15" name="Connecteur droit 14">
              <a:extLst>
                <a:ext uri="{FF2B5EF4-FFF2-40B4-BE49-F238E27FC236}">
                  <a16:creationId xmlns:a16="http://schemas.microsoft.com/office/drawing/2014/main" id="{268563A8-9790-44B4-AB43-132E2339A17D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5197001" y="2447058"/>
              <a:ext cx="4816155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" name="Connecteur droit 16">
              <a:extLst>
                <a:ext uri="{FF2B5EF4-FFF2-40B4-BE49-F238E27FC236}">
                  <a16:creationId xmlns:a16="http://schemas.microsoft.com/office/drawing/2014/main" id="{9D69FC5F-ACB5-4066-B357-04F90FDC693C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0004268" y="2384431"/>
              <a:ext cx="0" cy="62627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9" name="Connecteur droit 18">
              <a:extLst>
                <a:ext uri="{FF2B5EF4-FFF2-40B4-BE49-F238E27FC236}">
                  <a16:creationId xmlns:a16="http://schemas.microsoft.com/office/drawing/2014/main" id="{4E33A6A6-3DB7-4E29-B2AF-F66CB174C62D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9039862" y="2384431"/>
              <a:ext cx="0" cy="62627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0" name="Connecteur droit 19">
              <a:extLst>
                <a:ext uri="{FF2B5EF4-FFF2-40B4-BE49-F238E27FC236}">
                  <a16:creationId xmlns:a16="http://schemas.microsoft.com/office/drawing/2014/main" id="{47874F36-7680-4433-89CF-EF328FE9E9A3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8081408" y="2384431"/>
              <a:ext cx="0" cy="62627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1" name="Connecteur droit 20">
              <a:extLst>
                <a:ext uri="{FF2B5EF4-FFF2-40B4-BE49-F238E27FC236}">
                  <a16:creationId xmlns:a16="http://schemas.microsoft.com/office/drawing/2014/main" id="{112B183B-0975-4600-8CD3-4899C5197FEE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7117002" y="2384431"/>
              <a:ext cx="0" cy="62627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2" name="Connecteur droit 21">
              <a:extLst>
                <a:ext uri="{FF2B5EF4-FFF2-40B4-BE49-F238E27FC236}">
                  <a16:creationId xmlns:a16="http://schemas.microsoft.com/office/drawing/2014/main" id="{4019E18C-6A00-435A-96BA-D63A5662376A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171645" y="2384431"/>
              <a:ext cx="0" cy="62627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3" name="Connecteur droit 22">
              <a:extLst>
                <a:ext uri="{FF2B5EF4-FFF2-40B4-BE49-F238E27FC236}">
                  <a16:creationId xmlns:a16="http://schemas.microsoft.com/office/drawing/2014/main" id="{830407AC-DB4F-4C80-8D02-58D0216D2AC0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5207239" y="2384431"/>
              <a:ext cx="0" cy="62627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4" name="Rectangle : coins arrondis 23">
              <a:extLst>
                <a:ext uri="{FF2B5EF4-FFF2-40B4-BE49-F238E27FC236}">
                  <a16:creationId xmlns:a16="http://schemas.microsoft.com/office/drawing/2014/main" id="{CFEA043E-E2CB-44FF-955E-ECAE03F73864}"/>
                </a:ext>
              </a:extLst>
            </p:cNvPr>
            <p:cNvSpPr/>
            <p:nvPr/>
          </p:nvSpPr>
          <p:spPr bwMode="auto">
            <a:xfrm>
              <a:off x="5207239" y="2542135"/>
              <a:ext cx="2874169" cy="381000"/>
            </a:xfrm>
            <a:prstGeom prst="roundRect">
              <a:avLst/>
            </a:prstGeom>
            <a:solidFill>
              <a:srgbClr val="C0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r>
                <a:rPr lang="en-US" sz="1400" b="1">
                  <a:solidFill>
                    <a:schemeClr val="bg1"/>
                  </a:solidFill>
                </a:rPr>
                <a:t>BIC/FTC/TAF qd</a:t>
              </a:r>
            </a:p>
          </p:txBody>
        </p:sp>
        <p:sp>
          <p:nvSpPr>
            <p:cNvPr id="25" name="Rectangle : coins arrondis 24">
              <a:extLst>
                <a:ext uri="{FF2B5EF4-FFF2-40B4-BE49-F238E27FC236}">
                  <a16:creationId xmlns:a16="http://schemas.microsoft.com/office/drawing/2014/main" id="{AA8FC6E0-B55A-4D68-812A-3765C1AB974B}"/>
                </a:ext>
              </a:extLst>
            </p:cNvPr>
            <p:cNvSpPr/>
            <p:nvPr/>
          </p:nvSpPr>
          <p:spPr bwMode="auto">
            <a:xfrm>
              <a:off x="5207239" y="2942358"/>
              <a:ext cx="2874169" cy="381000"/>
            </a:xfrm>
            <a:prstGeom prst="roundRect">
              <a:avLst/>
            </a:prstGeom>
            <a:solidFill>
              <a:schemeClr val="bg1">
                <a:lumMod val="5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r>
                <a:rPr lang="en-US" sz="1400" b="1">
                  <a:solidFill>
                    <a:schemeClr val="bg1"/>
                  </a:solidFill>
                </a:rPr>
                <a:t>DTG/ABC/3TC placebo qd</a:t>
              </a:r>
            </a:p>
          </p:txBody>
        </p:sp>
        <p:sp>
          <p:nvSpPr>
            <p:cNvPr id="26" name="Rectangle : coins arrondis 25">
              <a:extLst>
                <a:ext uri="{FF2B5EF4-FFF2-40B4-BE49-F238E27FC236}">
                  <a16:creationId xmlns:a16="http://schemas.microsoft.com/office/drawing/2014/main" id="{5FF193F6-24A5-4371-9BD4-68BE8A7D3E47}"/>
                </a:ext>
              </a:extLst>
            </p:cNvPr>
            <p:cNvSpPr/>
            <p:nvPr/>
          </p:nvSpPr>
          <p:spPr bwMode="auto">
            <a:xfrm>
              <a:off x="5207239" y="3464328"/>
              <a:ext cx="2874169" cy="381000"/>
            </a:xfrm>
            <a:prstGeom prst="roundRect">
              <a:avLst/>
            </a:prstGeom>
            <a:solidFill>
              <a:srgbClr val="0070C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400" b="1">
                  <a:solidFill>
                    <a:schemeClr val="bg1"/>
                  </a:solidFill>
                </a:rPr>
                <a:t>DTG/ABC/3TC qd</a:t>
              </a:r>
              <a:endParaRPr kumimoji="0" lang="en-US" sz="1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</a:endParaRPr>
            </a:p>
          </p:txBody>
        </p:sp>
        <p:sp>
          <p:nvSpPr>
            <p:cNvPr id="27" name="Rectangle : coins arrondis 26">
              <a:extLst>
                <a:ext uri="{FF2B5EF4-FFF2-40B4-BE49-F238E27FC236}">
                  <a16:creationId xmlns:a16="http://schemas.microsoft.com/office/drawing/2014/main" id="{7D82B50D-68C3-40FC-B565-7DB6CD033416}"/>
                </a:ext>
              </a:extLst>
            </p:cNvPr>
            <p:cNvSpPr/>
            <p:nvPr/>
          </p:nvSpPr>
          <p:spPr bwMode="auto">
            <a:xfrm>
              <a:off x="5207239" y="3845328"/>
              <a:ext cx="2874169" cy="381000"/>
            </a:xfrm>
            <a:prstGeom prst="roundRect">
              <a:avLst/>
            </a:prstGeom>
            <a:solidFill>
              <a:schemeClr val="bg1">
                <a:lumMod val="5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r>
                <a:rPr lang="en-US" sz="1400" b="1">
                  <a:solidFill>
                    <a:schemeClr val="bg1"/>
                  </a:solidFill>
                </a:rPr>
                <a:t>BIC/FTC/TAF placebo qd</a:t>
              </a:r>
            </a:p>
          </p:txBody>
        </p:sp>
        <p:sp>
          <p:nvSpPr>
            <p:cNvPr id="28" name="Rectangle : coins arrondis 27">
              <a:extLst>
                <a:ext uri="{FF2B5EF4-FFF2-40B4-BE49-F238E27FC236}">
                  <a16:creationId xmlns:a16="http://schemas.microsoft.com/office/drawing/2014/main" id="{5EA5A3E1-43FA-4F3A-9980-17B2D9367B99}"/>
                </a:ext>
              </a:extLst>
            </p:cNvPr>
            <p:cNvSpPr/>
            <p:nvPr/>
          </p:nvSpPr>
          <p:spPr bwMode="auto">
            <a:xfrm>
              <a:off x="5207239" y="4717645"/>
              <a:ext cx="2874169" cy="381000"/>
            </a:xfrm>
            <a:prstGeom prst="roundRect">
              <a:avLst/>
            </a:prstGeom>
            <a:solidFill>
              <a:srgbClr val="FF66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r>
                <a:rPr lang="en-US" sz="1400" b="1">
                  <a:solidFill>
                    <a:schemeClr val="bg1"/>
                  </a:solidFill>
                </a:rPr>
                <a:t>BIC/FTC/TAF qd</a:t>
              </a:r>
            </a:p>
          </p:txBody>
        </p:sp>
        <p:sp>
          <p:nvSpPr>
            <p:cNvPr id="29" name="Rectangle : coins arrondis 28">
              <a:extLst>
                <a:ext uri="{FF2B5EF4-FFF2-40B4-BE49-F238E27FC236}">
                  <a16:creationId xmlns:a16="http://schemas.microsoft.com/office/drawing/2014/main" id="{1D4295A5-6D4D-4E39-9351-E59B31653D28}"/>
                </a:ext>
              </a:extLst>
            </p:cNvPr>
            <p:cNvSpPr/>
            <p:nvPr/>
          </p:nvSpPr>
          <p:spPr bwMode="auto">
            <a:xfrm>
              <a:off x="5207239" y="5099580"/>
              <a:ext cx="2874169" cy="381000"/>
            </a:xfrm>
            <a:prstGeom prst="roundRect">
              <a:avLst/>
            </a:prstGeom>
            <a:solidFill>
              <a:schemeClr val="bg1">
                <a:lumMod val="5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r>
                <a:rPr lang="en-US" sz="1400" b="1">
                  <a:solidFill>
                    <a:schemeClr val="bg1"/>
                  </a:solidFill>
                </a:rPr>
                <a:t>DTG + F/TAF placebo qd</a:t>
              </a:r>
            </a:p>
          </p:txBody>
        </p:sp>
        <p:sp>
          <p:nvSpPr>
            <p:cNvPr id="30" name="Rectangle : coins arrondis 29">
              <a:extLst>
                <a:ext uri="{FF2B5EF4-FFF2-40B4-BE49-F238E27FC236}">
                  <a16:creationId xmlns:a16="http://schemas.microsoft.com/office/drawing/2014/main" id="{17678B43-11DC-4BC3-98EB-3F0A50C10A39}"/>
                </a:ext>
              </a:extLst>
            </p:cNvPr>
            <p:cNvSpPr/>
            <p:nvPr/>
          </p:nvSpPr>
          <p:spPr bwMode="auto">
            <a:xfrm>
              <a:off x="5207239" y="5639838"/>
              <a:ext cx="2874169" cy="381000"/>
            </a:xfrm>
            <a:prstGeom prst="roundRect">
              <a:avLst/>
            </a:prstGeom>
            <a:solidFill>
              <a:srgbClr val="92D05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400" b="1">
                  <a:solidFill>
                    <a:schemeClr val="bg1"/>
                  </a:solidFill>
                </a:rPr>
                <a:t>DTG + F/TAF qd</a:t>
              </a:r>
              <a:endParaRPr kumimoji="0" lang="en-US" sz="1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</a:endParaRPr>
            </a:p>
          </p:txBody>
        </p:sp>
        <p:sp>
          <p:nvSpPr>
            <p:cNvPr id="31" name="Rectangle : coins arrondis 30">
              <a:extLst>
                <a:ext uri="{FF2B5EF4-FFF2-40B4-BE49-F238E27FC236}">
                  <a16:creationId xmlns:a16="http://schemas.microsoft.com/office/drawing/2014/main" id="{300B7286-70F3-4978-A6CA-FF362B1FEB0E}"/>
                </a:ext>
              </a:extLst>
            </p:cNvPr>
            <p:cNvSpPr/>
            <p:nvPr/>
          </p:nvSpPr>
          <p:spPr bwMode="auto">
            <a:xfrm>
              <a:off x="5207239" y="6020838"/>
              <a:ext cx="2874169" cy="381000"/>
            </a:xfrm>
            <a:prstGeom prst="roundRect">
              <a:avLst/>
            </a:prstGeom>
            <a:solidFill>
              <a:schemeClr val="bg1">
                <a:lumMod val="5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r>
                <a:rPr lang="en-US" sz="1400" b="1">
                  <a:solidFill>
                    <a:schemeClr val="bg1"/>
                  </a:solidFill>
                </a:rPr>
                <a:t>BIC/FTC/TAF placebo qd</a:t>
              </a:r>
            </a:p>
          </p:txBody>
        </p:sp>
        <p:sp>
          <p:nvSpPr>
            <p:cNvPr id="32" name="Rectangle : coins arrondis 31">
              <a:extLst>
                <a:ext uri="{FF2B5EF4-FFF2-40B4-BE49-F238E27FC236}">
                  <a16:creationId xmlns:a16="http://schemas.microsoft.com/office/drawing/2014/main" id="{4CB4E603-4A8B-4ABE-BEAF-E74FCC9D8EAC}"/>
                </a:ext>
              </a:extLst>
            </p:cNvPr>
            <p:cNvSpPr/>
            <p:nvPr/>
          </p:nvSpPr>
          <p:spPr bwMode="auto">
            <a:xfrm>
              <a:off x="8205709" y="2542135"/>
              <a:ext cx="1798559" cy="1664970"/>
            </a:xfrm>
            <a:prstGeom prst="roundRect">
              <a:avLst>
                <a:gd name="adj" fmla="val 8429"/>
              </a:avLst>
            </a:prstGeom>
            <a:solidFill>
              <a:srgbClr val="C0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1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</a:rPr>
                <a:t>BIC/FTC/TAF</a:t>
              </a: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400" b="1">
                  <a:solidFill>
                    <a:schemeClr val="bg1"/>
                  </a:solidFill>
                </a:rPr>
                <a:t>Open-label</a:t>
              </a:r>
              <a:endParaRPr kumimoji="0" lang="en-US" sz="14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</a:endParaRPr>
            </a:p>
          </p:txBody>
        </p:sp>
        <p:sp>
          <p:nvSpPr>
            <p:cNvPr id="33" name="ZoneTexte 32">
              <a:extLst>
                <a:ext uri="{FF2B5EF4-FFF2-40B4-BE49-F238E27FC236}">
                  <a16:creationId xmlns:a16="http://schemas.microsoft.com/office/drawing/2014/main" id="{D21A8496-BC0B-47C9-BD1C-B9CDB9691381}"/>
                </a:ext>
              </a:extLst>
            </p:cNvPr>
            <p:cNvSpPr txBox="1"/>
            <p:nvPr/>
          </p:nvSpPr>
          <p:spPr>
            <a:xfrm>
              <a:off x="843773" y="2095585"/>
              <a:ext cx="220829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Treatment-Naïve Adults</a:t>
              </a:r>
            </a:p>
          </p:txBody>
        </p:sp>
        <p:sp>
          <p:nvSpPr>
            <p:cNvPr id="34" name="Rectangle : coins arrondis 33">
              <a:extLst>
                <a:ext uri="{FF2B5EF4-FFF2-40B4-BE49-F238E27FC236}">
                  <a16:creationId xmlns:a16="http://schemas.microsoft.com/office/drawing/2014/main" id="{0862732A-8D11-47E5-9E3E-2E64393F58BE}"/>
                </a:ext>
              </a:extLst>
            </p:cNvPr>
            <p:cNvSpPr/>
            <p:nvPr/>
          </p:nvSpPr>
          <p:spPr bwMode="auto">
            <a:xfrm>
              <a:off x="917490" y="2763288"/>
              <a:ext cx="2705100" cy="1249680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</a:rPr>
                <a:t>Study 1489</a:t>
              </a:r>
            </a:p>
            <a:p>
              <a:pPr marL="342900" marR="0" indent="-34290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</a:pPr>
              <a:r>
                <a:rPr lang="en-US" sz="1400">
                  <a:solidFill>
                    <a:schemeClr val="tx1"/>
                  </a:solidFill>
                </a:rPr>
                <a:t>HLA B*5701 negative</a:t>
              </a:r>
            </a:p>
            <a:p>
              <a:pPr marL="342900" marR="0" indent="-34290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</a:pPr>
              <a:r>
                <a:rPr kumimoji="0" 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</a:rPr>
                <a:t>Negative for chronic HBV</a:t>
              </a:r>
            </a:p>
            <a:p>
              <a:pPr marL="342900" marR="0" indent="-34290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</a:pPr>
              <a:r>
                <a:rPr lang="en-US" sz="1400">
                  <a:solidFill>
                    <a:schemeClr val="tx1"/>
                  </a:solidFill>
                </a:rPr>
                <a:t>eGFRe</a:t>
              </a:r>
              <a:r>
                <a:rPr lang="en-US" sz="1400" baseline="-25000">
                  <a:solidFill>
                    <a:schemeClr val="tx1"/>
                  </a:solidFill>
                </a:rPr>
                <a:t>CG</a:t>
              </a:r>
              <a:r>
                <a:rPr lang="en-US" sz="1400">
                  <a:solidFill>
                    <a:schemeClr val="tx1"/>
                  </a:solidFill>
                </a:rPr>
                <a:t> </a:t>
              </a:r>
              <a:r>
                <a:rPr lang="en-US" sz="1400" u="sng">
                  <a:solidFill>
                    <a:schemeClr val="tx1"/>
                  </a:solidFill>
                </a:rPr>
                <a:t>&gt;</a:t>
              </a:r>
              <a:r>
                <a:rPr lang="en-US" sz="1400">
                  <a:solidFill>
                    <a:schemeClr val="tx1"/>
                  </a:solidFill>
                </a:rPr>
                <a:t> 50 mL/min </a:t>
              </a:r>
              <a:endParaRPr kumimoji="0" lang="en-US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cxnSp>
          <p:nvCxnSpPr>
            <p:cNvPr id="36" name="Connecteur : en angle 35">
              <a:extLst>
                <a:ext uri="{FF2B5EF4-FFF2-40B4-BE49-F238E27FC236}">
                  <a16:creationId xmlns:a16="http://schemas.microsoft.com/office/drawing/2014/main" id="{07503818-38C0-4EE5-89B0-3DC0894E286D}"/>
                </a:ext>
              </a:extLst>
            </p:cNvPr>
            <p:cNvCxnSpPr/>
            <p:nvPr/>
          </p:nvCxnSpPr>
          <p:spPr bwMode="auto">
            <a:xfrm flipV="1">
              <a:off x="3639300" y="2942358"/>
              <a:ext cx="648889" cy="445770"/>
            </a:xfrm>
            <a:prstGeom prst="bentConnector3">
              <a:avLst/>
            </a:prstGeom>
            <a:solidFill>
              <a:schemeClr val="accent1"/>
            </a:solidFill>
            <a:ln w="1905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37" name="Connecteur : en angle 36">
              <a:extLst>
                <a:ext uri="{FF2B5EF4-FFF2-40B4-BE49-F238E27FC236}">
                  <a16:creationId xmlns:a16="http://schemas.microsoft.com/office/drawing/2014/main" id="{F3D3EFEE-02A0-4A05-819E-C82053969C6A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639300" y="3388128"/>
              <a:ext cx="648889" cy="457200"/>
            </a:xfrm>
            <a:prstGeom prst="bentConnector3">
              <a:avLst/>
            </a:prstGeom>
            <a:solidFill>
              <a:schemeClr val="accent1"/>
            </a:solidFill>
            <a:ln w="1905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43" name="ZoneTexte 42">
              <a:extLst>
                <a:ext uri="{FF2B5EF4-FFF2-40B4-BE49-F238E27FC236}">
                  <a16:creationId xmlns:a16="http://schemas.microsoft.com/office/drawing/2014/main" id="{4BA52CCD-CD0C-43CA-B791-2E9C99B9EE7F}"/>
                </a:ext>
              </a:extLst>
            </p:cNvPr>
            <p:cNvSpPr txBox="1"/>
            <p:nvPr/>
          </p:nvSpPr>
          <p:spPr>
            <a:xfrm>
              <a:off x="4266930" y="2746273"/>
              <a:ext cx="74411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/>
                <a:t>N = 314</a:t>
              </a:r>
            </a:p>
          </p:txBody>
        </p:sp>
        <p:sp>
          <p:nvSpPr>
            <p:cNvPr id="44" name="ZoneTexte 43">
              <a:extLst>
                <a:ext uri="{FF2B5EF4-FFF2-40B4-BE49-F238E27FC236}">
                  <a16:creationId xmlns:a16="http://schemas.microsoft.com/office/drawing/2014/main" id="{137FFBA6-B216-428F-9BC7-E975A55B4F2C}"/>
                </a:ext>
              </a:extLst>
            </p:cNvPr>
            <p:cNvSpPr txBox="1"/>
            <p:nvPr/>
          </p:nvSpPr>
          <p:spPr>
            <a:xfrm>
              <a:off x="4266930" y="3678208"/>
              <a:ext cx="74411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/>
                <a:t>N = 315</a:t>
              </a:r>
            </a:p>
          </p:txBody>
        </p:sp>
        <p:sp>
          <p:nvSpPr>
            <p:cNvPr id="45" name="ZoneTexte 44">
              <a:extLst>
                <a:ext uri="{FF2B5EF4-FFF2-40B4-BE49-F238E27FC236}">
                  <a16:creationId xmlns:a16="http://schemas.microsoft.com/office/drawing/2014/main" id="{03751FDC-62EE-4399-880D-3E59A521DE61}"/>
                </a:ext>
              </a:extLst>
            </p:cNvPr>
            <p:cNvSpPr txBox="1"/>
            <p:nvPr/>
          </p:nvSpPr>
          <p:spPr>
            <a:xfrm>
              <a:off x="4029666" y="3184379"/>
              <a:ext cx="41549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/>
                <a:t>1:1</a:t>
              </a:r>
            </a:p>
          </p:txBody>
        </p:sp>
        <p:sp>
          <p:nvSpPr>
            <p:cNvPr id="47" name="ZoneTexte 46">
              <a:extLst>
                <a:ext uri="{FF2B5EF4-FFF2-40B4-BE49-F238E27FC236}">
                  <a16:creationId xmlns:a16="http://schemas.microsoft.com/office/drawing/2014/main" id="{E1CEB89F-C729-4261-A60B-A6DBD21E9F7C}"/>
                </a:ext>
              </a:extLst>
            </p:cNvPr>
            <p:cNvSpPr txBox="1"/>
            <p:nvPr/>
          </p:nvSpPr>
          <p:spPr>
            <a:xfrm>
              <a:off x="589189" y="4090537"/>
              <a:ext cx="3623813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/>
                <a:t>Key inclusion criteria for both: </a:t>
              </a:r>
            </a:p>
            <a:p>
              <a:pPr marL="171450" indent="-171450">
                <a:buClr>
                  <a:srgbClr val="0070C0"/>
                </a:buClr>
                <a:buFont typeface="Arial" panose="020B0604020202020204" pitchFamily="34" charset="0"/>
                <a:buChar char="•"/>
              </a:pPr>
              <a:r>
                <a:rPr lang="en-US" sz="1400"/>
                <a:t>No known resistance to FTC, TAF, ABC or 3TC</a:t>
              </a:r>
            </a:p>
            <a:p>
              <a:pPr marL="171450" indent="-171450">
                <a:buClr>
                  <a:srgbClr val="0070C0"/>
                </a:buClr>
                <a:buFont typeface="Arial" panose="020B0604020202020204" pitchFamily="34" charset="0"/>
                <a:buChar char="•"/>
              </a:pPr>
              <a:r>
                <a:rPr lang="en-US" sz="1400"/>
                <a:t>HIV-1 RNA </a:t>
              </a:r>
              <a:r>
                <a:rPr lang="en-US" sz="1400" u="sng"/>
                <a:t>&gt;</a:t>
              </a:r>
              <a:r>
                <a:rPr lang="en-US" sz="1400"/>
                <a:t> 500 c/mL</a:t>
              </a:r>
            </a:p>
          </p:txBody>
        </p:sp>
        <p:sp>
          <p:nvSpPr>
            <p:cNvPr id="48" name="Rectangle : coins arrondis 47">
              <a:extLst>
                <a:ext uri="{FF2B5EF4-FFF2-40B4-BE49-F238E27FC236}">
                  <a16:creationId xmlns:a16="http://schemas.microsoft.com/office/drawing/2014/main" id="{4474C2DB-271A-460E-8EAC-673C16E92E2D}"/>
                </a:ext>
              </a:extLst>
            </p:cNvPr>
            <p:cNvSpPr/>
            <p:nvPr/>
          </p:nvSpPr>
          <p:spPr bwMode="auto">
            <a:xfrm>
              <a:off x="917490" y="4958801"/>
              <a:ext cx="2705100" cy="1249680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</a:rPr>
                <a:t>Study</a:t>
              </a:r>
              <a:r>
                <a:rPr kumimoji="0" lang="en-US" sz="1400" b="1" i="0" u="none" strike="noStrike" cap="none" normalizeH="0">
                  <a:ln>
                    <a:noFill/>
                  </a:ln>
                  <a:solidFill>
                    <a:schemeClr val="tx1"/>
                  </a:solidFill>
                  <a:effectLst/>
                </a:rPr>
                <a:t> </a:t>
              </a:r>
              <a:r>
                <a:rPr kumimoji="0" lang="en-US" sz="14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</a:rPr>
                <a:t>1490</a:t>
              </a:r>
            </a:p>
            <a:p>
              <a:pPr marL="342900" marR="0" indent="-34290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</a:pPr>
              <a:r>
                <a:rPr lang="en-US" sz="1400">
                  <a:solidFill>
                    <a:schemeClr val="tx1"/>
                  </a:solidFill>
                </a:rPr>
                <a:t>Chronic HBV or HCV infection allowed</a:t>
              </a:r>
              <a:endParaRPr kumimoji="0" lang="en-US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</a:endParaRPr>
            </a:p>
            <a:p>
              <a:pPr marL="342900" marR="0" indent="-34290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</a:pPr>
              <a:r>
                <a:rPr lang="en-US" sz="1400">
                  <a:solidFill>
                    <a:schemeClr val="tx1"/>
                  </a:solidFill>
                </a:rPr>
                <a:t>eGFR</a:t>
              </a:r>
              <a:r>
                <a:rPr lang="en-US" sz="1400" baseline="-25000">
                  <a:solidFill>
                    <a:schemeClr val="tx1"/>
                  </a:solidFill>
                </a:rPr>
                <a:t>CG</a:t>
              </a:r>
              <a:r>
                <a:rPr lang="en-US" sz="1400">
                  <a:solidFill>
                    <a:schemeClr val="tx1"/>
                  </a:solidFill>
                </a:rPr>
                <a:t> </a:t>
              </a:r>
              <a:r>
                <a:rPr lang="en-US" sz="1400" u="sng">
                  <a:solidFill>
                    <a:schemeClr val="tx1"/>
                  </a:solidFill>
                </a:rPr>
                <a:t>&gt;</a:t>
              </a:r>
              <a:r>
                <a:rPr lang="en-US" sz="1400">
                  <a:solidFill>
                    <a:schemeClr val="tx1"/>
                  </a:solidFill>
                </a:rPr>
                <a:t> 30 mL/min </a:t>
              </a:r>
              <a:endParaRPr kumimoji="0" lang="en-US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cxnSp>
          <p:nvCxnSpPr>
            <p:cNvPr id="49" name="Connecteur : en angle 48">
              <a:extLst>
                <a:ext uri="{FF2B5EF4-FFF2-40B4-BE49-F238E27FC236}">
                  <a16:creationId xmlns:a16="http://schemas.microsoft.com/office/drawing/2014/main" id="{B77DD5E1-C0C3-4801-A312-327B2CCF47DD}"/>
                </a:ext>
              </a:extLst>
            </p:cNvPr>
            <p:cNvCxnSpPr/>
            <p:nvPr/>
          </p:nvCxnSpPr>
          <p:spPr bwMode="auto">
            <a:xfrm flipV="1">
              <a:off x="3622590" y="5137871"/>
              <a:ext cx="648889" cy="445770"/>
            </a:xfrm>
            <a:prstGeom prst="bentConnector3">
              <a:avLst/>
            </a:prstGeom>
            <a:solidFill>
              <a:schemeClr val="accent1"/>
            </a:solidFill>
            <a:ln w="1905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50" name="Connecteur : en angle 49">
              <a:extLst>
                <a:ext uri="{FF2B5EF4-FFF2-40B4-BE49-F238E27FC236}">
                  <a16:creationId xmlns:a16="http://schemas.microsoft.com/office/drawing/2014/main" id="{3539AD3C-641F-426A-B7BF-774007189F0C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622590" y="5583641"/>
              <a:ext cx="648889" cy="457200"/>
            </a:xfrm>
            <a:prstGeom prst="bentConnector3">
              <a:avLst/>
            </a:prstGeom>
            <a:solidFill>
              <a:schemeClr val="accent1"/>
            </a:solidFill>
            <a:ln w="1905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51" name="ZoneTexte 50">
              <a:extLst>
                <a:ext uri="{FF2B5EF4-FFF2-40B4-BE49-F238E27FC236}">
                  <a16:creationId xmlns:a16="http://schemas.microsoft.com/office/drawing/2014/main" id="{CC8D2AB3-D08D-48E7-9BEC-24AE4081FEEE}"/>
                </a:ext>
              </a:extLst>
            </p:cNvPr>
            <p:cNvSpPr txBox="1"/>
            <p:nvPr/>
          </p:nvSpPr>
          <p:spPr>
            <a:xfrm>
              <a:off x="4266930" y="4891650"/>
              <a:ext cx="74411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/>
                <a:t>N = 320</a:t>
              </a:r>
            </a:p>
          </p:txBody>
        </p:sp>
        <p:sp>
          <p:nvSpPr>
            <p:cNvPr id="52" name="ZoneTexte 51">
              <a:extLst>
                <a:ext uri="{FF2B5EF4-FFF2-40B4-BE49-F238E27FC236}">
                  <a16:creationId xmlns:a16="http://schemas.microsoft.com/office/drawing/2014/main" id="{C5CD6EBF-D058-42B7-93E4-CADEC0B9ADDF}"/>
                </a:ext>
              </a:extLst>
            </p:cNvPr>
            <p:cNvSpPr txBox="1"/>
            <p:nvPr/>
          </p:nvSpPr>
          <p:spPr>
            <a:xfrm>
              <a:off x="4266930" y="5840297"/>
              <a:ext cx="74411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/>
                <a:t>N = 325</a:t>
              </a:r>
            </a:p>
          </p:txBody>
        </p:sp>
        <p:sp>
          <p:nvSpPr>
            <p:cNvPr id="53" name="ZoneTexte 52">
              <a:extLst>
                <a:ext uri="{FF2B5EF4-FFF2-40B4-BE49-F238E27FC236}">
                  <a16:creationId xmlns:a16="http://schemas.microsoft.com/office/drawing/2014/main" id="{8B65CB5D-C8F3-4AE2-BCF4-A67C3C2F8A27}"/>
                </a:ext>
              </a:extLst>
            </p:cNvPr>
            <p:cNvSpPr txBox="1"/>
            <p:nvPr/>
          </p:nvSpPr>
          <p:spPr>
            <a:xfrm>
              <a:off x="4079796" y="5346468"/>
              <a:ext cx="41549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/>
                <a:t>1:1</a:t>
              </a:r>
            </a:p>
          </p:txBody>
        </p:sp>
        <p:sp>
          <p:nvSpPr>
            <p:cNvPr id="63" name="Rectangle : coins arrondis 62">
              <a:extLst>
                <a:ext uri="{FF2B5EF4-FFF2-40B4-BE49-F238E27FC236}">
                  <a16:creationId xmlns:a16="http://schemas.microsoft.com/office/drawing/2014/main" id="{784A18CE-8A9D-4D0B-BB76-4CD826B7EC8E}"/>
                </a:ext>
              </a:extLst>
            </p:cNvPr>
            <p:cNvSpPr/>
            <p:nvPr/>
          </p:nvSpPr>
          <p:spPr bwMode="auto">
            <a:xfrm>
              <a:off x="8205709" y="4717645"/>
              <a:ext cx="1798559" cy="1664970"/>
            </a:xfrm>
            <a:prstGeom prst="roundRect">
              <a:avLst>
                <a:gd name="adj" fmla="val 8429"/>
              </a:avLst>
            </a:prstGeom>
            <a:solidFill>
              <a:srgbClr val="FF66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1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</a:rPr>
                <a:t>BIC/FTC/TAF</a:t>
              </a:r>
            </a:p>
            <a:p>
              <a:pPr algn="ctr"/>
              <a:r>
                <a:rPr lang="en-US" sz="1400" b="1">
                  <a:solidFill>
                    <a:schemeClr val="bg1"/>
                  </a:solidFill>
                </a:rPr>
                <a:t>Open-label</a:t>
              </a:r>
            </a:p>
          </p:txBody>
        </p:sp>
        <p:sp>
          <p:nvSpPr>
            <p:cNvPr id="56" name="ZoneTexte 55">
              <a:extLst>
                <a:ext uri="{FF2B5EF4-FFF2-40B4-BE49-F238E27FC236}">
                  <a16:creationId xmlns:a16="http://schemas.microsoft.com/office/drawing/2014/main" id="{E3CEAC7B-73D2-4A98-8B98-C0A4ABC59684}"/>
                </a:ext>
              </a:extLst>
            </p:cNvPr>
            <p:cNvSpPr txBox="1"/>
            <p:nvPr/>
          </p:nvSpPr>
          <p:spPr>
            <a:xfrm>
              <a:off x="5750441" y="1834133"/>
              <a:ext cx="93506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/>
                <a:t>1° endpoint</a:t>
              </a:r>
            </a:p>
          </p:txBody>
        </p:sp>
      </p:grpSp>
      <p:sp>
        <p:nvSpPr>
          <p:cNvPr id="46" name="Text Box 3">
            <a:extLst>
              <a:ext uri="{FF2B5EF4-FFF2-40B4-BE49-F238E27FC236}">
                <a16:creationId xmlns:a16="http://schemas.microsoft.com/office/drawing/2014/main" id="{6EB6DFAC-20F6-42E9-B147-2D1785C411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21030" y="6444771"/>
            <a:ext cx="237097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eaLnBrk="0" hangingPunct="0"/>
            <a:r>
              <a:rPr lang="de-DE" sz="1400" i="1" dirty="0">
                <a:solidFill>
                  <a:srgbClr val="0070C0"/>
                </a:solidFill>
              </a:rPr>
              <a:t>Wohl DA, CROI 2022, Abs. 494</a:t>
            </a:r>
            <a:endParaRPr lang="en-GB" sz="14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7997814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238" name="Tableau 5237">
            <a:extLst>
              <a:ext uri="{FF2B5EF4-FFF2-40B4-BE49-F238E27FC236}">
                <a16:creationId xmlns:a16="http://schemas.microsoft.com/office/drawing/2014/main" id="{12C58F4B-CFAD-45AE-A135-4290827B178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0433904"/>
              </p:ext>
            </p:extLst>
          </p:nvPr>
        </p:nvGraphicFramePr>
        <p:xfrm>
          <a:off x="8257461" y="4275475"/>
          <a:ext cx="3443535" cy="2032159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381489">
                  <a:extLst>
                    <a:ext uri="{9D8B030D-6E8A-4147-A177-3AD203B41FA5}">
                      <a16:colId xmlns:a16="http://schemas.microsoft.com/office/drawing/2014/main" val="2103192652"/>
                    </a:ext>
                  </a:extLst>
                </a:gridCol>
                <a:gridCol w="1031023">
                  <a:extLst>
                    <a:ext uri="{9D8B030D-6E8A-4147-A177-3AD203B41FA5}">
                      <a16:colId xmlns:a16="http://schemas.microsoft.com/office/drawing/2014/main" val="286710362"/>
                    </a:ext>
                  </a:extLst>
                </a:gridCol>
                <a:gridCol w="1031023">
                  <a:extLst>
                    <a:ext uri="{9D8B030D-6E8A-4147-A177-3AD203B41FA5}">
                      <a16:colId xmlns:a16="http://schemas.microsoft.com/office/drawing/2014/main" val="3278231938"/>
                    </a:ext>
                  </a:extLst>
                </a:gridCol>
              </a:tblGrid>
              <a:tr h="26944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fr-FR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91944" marR="91944" marT="45972" marB="45972" anchor="ctr" horzOverflow="overflow"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10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Study</a:t>
                      </a:r>
                      <a:r>
                        <a:rPr kumimoji="0" lang="fr-FR" sz="110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kumimoji="0" lang="en-US" sz="110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1489</a:t>
                      </a:r>
                      <a:br>
                        <a:rPr kumimoji="0" lang="en-US" sz="110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</a:br>
                      <a:r>
                        <a:rPr kumimoji="0" lang="en-US" sz="110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(N = 314)</a:t>
                      </a:r>
                      <a:endParaRPr kumimoji="0" lang="fr-FR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1944" marR="91944" marT="45972" marB="45972" anchor="ctr" horzOverflow="overflow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10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Study</a:t>
                      </a:r>
                      <a:r>
                        <a:rPr kumimoji="0" lang="en-US" sz="110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1490</a:t>
                      </a:r>
                      <a:br>
                        <a:rPr kumimoji="0" lang="en-US" sz="110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</a:br>
                      <a:r>
                        <a:rPr kumimoji="0" lang="en-US" sz="110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(N = 320)</a:t>
                      </a:r>
                      <a:endParaRPr kumimoji="0" lang="fr-FR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1944" marR="91944" marT="45972" marB="45972" anchor="ctr" horzOverflow="overflow">
                    <a:solidFill>
                      <a:srgbClr val="FF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6867885"/>
                  </a:ext>
                </a:extLst>
              </a:tr>
              <a:tr h="16859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At baseline</a:t>
                      </a:r>
                    </a:p>
                  </a:txBody>
                  <a:tcPr marL="91944" marR="91944" marT="45972" marB="45972" anchor="ctr" horzOverflow="overflow"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120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91944" marR="91944" marT="45972" marB="45972" anchor="ctr" horzOverflow="overflow"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120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</a:t>
                      </a:r>
                    </a:p>
                  </a:txBody>
                  <a:tcPr marL="91944" marR="91944" marT="45972" marB="45972" anchor="ctr" horzOverflow="overflow"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7511185"/>
                  </a:ext>
                </a:extLst>
              </a:tr>
              <a:tr h="168594">
                <a:tc>
                  <a:txBody>
                    <a:bodyPr/>
                    <a:lstStyle/>
                    <a:p>
                      <a:pPr>
                        <a:lnSpc>
                          <a:spcPts val="1100"/>
                        </a:lnSpc>
                      </a:pPr>
                      <a:r>
                        <a:rPr lang="en-US" sz="1200" b="1" noProof="0">
                          <a:solidFill>
                            <a:srgbClr val="000000"/>
                          </a:solidFill>
                        </a:rPr>
                        <a:t>Initiated between</a:t>
                      </a:r>
                    </a:p>
                  </a:txBody>
                  <a:tcPr anchor="ctr"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fr-FR" sz="120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1944" marR="91944" marT="45972" marB="45972" anchor="ctr" horzOverflow="overflow"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fr-FR" sz="120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1944" marR="91944" marT="45972" marB="45972" anchor="ctr" horzOverflow="overflow"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6468609"/>
                  </a:ext>
                </a:extLst>
              </a:tr>
              <a:tr h="168594">
                <a:tc>
                  <a:txBody>
                    <a:bodyPr/>
                    <a:lstStyle/>
                    <a:p>
                      <a:pPr marL="182563" marR="0" lvl="0" indent="0" algn="l" defTabSz="914400" rtl="0" eaLnBrk="1" fontAlgn="base" latinLnBrk="0" hangingPunct="1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u="none" strike="noStrike" cap="none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D0-W48</a:t>
                      </a:r>
                    </a:p>
                  </a:txBody>
                  <a:tcPr marL="91944" marR="91944" marT="45972" marB="45972" anchor="ctr" horzOverflow="overflow"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  <a:endParaRPr kumimoji="0" lang="fr-FR" sz="120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1944" marR="91944" marT="45972" marB="45972" anchor="ctr" horzOverflow="overflow"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  <a:endParaRPr kumimoji="0" lang="fr-FR" sz="120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1944" marR="91944" marT="45972" marB="45972" anchor="ctr" horzOverflow="overflow"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9848084"/>
                  </a:ext>
                </a:extLst>
              </a:tr>
              <a:tr h="168594">
                <a:tc>
                  <a:txBody>
                    <a:bodyPr/>
                    <a:lstStyle/>
                    <a:p>
                      <a:pPr marL="182563" marR="0" lvl="0" indent="0" algn="l" defTabSz="914400" rtl="0" eaLnBrk="1" fontAlgn="base" latinLnBrk="0" hangingPunct="1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W48-W96</a:t>
                      </a:r>
                    </a:p>
                  </a:txBody>
                  <a:tcPr marL="91944" marR="91944" marT="45972" marB="45972" anchor="ctr" horzOverflow="overflow"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  <a:endParaRPr kumimoji="0" lang="fr-FR" sz="120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1944" marR="91944" marT="45972" marB="45972" anchor="ctr" horzOverflow="overflow"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  <a:endParaRPr kumimoji="0" lang="fr-FR" sz="120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1944" marR="91944" marT="45972" marB="45972" anchor="ctr" horzOverflow="overflow"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2954409"/>
                  </a:ext>
                </a:extLst>
              </a:tr>
              <a:tr h="168594">
                <a:tc>
                  <a:txBody>
                    <a:bodyPr/>
                    <a:lstStyle/>
                    <a:p>
                      <a:pPr marL="182563" marR="0" lvl="0" indent="0" algn="l" defTabSz="914400" rtl="0" eaLnBrk="1" fontAlgn="base" latinLnBrk="0" hangingPunct="1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W96-W144</a:t>
                      </a:r>
                    </a:p>
                  </a:txBody>
                  <a:tcPr marL="91944" marR="91944" marT="45972" marB="45972" anchor="ctr" horzOverflow="overflow"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120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1944" marR="91944" marT="45972" marB="45972" anchor="ctr" horzOverflow="overflow"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120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1944" marR="91944" marT="45972" marB="45972" anchor="ctr" horzOverflow="overflow"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5068087"/>
                  </a:ext>
                </a:extLst>
              </a:tr>
              <a:tr h="168594">
                <a:tc>
                  <a:txBody>
                    <a:bodyPr/>
                    <a:lstStyle/>
                    <a:p>
                      <a:pPr marL="182563" marR="0" lvl="0" indent="0" algn="l" defTabSz="914400" rtl="0" eaLnBrk="1" fontAlgn="base" latinLnBrk="0" hangingPunct="1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W144-W192</a:t>
                      </a:r>
                    </a:p>
                  </a:txBody>
                  <a:tcPr marL="91944" marR="91944" marT="45972" marB="45972" anchor="ctr" horzOverflow="overflow"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120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1944" marR="91944" marT="45972" marB="45972" anchor="ctr" horzOverflow="overflow"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120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1944" marR="91944" marT="45972" marB="45972" anchor="ctr" horzOverflow="overflow"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4338826"/>
                  </a:ext>
                </a:extLst>
              </a:tr>
              <a:tr h="168594">
                <a:tc>
                  <a:txBody>
                    <a:bodyPr/>
                    <a:lstStyle/>
                    <a:p>
                      <a:pPr marL="182563" marR="0" lvl="0" indent="0" algn="l" defTabSz="914400" rtl="0" eaLnBrk="1" fontAlgn="base" latinLnBrk="0" hangingPunct="1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W192-W240</a:t>
                      </a:r>
                    </a:p>
                  </a:txBody>
                  <a:tcPr marL="91944" marR="91944" marT="45972" marB="45972" anchor="ctr" horzOverflow="overflow"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120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1944" marR="91944" marT="45972" marB="45972" anchor="ctr" horzOverflow="overflow"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120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1944" marR="91944" marT="45972" marB="45972" anchor="ctr" horzOverflow="overflow"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6556358"/>
                  </a:ext>
                </a:extLst>
              </a:tr>
            </a:tbl>
          </a:graphicData>
        </a:graphic>
      </p:graphicFrame>
      <p:grpSp>
        <p:nvGrpSpPr>
          <p:cNvPr id="5237" name="Groupe 5236">
            <a:extLst>
              <a:ext uri="{FF2B5EF4-FFF2-40B4-BE49-F238E27FC236}">
                <a16:creationId xmlns:a16="http://schemas.microsoft.com/office/drawing/2014/main" id="{7F9D6F55-4A5C-4AB6-83C5-A2F98C55578D}"/>
              </a:ext>
            </a:extLst>
          </p:cNvPr>
          <p:cNvGrpSpPr/>
          <p:nvPr/>
        </p:nvGrpSpPr>
        <p:grpSpPr>
          <a:xfrm>
            <a:off x="6537950" y="4401420"/>
            <a:ext cx="1143426" cy="1763937"/>
            <a:chOff x="6900863" y="2014538"/>
            <a:chExt cx="1217612" cy="1938337"/>
          </a:xfrm>
        </p:grpSpPr>
        <p:sp>
          <p:nvSpPr>
            <p:cNvPr id="5" name="Line 5">
              <a:extLst>
                <a:ext uri="{FF2B5EF4-FFF2-40B4-BE49-F238E27FC236}">
                  <a16:creationId xmlns:a16="http://schemas.microsoft.com/office/drawing/2014/main" id="{675A10C5-1F88-43BA-953B-916D7A63B39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900863" y="2014538"/>
              <a:ext cx="58738" cy="0"/>
            </a:xfrm>
            <a:prstGeom prst="line">
              <a:avLst/>
            </a:prstGeom>
            <a:noFill/>
            <a:ln w="9525">
              <a:solidFill>
                <a:srgbClr val="00006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100"/>
            </a:p>
          </p:txBody>
        </p:sp>
        <p:sp>
          <p:nvSpPr>
            <p:cNvPr id="8" name="Line 6">
              <a:extLst>
                <a:ext uri="{FF2B5EF4-FFF2-40B4-BE49-F238E27FC236}">
                  <a16:creationId xmlns:a16="http://schemas.microsoft.com/office/drawing/2014/main" id="{3D204C11-6D37-4066-A90E-5EBF9AE5F7A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900863" y="2768600"/>
              <a:ext cx="58738" cy="0"/>
            </a:xfrm>
            <a:prstGeom prst="line">
              <a:avLst/>
            </a:prstGeom>
            <a:noFill/>
            <a:ln w="9525">
              <a:solidFill>
                <a:srgbClr val="00006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100"/>
            </a:p>
          </p:txBody>
        </p:sp>
        <p:sp>
          <p:nvSpPr>
            <p:cNvPr id="9" name="Line 7">
              <a:extLst>
                <a:ext uri="{FF2B5EF4-FFF2-40B4-BE49-F238E27FC236}">
                  <a16:creationId xmlns:a16="http://schemas.microsoft.com/office/drawing/2014/main" id="{243E1CBF-B172-4750-8649-2025CC0E46E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900863" y="2392363"/>
              <a:ext cx="58738" cy="0"/>
            </a:xfrm>
            <a:prstGeom prst="line">
              <a:avLst/>
            </a:prstGeom>
            <a:noFill/>
            <a:ln w="9525">
              <a:solidFill>
                <a:srgbClr val="00006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100"/>
            </a:p>
          </p:txBody>
        </p:sp>
        <p:sp>
          <p:nvSpPr>
            <p:cNvPr id="10" name="Freeform 8">
              <a:extLst>
                <a:ext uri="{FF2B5EF4-FFF2-40B4-BE49-F238E27FC236}">
                  <a16:creationId xmlns:a16="http://schemas.microsoft.com/office/drawing/2014/main" id="{91BFE8D6-D3F5-447F-AC28-FDC58FDB6231}"/>
                </a:ext>
              </a:extLst>
            </p:cNvPr>
            <p:cNvSpPr>
              <a:spLocks/>
            </p:cNvSpPr>
            <p:nvPr/>
          </p:nvSpPr>
          <p:spPr bwMode="auto">
            <a:xfrm>
              <a:off x="6959600" y="2014538"/>
              <a:ext cx="0" cy="1884363"/>
            </a:xfrm>
            <a:custGeom>
              <a:avLst/>
              <a:gdLst>
                <a:gd name="T0" fmla="*/ 1187 h 1187"/>
                <a:gd name="T1" fmla="*/ 950 h 1187"/>
                <a:gd name="T2" fmla="*/ 712 h 1187"/>
                <a:gd name="T3" fmla="*/ 475 h 1187"/>
                <a:gd name="T4" fmla="*/ 238 h 1187"/>
                <a:gd name="T5" fmla="*/ 0 h 1187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</a:cxnLst>
              <a:rect l="0" t="0" r="r" b="b"/>
              <a:pathLst>
                <a:path h="1187">
                  <a:moveTo>
                    <a:pt x="0" y="1187"/>
                  </a:moveTo>
                  <a:lnTo>
                    <a:pt x="0" y="950"/>
                  </a:lnTo>
                  <a:lnTo>
                    <a:pt x="0" y="712"/>
                  </a:lnTo>
                  <a:lnTo>
                    <a:pt x="0" y="475"/>
                  </a:lnTo>
                  <a:lnTo>
                    <a:pt x="0" y="238"/>
                  </a:lnTo>
                  <a:lnTo>
                    <a:pt x="0" y="0"/>
                  </a:lnTo>
                </a:path>
              </a:pathLst>
            </a:custGeom>
            <a:noFill/>
            <a:ln w="9525">
              <a:solidFill>
                <a:srgbClr val="00006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100"/>
            </a:p>
          </p:txBody>
        </p:sp>
        <p:sp>
          <p:nvSpPr>
            <p:cNvPr id="12" name="Line 9">
              <a:extLst>
                <a:ext uri="{FF2B5EF4-FFF2-40B4-BE49-F238E27FC236}">
                  <a16:creationId xmlns:a16="http://schemas.microsoft.com/office/drawing/2014/main" id="{CA3A6AA3-649F-4492-B52B-A2112B5E103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900863" y="3522663"/>
              <a:ext cx="58738" cy="0"/>
            </a:xfrm>
            <a:prstGeom prst="line">
              <a:avLst/>
            </a:prstGeom>
            <a:noFill/>
            <a:ln w="9525">
              <a:solidFill>
                <a:srgbClr val="00006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100"/>
            </a:p>
          </p:txBody>
        </p:sp>
        <p:sp>
          <p:nvSpPr>
            <p:cNvPr id="13" name="Line 10">
              <a:extLst>
                <a:ext uri="{FF2B5EF4-FFF2-40B4-BE49-F238E27FC236}">
                  <a16:creationId xmlns:a16="http://schemas.microsoft.com/office/drawing/2014/main" id="{DE82CD6D-55B0-4A8F-8D12-664F932D869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900863" y="3144838"/>
              <a:ext cx="58738" cy="0"/>
            </a:xfrm>
            <a:prstGeom prst="line">
              <a:avLst/>
            </a:prstGeom>
            <a:noFill/>
            <a:ln w="9525">
              <a:solidFill>
                <a:srgbClr val="00006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100"/>
            </a:p>
          </p:txBody>
        </p:sp>
        <p:sp>
          <p:nvSpPr>
            <p:cNvPr id="14" name="Line 11">
              <a:extLst>
                <a:ext uri="{FF2B5EF4-FFF2-40B4-BE49-F238E27FC236}">
                  <a16:creationId xmlns:a16="http://schemas.microsoft.com/office/drawing/2014/main" id="{08FEB8DE-C9A0-441D-8C0B-8EA3B8108CF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900863" y="3898900"/>
              <a:ext cx="58738" cy="0"/>
            </a:xfrm>
            <a:prstGeom prst="line">
              <a:avLst/>
            </a:prstGeom>
            <a:noFill/>
            <a:ln w="9525">
              <a:solidFill>
                <a:srgbClr val="00006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100"/>
            </a:p>
          </p:txBody>
        </p:sp>
        <p:sp>
          <p:nvSpPr>
            <p:cNvPr id="18" name="Line 15">
              <a:extLst>
                <a:ext uri="{FF2B5EF4-FFF2-40B4-BE49-F238E27FC236}">
                  <a16:creationId xmlns:a16="http://schemas.microsoft.com/office/drawing/2014/main" id="{887748A1-3AD4-4D56-ADF1-E326E2A638F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839075" y="3898900"/>
              <a:ext cx="0" cy="53975"/>
            </a:xfrm>
            <a:prstGeom prst="line">
              <a:avLst/>
            </a:prstGeom>
            <a:noFill/>
            <a:ln w="9525">
              <a:solidFill>
                <a:srgbClr val="00006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100"/>
            </a:p>
          </p:txBody>
        </p:sp>
        <p:sp>
          <p:nvSpPr>
            <p:cNvPr id="19" name="Line 16">
              <a:extLst>
                <a:ext uri="{FF2B5EF4-FFF2-40B4-BE49-F238E27FC236}">
                  <a16:creationId xmlns:a16="http://schemas.microsoft.com/office/drawing/2014/main" id="{33081C46-CC8B-47A6-BF39-71F97DFEEF7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396163" y="3898900"/>
              <a:ext cx="0" cy="53975"/>
            </a:xfrm>
            <a:prstGeom prst="line">
              <a:avLst/>
            </a:prstGeom>
            <a:noFill/>
            <a:ln w="9525">
              <a:solidFill>
                <a:srgbClr val="00006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100"/>
            </a:p>
          </p:txBody>
        </p:sp>
        <p:sp>
          <p:nvSpPr>
            <p:cNvPr id="20" name="Freeform 17">
              <a:extLst>
                <a:ext uri="{FF2B5EF4-FFF2-40B4-BE49-F238E27FC236}">
                  <a16:creationId xmlns:a16="http://schemas.microsoft.com/office/drawing/2014/main" id="{3541FC77-DACD-44EC-8A3D-09783F599BF7}"/>
                </a:ext>
              </a:extLst>
            </p:cNvPr>
            <p:cNvSpPr>
              <a:spLocks/>
            </p:cNvSpPr>
            <p:nvPr/>
          </p:nvSpPr>
          <p:spPr bwMode="auto">
            <a:xfrm>
              <a:off x="6959600" y="3898900"/>
              <a:ext cx="1158875" cy="0"/>
            </a:xfrm>
            <a:custGeom>
              <a:avLst/>
              <a:gdLst>
                <a:gd name="T0" fmla="*/ 0 w 730"/>
                <a:gd name="T1" fmla="*/ 275 w 730"/>
                <a:gd name="T2" fmla="*/ 554 w 730"/>
                <a:gd name="T3" fmla="*/ 730 w 73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730">
                  <a:moveTo>
                    <a:pt x="0" y="0"/>
                  </a:moveTo>
                  <a:lnTo>
                    <a:pt x="275" y="0"/>
                  </a:lnTo>
                  <a:lnTo>
                    <a:pt x="554" y="0"/>
                  </a:lnTo>
                  <a:lnTo>
                    <a:pt x="730" y="0"/>
                  </a:lnTo>
                </a:path>
              </a:pathLst>
            </a:custGeom>
            <a:noFill/>
            <a:ln w="9525">
              <a:solidFill>
                <a:srgbClr val="00006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100"/>
            </a:p>
          </p:txBody>
        </p:sp>
      </p:grpSp>
      <p:grpSp>
        <p:nvGrpSpPr>
          <p:cNvPr id="5236" name="Groupe 5235">
            <a:extLst>
              <a:ext uri="{FF2B5EF4-FFF2-40B4-BE49-F238E27FC236}">
                <a16:creationId xmlns:a16="http://schemas.microsoft.com/office/drawing/2014/main" id="{43603D15-E0BF-4338-993F-5466DEA4E4F3}"/>
              </a:ext>
            </a:extLst>
          </p:cNvPr>
          <p:cNvGrpSpPr/>
          <p:nvPr/>
        </p:nvGrpSpPr>
        <p:grpSpPr>
          <a:xfrm>
            <a:off x="920699" y="4401420"/>
            <a:ext cx="5013485" cy="1763937"/>
            <a:chOff x="919163" y="2014538"/>
            <a:chExt cx="5338762" cy="1938337"/>
          </a:xfrm>
        </p:grpSpPr>
        <p:sp>
          <p:nvSpPr>
            <p:cNvPr id="15" name="Line 12">
              <a:extLst>
                <a:ext uri="{FF2B5EF4-FFF2-40B4-BE49-F238E27FC236}">
                  <a16:creationId xmlns:a16="http://schemas.microsoft.com/office/drawing/2014/main" id="{2666C2F1-623A-4D7E-A20A-005DA2F47D4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818188" y="3898900"/>
              <a:ext cx="0" cy="53975"/>
            </a:xfrm>
            <a:prstGeom prst="line">
              <a:avLst/>
            </a:prstGeom>
            <a:noFill/>
            <a:ln w="9525">
              <a:solidFill>
                <a:srgbClr val="00006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100"/>
            </a:p>
          </p:txBody>
        </p:sp>
        <p:sp>
          <p:nvSpPr>
            <p:cNvPr id="16" name="Line 13">
              <a:extLst>
                <a:ext uri="{FF2B5EF4-FFF2-40B4-BE49-F238E27FC236}">
                  <a16:creationId xmlns:a16="http://schemas.microsoft.com/office/drawing/2014/main" id="{5E1011E2-6A77-4966-A7B8-C71E6A25805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376863" y="3898900"/>
              <a:ext cx="0" cy="53975"/>
            </a:xfrm>
            <a:prstGeom prst="line">
              <a:avLst/>
            </a:prstGeom>
            <a:noFill/>
            <a:ln w="9525">
              <a:solidFill>
                <a:srgbClr val="00006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100"/>
            </a:p>
          </p:txBody>
        </p:sp>
        <p:sp>
          <p:nvSpPr>
            <p:cNvPr id="17" name="Freeform 14">
              <a:extLst>
                <a:ext uri="{FF2B5EF4-FFF2-40B4-BE49-F238E27FC236}">
                  <a16:creationId xmlns:a16="http://schemas.microsoft.com/office/drawing/2014/main" id="{8D68A2C1-FECC-4B70-B171-8FB6EB02D95B}"/>
                </a:ext>
              </a:extLst>
            </p:cNvPr>
            <p:cNvSpPr>
              <a:spLocks/>
            </p:cNvSpPr>
            <p:nvPr/>
          </p:nvSpPr>
          <p:spPr bwMode="auto">
            <a:xfrm>
              <a:off x="977900" y="3898900"/>
              <a:ext cx="5280025" cy="0"/>
            </a:xfrm>
            <a:custGeom>
              <a:avLst/>
              <a:gdLst>
                <a:gd name="T0" fmla="*/ 3326 w 3326"/>
                <a:gd name="T1" fmla="*/ 3049 w 3326"/>
                <a:gd name="T2" fmla="*/ 2771 w 3326"/>
                <a:gd name="T3" fmla="*/ 2217 w 3326"/>
                <a:gd name="T4" fmla="*/ 1939 w 3326"/>
                <a:gd name="T5" fmla="*/ 1385 w 3326"/>
                <a:gd name="T6" fmla="*/ 1107 w 3326"/>
                <a:gd name="T7" fmla="*/ 553 w 3326"/>
                <a:gd name="T8" fmla="*/ 275 w 3326"/>
                <a:gd name="T9" fmla="*/ 0 w 332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  <a:cxn ang="0">
                  <a:pos x="T8" y="0"/>
                </a:cxn>
                <a:cxn ang="0">
                  <a:pos x="T9" y="0"/>
                </a:cxn>
              </a:cxnLst>
              <a:rect l="0" t="0" r="r" b="b"/>
              <a:pathLst>
                <a:path w="3326">
                  <a:moveTo>
                    <a:pt x="3326" y="0"/>
                  </a:moveTo>
                  <a:lnTo>
                    <a:pt x="3049" y="0"/>
                  </a:lnTo>
                  <a:lnTo>
                    <a:pt x="2771" y="0"/>
                  </a:lnTo>
                  <a:lnTo>
                    <a:pt x="2217" y="0"/>
                  </a:lnTo>
                  <a:lnTo>
                    <a:pt x="1939" y="0"/>
                  </a:lnTo>
                  <a:lnTo>
                    <a:pt x="1385" y="0"/>
                  </a:lnTo>
                  <a:lnTo>
                    <a:pt x="1107" y="0"/>
                  </a:lnTo>
                  <a:lnTo>
                    <a:pt x="553" y="0"/>
                  </a:lnTo>
                  <a:lnTo>
                    <a:pt x="275" y="0"/>
                  </a:lnTo>
                  <a:lnTo>
                    <a:pt x="0" y="0"/>
                  </a:lnTo>
                </a:path>
              </a:pathLst>
            </a:custGeom>
            <a:noFill/>
            <a:ln w="9525">
              <a:solidFill>
                <a:srgbClr val="00006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100"/>
            </a:p>
          </p:txBody>
        </p:sp>
        <p:sp>
          <p:nvSpPr>
            <p:cNvPr id="21" name="Line 18">
              <a:extLst>
                <a:ext uri="{FF2B5EF4-FFF2-40B4-BE49-F238E27FC236}">
                  <a16:creationId xmlns:a16="http://schemas.microsoft.com/office/drawing/2014/main" id="{335A990B-004F-42B4-94D3-7120A657B28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919163" y="2014538"/>
              <a:ext cx="58738" cy="0"/>
            </a:xfrm>
            <a:prstGeom prst="line">
              <a:avLst/>
            </a:prstGeom>
            <a:noFill/>
            <a:ln w="9525">
              <a:solidFill>
                <a:srgbClr val="00006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100"/>
            </a:p>
          </p:txBody>
        </p:sp>
        <p:sp>
          <p:nvSpPr>
            <p:cNvPr id="22" name="Line 19">
              <a:extLst>
                <a:ext uri="{FF2B5EF4-FFF2-40B4-BE49-F238E27FC236}">
                  <a16:creationId xmlns:a16="http://schemas.microsoft.com/office/drawing/2014/main" id="{F0A69907-E743-45BD-9C8F-63C89CEE175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919163" y="2392363"/>
              <a:ext cx="58738" cy="0"/>
            </a:xfrm>
            <a:prstGeom prst="line">
              <a:avLst/>
            </a:prstGeom>
            <a:noFill/>
            <a:ln w="9525">
              <a:solidFill>
                <a:srgbClr val="00006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100"/>
            </a:p>
          </p:txBody>
        </p:sp>
        <p:sp>
          <p:nvSpPr>
            <p:cNvPr id="23" name="Line 20">
              <a:extLst>
                <a:ext uri="{FF2B5EF4-FFF2-40B4-BE49-F238E27FC236}">
                  <a16:creationId xmlns:a16="http://schemas.microsoft.com/office/drawing/2014/main" id="{2D7E2522-AB9E-4C31-BA8C-84E4F9A7652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919163" y="2768600"/>
              <a:ext cx="58738" cy="0"/>
            </a:xfrm>
            <a:prstGeom prst="line">
              <a:avLst/>
            </a:prstGeom>
            <a:noFill/>
            <a:ln w="9525">
              <a:solidFill>
                <a:srgbClr val="00006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100"/>
            </a:p>
          </p:txBody>
        </p:sp>
        <p:sp>
          <p:nvSpPr>
            <p:cNvPr id="24" name="Freeform 21">
              <a:extLst>
                <a:ext uri="{FF2B5EF4-FFF2-40B4-BE49-F238E27FC236}">
                  <a16:creationId xmlns:a16="http://schemas.microsoft.com/office/drawing/2014/main" id="{1B1FB5F7-E300-461A-A332-488FB9356CB0}"/>
                </a:ext>
              </a:extLst>
            </p:cNvPr>
            <p:cNvSpPr>
              <a:spLocks/>
            </p:cNvSpPr>
            <p:nvPr/>
          </p:nvSpPr>
          <p:spPr bwMode="auto">
            <a:xfrm>
              <a:off x="977900" y="2014538"/>
              <a:ext cx="0" cy="1884363"/>
            </a:xfrm>
            <a:custGeom>
              <a:avLst/>
              <a:gdLst>
                <a:gd name="T0" fmla="*/ 1187 h 1187"/>
                <a:gd name="T1" fmla="*/ 950 h 1187"/>
                <a:gd name="T2" fmla="*/ 712 h 1187"/>
                <a:gd name="T3" fmla="*/ 475 h 1187"/>
                <a:gd name="T4" fmla="*/ 238 h 1187"/>
                <a:gd name="T5" fmla="*/ 0 h 1187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</a:cxnLst>
              <a:rect l="0" t="0" r="r" b="b"/>
              <a:pathLst>
                <a:path h="1187">
                  <a:moveTo>
                    <a:pt x="0" y="1187"/>
                  </a:moveTo>
                  <a:lnTo>
                    <a:pt x="0" y="950"/>
                  </a:lnTo>
                  <a:lnTo>
                    <a:pt x="0" y="712"/>
                  </a:lnTo>
                  <a:lnTo>
                    <a:pt x="0" y="475"/>
                  </a:lnTo>
                  <a:lnTo>
                    <a:pt x="0" y="238"/>
                  </a:lnTo>
                  <a:lnTo>
                    <a:pt x="0" y="0"/>
                  </a:lnTo>
                </a:path>
              </a:pathLst>
            </a:custGeom>
            <a:noFill/>
            <a:ln w="9525">
              <a:solidFill>
                <a:srgbClr val="00006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100"/>
            </a:p>
          </p:txBody>
        </p:sp>
        <p:sp>
          <p:nvSpPr>
            <p:cNvPr id="25" name="Line 22">
              <a:extLst>
                <a:ext uri="{FF2B5EF4-FFF2-40B4-BE49-F238E27FC236}">
                  <a16:creationId xmlns:a16="http://schemas.microsoft.com/office/drawing/2014/main" id="{C9B37BB7-CE66-4179-88EE-19EEBE7E618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919163" y="3144838"/>
              <a:ext cx="58738" cy="0"/>
            </a:xfrm>
            <a:prstGeom prst="line">
              <a:avLst/>
            </a:prstGeom>
            <a:noFill/>
            <a:ln w="9525">
              <a:solidFill>
                <a:srgbClr val="00006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100"/>
            </a:p>
          </p:txBody>
        </p:sp>
        <p:sp>
          <p:nvSpPr>
            <p:cNvPr id="26" name="Line 23">
              <a:extLst>
                <a:ext uri="{FF2B5EF4-FFF2-40B4-BE49-F238E27FC236}">
                  <a16:creationId xmlns:a16="http://schemas.microsoft.com/office/drawing/2014/main" id="{19148DFE-666D-4D4F-B583-B3748750941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919163" y="3522663"/>
              <a:ext cx="58738" cy="0"/>
            </a:xfrm>
            <a:prstGeom prst="line">
              <a:avLst/>
            </a:prstGeom>
            <a:noFill/>
            <a:ln w="9525">
              <a:solidFill>
                <a:srgbClr val="00006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100"/>
            </a:p>
          </p:txBody>
        </p:sp>
        <p:sp>
          <p:nvSpPr>
            <p:cNvPr id="27" name="Line 24">
              <a:extLst>
                <a:ext uri="{FF2B5EF4-FFF2-40B4-BE49-F238E27FC236}">
                  <a16:creationId xmlns:a16="http://schemas.microsoft.com/office/drawing/2014/main" id="{3480E814-6FF8-4E08-B614-92F906B1A21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55788" y="3898900"/>
              <a:ext cx="0" cy="53975"/>
            </a:xfrm>
            <a:prstGeom prst="line">
              <a:avLst/>
            </a:prstGeom>
            <a:noFill/>
            <a:ln w="9525">
              <a:solidFill>
                <a:srgbClr val="00006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100"/>
            </a:p>
          </p:txBody>
        </p:sp>
        <p:sp>
          <p:nvSpPr>
            <p:cNvPr id="28" name="Line 25">
              <a:extLst>
                <a:ext uri="{FF2B5EF4-FFF2-40B4-BE49-F238E27FC236}">
                  <a16:creationId xmlns:a16="http://schemas.microsoft.com/office/drawing/2014/main" id="{7AF57F3F-CB5B-4BDC-B1E3-55770FD9260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919163" y="3898900"/>
              <a:ext cx="58738" cy="0"/>
            </a:xfrm>
            <a:prstGeom prst="line">
              <a:avLst/>
            </a:prstGeom>
            <a:noFill/>
            <a:ln w="9525">
              <a:solidFill>
                <a:srgbClr val="00006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100"/>
            </a:p>
          </p:txBody>
        </p:sp>
        <p:sp>
          <p:nvSpPr>
            <p:cNvPr id="29" name="Line 26">
              <a:extLst>
                <a:ext uri="{FF2B5EF4-FFF2-40B4-BE49-F238E27FC236}">
                  <a16:creationId xmlns:a16="http://schemas.microsoft.com/office/drawing/2014/main" id="{36AAC8A7-EDEC-4761-904C-0CA74FBDDFD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14463" y="3898900"/>
              <a:ext cx="0" cy="53975"/>
            </a:xfrm>
            <a:prstGeom prst="line">
              <a:avLst/>
            </a:prstGeom>
            <a:noFill/>
            <a:ln w="9525">
              <a:solidFill>
                <a:srgbClr val="00006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100"/>
            </a:p>
          </p:txBody>
        </p:sp>
        <p:sp>
          <p:nvSpPr>
            <p:cNvPr id="30" name="Line 27">
              <a:extLst>
                <a:ext uri="{FF2B5EF4-FFF2-40B4-BE49-F238E27FC236}">
                  <a16:creationId xmlns:a16="http://schemas.microsoft.com/office/drawing/2014/main" id="{376EB0CC-5094-4498-8007-BC66466CB75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97388" y="3898900"/>
              <a:ext cx="0" cy="53975"/>
            </a:xfrm>
            <a:prstGeom prst="line">
              <a:avLst/>
            </a:prstGeom>
            <a:noFill/>
            <a:ln w="9525">
              <a:solidFill>
                <a:srgbClr val="00006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100"/>
            </a:p>
          </p:txBody>
        </p:sp>
        <p:sp>
          <p:nvSpPr>
            <p:cNvPr id="31" name="Line 28">
              <a:extLst>
                <a:ext uri="{FF2B5EF4-FFF2-40B4-BE49-F238E27FC236}">
                  <a16:creationId xmlns:a16="http://schemas.microsoft.com/office/drawing/2014/main" id="{EC9DFB1C-BD67-4829-B719-94591DF0F99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56063" y="3898900"/>
              <a:ext cx="0" cy="53975"/>
            </a:xfrm>
            <a:prstGeom prst="line">
              <a:avLst/>
            </a:prstGeom>
            <a:noFill/>
            <a:ln w="9525">
              <a:solidFill>
                <a:srgbClr val="00006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100"/>
            </a:p>
          </p:txBody>
        </p:sp>
        <p:sp>
          <p:nvSpPr>
            <p:cNvPr id="32" name="Line 29">
              <a:extLst>
                <a:ext uri="{FF2B5EF4-FFF2-40B4-BE49-F238E27FC236}">
                  <a16:creationId xmlns:a16="http://schemas.microsoft.com/office/drawing/2014/main" id="{23B936BD-D3FA-4BD2-A12F-C4851AD2AA5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35263" y="3898900"/>
              <a:ext cx="0" cy="53975"/>
            </a:xfrm>
            <a:prstGeom prst="line">
              <a:avLst/>
            </a:prstGeom>
            <a:noFill/>
            <a:ln w="9525">
              <a:solidFill>
                <a:srgbClr val="00006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100"/>
            </a:p>
          </p:txBody>
        </p:sp>
        <p:sp>
          <p:nvSpPr>
            <p:cNvPr id="33" name="Line 30">
              <a:extLst>
                <a:ext uri="{FF2B5EF4-FFF2-40B4-BE49-F238E27FC236}">
                  <a16:creationId xmlns:a16="http://schemas.microsoft.com/office/drawing/2014/main" id="{17F99C04-AE83-4973-AE4E-E69A52E1464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76588" y="3898900"/>
              <a:ext cx="0" cy="53975"/>
            </a:xfrm>
            <a:prstGeom prst="line">
              <a:avLst/>
            </a:prstGeom>
            <a:noFill/>
            <a:ln w="9525">
              <a:solidFill>
                <a:srgbClr val="00006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100"/>
            </a:p>
          </p:txBody>
        </p:sp>
      </p:grpSp>
      <p:sp>
        <p:nvSpPr>
          <p:cNvPr id="34" name="Rectangle 31">
            <a:extLst>
              <a:ext uri="{FF2B5EF4-FFF2-40B4-BE49-F238E27FC236}">
                <a16:creationId xmlns:a16="http://schemas.microsoft.com/office/drawing/2014/main" id="{161A3FDC-E531-4FB4-906D-60914B1EF1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7173" y="4330342"/>
            <a:ext cx="179536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100" i="0" u="none" strike="noStrike" cap="none" normalizeH="0" baseline="0" dirty="0">
                <a:ln>
                  <a:noFill/>
                </a:ln>
                <a:solidFill>
                  <a:srgbClr val="000066"/>
                </a:solidFill>
                <a:effectLst/>
                <a:latin typeface="+mn-lt"/>
              </a:rPr>
              <a:t>2.5</a:t>
            </a:r>
            <a:endParaRPr kumimoji="0" lang="fr-FR" altLang="fr-FR" sz="11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35" name="Rectangle 32">
            <a:extLst>
              <a:ext uri="{FF2B5EF4-FFF2-40B4-BE49-F238E27FC236}">
                <a16:creationId xmlns:a16="http://schemas.microsoft.com/office/drawing/2014/main" id="{41EF3DEC-0DD5-41D1-B0EE-E9F44AC401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4573" y="4672728"/>
            <a:ext cx="72136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100" i="0" u="none" strike="noStrike" cap="none" normalizeH="0" baseline="0" dirty="0">
                <a:ln>
                  <a:noFill/>
                </a:ln>
                <a:solidFill>
                  <a:srgbClr val="000066"/>
                </a:solidFill>
                <a:effectLst/>
                <a:latin typeface="+mn-lt"/>
              </a:rPr>
              <a:t>2</a:t>
            </a:r>
            <a:endParaRPr kumimoji="0" lang="fr-FR" altLang="fr-FR" sz="11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36" name="Rectangle 33">
            <a:extLst>
              <a:ext uri="{FF2B5EF4-FFF2-40B4-BE49-F238E27FC236}">
                <a16:creationId xmlns:a16="http://schemas.microsoft.com/office/drawing/2014/main" id="{B7D06EC2-9ABB-41AA-A0B3-F125A55CBE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7173" y="5015114"/>
            <a:ext cx="179536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100" i="0" u="none" strike="noStrike" cap="none" normalizeH="0" baseline="0" dirty="0">
                <a:ln>
                  <a:noFill/>
                </a:ln>
                <a:solidFill>
                  <a:srgbClr val="000066"/>
                </a:solidFill>
                <a:effectLst/>
                <a:latin typeface="+mn-lt"/>
              </a:rPr>
              <a:t>1.0</a:t>
            </a:r>
            <a:endParaRPr kumimoji="0" lang="fr-FR" altLang="fr-FR" sz="11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37" name="Rectangle 34">
            <a:extLst>
              <a:ext uri="{FF2B5EF4-FFF2-40B4-BE49-F238E27FC236}">
                <a16:creationId xmlns:a16="http://schemas.microsoft.com/office/drawing/2014/main" id="{A755C3C5-4387-4F7D-ABB9-E21A086857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4573" y="5358945"/>
            <a:ext cx="72136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FR" altLang="fr-FR" sz="1100" dirty="0">
                <a:solidFill>
                  <a:srgbClr val="000066"/>
                </a:solidFill>
                <a:latin typeface="+mn-lt"/>
              </a:rPr>
              <a:t>1</a:t>
            </a:r>
            <a:endParaRPr kumimoji="0" lang="fr-FR" altLang="fr-FR" sz="11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38" name="Rectangle 35">
            <a:extLst>
              <a:ext uri="{FF2B5EF4-FFF2-40B4-BE49-F238E27FC236}">
                <a16:creationId xmlns:a16="http://schemas.microsoft.com/office/drawing/2014/main" id="{D816A5C5-20FB-48A0-92C8-D59F32C3A4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5682" y="5701330"/>
            <a:ext cx="179536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FR" altLang="fr-FR" sz="1100" dirty="0">
                <a:solidFill>
                  <a:srgbClr val="000066"/>
                </a:solidFill>
                <a:latin typeface="+mn-lt"/>
              </a:rPr>
              <a:t>0</a:t>
            </a:r>
            <a:r>
              <a:rPr kumimoji="0" lang="fr-FR" altLang="fr-FR" sz="1100" i="0" u="none" strike="noStrike" cap="none" normalizeH="0" baseline="0" dirty="0">
                <a:ln>
                  <a:noFill/>
                </a:ln>
                <a:solidFill>
                  <a:srgbClr val="000066"/>
                </a:solidFill>
                <a:effectLst/>
                <a:latin typeface="+mn-lt"/>
              </a:rPr>
              <a:t>.5</a:t>
            </a:r>
            <a:endParaRPr kumimoji="0" lang="fr-FR" altLang="fr-FR" sz="11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39" name="Rectangle 36">
            <a:extLst>
              <a:ext uri="{FF2B5EF4-FFF2-40B4-BE49-F238E27FC236}">
                <a16:creationId xmlns:a16="http://schemas.microsoft.com/office/drawing/2014/main" id="{32F86AE9-44BD-4C86-8986-94FAF3764E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3082" y="6043717"/>
            <a:ext cx="72136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100" i="0" u="none" strike="noStrike" cap="none" normalizeH="0" baseline="0">
                <a:ln>
                  <a:noFill/>
                </a:ln>
                <a:solidFill>
                  <a:srgbClr val="000066"/>
                </a:solidFill>
                <a:effectLst/>
                <a:latin typeface="+mn-lt"/>
              </a:rPr>
              <a:t>0</a:t>
            </a:r>
            <a:endParaRPr kumimoji="0" lang="fr-FR" altLang="fr-FR" sz="110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40" name="Rectangle 37">
            <a:extLst>
              <a:ext uri="{FF2B5EF4-FFF2-40B4-BE49-F238E27FC236}">
                <a16:creationId xmlns:a16="http://schemas.microsoft.com/office/drawing/2014/main" id="{C0350BCD-A5A0-4DF3-9265-E884D0B6EB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2240" y="6184138"/>
            <a:ext cx="72136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100" i="0" u="none" strike="noStrike" cap="none" normalizeH="0" baseline="0">
                <a:ln>
                  <a:noFill/>
                </a:ln>
                <a:solidFill>
                  <a:srgbClr val="000066"/>
                </a:solidFill>
                <a:effectLst/>
                <a:latin typeface="+mn-lt"/>
              </a:rPr>
              <a:t>0</a:t>
            </a:r>
            <a:endParaRPr kumimoji="0" lang="fr-FR" altLang="fr-FR" sz="110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41" name="Rectangle 38">
            <a:extLst>
              <a:ext uri="{FF2B5EF4-FFF2-40B4-BE49-F238E27FC236}">
                <a16:creationId xmlns:a16="http://schemas.microsoft.com/office/drawing/2014/main" id="{63B9E1F5-1252-4AF1-ACF8-53E2752FF7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86032" y="6184138"/>
            <a:ext cx="216406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100" i="0" u="none" strike="noStrike" cap="none" normalizeH="0" baseline="0">
                <a:ln>
                  <a:noFill/>
                </a:ln>
                <a:solidFill>
                  <a:srgbClr val="000066"/>
                </a:solidFill>
                <a:effectLst/>
                <a:latin typeface="+mn-lt"/>
              </a:rPr>
              <a:t>240</a:t>
            </a:r>
            <a:endParaRPr kumimoji="0" lang="fr-FR" altLang="fr-FR" sz="110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42" name="Rectangle 39">
            <a:extLst>
              <a:ext uri="{FF2B5EF4-FFF2-40B4-BE49-F238E27FC236}">
                <a16:creationId xmlns:a16="http://schemas.microsoft.com/office/drawing/2014/main" id="{7A154AD6-87E4-4D6C-B09F-BFC571F9D6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82568" y="6184138"/>
            <a:ext cx="72136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100" i="0" u="none" strike="noStrike" cap="none" normalizeH="0" baseline="0">
                <a:ln>
                  <a:noFill/>
                </a:ln>
                <a:solidFill>
                  <a:srgbClr val="000066"/>
                </a:solidFill>
                <a:effectLst/>
                <a:latin typeface="+mn-lt"/>
              </a:rPr>
              <a:t>0</a:t>
            </a:r>
            <a:endParaRPr kumimoji="0" lang="fr-FR" altLang="fr-FR" sz="110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43" name="Rectangle 40">
            <a:extLst>
              <a:ext uri="{FF2B5EF4-FFF2-40B4-BE49-F238E27FC236}">
                <a16:creationId xmlns:a16="http://schemas.microsoft.com/office/drawing/2014/main" id="{039B0066-CC59-4E50-A40E-714783502E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26360" y="6184138"/>
            <a:ext cx="216406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100" i="0" u="none" strike="noStrike" cap="none" normalizeH="0" baseline="0">
                <a:ln>
                  <a:noFill/>
                </a:ln>
                <a:solidFill>
                  <a:srgbClr val="000066"/>
                </a:solidFill>
                <a:effectLst/>
                <a:latin typeface="+mn-lt"/>
              </a:rPr>
              <a:t>240</a:t>
            </a:r>
            <a:endParaRPr kumimoji="0" lang="fr-FR" altLang="fr-FR" sz="110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44" name="Rectangle 41">
            <a:extLst>
              <a:ext uri="{FF2B5EF4-FFF2-40B4-BE49-F238E27FC236}">
                <a16:creationId xmlns:a16="http://schemas.microsoft.com/office/drawing/2014/main" id="{0619A91E-7A9E-4F3B-B3EA-DB46310FB7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22895" y="6184138"/>
            <a:ext cx="72136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100" i="0" u="none" strike="noStrike" cap="none" normalizeH="0" baseline="0">
                <a:ln>
                  <a:noFill/>
                </a:ln>
                <a:solidFill>
                  <a:srgbClr val="000066"/>
                </a:solidFill>
                <a:effectLst/>
                <a:latin typeface="+mn-lt"/>
              </a:rPr>
              <a:t>0</a:t>
            </a:r>
            <a:endParaRPr kumimoji="0" lang="fr-FR" altLang="fr-FR" sz="110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45" name="Rectangle 42">
            <a:extLst>
              <a:ext uri="{FF2B5EF4-FFF2-40B4-BE49-F238E27FC236}">
                <a16:creationId xmlns:a16="http://schemas.microsoft.com/office/drawing/2014/main" id="{318A2925-3C2A-4F15-9114-B51A326A6F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66687" y="6184138"/>
            <a:ext cx="216406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100" i="0" u="none" strike="noStrike" cap="none" normalizeH="0" baseline="0">
                <a:ln>
                  <a:noFill/>
                </a:ln>
                <a:solidFill>
                  <a:srgbClr val="000066"/>
                </a:solidFill>
                <a:effectLst/>
                <a:latin typeface="+mn-lt"/>
              </a:rPr>
              <a:t>240</a:t>
            </a:r>
            <a:endParaRPr kumimoji="0" lang="fr-FR" altLang="fr-FR" sz="110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46" name="Rectangle 43">
            <a:extLst>
              <a:ext uri="{FF2B5EF4-FFF2-40B4-BE49-F238E27FC236}">
                <a16:creationId xmlns:a16="http://schemas.microsoft.com/office/drawing/2014/main" id="{87F4A832-1656-4E67-9C59-A5157203D3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63221" y="6184138"/>
            <a:ext cx="72136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100" i="0" u="none" strike="noStrike" cap="none" normalizeH="0" baseline="0">
                <a:ln>
                  <a:noFill/>
                </a:ln>
                <a:solidFill>
                  <a:srgbClr val="000066"/>
                </a:solidFill>
                <a:effectLst/>
                <a:latin typeface="+mn-lt"/>
              </a:rPr>
              <a:t>0</a:t>
            </a:r>
            <a:endParaRPr kumimoji="0" lang="fr-FR" altLang="fr-FR" sz="110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47" name="Rectangle 44">
            <a:extLst>
              <a:ext uri="{FF2B5EF4-FFF2-40B4-BE49-F238E27FC236}">
                <a16:creationId xmlns:a16="http://schemas.microsoft.com/office/drawing/2014/main" id="{50AC6DC5-79D2-411C-BC33-48978D5A2C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07014" y="6184138"/>
            <a:ext cx="216406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100" i="0" u="none" strike="noStrike" cap="none" normalizeH="0" baseline="0">
                <a:ln>
                  <a:noFill/>
                </a:ln>
                <a:solidFill>
                  <a:srgbClr val="000066"/>
                </a:solidFill>
                <a:effectLst/>
                <a:latin typeface="+mn-lt"/>
              </a:rPr>
              <a:t>240</a:t>
            </a:r>
            <a:endParaRPr kumimoji="0" lang="fr-FR" altLang="fr-FR" sz="110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48" name="Rectangle 45">
            <a:extLst>
              <a:ext uri="{FF2B5EF4-FFF2-40B4-BE49-F238E27FC236}">
                <a16:creationId xmlns:a16="http://schemas.microsoft.com/office/drawing/2014/main" id="{60D9A7CF-A753-44F9-A8A8-5AC1967DD0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30333" y="4330342"/>
            <a:ext cx="72136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100" i="0" u="none" strike="noStrike" cap="none" normalizeH="0" baseline="0">
                <a:ln>
                  <a:noFill/>
                </a:ln>
                <a:solidFill>
                  <a:srgbClr val="000066"/>
                </a:solidFill>
                <a:effectLst/>
                <a:latin typeface="+mn-lt"/>
              </a:rPr>
              <a:t>5</a:t>
            </a:r>
            <a:endParaRPr kumimoji="0" lang="fr-FR" altLang="fr-FR" sz="110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49" name="Rectangle 46">
            <a:extLst>
              <a:ext uri="{FF2B5EF4-FFF2-40B4-BE49-F238E27FC236}">
                <a16:creationId xmlns:a16="http://schemas.microsoft.com/office/drawing/2014/main" id="{3D05CA7C-7DE4-426D-BB3B-2FC12450D7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30333" y="4672728"/>
            <a:ext cx="72136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100" i="0" u="none" strike="noStrike" cap="none" normalizeH="0" baseline="0">
                <a:ln>
                  <a:noFill/>
                </a:ln>
                <a:solidFill>
                  <a:srgbClr val="000066"/>
                </a:solidFill>
                <a:effectLst/>
                <a:latin typeface="+mn-lt"/>
              </a:rPr>
              <a:t>4</a:t>
            </a:r>
            <a:endParaRPr kumimoji="0" lang="fr-FR" altLang="fr-FR" sz="110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50" name="Rectangle 47">
            <a:extLst>
              <a:ext uri="{FF2B5EF4-FFF2-40B4-BE49-F238E27FC236}">
                <a16:creationId xmlns:a16="http://schemas.microsoft.com/office/drawing/2014/main" id="{869E3DA7-9F31-4265-8543-CE50D30E90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30333" y="5015114"/>
            <a:ext cx="72136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100" i="0" u="none" strike="noStrike" cap="none" normalizeH="0" baseline="0">
                <a:ln>
                  <a:noFill/>
                </a:ln>
                <a:solidFill>
                  <a:srgbClr val="000066"/>
                </a:solidFill>
                <a:effectLst/>
                <a:latin typeface="+mn-lt"/>
              </a:rPr>
              <a:t>3</a:t>
            </a:r>
            <a:endParaRPr kumimoji="0" lang="fr-FR" altLang="fr-FR" sz="110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51" name="Rectangle 48">
            <a:extLst>
              <a:ext uri="{FF2B5EF4-FFF2-40B4-BE49-F238E27FC236}">
                <a16:creationId xmlns:a16="http://schemas.microsoft.com/office/drawing/2014/main" id="{36846BD2-FE78-486C-A66C-DB87CD8427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30333" y="5358945"/>
            <a:ext cx="72136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100" i="0" u="none" strike="noStrike" cap="none" normalizeH="0" baseline="0">
                <a:ln>
                  <a:noFill/>
                </a:ln>
                <a:solidFill>
                  <a:srgbClr val="000066"/>
                </a:solidFill>
                <a:effectLst/>
                <a:latin typeface="+mn-lt"/>
              </a:rPr>
              <a:t>2</a:t>
            </a:r>
            <a:endParaRPr kumimoji="0" lang="fr-FR" altLang="fr-FR" sz="110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52" name="Rectangle 49">
            <a:extLst>
              <a:ext uri="{FF2B5EF4-FFF2-40B4-BE49-F238E27FC236}">
                <a16:creationId xmlns:a16="http://schemas.microsoft.com/office/drawing/2014/main" id="{C93CDAA1-9A48-4D91-8F19-78E259D5CD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30333" y="5701330"/>
            <a:ext cx="72136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100" i="0" u="none" strike="noStrike" cap="none" normalizeH="0" baseline="0">
                <a:ln>
                  <a:noFill/>
                </a:ln>
                <a:solidFill>
                  <a:srgbClr val="000066"/>
                </a:solidFill>
                <a:effectLst/>
                <a:latin typeface="+mn-lt"/>
              </a:rPr>
              <a:t>1</a:t>
            </a:r>
            <a:endParaRPr kumimoji="0" lang="fr-FR" altLang="fr-FR" sz="110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53" name="Rectangle 50">
            <a:extLst>
              <a:ext uri="{FF2B5EF4-FFF2-40B4-BE49-F238E27FC236}">
                <a16:creationId xmlns:a16="http://schemas.microsoft.com/office/drawing/2014/main" id="{6E643206-33DE-4A06-AB3C-982FDBB7EC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30333" y="6043717"/>
            <a:ext cx="72136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100" i="0" u="none" strike="noStrike" cap="none" normalizeH="0" baseline="0">
                <a:ln>
                  <a:noFill/>
                </a:ln>
                <a:solidFill>
                  <a:srgbClr val="000066"/>
                </a:solidFill>
                <a:effectLst/>
                <a:latin typeface="+mn-lt"/>
              </a:rPr>
              <a:t>0</a:t>
            </a:r>
            <a:endParaRPr kumimoji="0" lang="fr-FR" altLang="fr-FR" sz="110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54" name="Rectangle 51">
            <a:extLst>
              <a:ext uri="{FF2B5EF4-FFF2-40B4-BE49-F238E27FC236}">
                <a16:creationId xmlns:a16="http://schemas.microsoft.com/office/drawing/2014/main" id="{F93A21F6-363A-48CB-BF45-3A469CF339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59491" y="6184138"/>
            <a:ext cx="72136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100" i="0" u="none" strike="noStrike" cap="none" normalizeH="0" baseline="0">
                <a:ln>
                  <a:noFill/>
                </a:ln>
                <a:solidFill>
                  <a:srgbClr val="000066"/>
                </a:solidFill>
                <a:effectLst/>
                <a:latin typeface="+mn-lt"/>
              </a:rPr>
              <a:t>0</a:t>
            </a:r>
            <a:endParaRPr kumimoji="0" lang="fr-FR" altLang="fr-FR" sz="110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55" name="Rectangle 52">
            <a:extLst>
              <a:ext uri="{FF2B5EF4-FFF2-40B4-BE49-F238E27FC236}">
                <a16:creationId xmlns:a16="http://schemas.microsoft.com/office/drawing/2014/main" id="{B6954A89-ED70-4074-80ED-FCC85AA3B2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03283" y="6184138"/>
            <a:ext cx="216406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100" i="0" u="none" strike="noStrike" cap="none" normalizeH="0" baseline="0">
                <a:ln>
                  <a:noFill/>
                </a:ln>
                <a:solidFill>
                  <a:srgbClr val="000066"/>
                </a:solidFill>
                <a:effectLst/>
                <a:latin typeface="+mn-lt"/>
              </a:rPr>
              <a:t>240</a:t>
            </a:r>
            <a:endParaRPr kumimoji="0" lang="fr-FR" altLang="fr-FR" sz="110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56" name="Freeform 53">
            <a:extLst>
              <a:ext uri="{FF2B5EF4-FFF2-40B4-BE49-F238E27FC236}">
                <a16:creationId xmlns:a16="http://schemas.microsoft.com/office/drawing/2014/main" id="{40F4EB15-FB25-4E60-826F-9E02684CA3D2}"/>
              </a:ext>
            </a:extLst>
          </p:cNvPr>
          <p:cNvSpPr>
            <a:spLocks/>
          </p:cNvSpPr>
          <p:nvPr/>
        </p:nvSpPr>
        <p:spPr bwMode="auto">
          <a:xfrm>
            <a:off x="1321718" y="5204654"/>
            <a:ext cx="71557" cy="0"/>
          </a:xfrm>
          <a:custGeom>
            <a:avLst/>
            <a:gdLst>
              <a:gd name="T0" fmla="*/ 48 w 48"/>
              <a:gd name="T1" fmla="*/ 24 w 48"/>
              <a:gd name="T2" fmla="*/ 0 w 48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48">
                <a:moveTo>
                  <a:pt x="48" y="0"/>
                </a:moveTo>
                <a:lnTo>
                  <a:pt x="24" y="0"/>
                </a:lnTo>
                <a:lnTo>
                  <a:pt x="0" y="0"/>
                </a:lnTo>
              </a:path>
            </a:pathLst>
          </a:custGeom>
          <a:noFill/>
          <a:ln w="14288">
            <a:solidFill>
              <a:srgbClr val="FF66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1100"/>
          </a:p>
        </p:txBody>
      </p:sp>
      <p:sp>
        <p:nvSpPr>
          <p:cNvPr id="57" name="Line 54">
            <a:extLst>
              <a:ext uri="{FF2B5EF4-FFF2-40B4-BE49-F238E27FC236}">
                <a16:creationId xmlns:a16="http://schemas.microsoft.com/office/drawing/2014/main" id="{882510BF-A910-42B7-B7E0-E17D2A402694}"/>
              </a:ext>
            </a:extLst>
          </p:cNvPr>
          <p:cNvSpPr>
            <a:spLocks noChangeShapeType="1"/>
          </p:cNvSpPr>
          <p:nvPr/>
        </p:nvSpPr>
        <p:spPr bwMode="auto">
          <a:xfrm>
            <a:off x="1357497" y="4876715"/>
            <a:ext cx="0" cy="327940"/>
          </a:xfrm>
          <a:prstGeom prst="line">
            <a:avLst/>
          </a:prstGeom>
          <a:noFill/>
          <a:ln w="14288">
            <a:solidFill>
              <a:srgbClr val="FF66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1100"/>
          </a:p>
        </p:txBody>
      </p:sp>
      <p:sp>
        <p:nvSpPr>
          <p:cNvPr id="58" name="Line 55">
            <a:extLst>
              <a:ext uri="{FF2B5EF4-FFF2-40B4-BE49-F238E27FC236}">
                <a16:creationId xmlns:a16="http://schemas.microsoft.com/office/drawing/2014/main" id="{D6A13278-62B3-4402-8A9D-F0B670487AE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357497" y="4876715"/>
            <a:ext cx="35779" cy="0"/>
          </a:xfrm>
          <a:prstGeom prst="line">
            <a:avLst/>
          </a:prstGeom>
          <a:noFill/>
          <a:ln w="14288">
            <a:solidFill>
              <a:srgbClr val="FF66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1100"/>
          </a:p>
        </p:txBody>
      </p:sp>
      <p:sp>
        <p:nvSpPr>
          <p:cNvPr id="59" name="Line 56">
            <a:extLst>
              <a:ext uri="{FF2B5EF4-FFF2-40B4-BE49-F238E27FC236}">
                <a16:creationId xmlns:a16="http://schemas.microsoft.com/office/drawing/2014/main" id="{13E07411-5137-402A-A99A-E4B9455A432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321718" y="4876715"/>
            <a:ext cx="35779" cy="0"/>
          </a:xfrm>
          <a:prstGeom prst="line">
            <a:avLst/>
          </a:prstGeom>
          <a:noFill/>
          <a:ln w="14288">
            <a:solidFill>
              <a:srgbClr val="FF66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1100"/>
          </a:p>
        </p:txBody>
      </p:sp>
      <p:sp>
        <p:nvSpPr>
          <p:cNvPr id="60" name="Line 57">
            <a:extLst>
              <a:ext uri="{FF2B5EF4-FFF2-40B4-BE49-F238E27FC236}">
                <a16:creationId xmlns:a16="http://schemas.microsoft.com/office/drawing/2014/main" id="{49C70DE0-5719-4375-83C7-8B42F37AEBF2}"/>
              </a:ext>
            </a:extLst>
          </p:cNvPr>
          <p:cNvSpPr>
            <a:spLocks noChangeShapeType="1"/>
          </p:cNvSpPr>
          <p:nvPr/>
        </p:nvSpPr>
        <p:spPr bwMode="auto">
          <a:xfrm>
            <a:off x="1773424" y="4697576"/>
            <a:ext cx="0" cy="348165"/>
          </a:xfrm>
          <a:prstGeom prst="line">
            <a:avLst/>
          </a:prstGeom>
          <a:noFill/>
          <a:ln w="14288">
            <a:solidFill>
              <a:srgbClr val="FF66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1100"/>
          </a:p>
        </p:txBody>
      </p:sp>
      <p:sp>
        <p:nvSpPr>
          <p:cNvPr id="61" name="Freeform 58">
            <a:extLst>
              <a:ext uri="{FF2B5EF4-FFF2-40B4-BE49-F238E27FC236}">
                <a16:creationId xmlns:a16="http://schemas.microsoft.com/office/drawing/2014/main" id="{E15BE6EE-9DD7-48DE-BEB9-92C62374742B}"/>
              </a:ext>
            </a:extLst>
          </p:cNvPr>
          <p:cNvSpPr>
            <a:spLocks/>
          </p:cNvSpPr>
          <p:nvPr/>
        </p:nvSpPr>
        <p:spPr bwMode="auto">
          <a:xfrm>
            <a:off x="1737645" y="4697576"/>
            <a:ext cx="71557" cy="0"/>
          </a:xfrm>
          <a:custGeom>
            <a:avLst/>
            <a:gdLst>
              <a:gd name="T0" fmla="*/ 48 w 48"/>
              <a:gd name="T1" fmla="*/ 24 w 48"/>
              <a:gd name="T2" fmla="*/ 0 w 48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48">
                <a:moveTo>
                  <a:pt x="48" y="0"/>
                </a:moveTo>
                <a:lnTo>
                  <a:pt x="24" y="0"/>
                </a:lnTo>
                <a:lnTo>
                  <a:pt x="0" y="0"/>
                </a:lnTo>
              </a:path>
            </a:pathLst>
          </a:custGeom>
          <a:noFill/>
          <a:ln w="14288">
            <a:solidFill>
              <a:srgbClr val="FF66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1100"/>
          </a:p>
        </p:txBody>
      </p:sp>
      <p:sp>
        <p:nvSpPr>
          <p:cNvPr id="62" name="Freeform 59">
            <a:extLst>
              <a:ext uri="{FF2B5EF4-FFF2-40B4-BE49-F238E27FC236}">
                <a16:creationId xmlns:a16="http://schemas.microsoft.com/office/drawing/2014/main" id="{E750F73A-574F-4F38-B0EE-37F7D9487306}"/>
              </a:ext>
            </a:extLst>
          </p:cNvPr>
          <p:cNvSpPr>
            <a:spLocks/>
          </p:cNvSpPr>
          <p:nvPr/>
        </p:nvSpPr>
        <p:spPr bwMode="auto">
          <a:xfrm>
            <a:off x="1737645" y="5045741"/>
            <a:ext cx="71557" cy="0"/>
          </a:xfrm>
          <a:custGeom>
            <a:avLst/>
            <a:gdLst>
              <a:gd name="T0" fmla="*/ 48 w 48"/>
              <a:gd name="T1" fmla="*/ 24 w 48"/>
              <a:gd name="T2" fmla="*/ 0 w 48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48">
                <a:moveTo>
                  <a:pt x="48" y="0"/>
                </a:moveTo>
                <a:lnTo>
                  <a:pt x="24" y="0"/>
                </a:lnTo>
                <a:lnTo>
                  <a:pt x="0" y="0"/>
                </a:lnTo>
              </a:path>
            </a:pathLst>
          </a:custGeom>
          <a:noFill/>
          <a:ln w="14288">
            <a:solidFill>
              <a:srgbClr val="FF66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1100"/>
          </a:p>
        </p:txBody>
      </p:sp>
      <p:sp>
        <p:nvSpPr>
          <p:cNvPr id="63" name="Line 60">
            <a:extLst>
              <a:ext uri="{FF2B5EF4-FFF2-40B4-BE49-F238E27FC236}">
                <a16:creationId xmlns:a16="http://schemas.microsoft.com/office/drawing/2014/main" id="{C2F93EBB-484D-4F53-9EEB-5DC84B04B6D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562045" y="5273998"/>
            <a:ext cx="35779" cy="0"/>
          </a:xfrm>
          <a:prstGeom prst="line">
            <a:avLst/>
          </a:prstGeom>
          <a:noFill/>
          <a:ln w="14288">
            <a:solidFill>
              <a:srgbClr val="FF66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1100"/>
          </a:p>
        </p:txBody>
      </p:sp>
      <p:sp>
        <p:nvSpPr>
          <p:cNvPr id="5120" name="Line 61">
            <a:extLst>
              <a:ext uri="{FF2B5EF4-FFF2-40B4-BE49-F238E27FC236}">
                <a16:creationId xmlns:a16="http://schemas.microsoft.com/office/drawing/2014/main" id="{AEBC09F9-EDD6-4347-BB79-D69BD6293FE5}"/>
              </a:ext>
            </a:extLst>
          </p:cNvPr>
          <p:cNvSpPr>
            <a:spLocks noChangeShapeType="1"/>
          </p:cNvSpPr>
          <p:nvPr/>
        </p:nvSpPr>
        <p:spPr bwMode="auto">
          <a:xfrm>
            <a:off x="2597824" y="5273998"/>
            <a:ext cx="0" cy="271597"/>
          </a:xfrm>
          <a:prstGeom prst="line">
            <a:avLst/>
          </a:prstGeom>
          <a:noFill/>
          <a:ln w="14288">
            <a:solidFill>
              <a:srgbClr val="FF66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1100"/>
          </a:p>
        </p:txBody>
      </p:sp>
      <p:sp>
        <p:nvSpPr>
          <p:cNvPr id="5121" name="Freeform 62">
            <a:extLst>
              <a:ext uri="{FF2B5EF4-FFF2-40B4-BE49-F238E27FC236}">
                <a16:creationId xmlns:a16="http://schemas.microsoft.com/office/drawing/2014/main" id="{3CD443CD-5229-4212-BBE5-BC58F19E3ACD}"/>
              </a:ext>
            </a:extLst>
          </p:cNvPr>
          <p:cNvSpPr>
            <a:spLocks/>
          </p:cNvSpPr>
          <p:nvPr/>
        </p:nvSpPr>
        <p:spPr bwMode="auto">
          <a:xfrm>
            <a:off x="2562045" y="5545596"/>
            <a:ext cx="71557" cy="0"/>
          </a:xfrm>
          <a:custGeom>
            <a:avLst/>
            <a:gdLst>
              <a:gd name="T0" fmla="*/ 48 w 48"/>
              <a:gd name="T1" fmla="*/ 24 w 48"/>
              <a:gd name="T2" fmla="*/ 0 w 48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48">
                <a:moveTo>
                  <a:pt x="48" y="0"/>
                </a:moveTo>
                <a:lnTo>
                  <a:pt x="24" y="0"/>
                </a:lnTo>
                <a:lnTo>
                  <a:pt x="0" y="0"/>
                </a:lnTo>
              </a:path>
            </a:pathLst>
          </a:custGeom>
          <a:noFill/>
          <a:ln w="14288">
            <a:solidFill>
              <a:srgbClr val="FF66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1100"/>
          </a:p>
        </p:txBody>
      </p:sp>
      <p:sp>
        <p:nvSpPr>
          <p:cNvPr id="5124" name="Line 63">
            <a:extLst>
              <a:ext uri="{FF2B5EF4-FFF2-40B4-BE49-F238E27FC236}">
                <a16:creationId xmlns:a16="http://schemas.microsoft.com/office/drawing/2014/main" id="{2422EAC8-F53E-40C7-A620-9235B314E0B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597824" y="5273998"/>
            <a:ext cx="35779" cy="0"/>
          </a:xfrm>
          <a:prstGeom prst="line">
            <a:avLst/>
          </a:prstGeom>
          <a:noFill/>
          <a:ln w="14288">
            <a:solidFill>
              <a:srgbClr val="FF66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1100"/>
          </a:p>
        </p:txBody>
      </p:sp>
      <p:sp>
        <p:nvSpPr>
          <p:cNvPr id="5125" name="Freeform 64">
            <a:extLst>
              <a:ext uri="{FF2B5EF4-FFF2-40B4-BE49-F238E27FC236}">
                <a16:creationId xmlns:a16="http://schemas.microsoft.com/office/drawing/2014/main" id="{C139A9EA-1039-40D1-BCB6-3B887B827CC8}"/>
              </a:ext>
            </a:extLst>
          </p:cNvPr>
          <p:cNvSpPr>
            <a:spLocks/>
          </p:cNvSpPr>
          <p:nvPr/>
        </p:nvSpPr>
        <p:spPr bwMode="auto">
          <a:xfrm>
            <a:off x="2977973" y="5440134"/>
            <a:ext cx="71557" cy="0"/>
          </a:xfrm>
          <a:custGeom>
            <a:avLst/>
            <a:gdLst>
              <a:gd name="T0" fmla="*/ 48 w 48"/>
              <a:gd name="T1" fmla="*/ 24 w 48"/>
              <a:gd name="T2" fmla="*/ 0 w 48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48">
                <a:moveTo>
                  <a:pt x="48" y="0"/>
                </a:moveTo>
                <a:lnTo>
                  <a:pt x="24" y="0"/>
                </a:lnTo>
                <a:lnTo>
                  <a:pt x="0" y="0"/>
                </a:lnTo>
              </a:path>
            </a:pathLst>
          </a:custGeom>
          <a:noFill/>
          <a:ln w="14288">
            <a:solidFill>
              <a:srgbClr val="FF66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1100"/>
          </a:p>
        </p:txBody>
      </p:sp>
      <p:sp>
        <p:nvSpPr>
          <p:cNvPr id="5126" name="Line 65">
            <a:extLst>
              <a:ext uri="{FF2B5EF4-FFF2-40B4-BE49-F238E27FC236}">
                <a16:creationId xmlns:a16="http://schemas.microsoft.com/office/drawing/2014/main" id="{2410BEB3-E469-42BF-B70B-C2E3FA86E003}"/>
              </a:ext>
            </a:extLst>
          </p:cNvPr>
          <p:cNvSpPr>
            <a:spLocks noChangeShapeType="1"/>
          </p:cNvSpPr>
          <p:nvPr/>
        </p:nvSpPr>
        <p:spPr bwMode="auto">
          <a:xfrm>
            <a:off x="3013751" y="5117974"/>
            <a:ext cx="0" cy="322161"/>
          </a:xfrm>
          <a:prstGeom prst="line">
            <a:avLst/>
          </a:prstGeom>
          <a:noFill/>
          <a:ln w="14288">
            <a:solidFill>
              <a:srgbClr val="FF66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1100"/>
          </a:p>
        </p:txBody>
      </p:sp>
      <p:sp>
        <p:nvSpPr>
          <p:cNvPr id="5127" name="Freeform 66">
            <a:extLst>
              <a:ext uri="{FF2B5EF4-FFF2-40B4-BE49-F238E27FC236}">
                <a16:creationId xmlns:a16="http://schemas.microsoft.com/office/drawing/2014/main" id="{B27F0B9E-A3FA-4AE1-AD44-12FB519D3124}"/>
              </a:ext>
            </a:extLst>
          </p:cNvPr>
          <p:cNvSpPr>
            <a:spLocks/>
          </p:cNvSpPr>
          <p:nvPr/>
        </p:nvSpPr>
        <p:spPr bwMode="auto">
          <a:xfrm>
            <a:off x="2977973" y="5117974"/>
            <a:ext cx="71557" cy="0"/>
          </a:xfrm>
          <a:custGeom>
            <a:avLst/>
            <a:gdLst>
              <a:gd name="T0" fmla="*/ 48 w 48"/>
              <a:gd name="T1" fmla="*/ 24 w 48"/>
              <a:gd name="T2" fmla="*/ 0 w 48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48">
                <a:moveTo>
                  <a:pt x="48" y="0"/>
                </a:moveTo>
                <a:lnTo>
                  <a:pt x="24" y="0"/>
                </a:lnTo>
                <a:lnTo>
                  <a:pt x="0" y="0"/>
                </a:lnTo>
              </a:path>
            </a:pathLst>
          </a:custGeom>
          <a:noFill/>
          <a:ln w="14288">
            <a:solidFill>
              <a:srgbClr val="FF66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1100"/>
          </a:p>
        </p:txBody>
      </p:sp>
      <p:sp>
        <p:nvSpPr>
          <p:cNvPr id="5128" name="Line 67">
            <a:extLst>
              <a:ext uri="{FF2B5EF4-FFF2-40B4-BE49-F238E27FC236}">
                <a16:creationId xmlns:a16="http://schemas.microsoft.com/office/drawing/2014/main" id="{580DC57B-477B-43C5-9081-48E5C16F516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838151" y="5880758"/>
            <a:ext cx="35779" cy="0"/>
          </a:xfrm>
          <a:prstGeom prst="line">
            <a:avLst/>
          </a:prstGeom>
          <a:noFill/>
          <a:ln w="14288">
            <a:solidFill>
              <a:srgbClr val="FF66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1100"/>
          </a:p>
        </p:txBody>
      </p:sp>
      <p:sp>
        <p:nvSpPr>
          <p:cNvPr id="5129" name="Line 68">
            <a:extLst>
              <a:ext uri="{FF2B5EF4-FFF2-40B4-BE49-F238E27FC236}">
                <a16:creationId xmlns:a16="http://schemas.microsoft.com/office/drawing/2014/main" id="{462894E6-0060-4DA3-B227-AB26DACC90E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802372" y="5880758"/>
            <a:ext cx="35779" cy="0"/>
          </a:xfrm>
          <a:prstGeom prst="line">
            <a:avLst/>
          </a:prstGeom>
          <a:noFill/>
          <a:ln w="14288">
            <a:solidFill>
              <a:srgbClr val="FF66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1100"/>
          </a:p>
        </p:txBody>
      </p:sp>
      <p:sp>
        <p:nvSpPr>
          <p:cNvPr id="5130" name="Line 69">
            <a:extLst>
              <a:ext uri="{FF2B5EF4-FFF2-40B4-BE49-F238E27FC236}">
                <a16:creationId xmlns:a16="http://schemas.microsoft.com/office/drawing/2014/main" id="{427CBE86-309F-4FBA-9F5D-18EF8B19F5AA}"/>
              </a:ext>
            </a:extLst>
          </p:cNvPr>
          <p:cNvSpPr>
            <a:spLocks noChangeShapeType="1"/>
          </p:cNvSpPr>
          <p:nvPr/>
        </p:nvSpPr>
        <p:spPr bwMode="auto">
          <a:xfrm>
            <a:off x="3838151" y="5768074"/>
            <a:ext cx="0" cy="112684"/>
          </a:xfrm>
          <a:prstGeom prst="line">
            <a:avLst/>
          </a:prstGeom>
          <a:noFill/>
          <a:ln w="14288">
            <a:solidFill>
              <a:srgbClr val="FF66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1100"/>
          </a:p>
        </p:txBody>
      </p:sp>
      <p:sp>
        <p:nvSpPr>
          <p:cNvPr id="5131" name="Freeform 70">
            <a:extLst>
              <a:ext uri="{FF2B5EF4-FFF2-40B4-BE49-F238E27FC236}">
                <a16:creationId xmlns:a16="http://schemas.microsoft.com/office/drawing/2014/main" id="{FBF59187-7057-47F9-8355-77E7BB9AC8B8}"/>
              </a:ext>
            </a:extLst>
          </p:cNvPr>
          <p:cNvSpPr>
            <a:spLocks/>
          </p:cNvSpPr>
          <p:nvPr/>
        </p:nvSpPr>
        <p:spPr bwMode="auto">
          <a:xfrm>
            <a:off x="3802372" y="5768074"/>
            <a:ext cx="71557" cy="0"/>
          </a:xfrm>
          <a:custGeom>
            <a:avLst/>
            <a:gdLst>
              <a:gd name="T0" fmla="*/ 48 w 48"/>
              <a:gd name="T1" fmla="*/ 24 w 48"/>
              <a:gd name="T2" fmla="*/ 0 w 48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48">
                <a:moveTo>
                  <a:pt x="48" y="0"/>
                </a:moveTo>
                <a:lnTo>
                  <a:pt x="24" y="0"/>
                </a:lnTo>
                <a:lnTo>
                  <a:pt x="0" y="0"/>
                </a:lnTo>
              </a:path>
            </a:pathLst>
          </a:custGeom>
          <a:noFill/>
          <a:ln w="14288">
            <a:solidFill>
              <a:srgbClr val="FF66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1100"/>
          </a:p>
        </p:txBody>
      </p:sp>
      <p:sp>
        <p:nvSpPr>
          <p:cNvPr id="5132" name="Line 71">
            <a:extLst>
              <a:ext uri="{FF2B5EF4-FFF2-40B4-BE49-F238E27FC236}">
                <a16:creationId xmlns:a16="http://schemas.microsoft.com/office/drawing/2014/main" id="{6C1291C6-9894-4729-BF07-E4C9A0015606}"/>
              </a:ext>
            </a:extLst>
          </p:cNvPr>
          <p:cNvSpPr>
            <a:spLocks noChangeShapeType="1"/>
          </p:cNvSpPr>
          <p:nvPr/>
        </p:nvSpPr>
        <p:spPr bwMode="auto">
          <a:xfrm>
            <a:off x="4254078" y="5733402"/>
            <a:ext cx="0" cy="104016"/>
          </a:xfrm>
          <a:prstGeom prst="line">
            <a:avLst/>
          </a:prstGeom>
          <a:noFill/>
          <a:ln w="14288">
            <a:solidFill>
              <a:srgbClr val="FF66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1100"/>
          </a:p>
        </p:txBody>
      </p:sp>
      <p:sp>
        <p:nvSpPr>
          <p:cNvPr id="5133" name="Line 72">
            <a:extLst>
              <a:ext uri="{FF2B5EF4-FFF2-40B4-BE49-F238E27FC236}">
                <a16:creationId xmlns:a16="http://schemas.microsoft.com/office/drawing/2014/main" id="{A2C6F401-6474-4179-B86A-0D712B324D9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254078" y="5733402"/>
            <a:ext cx="35779" cy="0"/>
          </a:xfrm>
          <a:prstGeom prst="line">
            <a:avLst/>
          </a:prstGeom>
          <a:noFill/>
          <a:ln w="14288">
            <a:solidFill>
              <a:srgbClr val="FF66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1100"/>
          </a:p>
        </p:txBody>
      </p:sp>
      <p:sp>
        <p:nvSpPr>
          <p:cNvPr id="5134" name="Line 73">
            <a:extLst>
              <a:ext uri="{FF2B5EF4-FFF2-40B4-BE49-F238E27FC236}">
                <a16:creationId xmlns:a16="http://schemas.microsoft.com/office/drawing/2014/main" id="{FE67C9A3-6451-4A3F-9876-02008B2A9E8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218300" y="5733402"/>
            <a:ext cx="35779" cy="0"/>
          </a:xfrm>
          <a:prstGeom prst="line">
            <a:avLst/>
          </a:prstGeom>
          <a:noFill/>
          <a:ln w="14288">
            <a:solidFill>
              <a:srgbClr val="FF66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1100"/>
          </a:p>
        </p:txBody>
      </p:sp>
      <p:sp>
        <p:nvSpPr>
          <p:cNvPr id="5135" name="Freeform 74">
            <a:extLst>
              <a:ext uri="{FF2B5EF4-FFF2-40B4-BE49-F238E27FC236}">
                <a16:creationId xmlns:a16="http://schemas.microsoft.com/office/drawing/2014/main" id="{BDA08D43-B273-4C43-AF0B-2E8505BDC44B}"/>
              </a:ext>
            </a:extLst>
          </p:cNvPr>
          <p:cNvSpPr>
            <a:spLocks/>
          </p:cNvSpPr>
          <p:nvPr/>
        </p:nvSpPr>
        <p:spPr bwMode="auto">
          <a:xfrm>
            <a:off x="4218300" y="5837418"/>
            <a:ext cx="71557" cy="0"/>
          </a:xfrm>
          <a:custGeom>
            <a:avLst/>
            <a:gdLst>
              <a:gd name="T0" fmla="*/ 48 w 48"/>
              <a:gd name="T1" fmla="*/ 24 w 48"/>
              <a:gd name="T2" fmla="*/ 0 w 48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48">
                <a:moveTo>
                  <a:pt x="48" y="0"/>
                </a:moveTo>
                <a:lnTo>
                  <a:pt x="24" y="0"/>
                </a:lnTo>
                <a:lnTo>
                  <a:pt x="0" y="0"/>
                </a:lnTo>
              </a:path>
            </a:pathLst>
          </a:custGeom>
          <a:noFill/>
          <a:ln w="14288">
            <a:solidFill>
              <a:srgbClr val="FF66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1100"/>
          </a:p>
        </p:txBody>
      </p:sp>
      <p:sp>
        <p:nvSpPr>
          <p:cNvPr id="5136" name="Line 75">
            <a:extLst>
              <a:ext uri="{FF2B5EF4-FFF2-40B4-BE49-F238E27FC236}">
                <a16:creationId xmlns:a16="http://schemas.microsoft.com/office/drawing/2014/main" id="{1D8B251E-6880-4ED4-835C-E34337C5E001}"/>
              </a:ext>
            </a:extLst>
          </p:cNvPr>
          <p:cNvSpPr>
            <a:spLocks noChangeShapeType="1"/>
          </p:cNvSpPr>
          <p:nvPr/>
        </p:nvSpPr>
        <p:spPr bwMode="auto">
          <a:xfrm>
            <a:off x="5078478" y="5211877"/>
            <a:ext cx="0" cy="446402"/>
          </a:xfrm>
          <a:prstGeom prst="line">
            <a:avLst/>
          </a:prstGeom>
          <a:noFill/>
          <a:ln w="14288">
            <a:solidFill>
              <a:srgbClr val="FF66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1100"/>
          </a:p>
        </p:txBody>
      </p:sp>
      <p:sp>
        <p:nvSpPr>
          <p:cNvPr id="5137" name="Freeform 76">
            <a:extLst>
              <a:ext uri="{FF2B5EF4-FFF2-40B4-BE49-F238E27FC236}">
                <a16:creationId xmlns:a16="http://schemas.microsoft.com/office/drawing/2014/main" id="{3F9661D9-FD22-4C4E-A446-66E27C65192E}"/>
              </a:ext>
            </a:extLst>
          </p:cNvPr>
          <p:cNvSpPr>
            <a:spLocks/>
          </p:cNvSpPr>
          <p:nvPr/>
        </p:nvSpPr>
        <p:spPr bwMode="auto">
          <a:xfrm>
            <a:off x="5042699" y="5658280"/>
            <a:ext cx="73049" cy="0"/>
          </a:xfrm>
          <a:custGeom>
            <a:avLst/>
            <a:gdLst>
              <a:gd name="T0" fmla="*/ 49 w 49"/>
              <a:gd name="T1" fmla="*/ 24 w 49"/>
              <a:gd name="T2" fmla="*/ 0 w 49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49">
                <a:moveTo>
                  <a:pt x="49" y="0"/>
                </a:moveTo>
                <a:lnTo>
                  <a:pt x="24" y="0"/>
                </a:lnTo>
                <a:lnTo>
                  <a:pt x="0" y="0"/>
                </a:lnTo>
              </a:path>
            </a:pathLst>
          </a:custGeom>
          <a:noFill/>
          <a:ln w="14288">
            <a:solidFill>
              <a:srgbClr val="FF66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1100"/>
          </a:p>
        </p:txBody>
      </p:sp>
      <p:sp>
        <p:nvSpPr>
          <p:cNvPr id="5138" name="Freeform 77">
            <a:extLst>
              <a:ext uri="{FF2B5EF4-FFF2-40B4-BE49-F238E27FC236}">
                <a16:creationId xmlns:a16="http://schemas.microsoft.com/office/drawing/2014/main" id="{9C3BCD5A-A462-4D83-93E7-EAFD949E40F7}"/>
              </a:ext>
            </a:extLst>
          </p:cNvPr>
          <p:cNvSpPr>
            <a:spLocks/>
          </p:cNvSpPr>
          <p:nvPr/>
        </p:nvSpPr>
        <p:spPr bwMode="auto">
          <a:xfrm>
            <a:off x="5042699" y="5211877"/>
            <a:ext cx="73049" cy="0"/>
          </a:xfrm>
          <a:custGeom>
            <a:avLst/>
            <a:gdLst>
              <a:gd name="T0" fmla="*/ 49 w 49"/>
              <a:gd name="T1" fmla="*/ 24 w 49"/>
              <a:gd name="T2" fmla="*/ 0 w 49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49">
                <a:moveTo>
                  <a:pt x="49" y="0"/>
                </a:moveTo>
                <a:lnTo>
                  <a:pt x="24" y="0"/>
                </a:lnTo>
                <a:lnTo>
                  <a:pt x="0" y="0"/>
                </a:lnTo>
              </a:path>
            </a:pathLst>
          </a:custGeom>
          <a:noFill/>
          <a:ln w="14288">
            <a:solidFill>
              <a:srgbClr val="FF66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1100"/>
          </a:p>
        </p:txBody>
      </p:sp>
      <p:sp>
        <p:nvSpPr>
          <p:cNvPr id="5139" name="Line 78">
            <a:extLst>
              <a:ext uri="{FF2B5EF4-FFF2-40B4-BE49-F238E27FC236}">
                <a16:creationId xmlns:a16="http://schemas.microsoft.com/office/drawing/2014/main" id="{02A20752-178F-4E6F-8F02-CC053D0F335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458627" y="5026960"/>
            <a:ext cx="35779" cy="0"/>
          </a:xfrm>
          <a:prstGeom prst="line">
            <a:avLst/>
          </a:prstGeom>
          <a:noFill/>
          <a:ln w="14288">
            <a:solidFill>
              <a:srgbClr val="FF66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1100"/>
          </a:p>
        </p:txBody>
      </p:sp>
      <p:sp>
        <p:nvSpPr>
          <p:cNvPr id="5140" name="Freeform 79">
            <a:extLst>
              <a:ext uri="{FF2B5EF4-FFF2-40B4-BE49-F238E27FC236}">
                <a16:creationId xmlns:a16="http://schemas.microsoft.com/office/drawing/2014/main" id="{10D7AA80-4424-4495-92F6-39DC0243F9E0}"/>
              </a:ext>
            </a:extLst>
          </p:cNvPr>
          <p:cNvSpPr>
            <a:spLocks/>
          </p:cNvSpPr>
          <p:nvPr/>
        </p:nvSpPr>
        <p:spPr bwMode="auto">
          <a:xfrm>
            <a:off x="5458627" y="5625052"/>
            <a:ext cx="71557" cy="0"/>
          </a:xfrm>
          <a:custGeom>
            <a:avLst/>
            <a:gdLst>
              <a:gd name="T0" fmla="*/ 48 w 48"/>
              <a:gd name="T1" fmla="*/ 24 w 48"/>
              <a:gd name="T2" fmla="*/ 0 w 48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48">
                <a:moveTo>
                  <a:pt x="48" y="0"/>
                </a:moveTo>
                <a:lnTo>
                  <a:pt x="24" y="0"/>
                </a:lnTo>
                <a:lnTo>
                  <a:pt x="0" y="0"/>
                </a:lnTo>
              </a:path>
            </a:pathLst>
          </a:custGeom>
          <a:noFill/>
          <a:ln w="14288">
            <a:solidFill>
              <a:srgbClr val="FF66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1100"/>
          </a:p>
        </p:txBody>
      </p:sp>
      <p:sp>
        <p:nvSpPr>
          <p:cNvPr id="5141" name="Line 80">
            <a:extLst>
              <a:ext uri="{FF2B5EF4-FFF2-40B4-BE49-F238E27FC236}">
                <a16:creationId xmlns:a16="http://schemas.microsoft.com/office/drawing/2014/main" id="{D6E04232-EB65-4230-AD07-3DC5CF0777AF}"/>
              </a:ext>
            </a:extLst>
          </p:cNvPr>
          <p:cNvSpPr>
            <a:spLocks noChangeShapeType="1"/>
          </p:cNvSpPr>
          <p:nvPr/>
        </p:nvSpPr>
        <p:spPr bwMode="auto">
          <a:xfrm>
            <a:off x="5494405" y="5026960"/>
            <a:ext cx="0" cy="598092"/>
          </a:xfrm>
          <a:prstGeom prst="line">
            <a:avLst/>
          </a:prstGeom>
          <a:noFill/>
          <a:ln w="14288">
            <a:solidFill>
              <a:srgbClr val="FF66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1100"/>
          </a:p>
        </p:txBody>
      </p:sp>
      <p:sp>
        <p:nvSpPr>
          <p:cNvPr id="5142" name="Line 81">
            <a:extLst>
              <a:ext uri="{FF2B5EF4-FFF2-40B4-BE49-F238E27FC236}">
                <a16:creationId xmlns:a16="http://schemas.microsoft.com/office/drawing/2014/main" id="{4235C00D-5F5E-4450-9C9A-095C42981B4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494405" y="5026960"/>
            <a:ext cx="35779" cy="0"/>
          </a:xfrm>
          <a:prstGeom prst="line">
            <a:avLst/>
          </a:prstGeom>
          <a:noFill/>
          <a:ln w="14288">
            <a:solidFill>
              <a:srgbClr val="FF66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1100"/>
          </a:p>
        </p:txBody>
      </p:sp>
      <p:sp>
        <p:nvSpPr>
          <p:cNvPr id="5143" name="Line 82">
            <a:extLst>
              <a:ext uri="{FF2B5EF4-FFF2-40B4-BE49-F238E27FC236}">
                <a16:creationId xmlns:a16="http://schemas.microsoft.com/office/drawing/2014/main" id="{4F00243D-E29B-4780-9498-E11995DEBBA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938969" y="5087636"/>
            <a:ext cx="35779" cy="0"/>
          </a:xfrm>
          <a:prstGeom prst="line">
            <a:avLst/>
          </a:prstGeom>
          <a:noFill/>
          <a:ln w="14288">
            <a:solidFill>
              <a:srgbClr val="FF66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1100"/>
          </a:p>
        </p:txBody>
      </p:sp>
      <p:sp>
        <p:nvSpPr>
          <p:cNvPr id="5144" name="Line 83">
            <a:extLst>
              <a:ext uri="{FF2B5EF4-FFF2-40B4-BE49-F238E27FC236}">
                <a16:creationId xmlns:a16="http://schemas.microsoft.com/office/drawing/2014/main" id="{C534AB56-37A8-4561-A161-A12646C7EE12}"/>
              </a:ext>
            </a:extLst>
          </p:cNvPr>
          <p:cNvSpPr>
            <a:spLocks noChangeShapeType="1"/>
          </p:cNvSpPr>
          <p:nvPr/>
        </p:nvSpPr>
        <p:spPr bwMode="auto">
          <a:xfrm>
            <a:off x="6974747" y="4502546"/>
            <a:ext cx="0" cy="585090"/>
          </a:xfrm>
          <a:prstGeom prst="line">
            <a:avLst/>
          </a:prstGeom>
          <a:noFill/>
          <a:ln w="14288">
            <a:solidFill>
              <a:srgbClr val="FF66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1100"/>
          </a:p>
        </p:txBody>
      </p:sp>
      <p:sp>
        <p:nvSpPr>
          <p:cNvPr id="5145" name="Line 84">
            <a:extLst>
              <a:ext uri="{FF2B5EF4-FFF2-40B4-BE49-F238E27FC236}">
                <a16:creationId xmlns:a16="http://schemas.microsoft.com/office/drawing/2014/main" id="{39B3CF89-4721-4949-923D-7DB463BD8FA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974747" y="4502546"/>
            <a:ext cx="37270" cy="0"/>
          </a:xfrm>
          <a:prstGeom prst="line">
            <a:avLst/>
          </a:prstGeom>
          <a:noFill/>
          <a:ln w="14288">
            <a:solidFill>
              <a:srgbClr val="FF66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1100"/>
          </a:p>
        </p:txBody>
      </p:sp>
      <p:sp>
        <p:nvSpPr>
          <p:cNvPr id="5146" name="Line 85">
            <a:extLst>
              <a:ext uri="{FF2B5EF4-FFF2-40B4-BE49-F238E27FC236}">
                <a16:creationId xmlns:a16="http://schemas.microsoft.com/office/drawing/2014/main" id="{8A7B597C-B9DB-41C2-89BE-DA39130811E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974747" y="5087636"/>
            <a:ext cx="37270" cy="0"/>
          </a:xfrm>
          <a:prstGeom prst="line">
            <a:avLst/>
          </a:prstGeom>
          <a:noFill/>
          <a:ln w="14288">
            <a:solidFill>
              <a:srgbClr val="FF66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1100"/>
          </a:p>
        </p:txBody>
      </p:sp>
      <p:sp>
        <p:nvSpPr>
          <p:cNvPr id="5147" name="Line 86">
            <a:extLst>
              <a:ext uri="{FF2B5EF4-FFF2-40B4-BE49-F238E27FC236}">
                <a16:creationId xmlns:a16="http://schemas.microsoft.com/office/drawing/2014/main" id="{D25B26FC-10EF-48A0-9201-B5933A8A3CB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938969" y="4502546"/>
            <a:ext cx="35779" cy="0"/>
          </a:xfrm>
          <a:prstGeom prst="line">
            <a:avLst/>
          </a:prstGeom>
          <a:noFill/>
          <a:ln w="14288">
            <a:solidFill>
              <a:srgbClr val="FF66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1100"/>
          </a:p>
        </p:txBody>
      </p:sp>
      <p:sp>
        <p:nvSpPr>
          <p:cNvPr id="5148" name="Freeform 87">
            <a:extLst>
              <a:ext uri="{FF2B5EF4-FFF2-40B4-BE49-F238E27FC236}">
                <a16:creationId xmlns:a16="http://schemas.microsoft.com/office/drawing/2014/main" id="{5DDB86D1-C4F9-430A-BC23-44576E1E3B94}"/>
              </a:ext>
            </a:extLst>
          </p:cNvPr>
          <p:cNvSpPr>
            <a:spLocks/>
          </p:cNvSpPr>
          <p:nvPr/>
        </p:nvSpPr>
        <p:spPr bwMode="auto">
          <a:xfrm>
            <a:off x="7354896" y="5087636"/>
            <a:ext cx="71557" cy="0"/>
          </a:xfrm>
          <a:custGeom>
            <a:avLst/>
            <a:gdLst>
              <a:gd name="T0" fmla="*/ 48 w 48"/>
              <a:gd name="T1" fmla="*/ 24 w 48"/>
              <a:gd name="T2" fmla="*/ 0 w 48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48">
                <a:moveTo>
                  <a:pt x="48" y="0"/>
                </a:moveTo>
                <a:lnTo>
                  <a:pt x="24" y="0"/>
                </a:lnTo>
                <a:lnTo>
                  <a:pt x="0" y="0"/>
                </a:lnTo>
              </a:path>
            </a:pathLst>
          </a:custGeom>
          <a:noFill/>
          <a:ln w="14288">
            <a:solidFill>
              <a:srgbClr val="FF66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1100"/>
          </a:p>
        </p:txBody>
      </p:sp>
      <p:sp>
        <p:nvSpPr>
          <p:cNvPr id="5149" name="Line 88">
            <a:extLst>
              <a:ext uri="{FF2B5EF4-FFF2-40B4-BE49-F238E27FC236}">
                <a16:creationId xmlns:a16="http://schemas.microsoft.com/office/drawing/2014/main" id="{2CEDFA4F-4A00-4C09-9237-0A62E1C2A554}"/>
              </a:ext>
            </a:extLst>
          </p:cNvPr>
          <p:cNvSpPr>
            <a:spLocks noChangeShapeType="1"/>
          </p:cNvSpPr>
          <p:nvPr/>
        </p:nvSpPr>
        <p:spPr bwMode="auto">
          <a:xfrm>
            <a:off x="7390675" y="4505436"/>
            <a:ext cx="0" cy="582201"/>
          </a:xfrm>
          <a:prstGeom prst="line">
            <a:avLst/>
          </a:prstGeom>
          <a:noFill/>
          <a:ln w="14288">
            <a:solidFill>
              <a:srgbClr val="FF66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1100"/>
          </a:p>
        </p:txBody>
      </p:sp>
      <p:sp>
        <p:nvSpPr>
          <p:cNvPr id="5150" name="Freeform 89">
            <a:extLst>
              <a:ext uri="{FF2B5EF4-FFF2-40B4-BE49-F238E27FC236}">
                <a16:creationId xmlns:a16="http://schemas.microsoft.com/office/drawing/2014/main" id="{25915144-1D12-4166-ABA1-C04614CB2D4A}"/>
              </a:ext>
            </a:extLst>
          </p:cNvPr>
          <p:cNvSpPr>
            <a:spLocks/>
          </p:cNvSpPr>
          <p:nvPr/>
        </p:nvSpPr>
        <p:spPr bwMode="auto">
          <a:xfrm>
            <a:off x="7354896" y="4505436"/>
            <a:ext cx="71557" cy="0"/>
          </a:xfrm>
          <a:custGeom>
            <a:avLst/>
            <a:gdLst>
              <a:gd name="T0" fmla="*/ 48 w 48"/>
              <a:gd name="T1" fmla="*/ 24 w 48"/>
              <a:gd name="T2" fmla="*/ 0 w 48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48">
                <a:moveTo>
                  <a:pt x="48" y="0"/>
                </a:moveTo>
                <a:lnTo>
                  <a:pt x="24" y="0"/>
                </a:lnTo>
                <a:lnTo>
                  <a:pt x="0" y="0"/>
                </a:lnTo>
              </a:path>
            </a:pathLst>
          </a:custGeom>
          <a:noFill/>
          <a:ln w="14288">
            <a:solidFill>
              <a:srgbClr val="FF66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1100"/>
          </a:p>
        </p:txBody>
      </p:sp>
      <p:sp>
        <p:nvSpPr>
          <p:cNvPr id="5151" name="Line 90">
            <a:extLst>
              <a:ext uri="{FF2B5EF4-FFF2-40B4-BE49-F238E27FC236}">
                <a16:creationId xmlns:a16="http://schemas.microsoft.com/office/drawing/2014/main" id="{02FC1894-CE76-4CF3-9DE7-97CE9172184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357497" y="4888272"/>
            <a:ext cx="415927" cy="140133"/>
          </a:xfrm>
          <a:prstGeom prst="line">
            <a:avLst/>
          </a:prstGeom>
          <a:noFill/>
          <a:ln w="30163">
            <a:solidFill>
              <a:srgbClr val="FF66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1100"/>
          </a:p>
        </p:txBody>
      </p:sp>
      <p:sp>
        <p:nvSpPr>
          <p:cNvPr id="5152" name="Freeform 91">
            <a:extLst>
              <a:ext uri="{FF2B5EF4-FFF2-40B4-BE49-F238E27FC236}">
                <a16:creationId xmlns:a16="http://schemas.microsoft.com/office/drawing/2014/main" id="{946DFC5D-31CD-476F-B7C5-C48A8977BC9D}"/>
              </a:ext>
            </a:extLst>
          </p:cNvPr>
          <p:cNvSpPr>
            <a:spLocks/>
          </p:cNvSpPr>
          <p:nvPr/>
        </p:nvSpPr>
        <p:spPr bwMode="auto">
          <a:xfrm>
            <a:off x="1376877" y="5178650"/>
            <a:ext cx="71557" cy="0"/>
          </a:xfrm>
          <a:custGeom>
            <a:avLst/>
            <a:gdLst>
              <a:gd name="T0" fmla="*/ 48 w 48"/>
              <a:gd name="T1" fmla="*/ 24 w 48"/>
              <a:gd name="T2" fmla="*/ 0 w 48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48">
                <a:moveTo>
                  <a:pt x="48" y="0"/>
                </a:moveTo>
                <a:lnTo>
                  <a:pt x="24" y="0"/>
                </a:lnTo>
                <a:lnTo>
                  <a:pt x="0" y="0"/>
                </a:lnTo>
              </a:path>
            </a:pathLst>
          </a:custGeom>
          <a:noFill/>
          <a:ln w="14288">
            <a:solidFill>
              <a:srgbClr val="C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1100"/>
          </a:p>
        </p:txBody>
      </p:sp>
      <p:sp>
        <p:nvSpPr>
          <p:cNvPr id="5153" name="Line 92">
            <a:extLst>
              <a:ext uri="{FF2B5EF4-FFF2-40B4-BE49-F238E27FC236}">
                <a16:creationId xmlns:a16="http://schemas.microsoft.com/office/drawing/2014/main" id="{5EDBFBCA-A403-4B0B-A88B-7AAB793377C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412656" y="4868047"/>
            <a:ext cx="35779" cy="0"/>
          </a:xfrm>
          <a:prstGeom prst="line">
            <a:avLst/>
          </a:prstGeom>
          <a:noFill/>
          <a:ln w="14288">
            <a:solidFill>
              <a:srgbClr val="C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1100"/>
          </a:p>
        </p:txBody>
      </p:sp>
      <p:sp>
        <p:nvSpPr>
          <p:cNvPr id="5154" name="Line 93">
            <a:extLst>
              <a:ext uri="{FF2B5EF4-FFF2-40B4-BE49-F238E27FC236}">
                <a16:creationId xmlns:a16="http://schemas.microsoft.com/office/drawing/2014/main" id="{EBF4E9FA-3522-4F75-810F-E7608E78A1E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376877" y="4868047"/>
            <a:ext cx="35779" cy="0"/>
          </a:xfrm>
          <a:prstGeom prst="line">
            <a:avLst/>
          </a:prstGeom>
          <a:noFill/>
          <a:ln w="14288">
            <a:solidFill>
              <a:srgbClr val="C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1100"/>
          </a:p>
        </p:txBody>
      </p:sp>
      <p:sp>
        <p:nvSpPr>
          <p:cNvPr id="5155" name="Line 94">
            <a:extLst>
              <a:ext uri="{FF2B5EF4-FFF2-40B4-BE49-F238E27FC236}">
                <a16:creationId xmlns:a16="http://schemas.microsoft.com/office/drawing/2014/main" id="{DBB011D4-87D6-4A6C-8720-F30A8C14175A}"/>
              </a:ext>
            </a:extLst>
          </p:cNvPr>
          <p:cNvSpPr>
            <a:spLocks noChangeShapeType="1"/>
          </p:cNvSpPr>
          <p:nvPr/>
        </p:nvSpPr>
        <p:spPr bwMode="auto">
          <a:xfrm>
            <a:off x="1412656" y="4868047"/>
            <a:ext cx="0" cy="310604"/>
          </a:xfrm>
          <a:prstGeom prst="line">
            <a:avLst/>
          </a:prstGeom>
          <a:noFill/>
          <a:ln w="14288">
            <a:solidFill>
              <a:srgbClr val="C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1100"/>
          </a:p>
        </p:txBody>
      </p:sp>
      <p:sp>
        <p:nvSpPr>
          <p:cNvPr id="5156" name="Freeform 95">
            <a:extLst>
              <a:ext uri="{FF2B5EF4-FFF2-40B4-BE49-F238E27FC236}">
                <a16:creationId xmlns:a16="http://schemas.microsoft.com/office/drawing/2014/main" id="{EB3F931C-1E1B-4E7A-B18B-882AB964B62B}"/>
              </a:ext>
            </a:extLst>
          </p:cNvPr>
          <p:cNvSpPr>
            <a:spLocks/>
          </p:cNvSpPr>
          <p:nvPr/>
        </p:nvSpPr>
        <p:spPr bwMode="auto">
          <a:xfrm>
            <a:off x="1792804" y="5065966"/>
            <a:ext cx="71557" cy="0"/>
          </a:xfrm>
          <a:custGeom>
            <a:avLst/>
            <a:gdLst>
              <a:gd name="T0" fmla="*/ 48 w 48"/>
              <a:gd name="T1" fmla="*/ 24 w 48"/>
              <a:gd name="T2" fmla="*/ 0 w 48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48">
                <a:moveTo>
                  <a:pt x="48" y="0"/>
                </a:moveTo>
                <a:lnTo>
                  <a:pt x="24" y="0"/>
                </a:lnTo>
                <a:lnTo>
                  <a:pt x="0" y="0"/>
                </a:lnTo>
              </a:path>
            </a:pathLst>
          </a:custGeom>
          <a:noFill/>
          <a:ln w="14288">
            <a:solidFill>
              <a:srgbClr val="C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1100"/>
          </a:p>
        </p:txBody>
      </p:sp>
      <p:sp>
        <p:nvSpPr>
          <p:cNvPr id="5157" name="Line 96">
            <a:extLst>
              <a:ext uri="{FF2B5EF4-FFF2-40B4-BE49-F238E27FC236}">
                <a16:creationId xmlns:a16="http://schemas.microsoft.com/office/drawing/2014/main" id="{1831DA10-F19A-4E38-98AF-C3ACA94D77A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828582" y="4680240"/>
            <a:ext cx="35779" cy="0"/>
          </a:xfrm>
          <a:prstGeom prst="line">
            <a:avLst/>
          </a:prstGeom>
          <a:noFill/>
          <a:ln w="14288">
            <a:solidFill>
              <a:srgbClr val="C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1100"/>
          </a:p>
        </p:txBody>
      </p:sp>
      <p:sp>
        <p:nvSpPr>
          <p:cNvPr id="5158" name="Line 97">
            <a:extLst>
              <a:ext uri="{FF2B5EF4-FFF2-40B4-BE49-F238E27FC236}">
                <a16:creationId xmlns:a16="http://schemas.microsoft.com/office/drawing/2014/main" id="{A0187F95-21A0-4529-93DE-859A671DF46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792804" y="4680240"/>
            <a:ext cx="35779" cy="0"/>
          </a:xfrm>
          <a:prstGeom prst="line">
            <a:avLst/>
          </a:prstGeom>
          <a:noFill/>
          <a:ln w="14288">
            <a:solidFill>
              <a:srgbClr val="C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1100"/>
          </a:p>
        </p:txBody>
      </p:sp>
      <p:sp>
        <p:nvSpPr>
          <p:cNvPr id="5159" name="Line 98">
            <a:extLst>
              <a:ext uri="{FF2B5EF4-FFF2-40B4-BE49-F238E27FC236}">
                <a16:creationId xmlns:a16="http://schemas.microsoft.com/office/drawing/2014/main" id="{93730C57-28BE-4406-97AD-0BAA95FE1744}"/>
              </a:ext>
            </a:extLst>
          </p:cNvPr>
          <p:cNvSpPr>
            <a:spLocks noChangeShapeType="1"/>
          </p:cNvSpPr>
          <p:nvPr/>
        </p:nvSpPr>
        <p:spPr bwMode="auto">
          <a:xfrm>
            <a:off x="1828582" y="4680240"/>
            <a:ext cx="0" cy="385726"/>
          </a:xfrm>
          <a:prstGeom prst="line">
            <a:avLst/>
          </a:prstGeom>
          <a:noFill/>
          <a:ln w="14288">
            <a:solidFill>
              <a:srgbClr val="C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1100"/>
          </a:p>
        </p:txBody>
      </p:sp>
      <p:sp>
        <p:nvSpPr>
          <p:cNvPr id="5160" name="Line 99">
            <a:extLst>
              <a:ext uri="{FF2B5EF4-FFF2-40B4-BE49-F238E27FC236}">
                <a16:creationId xmlns:a16="http://schemas.microsoft.com/office/drawing/2014/main" id="{7584909E-E437-413C-B803-F2A31D909E4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652983" y="5291334"/>
            <a:ext cx="35779" cy="0"/>
          </a:xfrm>
          <a:prstGeom prst="line">
            <a:avLst/>
          </a:prstGeom>
          <a:noFill/>
          <a:ln w="14288">
            <a:solidFill>
              <a:srgbClr val="C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1100"/>
          </a:p>
        </p:txBody>
      </p:sp>
      <p:sp>
        <p:nvSpPr>
          <p:cNvPr id="5161" name="Line 100">
            <a:extLst>
              <a:ext uri="{FF2B5EF4-FFF2-40B4-BE49-F238E27FC236}">
                <a16:creationId xmlns:a16="http://schemas.microsoft.com/office/drawing/2014/main" id="{AC67ADEC-F006-4E64-8BA3-176FA9E3E1B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617204" y="5560042"/>
            <a:ext cx="35779" cy="0"/>
          </a:xfrm>
          <a:prstGeom prst="line">
            <a:avLst/>
          </a:prstGeom>
          <a:noFill/>
          <a:ln w="14288">
            <a:solidFill>
              <a:srgbClr val="FF66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1100"/>
          </a:p>
        </p:txBody>
      </p:sp>
      <p:sp>
        <p:nvSpPr>
          <p:cNvPr id="5162" name="Line 101">
            <a:extLst>
              <a:ext uri="{FF2B5EF4-FFF2-40B4-BE49-F238E27FC236}">
                <a16:creationId xmlns:a16="http://schemas.microsoft.com/office/drawing/2014/main" id="{B1AA21E2-2205-4FC4-947F-9917C6A66C6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652983" y="5560042"/>
            <a:ext cx="35779" cy="0"/>
          </a:xfrm>
          <a:prstGeom prst="line">
            <a:avLst/>
          </a:prstGeom>
          <a:noFill/>
          <a:ln w="14288">
            <a:solidFill>
              <a:srgbClr val="C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1100"/>
          </a:p>
        </p:txBody>
      </p:sp>
      <p:sp>
        <p:nvSpPr>
          <p:cNvPr id="5163" name="Line 102">
            <a:extLst>
              <a:ext uri="{FF2B5EF4-FFF2-40B4-BE49-F238E27FC236}">
                <a16:creationId xmlns:a16="http://schemas.microsoft.com/office/drawing/2014/main" id="{35F63941-FA40-4ECA-B49C-191F14DDD44A}"/>
              </a:ext>
            </a:extLst>
          </p:cNvPr>
          <p:cNvSpPr>
            <a:spLocks noChangeShapeType="1"/>
          </p:cNvSpPr>
          <p:nvPr/>
        </p:nvSpPr>
        <p:spPr bwMode="auto">
          <a:xfrm>
            <a:off x="2652983" y="5291334"/>
            <a:ext cx="0" cy="268708"/>
          </a:xfrm>
          <a:prstGeom prst="line">
            <a:avLst/>
          </a:prstGeom>
          <a:noFill/>
          <a:ln w="14288">
            <a:solidFill>
              <a:srgbClr val="FF66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1100"/>
          </a:p>
        </p:txBody>
      </p:sp>
      <p:sp>
        <p:nvSpPr>
          <p:cNvPr id="5164" name="Line 103">
            <a:extLst>
              <a:ext uri="{FF2B5EF4-FFF2-40B4-BE49-F238E27FC236}">
                <a16:creationId xmlns:a16="http://schemas.microsoft.com/office/drawing/2014/main" id="{9430CC1E-99BF-4E48-9402-20EB2420221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617204" y="5291334"/>
            <a:ext cx="35779" cy="0"/>
          </a:xfrm>
          <a:prstGeom prst="line">
            <a:avLst/>
          </a:prstGeom>
          <a:noFill/>
          <a:ln w="14288">
            <a:solidFill>
              <a:srgbClr val="FF66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1100"/>
          </a:p>
        </p:txBody>
      </p:sp>
      <p:sp>
        <p:nvSpPr>
          <p:cNvPr id="5165" name="Freeform 104">
            <a:extLst>
              <a:ext uri="{FF2B5EF4-FFF2-40B4-BE49-F238E27FC236}">
                <a16:creationId xmlns:a16="http://schemas.microsoft.com/office/drawing/2014/main" id="{6DEC8353-794D-4792-8C29-189BCA4AFF94}"/>
              </a:ext>
            </a:extLst>
          </p:cNvPr>
          <p:cNvSpPr>
            <a:spLocks/>
          </p:cNvSpPr>
          <p:nvPr/>
        </p:nvSpPr>
        <p:spPr bwMode="auto">
          <a:xfrm>
            <a:off x="3033131" y="5497921"/>
            <a:ext cx="71557" cy="0"/>
          </a:xfrm>
          <a:custGeom>
            <a:avLst/>
            <a:gdLst>
              <a:gd name="T0" fmla="*/ 48 w 48"/>
              <a:gd name="T1" fmla="*/ 24 w 48"/>
              <a:gd name="T2" fmla="*/ 0 w 48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48">
                <a:moveTo>
                  <a:pt x="48" y="0"/>
                </a:moveTo>
                <a:lnTo>
                  <a:pt x="24" y="0"/>
                </a:lnTo>
                <a:lnTo>
                  <a:pt x="0" y="0"/>
                </a:lnTo>
              </a:path>
            </a:pathLst>
          </a:custGeom>
          <a:noFill/>
          <a:ln w="14288">
            <a:solidFill>
              <a:srgbClr val="C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1100"/>
          </a:p>
        </p:txBody>
      </p:sp>
      <p:sp>
        <p:nvSpPr>
          <p:cNvPr id="5166" name="Line 105">
            <a:extLst>
              <a:ext uri="{FF2B5EF4-FFF2-40B4-BE49-F238E27FC236}">
                <a16:creationId xmlns:a16="http://schemas.microsoft.com/office/drawing/2014/main" id="{72032FC7-DEBA-40FA-9B64-CE5523698A3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068909" y="5116529"/>
            <a:ext cx="35779" cy="0"/>
          </a:xfrm>
          <a:prstGeom prst="line">
            <a:avLst/>
          </a:prstGeom>
          <a:noFill/>
          <a:ln w="14288">
            <a:solidFill>
              <a:srgbClr val="C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1100"/>
          </a:p>
        </p:txBody>
      </p:sp>
      <p:sp>
        <p:nvSpPr>
          <p:cNvPr id="5167" name="Line 106">
            <a:extLst>
              <a:ext uri="{FF2B5EF4-FFF2-40B4-BE49-F238E27FC236}">
                <a16:creationId xmlns:a16="http://schemas.microsoft.com/office/drawing/2014/main" id="{0358687B-A882-4ECC-AA2E-53DFD06492DE}"/>
              </a:ext>
            </a:extLst>
          </p:cNvPr>
          <p:cNvSpPr>
            <a:spLocks noChangeShapeType="1"/>
          </p:cNvSpPr>
          <p:nvPr/>
        </p:nvSpPr>
        <p:spPr bwMode="auto">
          <a:xfrm>
            <a:off x="3068909" y="5116529"/>
            <a:ext cx="0" cy="381392"/>
          </a:xfrm>
          <a:prstGeom prst="line">
            <a:avLst/>
          </a:prstGeom>
          <a:noFill/>
          <a:ln w="14288">
            <a:solidFill>
              <a:srgbClr val="C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1100"/>
          </a:p>
        </p:txBody>
      </p:sp>
      <p:sp>
        <p:nvSpPr>
          <p:cNvPr id="5168" name="Line 107">
            <a:extLst>
              <a:ext uri="{FF2B5EF4-FFF2-40B4-BE49-F238E27FC236}">
                <a16:creationId xmlns:a16="http://schemas.microsoft.com/office/drawing/2014/main" id="{20A6A313-6AFB-482B-A923-4629E343167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033131" y="5116529"/>
            <a:ext cx="35779" cy="0"/>
          </a:xfrm>
          <a:prstGeom prst="line">
            <a:avLst/>
          </a:prstGeom>
          <a:noFill/>
          <a:ln w="14288">
            <a:solidFill>
              <a:srgbClr val="C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1100"/>
          </a:p>
        </p:txBody>
      </p:sp>
      <p:sp>
        <p:nvSpPr>
          <p:cNvPr id="5169" name="Line 108">
            <a:extLst>
              <a:ext uri="{FF2B5EF4-FFF2-40B4-BE49-F238E27FC236}">
                <a16:creationId xmlns:a16="http://schemas.microsoft.com/office/drawing/2014/main" id="{27B23146-C737-4C34-BDD7-2A0359B5840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857531" y="5763740"/>
            <a:ext cx="35779" cy="0"/>
          </a:xfrm>
          <a:prstGeom prst="line">
            <a:avLst/>
          </a:prstGeom>
          <a:noFill/>
          <a:ln w="14288">
            <a:solidFill>
              <a:srgbClr val="C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1100"/>
          </a:p>
        </p:txBody>
      </p:sp>
      <p:sp>
        <p:nvSpPr>
          <p:cNvPr id="5170" name="Line 109">
            <a:extLst>
              <a:ext uri="{FF2B5EF4-FFF2-40B4-BE49-F238E27FC236}">
                <a16:creationId xmlns:a16="http://schemas.microsoft.com/office/drawing/2014/main" id="{8DCE0209-62CC-42DE-86D3-F45CB857D03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857531" y="5882202"/>
            <a:ext cx="35779" cy="0"/>
          </a:xfrm>
          <a:prstGeom prst="line">
            <a:avLst/>
          </a:prstGeom>
          <a:noFill/>
          <a:ln w="14288">
            <a:solidFill>
              <a:srgbClr val="C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1100"/>
          </a:p>
        </p:txBody>
      </p:sp>
      <p:sp>
        <p:nvSpPr>
          <p:cNvPr id="5171" name="Line 110">
            <a:extLst>
              <a:ext uri="{FF2B5EF4-FFF2-40B4-BE49-F238E27FC236}">
                <a16:creationId xmlns:a16="http://schemas.microsoft.com/office/drawing/2014/main" id="{8B813C3C-4C2B-4545-9705-9B8C30DEC67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893310" y="5882202"/>
            <a:ext cx="37270" cy="0"/>
          </a:xfrm>
          <a:prstGeom prst="line">
            <a:avLst/>
          </a:prstGeom>
          <a:noFill/>
          <a:ln w="14288">
            <a:solidFill>
              <a:srgbClr val="C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1100"/>
          </a:p>
        </p:txBody>
      </p:sp>
      <p:sp>
        <p:nvSpPr>
          <p:cNvPr id="5172" name="Line 111">
            <a:extLst>
              <a:ext uri="{FF2B5EF4-FFF2-40B4-BE49-F238E27FC236}">
                <a16:creationId xmlns:a16="http://schemas.microsoft.com/office/drawing/2014/main" id="{C43C1D27-8D05-472F-B957-FD904F91E35D}"/>
              </a:ext>
            </a:extLst>
          </p:cNvPr>
          <p:cNvSpPr>
            <a:spLocks noChangeShapeType="1"/>
          </p:cNvSpPr>
          <p:nvPr/>
        </p:nvSpPr>
        <p:spPr bwMode="auto">
          <a:xfrm>
            <a:off x="3893310" y="5763740"/>
            <a:ext cx="0" cy="118463"/>
          </a:xfrm>
          <a:prstGeom prst="line">
            <a:avLst/>
          </a:prstGeom>
          <a:noFill/>
          <a:ln w="14288">
            <a:solidFill>
              <a:srgbClr val="C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1100"/>
          </a:p>
        </p:txBody>
      </p:sp>
      <p:sp>
        <p:nvSpPr>
          <p:cNvPr id="5173" name="Line 112">
            <a:extLst>
              <a:ext uri="{FF2B5EF4-FFF2-40B4-BE49-F238E27FC236}">
                <a16:creationId xmlns:a16="http://schemas.microsoft.com/office/drawing/2014/main" id="{DCB5AD98-61A4-4E5B-B49D-75BCBC78166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893310" y="5763740"/>
            <a:ext cx="37270" cy="0"/>
          </a:xfrm>
          <a:prstGeom prst="line">
            <a:avLst/>
          </a:prstGeom>
          <a:noFill/>
          <a:ln w="14288">
            <a:solidFill>
              <a:srgbClr val="C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1100"/>
          </a:p>
        </p:txBody>
      </p:sp>
      <p:sp>
        <p:nvSpPr>
          <p:cNvPr id="5174" name="Line 113">
            <a:extLst>
              <a:ext uri="{FF2B5EF4-FFF2-40B4-BE49-F238E27FC236}">
                <a16:creationId xmlns:a16="http://schemas.microsoft.com/office/drawing/2014/main" id="{56CFEA33-2C3D-4C37-B5E8-E602B29B8EF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273458" y="5838862"/>
            <a:ext cx="35779" cy="0"/>
          </a:xfrm>
          <a:prstGeom prst="line">
            <a:avLst/>
          </a:prstGeom>
          <a:noFill/>
          <a:ln w="14288">
            <a:solidFill>
              <a:srgbClr val="C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1100"/>
          </a:p>
        </p:txBody>
      </p:sp>
      <p:sp>
        <p:nvSpPr>
          <p:cNvPr id="5175" name="Line 114">
            <a:extLst>
              <a:ext uri="{FF2B5EF4-FFF2-40B4-BE49-F238E27FC236}">
                <a16:creationId xmlns:a16="http://schemas.microsoft.com/office/drawing/2014/main" id="{AD1104C0-90F5-4975-A3AF-B947C3A01F25}"/>
              </a:ext>
            </a:extLst>
          </p:cNvPr>
          <p:cNvSpPr>
            <a:spLocks noChangeShapeType="1"/>
          </p:cNvSpPr>
          <p:nvPr/>
        </p:nvSpPr>
        <p:spPr bwMode="auto">
          <a:xfrm>
            <a:off x="4309237" y="5726178"/>
            <a:ext cx="0" cy="112684"/>
          </a:xfrm>
          <a:prstGeom prst="line">
            <a:avLst/>
          </a:prstGeom>
          <a:noFill/>
          <a:ln w="14288">
            <a:solidFill>
              <a:srgbClr val="C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1100"/>
          </a:p>
        </p:txBody>
      </p:sp>
      <p:sp>
        <p:nvSpPr>
          <p:cNvPr id="5176" name="Line 115">
            <a:extLst>
              <a:ext uri="{FF2B5EF4-FFF2-40B4-BE49-F238E27FC236}">
                <a16:creationId xmlns:a16="http://schemas.microsoft.com/office/drawing/2014/main" id="{CCFAEE6C-6A65-4758-92CC-D4F386D903B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309237" y="5726178"/>
            <a:ext cx="35779" cy="0"/>
          </a:xfrm>
          <a:prstGeom prst="line">
            <a:avLst/>
          </a:prstGeom>
          <a:noFill/>
          <a:ln w="14288">
            <a:solidFill>
              <a:srgbClr val="C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1100"/>
          </a:p>
        </p:txBody>
      </p:sp>
      <p:sp>
        <p:nvSpPr>
          <p:cNvPr id="5177" name="Line 116">
            <a:extLst>
              <a:ext uri="{FF2B5EF4-FFF2-40B4-BE49-F238E27FC236}">
                <a16:creationId xmlns:a16="http://schemas.microsoft.com/office/drawing/2014/main" id="{F6771396-E90F-481D-8C0A-0C9B35DC46C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273458" y="5726178"/>
            <a:ext cx="35779" cy="0"/>
          </a:xfrm>
          <a:prstGeom prst="line">
            <a:avLst/>
          </a:prstGeom>
          <a:noFill/>
          <a:ln w="14288">
            <a:solidFill>
              <a:srgbClr val="C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1100"/>
          </a:p>
        </p:txBody>
      </p:sp>
      <p:sp>
        <p:nvSpPr>
          <p:cNvPr id="5178" name="Line 117">
            <a:extLst>
              <a:ext uri="{FF2B5EF4-FFF2-40B4-BE49-F238E27FC236}">
                <a16:creationId xmlns:a16="http://schemas.microsoft.com/office/drawing/2014/main" id="{9EA8DF2D-64D8-4187-B17B-23BE6D1BDA5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309237" y="5838862"/>
            <a:ext cx="35779" cy="0"/>
          </a:xfrm>
          <a:prstGeom prst="line">
            <a:avLst/>
          </a:prstGeom>
          <a:noFill/>
          <a:ln w="14288">
            <a:solidFill>
              <a:srgbClr val="C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1100"/>
          </a:p>
        </p:txBody>
      </p:sp>
      <p:sp>
        <p:nvSpPr>
          <p:cNvPr id="5179" name="Line 118">
            <a:extLst>
              <a:ext uri="{FF2B5EF4-FFF2-40B4-BE49-F238E27FC236}">
                <a16:creationId xmlns:a16="http://schemas.microsoft.com/office/drawing/2014/main" id="{3F77D4EA-4C2B-4812-95CE-1134D6DAE2A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097858" y="5197430"/>
            <a:ext cx="35779" cy="0"/>
          </a:xfrm>
          <a:prstGeom prst="line">
            <a:avLst/>
          </a:prstGeom>
          <a:noFill/>
          <a:ln w="14288">
            <a:solidFill>
              <a:srgbClr val="C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1100"/>
          </a:p>
        </p:txBody>
      </p:sp>
      <p:sp>
        <p:nvSpPr>
          <p:cNvPr id="5180" name="Line 119">
            <a:extLst>
              <a:ext uri="{FF2B5EF4-FFF2-40B4-BE49-F238E27FC236}">
                <a16:creationId xmlns:a16="http://schemas.microsoft.com/office/drawing/2014/main" id="{0C3B5F07-1CC0-4DA6-8E90-F4CFA177EE94}"/>
              </a:ext>
            </a:extLst>
          </p:cNvPr>
          <p:cNvSpPr>
            <a:spLocks noChangeShapeType="1"/>
          </p:cNvSpPr>
          <p:nvPr/>
        </p:nvSpPr>
        <p:spPr bwMode="auto">
          <a:xfrm>
            <a:off x="5133637" y="5197430"/>
            <a:ext cx="0" cy="424732"/>
          </a:xfrm>
          <a:prstGeom prst="line">
            <a:avLst/>
          </a:prstGeom>
          <a:noFill/>
          <a:ln w="14288">
            <a:solidFill>
              <a:srgbClr val="C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1100"/>
          </a:p>
        </p:txBody>
      </p:sp>
      <p:sp>
        <p:nvSpPr>
          <p:cNvPr id="5181" name="Line 120">
            <a:extLst>
              <a:ext uri="{FF2B5EF4-FFF2-40B4-BE49-F238E27FC236}">
                <a16:creationId xmlns:a16="http://schemas.microsoft.com/office/drawing/2014/main" id="{1EDBFD28-EA45-4642-A1CE-2E83592ED16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133637" y="5622162"/>
            <a:ext cx="37270" cy="0"/>
          </a:xfrm>
          <a:prstGeom prst="line">
            <a:avLst/>
          </a:prstGeom>
          <a:noFill/>
          <a:ln w="14288">
            <a:solidFill>
              <a:srgbClr val="C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1100"/>
          </a:p>
        </p:txBody>
      </p:sp>
      <p:sp>
        <p:nvSpPr>
          <p:cNvPr id="5182" name="Line 121">
            <a:extLst>
              <a:ext uri="{FF2B5EF4-FFF2-40B4-BE49-F238E27FC236}">
                <a16:creationId xmlns:a16="http://schemas.microsoft.com/office/drawing/2014/main" id="{1C6EFE5B-67CC-45C2-B78A-9543839777E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097858" y="5622162"/>
            <a:ext cx="35779" cy="0"/>
          </a:xfrm>
          <a:prstGeom prst="line">
            <a:avLst/>
          </a:prstGeom>
          <a:noFill/>
          <a:ln w="14288">
            <a:solidFill>
              <a:srgbClr val="C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1100"/>
          </a:p>
        </p:txBody>
      </p:sp>
      <p:sp>
        <p:nvSpPr>
          <p:cNvPr id="5183" name="Line 122">
            <a:extLst>
              <a:ext uri="{FF2B5EF4-FFF2-40B4-BE49-F238E27FC236}">
                <a16:creationId xmlns:a16="http://schemas.microsoft.com/office/drawing/2014/main" id="{B146AA89-134D-45D9-AA21-67744C70ACF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133637" y="5197430"/>
            <a:ext cx="37270" cy="0"/>
          </a:xfrm>
          <a:prstGeom prst="line">
            <a:avLst/>
          </a:prstGeom>
          <a:noFill/>
          <a:ln w="14288">
            <a:solidFill>
              <a:srgbClr val="C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1100"/>
          </a:p>
        </p:txBody>
      </p:sp>
      <p:sp>
        <p:nvSpPr>
          <p:cNvPr id="5184" name="Line 123">
            <a:extLst>
              <a:ext uri="{FF2B5EF4-FFF2-40B4-BE49-F238E27FC236}">
                <a16:creationId xmlns:a16="http://schemas.microsoft.com/office/drawing/2014/main" id="{5040F76E-CF3F-41DF-813D-6FC99D93319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549564" y="5034184"/>
            <a:ext cx="35779" cy="0"/>
          </a:xfrm>
          <a:prstGeom prst="line">
            <a:avLst/>
          </a:prstGeom>
          <a:noFill/>
          <a:ln w="14288">
            <a:solidFill>
              <a:srgbClr val="C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1100"/>
          </a:p>
        </p:txBody>
      </p:sp>
      <p:sp>
        <p:nvSpPr>
          <p:cNvPr id="5185" name="Freeform 124">
            <a:extLst>
              <a:ext uri="{FF2B5EF4-FFF2-40B4-BE49-F238E27FC236}">
                <a16:creationId xmlns:a16="http://schemas.microsoft.com/office/drawing/2014/main" id="{780A412B-AA24-466B-AAD6-F0F4CE9A57BF}"/>
              </a:ext>
            </a:extLst>
          </p:cNvPr>
          <p:cNvSpPr>
            <a:spLocks/>
          </p:cNvSpPr>
          <p:nvPr/>
        </p:nvSpPr>
        <p:spPr bwMode="auto">
          <a:xfrm>
            <a:off x="5513785" y="5584601"/>
            <a:ext cx="71557" cy="0"/>
          </a:xfrm>
          <a:custGeom>
            <a:avLst/>
            <a:gdLst>
              <a:gd name="T0" fmla="*/ 48 w 48"/>
              <a:gd name="T1" fmla="*/ 24 w 48"/>
              <a:gd name="T2" fmla="*/ 0 w 48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48">
                <a:moveTo>
                  <a:pt x="48" y="0"/>
                </a:moveTo>
                <a:lnTo>
                  <a:pt x="24" y="0"/>
                </a:lnTo>
                <a:lnTo>
                  <a:pt x="0" y="0"/>
                </a:lnTo>
              </a:path>
            </a:pathLst>
          </a:custGeom>
          <a:noFill/>
          <a:ln w="14288">
            <a:solidFill>
              <a:srgbClr val="C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1100"/>
          </a:p>
        </p:txBody>
      </p:sp>
      <p:sp>
        <p:nvSpPr>
          <p:cNvPr id="5186" name="Line 125">
            <a:extLst>
              <a:ext uri="{FF2B5EF4-FFF2-40B4-BE49-F238E27FC236}">
                <a16:creationId xmlns:a16="http://schemas.microsoft.com/office/drawing/2014/main" id="{DC943867-D7F2-4830-8078-7CE8A94591A2}"/>
              </a:ext>
            </a:extLst>
          </p:cNvPr>
          <p:cNvSpPr>
            <a:spLocks noChangeShapeType="1"/>
          </p:cNvSpPr>
          <p:nvPr/>
        </p:nvSpPr>
        <p:spPr bwMode="auto">
          <a:xfrm>
            <a:off x="5549564" y="5034184"/>
            <a:ext cx="0" cy="550418"/>
          </a:xfrm>
          <a:prstGeom prst="line">
            <a:avLst/>
          </a:prstGeom>
          <a:noFill/>
          <a:ln w="14288">
            <a:solidFill>
              <a:srgbClr val="C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1100"/>
          </a:p>
        </p:txBody>
      </p:sp>
      <p:sp>
        <p:nvSpPr>
          <p:cNvPr id="5187" name="Line 126">
            <a:extLst>
              <a:ext uri="{FF2B5EF4-FFF2-40B4-BE49-F238E27FC236}">
                <a16:creationId xmlns:a16="http://schemas.microsoft.com/office/drawing/2014/main" id="{049136A8-DCA9-4B07-AB69-A84952A3921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513785" y="5034184"/>
            <a:ext cx="35779" cy="0"/>
          </a:xfrm>
          <a:prstGeom prst="line">
            <a:avLst/>
          </a:prstGeom>
          <a:noFill/>
          <a:ln w="14288">
            <a:solidFill>
              <a:srgbClr val="C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1100"/>
          </a:p>
        </p:txBody>
      </p:sp>
      <p:sp>
        <p:nvSpPr>
          <p:cNvPr id="5188" name="Line 127">
            <a:extLst>
              <a:ext uri="{FF2B5EF4-FFF2-40B4-BE49-F238E27FC236}">
                <a16:creationId xmlns:a16="http://schemas.microsoft.com/office/drawing/2014/main" id="{2C6A29AA-9118-44B3-B8DF-B8B4DE257F7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994128" y="4571890"/>
            <a:ext cx="37270" cy="0"/>
          </a:xfrm>
          <a:prstGeom prst="line">
            <a:avLst/>
          </a:prstGeom>
          <a:noFill/>
          <a:ln w="14288">
            <a:solidFill>
              <a:srgbClr val="C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1100"/>
          </a:p>
        </p:txBody>
      </p:sp>
      <p:sp>
        <p:nvSpPr>
          <p:cNvPr id="5189" name="Line 128">
            <a:extLst>
              <a:ext uri="{FF2B5EF4-FFF2-40B4-BE49-F238E27FC236}">
                <a16:creationId xmlns:a16="http://schemas.microsoft.com/office/drawing/2014/main" id="{33872E7F-93C7-4F46-A80A-7747710AB34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994128" y="5090525"/>
            <a:ext cx="37270" cy="0"/>
          </a:xfrm>
          <a:prstGeom prst="line">
            <a:avLst/>
          </a:prstGeom>
          <a:noFill/>
          <a:ln w="14288">
            <a:solidFill>
              <a:srgbClr val="C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1100"/>
          </a:p>
        </p:txBody>
      </p:sp>
      <p:sp>
        <p:nvSpPr>
          <p:cNvPr id="5190" name="Line 129">
            <a:extLst>
              <a:ext uri="{FF2B5EF4-FFF2-40B4-BE49-F238E27FC236}">
                <a16:creationId xmlns:a16="http://schemas.microsoft.com/office/drawing/2014/main" id="{439AAD15-CB22-4CD6-8826-797EBE1128D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031397" y="5090525"/>
            <a:ext cx="35779" cy="0"/>
          </a:xfrm>
          <a:prstGeom prst="line">
            <a:avLst/>
          </a:prstGeom>
          <a:noFill/>
          <a:ln w="14288">
            <a:solidFill>
              <a:srgbClr val="C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1100"/>
          </a:p>
        </p:txBody>
      </p:sp>
      <p:sp>
        <p:nvSpPr>
          <p:cNvPr id="5191" name="Line 130">
            <a:extLst>
              <a:ext uri="{FF2B5EF4-FFF2-40B4-BE49-F238E27FC236}">
                <a16:creationId xmlns:a16="http://schemas.microsoft.com/office/drawing/2014/main" id="{F934FDBA-22C0-42E8-84D5-F88241D992FA}"/>
              </a:ext>
            </a:extLst>
          </p:cNvPr>
          <p:cNvSpPr>
            <a:spLocks noChangeShapeType="1"/>
          </p:cNvSpPr>
          <p:nvPr/>
        </p:nvSpPr>
        <p:spPr bwMode="auto">
          <a:xfrm>
            <a:off x="7031397" y="4571890"/>
            <a:ext cx="0" cy="518636"/>
          </a:xfrm>
          <a:prstGeom prst="line">
            <a:avLst/>
          </a:prstGeom>
          <a:noFill/>
          <a:ln w="14288">
            <a:solidFill>
              <a:srgbClr val="C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1100"/>
          </a:p>
        </p:txBody>
      </p:sp>
      <p:sp>
        <p:nvSpPr>
          <p:cNvPr id="5192" name="Line 131">
            <a:extLst>
              <a:ext uri="{FF2B5EF4-FFF2-40B4-BE49-F238E27FC236}">
                <a16:creationId xmlns:a16="http://schemas.microsoft.com/office/drawing/2014/main" id="{6FE1F763-C23B-466A-A962-EBAC50B400B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031397" y="4571890"/>
            <a:ext cx="35779" cy="0"/>
          </a:xfrm>
          <a:prstGeom prst="line">
            <a:avLst/>
          </a:prstGeom>
          <a:noFill/>
          <a:ln w="14288">
            <a:solidFill>
              <a:srgbClr val="C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1100"/>
          </a:p>
        </p:txBody>
      </p:sp>
      <p:sp>
        <p:nvSpPr>
          <p:cNvPr id="5193" name="Line 132">
            <a:extLst>
              <a:ext uri="{FF2B5EF4-FFF2-40B4-BE49-F238E27FC236}">
                <a16:creationId xmlns:a16="http://schemas.microsoft.com/office/drawing/2014/main" id="{939CA271-2D90-403E-8923-0096B1012C9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410054" y="4505436"/>
            <a:ext cx="35779" cy="0"/>
          </a:xfrm>
          <a:prstGeom prst="line">
            <a:avLst/>
          </a:prstGeom>
          <a:noFill/>
          <a:ln w="14288">
            <a:solidFill>
              <a:srgbClr val="C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1100"/>
          </a:p>
        </p:txBody>
      </p:sp>
      <p:sp>
        <p:nvSpPr>
          <p:cNvPr id="5194" name="Line 133">
            <a:extLst>
              <a:ext uri="{FF2B5EF4-FFF2-40B4-BE49-F238E27FC236}">
                <a16:creationId xmlns:a16="http://schemas.microsoft.com/office/drawing/2014/main" id="{C9C3F209-6D3B-4922-8C5D-0A1E7FF84C0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410054" y="5087636"/>
            <a:ext cx="35779" cy="0"/>
          </a:xfrm>
          <a:prstGeom prst="line">
            <a:avLst/>
          </a:prstGeom>
          <a:noFill/>
          <a:ln w="14288">
            <a:solidFill>
              <a:srgbClr val="C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1100"/>
          </a:p>
        </p:txBody>
      </p:sp>
      <p:sp>
        <p:nvSpPr>
          <p:cNvPr id="5195" name="Line 134">
            <a:extLst>
              <a:ext uri="{FF2B5EF4-FFF2-40B4-BE49-F238E27FC236}">
                <a16:creationId xmlns:a16="http://schemas.microsoft.com/office/drawing/2014/main" id="{0835B145-5E78-49F4-9AE2-64883726077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445833" y="5087636"/>
            <a:ext cx="35779" cy="0"/>
          </a:xfrm>
          <a:prstGeom prst="line">
            <a:avLst/>
          </a:prstGeom>
          <a:noFill/>
          <a:ln w="14288">
            <a:solidFill>
              <a:srgbClr val="C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1100"/>
          </a:p>
        </p:txBody>
      </p:sp>
      <p:sp>
        <p:nvSpPr>
          <p:cNvPr id="5196" name="Line 135">
            <a:extLst>
              <a:ext uri="{FF2B5EF4-FFF2-40B4-BE49-F238E27FC236}">
                <a16:creationId xmlns:a16="http://schemas.microsoft.com/office/drawing/2014/main" id="{AAC3A148-AA15-4691-B740-C7116931F7B1}"/>
              </a:ext>
            </a:extLst>
          </p:cNvPr>
          <p:cNvSpPr>
            <a:spLocks noChangeShapeType="1"/>
          </p:cNvSpPr>
          <p:nvPr/>
        </p:nvSpPr>
        <p:spPr bwMode="auto">
          <a:xfrm>
            <a:off x="7445833" y="4505436"/>
            <a:ext cx="0" cy="582201"/>
          </a:xfrm>
          <a:prstGeom prst="line">
            <a:avLst/>
          </a:prstGeom>
          <a:noFill/>
          <a:ln w="14288">
            <a:solidFill>
              <a:srgbClr val="C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1100"/>
          </a:p>
        </p:txBody>
      </p:sp>
      <p:sp>
        <p:nvSpPr>
          <p:cNvPr id="5197" name="Line 136">
            <a:extLst>
              <a:ext uri="{FF2B5EF4-FFF2-40B4-BE49-F238E27FC236}">
                <a16:creationId xmlns:a16="http://schemas.microsoft.com/office/drawing/2014/main" id="{953BD07D-96AD-4634-BE36-63833827DF3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445833" y="4505436"/>
            <a:ext cx="35779" cy="0"/>
          </a:xfrm>
          <a:prstGeom prst="line">
            <a:avLst/>
          </a:prstGeom>
          <a:noFill/>
          <a:ln w="14288">
            <a:solidFill>
              <a:srgbClr val="C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1100"/>
          </a:p>
        </p:txBody>
      </p:sp>
      <p:sp>
        <p:nvSpPr>
          <p:cNvPr id="5198" name="Line 137">
            <a:extLst>
              <a:ext uri="{FF2B5EF4-FFF2-40B4-BE49-F238E27FC236}">
                <a16:creationId xmlns:a16="http://schemas.microsoft.com/office/drawing/2014/main" id="{441FE99A-E705-4EB2-8EF4-E9CD7FD1A7B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597824" y="5279777"/>
            <a:ext cx="415927" cy="147356"/>
          </a:xfrm>
          <a:prstGeom prst="line">
            <a:avLst/>
          </a:prstGeom>
          <a:noFill/>
          <a:ln w="30163">
            <a:solidFill>
              <a:srgbClr val="FF66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1100"/>
          </a:p>
        </p:txBody>
      </p:sp>
      <p:sp>
        <p:nvSpPr>
          <p:cNvPr id="5199" name="Line 138">
            <a:extLst>
              <a:ext uri="{FF2B5EF4-FFF2-40B4-BE49-F238E27FC236}">
                <a16:creationId xmlns:a16="http://schemas.microsoft.com/office/drawing/2014/main" id="{D0ACC7C2-69FC-4594-93A6-600D8D18580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838151" y="5785410"/>
            <a:ext cx="415927" cy="39006"/>
          </a:xfrm>
          <a:prstGeom prst="line">
            <a:avLst/>
          </a:prstGeom>
          <a:noFill/>
          <a:ln w="30163">
            <a:solidFill>
              <a:srgbClr val="FF66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1100"/>
          </a:p>
        </p:txBody>
      </p:sp>
      <p:sp>
        <p:nvSpPr>
          <p:cNvPr id="5200" name="Line 139">
            <a:extLst>
              <a:ext uri="{FF2B5EF4-FFF2-40B4-BE49-F238E27FC236}">
                <a16:creationId xmlns:a16="http://schemas.microsoft.com/office/drawing/2014/main" id="{E02D5ADB-8894-45C6-BE75-E672BBF6F86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078478" y="5418465"/>
            <a:ext cx="415927" cy="66455"/>
          </a:xfrm>
          <a:prstGeom prst="line">
            <a:avLst/>
          </a:prstGeom>
          <a:noFill/>
          <a:ln w="30163">
            <a:solidFill>
              <a:srgbClr val="FF66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1100"/>
          </a:p>
        </p:txBody>
      </p:sp>
      <p:sp>
        <p:nvSpPr>
          <p:cNvPr id="5201" name="Line 140">
            <a:extLst>
              <a:ext uri="{FF2B5EF4-FFF2-40B4-BE49-F238E27FC236}">
                <a16:creationId xmlns:a16="http://schemas.microsoft.com/office/drawing/2014/main" id="{A065FD42-2442-4276-B2E6-5F1CB792C014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974747" y="4844932"/>
            <a:ext cx="415927" cy="36117"/>
          </a:xfrm>
          <a:prstGeom prst="line">
            <a:avLst/>
          </a:prstGeom>
          <a:noFill/>
          <a:ln w="30163">
            <a:solidFill>
              <a:srgbClr val="FF66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1100"/>
          </a:p>
        </p:txBody>
      </p:sp>
      <p:sp>
        <p:nvSpPr>
          <p:cNvPr id="5202" name="Line 141">
            <a:extLst>
              <a:ext uri="{FF2B5EF4-FFF2-40B4-BE49-F238E27FC236}">
                <a16:creationId xmlns:a16="http://schemas.microsoft.com/office/drawing/2014/main" id="{7C077959-C7AE-40D2-BB97-07039CF1EEB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412656" y="4898385"/>
            <a:ext cx="415927" cy="145912"/>
          </a:xfrm>
          <a:prstGeom prst="line">
            <a:avLst/>
          </a:prstGeom>
          <a:noFill/>
          <a:ln w="30163">
            <a:solidFill>
              <a:srgbClr val="C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1100"/>
          </a:p>
        </p:txBody>
      </p:sp>
      <p:sp>
        <p:nvSpPr>
          <p:cNvPr id="5203" name="Line 142">
            <a:extLst>
              <a:ext uri="{FF2B5EF4-FFF2-40B4-BE49-F238E27FC236}">
                <a16:creationId xmlns:a16="http://schemas.microsoft.com/office/drawing/2014/main" id="{070BCA9C-6DAB-4C04-B220-705B26EE836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652983" y="5307225"/>
            <a:ext cx="415927" cy="143022"/>
          </a:xfrm>
          <a:prstGeom prst="line">
            <a:avLst/>
          </a:prstGeom>
          <a:noFill/>
          <a:ln w="30163">
            <a:solidFill>
              <a:srgbClr val="C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1100"/>
          </a:p>
        </p:txBody>
      </p:sp>
      <p:sp>
        <p:nvSpPr>
          <p:cNvPr id="5204" name="Line 143">
            <a:extLst>
              <a:ext uri="{FF2B5EF4-FFF2-40B4-BE49-F238E27FC236}">
                <a16:creationId xmlns:a16="http://schemas.microsoft.com/office/drawing/2014/main" id="{45868537-0E5B-442E-8F09-0AA6DEA90E2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893310" y="5782521"/>
            <a:ext cx="415927" cy="40451"/>
          </a:xfrm>
          <a:prstGeom prst="line">
            <a:avLst/>
          </a:prstGeom>
          <a:noFill/>
          <a:ln w="30163">
            <a:solidFill>
              <a:srgbClr val="C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1100"/>
          </a:p>
        </p:txBody>
      </p:sp>
      <p:sp>
        <p:nvSpPr>
          <p:cNvPr id="5205" name="Line 144">
            <a:extLst>
              <a:ext uri="{FF2B5EF4-FFF2-40B4-BE49-F238E27FC236}">
                <a16:creationId xmlns:a16="http://schemas.microsoft.com/office/drawing/2014/main" id="{9FC63971-C50E-49C8-BF5D-9C1FEE5C43F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133637" y="5346232"/>
            <a:ext cx="415927" cy="104016"/>
          </a:xfrm>
          <a:prstGeom prst="line">
            <a:avLst/>
          </a:prstGeom>
          <a:noFill/>
          <a:ln w="30163">
            <a:solidFill>
              <a:srgbClr val="C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1100"/>
          </a:p>
        </p:txBody>
      </p:sp>
      <p:sp>
        <p:nvSpPr>
          <p:cNvPr id="5206" name="Line 145">
            <a:extLst>
              <a:ext uri="{FF2B5EF4-FFF2-40B4-BE49-F238E27FC236}">
                <a16:creationId xmlns:a16="http://schemas.microsoft.com/office/drawing/2014/main" id="{B9654722-CEEF-4CD5-98B5-DB46803E192E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028415" y="4849266"/>
            <a:ext cx="417418" cy="2889"/>
          </a:xfrm>
          <a:prstGeom prst="line">
            <a:avLst/>
          </a:prstGeom>
          <a:noFill/>
          <a:ln w="30163">
            <a:solidFill>
              <a:srgbClr val="C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1100"/>
          </a:p>
        </p:txBody>
      </p:sp>
      <p:sp>
        <p:nvSpPr>
          <p:cNvPr id="5207" name="Rectangle 146">
            <a:extLst>
              <a:ext uri="{FF2B5EF4-FFF2-40B4-BE49-F238E27FC236}">
                <a16:creationId xmlns:a16="http://schemas.microsoft.com/office/drawing/2014/main" id="{3BC696C8-51C1-49C9-82E2-06A21E3EB3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4045" y="4883938"/>
            <a:ext cx="251672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10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+mn-lt"/>
              </a:rPr>
              <a:t>1.59</a:t>
            </a:r>
          </a:p>
        </p:txBody>
      </p:sp>
      <p:sp>
        <p:nvSpPr>
          <p:cNvPr id="5208" name="Rectangle 147">
            <a:extLst>
              <a:ext uri="{FF2B5EF4-FFF2-40B4-BE49-F238E27FC236}">
                <a16:creationId xmlns:a16="http://schemas.microsoft.com/office/drawing/2014/main" id="{77055B02-85EA-43EB-A33F-42E67FF02F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4045" y="5003845"/>
            <a:ext cx="251672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100" i="0" u="none" strike="noStrike" cap="none" normalizeH="0" baseline="0" dirty="0">
                <a:ln>
                  <a:noFill/>
                </a:ln>
                <a:solidFill>
                  <a:srgbClr val="FF6600"/>
                </a:solidFill>
                <a:effectLst/>
                <a:latin typeface="+mn-lt"/>
              </a:rPr>
              <a:t>1.56</a:t>
            </a:r>
            <a:endParaRPr kumimoji="0" lang="fr-FR" altLang="fr-FR" sz="11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5209" name="Rectangle 148">
            <a:extLst>
              <a:ext uri="{FF2B5EF4-FFF2-40B4-BE49-F238E27FC236}">
                <a16:creationId xmlns:a16="http://schemas.microsoft.com/office/drawing/2014/main" id="{F384BF8A-0144-4FA2-AC0A-49EB35CEDA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52317" y="4730804"/>
            <a:ext cx="251672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10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+mn-lt"/>
              </a:rPr>
              <a:t>1.79</a:t>
            </a:r>
          </a:p>
        </p:txBody>
      </p:sp>
      <p:sp>
        <p:nvSpPr>
          <p:cNvPr id="5210" name="Rectangle 149">
            <a:extLst>
              <a:ext uri="{FF2B5EF4-FFF2-40B4-BE49-F238E27FC236}">
                <a16:creationId xmlns:a16="http://schemas.microsoft.com/office/drawing/2014/main" id="{0BCD3C8D-00B1-4B4F-902A-98C745C8D5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52317" y="4849266"/>
            <a:ext cx="251672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100" i="0" u="none" strike="noStrike" cap="none" normalizeH="0" baseline="0" dirty="0">
                <a:ln>
                  <a:noFill/>
                </a:ln>
                <a:solidFill>
                  <a:srgbClr val="FF6600"/>
                </a:solidFill>
                <a:effectLst/>
                <a:latin typeface="+mn-lt"/>
              </a:rPr>
              <a:t>1.78</a:t>
            </a:r>
            <a:endParaRPr kumimoji="0" lang="fr-FR" altLang="fr-FR" sz="11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5211" name="Rectangle 150">
            <a:extLst>
              <a:ext uri="{FF2B5EF4-FFF2-40B4-BE49-F238E27FC236}">
                <a16:creationId xmlns:a16="http://schemas.microsoft.com/office/drawing/2014/main" id="{F4AFC393-B3DC-4004-A5EF-A13F70B00C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65303" y="5288445"/>
            <a:ext cx="251672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10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+mn-lt"/>
              </a:rPr>
              <a:t>1.01</a:t>
            </a:r>
          </a:p>
        </p:txBody>
      </p:sp>
      <p:sp>
        <p:nvSpPr>
          <p:cNvPr id="5212" name="Rectangle 151">
            <a:extLst>
              <a:ext uri="{FF2B5EF4-FFF2-40B4-BE49-F238E27FC236}">
                <a16:creationId xmlns:a16="http://schemas.microsoft.com/office/drawing/2014/main" id="{A3048A8E-9B6D-40DC-8362-703ABF85C3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64915" y="5408352"/>
            <a:ext cx="251672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100" i="0" u="none" strike="noStrike" cap="none" normalizeH="0" baseline="0" dirty="0">
                <a:ln>
                  <a:noFill/>
                </a:ln>
                <a:solidFill>
                  <a:srgbClr val="FF6600"/>
                </a:solidFill>
                <a:effectLst/>
                <a:latin typeface="+mn-lt"/>
              </a:rPr>
              <a:t>0.98</a:t>
            </a:r>
            <a:endParaRPr kumimoji="0" lang="fr-FR" altLang="fr-FR" sz="11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5213" name="Rectangle 152">
            <a:extLst>
              <a:ext uri="{FF2B5EF4-FFF2-40B4-BE49-F238E27FC236}">
                <a16:creationId xmlns:a16="http://schemas.microsoft.com/office/drawing/2014/main" id="{88355596-9902-46E2-A25E-3A6774B6DF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56867" y="5136755"/>
            <a:ext cx="251672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10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+mn-lt"/>
              </a:rPr>
              <a:t>1.21</a:t>
            </a:r>
          </a:p>
        </p:txBody>
      </p:sp>
      <p:sp>
        <p:nvSpPr>
          <p:cNvPr id="5214" name="Rectangle 153">
            <a:extLst>
              <a:ext uri="{FF2B5EF4-FFF2-40B4-BE49-F238E27FC236}">
                <a16:creationId xmlns:a16="http://schemas.microsoft.com/office/drawing/2014/main" id="{37206756-7D53-481E-8DC1-3EC2B62906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48158" y="5266856"/>
            <a:ext cx="251672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100" i="0" u="none" strike="noStrike" cap="none" normalizeH="0" baseline="0" dirty="0">
                <a:ln>
                  <a:noFill/>
                </a:ln>
                <a:solidFill>
                  <a:srgbClr val="FF6600"/>
                </a:solidFill>
                <a:effectLst/>
                <a:latin typeface="+mn-lt"/>
              </a:rPr>
              <a:t>1.19</a:t>
            </a:r>
            <a:endParaRPr kumimoji="0" lang="fr-FR" altLang="fr-FR" sz="11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5215" name="Rectangle 154">
            <a:extLst>
              <a:ext uri="{FF2B5EF4-FFF2-40B4-BE49-F238E27FC236}">
                <a16:creationId xmlns:a16="http://schemas.microsoft.com/office/drawing/2014/main" id="{717FDD5C-E3E9-46BD-8DEB-8DA39A76A8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12715" y="5796968"/>
            <a:ext cx="251672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10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+mn-lt"/>
              </a:rPr>
              <a:t>0.42</a:t>
            </a:r>
          </a:p>
        </p:txBody>
      </p:sp>
      <p:sp>
        <p:nvSpPr>
          <p:cNvPr id="5216" name="Rectangle 155">
            <a:extLst>
              <a:ext uri="{FF2B5EF4-FFF2-40B4-BE49-F238E27FC236}">
                <a16:creationId xmlns:a16="http://schemas.microsoft.com/office/drawing/2014/main" id="{DDECE8CC-6556-43E8-8260-B16ABAFC12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12715" y="5674170"/>
            <a:ext cx="251672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100" i="0" u="none" strike="noStrike" cap="none" normalizeH="0" baseline="0" dirty="0">
                <a:ln>
                  <a:noFill/>
                </a:ln>
                <a:solidFill>
                  <a:srgbClr val="FF6600"/>
                </a:solidFill>
                <a:effectLst/>
                <a:latin typeface="+mn-lt"/>
              </a:rPr>
              <a:t>0.43</a:t>
            </a:r>
            <a:endParaRPr kumimoji="0" lang="fr-FR" altLang="fr-FR" sz="11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5217" name="Rectangle 156">
            <a:extLst>
              <a:ext uri="{FF2B5EF4-FFF2-40B4-BE49-F238E27FC236}">
                <a16:creationId xmlns:a16="http://schemas.microsoft.com/office/drawing/2014/main" id="{F350E74C-DA2A-42E6-BE08-6FD0ED936E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46388" y="5646722"/>
            <a:ext cx="251672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10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+mn-lt"/>
              </a:rPr>
              <a:t>0.47</a:t>
            </a:r>
          </a:p>
        </p:txBody>
      </p:sp>
      <p:sp>
        <p:nvSpPr>
          <p:cNvPr id="5218" name="Rectangle 157">
            <a:extLst>
              <a:ext uri="{FF2B5EF4-FFF2-40B4-BE49-F238E27FC236}">
                <a16:creationId xmlns:a16="http://schemas.microsoft.com/office/drawing/2014/main" id="{429E101B-92AE-4993-BF74-284EBC5C9B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46388" y="5762296"/>
            <a:ext cx="251672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100" i="0" u="none" strike="noStrike" cap="none" normalizeH="0" baseline="0" dirty="0">
                <a:ln>
                  <a:noFill/>
                </a:ln>
                <a:solidFill>
                  <a:srgbClr val="FF6600"/>
                </a:solidFill>
                <a:effectLst/>
                <a:latin typeface="+mn-lt"/>
              </a:rPr>
              <a:t>0.46</a:t>
            </a:r>
            <a:endParaRPr kumimoji="0" lang="fr-FR" altLang="fr-FR" sz="11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5219" name="Rectangle 158">
            <a:extLst>
              <a:ext uri="{FF2B5EF4-FFF2-40B4-BE49-F238E27FC236}">
                <a16:creationId xmlns:a16="http://schemas.microsoft.com/office/drawing/2014/main" id="{29CC84AB-82EE-4B16-B605-4D6FFD57FF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71872" y="5431466"/>
            <a:ext cx="251672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10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+mn-lt"/>
              </a:rPr>
              <a:t>0.93</a:t>
            </a:r>
          </a:p>
        </p:txBody>
      </p:sp>
      <p:sp>
        <p:nvSpPr>
          <p:cNvPr id="5220" name="Rectangle 159">
            <a:extLst>
              <a:ext uri="{FF2B5EF4-FFF2-40B4-BE49-F238E27FC236}">
                <a16:creationId xmlns:a16="http://schemas.microsoft.com/office/drawing/2014/main" id="{504812D4-9335-4BD4-9EB6-D2ADC73FBA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71872" y="5313004"/>
            <a:ext cx="251672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100" i="0" u="none" strike="noStrike" cap="none" normalizeH="0" baseline="0" dirty="0">
                <a:ln>
                  <a:noFill/>
                </a:ln>
                <a:solidFill>
                  <a:srgbClr val="FF6600"/>
                </a:solidFill>
                <a:effectLst/>
                <a:latin typeface="+mn-lt"/>
              </a:rPr>
              <a:t>0.97</a:t>
            </a:r>
            <a:endParaRPr kumimoji="0" lang="fr-FR" altLang="fr-FR" sz="11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5221" name="Rectangle 160">
            <a:extLst>
              <a:ext uri="{FF2B5EF4-FFF2-40B4-BE49-F238E27FC236}">
                <a16:creationId xmlns:a16="http://schemas.microsoft.com/office/drawing/2014/main" id="{159F31FD-CF69-40BA-BCE9-A6A3C757C1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47955" y="5320229"/>
            <a:ext cx="251672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10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+mn-lt"/>
              </a:rPr>
              <a:t>1.02</a:t>
            </a:r>
          </a:p>
        </p:txBody>
      </p:sp>
      <p:sp>
        <p:nvSpPr>
          <p:cNvPr id="5222" name="Rectangle 161">
            <a:extLst>
              <a:ext uri="{FF2B5EF4-FFF2-40B4-BE49-F238E27FC236}">
                <a16:creationId xmlns:a16="http://schemas.microsoft.com/office/drawing/2014/main" id="{0C591697-0B33-4EC5-95FB-AEE507D9D4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47955" y="5180095"/>
            <a:ext cx="251672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100" i="0" u="none" strike="noStrike" cap="none" normalizeH="0" baseline="0" dirty="0">
                <a:ln>
                  <a:noFill/>
                </a:ln>
                <a:solidFill>
                  <a:srgbClr val="FF6600"/>
                </a:solidFill>
                <a:effectLst/>
                <a:latin typeface="+mn-lt"/>
              </a:rPr>
              <a:t>1.13</a:t>
            </a:r>
            <a:endParaRPr kumimoji="0" lang="fr-FR" altLang="fr-FR" sz="11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5223" name="Rectangle 162">
            <a:extLst>
              <a:ext uri="{FF2B5EF4-FFF2-40B4-BE49-F238E27FC236}">
                <a16:creationId xmlns:a16="http://schemas.microsoft.com/office/drawing/2014/main" id="{04717C84-649F-41C4-B10C-A21E66C2C2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15352" y="4800148"/>
            <a:ext cx="179536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10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+mn-lt"/>
              </a:rPr>
              <a:t>3.7</a:t>
            </a:r>
          </a:p>
        </p:txBody>
      </p:sp>
      <p:sp>
        <p:nvSpPr>
          <p:cNvPr id="5224" name="Rectangle 163">
            <a:extLst>
              <a:ext uri="{FF2B5EF4-FFF2-40B4-BE49-F238E27FC236}">
                <a16:creationId xmlns:a16="http://schemas.microsoft.com/office/drawing/2014/main" id="{2ABD1468-FF3F-4530-BB48-E56E8B1F36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15352" y="4678796"/>
            <a:ext cx="179536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100" i="0" u="none" strike="noStrike" cap="none" normalizeH="0" baseline="0" dirty="0">
                <a:ln>
                  <a:noFill/>
                </a:ln>
                <a:solidFill>
                  <a:srgbClr val="FF6600"/>
                </a:solidFill>
                <a:effectLst/>
                <a:latin typeface="+mn-lt"/>
              </a:rPr>
              <a:t>3.7</a:t>
            </a:r>
            <a:endParaRPr kumimoji="0" lang="fr-FR" altLang="fr-FR" sz="11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5225" name="Rectangle 164">
            <a:extLst>
              <a:ext uri="{FF2B5EF4-FFF2-40B4-BE49-F238E27FC236}">
                <a16:creationId xmlns:a16="http://schemas.microsoft.com/office/drawing/2014/main" id="{4F0A1461-8D47-4A9A-A3C8-1A1FDBA125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23353" y="4821817"/>
            <a:ext cx="179536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10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+mn-lt"/>
              </a:rPr>
              <a:t>3.6</a:t>
            </a:r>
          </a:p>
        </p:txBody>
      </p:sp>
      <p:sp>
        <p:nvSpPr>
          <p:cNvPr id="5226" name="Rectangle 165">
            <a:extLst>
              <a:ext uri="{FF2B5EF4-FFF2-40B4-BE49-F238E27FC236}">
                <a16:creationId xmlns:a16="http://schemas.microsoft.com/office/drawing/2014/main" id="{2FC621AB-5B77-4FA4-8EB3-5092404A72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23353" y="4703355"/>
            <a:ext cx="179536" cy="169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100" i="0" u="none" strike="noStrike" cap="none" normalizeH="0" baseline="0" dirty="0">
                <a:ln>
                  <a:noFill/>
                </a:ln>
                <a:solidFill>
                  <a:srgbClr val="FF6600"/>
                </a:solidFill>
                <a:effectLst/>
                <a:latin typeface="+mn-lt"/>
              </a:rPr>
              <a:t>3.7</a:t>
            </a:r>
            <a:endParaRPr kumimoji="0" lang="fr-FR" altLang="fr-FR" sz="11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5227" name="Rectangle 166">
            <a:extLst>
              <a:ext uri="{FF2B5EF4-FFF2-40B4-BE49-F238E27FC236}">
                <a16:creationId xmlns:a16="http://schemas.microsoft.com/office/drawing/2014/main" id="{3A999020-AEAF-4AB7-84CB-E60001E965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1329" y="6324270"/>
            <a:ext cx="493853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fr-FR" sz="1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n-lt"/>
              </a:rPr>
              <a:t>Weeks</a:t>
            </a:r>
          </a:p>
        </p:txBody>
      </p:sp>
      <p:sp>
        <p:nvSpPr>
          <p:cNvPr id="5228" name="Rectangle 167">
            <a:extLst>
              <a:ext uri="{FF2B5EF4-FFF2-40B4-BE49-F238E27FC236}">
                <a16:creationId xmlns:a16="http://schemas.microsoft.com/office/drawing/2014/main" id="{C45F7993-7FF5-4EE9-AA61-705B6A0314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41689" y="6324270"/>
            <a:ext cx="493854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fr-FR" sz="1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n-lt"/>
              </a:rPr>
              <a:t>Weeks</a:t>
            </a:r>
          </a:p>
        </p:txBody>
      </p:sp>
      <p:sp>
        <p:nvSpPr>
          <p:cNvPr id="5229" name="Rectangle 168">
            <a:extLst>
              <a:ext uri="{FF2B5EF4-FFF2-40B4-BE49-F238E27FC236}">
                <a16:creationId xmlns:a16="http://schemas.microsoft.com/office/drawing/2014/main" id="{743AB7F6-978B-476A-99D1-1F942ACE4A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1562" y="4177496"/>
            <a:ext cx="122835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fr-FR" sz="1400" b="1" dirty="0">
                <a:solidFill>
                  <a:srgbClr val="0070C0"/>
                </a:solidFill>
                <a:latin typeface="+mn-lt"/>
                <a:cs typeface="Calibri" panose="020F0502020204030204" pitchFamily="34" charset="0"/>
              </a:rPr>
              <a:t>T</a:t>
            </a:r>
            <a:r>
              <a:rPr kumimoji="0" lang="en-US" altLang="fr-FR" sz="1400" b="1" i="0" u="none" strike="noStrike" cap="none" normalizeH="0" dirty="0">
                <a:ln>
                  <a:noFill/>
                </a:ln>
                <a:solidFill>
                  <a:srgbClr val="0070C0"/>
                </a:solidFill>
                <a:effectLst/>
                <a:latin typeface="+mn-lt"/>
                <a:cs typeface="Calibri" panose="020F0502020204030204" pitchFamily="34" charset="0"/>
              </a:rPr>
              <a:t>otal cholesterol</a:t>
            </a:r>
            <a:endParaRPr kumimoji="0" lang="en-US" altLang="fr-FR" sz="1400" b="1" i="0" u="none" strike="noStrike" cap="none" normalizeH="0" baseline="0" dirty="0">
              <a:ln>
                <a:noFill/>
              </a:ln>
              <a:solidFill>
                <a:srgbClr val="0070C0"/>
              </a:solidFill>
              <a:effectLst/>
              <a:latin typeface="+mn-lt"/>
              <a:cs typeface="Calibri" panose="020F0502020204030204" pitchFamily="34" charset="0"/>
            </a:endParaRPr>
          </a:p>
        </p:txBody>
      </p:sp>
      <p:sp>
        <p:nvSpPr>
          <p:cNvPr id="5230" name="Rectangle 169">
            <a:extLst>
              <a:ext uri="{FF2B5EF4-FFF2-40B4-BE49-F238E27FC236}">
                <a16:creationId xmlns:a16="http://schemas.microsoft.com/office/drawing/2014/main" id="{24A19ED0-7E66-4D0B-BC80-19858CD08F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41355" y="4177496"/>
            <a:ext cx="39433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400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+mn-lt"/>
                <a:cs typeface="Calibri" panose="020F0502020204030204" pitchFamily="34" charset="0"/>
              </a:rPr>
              <a:t>LDL-c</a:t>
            </a:r>
          </a:p>
        </p:txBody>
      </p:sp>
      <p:sp>
        <p:nvSpPr>
          <p:cNvPr id="5231" name="Rectangle 170">
            <a:extLst>
              <a:ext uri="{FF2B5EF4-FFF2-40B4-BE49-F238E27FC236}">
                <a16:creationId xmlns:a16="http://schemas.microsoft.com/office/drawing/2014/main" id="{472656BB-588D-442F-A058-D90720D58F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63192" y="4177496"/>
            <a:ext cx="432811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400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+mn-lt"/>
                <a:cs typeface="Calibri" panose="020F0502020204030204" pitchFamily="34" charset="0"/>
              </a:rPr>
              <a:t>HDL-c</a:t>
            </a:r>
          </a:p>
        </p:txBody>
      </p:sp>
      <p:sp>
        <p:nvSpPr>
          <p:cNvPr id="5232" name="Rectangle 171">
            <a:extLst>
              <a:ext uri="{FF2B5EF4-FFF2-40B4-BE49-F238E27FC236}">
                <a16:creationId xmlns:a16="http://schemas.microsoft.com/office/drawing/2014/main" id="{B3072986-F719-4566-9F99-0D57FACA09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16471" y="4177496"/>
            <a:ext cx="932628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fr-FR" sz="1400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+mn-lt"/>
                <a:cs typeface="Calibri" panose="020F0502020204030204" pitchFamily="34" charset="0"/>
              </a:rPr>
              <a:t>Triglycerides</a:t>
            </a:r>
          </a:p>
        </p:txBody>
      </p:sp>
      <p:sp>
        <p:nvSpPr>
          <p:cNvPr id="5233" name="Rectangle 172">
            <a:extLst>
              <a:ext uri="{FF2B5EF4-FFF2-40B4-BE49-F238E27FC236}">
                <a16:creationId xmlns:a16="http://schemas.microsoft.com/office/drawing/2014/main" id="{D2D55632-133B-46E4-B941-AB466AA041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13883" y="4177496"/>
            <a:ext cx="661271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400" b="1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+mn-lt"/>
                <a:cs typeface="Calibri" panose="020F0502020204030204" pitchFamily="34" charset="0"/>
              </a:rPr>
              <a:t>TC:HDL-c</a:t>
            </a:r>
            <a:endParaRPr kumimoji="0" lang="fr-FR" altLang="fr-FR" sz="1400" b="1" i="0" u="none" strike="noStrike" cap="none" normalizeH="0" baseline="0" dirty="0">
              <a:ln>
                <a:noFill/>
              </a:ln>
              <a:solidFill>
                <a:srgbClr val="0070C0"/>
              </a:solidFill>
              <a:effectLst/>
              <a:latin typeface="+mn-lt"/>
              <a:cs typeface="Calibri" panose="020F0502020204030204" pitchFamily="34" charset="0"/>
            </a:endParaRPr>
          </a:p>
        </p:txBody>
      </p:sp>
      <p:sp>
        <p:nvSpPr>
          <p:cNvPr id="187" name="Line 139">
            <a:extLst>
              <a:ext uri="{FF2B5EF4-FFF2-40B4-BE49-F238E27FC236}">
                <a16:creationId xmlns:a16="http://schemas.microsoft.com/office/drawing/2014/main" id="{3D705607-56CC-4DE3-A5CA-80087FCDE38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889317" y="4740015"/>
            <a:ext cx="270453" cy="0"/>
          </a:xfrm>
          <a:prstGeom prst="line">
            <a:avLst/>
          </a:prstGeom>
          <a:noFill/>
          <a:ln w="30163">
            <a:solidFill>
              <a:srgbClr val="C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1100"/>
          </a:p>
        </p:txBody>
      </p:sp>
      <p:sp>
        <p:nvSpPr>
          <p:cNvPr id="188" name="Line 144">
            <a:extLst>
              <a:ext uri="{FF2B5EF4-FFF2-40B4-BE49-F238E27FC236}">
                <a16:creationId xmlns:a16="http://schemas.microsoft.com/office/drawing/2014/main" id="{93CAAF19-1B20-466B-AF35-C2ED02877E9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165425" y="4740015"/>
            <a:ext cx="270453" cy="0"/>
          </a:xfrm>
          <a:prstGeom prst="line">
            <a:avLst/>
          </a:prstGeom>
          <a:noFill/>
          <a:ln w="30163">
            <a:solidFill>
              <a:srgbClr val="FF66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1100"/>
          </a:p>
        </p:txBody>
      </p:sp>
      <p:sp>
        <p:nvSpPr>
          <p:cNvPr id="189" name="Rectangle 170">
            <a:extLst>
              <a:ext uri="{FF2B5EF4-FFF2-40B4-BE49-F238E27FC236}">
                <a16:creationId xmlns:a16="http://schemas.microsoft.com/office/drawing/2014/main" id="{C83E06DA-FC46-43A7-81C3-B01DEBF79B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98445" y="4622434"/>
            <a:ext cx="790281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fr-FR" sz="1400" b="1" dirty="0">
                <a:solidFill>
                  <a:srgbClr val="000000"/>
                </a:solidFill>
                <a:latin typeface="+mn-lt"/>
              </a:rPr>
              <a:t>Study</a:t>
            </a:r>
            <a:r>
              <a:rPr kumimoji="0" lang="en-US" altLang="fr-FR" sz="1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n-lt"/>
              </a:rPr>
              <a:t>1489</a:t>
            </a:r>
          </a:p>
        </p:txBody>
      </p:sp>
      <p:sp>
        <p:nvSpPr>
          <p:cNvPr id="190" name="Rectangle 170">
            <a:extLst>
              <a:ext uri="{FF2B5EF4-FFF2-40B4-BE49-F238E27FC236}">
                <a16:creationId xmlns:a16="http://schemas.microsoft.com/office/drawing/2014/main" id="{783ECFE6-1495-45C9-A772-92FFE942E8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74553" y="4622434"/>
            <a:ext cx="830356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fr-FR" sz="1400" b="1" dirty="0">
                <a:solidFill>
                  <a:srgbClr val="000000"/>
                </a:solidFill>
                <a:latin typeface="+mn-lt"/>
              </a:rPr>
              <a:t>Study</a:t>
            </a:r>
            <a:r>
              <a:rPr kumimoji="0" lang="en-US" altLang="fr-FR" sz="1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n-lt"/>
              </a:rPr>
              <a:t> 1490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CCABCE6A-8AE3-4007-A98D-3C4767931E53}"/>
              </a:ext>
            </a:extLst>
          </p:cNvPr>
          <p:cNvGrpSpPr/>
          <p:nvPr/>
        </p:nvGrpSpPr>
        <p:grpSpPr>
          <a:xfrm>
            <a:off x="5493053" y="1914307"/>
            <a:ext cx="4299484" cy="1785240"/>
            <a:chOff x="1165334" y="4516259"/>
            <a:chExt cx="6992978" cy="2190403"/>
          </a:xfrm>
        </p:grpSpPr>
        <p:sp>
          <p:nvSpPr>
            <p:cNvPr id="5242" name="Freeform 176">
              <a:extLst>
                <a:ext uri="{FF2B5EF4-FFF2-40B4-BE49-F238E27FC236}">
                  <a16:creationId xmlns:a16="http://schemas.microsoft.com/office/drawing/2014/main" id="{78DE0753-2613-40AB-B8DB-880C6D1CF544}"/>
                </a:ext>
              </a:extLst>
            </p:cNvPr>
            <p:cNvSpPr>
              <a:spLocks/>
            </p:cNvSpPr>
            <p:nvPr/>
          </p:nvSpPr>
          <p:spPr bwMode="auto">
            <a:xfrm>
              <a:off x="7944613" y="4817457"/>
              <a:ext cx="59650" cy="0"/>
            </a:xfrm>
            <a:custGeom>
              <a:avLst/>
              <a:gdLst>
                <a:gd name="T0" fmla="*/ 34 w 34"/>
                <a:gd name="T1" fmla="*/ 17 w 34"/>
                <a:gd name="T2" fmla="*/ 0 w 3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34">
                  <a:moveTo>
                    <a:pt x="34" y="0"/>
                  </a:moveTo>
                  <a:lnTo>
                    <a:pt x="17" y="0"/>
                  </a:lnTo>
                  <a:lnTo>
                    <a:pt x="0" y="0"/>
                  </a:lnTo>
                </a:path>
              </a:pathLst>
            </a:custGeom>
            <a:noFill/>
            <a:ln w="12700">
              <a:solidFill>
                <a:srgbClr val="0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 dirty="0">
                <a:latin typeface="+mj-lt"/>
              </a:endParaRPr>
            </a:p>
          </p:txBody>
        </p:sp>
        <p:sp>
          <p:nvSpPr>
            <p:cNvPr id="5243" name="Line 177">
              <a:extLst>
                <a:ext uri="{FF2B5EF4-FFF2-40B4-BE49-F238E27FC236}">
                  <a16:creationId xmlns:a16="http://schemas.microsoft.com/office/drawing/2014/main" id="{E065743D-C340-4192-8AE5-952F5837C93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7414778" y="5092901"/>
              <a:ext cx="29825" cy="0"/>
            </a:xfrm>
            <a:prstGeom prst="line">
              <a:avLst/>
            </a:prstGeom>
            <a:noFill/>
            <a:ln w="12700">
              <a:solidFill>
                <a:srgbClr val="0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 dirty="0">
                <a:latin typeface="+mj-lt"/>
              </a:endParaRPr>
            </a:p>
          </p:txBody>
        </p:sp>
        <p:sp>
          <p:nvSpPr>
            <p:cNvPr id="5244" name="Line 178">
              <a:extLst>
                <a:ext uri="{FF2B5EF4-FFF2-40B4-BE49-F238E27FC236}">
                  <a16:creationId xmlns:a16="http://schemas.microsoft.com/office/drawing/2014/main" id="{8C0A6175-6F5B-4284-8534-C1CFD95F479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7444603" y="5092901"/>
              <a:ext cx="31580" cy="0"/>
            </a:xfrm>
            <a:prstGeom prst="line">
              <a:avLst/>
            </a:prstGeom>
            <a:noFill/>
            <a:ln w="12700">
              <a:solidFill>
                <a:srgbClr val="0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 dirty="0">
                <a:latin typeface="+mj-lt"/>
              </a:endParaRPr>
            </a:p>
          </p:txBody>
        </p:sp>
        <p:sp>
          <p:nvSpPr>
            <p:cNvPr id="5245" name="Line 179">
              <a:extLst>
                <a:ext uri="{FF2B5EF4-FFF2-40B4-BE49-F238E27FC236}">
                  <a16:creationId xmlns:a16="http://schemas.microsoft.com/office/drawing/2014/main" id="{AE1412BD-BF54-4E95-A2A5-BF3EC3C35C2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7414778" y="5559577"/>
              <a:ext cx="61405" cy="0"/>
            </a:xfrm>
            <a:prstGeom prst="line">
              <a:avLst/>
            </a:prstGeom>
            <a:noFill/>
            <a:ln w="12700">
              <a:solidFill>
                <a:srgbClr val="0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 dirty="0">
                <a:latin typeface="+mj-lt"/>
              </a:endParaRPr>
            </a:p>
          </p:txBody>
        </p:sp>
        <p:sp>
          <p:nvSpPr>
            <p:cNvPr id="5246" name="Freeform 180">
              <a:extLst>
                <a:ext uri="{FF2B5EF4-FFF2-40B4-BE49-F238E27FC236}">
                  <a16:creationId xmlns:a16="http://schemas.microsoft.com/office/drawing/2014/main" id="{92BAF202-43EF-4ED5-957C-3BBEC01A3328}"/>
                </a:ext>
              </a:extLst>
            </p:cNvPr>
            <p:cNvSpPr>
              <a:spLocks/>
            </p:cNvSpPr>
            <p:nvPr/>
          </p:nvSpPr>
          <p:spPr bwMode="auto">
            <a:xfrm>
              <a:off x="7444603" y="5092901"/>
              <a:ext cx="0" cy="457904"/>
            </a:xfrm>
            <a:custGeom>
              <a:avLst/>
              <a:gdLst>
                <a:gd name="T0" fmla="*/ 0 h 261"/>
                <a:gd name="T1" fmla="*/ 131 h 261"/>
                <a:gd name="T2" fmla="*/ 261 h 26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61">
                  <a:moveTo>
                    <a:pt x="0" y="0"/>
                  </a:moveTo>
                  <a:lnTo>
                    <a:pt x="0" y="131"/>
                  </a:lnTo>
                  <a:lnTo>
                    <a:pt x="0" y="261"/>
                  </a:lnTo>
                </a:path>
              </a:pathLst>
            </a:custGeom>
            <a:noFill/>
            <a:ln w="12700">
              <a:solidFill>
                <a:srgbClr val="0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 dirty="0">
                <a:latin typeface="+mj-lt"/>
              </a:endParaRPr>
            </a:p>
          </p:txBody>
        </p:sp>
        <p:sp>
          <p:nvSpPr>
            <p:cNvPr id="5247" name="Freeform 181">
              <a:extLst>
                <a:ext uri="{FF2B5EF4-FFF2-40B4-BE49-F238E27FC236}">
                  <a16:creationId xmlns:a16="http://schemas.microsoft.com/office/drawing/2014/main" id="{47D951AD-1F20-458D-B890-03921FEF06FF}"/>
                </a:ext>
              </a:extLst>
            </p:cNvPr>
            <p:cNvSpPr>
              <a:spLocks/>
            </p:cNvSpPr>
            <p:nvPr/>
          </p:nvSpPr>
          <p:spPr bwMode="auto">
            <a:xfrm>
              <a:off x="6909505" y="5170095"/>
              <a:ext cx="0" cy="308778"/>
            </a:xfrm>
            <a:custGeom>
              <a:avLst/>
              <a:gdLst>
                <a:gd name="T0" fmla="*/ 0 h 176"/>
                <a:gd name="T1" fmla="*/ 87 h 176"/>
                <a:gd name="T2" fmla="*/ 176 h 176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76">
                  <a:moveTo>
                    <a:pt x="0" y="0"/>
                  </a:moveTo>
                  <a:lnTo>
                    <a:pt x="0" y="87"/>
                  </a:lnTo>
                  <a:lnTo>
                    <a:pt x="0" y="176"/>
                  </a:lnTo>
                </a:path>
              </a:pathLst>
            </a:custGeom>
            <a:noFill/>
            <a:ln w="12700">
              <a:solidFill>
                <a:srgbClr val="0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 dirty="0">
                <a:latin typeface="+mj-lt"/>
              </a:endParaRPr>
            </a:p>
          </p:txBody>
        </p:sp>
        <p:sp>
          <p:nvSpPr>
            <p:cNvPr id="128" name="Line 182">
              <a:extLst>
                <a:ext uri="{FF2B5EF4-FFF2-40B4-BE49-F238E27FC236}">
                  <a16:creationId xmlns:a16="http://schemas.microsoft.com/office/drawing/2014/main" id="{D17DBF04-3CCD-466E-AB92-2823E4F97B3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879679" y="5478873"/>
              <a:ext cx="29825" cy="0"/>
            </a:xfrm>
            <a:prstGeom prst="line">
              <a:avLst/>
            </a:prstGeom>
            <a:noFill/>
            <a:ln w="12700">
              <a:solidFill>
                <a:srgbClr val="0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 dirty="0">
                <a:latin typeface="+mj-lt"/>
              </a:endParaRPr>
            </a:p>
          </p:txBody>
        </p:sp>
        <p:sp>
          <p:nvSpPr>
            <p:cNvPr id="129" name="Line 183">
              <a:extLst>
                <a:ext uri="{FF2B5EF4-FFF2-40B4-BE49-F238E27FC236}">
                  <a16:creationId xmlns:a16="http://schemas.microsoft.com/office/drawing/2014/main" id="{AB30EA40-EDFB-41ED-B093-BFECBB1DFFB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909505" y="5478873"/>
              <a:ext cx="31580" cy="0"/>
            </a:xfrm>
            <a:prstGeom prst="line">
              <a:avLst/>
            </a:prstGeom>
            <a:noFill/>
            <a:ln w="12700">
              <a:solidFill>
                <a:srgbClr val="0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 dirty="0">
                <a:latin typeface="+mj-lt"/>
              </a:endParaRPr>
            </a:p>
          </p:txBody>
        </p:sp>
        <p:sp>
          <p:nvSpPr>
            <p:cNvPr id="130" name="Line 184">
              <a:extLst>
                <a:ext uri="{FF2B5EF4-FFF2-40B4-BE49-F238E27FC236}">
                  <a16:creationId xmlns:a16="http://schemas.microsoft.com/office/drawing/2014/main" id="{25E64644-57E9-47F2-9379-C20F3E152CB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879679" y="5170095"/>
              <a:ext cx="29825" cy="0"/>
            </a:xfrm>
            <a:prstGeom prst="line">
              <a:avLst/>
            </a:prstGeom>
            <a:noFill/>
            <a:ln w="12700">
              <a:solidFill>
                <a:srgbClr val="0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 dirty="0">
                <a:latin typeface="+mj-lt"/>
              </a:endParaRPr>
            </a:p>
          </p:txBody>
        </p:sp>
        <p:sp>
          <p:nvSpPr>
            <p:cNvPr id="131" name="Line 185">
              <a:extLst>
                <a:ext uri="{FF2B5EF4-FFF2-40B4-BE49-F238E27FC236}">
                  <a16:creationId xmlns:a16="http://schemas.microsoft.com/office/drawing/2014/main" id="{B6CF8D15-8855-47D2-ABD1-B07DB509D21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909505" y="5170095"/>
              <a:ext cx="31580" cy="0"/>
            </a:xfrm>
            <a:prstGeom prst="line">
              <a:avLst/>
            </a:prstGeom>
            <a:noFill/>
            <a:ln w="12700">
              <a:solidFill>
                <a:srgbClr val="0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 dirty="0">
                <a:latin typeface="+mj-lt"/>
              </a:endParaRPr>
            </a:p>
          </p:txBody>
        </p:sp>
        <p:sp>
          <p:nvSpPr>
            <p:cNvPr id="132" name="Line 186">
              <a:extLst>
                <a:ext uri="{FF2B5EF4-FFF2-40B4-BE49-F238E27FC236}">
                  <a16:creationId xmlns:a16="http://schemas.microsoft.com/office/drawing/2014/main" id="{6EDC4024-4611-4DFB-8C35-FCCC5CFA91C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246273" y="4954301"/>
              <a:ext cx="31580" cy="0"/>
            </a:xfrm>
            <a:prstGeom prst="line">
              <a:avLst/>
            </a:prstGeom>
            <a:noFill/>
            <a:ln w="12700">
              <a:solidFill>
                <a:srgbClr val="0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 dirty="0">
                <a:latin typeface="+mj-lt"/>
              </a:endParaRPr>
            </a:p>
          </p:txBody>
        </p:sp>
        <p:sp>
          <p:nvSpPr>
            <p:cNvPr id="133" name="Freeform 187">
              <a:extLst>
                <a:ext uri="{FF2B5EF4-FFF2-40B4-BE49-F238E27FC236}">
                  <a16:creationId xmlns:a16="http://schemas.microsoft.com/office/drawing/2014/main" id="{EEA881FC-C511-4FDB-B4D6-A6A4C566923E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7388" y="5212201"/>
              <a:ext cx="0" cy="221057"/>
            </a:xfrm>
            <a:custGeom>
              <a:avLst/>
              <a:gdLst>
                <a:gd name="T0" fmla="*/ 0 h 126"/>
                <a:gd name="T1" fmla="*/ 63 h 126"/>
                <a:gd name="T2" fmla="*/ 126 h 126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26">
                  <a:moveTo>
                    <a:pt x="0" y="0"/>
                  </a:moveTo>
                  <a:lnTo>
                    <a:pt x="0" y="63"/>
                  </a:lnTo>
                  <a:lnTo>
                    <a:pt x="0" y="126"/>
                  </a:lnTo>
                </a:path>
              </a:pathLst>
            </a:custGeom>
            <a:noFill/>
            <a:ln w="12700">
              <a:solidFill>
                <a:srgbClr val="0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 dirty="0">
                <a:latin typeface="+mj-lt"/>
              </a:endParaRPr>
            </a:p>
          </p:txBody>
        </p:sp>
        <p:sp>
          <p:nvSpPr>
            <p:cNvPr id="134" name="Freeform 188">
              <a:extLst>
                <a:ext uri="{FF2B5EF4-FFF2-40B4-BE49-F238E27FC236}">
                  <a16:creationId xmlns:a16="http://schemas.microsoft.com/office/drawing/2014/main" id="{728AF845-D8FC-4D14-8A65-1E5D7C9EC183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7563" y="5433258"/>
              <a:ext cx="59650" cy="0"/>
            </a:xfrm>
            <a:custGeom>
              <a:avLst/>
              <a:gdLst>
                <a:gd name="T0" fmla="*/ 34 w 34"/>
                <a:gd name="T1" fmla="*/ 17 w 34"/>
                <a:gd name="T2" fmla="*/ 0 w 3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34">
                  <a:moveTo>
                    <a:pt x="34" y="0"/>
                  </a:moveTo>
                  <a:lnTo>
                    <a:pt x="17" y="0"/>
                  </a:lnTo>
                  <a:lnTo>
                    <a:pt x="0" y="0"/>
                  </a:lnTo>
                </a:path>
              </a:pathLst>
            </a:custGeom>
            <a:noFill/>
            <a:ln w="12700">
              <a:solidFill>
                <a:srgbClr val="0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 dirty="0">
                <a:latin typeface="+mj-lt"/>
              </a:endParaRPr>
            </a:p>
          </p:txBody>
        </p:sp>
        <p:sp>
          <p:nvSpPr>
            <p:cNvPr id="135" name="Freeform 189">
              <a:extLst>
                <a:ext uri="{FF2B5EF4-FFF2-40B4-BE49-F238E27FC236}">
                  <a16:creationId xmlns:a16="http://schemas.microsoft.com/office/drawing/2014/main" id="{F70D98F0-5B38-4558-9DA4-246202B99DCC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7563" y="5212201"/>
              <a:ext cx="59650" cy="0"/>
            </a:xfrm>
            <a:custGeom>
              <a:avLst/>
              <a:gdLst>
                <a:gd name="T0" fmla="*/ 34 w 34"/>
                <a:gd name="T1" fmla="*/ 17 w 34"/>
                <a:gd name="T2" fmla="*/ 0 w 3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34">
                  <a:moveTo>
                    <a:pt x="34" y="0"/>
                  </a:moveTo>
                  <a:lnTo>
                    <a:pt x="17" y="0"/>
                  </a:lnTo>
                  <a:lnTo>
                    <a:pt x="0" y="0"/>
                  </a:lnTo>
                </a:path>
              </a:pathLst>
            </a:custGeom>
            <a:noFill/>
            <a:ln w="12700">
              <a:solidFill>
                <a:srgbClr val="0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 dirty="0">
                <a:latin typeface="+mj-lt"/>
              </a:endParaRPr>
            </a:p>
          </p:txBody>
        </p:sp>
        <p:sp>
          <p:nvSpPr>
            <p:cNvPr id="136" name="Line 190">
              <a:extLst>
                <a:ext uri="{FF2B5EF4-FFF2-40B4-BE49-F238E27FC236}">
                  <a16:creationId xmlns:a16="http://schemas.microsoft.com/office/drawing/2014/main" id="{4A8B5966-422D-42C2-AF0C-423B5E70239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805973" y="5312203"/>
              <a:ext cx="29825" cy="0"/>
            </a:xfrm>
            <a:prstGeom prst="line">
              <a:avLst/>
            </a:prstGeom>
            <a:noFill/>
            <a:ln w="12700">
              <a:solidFill>
                <a:srgbClr val="0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 dirty="0">
                <a:latin typeface="+mj-lt"/>
              </a:endParaRPr>
            </a:p>
          </p:txBody>
        </p:sp>
        <p:sp>
          <p:nvSpPr>
            <p:cNvPr id="137" name="Line 191">
              <a:extLst>
                <a:ext uri="{FF2B5EF4-FFF2-40B4-BE49-F238E27FC236}">
                  <a16:creationId xmlns:a16="http://schemas.microsoft.com/office/drawing/2014/main" id="{E8C2B8C7-71C2-4346-BD6D-DBAED445B50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835799" y="5312203"/>
              <a:ext cx="29825" cy="0"/>
            </a:xfrm>
            <a:prstGeom prst="line">
              <a:avLst/>
            </a:prstGeom>
            <a:noFill/>
            <a:ln w="12700">
              <a:solidFill>
                <a:srgbClr val="0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 dirty="0">
                <a:latin typeface="+mj-lt"/>
              </a:endParaRPr>
            </a:p>
          </p:txBody>
        </p:sp>
        <p:sp>
          <p:nvSpPr>
            <p:cNvPr id="138" name="Line 192">
              <a:extLst>
                <a:ext uri="{FF2B5EF4-FFF2-40B4-BE49-F238E27FC236}">
                  <a16:creationId xmlns:a16="http://schemas.microsoft.com/office/drawing/2014/main" id="{B57D3846-6CD3-448A-B1C6-FCDE62EE002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805973" y="5135007"/>
              <a:ext cx="29825" cy="0"/>
            </a:xfrm>
            <a:prstGeom prst="line">
              <a:avLst/>
            </a:prstGeom>
            <a:noFill/>
            <a:ln w="12700">
              <a:solidFill>
                <a:srgbClr val="0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 dirty="0">
                <a:latin typeface="+mj-lt"/>
              </a:endParaRPr>
            </a:p>
          </p:txBody>
        </p:sp>
        <p:sp>
          <p:nvSpPr>
            <p:cNvPr id="139" name="Line 193">
              <a:extLst>
                <a:ext uri="{FF2B5EF4-FFF2-40B4-BE49-F238E27FC236}">
                  <a16:creationId xmlns:a16="http://schemas.microsoft.com/office/drawing/2014/main" id="{0707BF62-EB5C-424D-A893-05C2636CA62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835799" y="5135007"/>
              <a:ext cx="29825" cy="0"/>
            </a:xfrm>
            <a:prstGeom prst="line">
              <a:avLst/>
            </a:prstGeom>
            <a:noFill/>
            <a:ln w="12700">
              <a:solidFill>
                <a:srgbClr val="0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 dirty="0">
                <a:latin typeface="+mj-lt"/>
              </a:endParaRPr>
            </a:p>
          </p:txBody>
        </p:sp>
        <p:sp>
          <p:nvSpPr>
            <p:cNvPr id="140" name="Freeform 194">
              <a:extLst>
                <a:ext uri="{FF2B5EF4-FFF2-40B4-BE49-F238E27FC236}">
                  <a16:creationId xmlns:a16="http://schemas.microsoft.com/office/drawing/2014/main" id="{85BFAF7D-51B7-4F50-8780-A8AE376B37C5}"/>
                </a:ext>
              </a:extLst>
            </p:cNvPr>
            <p:cNvSpPr>
              <a:spLocks/>
            </p:cNvSpPr>
            <p:nvPr/>
          </p:nvSpPr>
          <p:spPr bwMode="auto">
            <a:xfrm>
              <a:off x="5835799" y="5135007"/>
              <a:ext cx="0" cy="177197"/>
            </a:xfrm>
            <a:custGeom>
              <a:avLst/>
              <a:gdLst>
                <a:gd name="T0" fmla="*/ 0 h 101"/>
                <a:gd name="T1" fmla="*/ 54 h 101"/>
                <a:gd name="T2" fmla="*/ 101 h 10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01">
                  <a:moveTo>
                    <a:pt x="0" y="0"/>
                  </a:moveTo>
                  <a:lnTo>
                    <a:pt x="0" y="54"/>
                  </a:lnTo>
                  <a:lnTo>
                    <a:pt x="0" y="101"/>
                  </a:lnTo>
                </a:path>
              </a:pathLst>
            </a:custGeom>
            <a:noFill/>
            <a:ln w="12700">
              <a:solidFill>
                <a:srgbClr val="0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 dirty="0">
                <a:latin typeface="+mj-lt"/>
              </a:endParaRPr>
            </a:p>
          </p:txBody>
        </p:sp>
        <p:sp>
          <p:nvSpPr>
            <p:cNvPr id="141" name="Freeform 195">
              <a:extLst>
                <a:ext uri="{FF2B5EF4-FFF2-40B4-BE49-F238E27FC236}">
                  <a16:creationId xmlns:a16="http://schemas.microsoft.com/office/drawing/2014/main" id="{CCF438DB-D76E-498E-97B3-AFB220A3C79B}"/>
                </a:ext>
              </a:extLst>
            </p:cNvPr>
            <p:cNvSpPr>
              <a:spLocks/>
            </p:cNvSpPr>
            <p:nvPr/>
          </p:nvSpPr>
          <p:spPr bwMode="auto">
            <a:xfrm>
              <a:off x="7944613" y="5299922"/>
              <a:ext cx="59650" cy="0"/>
            </a:xfrm>
            <a:custGeom>
              <a:avLst/>
              <a:gdLst>
                <a:gd name="T0" fmla="*/ 34 w 34"/>
                <a:gd name="T1" fmla="*/ 17 w 34"/>
                <a:gd name="T2" fmla="*/ 0 w 3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34">
                  <a:moveTo>
                    <a:pt x="34" y="0"/>
                  </a:moveTo>
                  <a:lnTo>
                    <a:pt x="17" y="0"/>
                  </a:lnTo>
                  <a:lnTo>
                    <a:pt x="0" y="0"/>
                  </a:lnTo>
                </a:path>
              </a:pathLst>
            </a:custGeom>
            <a:noFill/>
            <a:ln w="12700">
              <a:solidFill>
                <a:srgbClr val="0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 dirty="0">
                <a:latin typeface="+mj-lt"/>
              </a:endParaRPr>
            </a:p>
          </p:txBody>
        </p:sp>
        <p:sp>
          <p:nvSpPr>
            <p:cNvPr id="142" name="Freeform 196">
              <a:extLst>
                <a:ext uri="{FF2B5EF4-FFF2-40B4-BE49-F238E27FC236}">
                  <a16:creationId xmlns:a16="http://schemas.microsoft.com/office/drawing/2014/main" id="{49682C82-1F8F-4247-9515-6D5C6B8F9B1E}"/>
                </a:ext>
              </a:extLst>
            </p:cNvPr>
            <p:cNvSpPr>
              <a:spLocks/>
            </p:cNvSpPr>
            <p:nvPr/>
          </p:nvSpPr>
          <p:spPr bwMode="auto">
            <a:xfrm>
              <a:off x="7974438" y="4817457"/>
              <a:ext cx="0" cy="482466"/>
            </a:xfrm>
            <a:custGeom>
              <a:avLst/>
              <a:gdLst>
                <a:gd name="T0" fmla="*/ 0 h 275"/>
                <a:gd name="T1" fmla="*/ 136 h 275"/>
                <a:gd name="T2" fmla="*/ 275 h 275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75">
                  <a:moveTo>
                    <a:pt x="0" y="0"/>
                  </a:moveTo>
                  <a:lnTo>
                    <a:pt x="0" y="136"/>
                  </a:lnTo>
                  <a:lnTo>
                    <a:pt x="0" y="275"/>
                  </a:lnTo>
                </a:path>
              </a:pathLst>
            </a:custGeom>
            <a:noFill/>
            <a:ln w="12700">
              <a:solidFill>
                <a:srgbClr val="0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 dirty="0">
                <a:latin typeface="+mj-lt"/>
              </a:endParaRPr>
            </a:p>
          </p:txBody>
        </p:sp>
        <p:sp>
          <p:nvSpPr>
            <p:cNvPr id="143" name="Line 197">
              <a:extLst>
                <a:ext uri="{FF2B5EF4-FFF2-40B4-BE49-F238E27FC236}">
                  <a16:creationId xmlns:a16="http://schemas.microsoft.com/office/drawing/2014/main" id="{2FB00245-E16D-4C3F-8E34-363B59B1510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341032" y="4812193"/>
              <a:ext cx="29825" cy="0"/>
            </a:xfrm>
            <a:prstGeom prst="line">
              <a:avLst/>
            </a:prstGeom>
            <a:noFill/>
            <a:ln w="12700">
              <a:solidFill>
                <a:srgbClr val="0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 dirty="0">
                <a:latin typeface="+mj-lt"/>
              </a:endParaRPr>
            </a:p>
          </p:txBody>
        </p:sp>
        <p:sp>
          <p:nvSpPr>
            <p:cNvPr id="144" name="Line 198">
              <a:extLst>
                <a:ext uri="{FF2B5EF4-FFF2-40B4-BE49-F238E27FC236}">
                  <a16:creationId xmlns:a16="http://schemas.microsoft.com/office/drawing/2014/main" id="{CD72BF69-6D70-4F8E-981E-3B9A0131EF1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311206" y="4812193"/>
              <a:ext cx="29825" cy="0"/>
            </a:xfrm>
            <a:prstGeom prst="line">
              <a:avLst/>
            </a:prstGeom>
            <a:noFill/>
            <a:ln w="12700">
              <a:solidFill>
                <a:srgbClr val="0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 dirty="0">
                <a:latin typeface="+mj-lt"/>
              </a:endParaRPr>
            </a:p>
          </p:txBody>
        </p:sp>
        <p:sp>
          <p:nvSpPr>
            <p:cNvPr id="145" name="Line 199">
              <a:extLst>
                <a:ext uri="{FF2B5EF4-FFF2-40B4-BE49-F238E27FC236}">
                  <a16:creationId xmlns:a16="http://schemas.microsoft.com/office/drawing/2014/main" id="{0F961776-2A65-47DA-9DD4-657FB073BB0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733981" y="5024478"/>
              <a:ext cx="29825" cy="0"/>
            </a:xfrm>
            <a:prstGeom prst="line">
              <a:avLst/>
            </a:prstGeom>
            <a:noFill/>
            <a:ln w="12700">
              <a:solidFill>
                <a:srgbClr val="0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 dirty="0">
                <a:latin typeface="+mj-lt"/>
              </a:endParaRPr>
            </a:p>
          </p:txBody>
        </p:sp>
        <p:sp>
          <p:nvSpPr>
            <p:cNvPr id="146" name="Line 200">
              <a:extLst>
                <a:ext uri="{FF2B5EF4-FFF2-40B4-BE49-F238E27FC236}">
                  <a16:creationId xmlns:a16="http://schemas.microsoft.com/office/drawing/2014/main" id="{9C2DE8F5-9C90-4960-ABB8-4FF6B3C0B34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704156" y="5024478"/>
              <a:ext cx="29825" cy="0"/>
            </a:xfrm>
            <a:prstGeom prst="line">
              <a:avLst/>
            </a:prstGeom>
            <a:noFill/>
            <a:ln w="12700">
              <a:solidFill>
                <a:srgbClr val="0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 dirty="0">
                <a:latin typeface="+mj-lt"/>
              </a:endParaRPr>
            </a:p>
          </p:txBody>
        </p:sp>
        <p:sp>
          <p:nvSpPr>
            <p:cNvPr id="147" name="Line 201">
              <a:extLst>
                <a:ext uri="{FF2B5EF4-FFF2-40B4-BE49-F238E27FC236}">
                  <a16:creationId xmlns:a16="http://schemas.microsoft.com/office/drawing/2014/main" id="{94DAF4E9-81A5-4644-ABF5-189848AD9CA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733981" y="5331502"/>
              <a:ext cx="29825" cy="0"/>
            </a:xfrm>
            <a:prstGeom prst="line">
              <a:avLst/>
            </a:prstGeom>
            <a:noFill/>
            <a:ln w="12700">
              <a:solidFill>
                <a:srgbClr val="0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 dirty="0">
                <a:latin typeface="+mj-lt"/>
              </a:endParaRPr>
            </a:p>
          </p:txBody>
        </p:sp>
        <p:sp>
          <p:nvSpPr>
            <p:cNvPr id="148" name="Line 202">
              <a:extLst>
                <a:ext uri="{FF2B5EF4-FFF2-40B4-BE49-F238E27FC236}">
                  <a16:creationId xmlns:a16="http://schemas.microsoft.com/office/drawing/2014/main" id="{F79BF400-58B4-4408-B8DD-3823791BA32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704156" y="5331502"/>
              <a:ext cx="29825" cy="0"/>
            </a:xfrm>
            <a:prstGeom prst="line">
              <a:avLst/>
            </a:prstGeom>
            <a:noFill/>
            <a:ln w="12700">
              <a:solidFill>
                <a:srgbClr val="0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 dirty="0">
                <a:latin typeface="+mj-lt"/>
              </a:endParaRPr>
            </a:p>
          </p:txBody>
        </p:sp>
        <p:sp>
          <p:nvSpPr>
            <p:cNvPr id="149" name="Freeform 203">
              <a:extLst>
                <a:ext uri="{FF2B5EF4-FFF2-40B4-BE49-F238E27FC236}">
                  <a16:creationId xmlns:a16="http://schemas.microsoft.com/office/drawing/2014/main" id="{E2AD01B4-0EF2-44E3-9255-7B1F653B1BC7}"/>
                </a:ext>
              </a:extLst>
            </p:cNvPr>
            <p:cNvSpPr>
              <a:spLocks/>
            </p:cNvSpPr>
            <p:nvPr/>
          </p:nvSpPr>
          <p:spPr bwMode="auto">
            <a:xfrm>
              <a:off x="2733981" y="5024478"/>
              <a:ext cx="0" cy="307024"/>
            </a:xfrm>
            <a:custGeom>
              <a:avLst/>
              <a:gdLst>
                <a:gd name="T0" fmla="*/ 0 h 175"/>
                <a:gd name="T1" fmla="*/ 90 h 175"/>
                <a:gd name="T2" fmla="*/ 175 h 175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75">
                  <a:moveTo>
                    <a:pt x="0" y="0"/>
                  </a:moveTo>
                  <a:lnTo>
                    <a:pt x="0" y="90"/>
                  </a:lnTo>
                  <a:lnTo>
                    <a:pt x="0" y="175"/>
                  </a:lnTo>
                </a:path>
              </a:pathLst>
            </a:custGeom>
            <a:noFill/>
            <a:ln w="12700">
              <a:solidFill>
                <a:srgbClr val="0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 dirty="0">
                <a:latin typeface="+mj-lt"/>
              </a:endParaRPr>
            </a:p>
          </p:txBody>
        </p:sp>
        <p:sp>
          <p:nvSpPr>
            <p:cNvPr id="150" name="Line 204">
              <a:extLst>
                <a:ext uri="{FF2B5EF4-FFF2-40B4-BE49-F238E27FC236}">
                  <a16:creationId xmlns:a16="http://schemas.microsoft.com/office/drawing/2014/main" id="{7E8BE129-DE20-4218-BB67-65BD92EEBC7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202392" y="5338520"/>
              <a:ext cx="29825" cy="0"/>
            </a:xfrm>
            <a:prstGeom prst="line">
              <a:avLst/>
            </a:prstGeom>
            <a:noFill/>
            <a:ln w="12700">
              <a:solidFill>
                <a:srgbClr val="0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 dirty="0">
                <a:latin typeface="+mj-lt"/>
              </a:endParaRPr>
            </a:p>
          </p:txBody>
        </p:sp>
        <p:sp>
          <p:nvSpPr>
            <p:cNvPr id="151" name="Line 205">
              <a:extLst>
                <a:ext uri="{FF2B5EF4-FFF2-40B4-BE49-F238E27FC236}">
                  <a16:creationId xmlns:a16="http://schemas.microsoft.com/office/drawing/2014/main" id="{90BF1B07-6C34-4A8B-B5AF-D9B8441A80F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172567" y="5338520"/>
              <a:ext cx="29825" cy="0"/>
            </a:xfrm>
            <a:prstGeom prst="line">
              <a:avLst/>
            </a:prstGeom>
            <a:noFill/>
            <a:ln w="12700">
              <a:solidFill>
                <a:srgbClr val="0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 dirty="0">
                <a:latin typeface="+mj-lt"/>
              </a:endParaRPr>
            </a:p>
          </p:txBody>
        </p:sp>
        <p:sp>
          <p:nvSpPr>
            <p:cNvPr id="152" name="Line 206">
              <a:extLst>
                <a:ext uri="{FF2B5EF4-FFF2-40B4-BE49-F238E27FC236}">
                  <a16:creationId xmlns:a16="http://schemas.microsoft.com/office/drawing/2014/main" id="{27A9793F-7D82-42CB-B5B8-2D9466A7301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202392" y="5089392"/>
              <a:ext cx="29825" cy="0"/>
            </a:xfrm>
            <a:prstGeom prst="line">
              <a:avLst/>
            </a:prstGeom>
            <a:noFill/>
            <a:ln w="12700">
              <a:solidFill>
                <a:srgbClr val="0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 dirty="0">
                <a:latin typeface="+mj-lt"/>
              </a:endParaRPr>
            </a:p>
          </p:txBody>
        </p:sp>
        <p:sp>
          <p:nvSpPr>
            <p:cNvPr id="153" name="Line 207">
              <a:extLst>
                <a:ext uri="{FF2B5EF4-FFF2-40B4-BE49-F238E27FC236}">
                  <a16:creationId xmlns:a16="http://schemas.microsoft.com/office/drawing/2014/main" id="{9679F847-E155-4264-B7E7-A0AE553AB40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172567" y="5089392"/>
              <a:ext cx="29825" cy="0"/>
            </a:xfrm>
            <a:prstGeom prst="line">
              <a:avLst/>
            </a:prstGeom>
            <a:noFill/>
            <a:ln w="12700">
              <a:solidFill>
                <a:srgbClr val="0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 dirty="0">
                <a:latin typeface="+mj-lt"/>
              </a:endParaRPr>
            </a:p>
          </p:txBody>
        </p:sp>
        <p:sp>
          <p:nvSpPr>
            <p:cNvPr id="154" name="Freeform 208">
              <a:extLst>
                <a:ext uri="{FF2B5EF4-FFF2-40B4-BE49-F238E27FC236}">
                  <a16:creationId xmlns:a16="http://schemas.microsoft.com/office/drawing/2014/main" id="{566CD6CE-8C2B-4EAB-B9C3-3012EF056E9A}"/>
                </a:ext>
              </a:extLst>
            </p:cNvPr>
            <p:cNvSpPr>
              <a:spLocks/>
            </p:cNvSpPr>
            <p:nvPr/>
          </p:nvSpPr>
          <p:spPr bwMode="auto">
            <a:xfrm>
              <a:off x="2202392" y="5089392"/>
              <a:ext cx="0" cy="249128"/>
            </a:xfrm>
            <a:custGeom>
              <a:avLst/>
              <a:gdLst>
                <a:gd name="T0" fmla="*/ 142 h 142"/>
                <a:gd name="T1" fmla="*/ 72 h 142"/>
                <a:gd name="T2" fmla="*/ 0 h 14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42">
                  <a:moveTo>
                    <a:pt x="0" y="142"/>
                  </a:moveTo>
                  <a:lnTo>
                    <a:pt x="0" y="72"/>
                  </a:lnTo>
                  <a:lnTo>
                    <a:pt x="0" y="0"/>
                  </a:lnTo>
                </a:path>
              </a:pathLst>
            </a:custGeom>
            <a:noFill/>
            <a:ln w="12700">
              <a:solidFill>
                <a:srgbClr val="0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 dirty="0">
                <a:latin typeface="+mj-lt"/>
              </a:endParaRPr>
            </a:p>
          </p:txBody>
        </p:sp>
        <p:sp>
          <p:nvSpPr>
            <p:cNvPr id="155" name="Line 209">
              <a:extLst>
                <a:ext uri="{FF2B5EF4-FFF2-40B4-BE49-F238E27FC236}">
                  <a16:creationId xmlns:a16="http://schemas.microsoft.com/office/drawing/2014/main" id="{24E291FC-08CE-410E-830D-1AFF68EE248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781371" y="5371854"/>
              <a:ext cx="29825" cy="0"/>
            </a:xfrm>
            <a:prstGeom prst="line">
              <a:avLst/>
            </a:prstGeom>
            <a:noFill/>
            <a:ln w="12700">
              <a:solidFill>
                <a:srgbClr val="0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 dirty="0">
                <a:latin typeface="+mj-lt"/>
              </a:endParaRPr>
            </a:p>
          </p:txBody>
        </p:sp>
        <p:sp>
          <p:nvSpPr>
            <p:cNvPr id="156" name="Line 210">
              <a:extLst>
                <a:ext uri="{FF2B5EF4-FFF2-40B4-BE49-F238E27FC236}">
                  <a16:creationId xmlns:a16="http://schemas.microsoft.com/office/drawing/2014/main" id="{E4997C77-FDEE-45ED-827A-C7F04B538CA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937474" y="5150797"/>
              <a:ext cx="29825" cy="0"/>
            </a:xfrm>
            <a:prstGeom prst="line">
              <a:avLst/>
            </a:prstGeom>
            <a:noFill/>
            <a:ln w="12700">
              <a:solidFill>
                <a:srgbClr val="0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 dirty="0">
                <a:latin typeface="+mj-lt"/>
              </a:endParaRPr>
            </a:p>
          </p:txBody>
        </p:sp>
        <p:sp>
          <p:nvSpPr>
            <p:cNvPr id="157" name="Line 211">
              <a:extLst>
                <a:ext uri="{FF2B5EF4-FFF2-40B4-BE49-F238E27FC236}">
                  <a16:creationId xmlns:a16="http://schemas.microsoft.com/office/drawing/2014/main" id="{F744BB09-B947-40D1-8679-8A49527B75F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907649" y="5150797"/>
              <a:ext cx="29825" cy="0"/>
            </a:xfrm>
            <a:prstGeom prst="line">
              <a:avLst/>
            </a:prstGeom>
            <a:noFill/>
            <a:ln w="12700">
              <a:solidFill>
                <a:srgbClr val="0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 dirty="0">
                <a:latin typeface="+mj-lt"/>
              </a:endParaRPr>
            </a:p>
          </p:txBody>
        </p:sp>
        <p:sp>
          <p:nvSpPr>
            <p:cNvPr id="158" name="Line 212">
              <a:extLst>
                <a:ext uri="{FF2B5EF4-FFF2-40B4-BE49-F238E27FC236}">
                  <a16:creationId xmlns:a16="http://schemas.microsoft.com/office/drawing/2014/main" id="{7843E74C-920C-4CB2-B84D-0414CAFF6BD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937474" y="5350801"/>
              <a:ext cx="29825" cy="0"/>
            </a:xfrm>
            <a:prstGeom prst="line">
              <a:avLst/>
            </a:prstGeom>
            <a:noFill/>
            <a:ln w="12700">
              <a:solidFill>
                <a:srgbClr val="0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 dirty="0">
                <a:latin typeface="+mj-lt"/>
              </a:endParaRPr>
            </a:p>
          </p:txBody>
        </p:sp>
        <p:sp>
          <p:nvSpPr>
            <p:cNvPr id="159" name="Line 213">
              <a:extLst>
                <a:ext uri="{FF2B5EF4-FFF2-40B4-BE49-F238E27FC236}">
                  <a16:creationId xmlns:a16="http://schemas.microsoft.com/office/drawing/2014/main" id="{036469DF-86EE-481C-AE65-8102ED29F1B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907649" y="5350801"/>
              <a:ext cx="29825" cy="0"/>
            </a:xfrm>
            <a:prstGeom prst="line">
              <a:avLst/>
            </a:prstGeom>
            <a:noFill/>
            <a:ln w="12700">
              <a:solidFill>
                <a:srgbClr val="0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 dirty="0">
                <a:latin typeface="+mj-lt"/>
              </a:endParaRPr>
            </a:p>
          </p:txBody>
        </p:sp>
        <p:sp>
          <p:nvSpPr>
            <p:cNvPr id="160" name="Freeform 214">
              <a:extLst>
                <a:ext uri="{FF2B5EF4-FFF2-40B4-BE49-F238E27FC236}">
                  <a16:creationId xmlns:a16="http://schemas.microsoft.com/office/drawing/2014/main" id="{EF8AEA05-1EF1-404F-9ED5-CB0C414616A4}"/>
                </a:ext>
              </a:extLst>
            </p:cNvPr>
            <p:cNvSpPr>
              <a:spLocks/>
            </p:cNvSpPr>
            <p:nvPr/>
          </p:nvSpPr>
          <p:spPr bwMode="auto">
            <a:xfrm>
              <a:off x="1937474" y="5150797"/>
              <a:ext cx="0" cy="200004"/>
            </a:xfrm>
            <a:custGeom>
              <a:avLst/>
              <a:gdLst>
                <a:gd name="T0" fmla="*/ 114 h 114"/>
                <a:gd name="T1" fmla="*/ 59 h 114"/>
                <a:gd name="T2" fmla="*/ 0 h 114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14">
                  <a:moveTo>
                    <a:pt x="0" y="114"/>
                  </a:moveTo>
                  <a:lnTo>
                    <a:pt x="0" y="59"/>
                  </a:lnTo>
                  <a:lnTo>
                    <a:pt x="0" y="0"/>
                  </a:lnTo>
                </a:path>
              </a:pathLst>
            </a:custGeom>
            <a:noFill/>
            <a:ln w="12700">
              <a:solidFill>
                <a:srgbClr val="0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 dirty="0">
                <a:latin typeface="+mj-lt"/>
              </a:endParaRPr>
            </a:p>
          </p:txBody>
        </p:sp>
        <p:sp>
          <p:nvSpPr>
            <p:cNvPr id="161" name="Line 215">
              <a:extLst>
                <a:ext uri="{FF2B5EF4-FFF2-40B4-BE49-F238E27FC236}">
                  <a16:creationId xmlns:a16="http://schemas.microsoft.com/office/drawing/2014/main" id="{C98F7DE9-038B-4F10-8D46-0640F8E3FE7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541056" y="5159569"/>
              <a:ext cx="29825" cy="0"/>
            </a:xfrm>
            <a:prstGeom prst="line">
              <a:avLst/>
            </a:prstGeom>
            <a:noFill/>
            <a:ln w="12700">
              <a:solidFill>
                <a:srgbClr val="0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 dirty="0">
                <a:latin typeface="+mj-lt"/>
              </a:endParaRPr>
            </a:p>
          </p:txBody>
        </p:sp>
        <p:sp>
          <p:nvSpPr>
            <p:cNvPr id="162" name="Line 216">
              <a:extLst>
                <a:ext uri="{FF2B5EF4-FFF2-40B4-BE49-F238E27FC236}">
                  <a16:creationId xmlns:a16="http://schemas.microsoft.com/office/drawing/2014/main" id="{363D2EA3-7C8A-4890-81DA-26BC06257A1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570881" y="5159569"/>
              <a:ext cx="29825" cy="0"/>
            </a:xfrm>
            <a:prstGeom prst="line">
              <a:avLst/>
            </a:prstGeom>
            <a:noFill/>
            <a:ln w="12700">
              <a:solidFill>
                <a:srgbClr val="0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 dirty="0">
                <a:latin typeface="+mj-lt"/>
              </a:endParaRPr>
            </a:p>
          </p:txBody>
        </p:sp>
        <p:sp>
          <p:nvSpPr>
            <p:cNvPr id="163" name="Freeform 217">
              <a:extLst>
                <a:ext uri="{FF2B5EF4-FFF2-40B4-BE49-F238E27FC236}">
                  <a16:creationId xmlns:a16="http://schemas.microsoft.com/office/drawing/2014/main" id="{D0CD05F0-5A6B-4420-8CCE-B2867B57E467}"/>
                </a:ext>
              </a:extLst>
            </p:cNvPr>
            <p:cNvSpPr>
              <a:spLocks/>
            </p:cNvSpPr>
            <p:nvPr/>
          </p:nvSpPr>
          <p:spPr bwMode="auto">
            <a:xfrm>
              <a:off x="5541056" y="5013952"/>
              <a:ext cx="59650" cy="0"/>
            </a:xfrm>
            <a:custGeom>
              <a:avLst/>
              <a:gdLst>
                <a:gd name="T0" fmla="*/ 34 w 34"/>
                <a:gd name="T1" fmla="*/ 17 w 34"/>
                <a:gd name="T2" fmla="*/ 0 w 3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34">
                  <a:moveTo>
                    <a:pt x="34" y="0"/>
                  </a:moveTo>
                  <a:lnTo>
                    <a:pt x="17" y="0"/>
                  </a:lnTo>
                  <a:lnTo>
                    <a:pt x="0" y="0"/>
                  </a:lnTo>
                </a:path>
              </a:pathLst>
            </a:custGeom>
            <a:noFill/>
            <a:ln w="12700">
              <a:solidFill>
                <a:srgbClr val="0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 dirty="0">
                <a:latin typeface="+mj-lt"/>
              </a:endParaRPr>
            </a:p>
          </p:txBody>
        </p:sp>
        <p:sp>
          <p:nvSpPr>
            <p:cNvPr id="164" name="Freeform 218">
              <a:extLst>
                <a:ext uri="{FF2B5EF4-FFF2-40B4-BE49-F238E27FC236}">
                  <a16:creationId xmlns:a16="http://schemas.microsoft.com/office/drawing/2014/main" id="{0A3ECBFA-6823-4C01-8CF7-310748B720B1}"/>
                </a:ext>
              </a:extLst>
            </p:cNvPr>
            <p:cNvSpPr>
              <a:spLocks/>
            </p:cNvSpPr>
            <p:nvPr/>
          </p:nvSpPr>
          <p:spPr bwMode="auto">
            <a:xfrm>
              <a:off x="5570881" y="5013952"/>
              <a:ext cx="0" cy="145617"/>
            </a:xfrm>
            <a:custGeom>
              <a:avLst/>
              <a:gdLst>
                <a:gd name="T0" fmla="*/ 0 h 83"/>
                <a:gd name="T1" fmla="*/ 41 h 83"/>
                <a:gd name="T2" fmla="*/ 83 h 8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83">
                  <a:moveTo>
                    <a:pt x="0" y="0"/>
                  </a:moveTo>
                  <a:lnTo>
                    <a:pt x="0" y="41"/>
                  </a:lnTo>
                  <a:lnTo>
                    <a:pt x="0" y="83"/>
                  </a:lnTo>
                </a:path>
              </a:pathLst>
            </a:custGeom>
            <a:noFill/>
            <a:ln w="12700">
              <a:solidFill>
                <a:srgbClr val="0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 dirty="0">
                <a:latin typeface="+mj-lt"/>
              </a:endParaRPr>
            </a:p>
          </p:txBody>
        </p:sp>
        <p:sp>
          <p:nvSpPr>
            <p:cNvPr id="165" name="Line 219">
              <a:extLst>
                <a:ext uri="{FF2B5EF4-FFF2-40B4-BE49-F238E27FC236}">
                  <a16:creationId xmlns:a16="http://schemas.microsoft.com/office/drawing/2014/main" id="{09E9D5AC-D06B-4F26-A3E9-3BBAECA6D5D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341032" y="5264834"/>
              <a:ext cx="29825" cy="0"/>
            </a:xfrm>
            <a:prstGeom prst="line">
              <a:avLst/>
            </a:prstGeom>
            <a:noFill/>
            <a:ln w="12700">
              <a:solidFill>
                <a:srgbClr val="0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 dirty="0">
                <a:latin typeface="+mj-lt"/>
              </a:endParaRPr>
            </a:p>
          </p:txBody>
        </p:sp>
        <p:sp>
          <p:nvSpPr>
            <p:cNvPr id="166" name="Line 220">
              <a:extLst>
                <a:ext uri="{FF2B5EF4-FFF2-40B4-BE49-F238E27FC236}">
                  <a16:creationId xmlns:a16="http://schemas.microsoft.com/office/drawing/2014/main" id="{81F309D9-50B0-4673-9A4D-50271BA93FF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311206" y="5264834"/>
              <a:ext cx="29825" cy="0"/>
            </a:xfrm>
            <a:prstGeom prst="line">
              <a:avLst/>
            </a:prstGeom>
            <a:noFill/>
            <a:ln w="12700">
              <a:solidFill>
                <a:srgbClr val="0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 dirty="0">
                <a:latin typeface="+mj-lt"/>
              </a:endParaRPr>
            </a:p>
          </p:txBody>
        </p:sp>
        <p:sp>
          <p:nvSpPr>
            <p:cNvPr id="167" name="Freeform 221">
              <a:extLst>
                <a:ext uri="{FF2B5EF4-FFF2-40B4-BE49-F238E27FC236}">
                  <a16:creationId xmlns:a16="http://schemas.microsoft.com/office/drawing/2014/main" id="{3647DCC7-B677-4E5C-9289-7A8967C4230C}"/>
                </a:ext>
              </a:extLst>
            </p:cNvPr>
            <p:cNvSpPr>
              <a:spLocks/>
            </p:cNvSpPr>
            <p:nvPr/>
          </p:nvSpPr>
          <p:spPr bwMode="auto">
            <a:xfrm>
              <a:off x="4341032" y="4812193"/>
              <a:ext cx="0" cy="452641"/>
            </a:xfrm>
            <a:custGeom>
              <a:avLst/>
              <a:gdLst>
                <a:gd name="T0" fmla="*/ 258 h 258"/>
                <a:gd name="T1" fmla="*/ 129 h 258"/>
                <a:gd name="T2" fmla="*/ 0 h 258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58">
                  <a:moveTo>
                    <a:pt x="0" y="258"/>
                  </a:moveTo>
                  <a:lnTo>
                    <a:pt x="0" y="129"/>
                  </a:lnTo>
                  <a:lnTo>
                    <a:pt x="0" y="0"/>
                  </a:lnTo>
                </a:path>
              </a:pathLst>
            </a:custGeom>
            <a:noFill/>
            <a:ln w="12700">
              <a:solidFill>
                <a:srgbClr val="0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 dirty="0">
                <a:latin typeface="+mj-lt"/>
              </a:endParaRPr>
            </a:p>
          </p:txBody>
        </p:sp>
        <p:sp>
          <p:nvSpPr>
            <p:cNvPr id="168" name="Line 222">
              <a:extLst>
                <a:ext uri="{FF2B5EF4-FFF2-40B4-BE49-F238E27FC236}">
                  <a16:creationId xmlns:a16="http://schemas.microsoft.com/office/drawing/2014/main" id="{E52F2316-6424-4539-AE84-3D9E68AB79F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811196" y="4935003"/>
              <a:ext cx="29825" cy="0"/>
            </a:xfrm>
            <a:prstGeom prst="line">
              <a:avLst/>
            </a:prstGeom>
            <a:noFill/>
            <a:ln w="12700">
              <a:solidFill>
                <a:srgbClr val="0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 dirty="0">
                <a:latin typeface="+mj-lt"/>
              </a:endParaRPr>
            </a:p>
          </p:txBody>
        </p:sp>
        <p:sp>
          <p:nvSpPr>
            <p:cNvPr id="169" name="Line 223">
              <a:extLst>
                <a:ext uri="{FF2B5EF4-FFF2-40B4-BE49-F238E27FC236}">
                  <a16:creationId xmlns:a16="http://schemas.microsoft.com/office/drawing/2014/main" id="{BC5DA384-646E-4F56-80A6-5B466F98DAA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781371" y="4935003"/>
              <a:ext cx="29825" cy="0"/>
            </a:xfrm>
            <a:prstGeom prst="line">
              <a:avLst/>
            </a:prstGeom>
            <a:noFill/>
            <a:ln w="12700">
              <a:solidFill>
                <a:srgbClr val="0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 dirty="0">
                <a:latin typeface="+mj-lt"/>
              </a:endParaRPr>
            </a:p>
          </p:txBody>
        </p:sp>
        <p:sp>
          <p:nvSpPr>
            <p:cNvPr id="170" name="Freeform 224">
              <a:extLst>
                <a:ext uri="{FF2B5EF4-FFF2-40B4-BE49-F238E27FC236}">
                  <a16:creationId xmlns:a16="http://schemas.microsoft.com/office/drawing/2014/main" id="{A4022ADD-BDEA-4A45-B9F2-DDDA31734896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1196" y="4935003"/>
              <a:ext cx="0" cy="436851"/>
            </a:xfrm>
            <a:custGeom>
              <a:avLst/>
              <a:gdLst>
                <a:gd name="T0" fmla="*/ 0 h 249"/>
                <a:gd name="T1" fmla="*/ 126 h 249"/>
                <a:gd name="T2" fmla="*/ 249 h 249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49">
                  <a:moveTo>
                    <a:pt x="0" y="0"/>
                  </a:moveTo>
                  <a:lnTo>
                    <a:pt x="0" y="126"/>
                  </a:lnTo>
                  <a:lnTo>
                    <a:pt x="0" y="249"/>
                  </a:lnTo>
                </a:path>
              </a:pathLst>
            </a:custGeom>
            <a:noFill/>
            <a:ln w="12700">
              <a:solidFill>
                <a:srgbClr val="0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 dirty="0">
                <a:latin typeface="+mj-lt"/>
              </a:endParaRPr>
            </a:p>
          </p:txBody>
        </p:sp>
        <p:sp>
          <p:nvSpPr>
            <p:cNvPr id="171" name="Line 225">
              <a:extLst>
                <a:ext uri="{FF2B5EF4-FFF2-40B4-BE49-F238E27FC236}">
                  <a16:creationId xmlns:a16="http://schemas.microsoft.com/office/drawing/2014/main" id="{D9F63816-4BF9-48B9-8172-EC8C3B3330C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277852" y="4954301"/>
              <a:ext cx="29825" cy="0"/>
            </a:xfrm>
            <a:prstGeom prst="line">
              <a:avLst/>
            </a:prstGeom>
            <a:noFill/>
            <a:ln w="12700">
              <a:solidFill>
                <a:srgbClr val="0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 dirty="0">
                <a:latin typeface="+mj-lt"/>
              </a:endParaRPr>
            </a:p>
          </p:txBody>
        </p:sp>
        <p:sp>
          <p:nvSpPr>
            <p:cNvPr id="172" name="Freeform 226">
              <a:extLst>
                <a:ext uri="{FF2B5EF4-FFF2-40B4-BE49-F238E27FC236}">
                  <a16:creationId xmlns:a16="http://schemas.microsoft.com/office/drawing/2014/main" id="{838DAF70-006B-43A1-BA81-EAA000BC61AA}"/>
                </a:ext>
              </a:extLst>
            </p:cNvPr>
            <p:cNvSpPr>
              <a:spLocks/>
            </p:cNvSpPr>
            <p:nvPr/>
          </p:nvSpPr>
          <p:spPr bwMode="auto">
            <a:xfrm>
              <a:off x="3277852" y="4954301"/>
              <a:ext cx="0" cy="338603"/>
            </a:xfrm>
            <a:custGeom>
              <a:avLst/>
              <a:gdLst>
                <a:gd name="T0" fmla="*/ 0 h 193"/>
                <a:gd name="T1" fmla="*/ 95 h 193"/>
                <a:gd name="T2" fmla="*/ 193 h 19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93">
                  <a:moveTo>
                    <a:pt x="0" y="0"/>
                  </a:moveTo>
                  <a:lnTo>
                    <a:pt x="0" y="95"/>
                  </a:lnTo>
                  <a:lnTo>
                    <a:pt x="0" y="193"/>
                  </a:lnTo>
                </a:path>
              </a:pathLst>
            </a:custGeom>
            <a:noFill/>
            <a:ln w="12700">
              <a:solidFill>
                <a:srgbClr val="0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 dirty="0">
                <a:latin typeface="+mj-lt"/>
              </a:endParaRPr>
            </a:p>
          </p:txBody>
        </p:sp>
        <p:sp>
          <p:nvSpPr>
            <p:cNvPr id="173" name="Line 227">
              <a:extLst>
                <a:ext uri="{FF2B5EF4-FFF2-40B4-BE49-F238E27FC236}">
                  <a16:creationId xmlns:a16="http://schemas.microsoft.com/office/drawing/2014/main" id="{A86DB1C2-D8A2-45D4-9BDF-C3B833DFBE4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277852" y="5292905"/>
              <a:ext cx="29825" cy="0"/>
            </a:xfrm>
            <a:prstGeom prst="line">
              <a:avLst/>
            </a:prstGeom>
            <a:noFill/>
            <a:ln w="12700">
              <a:solidFill>
                <a:srgbClr val="0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 dirty="0">
                <a:latin typeface="+mj-lt"/>
              </a:endParaRPr>
            </a:p>
          </p:txBody>
        </p:sp>
        <p:sp>
          <p:nvSpPr>
            <p:cNvPr id="174" name="Line 228">
              <a:extLst>
                <a:ext uri="{FF2B5EF4-FFF2-40B4-BE49-F238E27FC236}">
                  <a16:creationId xmlns:a16="http://schemas.microsoft.com/office/drawing/2014/main" id="{D906E30F-87EB-4717-904B-39DD5D7DF08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811196" y="5371854"/>
              <a:ext cx="29825" cy="0"/>
            </a:xfrm>
            <a:prstGeom prst="line">
              <a:avLst/>
            </a:prstGeom>
            <a:noFill/>
            <a:ln w="12700">
              <a:solidFill>
                <a:srgbClr val="0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 dirty="0">
                <a:latin typeface="+mj-lt"/>
              </a:endParaRPr>
            </a:p>
          </p:txBody>
        </p:sp>
        <p:sp>
          <p:nvSpPr>
            <p:cNvPr id="175" name="Line 229">
              <a:extLst>
                <a:ext uri="{FF2B5EF4-FFF2-40B4-BE49-F238E27FC236}">
                  <a16:creationId xmlns:a16="http://schemas.microsoft.com/office/drawing/2014/main" id="{997C290D-3693-43AC-97AA-652AA21E567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246273" y="5292905"/>
              <a:ext cx="31580" cy="0"/>
            </a:xfrm>
            <a:prstGeom prst="line">
              <a:avLst/>
            </a:prstGeom>
            <a:noFill/>
            <a:ln w="12700">
              <a:solidFill>
                <a:srgbClr val="0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 dirty="0">
                <a:latin typeface="+mj-lt"/>
              </a:endParaRPr>
            </a:p>
          </p:txBody>
        </p:sp>
        <p:sp>
          <p:nvSpPr>
            <p:cNvPr id="176" name="Freeform 230">
              <a:extLst>
                <a:ext uri="{FF2B5EF4-FFF2-40B4-BE49-F238E27FC236}">
                  <a16:creationId xmlns:a16="http://schemas.microsoft.com/office/drawing/2014/main" id="{95490DC4-4121-48D7-9225-9D5FDE2519B2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0700" y="4964828"/>
              <a:ext cx="2673738" cy="357902"/>
            </a:xfrm>
            <a:custGeom>
              <a:avLst/>
              <a:gdLst>
                <a:gd name="T0" fmla="*/ 0 w 1524"/>
                <a:gd name="T1" fmla="*/ 0 h 204"/>
                <a:gd name="T2" fmla="*/ 154 w 1524"/>
                <a:gd name="T3" fmla="*/ 69 h 204"/>
                <a:gd name="T4" fmla="*/ 305 w 1524"/>
                <a:gd name="T5" fmla="*/ 151 h 204"/>
                <a:gd name="T6" fmla="*/ 608 w 1524"/>
                <a:gd name="T7" fmla="*/ 204 h 204"/>
                <a:gd name="T8" fmla="*/ 917 w 1524"/>
                <a:gd name="T9" fmla="*/ 204 h 204"/>
                <a:gd name="T10" fmla="*/ 1222 w 1524"/>
                <a:gd name="T11" fmla="*/ 204 h 204"/>
                <a:gd name="T12" fmla="*/ 1524 w 1524"/>
                <a:gd name="T13" fmla="*/ 52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24" h="204">
                  <a:moveTo>
                    <a:pt x="0" y="0"/>
                  </a:moveTo>
                  <a:lnTo>
                    <a:pt x="154" y="69"/>
                  </a:lnTo>
                  <a:lnTo>
                    <a:pt x="305" y="151"/>
                  </a:lnTo>
                  <a:lnTo>
                    <a:pt x="608" y="204"/>
                  </a:lnTo>
                  <a:lnTo>
                    <a:pt x="917" y="204"/>
                  </a:lnTo>
                  <a:lnTo>
                    <a:pt x="1222" y="204"/>
                  </a:lnTo>
                  <a:lnTo>
                    <a:pt x="1524" y="52"/>
                  </a:lnTo>
                </a:path>
              </a:pathLst>
            </a:custGeom>
            <a:noFill/>
            <a:ln w="26988">
              <a:solidFill>
                <a:srgbClr val="0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 dirty="0">
                <a:latin typeface="+mj-lt"/>
              </a:endParaRPr>
            </a:p>
          </p:txBody>
        </p:sp>
        <p:sp>
          <p:nvSpPr>
            <p:cNvPr id="177" name="Freeform 231">
              <a:extLst>
                <a:ext uri="{FF2B5EF4-FFF2-40B4-BE49-F238E27FC236}">
                  <a16:creationId xmlns:a16="http://schemas.microsoft.com/office/drawing/2014/main" id="{C622872D-EE8D-4BC2-A6D8-9E66ACE8E0BD}"/>
                </a:ext>
              </a:extLst>
            </p:cNvPr>
            <p:cNvSpPr>
              <a:spLocks/>
            </p:cNvSpPr>
            <p:nvPr/>
          </p:nvSpPr>
          <p:spPr bwMode="auto">
            <a:xfrm>
              <a:off x="1667293" y="4964828"/>
              <a:ext cx="2673738" cy="289480"/>
            </a:xfrm>
            <a:custGeom>
              <a:avLst/>
              <a:gdLst>
                <a:gd name="T0" fmla="*/ 0 w 1524"/>
                <a:gd name="T1" fmla="*/ 0 h 165"/>
                <a:gd name="T2" fmla="*/ 154 w 1524"/>
                <a:gd name="T3" fmla="*/ 165 h 165"/>
                <a:gd name="T4" fmla="*/ 305 w 1524"/>
                <a:gd name="T5" fmla="*/ 143 h 165"/>
                <a:gd name="T6" fmla="*/ 608 w 1524"/>
                <a:gd name="T7" fmla="*/ 124 h 165"/>
                <a:gd name="T8" fmla="*/ 918 w 1524"/>
                <a:gd name="T9" fmla="*/ 89 h 165"/>
                <a:gd name="T10" fmla="*/ 1222 w 1524"/>
                <a:gd name="T11" fmla="*/ 109 h 165"/>
                <a:gd name="T12" fmla="*/ 1524 w 1524"/>
                <a:gd name="T13" fmla="*/ 42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24" h="165">
                  <a:moveTo>
                    <a:pt x="0" y="0"/>
                  </a:moveTo>
                  <a:lnTo>
                    <a:pt x="154" y="165"/>
                  </a:lnTo>
                  <a:lnTo>
                    <a:pt x="305" y="143"/>
                  </a:lnTo>
                  <a:lnTo>
                    <a:pt x="608" y="124"/>
                  </a:lnTo>
                  <a:lnTo>
                    <a:pt x="918" y="89"/>
                  </a:lnTo>
                  <a:lnTo>
                    <a:pt x="1222" y="109"/>
                  </a:lnTo>
                  <a:lnTo>
                    <a:pt x="1524" y="42"/>
                  </a:lnTo>
                </a:path>
              </a:pathLst>
            </a:custGeom>
            <a:noFill/>
            <a:ln w="26988">
              <a:solidFill>
                <a:srgbClr val="0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 dirty="0">
                <a:latin typeface="+mj-lt"/>
              </a:endParaRPr>
            </a:p>
          </p:txBody>
        </p:sp>
        <p:sp>
          <p:nvSpPr>
            <p:cNvPr id="179" name="Rectangle 232">
              <a:extLst>
                <a:ext uri="{FF2B5EF4-FFF2-40B4-BE49-F238E27FC236}">
                  <a16:creationId xmlns:a16="http://schemas.microsoft.com/office/drawing/2014/main" id="{47A57A5D-15E5-4ECC-8306-1536B5547B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90949" y="6498967"/>
              <a:ext cx="351978" cy="2076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fr-FR" sz="110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+mj-lt"/>
                </a:rPr>
                <a:t>304</a:t>
              </a:r>
            </a:p>
          </p:txBody>
        </p:sp>
        <p:sp>
          <p:nvSpPr>
            <p:cNvPr id="180" name="Rectangle 233">
              <a:extLst>
                <a:ext uri="{FF2B5EF4-FFF2-40B4-BE49-F238E27FC236}">
                  <a16:creationId xmlns:a16="http://schemas.microsoft.com/office/drawing/2014/main" id="{D0BF97B0-7803-4F45-9FB0-1873099709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26049" y="6498966"/>
              <a:ext cx="351978" cy="2076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fr-FR" sz="110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+mj-lt"/>
                </a:rPr>
                <a:t>284</a:t>
              </a:r>
            </a:p>
          </p:txBody>
        </p:sp>
        <p:sp>
          <p:nvSpPr>
            <p:cNvPr id="181" name="Rectangle 234">
              <a:extLst>
                <a:ext uri="{FF2B5EF4-FFF2-40B4-BE49-F238E27FC236}">
                  <a16:creationId xmlns:a16="http://schemas.microsoft.com/office/drawing/2014/main" id="{A2F82E37-C12E-43F3-A828-7C7506ACFD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59393" y="6498966"/>
              <a:ext cx="351978" cy="2076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fr-FR" sz="110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+mj-lt"/>
                </a:rPr>
                <a:t>267</a:t>
              </a:r>
            </a:p>
          </p:txBody>
        </p:sp>
        <p:sp>
          <p:nvSpPr>
            <p:cNvPr id="182" name="Rectangle 235">
              <a:extLst>
                <a:ext uri="{FF2B5EF4-FFF2-40B4-BE49-F238E27FC236}">
                  <a16:creationId xmlns:a16="http://schemas.microsoft.com/office/drawing/2014/main" id="{48C8E2D1-D377-4248-97D7-FA43E28AC8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92737" y="6498966"/>
              <a:ext cx="351978" cy="2076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fr-FR" sz="110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+mj-lt"/>
                </a:rPr>
                <a:t>253</a:t>
              </a:r>
            </a:p>
          </p:txBody>
        </p:sp>
        <p:sp>
          <p:nvSpPr>
            <p:cNvPr id="183" name="Rectangle 236">
              <a:extLst>
                <a:ext uri="{FF2B5EF4-FFF2-40B4-BE49-F238E27FC236}">
                  <a16:creationId xmlns:a16="http://schemas.microsoft.com/office/drawing/2014/main" id="{069E3364-9686-47FB-B6DF-443655E93F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27835" y="6498966"/>
              <a:ext cx="351978" cy="2076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fr-FR" sz="110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+mj-lt"/>
                </a:rPr>
                <a:t>181</a:t>
              </a:r>
            </a:p>
          </p:txBody>
        </p:sp>
        <p:sp>
          <p:nvSpPr>
            <p:cNvPr id="191" name="Rectangle 237">
              <a:extLst>
                <a:ext uri="{FF2B5EF4-FFF2-40B4-BE49-F238E27FC236}">
                  <a16:creationId xmlns:a16="http://schemas.microsoft.com/office/drawing/2014/main" id="{05F02EDF-BA8A-46C2-8D92-EE64398EDA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61179" y="6498966"/>
              <a:ext cx="351978" cy="2076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fr-FR" sz="110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+mj-lt"/>
                </a:rPr>
                <a:t>201</a:t>
              </a:r>
            </a:p>
          </p:txBody>
        </p:sp>
        <p:sp>
          <p:nvSpPr>
            <p:cNvPr id="5248" name="Line 238">
              <a:extLst>
                <a:ext uri="{FF2B5EF4-FFF2-40B4-BE49-F238E27FC236}">
                  <a16:creationId xmlns:a16="http://schemas.microsoft.com/office/drawing/2014/main" id="{FED9E14F-2A5E-4210-9271-949F3BC71D0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667293" y="4964828"/>
              <a:ext cx="2722862" cy="0"/>
            </a:xfrm>
            <a:prstGeom prst="line">
              <a:avLst/>
            </a:prstGeom>
            <a:noFill/>
            <a:ln w="0">
              <a:solidFill>
                <a:srgbClr val="00006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 dirty="0">
                <a:latin typeface="+mj-lt"/>
              </a:endParaRPr>
            </a:p>
          </p:txBody>
        </p:sp>
        <p:grpSp>
          <p:nvGrpSpPr>
            <p:cNvPr id="5340" name="Groupe 5339">
              <a:extLst>
                <a:ext uri="{FF2B5EF4-FFF2-40B4-BE49-F238E27FC236}">
                  <a16:creationId xmlns:a16="http://schemas.microsoft.com/office/drawing/2014/main" id="{2FB43625-8D06-4A3E-BB35-308435662F3A}"/>
                </a:ext>
              </a:extLst>
            </p:cNvPr>
            <p:cNvGrpSpPr/>
            <p:nvPr/>
          </p:nvGrpSpPr>
          <p:grpSpPr>
            <a:xfrm>
              <a:off x="1625187" y="4642014"/>
              <a:ext cx="2887778" cy="1340378"/>
              <a:chOff x="3079603" y="4817359"/>
              <a:chExt cx="2887778" cy="1340378"/>
            </a:xfrm>
          </p:grpSpPr>
          <p:sp>
            <p:nvSpPr>
              <p:cNvPr id="5250" name="Line 240">
                <a:extLst>
                  <a:ext uri="{FF2B5EF4-FFF2-40B4-BE49-F238E27FC236}">
                    <a16:creationId xmlns:a16="http://schemas.microsoft.com/office/drawing/2014/main" id="{5F35A1F2-36D6-4704-85E2-D886F5CD286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656808" y="6110368"/>
                <a:ext cx="0" cy="47369"/>
              </a:xfrm>
              <a:prstGeom prst="line">
                <a:avLst/>
              </a:prstGeom>
              <a:noFill/>
              <a:ln w="9525">
                <a:solidFill>
                  <a:srgbClr val="00006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100" dirty="0">
                  <a:latin typeface="+mj-lt"/>
                </a:endParaRPr>
              </a:p>
            </p:txBody>
          </p:sp>
          <p:sp>
            <p:nvSpPr>
              <p:cNvPr id="5251" name="Line 241">
                <a:extLst>
                  <a:ext uri="{FF2B5EF4-FFF2-40B4-BE49-F238E27FC236}">
                    <a16:creationId xmlns:a16="http://schemas.microsoft.com/office/drawing/2014/main" id="{17D368AE-DC29-4CB5-BCFB-7D2C122FE27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723496" y="6110368"/>
                <a:ext cx="0" cy="47369"/>
              </a:xfrm>
              <a:prstGeom prst="line">
                <a:avLst/>
              </a:prstGeom>
              <a:noFill/>
              <a:ln w="9525">
                <a:solidFill>
                  <a:srgbClr val="00006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100" dirty="0">
                  <a:latin typeface="+mj-lt"/>
                </a:endParaRPr>
              </a:p>
            </p:txBody>
          </p:sp>
          <p:sp>
            <p:nvSpPr>
              <p:cNvPr id="5252" name="Line 242">
                <a:extLst>
                  <a:ext uri="{FF2B5EF4-FFF2-40B4-BE49-F238E27FC236}">
                    <a16:creationId xmlns:a16="http://schemas.microsoft.com/office/drawing/2014/main" id="{F3D5C8A1-F589-43C6-B47D-5FB83B82C5A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190152" y="6110368"/>
                <a:ext cx="533344" cy="0"/>
              </a:xfrm>
              <a:prstGeom prst="line">
                <a:avLst/>
              </a:prstGeom>
              <a:noFill/>
              <a:ln w="9525">
                <a:solidFill>
                  <a:srgbClr val="00006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100" dirty="0">
                  <a:latin typeface="+mj-lt"/>
                </a:endParaRPr>
              </a:p>
            </p:txBody>
          </p:sp>
          <p:sp>
            <p:nvSpPr>
              <p:cNvPr id="5253" name="Line 243">
                <a:extLst>
                  <a:ext uri="{FF2B5EF4-FFF2-40B4-BE49-F238E27FC236}">
                    <a16:creationId xmlns:a16="http://schemas.microsoft.com/office/drawing/2014/main" id="{8B18CBA5-E704-4BF2-878D-9F03854C778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190152" y="6110368"/>
                <a:ext cx="0" cy="47369"/>
              </a:xfrm>
              <a:prstGeom prst="line">
                <a:avLst/>
              </a:prstGeom>
              <a:noFill/>
              <a:ln w="9525">
                <a:solidFill>
                  <a:srgbClr val="00006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100" dirty="0">
                  <a:latin typeface="+mj-lt"/>
                </a:endParaRPr>
              </a:p>
            </p:txBody>
          </p:sp>
          <p:sp>
            <p:nvSpPr>
              <p:cNvPr id="5254" name="Line 244">
                <a:extLst>
                  <a:ext uri="{FF2B5EF4-FFF2-40B4-BE49-F238E27FC236}">
                    <a16:creationId xmlns:a16="http://schemas.microsoft.com/office/drawing/2014/main" id="{4354711F-E961-4BA9-BFFC-16E184F9ADA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656808" y="6110368"/>
                <a:ext cx="533344" cy="0"/>
              </a:xfrm>
              <a:prstGeom prst="line">
                <a:avLst/>
              </a:prstGeom>
              <a:noFill/>
              <a:ln w="9525">
                <a:solidFill>
                  <a:srgbClr val="00006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100" dirty="0">
                  <a:latin typeface="+mj-lt"/>
                </a:endParaRPr>
              </a:p>
            </p:txBody>
          </p:sp>
          <p:sp>
            <p:nvSpPr>
              <p:cNvPr id="5255" name="Line 245">
                <a:extLst>
                  <a:ext uri="{FF2B5EF4-FFF2-40B4-BE49-F238E27FC236}">
                    <a16:creationId xmlns:a16="http://schemas.microsoft.com/office/drawing/2014/main" id="{8FE5B76C-6B55-4922-A8FF-4794E6F9392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079603" y="5462987"/>
                <a:ext cx="42106" cy="0"/>
              </a:xfrm>
              <a:prstGeom prst="line">
                <a:avLst/>
              </a:prstGeom>
              <a:noFill/>
              <a:ln w="9525">
                <a:solidFill>
                  <a:srgbClr val="00006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100" dirty="0">
                  <a:latin typeface="+mj-lt"/>
                </a:endParaRPr>
              </a:p>
            </p:txBody>
          </p:sp>
          <p:sp>
            <p:nvSpPr>
              <p:cNvPr id="5256" name="Line 246">
                <a:extLst>
                  <a:ext uri="{FF2B5EF4-FFF2-40B4-BE49-F238E27FC236}">
                    <a16:creationId xmlns:a16="http://schemas.microsoft.com/office/drawing/2014/main" id="{D86DA50C-B412-457E-A109-B9678DFD5D2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121709" y="5140173"/>
                <a:ext cx="0" cy="322814"/>
              </a:xfrm>
              <a:prstGeom prst="line">
                <a:avLst/>
              </a:prstGeom>
              <a:noFill/>
              <a:ln w="9525">
                <a:solidFill>
                  <a:srgbClr val="00006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100" dirty="0">
                  <a:latin typeface="+mj-lt"/>
                </a:endParaRPr>
              </a:p>
            </p:txBody>
          </p:sp>
          <p:sp>
            <p:nvSpPr>
              <p:cNvPr id="5257" name="Line 247">
                <a:extLst>
                  <a:ext uri="{FF2B5EF4-FFF2-40B4-BE49-F238E27FC236}">
                    <a16:creationId xmlns:a16="http://schemas.microsoft.com/office/drawing/2014/main" id="{AE00DCA6-50D4-495B-8C61-EE6F78CA0EF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079603" y="5140173"/>
                <a:ext cx="42106" cy="0"/>
              </a:xfrm>
              <a:prstGeom prst="line">
                <a:avLst/>
              </a:prstGeom>
              <a:noFill/>
              <a:ln w="9525">
                <a:solidFill>
                  <a:srgbClr val="00006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100" dirty="0">
                  <a:latin typeface="+mj-lt"/>
                </a:endParaRPr>
              </a:p>
            </p:txBody>
          </p:sp>
          <p:sp>
            <p:nvSpPr>
              <p:cNvPr id="5258" name="Line 248">
                <a:extLst>
                  <a:ext uri="{FF2B5EF4-FFF2-40B4-BE49-F238E27FC236}">
                    <a16:creationId xmlns:a16="http://schemas.microsoft.com/office/drawing/2014/main" id="{ABBEA2E3-3545-4D12-8FFC-2BBC656FBE1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121709" y="6110368"/>
                <a:ext cx="0" cy="47369"/>
              </a:xfrm>
              <a:prstGeom prst="line">
                <a:avLst/>
              </a:prstGeom>
              <a:noFill/>
              <a:ln w="9525">
                <a:solidFill>
                  <a:srgbClr val="00006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100" dirty="0">
                  <a:latin typeface="+mj-lt"/>
                </a:endParaRPr>
              </a:p>
            </p:txBody>
          </p:sp>
          <p:sp>
            <p:nvSpPr>
              <p:cNvPr id="5259" name="Line 249">
                <a:extLst>
                  <a:ext uri="{FF2B5EF4-FFF2-40B4-BE49-F238E27FC236}">
                    <a16:creationId xmlns:a16="http://schemas.microsoft.com/office/drawing/2014/main" id="{6DA76887-7F3F-4196-9871-F4CC6D9DECE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079603" y="6110368"/>
                <a:ext cx="42106" cy="0"/>
              </a:xfrm>
              <a:prstGeom prst="line">
                <a:avLst/>
              </a:prstGeom>
              <a:noFill/>
              <a:ln w="9525">
                <a:solidFill>
                  <a:srgbClr val="00006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100" dirty="0">
                  <a:latin typeface="+mj-lt"/>
                </a:endParaRPr>
              </a:p>
            </p:txBody>
          </p:sp>
          <p:sp>
            <p:nvSpPr>
              <p:cNvPr id="5260" name="Line 250">
                <a:extLst>
                  <a:ext uri="{FF2B5EF4-FFF2-40B4-BE49-F238E27FC236}">
                    <a16:creationId xmlns:a16="http://schemas.microsoft.com/office/drawing/2014/main" id="{C5A50581-C32F-4202-ADF4-0981C2D1C6E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121709" y="5787554"/>
                <a:ext cx="0" cy="322814"/>
              </a:xfrm>
              <a:prstGeom prst="line">
                <a:avLst/>
              </a:prstGeom>
              <a:noFill/>
              <a:ln w="9525">
                <a:solidFill>
                  <a:srgbClr val="00006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100" dirty="0">
                  <a:latin typeface="+mj-lt"/>
                </a:endParaRPr>
              </a:p>
            </p:txBody>
          </p:sp>
          <p:sp>
            <p:nvSpPr>
              <p:cNvPr id="5261" name="Line 251">
                <a:extLst>
                  <a:ext uri="{FF2B5EF4-FFF2-40B4-BE49-F238E27FC236}">
                    <a16:creationId xmlns:a16="http://schemas.microsoft.com/office/drawing/2014/main" id="{83D747FA-0A93-4677-B367-C344CFCC0FB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079603" y="5787554"/>
                <a:ext cx="42106" cy="0"/>
              </a:xfrm>
              <a:prstGeom prst="line">
                <a:avLst/>
              </a:prstGeom>
              <a:noFill/>
              <a:ln w="9525">
                <a:solidFill>
                  <a:srgbClr val="00006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100" dirty="0">
                  <a:latin typeface="+mj-lt"/>
                </a:endParaRPr>
              </a:p>
            </p:txBody>
          </p:sp>
          <p:sp>
            <p:nvSpPr>
              <p:cNvPr id="5262" name="Line 252">
                <a:extLst>
                  <a:ext uri="{FF2B5EF4-FFF2-40B4-BE49-F238E27FC236}">
                    <a16:creationId xmlns:a16="http://schemas.microsoft.com/office/drawing/2014/main" id="{E0AF59FF-2542-49A7-A0E9-F0FBD232D6A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121709" y="5462987"/>
                <a:ext cx="0" cy="324568"/>
              </a:xfrm>
              <a:prstGeom prst="line">
                <a:avLst/>
              </a:prstGeom>
              <a:noFill/>
              <a:ln w="9525">
                <a:solidFill>
                  <a:srgbClr val="00006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100" dirty="0">
                  <a:latin typeface="+mj-lt"/>
                </a:endParaRPr>
              </a:p>
            </p:txBody>
          </p:sp>
          <p:sp>
            <p:nvSpPr>
              <p:cNvPr id="5263" name="Line 253">
                <a:extLst>
                  <a:ext uri="{FF2B5EF4-FFF2-40B4-BE49-F238E27FC236}">
                    <a16:creationId xmlns:a16="http://schemas.microsoft.com/office/drawing/2014/main" id="{09268AA1-A3B7-4D64-B894-66E96AE51CC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121709" y="6110368"/>
                <a:ext cx="535099" cy="0"/>
              </a:xfrm>
              <a:prstGeom prst="line">
                <a:avLst/>
              </a:prstGeom>
              <a:noFill/>
              <a:ln w="9525">
                <a:solidFill>
                  <a:srgbClr val="00006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100" dirty="0">
                  <a:latin typeface="+mj-lt"/>
                </a:endParaRPr>
              </a:p>
            </p:txBody>
          </p:sp>
          <p:sp>
            <p:nvSpPr>
              <p:cNvPr id="5264" name="Line 254">
                <a:extLst>
                  <a:ext uri="{FF2B5EF4-FFF2-40B4-BE49-F238E27FC236}">
                    <a16:creationId xmlns:a16="http://schemas.microsoft.com/office/drawing/2014/main" id="{83916E0C-F1C2-4962-974E-7C74A17C5A2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256840" y="6110368"/>
                <a:ext cx="0" cy="47369"/>
              </a:xfrm>
              <a:prstGeom prst="line">
                <a:avLst/>
              </a:prstGeom>
              <a:noFill/>
              <a:ln w="9525">
                <a:solidFill>
                  <a:srgbClr val="00006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100" dirty="0">
                  <a:latin typeface="+mj-lt"/>
                </a:endParaRPr>
              </a:p>
            </p:txBody>
          </p:sp>
          <p:sp>
            <p:nvSpPr>
              <p:cNvPr id="5265" name="Line 255">
                <a:extLst>
                  <a:ext uri="{FF2B5EF4-FFF2-40B4-BE49-F238E27FC236}">
                    <a16:creationId xmlns:a16="http://schemas.microsoft.com/office/drawing/2014/main" id="{17C0BB10-C406-4AF8-A637-D6EF3A1D2E0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791939" y="6110368"/>
                <a:ext cx="0" cy="47369"/>
              </a:xfrm>
              <a:prstGeom prst="line">
                <a:avLst/>
              </a:prstGeom>
              <a:noFill/>
              <a:ln w="9525">
                <a:solidFill>
                  <a:srgbClr val="00006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100" dirty="0">
                  <a:latin typeface="+mj-lt"/>
                </a:endParaRPr>
              </a:p>
            </p:txBody>
          </p:sp>
          <p:sp>
            <p:nvSpPr>
              <p:cNvPr id="5266" name="Line 256">
                <a:extLst>
                  <a:ext uri="{FF2B5EF4-FFF2-40B4-BE49-F238E27FC236}">
                    <a16:creationId xmlns:a16="http://schemas.microsoft.com/office/drawing/2014/main" id="{3F325DFF-7F2C-44ED-B2ED-3945E914A59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5256840" y="6110368"/>
                <a:ext cx="535099" cy="0"/>
              </a:xfrm>
              <a:prstGeom prst="line">
                <a:avLst/>
              </a:prstGeom>
              <a:noFill/>
              <a:ln w="9525">
                <a:solidFill>
                  <a:srgbClr val="00006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100" dirty="0">
                  <a:latin typeface="+mj-lt"/>
                </a:endParaRPr>
              </a:p>
            </p:txBody>
          </p:sp>
          <p:sp>
            <p:nvSpPr>
              <p:cNvPr id="5267" name="Line 257">
                <a:extLst>
                  <a:ext uri="{FF2B5EF4-FFF2-40B4-BE49-F238E27FC236}">
                    <a16:creationId xmlns:a16="http://schemas.microsoft.com/office/drawing/2014/main" id="{F5650D14-0E40-4D1E-BE56-01DBE0A7AD1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5791939" y="6110368"/>
                <a:ext cx="175442" cy="0"/>
              </a:xfrm>
              <a:prstGeom prst="line">
                <a:avLst/>
              </a:prstGeom>
              <a:noFill/>
              <a:ln w="9525">
                <a:solidFill>
                  <a:srgbClr val="00006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100" dirty="0">
                  <a:latin typeface="+mj-lt"/>
                </a:endParaRPr>
              </a:p>
            </p:txBody>
          </p:sp>
          <p:sp>
            <p:nvSpPr>
              <p:cNvPr id="5268" name="Line 258">
                <a:extLst>
                  <a:ext uri="{FF2B5EF4-FFF2-40B4-BE49-F238E27FC236}">
                    <a16:creationId xmlns:a16="http://schemas.microsoft.com/office/drawing/2014/main" id="{A73038CA-6796-48F2-8890-855498E43BD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079603" y="4817359"/>
                <a:ext cx="42106" cy="0"/>
              </a:xfrm>
              <a:prstGeom prst="line">
                <a:avLst/>
              </a:prstGeom>
              <a:noFill/>
              <a:ln w="9525">
                <a:solidFill>
                  <a:srgbClr val="00006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100" dirty="0">
                  <a:latin typeface="+mj-lt"/>
                </a:endParaRPr>
              </a:p>
            </p:txBody>
          </p:sp>
          <p:sp>
            <p:nvSpPr>
              <p:cNvPr id="5269" name="Line 259">
                <a:extLst>
                  <a:ext uri="{FF2B5EF4-FFF2-40B4-BE49-F238E27FC236}">
                    <a16:creationId xmlns:a16="http://schemas.microsoft.com/office/drawing/2014/main" id="{C1ABBDC8-7C3E-4714-8354-93601C6EACE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723496" y="6110368"/>
                <a:ext cx="533344" cy="0"/>
              </a:xfrm>
              <a:prstGeom prst="line">
                <a:avLst/>
              </a:prstGeom>
              <a:noFill/>
              <a:ln w="9525">
                <a:solidFill>
                  <a:srgbClr val="00006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100" dirty="0">
                  <a:latin typeface="+mj-lt"/>
                </a:endParaRPr>
              </a:p>
            </p:txBody>
          </p:sp>
          <p:sp>
            <p:nvSpPr>
              <p:cNvPr id="5270" name="Line 260">
                <a:extLst>
                  <a:ext uri="{FF2B5EF4-FFF2-40B4-BE49-F238E27FC236}">
                    <a16:creationId xmlns:a16="http://schemas.microsoft.com/office/drawing/2014/main" id="{76EEB372-AA86-4715-973C-35972B6E859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121709" y="4817359"/>
                <a:ext cx="0" cy="322814"/>
              </a:xfrm>
              <a:prstGeom prst="line">
                <a:avLst/>
              </a:prstGeom>
              <a:noFill/>
              <a:ln w="9525">
                <a:solidFill>
                  <a:srgbClr val="00006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100" dirty="0">
                  <a:latin typeface="+mj-lt"/>
                </a:endParaRPr>
              </a:p>
            </p:txBody>
          </p:sp>
        </p:grpSp>
        <p:sp>
          <p:nvSpPr>
            <p:cNvPr id="5272" name="Rectangle 262">
              <a:extLst>
                <a:ext uri="{FF2B5EF4-FFF2-40B4-BE49-F238E27FC236}">
                  <a16:creationId xmlns:a16="http://schemas.microsoft.com/office/drawing/2014/main" id="{90FBEB46-3B37-4996-8AB8-F36B337AB1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62076" y="4550581"/>
              <a:ext cx="117327" cy="2076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fr-FR" sz="1100" i="0" u="none" strike="noStrike" cap="none" normalizeH="0" baseline="0" dirty="0">
                  <a:ln>
                    <a:noFill/>
                  </a:ln>
                  <a:solidFill>
                    <a:srgbClr val="000066"/>
                  </a:solidFill>
                  <a:effectLst/>
                  <a:latin typeface="+mj-lt"/>
                </a:rPr>
                <a:t>1</a:t>
              </a:r>
              <a:endParaRPr kumimoji="0" lang="en-US" altLang="fr-FR" sz="11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endParaRPr>
            </a:p>
          </p:txBody>
        </p:sp>
        <p:sp>
          <p:nvSpPr>
            <p:cNvPr id="5273" name="Rectangle 263">
              <a:extLst>
                <a:ext uri="{FF2B5EF4-FFF2-40B4-BE49-F238E27FC236}">
                  <a16:creationId xmlns:a16="http://schemas.microsoft.com/office/drawing/2014/main" id="{DFF163AA-8DAD-4632-8069-DE3FB5E577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62076" y="4873395"/>
              <a:ext cx="117327" cy="2076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fr-FR" sz="1100" i="0" u="none" strike="noStrike" cap="none" normalizeH="0" baseline="0" dirty="0">
                  <a:ln>
                    <a:noFill/>
                  </a:ln>
                  <a:solidFill>
                    <a:srgbClr val="000066"/>
                  </a:solidFill>
                  <a:effectLst/>
                  <a:latin typeface="+mj-lt"/>
                </a:rPr>
                <a:t>0</a:t>
              </a:r>
              <a:endParaRPr kumimoji="0" lang="en-US" altLang="fr-FR" sz="11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endParaRPr>
            </a:p>
          </p:txBody>
        </p:sp>
        <p:sp>
          <p:nvSpPr>
            <p:cNvPr id="5274" name="Rectangle 264">
              <a:extLst>
                <a:ext uri="{FF2B5EF4-FFF2-40B4-BE49-F238E27FC236}">
                  <a16:creationId xmlns:a16="http://schemas.microsoft.com/office/drawing/2014/main" id="{8173E26C-BC6C-4062-9A38-B016DBA45B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91679" y="5197963"/>
              <a:ext cx="187721" cy="2076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fr-FR" sz="1100" i="0" u="none" strike="noStrike" cap="none" normalizeH="0" baseline="0" dirty="0">
                  <a:ln>
                    <a:noFill/>
                  </a:ln>
                  <a:solidFill>
                    <a:srgbClr val="000066"/>
                  </a:solidFill>
                  <a:effectLst/>
                  <a:latin typeface="+mj-lt"/>
                </a:rPr>
                <a:t>-1</a:t>
              </a:r>
              <a:endParaRPr kumimoji="0" lang="en-US" altLang="fr-FR" sz="11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endParaRPr>
            </a:p>
          </p:txBody>
        </p:sp>
        <p:sp>
          <p:nvSpPr>
            <p:cNvPr id="5275" name="Rectangle 265">
              <a:extLst>
                <a:ext uri="{FF2B5EF4-FFF2-40B4-BE49-F238E27FC236}">
                  <a16:creationId xmlns:a16="http://schemas.microsoft.com/office/drawing/2014/main" id="{C4205F5D-339F-4859-B436-36C2B7C763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91679" y="5520777"/>
              <a:ext cx="187721" cy="2076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fr-FR" sz="1100" i="0" u="none" strike="noStrike" cap="none" normalizeH="0" baseline="0" dirty="0">
                  <a:ln>
                    <a:noFill/>
                  </a:ln>
                  <a:solidFill>
                    <a:srgbClr val="000066"/>
                  </a:solidFill>
                  <a:effectLst/>
                  <a:latin typeface="+mj-lt"/>
                </a:rPr>
                <a:t>-2</a:t>
              </a:r>
              <a:endParaRPr kumimoji="0" lang="en-US" altLang="fr-FR" sz="11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endParaRPr>
            </a:p>
          </p:txBody>
        </p:sp>
        <p:sp>
          <p:nvSpPr>
            <p:cNvPr id="5276" name="Rectangle 266">
              <a:extLst>
                <a:ext uri="{FF2B5EF4-FFF2-40B4-BE49-F238E27FC236}">
                  <a16:creationId xmlns:a16="http://schemas.microsoft.com/office/drawing/2014/main" id="{3E8D2C70-E8F8-4D5C-AA4A-8C78D9E209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91679" y="5845344"/>
              <a:ext cx="187721" cy="2076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fr-FR" sz="1100" i="0" u="none" strike="noStrike" cap="none" normalizeH="0" baseline="0" dirty="0">
                  <a:ln>
                    <a:noFill/>
                  </a:ln>
                  <a:solidFill>
                    <a:srgbClr val="000066"/>
                  </a:solidFill>
                  <a:effectLst/>
                  <a:latin typeface="+mj-lt"/>
                </a:rPr>
                <a:t>-3</a:t>
              </a:r>
              <a:endParaRPr kumimoji="0" lang="en-US" altLang="fr-FR" sz="11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endParaRPr>
            </a:p>
          </p:txBody>
        </p:sp>
        <p:sp>
          <p:nvSpPr>
            <p:cNvPr id="5277" name="Rectangle 267">
              <a:extLst>
                <a:ext uri="{FF2B5EF4-FFF2-40B4-BE49-F238E27FC236}">
                  <a16:creationId xmlns:a16="http://schemas.microsoft.com/office/drawing/2014/main" id="{B9F0CB52-FF6A-40D4-9E7A-11499850C4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10908" y="5997882"/>
              <a:ext cx="117327" cy="2076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fr-FR" sz="1100" i="0" u="none" strike="noStrike" cap="none" normalizeH="0" baseline="0" dirty="0">
                  <a:ln>
                    <a:noFill/>
                  </a:ln>
                  <a:solidFill>
                    <a:srgbClr val="000066"/>
                  </a:solidFill>
                  <a:effectLst/>
                  <a:latin typeface="+mj-lt"/>
                </a:rPr>
                <a:t>0</a:t>
              </a:r>
              <a:endParaRPr kumimoji="0" lang="en-US" altLang="fr-FR" sz="11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endParaRPr>
            </a:p>
          </p:txBody>
        </p:sp>
        <p:sp>
          <p:nvSpPr>
            <p:cNvPr id="5278" name="Rectangle 268">
              <a:extLst>
                <a:ext uri="{FF2B5EF4-FFF2-40B4-BE49-F238E27FC236}">
                  <a16:creationId xmlns:a16="http://schemas.microsoft.com/office/drawing/2014/main" id="{1FCD0C70-F8CD-4524-9B7D-1D6191AA69E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86466" y="5997882"/>
              <a:ext cx="234652" cy="2076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fr-FR" sz="1100" i="0" u="none" strike="noStrike" cap="none" normalizeH="0" baseline="0" dirty="0">
                  <a:ln>
                    <a:noFill/>
                  </a:ln>
                  <a:solidFill>
                    <a:srgbClr val="000066"/>
                  </a:solidFill>
                  <a:effectLst/>
                  <a:latin typeface="+mj-lt"/>
                </a:rPr>
                <a:t>48</a:t>
              </a:r>
              <a:endParaRPr kumimoji="0" lang="en-US" altLang="fr-FR" sz="11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endParaRPr>
            </a:p>
          </p:txBody>
        </p:sp>
        <p:sp>
          <p:nvSpPr>
            <p:cNvPr id="5279" name="Rectangle 269">
              <a:extLst>
                <a:ext uri="{FF2B5EF4-FFF2-40B4-BE49-F238E27FC236}">
                  <a16:creationId xmlns:a16="http://schemas.microsoft.com/office/drawing/2014/main" id="{D345C161-2809-4522-B9BC-8BC40EAD17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19811" y="5997882"/>
              <a:ext cx="234652" cy="2076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fr-FR" sz="1100" i="0" u="none" strike="noStrike" cap="none" normalizeH="0" baseline="0" dirty="0">
                  <a:ln>
                    <a:noFill/>
                  </a:ln>
                  <a:solidFill>
                    <a:srgbClr val="000066"/>
                  </a:solidFill>
                  <a:effectLst/>
                  <a:latin typeface="+mj-lt"/>
                </a:rPr>
                <a:t>96</a:t>
              </a:r>
              <a:endParaRPr kumimoji="0" lang="en-US" altLang="fr-FR" sz="11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endParaRPr>
            </a:p>
          </p:txBody>
        </p:sp>
        <p:sp>
          <p:nvSpPr>
            <p:cNvPr id="5280" name="Rectangle 270">
              <a:extLst>
                <a:ext uri="{FF2B5EF4-FFF2-40B4-BE49-F238E27FC236}">
                  <a16:creationId xmlns:a16="http://schemas.microsoft.com/office/drawing/2014/main" id="{03CC4689-13EF-4086-B7E4-E3B3F985EA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95370" y="5997882"/>
              <a:ext cx="351978" cy="2076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fr-FR" sz="1100" i="0" u="none" strike="noStrike" cap="none" normalizeH="0" baseline="0" dirty="0">
                  <a:ln>
                    <a:noFill/>
                  </a:ln>
                  <a:solidFill>
                    <a:srgbClr val="000066"/>
                  </a:solidFill>
                  <a:effectLst/>
                  <a:latin typeface="+mj-lt"/>
                </a:rPr>
                <a:t>144</a:t>
              </a:r>
              <a:endParaRPr kumimoji="0" lang="en-US" altLang="fr-FR" sz="11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endParaRPr>
            </a:p>
          </p:txBody>
        </p:sp>
        <p:sp>
          <p:nvSpPr>
            <p:cNvPr id="5281" name="Rectangle 271">
              <a:extLst>
                <a:ext uri="{FF2B5EF4-FFF2-40B4-BE49-F238E27FC236}">
                  <a16:creationId xmlns:a16="http://schemas.microsoft.com/office/drawing/2014/main" id="{BB6F8F78-F9C0-482A-AB72-81EC2F6B18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30467" y="5997882"/>
              <a:ext cx="351978" cy="2076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fr-FR" sz="1100" i="0" u="none" strike="noStrike" cap="none" normalizeH="0" baseline="0" dirty="0">
                  <a:ln>
                    <a:noFill/>
                  </a:ln>
                  <a:solidFill>
                    <a:srgbClr val="000066"/>
                  </a:solidFill>
                  <a:effectLst/>
                  <a:latin typeface="+mj-lt"/>
                </a:rPr>
                <a:t>192</a:t>
              </a:r>
              <a:endParaRPr kumimoji="0" lang="en-US" altLang="fr-FR" sz="11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endParaRPr>
            </a:p>
          </p:txBody>
        </p:sp>
        <p:sp>
          <p:nvSpPr>
            <p:cNvPr id="5282" name="Rectangle 272">
              <a:extLst>
                <a:ext uri="{FF2B5EF4-FFF2-40B4-BE49-F238E27FC236}">
                  <a16:creationId xmlns:a16="http://schemas.microsoft.com/office/drawing/2014/main" id="{44B9D875-8533-4B64-9588-BEC76E594B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63812" y="5997882"/>
              <a:ext cx="351978" cy="2076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fr-FR" sz="1100" i="0" u="none" strike="noStrike" cap="none" normalizeH="0" baseline="0" dirty="0">
                  <a:ln>
                    <a:noFill/>
                  </a:ln>
                  <a:solidFill>
                    <a:srgbClr val="000066"/>
                  </a:solidFill>
                  <a:effectLst/>
                  <a:latin typeface="+mj-lt"/>
                </a:rPr>
                <a:t>240</a:t>
              </a:r>
              <a:endParaRPr kumimoji="0" lang="en-US" altLang="fr-FR" sz="11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endParaRPr>
            </a:p>
          </p:txBody>
        </p:sp>
        <p:sp>
          <p:nvSpPr>
            <p:cNvPr id="5283" name="Rectangle 273">
              <a:extLst>
                <a:ext uri="{FF2B5EF4-FFF2-40B4-BE49-F238E27FC236}">
                  <a16:creationId xmlns:a16="http://schemas.microsoft.com/office/drawing/2014/main" id="{37804E00-E7A4-461F-9C2A-9212D6AC1C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13597" y="6221989"/>
              <a:ext cx="803237" cy="2643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fr-FR" sz="1400" b="1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+mj-lt"/>
                </a:rPr>
                <a:t>Weeks</a:t>
              </a:r>
            </a:p>
          </p:txBody>
        </p:sp>
        <p:sp>
          <p:nvSpPr>
            <p:cNvPr id="5284" name="Rectangle 274">
              <a:extLst>
                <a:ext uri="{FF2B5EF4-FFF2-40B4-BE49-F238E27FC236}">
                  <a16:creationId xmlns:a16="http://schemas.microsoft.com/office/drawing/2014/main" id="{4A7501BB-901E-4DD5-BB16-684B845DE6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23860" y="5410373"/>
              <a:ext cx="362407" cy="2076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fr-FR" sz="1100" i="0" u="none" strike="noStrike" cap="none" normalizeH="0" baseline="0" dirty="0">
                  <a:ln>
                    <a:noFill/>
                  </a:ln>
                  <a:solidFill>
                    <a:srgbClr val="008080"/>
                  </a:solidFill>
                  <a:effectLst/>
                  <a:latin typeface="+mj-lt"/>
                </a:rPr>
                <a:t>-0.8</a:t>
              </a:r>
            </a:p>
          </p:txBody>
        </p:sp>
        <p:sp>
          <p:nvSpPr>
            <p:cNvPr id="5285" name="Rectangle 275">
              <a:extLst>
                <a:ext uri="{FF2B5EF4-FFF2-40B4-BE49-F238E27FC236}">
                  <a16:creationId xmlns:a16="http://schemas.microsoft.com/office/drawing/2014/main" id="{22DB9102-2856-4A45-A495-215BC62F87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55449" y="5401600"/>
              <a:ext cx="362407" cy="2076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fr-FR" sz="1100" i="0" u="none" strike="noStrike" cap="none" normalizeH="0" baseline="0" dirty="0">
                  <a:ln>
                    <a:noFill/>
                  </a:ln>
                  <a:solidFill>
                    <a:srgbClr val="008080"/>
                  </a:solidFill>
                  <a:effectLst/>
                  <a:latin typeface="+mj-lt"/>
                </a:rPr>
                <a:t>-0.7</a:t>
              </a:r>
            </a:p>
          </p:txBody>
        </p:sp>
        <p:sp>
          <p:nvSpPr>
            <p:cNvPr id="5286" name="Rectangle 276">
              <a:extLst>
                <a:ext uri="{FF2B5EF4-FFF2-40B4-BE49-F238E27FC236}">
                  <a16:creationId xmlns:a16="http://schemas.microsoft.com/office/drawing/2014/main" id="{9A391CC7-86A9-4846-9800-1B544C3EC4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99321" y="5364759"/>
              <a:ext cx="362407" cy="2076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fr-FR" sz="1100" i="0" u="none" strike="noStrike" cap="none" normalizeH="0" baseline="0" dirty="0">
                  <a:ln>
                    <a:noFill/>
                  </a:ln>
                  <a:solidFill>
                    <a:srgbClr val="008080"/>
                  </a:solidFill>
                  <a:effectLst/>
                  <a:latin typeface="+mj-lt"/>
                </a:rPr>
                <a:t>-0.5</a:t>
              </a:r>
            </a:p>
          </p:txBody>
        </p:sp>
        <p:sp>
          <p:nvSpPr>
            <p:cNvPr id="5287" name="Rectangle 277">
              <a:extLst>
                <a:ext uri="{FF2B5EF4-FFF2-40B4-BE49-F238E27FC236}">
                  <a16:creationId xmlns:a16="http://schemas.microsoft.com/office/drawing/2014/main" id="{D857BCEB-C61F-4FC0-9FB5-F3B69528B9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34419" y="5441952"/>
              <a:ext cx="362407" cy="2076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fr-FR" sz="1100" i="0" u="none" strike="noStrike" cap="none" normalizeH="0" baseline="0" dirty="0">
                  <a:ln>
                    <a:noFill/>
                  </a:ln>
                  <a:solidFill>
                    <a:srgbClr val="008080"/>
                  </a:solidFill>
                  <a:effectLst/>
                  <a:latin typeface="+mj-lt"/>
                </a:rPr>
                <a:t>-0.6</a:t>
              </a:r>
            </a:p>
          </p:txBody>
        </p:sp>
        <p:sp>
          <p:nvSpPr>
            <p:cNvPr id="5288" name="Rectangle 278">
              <a:extLst>
                <a:ext uri="{FF2B5EF4-FFF2-40B4-BE49-F238E27FC236}">
                  <a16:creationId xmlns:a16="http://schemas.microsoft.com/office/drawing/2014/main" id="{97F43C20-BC49-4353-BA7E-F0C74092F6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62498" y="5334933"/>
              <a:ext cx="362407" cy="2076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fr-FR" sz="1100" i="0" u="none" strike="noStrike" cap="none" normalizeH="0" baseline="0" dirty="0">
                  <a:ln>
                    <a:noFill/>
                  </a:ln>
                  <a:solidFill>
                    <a:srgbClr val="008080"/>
                  </a:solidFill>
                  <a:effectLst/>
                  <a:latin typeface="+mj-lt"/>
                </a:rPr>
                <a:t>-0.2</a:t>
              </a:r>
            </a:p>
          </p:txBody>
        </p:sp>
        <p:sp>
          <p:nvSpPr>
            <p:cNvPr id="5289" name="Rectangle 279">
              <a:extLst>
                <a:ext uri="{FF2B5EF4-FFF2-40B4-BE49-F238E27FC236}">
                  <a16:creationId xmlns:a16="http://schemas.microsoft.com/office/drawing/2014/main" id="{CAD08E4E-BD2D-449C-A9FD-DE5E9C60CA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65334" y="6498966"/>
              <a:ext cx="315476" cy="2076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fr-FR" sz="110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+mj-lt"/>
                </a:rPr>
                <a:t>N =</a:t>
              </a:r>
            </a:p>
          </p:txBody>
        </p:sp>
        <p:sp>
          <p:nvSpPr>
            <p:cNvPr id="5290" name="Rectangle 280">
              <a:extLst>
                <a:ext uri="{FF2B5EF4-FFF2-40B4-BE49-F238E27FC236}">
                  <a16:creationId xmlns:a16="http://schemas.microsoft.com/office/drawing/2014/main" id="{B265E43C-1578-4AB3-A6A6-580CF501C2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54665" y="4516259"/>
              <a:ext cx="670060" cy="2643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fr-FR" sz="1400" b="1" i="0" u="none" strike="noStrike" cap="none" normalizeH="0" baseline="0" dirty="0">
                  <a:ln>
                    <a:noFill/>
                  </a:ln>
                  <a:solidFill>
                    <a:srgbClr val="0070C0"/>
                  </a:solidFill>
                  <a:effectLst/>
                  <a:latin typeface="+mj-lt"/>
                  <a:cs typeface="Calibri" panose="020F0502020204030204" pitchFamily="34" charset="0"/>
                </a:rPr>
                <a:t>Spine</a:t>
              </a:r>
            </a:p>
          </p:txBody>
        </p:sp>
        <p:sp>
          <p:nvSpPr>
            <p:cNvPr id="5291" name="Rectangle 281">
              <a:extLst>
                <a:ext uri="{FF2B5EF4-FFF2-40B4-BE49-F238E27FC236}">
                  <a16:creationId xmlns:a16="http://schemas.microsoft.com/office/drawing/2014/main" id="{9902D7E9-3485-4C83-9ED2-7DF689C5CC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24356" y="6498966"/>
              <a:ext cx="351978" cy="2076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fr-FR" sz="110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+mj-lt"/>
                </a:rPr>
                <a:t>300</a:t>
              </a:r>
            </a:p>
          </p:txBody>
        </p:sp>
        <p:sp>
          <p:nvSpPr>
            <p:cNvPr id="5292" name="Rectangle 282">
              <a:extLst>
                <a:ext uri="{FF2B5EF4-FFF2-40B4-BE49-F238E27FC236}">
                  <a16:creationId xmlns:a16="http://schemas.microsoft.com/office/drawing/2014/main" id="{099A5B91-4C3A-4476-9549-619B6AAA02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57700" y="6498966"/>
              <a:ext cx="351978" cy="2076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fr-FR" sz="110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+mj-lt"/>
                </a:rPr>
                <a:t>278</a:t>
              </a:r>
            </a:p>
          </p:txBody>
        </p:sp>
        <p:sp>
          <p:nvSpPr>
            <p:cNvPr id="5293" name="Rectangle 283">
              <a:extLst>
                <a:ext uri="{FF2B5EF4-FFF2-40B4-BE49-F238E27FC236}">
                  <a16:creationId xmlns:a16="http://schemas.microsoft.com/office/drawing/2014/main" id="{A6C1C5F0-FE20-4B24-BEA4-4B092E6D06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92800" y="6498966"/>
              <a:ext cx="351978" cy="2076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fr-FR" sz="110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+mj-lt"/>
                </a:rPr>
                <a:t>261</a:t>
              </a:r>
            </a:p>
          </p:txBody>
        </p:sp>
        <p:sp>
          <p:nvSpPr>
            <p:cNvPr id="5294" name="Rectangle 284">
              <a:extLst>
                <a:ext uri="{FF2B5EF4-FFF2-40B4-BE49-F238E27FC236}">
                  <a16:creationId xmlns:a16="http://schemas.microsoft.com/office/drawing/2014/main" id="{AC2C3BD7-5089-4212-B32C-6BF550E506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26144" y="6498966"/>
              <a:ext cx="351978" cy="2076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fr-FR" sz="110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+mj-lt"/>
                </a:rPr>
                <a:t>246</a:t>
              </a:r>
            </a:p>
          </p:txBody>
        </p:sp>
        <p:sp>
          <p:nvSpPr>
            <p:cNvPr id="5295" name="Rectangle 285">
              <a:extLst>
                <a:ext uri="{FF2B5EF4-FFF2-40B4-BE49-F238E27FC236}">
                  <a16:creationId xmlns:a16="http://schemas.microsoft.com/office/drawing/2014/main" id="{C2B81FF9-86BC-4CB7-98F1-D024EF884F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59487" y="6498966"/>
              <a:ext cx="351978" cy="2076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fr-FR" sz="110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+mj-lt"/>
                </a:rPr>
                <a:t>179</a:t>
              </a:r>
            </a:p>
          </p:txBody>
        </p:sp>
        <p:sp>
          <p:nvSpPr>
            <p:cNvPr id="5296" name="Rectangle 286">
              <a:extLst>
                <a:ext uri="{FF2B5EF4-FFF2-40B4-BE49-F238E27FC236}">
                  <a16:creationId xmlns:a16="http://schemas.microsoft.com/office/drawing/2014/main" id="{8FF72711-4ABB-40E8-B159-A49A27AD2D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94586" y="6498966"/>
              <a:ext cx="351978" cy="2076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fr-FR" sz="110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+mj-lt"/>
                </a:rPr>
                <a:t>197</a:t>
              </a:r>
            </a:p>
          </p:txBody>
        </p:sp>
        <p:sp>
          <p:nvSpPr>
            <p:cNvPr id="5297" name="Line 287">
              <a:extLst>
                <a:ext uri="{FF2B5EF4-FFF2-40B4-BE49-F238E27FC236}">
                  <a16:creationId xmlns:a16="http://schemas.microsoft.com/office/drawing/2014/main" id="{45401B1F-DEF0-488B-9103-FBFFC03E34B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300700" y="4964828"/>
              <a:ext cx="2722862" cy="0"/>
            </a:xfrm>
            <a:prstGeom prst="line">
              <a:avLst/>
            </a:prstGeom>
            <a:noFill/>
            <a:ln w="0">
              <a:solidFill>
                <a:srgbClr val="00006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 dirty="0">
                <a:latin typeface="+mj-lt"/>
              </a:endParaRPr>
            </a:p>
          </p:txBody>
        </p:sp>
        <p:grpSp>
          <p:nvGrpSpPr>
            <p:cNvPr id="5341" name="Groupe 5340">
              <a:extLst>
                <a:ext uri="{FF2B5EF4-FFF2-40B4-BE49-F238E27FC236}">
                  <a16:creationId xmlns:a16="http://schemas.microsoft.com/office/drawing/2014/main" id="{C06805E2-AF7D-49FA-93B5-B062888FFDAA}"/>
                </a:ext>
              </a:extLst>
            </p:cNvPr>
            <p:cNvGrpSpPr/>
            <p:nvPr/>
          </p:nvGrpSpPr>
          <p:grpSpPr>
            <a:xfrm>
              <a:off x="5256840" y="4642014"/>
              <a:ext cx="2889532" cy="1340378"/>
              <a:chOff x="6711256" y="4817359"/>
              <a:chExt cx="2889532" cy="1340378"/>
            </a:xfrm>
          </p:grpSpPr>
          <p:sp>
            <p:nvSpPr>
              <p:cNvPr id="5298" name="Line 288">
                <a:extLst>
                  <a:ext uri="{FF2B5EF4-FFF2-40B4-BE49-F238E27FC236}">
                    <a16:creationId xmlns:a16="http://schemas.microsoft.com/office/drawing/2014/main" id="{C4DDC01D-A799-41A9-B17B-CBC7C9DFFEE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6711256" y="4817359"/>
                <a:ext cx="43861" cy="0"/>
              </a:xfrm>
              <a:prstGeom prst="line">
                <a:avLst/>
              </a:prstGeom>
              <a:noFill/>
              <a:ln w="9525">
                <a:solidFill>
                  <a:srgbClr val="00006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100" dirty="0">
                  <a:latin typeface="+mj-lt"/>
                </a:endParaRPr>
              </a:p>
            </p:txBody>
          </p:sp>
          <p:sp>
            <p:nvSpPr>
              <p:cNvPr id="5299" name="Line 289">
                <a:extLst>
                  <a:ext uri="{FF2B5EF4-FFF2-40B4-BE49-F238E27FC236}">
                    <a16:creationId xmlns:a16="http://schemas.microsoft.com/office/drawing/2014/main" id="{009FFBE9-BD21-4572-BE01-F8B321F5218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7288460" y="6110368"/>
                <a:ext cx="0" cy="47369"/>
              </a:xfrm>
              <a:prstGeom prst="line">
                <a:avLst/>
              </a:prstGeom>
              <a:noFill/>
              <a:ln w="9525">
                <a:solidFill>
                  <a:srgbClr val="00006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100" dirty="0">
                  <a:latin typeface="+mj-lt"/>
                </a:endParaRPr>
              </a:p>
            </p:txBody>
          </p:sp>
          <p:sp>
            <p:nvSpPr>
              <p:cNvPr id="5300" name="Line 290">
                <a:extLst>
                  <a:ext uri="{FF2B5EF4-FFF2-40B4-BE49-F238E27FC236}">
                    <a16:creationId xmlns:a16="http://schemas.microsoft.com/office/drawing/2014/main" id="{F30B833D-45AC-43DA-BA4D-233034FA161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7823559" y="6110368"/>
                <a:ext cx="533344" cy="0"/>
              </a:xfrm>
              <a:prstGeom prst="line">
                <a:avLst/>
              </a:prstGeom>
              <a:noFill/>
              <a:ln w="9525">
                <a:solidFill>
                  <a:srgbClr val="00006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100" dirty="0">
                  <a:latin typeface="+mj-lt"/>
                </a:endParaRPr>
              </a:p>
            </p:txBody>
          </p:sp>
          <p:sp>
            <p:nvSpPr>
              <p:cNvPr id="5301" name="Line 291">
                <a:extLst>
                  <a:ext uri="{FF2B5EF4-FFF2-40B4-BE49-F238E27FC236}">
                    <a16:creationId xmlns:a16="http://schemas.microsoft.com/office/drawing/2014/main" id="{F8E63978-5790-4FB4-8E5F-7FDC127B93D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8356903" y="6110368"/>
                <a:ext cx="0" cy="47369"/>
              </a:xfrm>
              <a:prstGeom prst="line">
                <a:avLst/>
              </a:prstGeom>
              <a:noFill/>
              <a:ln w="9525">
                <a:solidFill>
                  <a:srgbClr val="00006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100" dirty="0">
                  <a:latin typeface="+mj-lt"/>
                </a:endParaRPr>
              </a:p>
            </p:txBody>
          </p:sp>
          <p:sp>
            <p:nvSpPr>
              <p:cNvPr id="5302" name="Line 292">
                <a:extLst>
                  <a:ext uri="{FF2B5EF4-FFF2-40B4-BE49-F238E27FC236}">
                    <a16:creationId xmlns:a16="http://schemas.microsoft.com/office/drawing/2014/main" id="{80CD15F8-0644-45F1-BBC0-8F533D0A67D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823559" y="6110368"/>
                <a:ext cx="0" cy="47369"/>
              </a:xfrm>
              <a:prstGeom prst="line">
                <a:avLst/>
              </a:prstGeom>
              <a:noFill/>
              <a:ln w="9525">
                <a:solidFill>
                  <a:srgbClr val="00006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100" dirty="0">
                  <a:latin typeface="+mj-lt"/>
                </a:endParaRPr>
              </a:p>
            </p:txBody>
          </p:sp>
          <p:sp>
            <p:nvSpPr>
              <p:cNvPr id="5303" name="Line 293">
                <a:extLst>
                  <a:ext uri="{FF2B5EF4-FFF2-40B4-BE49-F238E27FC236}">
                    <a16:creationId xmlns:a16="http://schemas.microsoft.com/office/drawing/2014/main" id="{6303DD69-AA7C-4C93-9EC6-CCB8C791043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288460" y="6110368"/>
                <a:ext cx="535099" cy="0"/>
              </a:xfrm>
              <a:prstGeom prst="line">
                <a:avLst/>
              </a:prstGeom>
              <a:noFill/>
              <a:ln w="9525">
                <a:solidFill>
                  <a:srgbClr val="00006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100" dirty="0">
                  <a:latin typeface="+mj-lt"/>
                </a:endParaRPr>
              </a:p>
            </p:txBody>
          </p:sp>
          <p:sp>
            <p:nvSpPr>
              <p:cNvPr id="5304" name="Line 294">
                <a:extLst>
                  <a:ext uri="{FF2B5EF4-FFF2-40B4-BE49-F238E27FC236}">
                    <a16:creationId xmlns:a16="http://schemas.microsoft.com/office/drawing/2014/main" id="{26BB3FD9-B8D6-47F6-9957-FD0D295CE60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711256" y="5140173"/>
                <a:ext cx="43861" cy="0"/>
              </a:xfrm>
              <a:prstGeom prst="line">
                <a:avLst/>
              </a:prstGeom>
              <a:noFill/>
              <a:ln w="9525">
                <a:solidFill>
                  <a:srgbClr val="00006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100" dirty="0">
                  <a:latin typeface="+mj-lt"/>
                </a:endParaRPr>
              </a:p>
            </p:txBody>
          </p:sp>
          <p:sp>
            <p:nvSpPr>
              <p:cNvPr id="5305" name="Line 295">
                <a:extLst>
                  <a:ext uri="{FF2B5EF4-FFF2-40B4-BE49-F238E27FC236}">
                    <a16:creationId xmlns:a16="http://schemas.microsoft.com/office/drawing/2014/main" id="{1DF6C159-25DF-47CE-B82F-6C463E21D2E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755116" y="5140173"/>
                <a:ext cx="0" cy="322814"/>
              </a:xfrm>
              <a:prstGeom prst="line">
                <a:avLst/>
              </a:prstGeom>
              <a:noFill/>
              <a:ln w="9525">
                <a:solidFill>
                  <a:srgbClr val="00006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100" dirty="0">
                  <a:latin typeface="+mj-lt"/>
                </a:endParaRPr>
              </a:p>
            </p:txBody>
          </p:sp>
          <p:sp>
            <p:nvSpPr>
              <p:cNvPr id="5306" name="Line 296">
                <a:extLst>
                  <a:ext uri="{FF2B5EF4-FFF2-40B4-BE49-F238E27FC236}">
                    <a16:creationId xmlns:a16="http://schemas.microsoft.com/office/drawing/2014/main" id="{614E66FE-BBF6-4532-B65D-5DC1D8AF9A1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6711256" y="5462987"/>
                <a:ext cx="43861" cy="0"/>
              </a:xfrm>
              <a:prstGeom prst="line">
                <a:avLst/>
              </a:prstGeom>
              <a:noFill/>
              <a:ln w="9525">
                <a:solidFill>
                  <a:srgbClr val="00006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100" dirty="0">
                  <a:latin typeface="+mj-lt"/>
                </a:endParaRPr>
              </a:p>
            </p:txBody>
          </p:sp>
          <p:sp>
            <p:nvSpPr>
              <p:cNvPr id="5307" name="Line 297">
                <a:extLst>
                  <a:ext uri="{FF2B5EF4-FFF2-40B4-BE49-F238E27FC236}">
                    <a16:creationId xmlns:a16="http://schemas.microsoft.com/office/drawing/2014/main" id="{620BFA2D-B627-4F16-9279-CA503C0F4CF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711256" y="5787554"/>
                <a:ext cx="43861" cy="0"/>
              </a:xfrm>
              <a:prstGeom prst="line">
                <a:avLst/>
              </a:prstGeom>
              <a:noFill/>
              <a:ln w="9525">
                <a:solidFill>
                  <a:srgbClr val="00006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100" dirty="0">
                  <a:latin typeface="+mj-lt"/>
                </a:endParaRPr>
              </a:p>
            </p:txBody>
          </p:sp>
          <p:sp>
            <p:nvSpPr>
              <p:cNvPr id="5308" name="Line 298">
                <a:extLst>
                  <a:ext uri="{FF2B5EF4-FFF2-40B4-BE49-F238E27FC236}">
                    <a16:creationId xmlns:a16="http://schemas.microsoft.com/office/drawing/2014/main" id="{4EAAD084-7F91-4B51-A23D-F7BA1E3EBA7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755116" y="5787554"/>
                <a:ext cx="0" cy="322814"/>
              </a:xfrm>
              <a:prstGeom prst="line">
                <a:avLst/>
              </a:prstGeom>
              <a:noFill/>
              <a:ln w="9525">
                <a:solidFill>
                  <a:srgbClr val="00006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100" dirty="0">
                  <a:latin typeface="+mj-lt"/>
                </a:endParaRPr>
              </a:p>
            </p:txBody>
          </p:sp>
          <p:sp>
            <p:nvSpPr>
              <p:cNvPr id="5309" name="Line 299">
                <a:extLst>
                  <a:ext uri="{FF2B5EF4-FFF2-40B4-BE49-F238E27FC236}">
                    <a16:creationId xmlns:a16="http://schemas.microsoft.com/office/drawing/2014/main" id="{B5E9C096-7B40-4716-BB75-BE68708484A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6711256" y="6110368"/>
                <a:ext cx="43861" cy="0"/>
              </a:xfrm>
              <a:prstGeom prst="line">
                <a:avLst/>
              </a:prstGeom>
              <a:noFill/>
              <a:ln w="9525">
                <a:solidFill>
                  <a:srgbClr val="00006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100" dirty="0">
                  <a:latin typeface="+mj-lt"/>
                </a:endParaRPr>
              </a:p>
            </p:txBody>
          </p:sp>
          <p:sp>
            <p:nvSpPr>
              <p:cNvPr id="5310" name="Line 300">
                <a:extLst>
                  <a:ext uri="{FF2B5EF4-FFF2-40B4-BE49-F238E27FC236}">
                    <a16:creationId xmlns:a16="http://schemas.microsoft.com/office/drawing/2014/main" id="{0C8B1A5B-0A9B-4FB0-B9F5-0E3CE8CC3DF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755116" y="6110368"/>
                <a:ext cx="0" cy="47369"/>
              </a:xfrm>
              <a:prstGeom prst="line">
                <a:avLst/>
              </a:prstGeom>
              <a:noFill/>
              <a:ln w="9525">
                <a:solidFill>
                  <a:srgbClr val="00006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100" dirty="0">
                  <a:latin typeface="+mj-lt"/>
                </a:endParaRPr>
              </a:p>
            </p:txBody>
          </p:sp>
          <p:sp>
            <p:nvSpPr>
              <p:cNvPr id="5311" name="Line 301">
                <a:extLst>
                  <a:ext uri="{FF2B5EF4-FFF2-40B4-BE49-F238E27FC236}">
                    <a16:creationId xmlns:a16="http://schemas.microsoft.com/office/drawing/2014/main" id="{5D6E1D94-FEC4-409E-88EF-781DC6D9BC6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755116" y="5462987"/>
                <a:ext cx="0" cy="324568"/>
              </a:xfrm>
              <a:prstGeom prst="line">
                <a:avLst/>
              </a:prstGeom>
              <a:noFill/>
              <a:ln w="9525">
                <a:solidFill>
                  <a:srgbClr val="00006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100" dirty="0">
                  <a:latin typeface="+mj-lt"/>
                </a:endParaRPr>
              </a:p>
            </p:txBody>
          </p:sp>
          <p:sp>
            <p:nvSpPr>
              <p:cNvPr id="5312" name="Line 302">
                <a:extLst>
                  <a:ext uri="{FF2B5EF4-FFF2-40B4-BE49-F238E27FC236}">
                    <a16:creationId xmlns:a16="http://schemas.microsoft.com/office/drawing/2014/main" id="{98A855AD-0C85-4778-941D-E16E78DDC7A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755116" y="6110368"/>
                <a:ext cx="533344" cy="0"/>
              </a:xfrm>
              <a:prstGeom prst="line">
                <a:avLst/>
              </a:prstGeom>
              <a:noFill/>
              <a:ln w="9525">
                <a:solidFill>
                  <a:srgbClr val="00006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100" dirty="0">
                  <a:latin typeface="+mj-lt"/>
                </a:endParaRPr>
              </a:p>
            </p:txBody>
          </p:sp>
          <p:sp>
            <p:nvSpPr>
              <p:cNvPr id="5313" name="Line 303">
                <a:extLst>
                  <a:ext uri="{FF2B5EF4-FFF2-40B4-BE49-F238E27FC236}">
                    <a16:creationId xmlns:a16="http://schemas.microsoft.com/office/drawing/2014/main" id="{B5454AA5-58EB-48D0-B65F-B418D6AA0B5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890247" y="6110368"/>
                <a:ext cx="0" cy="47369"/>
              </a:xfrm>
              <a:prstGeom prst="line">
                <a:avLst/>
              </a:prstGeom>
              <a:noFill/>
              <a:ln w="9525">
                <a:solidFill>
                  <a:srgbClr val="00006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100" dirty="0">
                  <a:latin typeface="+mj-lt"/>
                </a:endParaRPr>
              </a:p>
            </p:txBody>
          </p:sp>
          <p:sp>
            <p:nvSpPr>
              <p:cNvPr id="5314" name="Line 304">
                <a:extLst>
                  <a:ext uri="{FF2B5EF4-FFF2-40B4-BE49-F238E27FC236}">
                    <a16:creationId xmlns:a16="http://schemas.microsoft.com/office/drawing/2014/main" id="{80109000-0A45-48FB-A3AC-232A6965AB2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9425346" y="6110368"/>
                <a:ext cx="0" cy="47369"/>
              </a:xfrm>
              <a:prstGeom prst="line">
                <a:avLst/>
              </a:prstGeom>
              <a:noFill/>
              <a:ln w="9525">
                <a:solidFill>
                  <a:srgbClr val="00006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100" dirty="0">
                  <a:latin typeface="+mj-lt"/>
                </a:endParaRPr>
              </a:p>
            </p:txBody>
          </p:sp>
          <p:sp>
            <p:nvSpPr>
              <p:cNvPr id="5315" name="Line 305">
                <a:extLst>
                  <a:ext uri="{FF2B5EF4-FFF2-40B4-BE49-F238E27FC236}">
                    <a16:creationId xmlns:a16="http://schemas.microsoft.com/office/drawing/2014/main" id="{0D685BCD-5528-49F4-8D6A-9C38526ED93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8890247" y="6110368"/>
                <a:ext cx="535099" cy="0"/>
              </a:xfrm>
              <a:prstGeom prst="line">
                <a:avLst/>
              </a:prstGeom>
              <a:noFill/>
              <a:ln w="9525">
                <a:solidFill>
                  <a:srgbClr val="00006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100" dirty="0">
                  <a:latin typeface="+mj-lt"/>
                </a:endParaRPr>
              </a:p>
            </p:txBody>
          </p:sp>
          <p:sp>
            <p:nvSpPr>
              <p:cNvPr id="5316" name="Line 306">
                <a:extLst>
                  <a:ext uri="{FF2B5EF4-FFF2-40B4-BE49-F238E27FC236}">
                    <a16:creationId xmlns:a16="http://schemas.microsoft.com/office/drawing/2014/main" id="{014E5AA4-5B2A-4602-99E1-C59D427B609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425346" y="6110368"/>
                <a:ext cx="175442" cy="0"/>
              </a:xfrm>
              <a:prstGeom prst="line">
                <a:avLst/>
              </a:prstGeom>
              <a:noFill/>
              <a:ln w="9525">
                <a:solidFill>
                  <a:srgbClr val="00006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100" dirty="0">
                  <a:latin typeface="+mj-lt"/>
                </a:endParaRPr>
              </a:p>
            </p:txBody>
          </p:sp>
          <p:sp>
            <p:nvSpPr>
              <p:cNvPr id="5317" name="Line 307">
                <a:extLst>
                  <a:ext uri="{FF2B5EF4-FFF2-40B4-BE49-F238E27FC236}">
                    <a16:creationId xmlns:a16="http://schemas.microsoft.com/office/drawing/2014/main" id="{226F2FF8-AF37-45CD-808D-13A1AE13E5E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755116" y="4817359"/>
                <a:ext cx="0" cy="322814"/>
              </a:xfrm>
              <a:prstGeom prst="line">
                <a:avLst/>
              </a:prstGeom>
              <a:noFill/>
              <a:ln w="9525">
                <a:solidFill>
                  <a:srgbClr val="00006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100" dirty="0">
                  <a:latin typeface="+mj-lt"/>
                </a:endParaRPr>
              </a:p>
            </p:txBody>
          </p:sp>
          <p:sp>
            <p:nvSpPr>
              <p:cNvPr id="5319" name="Line 309">
                <a:extLst>
                  <a:ext uri="{FF2B5EF4-FFF2-40B4-BE49-F238E27FC236}">
                    <a16:creationId xmlns:a16="http://schemas.microsoft.com/office/drawing/2014/main" id="{438E4F6B-A772-4B35-A920-7993354A6BB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356903" y="6110368"/>
                <a:ext cx="533344" cy="0"/>
              </a:xfrm>
              <a:prstGeom prst="line">
                <a:avLst/>
              </a:prstGeom>
              <a:noFill/>
              <a:ln w="9525">
                <a:solidFill>
                  <a:srgbClr val="00006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100" dirty="0">
                  <a:latin typeface="+mj-lt"/>
                </a:endParaRPr>
              </a:p>
            </p:txBody>
          </p:sp>
        </p:grpSp>
        <p:sp>
          <p:nvSpPr>
            <p:cNvPr id="5321" name="Rectangle 311">
              <a:extLst>
                <a:ext uri="{FF2B5EF4-FFF2-40B4-BE49-F238E27FC236}">
                  <a16:creationId xmlns:a16="http://schemas.microsoft.com/office/drawing/2014/main" id="{4FF52F84-4506-4154-8E30-CC65661671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95483" y="4550581"/>
              <a:ext cx="117327" cy="2076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fr-FR" sz="1100" i="0" u="none" strike="noStrike" cap="none" normalizeH="0" baseline="0" dirty="0">
                  <a:ln>
                    <a:noFill/>
                  </a:ln>
                  <a:solidFill>
                    <a:srgbClr val="000066"/>
                  </a:solidFill>
                  <a:effectLst/>
                  <a:latin typeface="+mj-lt"/>
                </a:rPr>
                <a:t>1</a:t>
              </a:r>
              <a:endParaRPr kumimoji="0" lang="en-US" altLang="fr-FR" sz="11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endParaRPr>
            </a:p>
          </p:txBody>
        </p:sp>
        <p:sp>
          <p:nvSpPr>
            <p:cNvPr id="5322" name="Rectangle 312">
              <a:extLst>
                <a:ext uri="{FF2B5EF4-FFF2-40B4-BE49-F238E27FC236}">
                  <a16:creationId xmlns:a16="http://schemas.microsoft.com/office/drawing/2014/main" id="{C5625B36-26E8-4759-B91A-D3C90B674A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95483" y="4873395"/>
              <a:ext cx="117327" cy="2076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fr-FR" sz="1100" i="0" u="none" strike="noStrike" cap="none" normalizeH="0" baseline="0" dirty="0">
                  <a:ln>
                    <a:noFill/>
                  </a:ln>
                  <a:solidFill>
                    <a:srgbClr val="000066"/>
                  </a:solidFill>
                  <a:effectLst/>
                  <a:latin typeface="+mj-lt"/>
                </a:rPr>
                <a:t>0</a:t>
              </a:r>
              <a:endParaRPr kumimoji="0" lang="en-US" altLang="fr-FR" sz="11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endParaRPr>
            </a:p>
          </p:txBody>
        </p:sp>
        <p:sp>
          <p:nvSpPr>
            <p:cNvPr id="5323" name="Rectangle 313">
              <a:extLst>
                <a:ext uri="{FF2B5EF4-FFF2-40B4-BE49-F238E27FC236}">
                  <a16:creationId xmlns:a16="http://schemas.microsoft.com/office/drawing/2014/main" id="{4BCDF9A3-ECDE-4374-8F20-A23C9EBB75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25086" y="5197963"/>
              <a:ext cx="187721" cy="2076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fr-FR" sz="1100" i="0" u="none" strike="noStrike" cap="none" normalizeH="0" baseline="0" dirty="0">
                  <a:ln>
                    <a:noFill/>
                  </a:ln>
                  <a:solidFill>
                    <a:srgbClr val="000066"/>
                  </a:solidFill>
                  <a:effectLst/>
                  <a:latin typeface="+mj-lt"/>
                </a:rPr>
                <a:t>-1</a:t>
              </a:r>
              <a:endParaRPr kumimoji="0" lang="en-US" altLang="fr-FR" sz="11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endParaRPr>
            </a:p>
          </p:txBody>
        </p:sp>
        <p:sp>
          <p:nvSpPr>
            <p:cNvPr id="5324" name="Rectangle 314">
              <a:extLst>
                <a:ext uri="{FF2B5EF4-FFF2-40B4-BE49-F238E27FC236}">
                  <a16:creationId xmlns:a16="http://schemas.microsoft.com/office/drawing/2014/main" id="{170C3397-5F1A-4B76-9913-1AB7E12259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25086" y="5520777"/>
              <a:ext cx="187721" cy="2076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fr-FR" sz="1100" i="0" u="none" strike="noStrike" cap="none" normalizeH="0" baseline="0" dirty="0">
                  <a:ln>
                    <a:noFill/>
                  </a:ln>
                  <a:solidFill>
                    <a:srgbClr val="000066"/>
                  </a:solidFill>
                  <a:effectLst/>
                  <a:latin typeface="+mj-lt"/>
                </a:rPr>
                <a:t>-2</a:t>
              </a:r>
              <a:endParaRPr kumimoji="0" lang="en-US" altLang="fr-FR" sz="11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endParaRPr>
            </a:p>
          </p:txBody>
        </p:sp>
        <p:sp>
          <p:nvSpPr>
            <p:cNvPr id="5325" name="Rectangle 315">
              <a:extLst>
                <a:ext uri="{FF2B5EF4-FFF2-40B4-BE49-F238E27FC236}">
                  <a16:creationId xmlns:a16="http://schemas.microsoft.com/office/drawing/2014/main" id="{8BB1DBC2-B9AC-4B88-A443-1439EABA17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25086" y="5845344"/>
              <a:ext cx="187721" cy="2076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fr-FR" sz="1100" i="0" u="none" strike="noStrike" cap="none" normalizeH="0" baseline="0" dirty="0">
                  <a:ln>
                    <a:noFill/>
                  </a:ln>
                  <a:solidFill>
                    <a:srgbClr val="000066"/>
                  </a:solidFill>
                  <a:effectLst/>
                  <a:latin typeface="+mj-lt"/>
                </a:rPr>
                <a:t>-3</a:t>
              </a:r>
              <a:endParaRPr kumimoji="0" lang="en-US" altLang="fr-FR" sz="11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endParaRPr>
            </a:p>
          </p:txBody>
        </p:sp>
        <p:sp>
          <p:nvSpPr>
            <p:cNvPr id="5326" name="Rectangle 316">
              <a:extLst>
                <a:ext uri="{FF2B5EF4-FFF2-40B4-BE49-F238E27FC236}">
                  <a16:creationId xmlns:a16="http://schemas.microsoft.com/office/drawing/2014/main" id="{93294A30-079F-40F1-8ABA-61FC466AE8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44313" y="5997882"/>
              <a:ext cx="117327" cy="2076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fr-FR" sz="1100" i="0" u="none" strike="noStrike" cap="none" normalizeH="0" baseline="0" dirty="0">
                  <a:ln>
                    <a:noFill/>
                  </a:ln>
                  <a:solidFill>
                    <a:srgbClr val="000066"/>
                  </a:solidFill>
                  <a:effectLst/>
                  <a:latin typeface="+mj-lt"/>
                </a:rPr>
                <a:t>0</a:t>
              </a:r>
              <a:endParaRPr kumimoji="0" lang="en-US" altLang="fr-FR" sz="11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endParaRPr>
            </a:p>
          </p:txBody>
        </p:sp>
        <p:sp>
          <p:nvSpPr>
            <p:cNvPr id="5327" name="Rectangle 317">
              <a:extLst>
                <a:ext uri="{FF2B5EF4-FFF2-40B4-BE49-F238E27FC236}">
                  <a16:creationId xmlns:a16="http://schemas.microsoft.com/office/drawing/2014/main" id="{2C0F61F1-D721-457B-8B9F-9833843C40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19873" y="5997882"/>
              <a:ext cx="234652" cy="2076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fr-FR" sz="1100" i="0" u="none" strike="noStrike" cap="none" normalizeH="0" baseline="0" dirty="0">
                  <a:ln>
                    <a:noFill/>
                  </a:ln>
                  <a:solidFill>
                    <a:srgbClr val="000066"/>
                  </a:solidFill>
                  <a:effectLst/>
                  <a:latin typeface="+mj-lt"/>
                </a:rPr>
                <a:t>48</a:t>
              </a:r>
              <a:endParaRPr kumimoji="0" lang="en-US" altLang="fr-FR" sz="11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endParaRPr>
            </a:p>
          </p:txBody>
        </p:sp>
        <p:sp>
          <p:nvSpPr>
            <p:cNvPr id="5328" name="Rectangle 318">
              <a:extLst>
                <a:ext uri="{FF2B5EF4-FFF2-40B4-BE49-F238E27FC236}">
                  <a16:creationId xmlns:a16="http://schemas.microsoft.com/office/drawing/2014/main" id="{BA31082E-45B1-4A41-9797-3D0B16F54D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53219" y="5997882"/>
              <a:ext cx="234652" cy="2076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fr-FR" sz="1100" i="0" u="none" strike="noStrike" cap="none" normalizeH="0" baseline="0" dirty="0">
                  <a:ln>
                    <a:noFill/>
                  </a:ln>
                  <a:solidFill>
                    <a:srgbClr val="000066"/>
                  </a:solidFill>
                  <a:effectLst/>
                  <a:latin typeface="+mj-lt"/>
                </a:rPr>
                <a:t>96</a:t>
              </a:r>
              <a:endParaRPr kumimoji="0" lang="en-US" altLang="fr-FR" sz="11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endParaRPr>
            </a:p>
          </p:txBody>
        </p:sp>
        <p:sp>
          <p:nvSpPr>
            <p:cNvPr id="5329" name="Rectangle 319">
              <a:extLst>
                <a:ext uri="{FF2B5EF4-FFF2-40B4-BE49-F238E27FC236}">
                  <a16:creationId xmlns:a16="http://schemas.microsoft.com/office/drawing/2014/main" id="{B47C8305-54F9-4B7D-8898-AA90AAE14E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28777" y="5997882"/>
              <a:ext cx="351978" cy="2076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fr-FR" sz="1100" i="0" u="none" strike="noStrike" cap="none" normalizeH="0" baseline="0" dirty="0">
                  <a:ln>
                    <a:noFill/>
                  </a:ln>
                  <a:solidFill>
                    <a:srgbClr val="000066"/>
                  </a:solidFill>
                  <a:effectLst/>
                  <a:latin typeface="+mj-lt"/>
                </a:rPr>
                <a:t>144</a:t>
              </a:r>
              <a:endParaRPr kumimoji="0" lang="en-US" altLang="fr-FR" sz="11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endParaRPr>
            </a:p>
          </p:txBody>
        </p:sp>
        <p:sp>
          <p:nvSpPr>
            <p:cNvPr id="5330" name="Rectangle 320">
              <a:extLst>
                <a:ext uri="{FF2B5EF4-FFF2-40B4-BE49-F238E27FC236}">
                  <a16:creationId xmlns:a16="http://schemas.microsoft.com/office/drawing/2014/main" id="{A0574BB2-061B-4A39-BC80-40841B41E2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62121" y="5997882"/>
              <a:ext cx="351978" cy="2076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fr-FR" sz="1100" i="0" u="none" strike="noStrike" cap="none" normalizeH="0" baseline="0" dirty="0">
                  <a:ln>
                    <a:noFill/>
                  </a:ln>
                  <a:solidFill>
                    <a:srgbClr val="000066"/>
                  </a:solidFill>
                  <a:effectLst/>
                  <a:latin typeface="+mj-lt"/>
                </a:rPr>
                <a:t>192</a:t>
              </a:r>
              <a:endParaRPr kumimoji="0" lang="en-US" altLang="fr-FR" sz="11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endParaRPr>
            </a:p>
          </p:txBody>
        </p:sp>
        <p:sp>
          <p:nvSpPr>
            <p:cNvPr id="5331" name="Rectangle 321">
              <a:extLst>
                <a:ext uri="{FF2B5EF4-FFF2-40B4-BE49-F238E27FC236}">
                  <a16:creationId xmlns:a16="http://schemas.microsoft.com/office/drawing/2014/main" id="{635F2315-E7B3-4A39-87BA-0BECC37147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97219" y="5997882"/>
              <a:ext cx="351978" cy="2076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fr-FR" sz="1100" i="0" u="none" strike="noStrike" cap="none" normalizeH="0" baseline="0" dirty="0">
                  <a:ln>
                    <a:noFill/>
                  </a:ln>
                  <a:solidFill>
                    <a:srgbClr val="000066"/>
                  </a:solidFill>
                  <a:effectLst/>
                  <a:latin typeface="+mj-lt"/>
                </a:rPr>
                <a:t>240</a:t>
              </a:r>
              <a:endParaRPr kumimoji="0" lang="en-US" altLang="fr-FR" sz="11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endParaRPr>
            </a:p>
          </p:txBody>
        </p:sp>
        <p:sp>
          <p:nvSpPr>
            <p:cNvPr id="5332" name="Rectangle 322">
              <a:extLst>
                <a:ext uri="{FF2B5EF4-FFF2-40B4-BE49-F238E27FC236}">
                  <a16:creationId xmlns:a16="http://schemas.microsoft.com/office/drawing/2014/main" id="{9388ECFE-D878-4B87-BC2B-DCE4D0A767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45249" y="6221989"/>
              <a:ext cx="803237" cy="2643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fr-FR" sz="1400" b="1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+mj-lt"/>
                </a:rPr>
                <a:t>Weeks</a:t>
              </a:r>
            </a:p>
          </p:txBody>
        </p:sp>
        <p:sp>
          <p:nvSpPr>
            <p:cNvPr id="5333" name="Rectangle 323">
              <a:extLst>
                <a:ext uri="{FF2B5EF4-FFF2-40B4-BE49-F238E27FC236}">
                  <a16:creationId xmlns:a16="http://schemas.microsoft.com/office/drawing/2014/main" id="{7F44913D-110B-4901-A62B-6C76A9A3CA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57267" y="5380548"/>
              <a:ext cx="362407" cy="2076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fr-FR" sz="1100" i="0" u="none" strike="noStrike" cap="none" normalizeH="0" baseline="0" dirty="0">
                  <a:ln>
                    <a:noFill/>
                  </a:ln>
                  <a:solidFill>
                    <a:srgbClr val="008080"/>
                  </a:solidFill>
                  <a:effectLst/>
                  <a:latin typeface="+mj-lt"/>
                </a:rPr>
                <a:t>-0.8</a:t>
              </a:r>
            </a:p>
          </p:txBody>
        </p:sp>
        <p:sp>
          <p:nvSpPr>
            <p:cNvPr id="5334" name="Rectangle 324">
              <a:extLst>
                <a:ext uri="{FF2B5EF4-FFF2-40B4-BE49-F238E27FC236}">
                  <a16:creationId xmlns:a16="http://schemas.microsoft.com/office/drawing/2014/main" id="{0E269BEB-9D89-4AE8-A7F4-47F3266716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88856" y="5527919"/>
              <a:ext cx="362407" cy="2076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fr-FR" sz="1100" i="0" u="none" strike="noStrike" cap="none" normalizeH="0" baseline="0" dirty="0">
                  <a:ln>
                    <a:noFill/>
                  </a:ln>
                  <a:solidFill>
                    <a:srgbClr val="008080"/>
                  </a:solidFill>
                  <a:effectLst/>
                  <a:latin typeface="+mj-lt"/>
                </a:rPr>
                <a:t>-1.1</a:t>
              </a:r>
            </a:p>
          </p:txBody>
        </p:sp>
        <p:sp>
          <p:nvSpPr>
            <p:cNvPr id="5335" name="Rectangle 325">
              <a:extLst>
                <a:ext uri="{FF2B5EF4-FFF2-40B4-BE49-F238E27FC236}">
                  <a16:creationId xmlns:a16="http://schemas.microsoft.com/office/drawing/2014/main" id="{FB51D526-2012-42E7-B2E3-78BCB165E5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32726" y="5552481"/>
              <a:ext cx="362407" cy="2076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fr-FR" sz="1100" i="0" u="none" strike="noStrike" cap="none" normalizeH="0" baseline="0" dirty="0">
                  <a:ln>
                    <a:noFill/>
                  </a:ln>
                  <a:solidFill>
                    <a:srgbClr val="008080"/>
                  </a:solidFill>
                  <a:effectLst/>
                  <a:latin typeface="+mj-lt"/>
                </a:rPr>
                <a:t>-1.1</a:t>
              </a:r>
            </a:p>
          </p:txBody>
        </p:sp>
        <p:sp>
          <p:nvSpPr>
            <p:cNvPr id="5336" name="Rectangle 326">
              <a:extLst>
                <a:ext uri="{FF2B5EF4-FFF2-40B4-BE49-F238E27FC236}">
                  <a16:creationId xmlns:a16="http://schemas.microsoft.com/office/drawing/2014/main" id="{6D3557DE-A19A-4E4D-82FD-5F8965778D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67826" y="5634938"/>
              <a:ext cx="362407" cy="2076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fr-FR" sz="1100" i="0" u="none" strike="noStrike" cap="none" normalizeH="0" baseline="0" dirty="0">
                  <a:ln>
                    <a:noFill/>
                  </a:ln>
                  <a:solidFill>
                    <a:srgbClr val="008080"/>
                  </a:solidFill>
                  <a:effectLst/>
                  <a:latin typeface="+mj-lt"/>
                </a:rPr>
                <a:t>-1.1</a:t>
              </a:r>
            </a:p>
          </p:txBody>
        </p:sp>
        <p:sp>
          <p:nvSpPr>
            <p:cNvPr id="5337" name="Rectangle 327">
              <a:extLst>
                <a:ext uri="{FF2B5EF4-FFF2-40B4-BE49-F238E27FC236}">
                  <a16:creationId xmlns:a16="http://schemas.microsoft.com/office/drawing/2014/main" id="{F7B60B98-F171-4910-88B3-9C849B5483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95905" y="5380548"/>
              <a:ext cx="362407" cy="2076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fr-FR" sz="1100" i="0" u="none" strike="noStrike" cap="none" normalizeH="0" baseline="0" dirty="0">
                  <a:ln>
                    <a:noFill/>
                  </a:ln>
                  <a:solidFill>
                    <a:srgbClr val="008080"/>
                  </a:solidFill>
                  <a:effectLst/>
                  <a:latin typeface="+mj-lt"/>
                </a:rPr>
                <a:t>-0.3</a:t>
              </a:r>
            </a:p>
          </p:txBody>
        </p:sp>
        <p:sp>
          <p:nvSpPr>
            <p:cNvPr id="5338" name="Rectangle 328">
              <a:extLst>
                <a:ext uri="{FF2B5EF4-FFF2-40B4-BE49-F238E27FC236}">
                  <a16:creationId xmlns:a16="http://schemas.microsoft.com/office/drawing/2014/main" id="{5E749165-35A6-4D45-8B9A-2FBFD489D3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98742" y="6498966"/>
              <a:ext cx="315476" cy="2076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fr-FR" sz="110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+mj-lt"/>
                </a:rPr>
                <a:t>N =</a:t>
              </a:r>
            </a:p>
          </p:txBody>
        </p:sp>
        <p:sp>
          <p:nvSpPr>
            <p:cNvPr id="5339" name="Rectangle 329">
              <a:extLst>
                <a:ext uri="{FF2B5EF4-FFF2-40B4-BE49-F238E27FC236}">
                  <a16:creationId xmlns:a16="http://schemas.microsoft.com/office/drawing/2014/main" id="{9657BFAB-6038-4F0B-9CFF-177A0004D4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15825" y="4516259"/>
              <a:ext cx="414551" cy="2643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fr-FR" sz="1400" b="1" dirty="0">
                  <a:solidFill>
                    <a:srgbClr val="0070C0"/>
                  </a:solidFill>
                  <a:latin typeface="+mj-lt"/>
                  <a:cs typeface="Calibri" panose="020F0502020204030204" pitchFamily="34" charset="0"/>
                </a:rPr>
                <a:t>Hip</a:t>
              </a:r>
              <a:endParaRPr kumimoji="0" lang="en-US" altLang="fr-FR" sz="1400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+mj-lt"/>
                <a:cs typeface="Calibri" panose="020F0502020204030204" pitchFamily="34" charset="0"/>
              </a:endParaRPr>
            </a:p>
          </p:txBody>
        </p:sp>
      </p:grpSp>
      <p:sp>
        <p:nvSpPr>
          <p:cNvPr id="336" name="Espace réservé du contenu 3">
            <a:extLst>
              <a:ext uri="{FF2B5EF4-FFF2-40B4-BE49-F238E27FC236}">
                <a16:creationId xmlns:a16="http://schemas.microsoft.com/office/drawing/2014/main" id="{922D6679-22D8-4632-A501-8134819CB687}"/>
              </a:ext>
            </a:extLst>
          </p:cNvPr>
          <p:cNvSpPr txBox="1">
            <a:spLocks/>
          </p:cNvSpPr>
          <p:nvPr/>
        </p:nvSpPr>
        <p:spPr bwMode="auto">
          <a:xfrm>
            <a:off x="5815285" y="1544450"/>
            <a:ext cx="3389474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B0F0"/>
              </a:buClr>
              <a:buChar char="•"/>
              <a:defRPr sz="2400" b="1">
                <a:solidFill>
                  <a:srgbClr val="000066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B0F0"/>
              </a:buClr>
              <a:buChar char="–"/>
              <a:defRPr sz="2400">
                <a:solidFill>
                  <a:srgbClr val="000066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B0F0"/>
              </a:buClr>
              <a:buChar char="•"/>
              <a:defRPr sz="2000">
                <a:solidFill>
                  <a:srgbClr val="000066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B0F0"/>
              </a:buClr>
              <a:buChar char="–"/>
              <a:defRPr sz="2000">
                <a:solidFill>
                  <a:srgbClr val="000066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B0F0"/>
              </a:buClr>
              <a:buChar char="»"/>
              <a:defRPr sz="2000">
                <a:solidFill>
                  <a:srgbClr val="000066"/>
                </a:solidFill>
                <a:latin typeface="+mn-lt"/>
              </a:defRPr>
            </a:lvl5pPr>
            <a:lvl6pPr marL="2514600" indent="-228600" algn="l" rtl="0" fontAlgn="base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Char char="»"/>
              <a:defRPr sz="2000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Char char="»"/>
              <a:defRPr sz="2000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Char char="»"/>
              <a:defRPr sz="2000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Char char="»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US" sz="1600" kern="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Mean change in BMD (%, 95 % CI)</a:t>
            </a:r>
            <a:br>
              <a:rPr lang="en-US" sz="1600" kern="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sz="1600" kern="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7" name="Espace réservé du contenu 3">
            <a:extLst>
              <a:ext uri="{FF2B5EF4-FFF2-40B4-BE49-F238E27FC236}">
                <a16:creationId xmlns:a16="http://schemas.microsoft.com/office/drawing/2014/main" id="{CBD5EF42-2379-4F24-B16A-9A5A493463CB}"/>
              </a:ext>
            </a:extLst>
          </p:cNvPr>
          <p:cNvSpPr txBox="1">
            <a:spLocks/>
          </p:cNvSpPr>
          <p:nvPr/>
        </p:nvSpPr>
        <p:spPr bwMode="auto">
          <a:xfrm>
            <a:off x="599656" y="3751733"/>
            <a:ext cx="6992495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B0F0"/>
              </a:buClr>
              <a:buChar char="•"/>
              <a:defRPr sz="2400" b="1">
                <a:solidFill>
                  <a:srgbClr val="000066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B0F0"/>
              </a:buClr>
              <a:buChar char="–"/>
              <a:defRPr sz="2400">
                <a:solidFill>
                  <a:srgbClr val="000066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B0F0"/>
              </a:buClr>
              <a:buChar char="•"/>
              <a:defRPr sz="2000">
                <a:solidFill>
                  <a:srgbClr val="000066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B0F0"/>
              </a:buClr>
              <a:buChar char="–"/>
              <a:defRPr sz="2000">
                <a:solidFill>
                  <a:srgbClr val="000066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B0F0"/>
              </a:buClr>
              <a:buChar char="»"/>
              <a:defRPr sz="2000">
                <a:solidFill>
                  <a:srgbClr val="000066"/>
                </a:solidFill>
                <a:latin typeface="+mn-lt"/>
              </a:defRPr>
            </a:lvl5pPr>
            <a:lvl6pPr marL="2514600" indent="-228600" algn="l" rtl="0" fontAlgn="base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Char char="»"/>
              <a:defRPr sz="2000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Char char="»"/>
              <a:defRPr sz="2000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Char char="»"/>
              <a:defRPr sz="2000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Char char="»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US" sz="1600" kern="0" dirty="0">
                <a:solidFill>
                  <a:srgbClr val="0070C0"/>
                </a:solidFill>
                <a:cs typeface="Calibri" panose="020F0502020204030204" pitchFamily="34" charset="0"/>
              </a:rPr>
              <a:t>Median (IQR))change in fasting lipids (g/L)</a:t>
            </a:r>
          </a:p>
        </p:txBody>
      </p:sp>
      <p:sp>
        <p:nvSpPr>
          <p:cNvPr id="339" name="Espace réservé du contenu 3">
            <a:extLst>
              <a:ext uri="{FF2B5EF4-FFF2-40B4-BE49-F238E27FC236}">
                <a16:creationId xmlns:a16="http://schemas.microsoft.com/office/drawing/2014/main" id="{B82266B8-143E-4630-80E3-46233B1CFFBB}"/>
              </a:ext>
            </a:extLst>
          </p:cNvPr>
          <p:cNvSpPr txBox="1">
            <a:spLocks/>
          </p:cNvSpPr>
          <p:nvPr/>
        </p:nvSpPr>
        <p:spPr bwMode="auto">
          <a:xfrm>
            <a:off x="7851095" y="3943245"/>
            <a:ext cx="4256265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B0F0"/>
              </a:buClr>
              <a:buChar char="•"/>
              <a:defRPr sz="2400" b="1">
                <a:solidFill>
                  <a:srgbClr val="000066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B0F0"/>
              </a:buClr>
              <a:buChar char="–"/>
              <a:defRPr sz="2400">
                <a:solidFill>
                  <a:srgbClr val="000066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B0F0"/>
              </a:buClr>
              <a:buChar char="•"/>
              <a:defRPr sz="2000">
                <a:solidFill>
                  <a:srgbClr val="000066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B0F0"/>
              </a:buClr>
              <a:buChar char="–"/>
              <a:defRPr sz="2000">
                <a:solidFill>
                  <a:srgbClr val="000066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B0F0"/>
              </a:buClr>
              <a:buChar char="»"/>
              <a:defRPr sz="2000">
                <a:solidFill>
                  <a:srgbClr val="000066"/>
                </a:solidFill>
                <a:latin typeface="+mn-lt"/>
              </a:defRPr>
            </a:lvl5pPr>
            <a:lvl6pPr marL="2514600" indent="-228600" algn="l" rtl="0" fontAlgn="base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Char char="»"/>
              <a:defRPr sz="2000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Char char="»"/>
              <a:defRPr sz="2000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Char char="»"/>
              <a:defRPr sz="2000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Char char="»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US" sz="1600" ker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Participants on hypolipidemic drug (%)</a:t>
            </a:r>
          </a:p>
        </p:txBody>
      </p:sp>
      <p:sp>
        <p:nvSpPr>
          <p:cNvPr id="341" name="Espace réservé du contenu 3">
            <a:extLst>
              <a:ext uri="{FF2B5EF4-FFF2-40B4-BE49-F238E27FC236}">
                <a16:creationId xmlns:a16="http://schemas.microsoft.com/office/drawing/2014/main" id="{3958E731-3A8E-634B-9151-CD7D7E16851E}"/>
              </a:ext>
            </a:extLst>
          </p:cNvPr>
          <p:cNvSpPr txBox="1">
            <a:spLocks/>
          </p:cNvSpPr>
          <p:nvPr/>
        </p:nvSpPr>
        <p:spPr bwMode="auto">
          <a:xfrm>
            <a:off x="609601" y="1341438"/>
            <a:ext cx="4525925" cy="2348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B0F0"/>
              </a:buClr>
              <a:buChar char="•"/>
              <a:defRPr sz="2400" b="1">
                <a:solidFill>
                  <a:srgbClr val="000066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B0F0"/>
              </a:buClr>
              <a:buChar char="–"/>
              <a:defRPr sz="2400">
                <a:solidFill>
                  <a:srgbClr val="000066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B0F0"/>
              </a:buClr>
              <a:buChar char="•"/>
              <a:defRPr sz="2000">
                <a:solidFill>
                  <a:srgbClr val="000066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B0F0"/>
              </a:buClr>
              <a:buChar char="–"/>
              <a:defRPr sz="2000">
                <a:solidFill>
                  <a:srgbClr val="000066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B0F0"/>
              </a:buClr>
              <a:buChar char="»"/>
              <a:defRPr sz="2000">
                <a:solidFill>
                  <a:srgbClr val="000066"/>
                </a:solidFill>
                <a:latin typeface="+mn-lt"/>
              </a:defRPr>
            </a:lvl5pPr>
            <a:lvl6pPr marL="2514600" indent="-228600" algn="l" rtl="0" fontAlgn="base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Char char="»"/>
              <a:defRPr sz="2000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Char char="»"/>
              <a:defRPr sz="2000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Char char="»"/>
              <a:defRPr sz="2000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Char char="»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pPr>
              <a:buClr>
                <a:srgbClr val="3C549F"/>
              </a:buClr>
            </a:pPr>
            <a:r>
              <a:rPr lang="en-US" sz="1800" kern="0" dirty="0">
                <a:solidFill>
                  <a:srgbClr val="0070C0"/>
                </a:solidFill>
              </a:rPr>
              <a:t>Adverse events at W240</a:t>
            </a:r>
          </a:p>
          <a:p>
            <a:pPr lvl="1">
              <a:buClr>
                <a:srgbClr val="3C549F"/>
              </a:buClr>
            </a:pPr>
            <a:r>
              <a:rPr lang="en-US" sz="1600" kern="0" dirty="0">
                <a:solidFill>
                  <a:srgbClr val="000000"/>
                </a:solidFill>
              </a:rPr>
              <a:t>Adverse events leading to discontinuation. N = 10/634 (1.6 %) of whom 5 were considered related to ARV</a:t>
            </a:r>
          </a:p>
          <a:p>
            <a:pPr lvl="1">
              <a:buClr>
                <a:srgbClr val="3C549F"/>
              </a:buClr>
            </a:pPr>
            <a:r>
              <a:rPr lang="en-US" sz="1600" kern="0" dirty="0">
                <a:solidFill>
                  <a:srgbClr val="000000"/>
                </a:solidFill>
              </a:rPr>
              <a:t>Most frequent grade 3-4 l</a:t>
            </a:r>
            <a:r>
              <a:rPr lang="en-US" sz="1600" b="0" kern="0" dirty="0">
                <a:solidFill>
                  <a:srgbClr val="000000"/>
                </a:solidFill>
              </a:rPr>
              <a:t>aboratory abnormality</a:t>
            </a:r>
            <a:r>
              <a:rPr lang="en-US" sz="1600" kern="0" dirty="0">
                <a:solidFill>
                  <a:srgbClr val="000000"/>
                </a:solidFill>
              </a:rPr>
              <a:t> : CK increase = 3.4 %</a:t>
            </a:r>
          </a:p>
          <a:p>
            <a:pPr lvl="1">
              <a:buClr>
                <a:srgbClr val="3C549F"/>
              </a:buClr>
            </a:pPr>
            <a:r>
              <a:rPr lang="en-US" sz="1600" kern="0" dirty="0">
                <a:solidFill>
                  <a:srgbClr val="000000"/>
                </a:solidFill>
              </a:rPr>
              <a:t>No discontinuation for renal adverse event, no proximal tubulopathy</a:t>
            </a:r>
            <a:br>
              <a:rPr lang="en-US" sz="1600" kern="0" dirty="0">
                <a:solidFill>
                  <a:srgbClr val="000000"/>
                </a:solidFill>
              </a:rPr>
            </a:br>
            <a:br>
              <a:rPr lang="en-US" sz="1600" b="0" kern="0" dirty="0"/>
            </a:br>
            <a:endParaRPr lang="en-US" sz="1600" b="0" kern="0" dirty="0"/>
          </a:p>
        </p:txBody>
      </p:sp>
      <p:sp>
        <p:nvSpPr>
          <p:cNvPr id="343" name="Titre 1">
            <a:extLst>
              <a:ext uri="{FF2B5EF4-FFF2-40B4-BE49-F238E27FC236}">
                <a16:creationId xmlns:a16="http://schemas.microsoft.com/office/drawing/2014/main" id="{69DDEA50-16AC-5C4B-A52A-4D29612F6F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" y="0"/>
            <a:ext cx="10831027" cy="1491539"/>
          </a:xfrm>
        </p:spPr>
        <p:txBody>
          <a:bodyPr/>
          <a:lstStyle/>
          <a:p>
            <a:r>
              <a:rPr lang="en-US" dirty="0"/>
              <a:t>BIC/FTC/TAF as first line ART: results at 5 years (2)</a:t>
            </a:r>
          </a:p>
        </p:txBody>
      </p:sp>
      <p:sp>
        <p:nvSpPr>
          <p:cNvPr id="338" name="Text Box 3">
            <a:extLst>
              <a:ext uri="{FF2B5EF4-FFF2-40B4-BE49-F238E27FC236}">
                <a16:creationId xmlns:a16="http://schemas.microsoft.com/office/drawing/2014/main" id="{8CE26CEE-A157-4D1C-8E4A-BFCBE4ABF9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21030" y="6444771"/>
            <a:ext cx="237097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eaLnBrk="0" hangingPunct="0"/>
            <a:r>
              <a:rPr lang="de-DE" sz="1400" i="1" dirty="0">
                <a:solidFill>
                  <a:srgbClr val="0070C0"/>
                </a:solidFill>
              </a:rPr>
              <a:t>Wohl DA, CROI 2022, Abs. 494</a:t>
            </a:r>
            <a:endParaRPr lang="en-GB" sz="14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64013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 45">
            <a:extLst>
              <a:ext uri="{FF2B5EF4-FFF2-40B4-BE49-F238E27FC236}">
                <a16:creationId xmlns:a16="http://schemas.microsoft.com/office/drawing/2014/main" id="{EDBAEDCB-8A78-46FC-8881-E92FF8FCC4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86225" y="2223159"/>
            <a:ext cx="950581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fr-FR" sz="1600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+mj-lt"/>
                <a:cs typeface="Calibri" panose="020F0502020204030204" pitchFamily="34" charset="0"/>
              </a:rPr>
              <a:t>Study 1489</a:t>
            </a:r>
          </a:p>
        </p:txBody>
      </p:sp>
      <p:sp>
        <p:nvSpPr>
          <p:cNvPr id="49" name="Rectangle 47">
            <a:extLst>
              <a:ext uri="{FF2B5EF4-FFF2-40B4-BE49-F238E27FC236}">
                <a16:creationId xmlns:a16="http://schemas.microsoft.com/office/drawing/2014/main" id="{FE487E8F-BBED-48DE-A29D-3627527314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50819" y="2223159"/>
            <a:ext cx="950581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fr-FR" sz="1600" b="1" dirty="0">
                <a:solidFill>
                  <a:srgbClr val="0070C0"/>
                </a:solidFill>
                <a:latin typeface="+mj-lt"/>
                <a:cs typeface="Calibri" panose="020F0502020204030204" pitchFamily="34" charset="0"/>
              </a:rPr>
              <a:t>Study</a:t>
            </a:r>
            <a:r>
              <a:rPr kumimoji="0" lang="en-US" altLang="fr-FR" sz="1600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+mj-lt"/>
                <a:cs typeface="Calibri" panose="020F0502020204030204" pitchFamily="34" charset="0"/>
              </a:rPr>
              <a:t> 1490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F8D0BCFD-B917-422B-A119-E9CBA2017CAD}"/>
              </a:ext>
            </a:extLst>
          </p:cNvPr>
          <p:cNvGrpSpPr/>
          <p:nvPr/>
        </p:nvGrpSpPr>
        <p:grpSpPr>
          <a:xfrm>
            <a:off x="1543430" y="2458349"/>
            <a:ext cx="8329329" cy="2698890"/>
            <a:chOff x="1543430" y="1993656"/>
            <a:chExt cx="8329329" cy="2698890"/>
          </a:xfrm>
        </p:grpSpPr>
        <p:sp>
          <p:nvSpPr>
            <p:cNvPr id="7" name="Rectangle 5">
              <a:extLst>
                <a:ext uri="{FF2B5EF4-FFF2-40B4-BE49-F238E27FC236}">
                  <a16:creationId xmlns:a16="http://schemas.microsoft.com/office/drawing/2014/main" id="{6B5F246E-49EF-4F7E-A264-5615050A1B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78569" y="2921005"/>
              <a:ext cx="181185" cy="166712"/>
            </a:xfrm>
            <a:prstGeom prst="rect">
              <a:avLst/>
            </a:prstGeom>
            <a:solidFill>
              <a:srgbClr val="00006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200">
                <a:latin typeface="+mj-lt"/>
              </a:endParaRPr>
            </a:p>
          </p:txBody>
        </p:sp>
        <p:sp>
          <p:nvSpPr>
            <p:cNvPr id="10" name="Rectangle 8">
              <a:extLst>
                <a:ext uri="{FF2B5EF4-FFF2-40B4-BE49-F238E27FC236}">
                  <a16:creationId xmlns:a16="http://schemas.microsoft.com/office/drawing/2014/main" id="{2A3B9CAA-6C1B-44AB-9EB6-9DA2F3EA89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77343" y="2419515"/>
              <a:ext cx="1726406" cy="647716"/>
            </a:xfrm>
            <a:prstGeom prst="rect">
              <a:avLst/>
            </a:prstGeom>
            <a:solidFill>
              <a:srgbClr val="000066"/>
            </a:solidFill>
            <a:ln>
              <a:noFill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fr-FR" sz="1200" dirty="0">
                  <a:solidFill>
                    <a:schemeClr val="bg1"/>
                  </a:solidFill>
                  <a:latin typeface="+mj-lt"/>
                </a:rPr>
                <a:t>1.8</a:t>
              </a:r>
            </a:p>
          </p:txBody>
        </p:sp>
        <p:sp>
          <p:nvSpPr>
            <p:cNvPr id="11" name="Rectangle 9">
              <a:extLst>
                <a:ext uri="{FF2B5EF4-FFF2-40B4-BE49-F238E27FC236}">
                  <a16:creationId xmlns:a16="http://schemas.microsoft.com/office/drawing/2014/main" id="{ADD84424-05B4-46FE-B64E-805B0DAFE4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77343" y="3063320"/>
              <a:ext cx="1726406" cy="458116"/>
            </a:xfrm>
            <a:prstGeom prst="rect">
              <a:avLst/>
            </a:pr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fr-FR" sz="1200" dirty="0">
                  <a:solidFill>
                    <a:schemeClr val="bg1"/>
                  </a:solidFill>
                  <a:latin typeface="+mj-lt"/>
                </a:rPr>
                <a:t>1.3</a:t>
              </a:r>
            </a:p>
          </p:txBody>
        </p:sp>
        <p:sp>
          <p:nvSpPr>
            <p:cNvPr id="13" name="Rectangle 11">
              <a:extLst>
                <a:ext uri="{FF2B5EF4-FFF2-40B4-BE49-F238E27FC236}">
                  <a16:creationId xmlns:a16="http://schemas.microsoft.com/office/drawing/2014/main" id="{35C07599-8E1C-4419-9B7C-608C07D332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77343" y="3521437"/>
              <a:ext cx="1726406" cy="1080236"/>
            </a:xfrm>
            <a:prstGeom prst="rect">
              <a:avLst/>
            </a:prstGeom>
            <a:solidFill>
              <a:srgbClr val="CCFF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fr-FR" sz="1200" dirty="0">
                  <a:solidFill>
                    <a:srgbClr val="002060"/>
                  </a:solidFill>
                  <a:latin typeface="+mj-lt"/>
                </a:rPr>
                <a:t>3.0</a:t>
              </a:r>
            </a:p>
          </p:txBody>
        </p:sp>
        <p:sp>
          <p:nvSpPr>
            <p:cNvPr id="14" name="Rectangle 12">
              <a:extLst>
                <a:ext uri="{FF2B5EF4-FFF2-40B4-BE49-F238E27FC236}">
                  <a16:creationId xmlns:a16="http://schemas.microsoft.com/office/drawing/2014/main" id="{8E54DAD2-4A3B-45AE-B7AF-E9480677D9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78569" y="3387254"/>
              <a:ext cx="181185" cy="166712"/>
            </a:xfrm>
            <a:prstGeom prst="rect">
              <a:avLst/>
            </a:pr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200">
                <a:latin typeface="+mj-lt"/>
              </a:endParaRPr>
            </a:p>
          </p:txBody>
        </p:sp>
        <p:sp>
          <p:nvSpPr>
            <p:cNvPr id="15" name="Rectangle 13">
              <a:extLst>
                <a:ext uri="{FF2B5EF4-FFF2-40B4-BE49-F238E27FC236}">
                  <a16:creationId xmlns:a16="http://schemas.microsoft.com/office/drawing/2014/main" id="{CF290A4B-2D96-4C1D-8634-00E80B9899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78569" y="3853504"/>
              <a:ext cx="181185" cy="166712"/>
            </a:xfrm>
            <a:prstGeom prst="rect">
              <a:avLst/>
            </a:prstGeom>
            <a:solidFill>
              <a:srgbClr val="CCFF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200">
                <a:latin typeface="+mj-lt"/>
              </a:endParaRPr>
            </a:p>
          </p:txBody>
        </p:sp>
        <p:sp>
          <p:nvSpPr>
            <p:cNvPr id="18" name="Rectangle 16">
              <a:extLst>
                <a:ext uri="{FF2B5EF4-FFF2-40B4-BE49-F238E27FC236}">
                  <a16:creationId xmlns:a16="http://schemas.microsoft.com/office/drawing/2014/main" id="{53A2A4A5-C854-4FEB-8111-A2536C422C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12747" y="2419515"/>
              <a:ext cx="1724933" cy="748169"/>
            </a:xfrm>
            <a:prstGeom prst="rect">
              <a:avLst/>
            </a:prstGeom>
            <a:solidFill>
              <a:srgbClr val="000066"/>
            </a:solidFill>
            <a:ln>
              <a:noFill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fr-FR" sz="1200" dirty="0">
                  <a:solidFill>
                    <a:schemeClr val="bg1"/>
                  </a:solidFill>
                  <a:latin typeface="+mj-lt"/>
                </a:rPr>
                <a:t>2.1</a:t>
              </a:r>
            </a:p>
          </p:txBody>
        </p:sp>
        <p:sp>
          <p:nvSpPr>
            <p:cNvPr id="20" name="Rectangle 18">
              <a:extLst>
                <a:ext uri="{FF2B5EF4-FFF2-40B4-BE49-F238E27FC236}">
                  <a16:creationId xmlns:a16="http://schemas.microsoft.com/office/drawing/2014/main" id="{B32062B5-9C7E-4459-8729-000536B2A5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12747" y="3567520"/>
              <a:ext cx="1724933" cy="1034153"/>
            </a:xfrm>
            <a:prstGeom prst="rect">
              <a:avLst/>
            </a:prstGeom>
            <a:solidFill>
              <a:srgbClr val="CCFF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fr-FR" sz="1200" dirty="0">
                  <a:solidFill>
                    <a:srgbClr val="002060"/>
                  </a:solidFill>
                  <a:latin typeface="+mj-lt"/>
                </a:rPr>
                <a:t>2.9</a:t>
              </a:r>
            </a:p>
          </p:txBody>
        </p:sp>
        <p:sp>
          <p:nvSpPr>
            <p:cNvPr id="21" name="Rectangle 19">
              <a:extLst>
                <a:ext uri="{FF2B5EF4-FFF2-40B4-BE49-F238E27FC236}">
                  <a16:creationId xmlns:a16="http://schemas.microsoft.com/office/drawing/2014/main" id="{D4C64374-C8EE-479E-8609-5E59DACFAC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12747" y="3167683"/>
              <a:ext cx="1724933" cy="414829"/>
            </a:xfrm>
            <a:prstGeom prst="rect">
              <a:avLst/>
            </a:pr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fr-FR" sz="1200" dirty="0">
                  <a:solidFill>
                    <a:schemeClr val="bg1"/>
                  </a:solidFill>
                  <a:latin typeface="+mj-lt"/>
                </a:rPr>
                <a:t>1.1</a:t>
              </a:r>
            </a:p>
          </p:txBody>
        </p:sp>
        <p:grpSp>
          <p:nvGrpSpPr>
            <p:cNvPr id="56" name="Groupe 55">
              <a:extLst>
                <a:ext uri="{FF2B5EF4-FFF2-40B4-BE49-F238E27FC236}">
                  <a16:creationId xmlns:a16="http://schemas.microsoft.com/office/drawing/2014/main" id="{B1FDD718-2A26-4F34-9995-20FD58756859}"/>
                </a:ext>
              </a:extLst>
            </p:cNvPr>
            <p:cNvGrpSpPr/>
            <p:nvPr/>
          </p:nvGrpSpPr>
          <p:grpSpPr>
            <a:xfrm>
              <a:off x="1669999" y="2087448"/>
              <a:ext cx="6971911" cy="2516935"/>
              <a:chOff x="1685925" y="2401888"/>
              <a:chExt cx="7513638" cy="2947987"/>
            </a:xfrm>
          </p:grpSpPr>
          <p:sp>
            <p:nvSpPr>
              <p:cNvPr id="22" name="Line 20">
                <a:extLst>
                  <a:ext uri="{FF2B5EF4-FFF2-40B4-BE49-F238E27FC236}">
                    <a16:creationId xmlns:a16="http://schemas.microsoft.com/office/drawing/2014/main" id="{44064E28-0708-40E3-B9DD-C44769A3EF2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685925" y="2822575"/>
                <a:ext cx="82550" cy="0"/>
              </a:xfrm>
              <a:prstGeom prst="line">
                <a:avLst/>
              </a:prstGeom>
              <a:noFill/>
              <a:ln w="9525">
                <a:solidFill>
                  <a:srgbClr val="00006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200">
                  <a:latin typeface="+mj-lt"/>
                </a:endParaRPr>
              </a:p>
            </p:txBody>
          </p:sp>
          <p:sp>
            <p:nvSpPr>
              <p:cNvPr id="23" name="Freeform 21">
                <a:extLst>
                  <a:ext uri="{FF2B5EF4-FFF2-40B4-BE49-F238E27FC236}">
                    <a16:creationId xmlns:a16="http://schemas.microsoft.com/office/drawing/2014/main" id="{AAF77292-AA55-49EF-9AC6-6DB6D3AAD3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85925" y="2401888"/>
                <a:ext cx="82550" cy="420688"/>
              </a:xfrm>
              <a:custGeom>
                <a:avLst/>
                <a:gdLst>
                  <a:gd name="T0" fmla="*/ 52 w 52"/>
                  <a:gd name="T1" fmla="*/ 265 h 265"/>
                  <a:gd name="T2" fmla="*/ 52 w 52"/>
                  <a:gd name="T3" fmla="*/ 0 h 265"/>
                  <a:gd name="T4" fmla="*/ 0 w 52"/>
                  <a:gd name="T5" fmla="*/ 0 h 2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2" h="265">
                    <a:moveTo>
                      <a:pt x="52" y="265"/>
                    </a:moveTo>
                    <a:lnTo>
                      <a:pt x="52" y="0"/>
                    </a:lnTo>
                    <a:lnTo>
                      <a:pt x="0" y="0"/>
                    </a:lnTo>
                  </a:path>
                </a:pathLst>
              </a:custGeom>
              <a:noFill/>
              <a:ln w="9525">
                <a:solidFill>
                  <a:srgbClr val="00006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200">
                  <a:latin typeface="+mj-lt"/>
                </a:endParaRPr>
              </a:p>
            </p:txBody>
          </p:sp>
          <p:sp>
            <p:nvSpPr>
              <p:cNvPr id="24" name="Line 22">
                <a:extLst>
                  <a:ext uri="{FF2B5EF4-FFF2-40B4-BE49-F238E27FC236}">
                    <a16:creationId xmlns:a16="http://schemas.microsoft.com/office/drawing/2014/main" id="{64F36E16-1C71-4A3E-AAB2-E2A440A0BB3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685925" y="3663950"/>
                <a:ext cx="82550" cy="0"/>
              </a:xfrm>
              <a:prstGeom prst="line">
                <a:avLst/>
              </a:prstGeom>
              <a:noFill/>
              <a:ln w="9525">
                <a:solidFill>
                  <a:srgbClr val="00006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200">
                  <a:latin typeface="+mj-lt"/>
                </a:endParaRPr>
              </a:p>
            </p:txBody>
          </p:sp>
          <p:sp>
            <p:nvSpPr>
              <p:cNvPr id="25" name="Line 23">
                <a:extLst>
                  <a:ext uri="{FF2B5EF4-FFF2-40B4-BE49-F238E27FC236}">
                    <a16:creationId xmlns:a16="http://schemas.microsoft.com/office/drawing/2014/main" id="{49CC5BE2-FEFF-4DE4-A2B2-DCC48819346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768475" y="3243263"/>
                <a:ext cx="0" cy="420688"/>
              </a:xfrm>
              <a:prstGeom prst="line">
                <a:avLst/>
              </a:prstGeom>
              <a:noFill/>
              <a:ln w="9525">
                <a:solidFill>
                  <a:srgbClr val="00006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200">
                  <a:latin typeface="+mj-lt"/>
                </a:endParaRPr>
              </a:p>
            </p:txBody>
          </p:sp>
          <p:sp>
            <p:nvSpPr>
              <p:cNvPr id="26" name="Line 24">
                <a:extLst>
                  <a:ext uri="{FF2B5EF4-FFF2-40B4-BE49-F238E27FC236}">
                    <a16:creationId xmlns:a16="http://schemas.microsoft.com/office/drawing/2014/main" id="{1542A209-160A-45ED-81F1-1931E331045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685925" y="3243263"/>
                <a:ext cx="82550" cy="0"/>
              </a:xfrm>
              <a:prstGeom prst="line">
                <a:avLst/>
              </a:prstGeom>
              <a:noFill/>
              <a:ln w="9525">
                <a:solidFill>
                  <a:srgbClr val="00006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200">
                  <a:latin typeface="+mj-lt"/>
                </a:endParaRPr>
              </a:p>
            </p:txBody>
          </p:sp>
          <p:sp>
            <p:nvSpPr>
              <p:cNvPr id="27" name="Line 25">
                <a:extLst>
                  <a:ext uri="{FF2B5EF4-FFF2-40B4-BE49-F238E27FC236}">
                    <a16:creationId xmlns:a16="http://schemas.microsoft.com/office/drawing/2014/main" id="{1CFC536F-4752-4AB8-982E-12584CE8320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768475" y="2822575"/>
                <a:ext cx="0" cy="420688"/>
              </a:xfrm>
              <a:prstGeom prst="line">
                <a:avLst/>
              </a:prstGeom>
              <a:noFill/>
              <a:ln w="9525">
                <a:solidFill>
                  <a:srgbClr val="00006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200">
                  <a:latin typeface="+mj-lt"/>
                </a:endParaRPr>
              </a:p>
            </p:txBody>
          </p:sp>
          <p:sp>
            <p:nvSpPr>
              <p:cNvPr id="28" name="Line 26">
                <a:extLst>
                  <a:ext uri="{FF2B5EF4-FFF2-40B4-BE49-F238E27FC236}">
                    <a16:creationId xmlns:a16="http://schemas.microsoft.com/office/drawing/2014/main" id="{9BAE03F2-D05D-4FC6-BB75-ED0D2449D72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685925" y="4505325"/>
                <a:ext cx="82550" cy="0"/>
              </a:xfrm>
              <a:prstGeom prst="line">
                <a:avLst/>
              </a:prstGeom>
              <a:noFill/>
              <a:ln w="9525">
                <a:solidFill>
                  <a:srgbClr val="00006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200">
                  <a:latin typeface="+mj-lt"/>
                </a:endParaRPr>
              </a:p>
            </p:txBody>
          </p:sp>
          <p:sp>
            <p:nvSpPr>
              <p:cNvPr id="29" name="Line 27">
                <a:extLst>
                  <a:ext uri="{FF2B5EF4-FFF2-40B4-BE49-F238E27FC236}">
                    <a16:creationId xmlns:a16="http://schemas.microsoft.com/office/drawing/2014/main" id="{F4D12BF3-88F8-4117-915C-6E2EEA73643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768475" y="4084638"/>
                <a:ext cx="0" cy="420688"/>
              </a:xfrm>
              <a:prstGeom prst="line">
                <a:avLst/>
              </a:prstGeom>
              <a:noFill/>
              <a:ln w="9525">
                <a:solidFill>
                  <a:srgbClr val="00006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200">
                  <a:latin typeface="+mj-lt"/>
                </a:endParaRPr>
              </a:p>
            </p:txBody>
          </p:sp>
          <p:sp>
            <p:nvSpPr>
              <p:cNvPr id="30" name="Line 28">
                <a:extLst>
                  <a:ext uri="{FF2B5EF4-FFF2-40B4-BE49-F238E27FC236}">
                    <a16:creationId xmlns:a16="http://schemas.microsoft.com/office/drawing/2014/main" id="{5A4B9017-0F20-4AD0-A6EB-F16211BA25D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685925" y="4084638"/>
                <a:ext cx="82550" cy="0"/>
              </a:xfrm>
              <a:prstGeom prst="line">
                <a:avLst/>
              </a:prstGeom>
              <a:noFill/>
              <a:ln w="9525">
                <a:solidFill>
                  <a:srgbClr val="00006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200">
                  <a:latin typeface="+mj-lt"/>
                </a:endParaRPr>
              </a:p>
            </p:txBody>
          </p:sp>
          <p:sp>
            <p:nvSpPr>
              <p:cNvPr id="31" name="Line 29">
                <a:extLst>
                  <a:ext uri="{FF2B5EF4-FFF2-40B4-BE49-F238E27FC236}">
                    <a16:creationId xmlns:a16="http://schemas.microsoft.com/office/drawing/2014/main" id="{2C6040D2-4B16-41AA-8126-2745608E922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685925" y="5346700"/>
                <a:ext cx="82550" cy="0"/>
              </a:xfrm>
              <a:prstGeom prst="line">
                <a:avLst/>
              </a:prstGeom>
              <a:noFill/>
              <a:ln w="9525">
                <a:solidFill>
                  <a:srgbClr val="00006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200">
                  <a:latin typeface="+mj-lt"/>
                </a:endParaRPr>
              </a:p>
            </p:txBody>
          </p:sp>
          <p:sp>
            <p:nvSpPr>
              <p:cNvPr id="32" name="Line 30">
                <a:extLst>
                  <a:ext uri="{FF2B5EF4-FFF2-40B4-BE49-F238E27FC236}">
                    <a16:creationId xmlns:a16="http://schemas.microsoft.com/office/drawing/2014/main" id="{56B9A6FC-995E-4B7A-989E-56C0FE231F3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768475" y="5346700"/>
                <a:ext cx="0" cy="3175"/>
              </a:xfrm>
              <a:prstGeom prst="line">
                <a:avLst/>
              </a:prstGeom>
              <a:noFill/>
              <a:ln w="9525">
                <a:solidFill>
                  <a:srgbClr val="00006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200">
                  <a:latin typeface="+mj-lt"/>
                </a:endParaRPr>
              </a:p>
            </p:txBody>
          </p:sp>
          <p:sp>
            <p:nvSpPr>
              <p:cNvPr id="33" name="Line 31">
                <a:extLst>
                  <a:ext uri="{FF2B5EF4-FFF2-40B4-BE49-F238E27FC236}">
                    <a16:creationId xmlns:a16="http://schemas.microsoft.com/office/drawing/2014/main" id="{BFEE83B3-8725-40F3-8585-6621141AF79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768475" y="4926013"/>
                <a:ext cx="0" cy="420688"/>
              </a:xfrm>
              <a:prstGeom prst="line">
                <a:avLst/>
              </a:prstGeom>
              <a:noFill/>
              <a:ln w="9525">
                <a:solidFill>
                  <a:srgbClr val="00006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200">
                  <a:latin typeface="+mj-lt"/>
                </a:endParaRPr>
              </a:p>
            </p:txBody>
          </p:sp>
          <p:sp>
            <p:nvSpPr>
              <p:cNvPr id="34" name="Line 32">
                <a:extLst>
                  <a:ext uri="{FF2B5EF4-FFF2-40B4-BE49-F238E27FC236}">
                    <a16:creationId xmlns:a16="http://schemas.microsoft.com/office/drawing/2014/main" id="{51E1F9D8-95FF-4F3B-A3A7-215E2A523F2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685925" y="4926013"/>
                <a:ext cx="82550" cy="0"/>
              </a:xfrm>
              <a:prstGeom prst="line">
                <a:avLst/>
              </a:prstGeom>
              <a:noFill/>
              <a:ln w="9525">
                <a:solidFill>
                  <a:srgbClr val="00006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200">
                  <a:latin typeface="+mj-lt"/>
                </a:endParaRPr>
              </a:p>
            </p:txBody>
          </p:sp>
          <p:sp>
            <p:nvSpPr>
              <p:cNvPr id="35" name="Line 33">
                <a:extLst>
                  <a:ext uri="{FF2B5EF4-FFF2-40B4-BE49-F238E27FC236}">
                    <a16:creationId xmlns:a16="http://schemas.microsoft.com/office/drawing/2014/main" id="{6A8E457E-0289-4AA9-950D-0DD2CB73314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768475" y="4505325"/>
                <a:ext cx="0" cy="420688"/>
              </a:xfrm>
              <a:prstGeom prst="line">
                <a:avLst/>
              </a:prstGeom>
              <a:noFill/>
              <a:ln w="9525">
                <a:solidFill>
                  <a:srgbClr val="00006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200">
                  <a:latin typeface="+mj-lt"/>
                </a:endParaRPr>
              </a:p>
            </p:txBody>
          </p:sp>
          <p:sp>
            <p:nvSpPr>
              <p:cNvPr id="36" name="Line 34">
                <a:extLst>
                  <a:ext uri="{FF2B5EF4-FFF2-40B4-BE49-F238E27FC236}">
                    <a16:creationId xmlns:a16="http://schemas.microsoft.com/office/drawing/2014/main" id="{BBB1EE31-5444-4D65-8B6B-E9BB711DEED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768475" y="3663950"/>
                <a:ext cx="0" cy="420688"/>
              </a:xfrm>
              <a:prstGeom prst="line">
                <a:avLst/>
              </a:prstGeom>
              <a:noFill/>
              <a:ln w="9525">
                <a:solidFill>
                  <a:srgbClr val="00006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200">
                  <a:latin typeface="+mj-lt"/>
                </a:endParaRPr>
              </a:p>
            </p:txBody>
          </p:sp>
          <p:sp>
            <p:nvSpPr>
              <p:cNvPr id="37" name="Line 35">
                <a:extLst>
                  <a:ext uri="{FF2B5EF4-FFF2-40B4-BE49-F238E27FC236}">
                    <a16:creationId xmlns:a16="http://schemas.microsoft.com/office/drawing/2014/main" id="{BA9FAC2F-A2FE-4F01-9C73-B78E17D605E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768475" y="5346700"/>
                <a:ext cx="7431088" cy="0"/>
              </a:xfrm>
              <a:prstGeom prst="line">
                <a:avLst/>
              </a:prstGeom>
              <a:noFill/>
              <a:ln w="9525">
                <a:solidFill>
                  <a:srgbClr val="00006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200">
                  <a:latin typeface="+mj-lt"/>
                </a:endParaRPr>
              </a:p>
            </p:txBody>
          </p:sp>
        </p:grpSp>
        <p:sp>
          <p:nvSpPr>
            <p:cNvPr id="38" name="Rectangle 36">
              <a:extLst>
                <a:ext uri="{FF2B5EF4-FFF2-40B4-BE49-F238E27FC236}">
                  <a16:creationId xmlns:a16="http://schemas.microsoft.com/office/drawing/2014/main" id="{55ECD54C-E392-4926-B560-8B85D6C769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43430" y="1993656"/>
              <a:ext cx="78548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1200" i="0" u="none" strike="noStrike" cap="none" normalizeH="0" baseline="0">
                  <a:ln>
                    <a:noFill/>
                  </a:ln>
                  <a:solidFill>
                    <a:srgbClr val="000066"/>
                  </a:solidFill>
                  <a:effectLst/>
                  <a:latin typeface="+mj-lt"/>
                </a:rPr>
                <a:t>7</a:t>
              </a:r>
              <a:endParaRPr kumimoji="0" lang="fr-FR" altLang="fr-FR" sz="120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endParaRPr>
            </a:p>
          </p:txBody>
        </p:sp>
        <p:sp>
          <p:nvSpPr>
            <p:cNvPr id="39" name="Rectangle 37">
              <a:extLst>
                <a:ext uri="{FF2B5EF4-FFF2-40B4-BE49-F238E27FC236}">
                  <a16:creationId xmlns:a16="http://schemas.microsoft.com/office/drawing/2014/main" id="{62654A36-FC78-46DF-BD0B-9D062BB7D7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43430" y="2352831"/>
              <a:ext cx="78548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1200" i="0" u="none" strike="noStrike" cap="none" normalizeH="0" baseline="0">
                  <a:ln>
                    <a:noFill/>
                  </a:ln>
                  <a:solidFill>
                    <a:srgbClr val="000066"/>
                  </a:solidFill>
                  <a:effectLst/>
                  <a:latin typeface="+mj-lt"/>
                </a:rPr>
                <a:t>6</a:t>
              </a:r>
              <a:endParaRPr kumimoji="0" lang="fr-FR" altLang="fr-FR" sz="120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endParaRPr>
            </a:p>
          </p:txBody>
        </p:sp>
        <p:sp>
          <p:nvSpPr>
            <p:cNvPr id="40" name="Rectangle 38">
              <a:extLst>
                <a:ext uri="{FF2B5EF4-FFF2-40B4-BE49-F238E27FC236}">
                  <a16:creationId xmlns:a16="http://schemas.microsoft.com/office/drawing/2014/main" id="{00241A63-0AA6-4C92-BD6A-B8D5FF34EB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43430" y="2712006"/>
              <a:ext cx="78548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1200" i="0" u="none" strike="noStrike" cap="none" normalizeH="0" baseline="0">
                  <a:ln>
                    <a:noFill/>
                  </a:ln>
                  <a:solidFill>
                    <a:srgbClr val="000066"/>
                  </a:solidFill>
                  <a:effectLst/>
                  <a:latin typeface="+mj-lt"/>
                </a:rPr>
                <a:t>5</a:t>
              </a:r>
              <a:endParaRPr kumimoji="0" lang="fr-FR" altLang="fr-FR" sz="120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endParaRPr>
            </a:p>
          </p:txBody>
        </p:sp>
        <p:sp>
          <p:nvSpPr>
            <p:cNvPr id="41" name="Rectangle 39">
              <a:extLst>
                <a:ext uri="{FF2B5EF4-FFF2-40B4-BE49-F238E27FC236}">
                  <a16:creationId xmlns:a16="http://schemas.microsoft.com/office/drawing/2014/main" id="{CE8B3133-1D98-448A-A9E1-428894C4E2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43430" y="3071180"/>
              <a:ext cx="78548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1200" i="0" u="none" strike="noStrike" cap="none" normalizeH="0" baseline="0">
                  <a:ln>
                    <a:noFill/>
                  </a:ln>
                  <a:solidFill>
                    <a:srgbClr val="000066"/>
                  </a:solidFill>
                  <a:effectLst/>
                  <a:latin typeface="+mj-lt"/>
                </a:rPr>
                <a:t>4</a:t>
              </a:r>
              <a:endParaRPr kumimoji="0" lang="fr-FR" altLang="fr-FR" sz="120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endParaRPr>
            </a:p>
          </p:txBody>
        </p:sp>
        <p:sp>
          <p:nvSpPr>
            <p:cNvPr id="42" name="Rectangle 40">
              <a:extLst>
                <a:ext uri="{FF2B5EF4-FFF2-40B4-BE49-F238E27FC236}">
                  <a16:creationId xmlns:a16="http://schemas.microsoft.com/office/drawing/2014/main" id="{8762B3BD-09C9-4B83-8A9A-D194C6D653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43430" y="3430355"/>
              <a:ext cx="78548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1200" i="0" u="none" strike="noStrike" cap="none" normalizeH="0" baseline="0">
                  <a:ln>
                    <a:noFill/>
                  </a:ln>
                  <a:solidFill>
                    <a:srgbClr val="000066"/>
                  </a:solidFill>
                  <a:effectLst/>
                  <a:latin typeface="+mj-lt"/>
                </a:rPr>
                <a:t>3</a:t>
              </a:r>
              <a:endParaRPr kumimoji="0" lang="fr-FR" altLang="fr-FR" sz="120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endParaRPr>
            </a:p>
          </p:txBody>
        </p:sp>
        <p:sp>
          <p:nvSpPr>
            <p:cNvPr id="43" name="Rectangle 41">
              <a:extLst>
                <a:ext uri="{FF2B5EF4-FFF2-40B4-BE49-F238E27FC236}">
                  <a16:creationId xmlns:a16="http://schemas.microsoft.com/office/drawing/2014/main" id="{371AC969-10D7-482A-B4DC-36E01F3F0C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43430" y="3789530"/>
              <a:ext cx="78548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1200" i="0" u="none" strike="noStrike" cap="none" normalizeH="0" baseline="0">
                  <a:ln>
                    <a:noFill/>
                  </a:ln>
                  <a:solidFill>
                    <a:srgbClr val="000066"/>
                  </a:solidFill>
                  <a:effectLst/>
                  <a:latin typeface="+mj-lt"/>
                </a:rPr>
                <a:t>2</a:t>
              </a:r>
              <a:endParaRPr kumimoji="0" lang="fr-FR" altLang="fr-FR" sz="120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endParaRPr>
            </a:p>
          </p:txBody>
        </p:sp>
        <p:sp>
          <p:nvSpPr>
            <p:cNvPr id="44" name="Rectangle 42">
              <a:extLst>
                <a:ext uri="{FF2B5EF4-FFF2-40B4-BE49-F238E27FC236}">
                  <a16:creationId xmlns:a16="http://schemas.microsoft.com/office/drawing/2014/main" id="{153F09E5-B61D-40EC-B8F2-47830B36A1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43430" y="4148706"/>
              <a:ext cx="78548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1200" i="0" u="none" strike="noStrike" cap="none" normalizeH="0" baseline="0">
                  <a:ln>
                    <a:noFill/>
                  </a:ln>
                  <a:solidFill>
                    <a:srgbClr val="000066"/>
                  </a:solidFill>
                  <a:effectLst/>
                  <a:latin typeface="+mj-lt"/>
                </a:rPr>
                <a:t>1</a:t>
              </a:r>
              <a:endParaRPr kumimoji="0" lang="fr-FR" altLang="fr-FR" sz="120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endParaRPr>
            </a:p>
          </p:txBody>
        </p:sp>
        <p:sp>
          <p:nvSpPr>
            <p:cNvPr id="45" name="Rectangle 43">
              <a:extLst>
                <a:ext uri="{FF2B5EF4-FFF2-40B4-BE49-F238E27FC236}">
                  <a16:creationId xmlns:a16="http://schemas.microsoft.com/office/drawing/2014/main" id="{B9C7C317-520D-4086-976A-F1BDB1DC68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43430" y="4507880"/>
              <a:ext cx="78548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1200" i="0" u="none" strike="noStrike" cap="none" normalizeH="0" baseline="0">
                  <a:ln>
                    <a:noFill/>
                  </a:ln>
                  <a:solidFill>
                    <a:srgbClr val="000066"/>
                  </a:solidFill>
                  <a:effectLst/>
                  <a:latin typeface="+mj-lt"/>
                </a:rPr>
                <a:t>0</a:t>
              </a:r>
              <a:endParaRPr kumimoji="0" lang="fr-FR" altLang="fr-FR" sz="120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endParaRPr>
            </a:p>
          </p:txBody>
        </p:sp>
        <p:sp>
          <p:nvSpPr>
            <p:cNvPr id="46" name="Rectangle 44">
              <a:extLst>
                <a:ext uri="{FF2B5EF4-FFF2-40B4-BE49-F238E27FC236}">
                  <a16:creationId xmlns:a16="http://schemas.microsoft.com/office/drawing/2014/main" id="{880DC306-F4D2-4DA6-94DA-08B39595BC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31541" y="2137597"/>
              <a:ext cx="262892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1600" b="1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+mj-lt"/>
                </a:rPr>
                <a:t>6.1</a:t>
              </a:r>
            </a:p>
          </p:txBody>
        </p:sp>
        <p:sp>
          <p:nvSpPr>
            <p:cNvPr id="48" name="Rectangle 46">
              <a:extLst>
                <a:ext uri="{FF2B5EF4-FFF2-40B4-BE49-F238E27FC236}">
                  <a16:creationId xmlns:a16="http://schemas.microsoft.com/office/drawing/2014/main" id="{BF03F5D9-E3F6-4A81-A590-69E03D23A1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96137" y="2137597"/>
              <a:ext cx="262892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1600" b="1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+mj-lt"/>
                </a:rPr>
                <a:t>6.1</a:t>
              </a:r>
            </a:p>
          </p:txBody>
        </p:sp>
        <p:sp>
          <p:nvSpPr>
            <p:cNvPr id="50" name="Rectangle 48">
              <a:extLst>
                <a:ext uri="{FF2B5EF4-FFF2-40B4-BE49-F238E27FC236}">
                  <a16:creationId xmlns:a16="http://schemas.microsoft.com/office/drawing/2014/main" id="{97CF6510-0FEF-4037-B59E-0942A7F7F4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862867" y="2889831"/>
              <a:ext cx="1009892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fr-FR" altLang="fr-FR" sz="1400" b="1" dirty="0">
                  <a:solidFill>
                    <a:srgbClr val="000000"/>
                  </a:solidFill>
                  <a:latin typeface="+mj-lt"/>
                </a:rPr>
                <a:t>W</a:t>
              </a:r>
              <a:r>
                <a:rPr kumimoji="0" lang="fr-FR" altLang="fr-FR" sz="1400" b="1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+mj-lt"/>
                </a:rPr>
                <a:t>144 - W240</a:t>
              </a:r>
            </a:p>
          </p:txBody>
        </p:sp>
        <p:sp>
          <p:nvSpPr>
            <p:cNvPr id="52" name="Rectangle 50">
              <a:extLst>
                <a:ext uri="{FF2B5EF4-FFF2-40B4-BE49-F238E27FC236}">
                  <a16:creationId xmlns:a16="http://schemas.microsoft.com/office/drawing/2014/main" id="{FF45E936-3C10-41FA-A3D2-C147C6D8C4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862867" y="3356081"/>
              <a:ext cx="918521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fr-FR" altLang="fr-FR" sz="1400" b="1" dirty="0">
                  <a:solidFill>
                    <a:srgbClr val="000000"/>
                  </a:solidFill>
                  <a:latin typeface="+mj-lt"/>
                </a:rPr>
                <a:t>W</a:t>
              </a:r>
              <a:r>
                <a:rPr kumimoji="0" lang="fr-FR" altLang="fr-FR" sz="1400" b="1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+mj-lt"/>
                </a:rPr>
                <a:t>48 - W144</a:t>
              </a:r>
            </a:p>
          </p:txBody>
        </p:sp>
        <p:sp>
          <p:nvSpPr>
            <p:cNvPr id="54" name="Rectangle 52">
              <a:extLst>
                <a:ext uri="{FF2B5EF4-FFF2-40B4-BE49-F238E27FC236}">
                  <a16:creationId xmlns:a16="http://schemas.microsoft.com/office/drawing/2014/main" id="{D06AA7DB-F57F-46C2-9D03-BFF5B1A873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862867" y="3823686"/>
              <a:ext cx="686085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1400" b="1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+mj-lt"/>
                </a:rPr>
                <a:t>D0 - W48</a:t>
              </a:r>
            </a:p>
          </p:txBody>
        </p:sp>
      </p:grpSp>
      <p:sp>
        <p:nvSpPr>
          <p:cNvPr id="58" name="Espace réservé du contenu 3">
            <a:extLst>
              <a:ext uri="{FF2B5EF4-FFF2-40B4-BE49-F238E27FC236}">
                <a16:creationId xmlns:a16="http://schemas.microsoft.com/office/drawing/2014/main" id="{05202F7A-8BF9-46CF-BB44-728708532F0B}"/>
              </a:ext>
            </a:extLst>
          </p:cNvPr>
          <p:cNvSpPr txBox="1">
            <a:spLocks/>
          </p:cNvSpPr>
          <p:nvPr/>
        </p:nvSpPr>
        <p:spPr bwMode="auto">
          <a:xfrm>
            <a:off x="531223" y="1645033"/>
            <a:ext cx="9501352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B0F0"/>
              </a:buClr>
              <a:buChar char="•"/>
              <a:defRPr sz="2400" b="1">
                <a:solidFill>
                  <a:srgbClr val="000066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B0F0"/>
              </a:buClr>
              <a:buChar char="–"/>
              <a:defRPr sz="2400">
                <a:solidFill>
                  <a:srgbClr val="000066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B0F0"/>
              </a:buClr>
              <a:buChar char="•"/>
              <a:defRPr sz="2000">
                <a:solidFill>
                  <a:srgbClr val="000066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B0F0"/>
              </a:buClr>
              <a:buChar char="–"/>
              <a:defRPr sz="2000">
                <a:solidFill>
                  <a:srgbClr val="000066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B0F0"/>
              </a:buClr>
              <a:buChar char="»"/>
              <a:defRPr sz="2000">
                <a:solidFill>
                  <a:srgbClr val="000066"/>
                </a:solidFill>
                <a:latin typeface="+mn-lt"/>
              </a:defRPr>
            </a:lvl5pPr>
            <a:lvl6pPr marL="2514600" indent="-228600" algn="l" rtl="0" fontAlgn="base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Char char="»"/>
              <a:defRPr sz="2000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Char char="»"/>
              <a:defRPr sz="2000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Char char="»"/>
              <a:defRPr sz="2000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Char char="»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US" sz="2000" kern="0" dirty="0">
                <a:solidFill>
                  <a:srgbClr val="0070C0"/>
                </a:solidFill>
                <a:latin typeface="+mj-lt"/>
                <a:cs typeface="Calibri" panose="020F0502020204030204" pitchFamily="34" charset="0"/>
              </a:rPr>
              <a:t>Median weight change (kg) at W240 </a:t>
            </a:r>
          </a:p>
        </p:txBody>
      </p:sp>
      <p:sp>
        <p:nvSpPr>
          <p:cNvPr id="63" name="Espace réservé du contenu 3">
            <a:extLst>
              <a:ext uri="{FF2B5EF4-FFF2-40B4-BE49-F238E27FC236}">
                <a16:creationId xmlns:a16="http://schemas.microsoft.com/office/drawing/2014/main" id="{1271A291-9007-44F0-B013-8F3F1C39A11A}"/>
              </a:ext>
            </a:extLst>
          </p:cNvPr>
          <p:cNvSpPr txBox="1">
            <a:spLocks/>
          </p:cNvSpPr>
          <p:nvPr/>
        </p:nvSpPr>
        <p:spPr bwMode="auto">
          <a:xfrm>
            <a:off x="640078" y="5529932"/>
            <a:ext cx="11343217" cy="9148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B0F0"/>
              </a:buClr>
              <a:buChar char="•"/>
              <a:defRPr sz="2400" b="1">
                <a:solidFill>
                  <a:srgbClr val="000066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B0F0"/>
              </a:buClr>
              <a:buChar char="–"/>
              <a:defRPr sz="2400">
                <a:solidFill>
                  <a:srgbClr val="000066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B0F0"/>
              </a:buClr>
              <a:buChar char="•"/>
              <a:defRPr sz="2000">
                <a:solidFill>
                  <a:srgbClr val="000066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B0F0"/>
              </a:buClr>
              <a:buChar char="–"/>
              <a:defRPr sz="2000">
                <a:solidFill>
                  <a:srgbClr val="000066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B0F0"/>
              </a:buClr>
              <a:buChar char="»"/>
              <a:defRPr sz="2000">
                <a:solidFill>
                  <a:srgbClr val="000066"/>
                </a:solidFill>
                <a:latin typeface="+mn-lt"/>
              </a:defRPr>
            </a:lvl5pPr>
            <a:lvl6pPr marL="2514600" indent="-228600" algn="l" rtl="0" fontAlgn="base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Char char="»"/>
              <a:defRPr sz="2000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Char char="»"/>
              <a:defRPr sz="2000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Char char="»"/>
              <a:defRPr sz="2000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Char char="»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pPr>
              <a:buClr>
                <a:srgbClr val="4F81BD"/>
              </a:buClr>
            </a:pPr>
            <a:r>
              <a:rPr lang="en-US" sz="2000" b="0" kern="0" dirty="0">
                <a:solidFill>
                  <a:srgbClr val="000000"/>
                </a:solidFill>
              </a:rPr>
              <a:t>Gain weight at W144 (</a:t>
            </a:r>
            <a:r>
              <a:rPr lang="en-US" sz="2000" b="0" kern="0" dirty="0" err="1">
                <a:solidFill>
                  <a:srgbClr val="000000"/>
                </a:solidFill>
              </a:rPr>
              <a:t>randomised</a:t>
            </a:r>
            <a:r>
              <a:rPr lang="en-US" sz="2000" b="0" kern="0" dirty="0">
                <a:solidFill>
                  <a:srgbClr val="000000"/>
                </a:solidFill>
              </a:rPr>
              <a:t> double-blind phase) </a:t>
            </a:r>
            <a:r>
              <a:rPr lang="en-US" sz="2000" b="0" i="1" kern="0" dirty="0">
                <a:solidFill>
                  <a:srgbClr val="000000"/>
                </a:solidFill>
              </a:rPr>
              <a:t>(Orkin C, Lancet HIV 2020)</a:t>
            </a:r>
          </a:p>
          <a:p>
            <a:pPr lvl="1">
              <a:buClr>
                <a:srgbClr val="4F81BD"/>
              </a:buClr>
            </a:pPr>
            <a:r>
              <a:rPr lang="en-US" sz="2000" kern="0" dirty="0">
                <a:solidFill>
                  <a:srgbClr val="000000"/>
                </a:solidFill>
              </a:rPr>
              <a:t>Study 1489: + 4.1 kg vs + 3.5 kg (DTG/3TC/ABC)</a:t>
            </a:r>
          </a:p>
          <a:p>
            <a:pPr lvl="1">
              <a:buClr>
                <a:srgbClr val="4F81BD"/>
              </a:buClr>
            </a:pPr>
            <a:r>
              <a:rPr lang="en-US" sz="2000" kern="0" dirty="0">
                <a:solidFill>
                  <a:srgbClr val="000000"/>
                </a:solidFill>
              </a:rPr>
              <a:t>Study 1490: + 4.4 kg vs + 5.0 kg (DTG/FTC/TAF)</a:t>
            </a:r>
            <a:endParaRPr lang="en-US" sz="2000" b="0" kern="0" dirty="0">
              <a:solidFill>
                <a:srgbClr val="000000"/>
              </a:solidFill>
            </a:endParaRPr>
          </a:p>
          <a:p>
            <a:pPr marL="457200" lvl="1" indent="0">
              <a:buNone/>
            </a:pPr>
            <a:endParaRPr lang="en-US" sz="2000" b="0" kern="0" dirty="0">
              <a:solidFill>
                <a:srgbClr val="000000"/>
              </a:solidFill>
            </a:endParaRPr>
          </a:p>
        </p:txBody>
      </p:sp>
      <p:sp>
        <p:nvSpPr>
          <p:cNvPr id="59" name="Titre 1">
            <a:extLst>
              <a:ext uri="{FF2B5EF4-FFF2-40B4-BE49-F238E27FC236}">
                <a16:creationId xmlns:a16="http://schemas.microsoft.com/office/drawing/2014/main" id="{94041FF2-4151-6246-A34D-B21C3B0802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" y="0"/>
            <a:ext cx="9422975" cy="1491539"/>
          </a:xfrm>
        </p:spPr>
        <p:txBody>
          <a:bodyPr/>
          <a:lstStyle/>
          <a:p>
            <a:r>
              <a:rPr lang="en-US" dirty="0"/>
              <a:t>BIC/FTC/TAF as first line ART: results at 5 years (3)</a:t>
            </a:r>
          </a:p>
        </p:txBody>
      </p:sp>
      <p:sp>
        <p:nvSpPr>
          <p:cNvPr id="51" name="Text Box 3">
            <a:extLst>
              <a:ext uri="{FF2B5EF4-FFF2-40B4-BE49-F238E27FC236}">
                <a16:creationId xmlns:a16="http://schemas.microsoft.com/office/drawing/2014/main" id="{62573446-4760-4C91-8C4D-F181D92A35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21030" y="6444771"/>
            <a:ext cx="237097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eaLnBrk="0" hangingPunct="0"/>
            <a:r>
              <a:rPr lang="de-DE" sz="1400" i="1" dirty="0">
                <a:solidFill>
                  <a:srgbClr val="0070C0"/>
                </a:solidFill>
              </a:rPr>
              <a:t>Wohl DA, CROI 2022, Abs. 494</a:t>
            </a:r>
            <a:endParaRPr lang="en-GB" sz="14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79834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e 2">
            <a:extLst>
              <a:ext uri="{FF2B5EF4-FFF2-40B4-BE49-F238E27FC236}">
                <a16:creationId xmlns:a16="http://schemas.microsoft.com/office/drawing/2014/main" id="{68FB49BD-44E7-534C-A9A4-075FA4E44B59}"/>
              </a:ext>
            </a:extLst>
          </p:cNvPr>
          <p:cNvGrpSpPr/>
          <p:nvPr/>
        </p:nvGrpSpPr>
        <p:grpSpPr>
          <a:xfrm>
            <a:off x="2741344" y="2479675"/>
            <a:ext cx="9353287" cy="3882495"/>
            <a:chOff x="3202504" y="1730375"/>
            <a:chExt cx="8070334" cy="3944264"/>
          </a:xfrm>
        </p:grpSpPr>
        <p:sp>
          <p:nvSpPr>
            <p:cNvPr id="9" name="Rectangle 5">
              <a:extLst>
                <a:ext uri="{FF2B5EF4-FFF2-40B4-BE49-F238E27FC236}">
                  <a16:creationId xmlns:a16="http://schemas.microsoft.com/office/drawing/2014/main" id="{FE4A2177-C670-496C-B911-58DE4E350D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812463" y="1806575"/>
              <a:ext cx="169863" cy="482600"/>
            </a:xfrm>
            <a:prstGeom prst="rect">
              <a:avLst/>
            </a:pr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280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10" name="Rectangle 6">
              <a:extLst>
                <a:ext uri="{FF2B5EF4-FFF2-40B4-BE49-F238E27FC236}">
                  <a16:creationId xmlns:a16="http://schemas.microsoft.com/office/drawing/2014/main" id="{65A51B67-6A4A-458D-AF26-5015376BD7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812463" y="2289175"/>
              <a:ext cx="169863" cy="31750"/>
            </a:xfrm>
            <a:prstGeom prst="rect">
              <a:avLst/>
            </a:prstGeom>
            <a:solidFill>
              <a:srgbClr val="CC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280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11" name="Rectangle 7">
              <a:extLst>
                <a:ext uri="{FF2B5EF4-FFF2-40B4-BE49-F238E27FC236}">
                  <a16:creationId xmlns:a16="http://schemas.microsoft.com/office/drawing/2014/main" id="{D3FF777B-3E0B-47B4-94BD-0FC2ED319B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812463" y="2320925"/>
              <a:ext cx="169863" cy="101600"/>
            </a:xfrm>
            <a:prstGeom prst="rect">
              <a:avLst/>
            </a:prstGeom>
            <a:solidFill>
              <a:srgbClr val="409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280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12" name="Rectangle 8">
              <a:extLst>
                <a:ext uri="{FF2B5EF4-FFF2-40B4-BE49-F238E27FC236}">
                  <a16:creationId xmlns:a16="http://schemas.microsoft.com/office/drawing/2014/main" id="{217D131E-D8ED-4379-B4DA-B9F8D6C2D5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812463" y="2422525"/>
              <a:ext cx="169863" cy="2978150"/>
            </a:xfrm>
            <a:prstGeom prst="rect">
              <a:avLst/>
            </a:prstGeom>
            <a:solidFill>
              <a:srgbClr val="0066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280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13" name="Freeform 9">
              <a:extLst>
                <a:ext uri="{FF2B5EF4-FFF2-40B4-BE49-F238E27FC236}">
                  <a16:creationId xmlns:a16="http://schemas.microsoft.com/office/drawing/2014/main" id="{F6344878-B281-4844-8222-6C9A6794A9A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20350" y="2446338"/>
              <a:ext cx="171450" cy="28575"/>
            </a:xfrm>
            <a:custGeom>
              <a:avLst/>
              <a:gdLst>
                <a:gd name="T0" fmla="*/ 107 w 108"/>
                <a:gd name="T1" fmla="*/ 18 h 18"/>
                <a:gd name="T2" fmla="*/ 108 w 108"/>
                <a:gd name="T3" fmla="*/ 18 h 18"/>
                <a:gd name="T4" fmla="*/ 108 w 108"/>
                <a:gd name="T5" fmla="*/ 0 h 18"/>
                <a:gd name="T6" fmla="*/ 0 w 108"/>
                <a:gd name="T7" fmla="*/ 0 h 18"/>
                <a:gd name="T8" fmla="*/ 0 w 108"/>
                <a:gd name="T9" fmla="*/ 18 h 18"/>
                <a:gd name="T10" fmla="*/ 107 w 108"/>
                <a:gd name="T11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8" h="18">
                  <a:moveTo>
                    <a:pt x="107" y="18"/>
                  </a:moveTo>
                  <a:lnTo>
                    <a:pt x="108" y="18"/>
                  </a:lnTo>
                  <a:lnTo>
                    <a:pt x="108" y="0"/>
                  </a:lnTo>
                  <a:lnTo>
                    <a:pt x="0" y="0"/>
                  </a:lnTo>
                  <a:lnTo>
                    <a:pt x="0" y="18"/>
                  </a:lnTo>
                  <a:lnTo>
                    <a:pt x="107" y="18"/>
                  </a:lnTo>
                  <a:close/>
                </a:path>
              </a:pathLst>
            </a:custGeom>
            <a:solidFill>
              <a:srgbClr val="F69A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280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14" name="Rectangle 10">
              <a:extLst>
                <a:ext uri="{FF2B5EF4-FFF2-40B4-BE49-F238E27FC236}">
                  <a16:creationId xmlns:a16="http://schemas.microsoft.com/office/drawing/2014/main" id="{DA15F5DA-FDA7-4A53-A447-02E44BEF7D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420350" y="2339975"/>
              <a:ext cx="171450" cy="106363"/>
            </a:xfrm>
            <a:prstGeom prst="rect">
              <a:avLst/>
            </a:prstGeom>
            <a:solidFill>
              <a:srgbClr val="CC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280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15" name="Rectangle 11">
              <a:extLst>
                <a:ext uri="{FF2B5EF4-FFF2-40B4-BE49-F238E27FC236}">
                  <a16:creationId xmlns:a16="http://schemas.microsoft.com/office/drawing/2014/main" id="{217B02BD-4D21-42C6-9E05-F5937939B3E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420350" y="1806575"/>
              <a:ext cx="171450" cy="533400"/>
            </a:xfrm>
            <a:prstGeom prst="rect">
              <a:avLst/>
            </a:pr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280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16" name="Freeform 12">
              <a:extLst>
                <a:ext uri="{FF2B5EF4-FFF2-40B4-BE49-F238E27FC236}">
                  <a16:creationId xmlns:a16="http://schemas.microsoft.com/office/drawing/2014/main" id="{EE567D69-9E16-432B-B916-11E10C0D62C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20350" y="2474913"/>
              <a:ext cx="169863" cy="2925763"/>
            </a:xfrm>
            <a:custGeom>
              <a:avLst/>
              <a:gdLst>
                <a:gd name="T0" fmla="*/ 0 w 107"/>
                <a:gd name="T1" fmla="*/ 0 h 1843"/>
                <a:gd name="T2" fmla="*/ 0 w 107"/>
                <a:gd name="T3" fmla="*/ 0 h 1843"/>
                <a:gd name="T4" fmla="*/ 0 w 107"/>
                <a:gd name="T5" fmla="*/ 1843 h 1843"/>
                <a:gd name="T6" fmla="*/ 107 w 107"/>
                <a:gd name="T7" fmla="*/ 1843 h 1843"/>
                <a:gd name="T8" fmla="*/ 107 w 107"/>
                <a:gd name="T9" fmla="*/ 0 h 1843"/>
                <a:gd name="T10" fmla="*/ 0 w 107"/>
                <a:gd name="T11" fmla="*/ 0 h 18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7" h="1843">
                  <a:moveTo>
                    <a:pt x="0" y="0"/>
                  </a:moveTo>
                  <a:lnTo>
                    <a:pt x="0" y="0"/>
                  </a:lnTo>
                  <a:lnTo>
                    <a:pt x="0" y="1843"/>
                  </a:lnTo>
                  <a:lnTo>
                    <a:pt x="107" y="1843"/>
                  </a:lnTo>
                  <a:lnTo>
                    <a:pt x="10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280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17" name="Freeform 13">
              <a:extLst>
                <a:ext uri="{FF2B5EF4-FFF2-40B4-BE49-F238E27FC236}">
                  <a16:creationId xmlns:a16="http://schemas.microsoft.com/office/drawing/2014/main" id="{A9D34229-F9BB-4592-A4F4-495E6261DDD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25188" y="2474913"/>
              <a:ext cx="169863" cy="2925763"/>
            </a:xfrm>
            <a:custGeom>
              <a:avLst/>
              <a:gdLst>
                <a:gd name="T0" fmla="*/ 0 w 107"/>
                <a:gd name="T1" fmla="*/ 0 h 1843"/>
                <a:gd name="T2" fmla="*/ 0 w 107"/>
                <a:gd name="T3" fmla="*/ 0 h 1843"/>
                <a:gd name="T4" fmla="*/ 0 w 107"/>
                <a:gd name="T5" fmla="*/ 1843 h 1843"/>
                <a:gd name="T6" fmla="*/ 107 w 107"/>
                <a:gd name="T7" fmla="*/ 1843 h 1843"/>
                <a:gd name="T8" fmla="*/ 107 w 107"/>
                <a:gd name="T9" fmla="*/ 0 h 1843"/>
                <a:gd name="T10" fmla="*/ 0 w 107"/>
                <a:gd name="T11" fmla="*/ 0 h 18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7" h="1843">
                  <a:moveTo>
                    <a:pt x="0" y="0"/>
                  </a:moveTo>
                  <a:lnTo>
                    <a:pt x="0" y="0"/>
                  </a:lnTo>
                  <a:lnTo>
                    <a:pt x="0" y="1843"/>
                  </a:lnTo>
                  <a:lnTo>
                    <a:pt x="107" y="1843"/>
                  </a:lnTo>
                  <a:lnTo>
                    <a:pt x="10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280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18" name="Freeform 14">
              <a:extLst>
                <a:ext uri="{FF2B5EF4-FFF2-40B4-BE49-F238E27FC236}">
                  <a16:creationId xmlns:a16="http://schemas.microsoft.com/office/drawing/2014/main" id="{2852B4E5-C2C3-4A6F-8BC2-3ADC0952EDC4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25188" y="2463800"/>
              <a:ext cx="169863" cy="11113"/>
            </a:xfrm>
            <a:custGeom>
              <a:avLst/>
              <a:gdLst>
                <a:gd name="T0" fmla="*/ 0 w 107"/>
                <a:gd name="T1" fmla="*/ 0 h 7"/>
                <a:gd name="T2" fmla="*/ 0 w 107"/>
                <a:gd name="T3" fmla="*/ 7 h 7"/>
                <a:gd name="T4" fmla="*/ 107 w 107"/>
                <a:gd name="T5" fmla="*/ 7 h 7"/>
                <a:gd name="T6" fmla="*/ 107 w 107"/>
                <a:gd name="T7" fmla="*/ 7 h 7"/>
                <a:gd name="T8" fmla="*/ 107 w 107"/>
                <a:gd name="T9" fmla="*/ 0 h 7"/>
                <a:gd name="T10" fmla="*/ 0 w 107"/>
                <a:gd name="T11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7" h="7">
                  <a:moveTo>
                    <a:pt x="0" y="0"/>
                  </a:moveTo>
                  <a:lnTo>
                    <a:pt x="0" y="7"/>
                  </a:lnTo>
                  <a:lnTo>
                    <a:pt x="107" y="7"/>
                  </a:lnTo>
                  <a:lnTo>
                    <a:pt x="107" y="7"/>
                  </a:lnTo>
                  <a:lnTo>
                    <a:pt x="10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69A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280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19" name="Rectangle 15">
              <a:extLst>
                <a:ext uri="{FF2B5EF4-FFF2-40B4-BE49-F238E27FC236}">
                  <a16:creationId xmlns:a16="http://schemas.microsoft.com/office/drawing/2014/main" id="{787483B6-4BC6-480E-908B-D6CF1C71AC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25188" y="2306638"/>
              <a:ext cx="169863" cy="157163"/>
            </a:xfrm>
            <a:prstGeom prst="rect">
              <a:avLst/>
            </a:prstGeom>
            <a:solidFill>
              <a:srgbClr val="CC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280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20" name="Rectangle 16">
              <a:extLst>
                <a:ext uri="{FF2B5EF4-FFF2-40B4-BE49-F238E27FC236}">
                  <a16:creationId xmlns:a16="http://schemas.microsoft.com/office/drawing/2014/main" id="{7B74865D-80C6-473D-A055-4E702D8381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25188" y="1806575"/>
              <a:ext cx="169863" cy="500063"/>
            </a:xfrm>
            <a:prstGeom prst="rect">
              <a:avLst/>
            </a:pr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280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21" name="Rectangle 17">
              <a:extLst>
                <a:ext uri="{FF2B5EF4-FFF2-40B4-BE49-F238E27FC236}">
                  <a16:creationId xmlns:a16="http://schemas.microsoft.com/office/drawing/2014/main" id="{4C99C4F9-768C-40D6-A1A1-5785E7A5C3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07625" y="1806575"/>
              <a:ext cx="169863" cy="487363"/>
            </a:xfrm>
            <a:prstGeom prst="rect">
              <a:avLst/>
            </a:pr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280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22" name="Rectangle 18">
              <a:extLst>
                <a:ext uri="{FF2B5EF4-FFF2-40B4-BE49-F238E27FC236}">
                  <a16:creationId xmlns:a16="http://schemas.microsoft.com/office/drawing/2014/main" id="{591C4350-3541-4E56-A2CB-158F567C5C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07625" y="2293938"/>
              <a:ext cx="169863" cy="33338"/>
            </a:xfrm>
            <a:prstGeom prst="rect">
              <a:avLst/>
            </a:prstGeom>
            <a:solidFill>
              <a:srgbClr val="CC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280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23" name="Rectangle 19">
              <a:extLst>
                <a:ext uri="{FF2B5EF4-FFF2-40B4-BE49-F238E27FC236}">
                  <a16:creationId xmlns:a16="http://schemas.microsoft.com/office/drawing/2014/main" id="{5D4946F7-0313-4D57-B907-C53C945A4B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07625" y="2327275"/>
              <a:ext cx="169863" cy="11113"/>
            </a:xfrm>
            <a:prstGeom prst="rect">
              <a:avLst/>
            </a:prstGeom>
            <a:solidFill>
              <a:srgbClr val="AAD5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280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24" name="Rectangle 20">
              <a:extLst>
                <a:ext uri="{FF2B5EF4-FFF2-40B4-BE49-F238E27FC236}">
                  <a16:creationId xmlns:a16="http://schemas.microsoft.com/office/drawing/2014/main" id="{61C8EA7F-DB6A-451C-8129-14995A7793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07625" y="2338388"/>
              <a:ext cx="169863" cy="84138"/>
            </a:xfrm>
            <a:prstGeom prst="rect">
              <a:avLst/>
            </a:prstGeom>
            <a:solidFill>
              <a:srgbClr val="409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280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25" name="Rectangle 21">
              <a:extLst>
                <a:ext uri="{FF2B5EF4-FFF2-40B4-BE49-F238E27FC236}">
                  <a16:creationId xmlns:a16="http://schemas.microsoft.com/office/drawing/2014/main" id="{EC98DD53-6E1D-48C8-8A59-55925A7D37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07625" y="2422525"/>
              <a:ext cx="169863" cy="2978150"/>
            </a:xfrm>
            <a:prstGeom prst="rect">
              <a:avLst/>
            </a:prstGeom>
            <a:solidFill>
              <a:srgbClr val="0066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280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26" name="Rectangle 22">
              <a:extLst>
                <a:ext uri="{FF2B5EF4-FFF2-40B4-BE49-F238E27FC236}">
                  <a16:creationId xmlns:a16="http://schemas.microsoft.com/office/drawing/2014/main" id="{28C27860-A844-4964-9029-F8CDBF43E6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2788" y="1806575"/>
              <a:ext cx="169863" cy="482600"/>
            </a:xfrm>
            <a:prstGeom prst="rect">
              <a:avLst/>
            </a:pr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280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27" name="Rectangle 23">
              <a:extLst>
                <a:ext uri="{FF2B5EF4-FFF2-40B4-BE49-F238E27FC236}">
                  <a16:creationId xmlns:a16="http://schemas.microsoft.com/office/drawing/2014/main" id="{33AC031F-6E41-4E8B-95B9-8DA0ACCCBC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2788" y="2289175"/>
              <a:ext cx="169863" cy="33338"/>
            </a:xfrm>
            <a:prstGeom prst="rect">
              <a:avLst/>
            </a:prstGeom>
            <a:solidFill>
              <a:srgbClr val="CC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280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28" name="Rectangle 24">
              <a:extLst>
                <a:ext uri="{FF2B5EF4-FFF2-40B4-BE49-F238E27FC236}">
                  <a16:creationId xmlns:a16="http://schemas.microsoft.com/office/drawing/2014/main" id="{0BA50DA2-EA58-4F65-9780-4679276480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2788" y="2322513"/>
              <a:ext cx="169863" cy="447675"/>
            </a:xfrm>
            <a:prstGeom prst="rect">
              <a:avLst/>
            </a:prstGeom>
            <a:solidFill>
              <a:srgbClr val="409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280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29" name="Rectangle 25">
              <a:extLst>
                <a:ext uri="{FF2B5EF4-FFF2-40B4-BE49-F238E27FC236}">
                  <a16:creationId xmlns:a16="http://schemas.microsoft.com/office/drawing/2014/main" id="{7C65F8CB-4778-4B14-BC1E-9B5C08413E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2788" y="2770188"/>
              <a:ext cx="169863" cy="2630488"/>
            </a:xfrm>
            <a:prstGeom prst="rect">
              <a:avLst/>
            </a:prstGeom>
            <a:solidFill>
              <a:srgbClr val="0066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280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30" name="Freeform 26">
              <a:extLst>
                <a:ext uri="{FF2B5EF4-FFF2-40B4-BE49-F238E27FC236}">
                  <a16:creationId xmlns:a16="http://schemas.microsoft.com/office/drawing/2014/main" id="{E2E668F4-5653-41B4-B08B-5044D1DB103A}"/>
                </a:ext>
              </a:extLst>
            </p:cNvPr>
            <p:cNvSpPr>
              <a:spLocks/>
            </p:cNvSpPr>
            <p:nvPr/>
          </p:nvSpPr>
          <p:spPr bwMode="auto">
            <a:xfrm>
              <a:off x="9815513" y="1806575"/>
              <a:ext cx="171450" cy="639763"/>
            </a:xfrm>
            <a:custGeom>
              <a:avLst/>
              <a:gdLst>
                <a:gd name="T0" fmla="*/ 108 w 108"/>
                <a:gd name="T1" fmla="*/ 0 h 403"/>
                <a:gd name="T2" fmla="*/ 0 w 108"/>
                <a:gd name="T3" fmla="*/ 0 h 403"/>
                <a:gd name="T4" fmla="*/ 0 w 108"/>
                <a:gd name="T5" fmla="*/ 204 h 403"/>
                <a:gd name="T6" fmla="*/ 0 w 108"/>
                <a:gd name="T7" fmla="*/ 204 h 403"/>
                <a:gd name="T8" fmla="*/ 0 w 108"/>
                <a:gd name="T9" fmla="*/ 403 h 403"/>
                <a:gd name="T10" fmla="*/ 108 w 108"/>
                <a:gd name="T11" fmla="*/ 403 h 403"/>
                <a:gd name="T12" fmla="*/ 108 w 108"/>
                <a:gd name="T13" fmla="*/ 0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8" h="403">
                  <a:moveTo>
                    <a:pt x="108" y="0"/>
                  </a:moveTo>
                  <a:lnTo>
                    <a:pt x="0" y="0"/>
                  </a:lnTo>
                  <a:lnTo>
                    <a:pt x="0" y="204"/>
                  </a:lnTo>
                  <a:lnTo>
                    <a:pt x="0" y="204"/>
                  </a:lnTo>
                  <a:lnTo>
                    <a:pt x="0" y="403"/>
                  </a:lnTo>
                  <a:lnTo>
                    <a:pt x="108" y="403"/>
                  </a:lnTo>
                  <a:lnTo>
                    <a:pt x="108" y="0"/>
                  </a:ln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280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31" name="Freeform 27">
              <a:extLst>
                <a:ext uri="{FF2B5EF4-FFF2-40B4-BE49-F238E27FC236}">
                  <a16:creationId xmlns:a16="http://schemas.microsoft.com/office/drawing/2014/main" id="{A6920A98-5171-4E82-92C6-038978A5A5BB}"/>
                </a:ext>
              </a:extLst>
            </p:cNvPr>
            <p:cNvSpPr>
              <a:spLocks/>
            </p:cNvSpPr>
            <p:nvPr/>
          </p:nvSpPr>
          <p:spPr bwMode="auto">
            <a:xfrm>
              <a:off x="9815513" y="2446338"/>
              <a:ext cx="171450" cy="115888"/>
            </a:xfrm>
            <a:custGeom>
              <a:avLst/>
              <a:gdLst>
                <a:gd name="T0" fmla="*/ 108 w 108"/>
                <a:gd name="T1" fmla="*/ 0 h 73"/>
                <a:gd name="T2" fmla="*/ 0 w 108"/>
                <a:gd name="T3" fmla="*/ 0 h 73"/>
                <a:gd name="T4" fmla="*/ 0 w 108"/>
                <a:gd name="T5" fmla="*/ 73 h 73"/>
                <a:gd name="T6" fmla="*/ 107 w 108"/>
                <a:gd name="T7" fmla="*/ 73 h 73"/>
                <a:gd name="T8" fmla="*/ 107 w 108"/>
                <a:gd name="T9" fmla="*/ 18 h 73"/>
                <a:gd name="T10" fmla="*/ 108 w 108"/>
                <a:gd name="T11" fmla="*/ 18 h 73"/>
                <a:gd name="T12" fmla="*/ 108 w 108"/>
                <a:gd name="T13" fmla="*/ 0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8" h="73">
                  <a:moveTo>
                    <a:pt x="108" y="0"/>
                  </a:moveTo>
                  <a:lnTo>
                    <a:pt x="0" y="0"/>
                  </a:lnTo>
                  <a:lnTo>
                    <a:pt x="0" y="73"/>
                  </a:lnTo>
                  <a:lnTo>
                    <a:pt x="107" y="73"/>
                  </a:lnTo>
                  <a:lnTo>
                    <a:pt x="107" y="18"/>
                  </a:lnTo>
                  <a:lnTo>
                    <a:pt x="108" y="18"/>
                  </a:lnTo>
                  <a:lnTo>
                    <a:pt x="108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280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32" name="Rectangle 28">
              <a:extLst>
                <a:ext uri="{FF2B5EF4-FFF2-40B4-BE49-F238E27FC236}">
                  <a16:creationId xmlns:a16="http://schemas.microsoft.com/office/drawing/2014/main" id="{0F59C054-BB41-48AE-99D2-680B3765C0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815513" y="2562225"/>
              <a:ext cx="169863" cy="374650"/>
            </a:xfrm>
            <a:prstGeom prst="rect">
              <a:avLst/>
            </a:prstGeom>
            <a:solidFill>
              <a:srgbClr val="F69A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280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33" name="Rectangle 29">
              <a:extLst>
                <a:ext uri="{FF2B5EF4-FFF2-40B4-BE49-F238E27FC236}">
                  <a16:creationId xmlns:a16="http://schemas.microsoft.com/office/drawing/2014/main" id="{7907C025-F657-4EC8-9D77-1F52A0B599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815513" y="2936875"/>
              <a:ext cx="169863" cy="2463800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280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34" name="Rectangle 30">
              <a:extLst>
                <a:ext uri="{FF2B5EF4-FFF2-40B4-BE49-F238E27FC236}">
                  <a16:creationId xmlns:a16="http://schemas.microsoft.com/office/drawing/2014/main" id="{A48EFE66-89D9-4871-A2D5-521693A0B6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10675" y="1806575"/>
              <a:ext cx="171450" cy="333375"/>
            </a:xfrm>
            <a:prstGeom prst="rect">
              <a:avLst/>
            </a:pr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280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35" name="Rectangle 31">
              <a:extLst>
                <a:ext uri="{FF2B5EF4-FFF2-40B4-BE49-F238E27FC236}">
                  <a16:creationId xmlns:a16="http://schemas.microsoft.com/office/drawing/2014/main" id="{3F7ABADF-5153-40E9-9371-3947D932B1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10675" y="2139950"/>
              <a:ext cx="171450" cy="90488"/>
            </a:xfrm>
            <a:prstGeom prst="rect">
              <a:avLst/>
            </a:prstGeom>
            <a:solidFill>
              <a:srgbClr val="CC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280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36" name="Freeform 32">
              <a:extLst>
                <a:ext uri="{FF2B5EF4-FFF2-40B4-BE49-F238E27FC236}">
                  <a16:creationId xmlns:a16="http://schemas.microsoft.com/office/drawing/2014/main" id="{50DEE7A3-1A9C-4211-8C03-3804BF8733BD}"/>
                </a:ext>
              </a:extLst>
            </p:cNvPr>
            <p:cNvSpPr>
              <a:spLocks/>
            </p:cNvSpPr>
            <p:nvPr/>
          </p:nvSpPr>
          <p:spPr bwMode="auto">
            <a:xfrm>
              <a:off x="9210675" y="2230438"/>
              <a:ext cx="171450" cy="603250"/>
            </a:xfrm>
            <a:custGeom>
              <a:avLst/>
              <a:gdLst>
                <a:gd name="T0" fmla="*/ 0 w 108"/>
                <a:gd name="T1" fmla="*/ 27 h 380"/>
                <a:gd name="T2" fmla="*/ 0 w 108"/>
                <a:gd name="T3" fmla="*/ 27 h 380"/>
                <a:gd name="T4" fmla="*/ 0 w 108"/>
                <a:gd name="T5" fmla="*/ 380 h 380"/>
                <a:gd name="T6" fmla="*/ 107 w 108"/>
                <a:gd name="T7" fmla="*/ 380 h 380"/>
                <a:gd name="T8" fmla="*/ 107 w 108"/>
                <a:gd name="T9" fmla="*/ 154 h 380"/>
                <a:gd name="T10" fmla="*/ 108 w 108"/>
                <a:gd name="T11" fmla="*/ 154 h 380"/>
                <a:gd name="T12" fmla="*/ 108 w 108"/>
                <a:gd name="T13" fmla="*/ 0 h 380"/>
                <a:gd name="T14" fmla="*/ 0 w 108"/>
                <a:gd name="T15" fmla="*/ 0 h 380"/>
                <a:gd name="T16" fmla="*/ 0 w 108"/>
                <a:gd name="T17" fmla="*/ 27 h 3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8" h="380">
                  <a:moveTo>
                    <a:pt x="0" y="27"/>
                  </a:moveTo>
                  <a:lnTo>
                    <a:pt x="0" y="27"/>
                  </a:lnTo>
                  <a:lnTo>
                    <a:pt x="0" y="380"/>
                  </a:lnTo>
                  <a:lnTo>
                    <a:pt x="107" y="380"/>
                  </a:lnTo>
                  <a:lnTo>
                    <a:pt x="107" y="154"/>
                  </a:lnTo>
                  <a:lnTo>
                    <a:pt x="108" y="154"/>
                  </a:lnTo>
                  <a:lnTo>
                    <a:pt x="108" y="0"/>
                  </a:lnTo>
                  <a:lnTo>
                    <a:pt x="0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69A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280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37" name="Rectangle 33">
              <a:extLst>
                <a:ext uri="{FF2B5EF4-FFF2-40B4-BE49-F238E27FC236}">
                  <a16:creationId xmlns:a16="http://schemas.microsoft.com/office/drawing/2014/main" id="{54A1A23B-697C-4F1A-ACCD-5481985785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10675" y="2833688"/>
              <a:ext cx="169863" cy="2566988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280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38" name="Rectangle 34">
              <a:extLst>
                <a:ext uri="{FF2B5EF4-FFF2-40B4-BE49-F238E27FC236}">
                  <a16:creationId xmlns:a16="http://schemas.microsoft.com/office/drawing/2014/main" id="{3D8CE1DF-19F5-4E45-8B4E-724FDE9969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97950" y="1806575"/>
              <a:ext cx="169863" cy="342900"/>
            </a:xfrm>
            <a:prstGeom prst="rect">
              <a:avLst/>
            </a:pr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280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39" name="Rectangle 35">
              <a:extLst>
                <a:ext uri="{FF2B5EF4-FFF2-40B4-BE49-F238E27FC236}">
                  <a16:creationId xmlns:a16="http://schemas.microsoft.com/office/drawing/2014/main" id="{37F9D616-0F95-4582-A1D7-183CF0D84B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97950" y="2168525"/>
              <a:ext cx="169863" cy="12700"/>
            </a:xfrm>
            <a:prstGeom prst="rect">
              <a:avLst/>
            </a:prstGeom>
            <a:solidFill>
              <a:srgbClr val="AAD5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280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40" name="Rectangle 36">
              <a:extLst>
                <a:ext uri="{FF2B5EF4-FFF2-40B4-BE49-F238E27FC236}">
                  <a16:creationId xmlns:a16="http://schemas.microsoft.com/office/drawing/2014/main" id="{CEA4DE60-FCF8-4F47-AF85-DE5E9BACA0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97950" y="2149475"/>
              <a:ext cx="169863" cy="19050"/>
            </a:xfrm>
            <a:prstGeom prst="rect">
              <a:avLst/>
            </a:prstGeom>
            <a:solidFill>
              <a:srgbClr val="CC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280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41" name="Rectangle 37">
              <a:extLst>
                <a:ext uri="{FF2B5EF4-FFF2-40B4-BE49-F238E27FC236}">
                  <a16:creationId xmlns:a16="http://schemas.microsoft.com/office/drawing/2014/main" id="{C7C79157-3340-4022-A5D2-8C197CBB40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97950" y="2181225"/>
              <a:ext cx="169863" cy="463550"/>
            </a:xfrm>
            <a:prstGeom prst="rect">
              <a:avLst/>
            </a:prstGeom>
            <a:solidFill>
              <a:srgbClr val="409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280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42" name="Rectangle 38">
              <a:extLst>
                <a:ext uri="{FF2B5EF4-FFF2-40B4-BE49-F238E27FC236}">
                  <a16:creationId xmlns:a16="http://schemas.microsoft.com/office/drawing/2014/main" id="{5BE39C0E-3FA8-4F4B-A8E3-71D48FBE3E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97950" y="2644775"/>
              <a:ext cx="169863" cy="2755900"/>
            </a:xfrm>
            <a:prstGeom prst="rect">
              <a:avLst/>
            </a:prstGeom>
            <a:solidFill>
              <a:srgbClr val="0066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280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43" name="Rectangle 39">
              <a:extLst>
                <a:ext uri="{FF2B5EF4-FFF2-40B4-BE49-F238E27FC236}">
                  <a16:creationId xmlns:a16="http://schemas.microsoft.com/office/drawing/2014/main" id="{B8F331D2-01A7-4D60-9C19-1898BEEBAD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05838" y="1806575"/>
              <a:ext cx="171450" cy="292100"/>
            </a:xfrm>
            <a:prstGeom prst="rect">
              <a:avLst/>
            </a:pr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280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44" name="Rectangle 40">
              <a:extLst>
                <a:ext uri="{FF2B5EF4-FFF2-40B4-BE49-F238E27FC236}">
                  <a16:creationId xmlns:a16="http://schemas.microsoft.com/office/drawing/2014/main" id="{794AB26C-F828-4C30-976E-E3ECC387CE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05838" y="2098675"/>
              <a:ext cx="171450" cy="82550"/>
            </a:xfrm>
            <a:prstGeom prst="rect">
              <a:avLst/>
            </a:prstGeom>
            <a:solidFill>
              <a:srgbClr val="CC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280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45" name="Freeform 41">
              <a:extLst>
                <a:ext uri="{FF2B5EF4-FFF2-40B4-BE49-F238E27FC236}">
                  <a16:creationId xmlns:a16="http://schemas.microsoft.com/office/drawing/2014/main" id="{E5B37CFC-87DB-431E-996A-B4A1BE46DF6B}"/>
                </a:ext>
              </a:extLst>
            </p:cNvPr>
            <p:cNvSpPr>
              <a:spLocks/>
            </p:cNvSpPr>
            <p:nvPr/>
          </p:nvSpPr>
          <p:spPr bwMode="auto">
            <a:xfrm>
              <a:off x="8605838" y="2181225"/>
              <a:ext cx="171450" cy="596900"/>
            </a:xfrm>
            <a:custGeom>
              <a:avLst/>
              <a:gdLst>
                <a:gd name="T0" fmla="*/ 108 w 108"/>
                <a:gd name="T1" fmla="*/ 0 h 376"/>
                <a:gd name="T2" fmla="*/ 0 w 108"/>
                <a:gd name="T3" fmla="*/ 0 h 376"/>
                <a:gd name="T4" fmla="*/ 0 w 108"/>
                <a:gd name="T5" fmla="*/ 24 h 376"/>
                <a:gd name="T6" fmla="*/ 0 w 108"/>
                <a:gd name="T7" fmla="*/ 24 h 376"/>
                <a:gd name="T8" fmla="*/ 0 w 108"/>
                <a:gd name="T9" fmla="*/ 376 h 376"/>
                <a:gd name="T10" fmla="*/ 107 w 108"/>
                <a:gd name="T11" fmla="*/ 376 h 376"/>
                <a:gd name="T12" fmla="*/ 107 w 108"/>
                <a:gd name="T13" fmla="*/ 185 h 376"/>
                <a:gd name="T14" fmla="*/ 108 w 108"/>
                <a:gd name="T15" fmla="*/ 185 h 376"/>
                <a:gd name="T16" fmla="*/ 108 w 108"/>
                <a:gd name="T17" fmla="*/ 0 h 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8" h="376">
                  <a:moveTo>
                    <a:pt x="108" y="0"/>
                  </a:moveTo>
                  <a:lnTo>
                    <a:pt x="0" y="0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0" y="376"/>
                  </a:lnTo>
                  <a:lnTo>
                    <a:pt x="107" y="376"/>
                  </a:lnTo>
                  <a:lnTo>
                    <a:pt x="107" y="185"/>
                  </a:lnTo>
                  <a:lnTo>
                    <a:pt x="108" y="185"/>
                  </a:lnTo>
                  <a:lnTo>
                    <a:pt x="108" y="0"/>
                  </a:lnTo>
                  <a:close/>
                </a:path>
              </a:pathLst>
            </a:custGeom>
            <a:solidFill>
              <a:srgbClr val="F69A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280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46" name="Rectangle 42">
              <a:extLst>
                <a:ext uri="{FF2B5EF4-FFF2-40B4-BE49-F238E27FC236}">
                  <a16:creationId xmlns:a16="http://schemas.microsoft.com/office/drawing/2014/main" id="{6A02C596-EACE-4528-B492-85E874867A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05838" y="2778125"/>
              <a:ext cx="169863" cy="2622550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280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47" name="Rectangle 43">
              <a:extLst>
                <a:ext uri="{FF2B5EF4-FFF2-40B4-BE49-F238E27FC236}">
                  <a16:creationId xmlns:a16="http://schemas.microsoft.com/office/drawing/2014/main" id="{2F7DE7B4-9DC2-4DB3-825D-CB3870F495D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93113" y="2159000"/>
              <a:ext cx="169863" cy="476250"/>
            </a:xfrm>
            <a:prstGeom prst="rect">
              <a:avLst/>
            </a:prstGeom>
            <a:solidFill>
              <a:srgbClr val="409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280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48" name="Rectangle 44">
              <a:extLst>
                <a:ext uri="{FF2B5EF4-FFF2-40B4-BE49-F238E27FC236}">
                  <a16:creationId xmlns:a16="http://schemas.microsoft.com/office/drawing/2014/main" id="{4835DCB5-23DA-480A-879F-EDBC8C3760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93113" y="2109788"/>
              <a:ext cx="169863" cy="20638"/>
            </a:xfrm>
            <a:prstGeom prst="rect">
              <a:avLst/>
            </a:prstGeom>
            <a:solidFill>
              <a:srgbClr val="CC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280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49" name="Rectangle 45">
              <a:extLst>
                <a:ext uri="{FF2B5EF4-FFF2-40B4-BE49-F238E27FC236}">
                  <a16:creationId xmlns:a16="http://schemas.microsoft.com/office/drawing/2014/main" id="{557D514A-4713-4BE1-AE31-14AD495486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93113" y="2130425"/>
              <a:ext cx="169863" cy="28575"/>
            </a:xfrm>
            <a:prstGeom prst="rect">
              <a:avLst/>
            </a:prstGeom>
            <a:solidFill>
              <a:srgbClr val="AAD5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280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50" name="Rectangle 46">
              <a:extLst>
                <a:ext uri="{FF2B5EF4-FFF2-40B4-BE49-F238E27FC236}">
                  <a16:creationId xmlns:a16="http://schemas.microsoft.com/office/drawing/2014/main" id="{73EC307C-82C4-413B-874A-BA4220464F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93113" y="1806575"/>
              <a:ext cx="169863" cy="303213"/>
            </a:xfrm>
            <a:prstGeom prst="rect">
              <a:avLst/>
            </a:pr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280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51" name="Rectangle 47">
              <a:extLst>
                <a:ext uri="{FF2B5EF4-FFF2-40B4-BE49-F238E27FC236}">
                  <a16:creationId xmlns:a16="http://schemas.microsoft.com/office/drawing/2014/main" id="{447AB57B-3B18-4B9A-9187-B5EE8306C7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93113" y="2635250"/>
              <a:ext cx="169863" cy="2765425"/>
            </a:xfrm>
            <a:prstGeom prst="rect">
              <a:avLst/>
            </a:prstGeom>
            <a:solidFill>
              <a:srgbClr val="0066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280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52" name="Rectangle 48">
              <a:extLst>
                <a:ext uri="{FF2B5EF4-FFF2-40B4-BE49-F238E27FC236}">
                  <a16:creationId xmlns:a16="http://schemas.microsoft.com/office/drawing/2014/main" id="{1990194B-5581-44E7-A161-240BB20929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01000" y="1806575"/>
              <a:ext cx="171450" cy="228600"/>
            </a:xfrm>
            <a:prstGeom prst="rect">
              <a:avLst/>
            </a:pr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280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53" name="Rectangle 49">
              <a:extLst>
                <a:ext uri="{FF2B5EF4-FFF2-40B4-BE49-F238E27FC236}">
                  <a16:creationId xmlns:a16="http://schemas.microsoft.com/office/drawing/2014/main" id="{61081FB6-F996-4AC4-AB71-EEC95CB1A6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01000" y="2035175"/>
              <a:ext cx="171450" cy="63500"/>
            </a:xfrm>
            <a:prstGeom prst="rect">
              <a:avLst/>
            </a:prstGeom>
            <a:solidFill>
              <a:srgbClr val="CC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280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54" name="Freeform 50">
              <a:extLst>
                <a:ext uri="{FF2B5EF4-FFF2-40B4-BE49-F238E27FC236}">
                  <a16:creationId xmlns:a16="http://schemas.microsoft.com/office/drawing/2014/main" id="{60430921-F0AC-44EE-8B2A-F44197FCD5B3}"/>
                </a:ext>
              </a:extLst>
            </p:cNvPr>
            <p:cNvSpPr>
              <a:spLocks/>
            </p:cNvSpPr>
            <p:nvPr/>
          </p:nvSpPr>
          <p:spPr bwMode="auto">
            <a:xfrm>
              <a:off x="8001000" y="2098675"/>
              <a:ext cx="171450" cy="731838"/>
            </a:xfrm>
            <a:custGeom>
              <a:avLst/>
              <a:gdLst>
                <a:gd name="T0" fmla="*/ 108 w 108"/>
                <a:gd name="T1" fmla="*/ 0 h 461"/>
                <a:gd name="T2" fmla="*/ 0 w 108"/>
                <a:gd name="T3" fmla="*/ 0 h 461"/>
                <a:gd name="T4" fmla="*/ 0 w 108"/>
                <a:gd name="T5" fmla="*/ 109 h 461"/>
                <a:gd name="T6" fmla="*/ 0 w 108"/>
                <a:gd name="T7" fmla="*/ 109 h 461"/>
                <a:gd name="T8" fmla="*/ 0 w 108"/>
                <a:gd name="T9" fmla="*/ 461 h 461"/>
                <a:gd name="T10" fmla="*/ 107 w 108"/>
                <a:gd name="T11" fmla="*/ 461 h 461"/>
                <a:gd name="T12" fmla="*/ 107 w 108"/>
                <a:gd name="T13" fmla="*/ 237 h 461"/>
                <a:gd name="T14" fmla="*/ 108 w 108"/>
                <a:gd name="T15" fmla="*/ 237 h 461"/>
                <a:gd name="T16" fmla="*/ 108 w 108"/>
                <a:gd name="T17" fmla="*/ 0 h 4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8" h="461">
                  <a:moveTo>
                    <a:pt x="108" y="0"/>
                  </a:moveTo>
                  <a:lnTo>
                    <a:pt x="0" y="0"/>
                  </a:lnTo>
                  <a:lnTo>
                    <a:pt x="0" y="109"/>
                  </a:lnTo>
                  <a:lnTo>
                    <a:pt x="0" y="109"/>
                  </a:lnTo>
                  <a:lnTo>
                    <a:pt x="0" y="461"/>
                  </a:lnTo>
                  <a:lnTo>
                    <a:pt x="107" y="461"/>
                  </a:lnTo>
                  <a:lnTo>
                    <a:pt x="107" y="237"/>
                  </a:lnTo>
                  <a:lnTo>
                    <a:pt x="108" y="237"/>
                  </a:lnTo>
                  <a:lnTo>
                    <a:pt x="108" y="0"/>
                  </a:lnTo>
                  <a:close/>
                </a:path>
              </a:pathLst>
            </a:custGeom>
            <a:solidFill>
              <a:srgbClr val="F69A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280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55" name="Rectangle 51">
              <a:extLst>
                <a:ext uri="{FF2B5EF4-FFF2-40B4-BE49-F238E27FC236}">
                  <a16:creationId xmlns:a16="http://schemas.microsoft.com/office/drawing/2014/main" id="{5FCCBA4E-5E95-48B0-9C1C-D7ADC60F29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01000" y="2830513"/>
              <a:ext cx="169863" cy="2570163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280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56" name="Rectangle 52">
              <a:extLst>
                <a:ext uri="{FF2B5EF4-FFF2-40B4-BE49-F238E27FC236}">
                  <a16:creationId xmlns:a16="http://schemas.microsoft.com/office/drawing/2014/main" id="{D75861A1-44C6-401B-840E-5284CCB461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88275" y="2062163"/>
              <a:ext cx="171450" cy="25400"/>
            </a:xfrm>
            <a:prstGeom prst="rect">
              <a:avLst/>
            </a:prstGeom>
            <a:solidFill>
              <a:srgbClr val="CC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280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57" name="Rectangle 53">
              <a:extLst>
                <a:ext uri="{FF2B5EF4-FFF2-40B4-BE49-F238E27FC236}">
                  <a16:creationId xmlns:a16="http://schemas.microsoft.com/office/drawing/2014/main" id="{F58AA470-3529-4250-B46E-3EB8C1C666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88275" y="1806575"/>
              <a:ext cx="171450" cy="255588"/>
            </a:xfrm>
            <a:prstGeom prst="rect">
              <a:avLst/>
            </a:pr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280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58" name="Rectangle 54">
              <a:extLst>
                <a:ext uri="{FF2B5EF4-FFF2-40B4-BE49-F238E27FC236}">
                  <a16:creationId xmlns:a16="http://schemas.microsoft.com/office/drawing/2014/main" id="{AF620F75-C04E-433E-8B52-BF6174F2A3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88275" y="2087563"/>
              <a:ext cx="171450" cy="615950"/>
            </a:xfrm>
            <a:prstGeom prst="rect">
              <a:avLst/>
            </a:prstGeom>
            <a:solidFill>
              <a:srgbClr val="409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280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59" name="Rectangle 55">
              <a:extLst>
                <a:ext uri="{FF2B5EF4-FFF2-40B4-BE49-F238E27FC236}">
                  <a16:creationId xmlns:a16="http://schemas.microsoft.com/office/drawing/2014/main" id="{EFF37FCC-A17B-470F-92D6-DB48E35BF3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88275" y="2703513"/>
              <a:ext cx="171450" cy="2697163"/>
            </a:xfrm>
            <a:prstGeom prst="rect">
              <a:avLst/>
            </a:prstGeom>
            <a:solidFill>
              <a:srgbClr val="0066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280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60" name="Rectangle 56">
              <a:extLst>
                <a:ext uri="{FF2B5EF4-FFF2-40B4-BE49-F238E27FC236}">
                  <a16:creationId xmlns:a16="http://schemas.microsoft.com/office/drawing/2014/main" id="{BE71FD6A-C448-43F2-9AE5-4E10B8A045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97750" y="2052638"/>
              <a:ext cx="169863" cy="28575"/>
            </a:xfrm>
            <a:prstGeom prst="rect">
              <a:avLst/>
            </a:prstGeom>
            <a:solidFill>
              <a:srgbClr val="FCCAA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280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61" name="Rectangle 57">
              <a:extLst>
                <a:ext uri="{FF2B5EF4-FFF2-40B4-BE49-F238E27FC236}">
                  <a16:creationId xmlns:a16="http://schemas.microsoft.com/office/drawing/2014/main" id="{92CE37F5-847F-4544-BECC-251A6B8DF5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97750" y="2014538"/>
              <a:ext cx="169863" cy="38100"/>
            </a:xfrm>
            <a:prstGeom prst="rect">
              <a:avLst/>
            </a:prstGeom>
            <a:solidFill>
              <a:srgbClr val="CC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280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62" name="Rectangle 58">
              <a:extLst>
                <a:ext uri="{FF2B5EF4-FFF2-40B4-BE49-F238E27FC236}">
                  <a16:creationId xmlns:a16="http://schemas.microsoft.com/office/drawing/2014/main" id="{4A7C6F82-A31B-4711-94E6-D6160E78E1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97750" y="1806575"/>
              <a:ext cx="169863" cy="207963"/>
            </a:xfrm>
            <a:prstGeom prst="rect">
              <a:avLst/>
            </a:pr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280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63" name="Freeform 59">
              <a:extLst>
                <a:ext uri="{FF2B5EF4-FFF2-40B4-BE49-F238E27FC236}">
                  <a16:creationId xmlns:a16="http://schemas.microsoft.com/office/drawing/2014/main" id="{F16F149C-F2AA-44DB-A171-AD1E29CD9DB6}"/>
                </a:ext>
              </a:extLst>
            </p:cNvPr>
            <p:cNvSpPr>
              <a:spLocks/>
            </p:cNvSpPr>
            <p:nvPr/>
          </p:nvSpPr>
          <p:spPr bwMode="auto">
            <a:xfrm>
              <a:off x="7396163" y="2081213"/>
              <a:ext cx="171450" cy="579438"/>
            </a:xfrm>
            <a:custGeom>
              <a:avLst/>
              <a:gdLst>
                <a:gd name="T0" fmla="*/ 108 w 108"/>
                <a:gd name="T1" fmla="*/ 0 h 365"/>
                <a:gd name="T2" fmla="*/ 1 w 108"/>
                <a:gd name="T3" fmla="*/ 0 h 365"/>
                <a:gd name="T4" fmla="*/ 1 w 108"/>
                <a:gd name="T5" fmla="*/ 118 h 365"/>
                <a:gd name="T6" fmla="*/ 0 w 108"/>
                <a:gd name="T7" fmla="*/ 118 h 365"/>
                <a:gd name="T8" fmla="*/ 0 w 108"/>
                <a:gd name="T9" fmla="*/ 365 h 365"/>
                <a:gd name="T10" fmla="*/ 108 w 108"/>
                <a:gd name="T11" fmla="*/ 365 h 365"/>
                <a:gd name="T12" fmla="*/ 108 w 108"/>
                <a:gd name="T13" fmla="*/ 248 h 365"/>
                <a:gd name="T14" fmla="*/ 108 w 108"/>
                <a:gd name="T15" fmla="*/ 248 h 365"/>
                <a:gd name="T16" fmla="*/ 108 w 108"/>
                <a:gd name="T17" fmla="*/ 0 h 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8" h="365">
                  <a:moveTo>
                    <a:pt x="108" y="0"/>
                  </a:moveTo>
                  <a:lnTo>
                    <a:pt x="1" y="0"/>
                  </a:lnTo>
                  <a:lnTo>
                    <a:pt x="1" y="118"/>
                  </a:lnTo>
                  <a:lnTo>
                    <a:pt x="0" y="118"/>
                  </a:lnTo>
                  <a:lnTo>
                    <a:pt x="0" y="365"/>
                  </a:lnTo>
                  <a:lnTo>
                    <a:pt x="108" y="365"/>
                  </a:lnTo>
                  <a:lnTo>
                    <a:pt x="108" y="248"/>
                  </a:lnTo>
                  <a:lnTo>
                    <a:pt x="108" y="248"/>
                  </a:lnTo>
                  <a:lnTo>
                    <a:pt x="108" y="0"/>
                  </a:lnTo>
                  <a:close/>
                </a:path>
              </a:pathLst>
            </a:custGeom>
            <a:solidFill>
              <a:srgbClr val="F69A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280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64" name="Rectangle 60">
              <a:extLst>
                <a:ext uri="{FF2B5EF4-FFF2-40B4-BE49-F238E27FC236}">
                  <a16:creationId xmlns:a16="http://schemas.microsoft.com/office/drawing/2014/main" id="{C176AF7C-D229-4808-9C2C-CD572CB97E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96163" y="2660650"/>
              <a:ext cx="171450" cy="2740025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280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65" name="Rectangle 61">
              <a:extLst>
                <a:ext uri="{FF2B5EF4-FFF2-40B4-BE49-F238E27FC236}">
                  <a16:creationId xmlns:a16="http://schemas.microsoft.com/office/drawing/2014/main" id="{40B7463E-92CC-4FA4-B084-CFEFD98E83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92913" y="1965325"/>
              <a:ext cx="169863" cy="66675"/>
            </a:xfrm>
            <a:prstGeom prst="rect">
              <a:avLst/>
            </a:prstGeom>
            <a:solidFill>
              <a:srgbClr val="FCCAA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280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66" name="Rectangle 62">
              <a:extLst>
                <a:ext uri="{FF2B5EF4-FFF2-40B4-BE49-F238E27FC236}">
                  <a16:creationId xmlns:a16="http://schemas.microsoft.com/office/drawing/2014/main" id="{CA7F7045-E286-4C31-BBB6-692E07C2A0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92913" y="1806575"/>
              <a:ext cx="169863" cy="158750"/>
            </a:xfrm>
            <a:prstGeom prst="rect">
              <a:avLst/>
            </a:pr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280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67" name="Freeform 63">
              <a:extLst>
                <a:ext uri="{FF2B5EF4-FFF2-40B4-BE49-F238E27FC236}">
                  <a16:creationId xmlns:a16="http://schemas.microsoft.com/office/drawing/2014/main" id="{E86576C4-58DF-4465-9F84-795ED0ACC047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1325" y="2032000"/>
              <a:ext cx="171450" cy="531813"/>
            </a:xfrm>
            <a:custGeom>
              <a:avLst/>
              <a:gdLst>
                <a:gd name="T0" fmla="*/ 0 w 108"/>
                <a:gd name="T1" fmla="*/ 57 h 335"/>
                <a:gd name="T2" fmla="*/ 0 w 108"/>
                <a:gd name="T3" fmla="*/ 335 h 335"/>
                <a:gd name="T4" fmla="*/ 108 w 108"/>
                <a:gd name="T5" fmla="*/ 335 h 335"/>
                <a:gd name="T6" fmla="*/ 108 w 108"/>
                <a:gd name="T7" fmla="*/ 279 h 335"/>
                <a:gd name="T8" fmla="*/ 108 w 108"/>
                <a:gd name="T9" fmla="*/ 279 h 335"/>
                <a:gd name="T10" fmla="*/ 108 w 108"/>
                <a:gd name="T11" fmla="*/ 0 h 335"/>
                <a:gd name="T12" fmla="*/ 1 w 108"/>
                <a:gd name="T13" fmla="*/ 0 h 335"/>
                <a:gd name="T14" fmla="*/ 1 w 108"/>
                <a:gd name="T15" fmla="*/ 57 h 335"/>
                <a:gd name="T16" fmla="*/ 0 w 108"/>
                <a:gd name="T17" fmla="*/ 57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8" h="335">
                  <a:moveTo>
                    <a:pt x="0" y="57"/>
                  </a:moveTo>
                  <a:lnTo>
                    <a:pt x="0" y="335"/>
                  </a:lnTo>
                  <a:lnTo>
                    <a:pt x="108" y="335"/>
                  </a:lnTo>
                  <a:lnTo>
                    <a:pt x="108" y="279"/>
                  </a:lnTo>
                  <a:lnTo>
                    <a:pt x="108" y="279"/>
                  </a:lnTo>
                  <a:lnTo>
                    <a:pt x="108" y="0"/>
                  </a:lnTo>
                  <a:lnTo>
                    <a:pt x="1" y="0"/>
                  </a:lnTo>
                  <a:lnTo>
                    <a:pt x="1" y="57"/>
                  </a:lnTo>
                  <a:lnTo>
                    <a:pt x="0" y="57"/>
                  </a:lnTo>
                  <a:close/>
                </a:path>
              </a:pathLst>
            </a:custGeom>
            <a:solidFill>
              <a:srgbClr val="F69A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280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68" name="Rectangle 64">
              <a:extLst>
                <a:ext uri="{FF2B5EF4-FFF2-40B4-BE49-F238E27FC236}">
                  <a16:creationId xmlns:a16="http://schemas.microsoft.com/office/drawing/2014/main" id="{A526E294-EDED-408C-9C6D-3A8DC2BD11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91325" y="2563813"/>
              <a:ext cx="171450" cy="2836863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280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69" name="Rectangle 65">
              <a:extLst>
                <a:ext uri="{FF2B5EF4-FFF2-40B4-BE49-F238E27FC236}">
                  <a16:creationId xmlns:a16="http://schemas.microsoft.com/office/drawing/2014/main" id="{3528BAAC-3E0F-4192-9AC7-B0203D46C5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85025" y="2057400"/>
              <a:ext cx="169863" cy="22225"/>
            </a:xfrm>
            <a:prstGeom prst="rect">
              <a:avLst/>
            </a:prstGeom>
            <a:solidFill>
              <a:srgbClr val="AAD5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280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70" name="Rectangle 66">
              <a:extLst>
                <a:ext uri="{FF2B5EF4-FFF2-40B4-BE49-F238E27FC236}">
                  <a16:creationId xmlns:a16="http://schemas.microsoft.com/office/drawing/2014/main" id="{B5A90107-55F3-4AFA-BE91-82239F91C4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85025" y="2032000"/>
              <a:ext cx="169863" cy="25400"/>
            </a:xfrm>
            <a:prstGeom prst="rect">
              <a:avLst/>
            </a:prstGeom>
            <a:solidFill>
              <a:srgbClr val="CC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280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71" name="Rectangle 67">
              <a:extLst>
                <a:ext uri="{FF2B5EF4-FFF2-40B4-BE49-F238E27FC236}">
                  <a16:creationId xmlns:a16="http://schemas.microsoft.com/office/drawing/2014/main" id="{1934358E-F5F9-4875-B5A3-9320978FED7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85025" y="1806575"/>
              <a:ext cx="169863" cy="225425"/>
            </a:xfrm>
            <a:prstGeom prst="rect">
              <a:avLst/>
            </a:pr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280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72" name="Rectangle 68">
              <a:extLst>
                <a:ext uri="{FF2B5EF4-FFF2-40B4-BE49-F238E27FC236}">
                  <a16:creationId xmlns:a16="http://schemas.microsoft.com/office/drawing/2014/main" id="{F17EE426-D3B3-4565-8493-AE24B349A6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85025" y="2079625"/>
              <a:ext cx="169863" cy="488950"/>
            </a:xfrm>
            <a:prstGeom prst="rect">
              <a:avLst/>
            </a:prstGeom>
            <a:solidFill>
              <a:srgbClr val="409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280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73" name="Rectangle 69">
              <a:extLst>
                <a:ext uri="{FF2B5EF4-FFF2-40B4-BE49-F238E27FC236}">
                  <a16:creationId xmlns:a16="http://schemas.microsoft.com/office/drawing/2014/main" id="{6C235FD7-658F-4B02-AA5E-AF651D8C42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85025" y="2568575"/>
              <a:ext cx="169863" cy="2832100"/>
            </a:xfrm>
            <a:prstGeom prst="rect">
              <a:avLst/>
            </a:prstGeom>
            <a:solidFill>
              <a:srgbClr val="0066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280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74" name="Rectangle 70">
              <a:extLst>
                <a:ext uri="{FF2B5EF4-FFF2-40B4-BE49-F238E27FC236}">
                  <a16:creationId xmlns:a16="http://schemas.microsoft.com/office/drawing/2014/main" id="{D689C490-CDEF-4D27-B570-ECB9C64D2D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88075" y="1906588"/>
              <a:ext cx="169863" cy="20638"/>
            </a:xfrm>
            <a:prstGeom prst="rect">
              <a:avLst/>
            </a:prstGeom>
            <a:solidFill>
              <a:srgbClr val="CC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280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75" name="Rectangle 71">
              <a:extLst>
                <a:ext uri="{FF2B5EF4-FFF2-40B4-BE49-F238E27FC236}">
                  <a16:creationId xmlns:a16="http://schemas.microsoft.com/office/drawing/2014/main" id="{8664F958-BD5E-4CF8-BB9C-9DF81729F6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88075" y="1806575"/>
              <a:ext cx="169863" cy="100013"/>
            </a:xfrm>
            <a:prstGeom prst="rect">
              <a:avLst/>
            </a:pr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280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76" name="Freeform 72">
              <a:extLst>
                <a:ext uri="{FF2B5EF4-FFF2-40B4-BE49-F238E27FC236}">
                  <a16:creationId xmlns:a16="http://schemas.microsoft.com/office/drawing/2014/main" id="{8AF3832C-D1B5-4ECF-8083-BE02511635FD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8075" y="1927225"/>
              <a:ext cx="169863" cy="58738"/>
            </a:xfrm>
            <a:custGeom>
              <a:avLst/>
              <a:gdLst>
                <a:gd name="T0" fmla="*/ 107 w 107"/>
                <a:gd name="T1" fmla="*/ 37 h 37"/>
                <a:gd name="T2" fmla="*/ 107 w 107"/>
                <a:gd name="T3" fmla="*/ 0 h 37"/>
                <a:gd name="T4" fmla="*/ 0 w 107"/>
                <a:gd name="T5" fmla="*/ 0 h 37"/>
                <a:gd name="T6" fmla="*/ 0 w 107"/>
                <a:gd name="T7" fmla="*/ 15 h 37"/>
                <a:gd name="T8" fmla="*/ 0 w 107"/>
                <a:gd name="T9" fmla="*/ 37 h 37"/>
                <a:gd name="T10" fmla="*/ 107 w 107"/>
                <a:gd name="T11" fmla="*/ 3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7" h="37">
                  <a:moveTo>
                    <a:pt x="107" y="37"/>
                  </a:moveTo>
                  <a:lnTo>
                    <a:pt x="107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0" y="37"/>
                  </a:lnTo>
                  <a:lnTo>
                    <a:pt x="107" y="37"/>
                  </a:lnTo>
                  <a:close/>
                </a:path>
              </a:pathLst>
            </a:custGeom>
            <a:solidFill>
              <a:srgbClr val="FCCAA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280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77" name="Freeform 73">
              <a:extLst>
                <a:ext uri="{FF2B5EF4-FFF2-40B4-BE49-F238E27FC236}">
                  <a16:creationId xmlns:a16="http://schemas.microsoft.com/office/drawing/2014/main" id="{6C89986F-4CD1-4CF5-8114-3ABE18461105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6488" y="1951038"/>
              <a:ext cx="171450" cy="558800"/>
            </a:xfrm>
            <a:custGeom>
              <a:avLst/>
              <a:gdLst>
                <a:gd name="T0" fmla="*/ 108 w 108"/>
                <a:gd name="T1" fmla="*/ 330 h 352"/>
                <a:gd name="T2" fmla="*/ 108 w 108"/>
                <a:gd name="T3" fmla="*/ 330 h 352"/>
                <a:gd name="T4" fmla="*/ 108 w 108"/>
                <a:gd name="T5" fmla="*/ 22 h 352"/>
                <a:gd name="T6" fmla="*/ 1 w 108"/>
                <a:gd name="T7" fmla="*/ 22 h 352"/>
                <a:gd name="T8" fmla="*/ 1 w 108"/>
                <a:gd name="T9" fmla="*/ 0 h 352"/>
                <a:gd name="T10" fmla="*/ 0 w 108"/>
                <a:gd name="T11" fmla="*/ 0 h 352"/>
                <a:gd name="T12" fmla="*/ 0 w 108"/>
                <a:gd name="T13" fmla="*/ 352 h 352"/>
                <a:gd name="T14" fmla="*/ 108 w 108"/>
                <a:gd name="T15" fmla="*/ 352 h 352"/>
                <a:gd name="T16" fmla="*/ 108 w 108"/>
                <a:gd name="T17" fmla="*/ 330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8" h="352">
                  <a:moveTo>
                    <a:pt x="108" y="330"/>
                  </a:moveTo>
                  <a:lnTo>
                    <a:pt x="108" y="330"/>
                  </a:lnTo>
                  <a:lnTo>
                    <a:pt x="108" y="22"/>
                  </a:lnTo>
                  <a:lnTo>
                    <a:pt x="1" y="22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52"/>
                  </a:lnTo>
                  <a:lnTo>
                    <a:pt x="108" y="352"/>
                  </a:lnTo>
                  <a:lnTo>
                    <a:pt x="108" y="330"/>
                  </a:lnTo>
                  <a:close/>
                </a:path>
              </a:pathLst>
            </a:custGeom>
            <a:solidFill>
              <a:srgbClr val="F69A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280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78" name="Rectangle 74">
              <a:extLst>
                <a:ext uri="{FF2B5EF4-FFF2-40B4-BE49-F238E27FC236}">
                  <a16:creationId xmlns:a16="http://schemas.microsoft.com/office/drawing/2014/main" id="{3A29FD15-2292-4742-82CC-54C9B8B145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86488" y="2509838"/>
              <a:ext cx="171450" cy="2890838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280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79" name="Rectangle 75">
              <a:extLst>
                <a:ext uri="{FF2B5EF4-FFF2-40B4-BE49-F238E27FC236}">
                  <a16:creationId xmlns:a16="http://schemas.microsoft.com/office/drawing/2014/main" id="{024C31DA-D890-4A17-BCF9-7BDB5E22F6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80188" y="2028825"/>
              <a:ext cx="169863" cy="11113"/>
            </a:xfrm>
            <a:prstGeom prst="rect">
              <a:avLst/>
            </a:prstGeom>
            <a:solidFill>
              <a:srgbClr val="AAD5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280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80" name="Rectangle 76">
              <a:extLst>
                <a:ext uri="{FF2B5EF4-FFF2-40B4-BE49-F238E27FC236}">
                  <a16:creationId xmlns:a16="http://schemas.microsoft.com/office/drawing/2014/main" id="{B7864984-16DC-4734-83DF-0D03F247F9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80188" y="2009775"/>
              <a:ext cx="169863" cy="19050"/>
            </a:xfrm>
            <a:prstGeom prst="rect">
              <a:avLst/>
            </a:prstGeom>
            <a:solidFill>
              <a:srgbClr val="CC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280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81" name="Rectangle 77">
              <a:extLst>
                <a:ext uri="{FF2B5EF4-FFF2-40B4-BE49-F238E27FC236}">
                  <a16:creationId xmlns:a16="http://schemas.microsoft.com/office/drawing/2014/main" id="{D9DC7CAB-C864-40F7-965C-C68D605CDB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80188" y="1806575"/>
              <a:ext cx="169863" cy="203200"/>
            </a:xfrm>
            <a:prstGeom prst="rect">
              <a:avLst/>
            </a:pr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280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82" name="Rectangle 78">
              <a:extLst>
                <a:ext uri="{FF2B5EF4-FFF2-40B4-BE49-F238E27FC236}">
                  <a16:creationId xmlns:a16="http://schemas.microsoft.com/office/drawing/2014/main" id="{2C5B510A-EC95-4CDD-81A9-BC66614702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80188" y="2039938"/>
              <a:ext cx="169863" cy="528638"/>
            </a:xfrm>
            <a:prstGeom prst="rect">
              <a:avLst/>
            </a:prstGeom>
            <a:solidFill>
              <a:srgbClr val="409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280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83" name="Rectangle 79">
              <a:extLst>
                <a:ext uri="{FF2B5EF4-FFF2-40B4-BE49-F238E27FC236}">
                  <a16:creationId xmlns:a16="http://schemas.microsoft.com/office/drawing/2014/main" id="{EEBE397E-AB0E-4F34-9561-94CB6E464B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80188" y="2568575"/>
              <a:ext cx="169863" cy="2832100"/>
            </a:xfrm>
            <a:prstGeom prst="rect">
              <a:avLst/>
            </a:prstGeom>
            <a:solidFill>
              <a:srgbClr val="0066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280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84" name="Rectangle 80">
              <a:extLst>
                <a:ext uri="{FF2B5EF4-FFF2-40B4-BE49-F238E27FC236}">
                  <a16:creationId xmlns:a16="http://schemas.microsoft.com/office/drawing/2014/main" id="{96CB48E4-7EEF-4620-BDF4-744DF2D32D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75350" y="1806575"/>
              <a:ext cx="169863" cy="169863"/>
            </a:xfrm>
            <a:prstGeom prst="rect">
              <a:avLst/>
            </a:pr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280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85" name="Rectangle 81">
              <a:extLst>
                <a:ext uri="{FF2B5EF4-FFF2-40B4-BE49-F238E27FC236}">
                  <a16:creationId xmlns:a16="http://schemas.microsoft.com/office/drawing/2014/main" id="{2CF049E3-4C15-4B41-A648-69BB2DD644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75350" y="1976438"/>
              <a:ext cx="169863" cy="12700"/>
            </a:xfrm>
            <a:prstGeom prst="rect">
              <a:avLst/>
            </a:prstGeom>
            <a:solidFill>
              <a:srgbClr val="CC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280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86" name="Rectangle 82">
              <a:extLst>
                <a:ext uri="{FF2B5EF4-FFF2-40B4-BE49-F238E27FC236}">
                  <a16:creationId xmlns:a16="http://schemas.microsoft.com/office/drawing/2014/main" id="{D8553BA6-464F-412C-BB4E-4AE6AB08D3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75350" y="1989138"/>
              <a:ext cx="169863" cy="22225"/>
            </a:xfrm>
            <a:prstGeom prst="rect">
              <a:avLst/>
            </a:prstGeom>
            <a:solidFill>
              <a:srgbClr val="AAD5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280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87" name="Rectangle 83">
              <a:extLst>
                <a:ext uri="{FF2B5EF4-FFF2-40B4-BE49-F238E27FC236}">
                  <a16:creationId xmlns:a16="http://schemas.microsoft.com/office/drawing/2014/main" id="{3CC25458-30A8-4B82-8EED-5656AC19E5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75350" y="2011363"/>
              <a:ext cx="169863" cy="612775"/>
            </a:xfrm>
            <a:prstGeom prst="rect">
              <a:avLst/>
            </a:prstGeom>
            <a:solidFill>
              <a:srgbClr val="409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280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88" name="Rectangle 84">
              <a:extLst>
                <a:ext uri="{FF2B5EF4-FFF2-40B4-BE49-F238E27FC236}">
                  <a16:creationId xmlns:a16="http://schemas.microsoft.com/office/drawing/2014/main" id="{AC9EBF6A-1B72-46E7-A2FC-F758A205B0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75350" y="2624138"/>
              <a:ext cx="169863" cy="2776538"/>
            </a:xfrm>
            <a:prstGeom prst="rect">
              <a:avLst/>
            </a:prstGeom>
            <a:solidFill>
              <a:srgbClr val="0066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280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89" name="Rectangle 85">
              <a:extLst>
                <a:ext uri="{FF2B5EF4-FFF2-40B4-BE49-F238E27FC236}">
                  <a16:creationId xmlns:a16="http://schemas.microsoft.com/office/drawing/2014/main" id="{914E176F-DCE5-453F-BBE8-BECE108856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70513" y="1806575"/>
              <a:ext cx="169863" cy="130175"/>
            </a:xfrm>
            <a:prstGeom prst="rect">
              <a:avLst/>
            </a:pr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280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90" name="Rectangle 86">
              <a:extLst>
                <a:ext uri="{FF2B5EF4-FFF2-40B4-BE49-F238E27FC236}">
                  <a16:creationId xmlns:a16="http://schemas.microsoft.com/office/drawing/2014/main" id="{0DD9CF91-514A-4B77-AFFC-326CC73D37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70513" y="1936750"/>
              <a:ext cx="169863" cy="41275"/>
            </a:xfrm>
            <a:prstGeom prst="rect">
              <a:avLst/>
            </a:prstGeom>
            <a:solidFill>
              <a:srgbClr val="AAD5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280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91" name="Rectangle 87">
              <a:extLst>
                <a:ext uri="{FF2B5EF4-FFF2-40B4-BE49-F238E27FC236}">
                  <a16:creationId xmlns:a16="http://schemas.microsoft.com/office/drawing/2014/main" id="{2F62DB34-8A5C-4684-83A2-2792507F74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70513" y="1978025"/>
              <a:ext cx="169863" cy="500063"/>
            </a:xfrm>
            <a:prstGeom prst="rect">
              <a:avLst/>
            </a:prstGeom>
            <a:solidFill>
              <a:srgbClr val="409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280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92" name="Rectangle 88">
              <a:extLst>
                <a:ext uri="{FF2B5EF4-FFF2-40B4-BE49-F238E27FC236}">
                  <a16:creationId xmlns:a16="http://schemas.microsoft.com/office/drawing/2014/main" id="{E0F05F22-EA03-4D0E-84BE-1C29975C03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70513" y="2478088"/>
              <a:ext cx="169863" cy="2922588"/>
            </a:xfrm>
            <a:prstGeom prst="rect">
              <a:avLst/>
            </a:prstGeom>
            <a:solidFill>
              <a:srgbClr val="0066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280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93" name="Rectangle 89">
              <a:extLst>
                <a:ext uri="{FF2B5EF4-FFF2-40B4-BE49-F238E27FC236}">
                  <a16:creationId xmlns:a16="http://schemas.microsoft.com/office/drawing/2014/main" id="{B2DE127B-2E01-46A8-88FC-C0704A54CD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83238" y="1806575"/>
              <a:ext cx="169863" cy="85725"/>
            </a:xfrm>
            <a:prstGeom prst="rect">
              <a:avLst/>
            </a:pr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280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94" name="Rectangle 90">
              <a:extLst>
                <a:ext uri="{FF2B5EF4-FFF2-40B4-BE49-F238E27FC236}">
                  <a16:creationId xmlns:a16="http://schemas.microsoft.com/office/drawing/2014/main" id="{67696238-9321-4B4E-A03E-C468665D86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83238" y="1892300"/>
              <a:ext cx="169863" cy="74613"/>
            </a:xfrm>
            <a:prstGeom prst="rect">
              <a:avLst/>
            </a:prstGeom>
            <a:solidFill>
              <a:srgbClr val="FCCAA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280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95" name="Freeform 91">
              <a:extLst>
                <a:ext uri="{FF2B5EF4-FFF2-40B4-BE49-F238E27FC236}">
                  <a16:creationId xmlns:a16="http://schemas.microsoft.com/office/drawing/2014/main" id="{EE46A788-E383-4748-83C3-4F418C167D9A}"/>
                </a:ext>
              </a:extLst>
            </p:cNvPr>
            <p:cNvSpPr>
              <a:spLocks/>
            </p:cNvSpPr>
            <p:nvPr/>
          </p:nvSpPr>
          <p:spPr bwMode="auto">
            <a:xfrm>
              <a:off x="5581650" y="1966913"/>
              <a:ext cx="171450" cy="679450"/>
            </a:xfrm>
            <a:custGeom>
              <a:avLst/>
              <a:gdLst>
                <a:gd name="T0" fmla="*/ 108 w 108"/>
                <a:gd name="T1" fmla="*/ 0 h 428"/>
                <a:gd name="T2" fmla="*/ 1 w 108"/>
                <a:gd name="T3" fmla="*/ 0 h 428"/>
                <a:gd name="T4" fmla="*/ 1 w 108"/>
                <a:gd name="T5" fmla="*/ 108 h 428"/>
                <a:gd name="T6" fmla="*/ 0 w 108"/>
                <a:gd name="T7" fmla="*/ 108 h 428"/>
                <a:gd name="T8" fmla="*/ 0 w 108"/>
                <a:gd name="T9" fmla="*/ 428 h 428"/>
                <a:gd name="T10" fmla="*/ 108 w 108"/>
                <a:gd name="T11" fmla="*/ 428 h 428"/>
                <a:gd name="T12" fmla="*/ 108 w 108"/>
                <a:gd name="T13" fmla="*/ 320 h 428"/>
                <a:gd name="T14" fmla="*/ 108 w 108"/>
                <a:gd name="T15" fmla="*/ 320 h 428"/>
                <a:gd name="T16" fmla="*/ 108 w 108"/>
                <a:gd name="T17" fmla="*/ 0 h 4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8" h="428">
                  <a:moveTo>
                    <a:pt x="108" y="0"/>
                  </a:moveTo>
                  <a:lnTo>
                    <a:pt x="1" y="0"/>
                  </a:lnTo>
                  <a:lnTo>
                    <a:pt x="1" y="108"/>
                  </a:lnTo>
                  <a:lnTo>
                    <a:pt x="0" y="108"/>
                  </a:lnTo>
                  <a:lnTo>
                    <a:pt x="0" y="428"/>
                  </a:lnTo>
                  <a:lnTo>
                    <a:pt x="108" y="428"/>
                  </a:lnTo>
                  <a:lnTo>
                    <a:pt x="108" y="320"/>
                  </a:lnTo>
                  <a:lnTo>
                    <a:pt x="108" y="320"/>
                  </a:lnTo>
                  <a:lnTo>
                    <a:pt x="108" y="0"/>
                  </a:lnTo>
                  <a:close/>
                </a:path>
              </a:pathLst>
            </a:custGeom>
            <a:solidFill>
              <a:srgbClr val="F69A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280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96" name="Rectangle 92">
              <a:extLst>
                <a:ext uri="{FF2B5EF4-FFF2-40B4-BE49-F238E27FC236}">
                  <a16:creationId xmlns:a16="http://schemas.microsoft.com/office/drawing/2014/main" id="{A4DE5A11-6D9B-436A-8388-DB8E8D8258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81650" y="2646363"/>
              <a:ext cx="171450" cy="2754313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280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97" name="Rectangle 93">
              <a:extLst>
                <a:ext uri="{FF2B5EF4-FFF2-40B4-BE49-F238E27FC236}">
                  <a16:creationId xmlns:a16="http://schemas.microsoft.com/office/drawing/2014/main" id="{AC04B164-801C-4625-A7E5-3673159528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65675" y="1806575"/>
              <a:ext cx="169863" cy="133350"/>
            </a:xfrm>
            <a:prstGeom prst="rect">
              <a:avLst/>
            </a:pr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280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98" name="Rectangle 94">
              <a:extLst>
                <a:ext uri="{FF2B5EF4-FFF2-40B4-BE49-F238E27FC236}">
                  <a16:creationId xmlns:a16="http://schemas.microsoft.com/office/drawing/2014/main" id="{FA76602A-1601-476D-BFAE-F77B01B3ED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65675" y="1939925"/>
              <a:ext cx="169863" cy="41275"/>
            </a:xfrm>
            <a:prstGeom prst="rect">
              <a:avLst/>
            </a:prstGeom>
            <a:solidFill>
              <a:srgbClr val="AAD5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280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99" name="Rectangle 95">
              <a:extLst>
                <a:ext uri="{FF2B5EF4-FFF2-40B4-BE49-F238E27FC236}">
                  <a16:creationId xmlns:a16="http://schemas.microsoft.com/office/drawing/2014/main" id="{0378013B-F539-4F9F-AED5-E17A603DD3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65675" y="1981200"/>
              <a:ext cx="169863" cy="709613"/>
            </a:xfrm>
            <a:prstGeom prst="rect">
              <a:avLst/>
            </a:prstGeom>
            <a:solidFill>
              <a:srgbClr val="409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280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100" name="Rectangle 96">
              <a:extLst>
                <a:ext uri="{FF2B5EF4-FFF2-40B4-BE49-F238E27FC236}">
                  <a16:creationId xmlns:a16="http://schemas.microsoft.com/office/drawing/2014/main" id="{1020393B-D8EB-4F67-94D9-1A0E5AEB40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65675" y="2690813"/>
              <a:ext cx="169863" cy="2709863"/>
            </a:xfrm>
            <a:prstGeom prst="rect">
              <a:avLst/>
            </a:prstGeom>
            <a:solidFill>
              <a:srgbClr val="0066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280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101" name="Rectangle 97">
              <a:extLst>
                <a:ext uri="{FF2B5EF4-FFF2-40B4-BE49-F238E27FC236}">
                  <a16:creationId xmlns:a16="http://schemas.microsoft.com/office/drawing/2014/main" id="{BA6D7E56-C738-4884-90D3-F7F252CD76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78400" y="1806575"/>
              <a:ext cx="169863" cy="80963"/>
            </a:xfrm>
            <a:prstGeom prst="rect">
              <a:avLst/>
            </a:pr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280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102" name="Freeform 98">
              <a:extLst>
                <a:ext uri="{FF2B5EF4-FFF2-40B4-BE49-F238E27FC236}">
                  <a16:creationId xmlns:a16="http://schemas.microsoft.com/office/drawing/2014/main" id="{FD265E45-CA83-4C46-8FB8-6C7DE1595C46}"/>
                </a:ext>
              </a:extLst>
            </p:cNvPr>
            <p:cNvSpPr>
              <a:spLocks/>
            </p:cNvSpPr>
            <p:nvPr/>
          </p:nvSpPr>
          <p:spPr bwMode="auto">
            <a:xfrm>
              <a:off x="4978400" y="1974850"/>
              <a:ext cx="169863" cy="600075"/>
            </a:xfrm>
            <a:custGeom>
              <a:avLst/>
              <a:gdLst>
                <a:gd name="T0" fmla="*/ 0 w 107"/>
                <a:gd name="T1" fmla="*/ 25 h 378"/>
                <a:gd name="T2" fmla="*/ 0 w 107"/>
                <a:gd name="T3" fmla="*/ 25 h 378"/>
                <a:gd name="T4" fmla="*/ 0 w 107"/>
                <a:gd name="T5" fmla="*/ 378 h 378"/>
                <a:gd name="T6" fmla="*/ 107 w 107"/>
                <a:gd name="T7" fmla="*/ 378 h 378"/>
                <a:gd name="T8" fmla="*/ 107 w 107"/>
                <a:gd name="T9" fmla="*/ 315 h 378"/>
                <a:gd name="T10" fmla="*/ 107 w 107"/>
                <a:gd name="T11" fmla="*/ 315 h 378"/>
                <a:gd name="T12" fmla="*/ 107 w 107"/>
                <a:gd name="T13" fmla="*/ 0 h 378"/>
                <a:gd name="T14" fmla="*/ 0 w 107"/>
                <a:gd name="T15" fmla="*/ 0 h 378"/>
                <a:gd name="T16" fmla="*/ 0 w 107"/>
                <a:gd name="T17" fmla="*/ 25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7" h="378">
                  <a:moveTo>
                    <a:pt x="0" y="25"/>
                  </a:moveTo>
                  <a:lnTo>
                    <a:pt x="0" y="25"/>
                  </a:lnTo>
                  <a:lnTo>
                    <a:pt x="0" y="378"/>
                  </a:lnTo>
                  <a:lnTo>
                    <a:pt x="107" y="378"/>
                  </a:lnTo>
                  <a:lnTo>
                    <a:pt x="107" y="315"/>
                  </a:lnTo>
                  <a:lnTo>
                    <a:pt x="107" y="315"/>
                  </a:lnTo>
                  <a:lnTo>
                    <a:pt x="107" y="0"/>
                  </a:lnTo>
                  <a:lnTo>
                    <a:pt x="0" y="0"/>
                  </a:lnTo>
                  <a:lnTo>
                    <a:pt x="0" y="25"/>
                  </a:lnTo>
                  <a:close/>
                </a:path>
              </a:pathLst>
            </a:custGeom>
            <a:solidFill>
              <a:srgbClr val="F69A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280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103" name="Rectangle 99">
              <a:extLst>
                <a:ext uri="{FF2B5EF4-FFF2-40B4-BE49-F238E27FC236}">
                  <a16:creationId xmlns:a16="http://schemas.microsoft.com/office/drawing/2014/main" id="{346F3A3F-6CCB-4815-B8E7-1DD71663DA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78400" y="1887538"/>
              <a:ext cx="169863" cy="87313"/>
            </a:xfrm>
            <a:prstGeom prst="rect">
              <a:avLst/>
            </a:prstGeom>
            <a:solidFill>
              <a:srgbClr val="FCCAA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280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104" name="Rectangle 100">
              <a:extLst>
                <a:ext uri="{FF2B5EF4-FFF2-40B4-BE49-F238E27FC236}">
                  <a16:creationId xmlns:a16="http://schemas.microsoft.com/office/drawing/2014/main" id="{BAC10091-FCF3-4702-B33A-34BC2DD6EF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78400" y="2574925"/>
              <a:ext cx="169863" cy="2825750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280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105" name="Rectangle 101">
              <a:extLst>
                <a:ext uri="{FF2B5EF4-FFF2-40B4-BE49-F238E27FC236}">
                  <a16:creationId xmlns:a16="http://schemas.microsoft.com/office/drawing/2014/main" id="{9521E785-FE2B-404C-A71A-A0A7954195E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60838" y="1874838"/>
              <a:ext cx="169863" cy="58738"/>
            </a:xfrm>
            <a:prstGeom prst="rect">
              <a:avLst/>
            </a:prstGeom>
            <a:solidFill>
              <a:srgbClr val="AAD5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280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106" name="Rectangle 102">
              <a:extLst>
                <a:ext uri="{FF2B5EF4-FFF2-40B4-BE49-F238E27FC236}">
                  <a16:creationId xmlns:a16="http://schemas.microsoft.com/office/drawing/2014/main" id="{3B0F95E5-A4FC-49A9-BC1E-7322AAFE10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60838" y="1806575"/>
              <a:ext cx="169863" cy="68263"/>
            </a:xfrm>
            <a:prstGeom prst="rect">
              <a:avLst/>
            </a:pr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280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107" name="Rectangle 103">
              <a:extLst>
                <a:ext uri="{FF2B5EF4-FFF2-40B4-BE49-F238E27FC236}">
                  <a16:creationId xmlns:a16="http://schemas.microsoft.com/office/drawing/2014/main" id="{9700F042-DD10-4F92-BF26-5B5A75EBA6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60838" y="1933575"/>
              <a:ext cx="169863" cy="666750"/>
            </a:xfrm>
            <a:prstGeom prst="rect">
              <a:avLst/>
            </a:prstGeom>
            <a:solidFill>
              <a:srgbClr val="409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280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108" name="Rectangle 104">
              <a:extLst>
                <a:ext uri="{FF2B5EF4-FFF2-40B4-BE49-F238E27FC236}">
                  <a16:creationId xmlns:a16="http://schemas.microsoft.com/office/drawing/2014/main" id="{36C6D720-40C5-49B4-9AB0-76985D9898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60838" y="2600325"/>
              <a:ext cx="169863" cy="2800350"/>
            </a:xfrm>
            <a:prstGeom prst="rect">
              <a:avLst/>
            </a:prstGeom>
            <a:solidFill>
              <a:srgbClr val="0066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280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109" name="Rectangle 105">
              <a:extLst>
                <a:ext uri="{FF2B5EF4-FFF2-40B4-BE49-F238E27FC236}">
                  <a16:creationId xmlns:a16="http://schemas.microsoft.com/office/drawing/2014/main" id="{8C57A1FB-60D4-4C41-9E8A-7501154545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73563" y="1806575"/>
              <a:ext cx="169863" cy="55563"/>
            </a:xfrm>
            <a:prstGeom prst="rect">
              <a:avLst/>
            </a:pr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280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110" name="Rectangle 106">
              <a:extLst>
                <a:ext uri="{FF2B5EF4-FFF2-40B4-BE49-F238E27FC236}">
                  <a16:creationId xmlns:a16="http://schemas.microsoft.com/office/drawing/2014/main" id="{BC0C84EB-FC5F-4119-B457-2905D58964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73563" y="1862138"/>
              <a:ext cx="169863" cy="88900"/>
            </a:xfrm>
            <a:prstGeom prst="rect">
              <a:avLst/>
            </a:prstGeom>
            <a:solidFill>
              <a:srgbClr val="FCCAA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280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111" name="Freeform 107">
              <a:extLst>
                <a:ext uri="{FF2B5EF4-FFF2-40B4-BE49-F238E27FC236}">
                  <a16:creationId xmlns:a16="http://schemas.microsoft.com/office/drawing/2014/main" id="{AC6CFDA4-8176-4163-A537-250037190D21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3563" y="1951038"/>
              <a:ext cx="169863" cy="660400"/>
            </a:xfrm>
            <a:custGeom>
              <a:avLst/>
              <a:gdLst>
                <a:gd name="T0" fmla="*/ 107 w 107"/>
                <a:gd name="T1" fmla="*/ 0 h 416"/>
                <a:gd name="T2" fmla="*/ 0 w 107"/>
                <a:gd name="T3" fmla="*/ 0 h 416"/>
                <a:gd name="T4" fmla="*/ 0 w 107"/>
                <a:gd name="T5" fmla="*/ 330 h 416"/>
                <a:gd name="T6" fmla="*/ 0 w 107"/>
                <a:gd name="T7" fmla="*/ 416 h 416"/>
                <a:gd name="T8" fmla="*/ 107 w 107"/>
                <a:gd name="T9" fmla="*/ 416 h 416"/>
                <a:gd name="T10" fmla="*/ 107 w 107"/>
                <a:gd name="T11" fmla="*/ 416 h 416"/>
                <a:gd name="T12" fmla="*/ 107 w 107"/>
                <a:gd name="T13" fmla="*/ 0 h 4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7" h="416">
                  <a:moveTo>
                    <a:pt x="107" y="0"/>
                  </a:moveTo>
                  <a:lnTo>
                    <a:pt x="0" y="0"/>
                  </a:lnTo>
                  <a:lnTo>
                    <a:pt x="0" y="330"/>
                  </a:lnTo>
                  <a:lnTo>
                    <a:pt x="0" y="416"/>
                  </a:lnTo>
                  <a:lnTo>
                    <a:pt x="107" y="416"/>
                  </a:lnTo>
                  <a:lnTo>
                    <a:pt x="107" y="416"/>
                  </a:lnTo>
                  <a:lnTo>
                    <a:pt x="107" y="0"/>
                  </a:lnTo>
                  <a:close/>
                </a:path>
              </a:pathLst>
            </a:custGeom>
            <a:solidFill>
              <a:srgbClr val="F69A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280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112" name="Freeform 108">
              <a:extLst>
                <a:ext uri="{FF2B5EF4-FFF2-40B4-BE49-F238E27FC236}">
                  <a16:creationId xmlns:a16="http://schemas.microsoft.com/office/drawing/2014/main" id="{69BC36EF-7CA5-4905-9200-DD80FD135D03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3563" y="2474913"/>
              <a:ext cx="169863" cy="2925763"/>
            </a:xfrm>
            <a:custGeom>
              <a:avLst/>
              <a:gdLst>
                <a:gd name="T0" fmla="*/ 107 w 107"/>
                <a:gd name="T1" fmla="*/ 86 h 1843"/>
                <a:gd name="T2" fmla="*/ 0 w 107"/>
                <a:gd name="T3" fmla="*/ 86 h 1843"/>
                <a:gd name="T4" fmla="*/ 0 w 107"/>
                <a:gd name="T5" fmla="*/ 0 h 1843"/>
                <a:gd name="T6" fmla="*/ 0 w 107"/>
                <a:gd name="T7" fmla="*/ 0 h 1843"/>
                <a:gd name="T8" fmla="*/ 0 w 107"/>
                <a:gd name="T9" fmla="*/ 1843 h 1843"/>
                <a:gd name="T10" fmla="*/ 107 w 107"/>
                <a:gd name="T11" fmla="*/ 1843 h 1843"/>
                <a:gd name="T12" fmla="*/ 107 w 107"/>
                <a:gd name="T13" fmla="*/ 86 h 18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7" h="1843">
                  <a:moveTo>
                    <a:pt x="107" y="86"/>
                  </a:moveTo>
                  <a:lnTo>
                    <a:pt x="0" y="86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1843"/>
                  </a:lnTo>
                  <a:lnTo>
                    <a:pt x="107" y="1843"/>
                  </a:lnTo>
                  <a:lnTo>
                    <a:pt x="107" y="86"/>
                  </a:lnTo>
                  <a:close/>
                </a:path>
              </a:pathLst>
            </a:cu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280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113" name="Rectangle 109">
              <a:extLst>
                <a:ext uri="{FF2B5EF4-FFF2-40B4-BE49-F238E27FC236}">
                  <a16:creationId xmlns:a16="http://schemas.microsoft.com/office/drawing/2014/main" id="{3FA90F15-EFE4-4FC7-A124-36D2D0005D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68725" y="1806575"/>
              <a:ext cx="169863" cy="107950"/>
            </a:xfrm>
            <a:prstGeom prst="rect">
              <a:avLst/>
            </a:prstGeom>
            <a:solidFill>
              <a:srgbClr val="FCCAA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280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114" name="Freeform 110">
              <a:extLst>
                <a:ext uri="{FF2B5EF4-FFF2-40B4-BE49-F238E27FC236}">
                  <a16:creationId xmlns:a16="http://schemas.microsoft.com/office/drawing/2014/main" id="{ABCC3320-108B-49C4-9B87-9A0A0A8C53C2}"/>
                </a:ext>
              </a:extLst>
            </p:cNvPr>
            <p:cNvSpPr>
              <a:spLocks/>
            </p:cNvSpPr>
            <p:nvPr/>
          </p:nvSpPr>
          <p:spPr bwMode="auto">
            <a:xfrm>
              <a:off x="3768725" y="1914525"/>
              <a:ext cx="169863" cy="560388"/>
            </a:xfrm>
            <a:custGeom>
              <a:avLst/>
              <a:gdLst>
                <a:gd name="T0" fmla="*/ 107 w 107"/>
                <a:gd name="T1" fmla="*/ 0 h 353"/>
                <a:gd name="T2" fmla="*/ 0 w 107"/>
                <a:gd name="T3" fmla="*/ 0 h 353"/>
                <a:gd name="T4" fmla="*/ 0 w 107"/>
                <a:gd name="T5" fmla="*/ 353 h 353"/>
                <a:gd name="T6" fmla="*/ 107 w 107"/>
                <a:gd name="T7" fmla="*/ 353 h 353"/>
                <a:gd name="T8" fmla="*/ 107 w 107"/>
                <a:gd name="T9" fmla="*/ 353 h 353"/>
                <a:gd name="T10" fmla="*/ 107 w 107"/>
                <a:gd name="T11" fmla="*/ 0 h 3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7" h="353">
                  <a:moveTo>
                    <a:pt x="107" y="0"/>
                  </a:moveTo>
                  <a:lnTo>
                    <a:pt x="0" y="0"/>
                  </a:lnTo>
                  <a:lnTo>
                    <a:pt x="0" y="353"/>
                  </a:lnTo>
                  <a:lnTo>
                    <a:pt x="107" y="353"/>
                  </a:lnTo>
                  <a:lnTo>
                    <a:pt x="107" y="353"/>
                  </a:lnTo>
                  <a:lnTo>
                    <a:pt x="107" y="0"/>
                  </a:lnTo>
                  <a:close/>
                </a:path>
              </a:pathLst>
            </a:custGeom>
            <a:solidFill>
              <a:srgbClr val="F69A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280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115" name="Freeform 111">
              <a:extLst>
                <a:ext uri="{FF2B5EF4-FFF2-40B4-BE49-F238E27FC236}">
                  <a16:creationId xmlns:a16="http://schemas.microsoft.com/office/drawing/2014/main" id="{B714CF3C-55A8-401A-8413-0DE2FF28A88F}"/>
                </a:ext>
              </a:extLst>
            </p:cNvPr>
            <p:cNvSpPr>
              <a:spLocks/>
            </p:cNvSpPr>
            <p:nvPr/>
          </p:nvSpPr>
          <p:spPr bwMode="auto">
            <a:xfrm>
              <a:off x="3767138" y="2474913"/>
              <a:ext cx="171450" cy="2925763"/>
            </a:xfrm>
            <a:custGeom>
              <a:avLst/>
              <a:gdLst>
                <a:gd name="T0" fmla="*/ 108 w 108"/>
                <a:gd name="T1" fmla="*/ 0 h 1843"/>
                <a:gd name="T2" fmla="*/ 1 w 108"/>
                <a:gd name="T3" fmla="*/ 0 h 1843"/>
                <a:gd name="T4" fmla="*/ 0 w 108"/>
                <a:gd name="T5" fmla="*/ 0 h 1843"/>
                <a:gd name="T6" fmla="*/ 0 w 108"/>
                <a:gd name="T7" fmla="*/ 1843 h 1843"/>
                <a:gd name="T8" fmla="*/ 108 w 108"/>
                <a:gd name="T9" fmla="*/ 1843 h 1843"/>
                <a:gd name="T10" fmla="*/ 108 w 108"/>
                <a:gd name="T11" fmla="*/ 0 h 18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8" h="1843">
                  <a:moveTo>
                    <a:pt x="108" y="0"/>
                  </a:moveTo>
                  <a:lnTo>
                    <a:pt x="1" y="0"/>
                  </a:lnTo>
                  <a:lnTo>
                    <a:pt x="0" y="0"/>
                  </a:lnTo>
                  <a:lnTo>
                    <a:pt x="0" y="1843"/>
                  </a:lnTo>
                  <a:lnTo>
                    <a:pt x="108" y="1843"/>
                  </a:lnTo>
                  <a:lnTo>
                    <a:pt x="108" y="0"/>
                  </a:lnTo>
                  <a:close/>
                </a:path>
              </a:pathLst>
            </a:cu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280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116" name="Rectangle 112">
              <a:extLst>
                <a:ext uri="{FF2B5EF4-FFF2-40B4-BE49-F238E27FC236}">
                  <a16:creationId xmlns:a16="http://schemas.microsoft.com/office/drawing/2014/main" id="{61F0BB47-00BD-419F-AD14-D527BEB0ED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6000" y="1806575"/>
              <a:ext cx="169863" cy="107950"/>
            </a:xfrm>
            <a:prstGeom prst="rect">
              <a:avLst/>
            </a:prstGeom>
            <a:solidFill>
              <a:srgbClr val="AAD5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280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117" name="Rectangle 113">
              <a:extLst>
                <a:ext uri="{FF2B5EF4-FFF2-40B4-BE49-F238E27FC236}">
                  <a16:creationId xmlns:a16="http://schemas.microsoft.com/office/drawing/2014/main" id="{3E56277D-033D-4BF4-8386-6A269637D0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6000" y="1914525"/>
              <a:ext cx="169863" cy="508000"/>
            </a:xfrm>
            <a:prstGeom prst="rect">
              <a:avLst/>
            </a:prstGeom>
            <a:solidFill>
              <a:srgbClr val="409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280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118" name="Rectangle 114">
              <a:extLst>
                <a:ext uri="{FF2B5EF4-FFF2-40B4-BE49-F238E27FC236}">
                  <a16:creationId xmlns:a16="http://schemas.microsoft.com/office/drawing/2014/main" id="{84405231-E61B-4955-BF4E-56C18D7CA1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6000" y="2422525"/>
              <a:ext cx="169863" cy="2978150"/>
            </a:xfrm>
            <a:prstGeom prst="rect">
              <a:avLst/>
            </a:prstGeom>
            <a:solidFill>
              <a:srgbClr val="0066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280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119" name="Rectangle 115">
              <a:extLst>
                <a:ext uri="{FF2B5EF4-FFF2-40B4-BE49-F238E27FC236}">
                  <a16:creationId xmlns:a16="http://schemas.microsoft.com/office/drawing/2014/main" id="{66B3D310-4BCB-4811-AC61-48AB4499B3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02504" y="1730375"/>
              <a:ext cx="203319" cy="1876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120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+mj-lt"/>
                </a:rPr>
                <a:t>100</a:t>
              </a:r>
              <a:endParaRPr kumimoji="0" lang="fr-FR" altLang="fr-FR" sz="280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endParaRPr>
            </a:p>
          </p:txBody>
        </p:sp>
        <p:sp>
          <p:nvSpPr>
            <p:cNvPr id="120" name="Rectangle 116">
              <a:extLst>
                <a:ext uri="{FF2B5EF4-FFF2-40B4-BE49-F238E27FC236}">
                  <a16:creationId xmlns:a16="http://schemas.microsoft.com/office/drawing/2014/main" id="{02DD9536-4979-4B4B-8E76-682DA88BB6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70278" y="2090738"/>
              <a:ext cx="135546" cy="1876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120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+mj-lt"/>
                </a:rPr>
                <a:t>90</a:t>
              </a:r>
              <a:endParaRPr kumimoji="0" lang="fr-FR" altLang="fr-FR" sz="280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endParaRPr>
            </a:p>
          </p:txBody>
        </p:sp>
        <p:sp>
          <p:nvSpPr>
            <p:cNvPr id="121" name="Rectangle 117">
              <a:extLst>
                <a:ext uri="{FF2B5EF4-FFF2-40B4-BE49-F238E27FC236}">
                  <a16:creationId xmlns:a16="http://schemas.microsoft.com/office/drawing/2014/main" id="{3D159A32-B89A-409E-AC87-57A837FCF0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70278" y="2449513"/>
              <a:ext cx="135546" cy="1876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120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+mj-lt"/>
                </a:rPr>
                <a:t>80</a:t>
              </a:r>
              <a:endParaRPr kumimoji="0" lang="fr-FR" altLang="fr-FR" sz="280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endParaRPr>
            </a:p>
          </p:txBody>
        </p:sp>
        <p:sp>
          <p:nvSpPr>
            <p:cNvPr id="122" name="Rectangle 118">
              <a:extLst>
                <a:ext uri="{FF2B5EF4-FFF2-40B4-BE49-F238E27FC236}">
                  <a16:creationId xmlns:a16="http://schemas.microsoft.com/office/drawing/2014/main" id="{4C503DC7-9DCC-4C59-8ECF-861897F751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70278" y="3527425"/>
              <a:ext cx="135546" cy="1876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120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+mj-lt"/>
                </a:rPr>
                <a:t>50</a:t>
              </a:r>
              <a:endParaRPr kumimoji="0" lang="fr-FR" altLang="fr-FR" sz="280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endParaRPr>
            </a:p>
          </p:txBody>
        </p:sp>
        <p:sp>
          <p:nvSpPr>
            <p:cNvPr id="123" name="Rectangle 119">
              <a:extLst>
                <a:ext uri="{FF2B5EF4-FFF2-40B4-BE49-F238E27FC236}">
                  <a16:creationId xmlns:a16="http://schemas.microsoft.com/office/drawing/2014/main" id="{20A52A50-DE59-4BC5-B70B-8704464716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70278" y="2808288"/>
              <a:ext cx="135546" cy="1876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120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+mj-lt"/>
                </a:rPr>
                <a:t>70</a:t>
              </a:r>
              <a:endParaRPr kumimoji="0" lang="fr-FR" altLang="fr-FR" sz="280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endParaRPr>
            </a:p>
          </p:txBody>
        </p:sp>
        <p:sp>
          <p:nvSpPr>
            <p:cNvPr id="124" name="Rectangle 120">
              <a:extLst>
                <a:ext uri="{FF2B5EF4-FFF2-40B4-BE49-F238E27FC236}">
                  <a16:creationId xmlns:a16="http://schemas.microsoft.com/office/drawing/2014/main" id="{4C7A0D0F-540C-4E91-B783-34D3F46CDF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70278" y="3168650"/>
              <a:ext cx="135546" cy="1876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120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+mj-lt"/>
                </a:rPr>
                <a:t>60</a:t>
              </a:r>
              <a:endParaRPr kumimoji="0" lang="fr-FR" altLang="fr-FR" sz="280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endParaRPr>
            </a:p>
          </p:txBody>
        </p:sp>
        <p:sp>
          <p:nvSpPr>
            <p:cNvPr id="125" name="Rectangle 121">
              <a:extLst>
                <a:ext uri="{FF2B5EF4-FFF2-40B4-BE49-F238E27FC236}">
                  <a16:creationId xmlns:a16="http://schemas.microsoft.com/office/drawing/2014/main" id="{BD5D18FC-AD0E-43DF-8039-F80A395B59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70278" y="4246563"/>
              <a:ext cx="135546" cy="1876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120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+mj-lt"/>
                </a:rPr>
                <a:t>30</a:t>
              </a:r>
              <a:endParaRPr kumimoji="0" lang="fr-FR" altLang="fr-FR" sz="280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endParaRPr>
            </a:p>
          </p:txBody>
        </p:sp>
        <p:sp>
          <p:nvSpPr>
            <p:cNvPr id="126" name="Rectangle 122">
              <a:extLst>
                <a:ext uri="{FF2B5EF4-FFF2-40B4-BE49-F238E27FC236}">
                  <a16:creationId xmlns:a16="http://schemas.microsoft.com/office/drawing/2014/main" id="{075590D8-C7F0-41ED-AF8F-9EFC1B737B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70278" y="3887788"/>
              <a:ext cx="135546" cy="1876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120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+mj-lt"/>
                </a:rPr>
                <a:t>40</a:t>
              </a:r>
              <a:endParaRPr kumimoji="0" lang="fr-FR" altLang="fr-FR" sz="280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endParaRPr>
            </a:p>
          </p:txBody>
        </p:sp>
        <p:sp>
          <p:nvSpPr>
            <p:cNvPr id="127" name="Rectangle 123">
              <a:extLst>
                <a:ext uri="{FF2B5EF4-FFF2-40B4-BE49-F238E27FC236}">
                  <a16:creationId xmlns:a16="http://schemas.microsoft.com/office/drawing/2014/main" id="{D5568405-8C02-4F9A-99BE-D01DBB0C11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70278" y="4606925"/>
              <a:ext cx="135546" cy="1876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120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+mj-lt"/>
                </a:rPr>
                <a:t>20</a:t>
              </a:r>
              <a:endParaRPr kumimoji="0" lang="fr-FR" altLang="fr-FR" sz="280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endParaRPr>
            </a:p>
          </p:txBody>
        </p:sp>
        <p:sp>
          <p:nvSpPr>
            <p:cNvPr id="128" name="Rectangle 124">
              <a:extLst>
                <a:ext uri="{FF2B5EF4-FFF2-40B4-BE49-F238E27FC236}">
                  <a16:creationId xmlns:a16="http://schemas.microsoft.com/office/drawing/2014/main" id="{C25FE955-F1F9-40F4-8837-C5E834976C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70278" y="4965700"/>
              <a:ext cx="135546" cy="1876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120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+mj-lt"/>
                </a:rPr>
                <a:t>10</a:t>
              </a:r>
              <a:endParaRPr kumimoji="0" lang="fr-FR" altLang="fr-FR" sz="280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endParaRPr>
            </a:p>
          </p:txBody>
        </p:sp>
        <p:sp>
          <p:nvSpPr>
            <p:cNvPr id="129" name="Rectangle 125">
              <a:extLst>
                <a:ext uri="{FF2B5EF4-FFF2-40B4-BE49-F238E27FC236}">
                  <a16:creationId xmlns:a16="http://schemas.microsoft.com/office/drawing/2014/main" id="{2D0B066C-9CB0-4210-844D-148F40F10B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38051" y="5324475"/>
              <a:ext cx="67774" cy="1876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120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+mj-lt"/>
                </a:rPr>
                <a:t>0</a:t>
              </a:r>
              <a:endParaRPr kumimoji="0" lang="fr-FR" altLang="fr-FR" sz="280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endParaRPr>
            </a:p>
          </p:txBody>
        </p:sp>
        <p:grpSp>
          <p:nvGrpSpPr>
            <p:cNvPr id="155" name="Groupe 154">
              <a:extLst>
                <a:ext uri="{FF2B5EF4-FFF2-40B4-BE49-F238E27FC236}">
                  <a16:creationId xmlns:a16="http://schemas.microsoft.com/office/drawing/2014/main" id="{A7649396-BE51-4D89-921F-AD6350227982}"/>
                </a:ext>
              </a:extLst>
            </p:cNvPr>
            <p:cNvGrpSpPr/>
            <p:nvPr/>
          </p:nvGrpSpPr>
          <p:grpSpPr>
            <a:xfrm>
              <a:off x="3444875" y="1806575"/>
              <a:ext cx="7827963" cy="3594100"/>
              <a:chOff x="3444875" y="1806575"/>
              <a:chExt cx="7827963" cy="3594100"/>
            </a:xfrm>
          </p:grpSpPr>
          <p:sp>
            <p:nvSpPr>
              <p:cNvPr id="130" name="Line 126">
                <a:extLst>
                  <a:ext uri="{FF2B5EF4-FFF2-40B4-BE49-F238E27FC236}">
                    <a16:creationId xmlns:a16="http://schemas.microsoft.com/office/drawing/2014/main" id="{9D035435-FADD-4119-9C8E-AA2A6F00257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444875" y="1806575"/>
                <a:ext cx="55563" cy="0"/>
              </a:xfrm>
              <a:prstGeom prst="line">
                <a:avLst/>
              </a:prstGeom>
              <a:noFill/>
              <a:ln w="9525">
                <a:solidFill>
                  <a:srgbClr val="00006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2800">
                  <a:solidFill>
                    <a:srgbClr val="000000"/>
                  </a:solidFill>
                  <a:latin typeface="+mj-lt"/>
                </a:endParaRPr>
              </a:p>
            </p:txBody>
          </p:sp>
          <p:sp>
            <p:nvSpPr>
              <p:cNvPr id="131" name="Line 127">
                <a:extLst>
                  <a:ext uri="{FF2B5EF4-FFF2-40B4-BE49-F238E27FC236}">
                    <a16:creationId xmlns:a16="http://schemas.microsoft.com/office/drawing/2014/main" id="{4CBE725E-CF89-40C1-8E64-FE50E6D0CE0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444875" y="2525713"/>
                <a:ext cx="55563" cy="0"/>
              </a:xfrm>
              <a:prstGeom prst="line">
                <a:avLst/>
              </a:prstGeom>
              <a:noFill/>
              <a:ln w="9525">
                <a:solidFill>
                  <a:srgbClr val="00006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2800">
                  <a:solidFill>
                    <a:srgbClr val="000000"/>
                  </a:solidFill>
                  <a:latin typeface="+mj-lt"/>
                </a:endParaRPr>
              </a:p>
            </p:txBody>
          </p:sp>
          <p:sp>
            <p:nvSpPr>
              <p:cNvPr id="132" name="Freeform 128">
                <a:extLst>
                  <a:ext uri="{FF2B5EF4-FFF2-40B4-BE49-F238E27FC236}">
                    <a16:creationId xmlns:a16="http://schemas.microsoft.com/office/drawing/2014/main" id="{D2CBB3CE-DEDF-474F-B497-4342B720E1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00438" y="1806575"/>
                <a:ext cx="0" cy="3594100"/>
              </a:xfrm>
              <a:custGeom>
                <a:avLst/>
                <a:gdLst>
                  <a:gd name="T0" fmla="*/ 2264 h 2264"/>
                  <a:gd name="T1" fmla="*/ 2038 h 2264"/>
                  <a:gd name="T2" fmla="*/ 1811 h 2264"/>
                  <a:gd name="T3" fmla="*/ 1585 h 2264"/>
                  <a:gd name="T4" fmla="*/ 1358 h 2264"/>
                  <a:gd name="T5" fmla="*/ 1132 h 2264"/>
                  <a:gd name="T6" fmla="*/ 906 h 2264"/>
                  <a:gd name="T7" fmla="*/ 679 h 2264"/>
                  <a:gd name="T8" fmla="*/ 453 h 2264"/>
                  <a:gd name="T9" fmla="*/ 226 h 2264"/>
                  <a:gd name="T10" fmla="*/ 0 h 226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  <a:cxn ang="0">
                    <a:pos x="0" y="T5"/>
                  </a:cxn>
                  <a:cxn ang="0">
                    <a:pos x="0" y="T6"/>
                  </a:cxn>
                  <a:cxn ang="0">
                    <a:pos x="0" y="T7"/>
                  </a:cxn>
                  <a:cxn ang="0">
                    <a:pos x="0" y="T8"/>
                  </a:cxn>
                  <a:cxn ang="0">
                    <a:pos x="0" y="T9"/>
                  </a:cxn>
                  <a:cxn ang="0">
                    <a:pos x="0" y="T10"/>
                  </a:cxn>
                </a:cxnLst>
                <a:rect l="0" t="0" r="r" b="b"/>
                <a:pathLst>
                  <a:path h="2264">
                    <a:moveTo>
                      <a:pt x="0" y="2264"/>
                    </a:moveTo>
                    <a:lnTo>
                      <a:pt x="0" y="2038"/>
                    </a:lnTo>
                    <a:lnTo>
                      <a:pt x="0" y="1811"/>
                    </a:lnTo>
                    <a:lnTo>
                      <a:pt x="0" y="1585"/>
                    </a:lnTo>
                    <a:lnTo>
                      <a:pt x="0" y="1358"/>
                    </a:lnTo>
                    <a:lnTo>
                      <a:pt x="0" y="1132"/>
                    </a:lnTo>
                    <a:lnTo>
                      <a:pt x="0" y="906"/>
                    </a:lnTo>
                    <a:lnTo>
                      <a:pt x="0" y="679"/>
                    </a:lnTo>
                    <a:lnTo>
                      <a:pt x="0" y="453"/>
                    </a:lnTo>
                    <a:lnTo>
                      <a:pt x="0" y="226"/>
                    </a:lnTo>
                    <a:lnTo>
                      <a:pt x="0" y="0"/>
                    </a:lnTo>
                  </a:path>
                </a:pathLst>
              </a:custGeom>
              <a:noFill/>
              <a:ln w="9525">
                <a:solidFill>
                  <a:srgbClr val="00006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2800">
                  <a:solidFill>
                    <a:srgbClr val="000000"/>
                  </a:solidFill>
                  <a:latin typeface="+mj-lt"/>
                </a:endParaRPr>
              </a:p>
            </p:txBody>
          </p:sp>
          <p:sp>
            <p:nvSpPr>
              <p:cNvPr id="133" name="Line 129">
                <a:extLst>
                  <a:ext uri="{FF2B5EF4-FFF2-40B4-BE49-F238E27FC236}">
                    <a16:creationId xmlns:a16="http://schemas.microsoft.com/office/drawing/2014/main" id="{2ACC3D8C-3C5D-46FC-B466-EF85437E897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444875" y="2165350"/>
                <a:ext cx="55563" cy="0"/>
              </a:xfrm>
              <a:prstGeom prst="line">
                <a:avLst/>
              </a:prstGeom>
              <a:noFill/>
              <a:ln w="9525">
                <a:solidFill>
                  <a:srgbClr val="00006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2800">
                  <a:solidFill>
                    <a:srgbClr val="000000"/>
                  </a:solidFill>
                  <a:latin typeface="+mj-lt"/>
                </a:endParaRPr>
              </a:p>
            </p:txBody>
          </p:sp>
          <p:sp>
            <p:nvSpPr>
              <p:cNvPr id="134" name="Line 130">
                <a:extLst>
                  <a:ext uri="{FF2B5EF4-FFF2-40B4-BE49-F238E27FC236}">
                    <a16:creationId xmlns:a16="http://schemas.microsoft.com/office/drawing/2014/main" id="{A9D7B872-392C-4E6C-8513-DAAEF357A86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444875" y="3244850"/>
                <a:ext cx="55563" cy="0"/>
              </a:xfrm>
              <a:prstGeom prst="line">
                <a:avLst/>
              </a:prstGeom>
              <a:noFill/>
              <a:ln w="9525">
                <a:solidFill>
                  <a:srgbClr val="00006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2800">
                  <a:solidFill>
                    <a:srgbClr val="000000"/>
                  </a:solidFill>
                  <a:latin typeface="+mj-lt"/>
                </a:endParaRPr>
              </a:p>
            </p:txBody>
          </p:sp>
          <p:sp>
            <p:nvSpPr>
              <p:cNvPr id="135" name="Line 131">
                <a:extLst>
                  <a:ext uri="{FF2B5EF4-FFF2-40B4-BE49-F238E27FC236}">
                    <a16:creationId xmlns:a16="http://schemas.microsoft.com/office/drawing/2014/main" id="{8AFBA609-7473-4CD3-A33B-269F79F17C1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444875" y="2884488"/>
                <a:ext cx="55563" cy="0"/>
              </a:xfrm>
              <a:prstGeom prst="line">
                <a:avLst/>
              </a:prstGeom>
              <a:noFill/>
              <a:ln w="9525">
                <a:solidFill>
                  <a:srgbClr val="00006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2800">
                  <a:solidFill>
                    <a:srgbClr val="000000"/>
                  </a:solidFill>
                  <a:latin typeface="+mj-lt"/>
                </a:endParaRPr>
              </a:p>
            </p:txBody>
          </p:sp>
          <p:sp>
            <p:nvSpPr>
              <p:cNvPr id="136" name="Line 132">
                <a:extLst>
                  <a:ext uri="{FF2B5EF4-FFF2-40B4-BE49-F238E27FC236}">
                    <a16:creationId xmlns:a16="http://schemas.microsoft.com/office/drawing/2014/main" id="{78D227CD-B671-4F8A-BCF7-0350C6A53AA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444875" y="3962400"/>
                <a:ext cx="55563" cy="0"/>
              </a:xfrm>
              <a:prstGeom prst="line">
                <a:avLst/>
              </a:prstGeom>
              <a:noFill/>
              <a:ln w="9525">
                <a:solidFill>
                  <a:srgbClr val="00006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2800">
                  <a:solidFill>
                    <a:srgbClr val="000000"/>
                  </a:solidFill>
                  <a:latin typeface="+mj-lt"/>
                </a:endParaRPr>
              </a:p>
            </p:txBody>
          </p:sp>
          <p:sp>
            <p:nvSpPr>
              <p:cNvPr id="137" name="Line 133">
                <a:extLst>
                  <a:ext uri="{FF2B5EF4-FFF2-40B4-BE49-F238E27FC236}">
                    <a16:creationId xmlns:a16="http://schemas.microsoft.com/office/drawing/2014/main" id="{02798A13-D7A4-460F-8921-A501D6000AF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444875" y="3603625"/>
                <a:ext cx="55563" cy="0"/>
              </a:xfrm>
              <a:prstGeom prst="line">
                <a:avLst/>
              </a:prstGeom>
              <a:noFill/>
              <a:ln w="9525">
                <a:solidFill>
                  <a:srgbClr val="00006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2800">
                  <a:solidFill>
                    <a:srgbClr val="000000"/>
                  </a:solidFill>
                  <a:latin typeface="+mj-lt"/>
                </a:endParaRPr>
              </a:p>
            </p:txBody>
          </p:sp>
          <p:sp>
            <p:nvSpPr>
              <p:cNvPr id="138" name="Line 134">
                <a:extLst>
                  <a:ext uri="{FF2B5EF4-FFF2-40B4-BE49-F238E27FC236}">
                    <a16:creationId xmlns:a16="http://schemas.microsoft.com/office/drawing/2014/main" id="{AD9F210E-338A-45CD-B4D5-6992321B79E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444875" y="4681538"/>
                <a:ext cx="55563" cy="0"/>
              </a:xfrm>
              <a:prstGeom prst="line">
                <a:avLst/>
              </a:prstGeom>
              <a:noFill/>
              <a:ln w="9525">
                <a:solidFill>
                  <a:srgbClr val="00006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2800">
                  <a:solidFill>
                    <a:srgbClr val="000000"/>
                  </a:solidFill>
                  <a:latin typeface="+mj-lt"/>
                </a:endParaRPr>
              </a:p>
            </p:txBody>
          </p:sp>
          <p:sp>
            <p:nvSpPr>
              <p:cNvPr id="139" name="Line 135">
                <a:extLst>
                  <a:ext uri="{FF2B5EF4-FFF2-40B4-BE49-F238E27FC236}">
                    <a16:creationId xmlns:a16="http://schemas.microsoft.com/office/drawing/2014/main" id="{CE5D9942-AF31-49C4-8DD2-369EB34F743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444875" y="4322763"/>
                <a:ext cx="55563" cy="0"/>
              </a:xfrm>
              <a:prstGeom prst="line">
                <a:avLst/>
              </a:prstGeom>
              <a:noFill/>
              <a:ln w="9525">
                <a:solidFill>
                  <a:srgbClr val="00006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2800">
                  <a:solidFill>
                    <a:srgbClr val="000000"/>
                  </a:solidFill>
                  <a:latin typeface="+mj-lt"/>
                </a:endParaRPr>
              </a:p>
            </p:txBody>
          </p:sp>
          <p:sp>
            <p:nvSpPr>
              <p:cNvPr id="140" name="Line 136">
                <a:extLst>
                  <a:ext uri="{FF2B5EF4-FFF2-40B4-BE49-F238E27FC236}">
                    <a16:creationId xmlns:a16="http://schemas.microsoft.com/office/drawing/2014/main" id="{EDFF2C88-D34F-49FD-BA7E-AE6BE4000D7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444875" y="5041900"/>
                <a:ext cx="55563" cy="0"/>
              </a:xfrm>
              <a:prstGeom prst="line">
                <a:avLst/>
              </a:prstGeom>
              <a:noFill/>
              <a:ln w="9525">
                <a:solidFill>
                  <a:srgbClr val="00006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2800">
                  <a:solidFill>
                    <a:srgbClr val="000000"/>
                  </a:solidFill>
                  <a:latin typeface="+mj-lt"/>
                </a:endParaRPr>
              </a:p>
            </p:txBody>
          </p:sp>
          <p:sp>
            <p:nvSpPr>
              <p:cNvPr id="141" name="Freeform 137">
                <a:extLst>
                  <a:ext uri="{FF2B5EF4-FFF2-40B4-BE49-F238E27FC236}">
                    <a16:creationId xmlns:a16="http://schemas.microsoft.com/office/drawing/2014/main" id="{3CE93B97-B52D-4BFA-9A54-EFC414F0FF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44875" y="5400675"/>
                <a:ext cx="7827963" cy="0"/>
              </a:xfrm>
              <a:custGeom>
                <a:avLst/>
                <a:gdLst>
                  <a:gd name="T0" fmla="*/ 0 w 4931"/>
                  <a:gd name="T1" fmla="*/ 35 w 4931"/>
                  <a:gd name="T2" fmla="*/ 4931 w 493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4931">
                    <a:moveTo>
                      <a:pt x="0" y="0"/>
                    </a:moveTo>
                    <a:lnTo>
                      <a:pt x="35" y="0"/>
                    </a:lnTo>
                    <a:lnTo>
                      <a:pt x="4931" y="0"/>
                    </a:lnTo>
                  </a:path>
                </a:pathLst>
              </a:custGeom>
              <a:noFill/>
              <a:ln w="9525">
                <a:solidFill>
                  <a:srgbClr val="00006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2800">
                  <a:solidFill>
                    <a:srgbClr val="000000"/>
                  </a:solidFill>
                  <a:latin typeface="+mj-lt"/>
                </a:endParaRPr>
              </a:p>
            </p:txBody>
          </p:sp>
        </p:grpSp>
        <p:sp>
          <p:nvSpPr>
            <p:cNvPr id="142" name="Rectangle 138">
              <a:extLst>
                <a:ext uri="{FF2B5EF4-FFF2-40B4-BE49-F238E27FC236}">
                  <a16:creationId xmlns:a16="http://schemas.microsoft.com/office/drawing/2014/main" id="{323D2C15-0885-4FF1-B695-7A39E03CB0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91756" y="5487035"/>
              <a:ext cx="112033" cy="1876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fr-FR" altLang="fr-FR" sz="1200" b="1" dirty="0">
                  <a:solidFill>
                    <a:srgbClr val="000000"/>
                  </a:solidFill>
                  <a:latin typeface="+mj-lt"/>
                </a:rPr>
                <a:t>J0</a:t>
              </a:r>
              <a:endParaRPr kumimoji="0" lang="fr-FR" altLang="fr-FR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endParaRPr>
            </a:p>
          </p:txBody>
        </p:sp>
        <p:sp>
          <p:nvSpPr>
            <p:cNvPr id="143" name="Rectangle 139">
              <a:extLst>
                <a:ext uri="{FF2B5EF4-FFF2-40B4-BE49-F238E27FC236}">
                  <a16:creationId xmlns:a16="http://schemas.microsoft.com/office/drawing/2014/main" id="{89106AB6-09F8-42CA-BAE1-101F52565C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59348" y="5487035"/>
              <a:ext cx="188105" cy="1876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1200" b="1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+mj-lt"/>
                </a:rPr>
                <a:t>W4</a:t>
              </a:r>
              <a:endParaRPr kumimoji="0" lang="fr-FR" altLang="fr-FR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endParaRPr>
            </a:p>
          </p:txBody>
        </p:sp>
        <p:sp>
          <p:nvSpPr>
            <p:cNvPr id="144" name="Rectangle 140">
              <a:extLst>
                <a:ext uri="{FF2B5EF4-FFF2-40B4-BE49-F238E27FC236}">
                  <a16:creationId xmlns:a16="http://schemas.microsoft.com/office/drawing/2014/main" id="{B9EE7E20-E2C0-4139-8E19-7F6FE823A9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64189" y="5487035"/>
              <a:ext cx="188105" cy="1876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1200" b="1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+mj-lt"/>
                </a:rPr>
                <a:t>W8</a:t>
              </a:r>
              <a:endParaRPr kumimoji="0" lang="fr-FR" altLang="fr-FR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endParaRPr>
            </a:p>
          </p:txBody>
        </p:sp>
        <p:sp>
          <p:nvSpPr>
            <p:cNvPr id="145" name="Rectangle 141">
              <a:extLst>
                <a:ext uri="{FF2B5EF4-FFF2-40B4-BE49-F238E27FC236}">
                  <a16:creationId xmlns:a16="http://schemas.microsoft.com/office/drawing/2014/main" id="{30447FBC-6361-4FE0-B025-F741AE17CC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34341" y="5487035"/>
              <a:ext cx="255879" cy="1876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1200" b="1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+mj-lt"/>
                </a:rPr>
                <a:t>W12</a:t>
              </a:r>
              <a:endParaRPr kumimoji="0" lang="fr-FR" altLang="fr-FR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endParaRPr>
            </a:p>
          </p:txBody>
        </p:sp>
        <p:sp>
          <p:nvSpPr>
            <p:cNvPr id="146" name="Rectangle 142">
              <a:extLst>
                <a:ext uri="{FF2B5EF4-FFF2-40B4-BE49-F238E27FC236}">
                  <a16:creationId xmlns:a16="http://schemas.microsoft.com/office/drawing/2014/main" id="{16D2E7A7-468B-4564-ACD8-3C5FA06B50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39180" y="5487035"/>
              <a:ext cx="255879" cy="1876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1200" b="1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+mj-lt"/>
                </a:rPr>
                <a:t>W24</a:t>
              </a:r>
              <a:endParaRPr kumimoji="0" lang="fr-FR" altLang="fr-FR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endParaRPr>
            </a:p>
          </p:txBody>
        </p:sp>
        <p:sp>
          <p:nvSpPr>
            <p:cNvPr id="147" name="Rectangle 143">
              <a:extLst>
                <a:ext uri="{FF2B5EF4-FFF2-40B4-BE49-F238E27FC236}">
                  <a16:creationId xmlns:a16="http://schemas.microsoft.com/office/drawing/2014/main" id="{A1B0B93A-663C-4F10-8AE3-9FB0EDFAB5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44018" y="5487035"/>
              <a:ext cx="255879" cy="1876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1200" b="1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+mj-lt"/>
                </a:rPr>
                <a:t>W36</a:t>
              </a:r>
              <a:endParaRPr kumimoji="0" lang="fr-FR" altLang="fr-FR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endParaRPr>
            </a:p>
          </p:txBody>
        </p:sp>
        <p:sp>
          <p:nvSpPr>
            <p:cNvPr id="148" name="Rectangle 144">
              <a:extLst>
                <a:ext uri="{FF2B5EF4-FFF2-40B4-BE49-F238E27FC236}">
                  <a16:creationId xmlns:a16="http://schemas.microsoft.com/office/drawing/2014/main" id="{36A4808E-76C1-4F46-BEA4-A52F830779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48856" y="5487035"/>
              <a:ext cx="255879" cy="1876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1200" b="1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+mj-lt"/>
                </a:rPr>
                <a:t>W48</a:t>
              </a:r>
              <a:endParaRPr kumimoji="0" lang="fr-FR" altLang="fr-FR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endParaRPr>
            </a:p>
          </p:txBody>
        </p:sp>
        <p:sp>
          <p:nvSpPr>
            <p:cNvPr id="149" name="Rectangle 145">
              <a:extLst>
                <a:ext uri="{FF2B5EF4-FFF2-40B4-BE49-F238E27FC236}">
                  <a16:creationId xmlns:a16="http://schemas.microsoft.com/office/drawing/2014/main" id="{FE749031-1545-4735-B4B4-6FD90FF447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53692" y="5487035"/>
              <a:ext cx="255879" cy="1876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1200" b="1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+mj-lt"/>
                </a:rPr>
                <a:t>W60</a:t>
              </a:r>
              <a:endParaRPr kumimoji="0" lang="fr-FR" altLang="fr-FR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endParaRPr>
            </a:p>
          </p:txBody>
        </p:sp>
        <p:sp>
          <p:nvSpPr>
            <p:cNvPr id="150" name="Rectangle 146">
              <a:extLst>
                <a:ext uri="{FF2B5EF4-FFF2-40B4-BE49-F238E27FC236}">
                  <a16:creationId xmlns:a16="http://schemas.microsoft.com/office/drawing/2014/main" id="{7E347471-D3BA-4676-AB2A-2028DC6438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56943" y="5487035"/>
              <a:ext cx="255879" cy="1876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1200" b="1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+mj-lt"/>
                </a:rPr>
                <a:t>W72</a:t>
              </a:r>
              <a:endParaRPr kumimoji="0" lang="fr-FR" altLang="fr-FR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endParaRPr>
            </a:p>
          </p:txBody>
        </p:sp>
        <p:sp>
          <p:nvSpPr>
            <p:cNvPr id="151" name="Rectangle 147">
              <a:extLst>
                <a:ext uri="{FF2B5EF4-FFF2-40B4-BE49-F238E27FC236}">
                  <a16:creationId xmlns:a16="http://schemas.microsoft.com/office/drawing/2014/main" id="{7416A2AF-7A14-4493-93C0-26EBF2FD71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61781" y="5487035"/>
              <a:ext cx="255879" cy="1876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1200" b="1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+mj-lt"/>
                </a:rPr>
                <a:t>W84</a:t>
              </a:r>
              <a:endParaRPr kumimoji="0" lang="fr-FR" altLang="fr-FR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endParaRPr>
            </a:p>
          </p:txBody>
        </p:sp>
        <p:sp>
          <p:nvSpPr>
            <p:cNvPr id="152" name="Rectangle 148">
              <a:extLst>
                <a:ext uri="{FF2B5EF4-FFF2-40B4-BE49-F238E27FC236}">
                  <a16:creationId xmlns:a16="http://schemas.microsoft.com/office/drawing/2014/main" id="{C20D347A-6AC8-448D-9655-AE65EF5F2E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66618" y="5487035"/>
              <a:ext cx="255879" cy="1876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1200" b="1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+mj-lt"/>
                </a:rPr>
                <a:t>W96</a:t>
              </a:r>
              <a:endParaRPr kumimoji="0" lang="fr-FR" altLang="fr-FR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endParaRPr>
            </a:p>
          </p:txBody>
        </p:sp>
        <p:sp>
          <p:nvSpPr>
            <p:cNvPr id="153" name="Rectangle 149">
              <a:extLst>
                <a:ext uri="{FF2B5EF4-FFF2-40B4-BE49-F238E27FC236}">
                  <a16:creationId xmlns:a16="http://schemas.microsoft.com/office/drawing/2014/main" id="{EE90D582-B777-45FD-8738-43C5366AF8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38366" y="5487035"/>
              <a:ext cx="323652" cy="1876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1200" b="1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+mj-lt"/>
                </a:rPr>
                <a:t>W120</a:t>
              </a:r>
              <a:endParaRPr kumimoji="0" lang="fr-FR" altLang="fr-FR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endParaRPr>
            </a:p>
          </p:txBody>
        </p:sp>
        <p:sp>
          <p:nvSpPr>
            <p:cNvPr id="154" name="Rectangle 150">
              <a:extLst>
                <a:ext uri="{FF2B5EF4-FFF2-40B4-BE49-F238E27FC236}">
                  <a16:creationId xmlns:a16="http://schemas.microsoft.com/office/drawing/2014/main" id="{B0495302-FFB3-4F46-B02A-CE1C7BF175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843204" y="5487035"/>
              <a:ext cx="323652" cy="1876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1200" b="1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+mj-lt"/>
                </a:rPr>
                <a:t>W144</a:t>
              </a:r>
              <a:endParaRPr kumimoji="0" lang="fr-FR" altLang="fr-FR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endParaRPr>
            </a:p>
          </p:txBody>
        </p:sp>
      </p:grpSp>
      <p:sp>
        <p:nvSpPr>
          <p:cNvPr id="156" name="Rectangle 112">
            <a:extLst>
              <a:ext uri="{FF2B5EF4-FFF2-40B4-BE49-F238E27FC236}">
                <a16:creationId xmlns:a16="http://schemas.microsoft.com/office/drawing/2014/main" id="{F567A371-88CA-4356-BD4A-9642A43D88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4140" y="3620556"/>
            <a:ext cx="144000" cy="187343"/>
          </a:xfrm>
          <a:prstGeom prst="rect">
            <a:avLst/>
          </a:prstGeom>
          <a:solidFill>
            <a:srgbClr val="AAD5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280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157" name="Rectangle 113">
            <a:extLst>
              <a:ext uri="{FF2B5EF4-FFF2-40B4-BE49-F238E27FC236}">
                <a16:creationId xmlns:a16="http://schemas.microsoft.com/office/drawing/2014/main" id="{25F32F0C-DC2B-483B-84CB-47958862B1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4140" y="3909964"/>
            <a:ext cx="144000" cy="187343"/>
          </a:xfrm>
          <a:prstGeom prst="rect">
            <a:avLst/>
          </a:prstGeom>
          <a:solidFill>
            <a:srgbClr val="409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280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158" name="Rectangle 114">
            <a:extLst>
              <a:ext uri="{FF2B5EF4-FFF2-40B4-BE49-F238E27FC236}">
                <a16:creationId xmlns:a16="http://schemas.microsoft.com/office/drawing/2014/main" id="{51E46C49-F7CB-45BA-A0E6-445ED811B9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4140" y="4199372"/>
            <a:ext cx="144000" cy="187343"/>
          </a:xfrm>
          <a:prstGeom prst="rect">
            <a:avLst/>
          </a:prstGeom>
          <a:solidFill>
            <a:srgbClr val="0066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280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159" name="Rectangle 112">
            <a:extLst>
              <a:ext uri="{FF2B5EF4-FFF2-40B4-BE49-F238E27FC236}">
                <a16:creationId xmlns:a16="http://schemas.microsoft.com/office/drawing/2014/main" id="{29B97870-1C0A-49E4-B64A-72D5467578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4140" y="3331147"/>
            <a:ext cx="144000" cy="187343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280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160" name="Rectangle 112">
            <a:extLst>
              <a:ext uri="{FF2B5EF4-FFF2-40B4-BE49-F238E27FC236}">
                <a16:creationId xmlns:a16="http://schemas.microsoft.com/office/drawing/2014/main" id="{1DF7E78C-B9F1-4134-8F49-61B269FD87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4140" y="3041738"/>
            <a:ext cx="144000" cy="187343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280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163" name="Rectangle 112">
            <a:extLst>
              <a:ext uri="{FF2B5EF4-FFF2-40B4-BE49-F238E27FC236}">
                <a16:creationId xmlns:a16="http://schemas.microsoft.com/office/drawing/2014/main" id="{4ED91EB5-4682-4738-A8EE-0BB1A44552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8182" y="3620556"/>
            <a:ext cx="144000" cy="187343"/>
          </a:xfrm>
          <a:prstGeom prst="rect">
            <a:avLst/>
          </a:prstGeom>
          <a:solidFill>
            <a:srgbClr val="FCCAA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280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164" name="Rectangle 113">
            <a:extLst>
              <a:ext uri="{FF2B5EF4-FFF2-40B4-BE49-F238E27FC236}">
                <a16:creationId xmlns:a16="http://schemas.microsoft.com/office/drawing/2014/main" id="{78E0F2E1-0334-4345-9C4B-B992E1E797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8182" y="3909964"/>
            <a:ext cx="144000" cy="187343"/>
          </a:xfrm>
          <a:prstGeom prst="rect">
            <a:avLst/>
          </a:prstGeom>
          <a:solidFill>
            <a:srgbClr val="F69A5C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280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165" name="Rectangle 114">
            <a:extLst>
              <a:ext uri="{FF2B5EF4-FFF2-40B4-BE49-F238E27FC236}">
                <a16:creationId xmlns:a16="http://schemas.microsoft.com/office/drawing/2014/main" id="{D49F472A-B9C5-4FA9-970B-E09DBC390D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8182" y="4199372"/>
            <a:ext cx="144000" cy="187343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280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166" name="Rectangle 112">
            <a:extLst>
              <a:ext uri="{FF2B5EF4-FFF2-40B4-BE49-F238E27FC236}">
                <a16:creationId xmlns:a16="http://schemas.microsoft.com/office/drawing/2014/main" id="{D016E55F-B174-40EC-B21D-E6809CDE25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8182" y="3331147"/>
            <a:ext cx="144000" cy="187343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280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167" name="Rectangle 112">
            <a:extLst>
              <a:ext uri="{FF2B5EF4-FFF2-40B4-BE49-F238E27FC236}">
                <a16:creationId xmlns:a16="http://schemas.microsoft.com/office/drawing/2014/main" id="{C322883E-CB05-46B4-89E3-5DA80FA2B9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8182" y="3041738"/>
            <a:ext cx="144000" cy="187343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280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168" name="Rectangle 115">
            <a:extLst>
              <a:ext uri="{FF2B5EF4-FFF2-40B4-BE49-F238E27FC236}">
                <a16:creationId xmlns:a16="http://schemas.microsoft.com/office/drawing/2014/main" id="{A6E2BF12-67F8-46A6-A729-5EA1163089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472" y="2474998"/>
            <a:ext cx="57547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2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rPr>
              <a:t>DTG/3TC</a:t>
            </a:r>
            <a:br>
              <a:rPr kumimoji="0" lang="fr-FR" altLang="fr-FR" sz="12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rPr>
            </a:br>
            <a:r>
              <a:rPr kumimoji="0" lang="fr-FR" altLang="fr-FR" sz="120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rPr>
              <a:t>(N = 369)</a:t>
            </a:r>
            <a:endParaRPr kumimoji="0" lang="fr-FR" altLang="fr-FR" sz="280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+mj-lt"/>
            </a:endParaRPr>
          </a:p>
        </p:txBody>
      </p:sp>
      <p:sp>
        <p:nvSpPr>
          <p:cNvPr id="169" name="Rectangle 115">
            <a:extLst>
              <a:ext uri="{FF2B5EF4-FFF2-40B4-BE49-F238E27FC236}">
                <a16:creationId xmlns:a16="http://schemas.microsoft.com/office/drawing/2014/main" id="{783B32A7-D126-44E8-BDA4-737D28F625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8097" y="2474998"/>
            <a:ext cx="95289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fr-FR" sz="12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rPr>
              <a:t>TAF-based 3DR</a:t>
            </a:r>
            <a:br>
              <a:rPr kumimoji="0" lang="en-US" altLang="fr-FR" sz="12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rPr>
            </a:br>
            <a:r>
              <a:rPr kumimoji="0" lang="en-US" altLang="fr-FR" sz="120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rPr>
              <a:t>(N = 372)</a:t>
            </a:r>
            <a:endParaRPr kumimoji="0" lang="en-US" altLang="fr-FR" sz="280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+mj-lt"/>
            </a:endParaRPr>
          </a:p>
        </p:txBody>
      </p:sp>
      <p:sp>
        <p:nvSpPr>
          <p:cNvPr id="170" name="Rectangle 115">
            <a:extLst>
              <a:ext uri="{FF2B5EF4-FFF2-40B4-BE49-F238E27FC236}">
                <a16:creationId xmlns:a16="http://schemas.microsoft.com/office/drawing/2014/main" id="{39C9BB54-E5D1-4F64-9C5C-6A0A31886C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6797" y="3052220"/>
            <a:ext cx="463268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1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rPr>
              <a:t>No data</a:t>
            </a:r>
            <a:endParaRPr kumimoji="0" lang="fr-FR" altLang="fr-FR" sz="24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+mj-lt"/>
            </a:endParaRPr>
          </a:p>
        </p:txBody>
      </p:sp>
      <p:sp>
        <p:nvSpPr>
          <p:cNvPr id="171" name="Rectangle 115">
            <a:extLst>
              <a:ext uri="{FF2B5EF4-FFF2-40B4-BE49-F238E27FC236}">
                <a16:creationId xmlns:a16="http://schemas.microsoft.com/office/drawing/2014/main" id="{304CE697-6612-4A14-B4A8-57BCD49A14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6797" y="3342762"/>
            <a:ext cx="1828062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fr-FR" sz="1100" b="1" dirty="0">
                <a:solidFill>
                  <a:srgbClr val="000000"/>
                </a:solidFill>
                <a:latin typeface="+mj-lt"/>
              </a:rPr>
              <a:t>Discontinuation other reason</a:t>
            </a:r>
            <a:endParaRPr kumimoji="0" lang="en-US" altLang="fr-FR" sz="24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+mj-lt"/>
            </a:endParaRPr>
          </a:p>
        </p:txBody>
      </p:sp>
      <p:sp>
        <p:nvSpPr>
          <p:cNvPr id="172" name="Rectangle 115">
            <a:extLst>
              <a:ext uri="{FF2B5EF4-FFF2-40B4-BE49-F238E27FC236}">
                <a16:creationId xmlns:a16="http://schemas.microsoft.com/office/drawing/2014/main" id="{B2B248FA-DAC9-4D37-8C87-C9461E30BD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6797" y="3631038"/>
            <a:ext cx="1106072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1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rPr>
              <a:t>HIV RNA ≥ 40 c/</a:t>
            </a:r>
            <a:r>
              <a:rPr kumimoji="0" lang="fr-FR" altLang="fr-FR" sz="11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+mj-lt"/>
              </a:rPr>
              <a:t>mL</a:t>
            </a:r>
            <a:endParaRPr kumimoji="0" lang="fr-FR" altLang="fr-FR" sz="24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+mj-lt"/>
            </a:endParaRPr>
          </a:p>
        </p:txBody>
      </p:sp>
      <p:sp>
        <p:nvSpPr>
          <p:cNvPr id="173" name="Rectangle 115">
            <a:extLst>
              <a:ext uri="{FF2B5EF4-FFF2-40B4-BE49-F238E27FC236}">
                <a16:creationId xmlns:a16="http://schemas.microsoft.com/office/drawing/2014/main" id="{F2DE386E-F063-4519-89B4-00D9049946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6797" y="3920446"/>
            <a:ext cx="1333698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1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rPr>
              <a:t>HIV RNA &lt; 40 c/</a:t>
            </a:r>
            <a:r>
              <a:rPr kumimoji="0" lang="fr-FR" altLang="fr-FR" sz="11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+mj-lt"/>
              </a:rPr>
              <a:t>mL</a:t>
            </a:r>
            <a:r>
              <a:rPr lang="fr-FR" altLang="fr-FR" sz="1100" b="1" dirty="0">
                <a:solidFill>
                  <a:srgbClr val="000000"/>
                </a:solidFill>
                <a:latin typeface="+mj-lt"/>
              </a:rPr>
              <a:t>, TD</a:t>
            </a:r>
            <a:endParaRPr kumimoji="0" lang="fr-FR" altLang="fr-FR" sz="24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+mj-lt"/>
            </a:endParaRPr>
          </a:p>
        </p:txBody>
      </p:sp>
      <p:sp>
        <p:nvSpPr>
          <p:cNvPr id="174" name="Rectangle 115">
            <a:extLst>
              <a:ext uri="{FF2B5EF4-FFF2-40B4-BE49-F238E27FC236}">
                <a16:creationId xmlns:a16="http://schemas.microsoft.com/office/drawing/2014/main" id="{EA38804D-455E-4776-94A3-D172BF3A81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6797" y="4209854"/>
            <a:ext cx="1426673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1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rPr>
              <a:t>HIV RNA &lt; 40 c/</a:t>
            </a:r>
            <a:r>
              <a:rPr kumimoji="0" lang="fr-FR" altLang="fr-FR" sz="11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+mj-lt"/>
              </a:rPr>
              <a:t>mL</a:t>
            </a:r>
            <a:r>
              <a:rPr lang="fr-FR" altLang="fr-FR" sz="1100" b="1" dirty="0">
                <a:solidFill>
                  <a:srgbClr val="000000"/>
                </a:solidFill>
                <a:latin typeface="+mj-lt"/>
              </a:rPr>
              <a:t>, TND</a:t>
            </a:r>
            <a:endParaRPr kumimoji="0" lang="fr-FR" altLang="fr-FR" sz="24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+mj-lt"/>
            </a:endParaRPr>
          </a:p>
        </p:txBody>
      </p:sp>
      <p:sp>
        <p:nvSpPr>
          <p:cNvPr id="177" name="Text Box 2">
            <a:extLst>
              <a:ext uri="{FF2B5EF4-FFF2-40B4-BE49-F238E27FC236}">
                <a16:creationId xmlns:a16="http://schemas.microsoft.com/office/drawing/2014/main" id="{41051EA6-62C5-AB41-BF9B-0546A91EDF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71988" y="2002285"/>
            <a:ext cx="60198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ＭＳ Ｐゴシック" pitchFamily="34" charset="-128"/>
                <a:cs typeface="Arial" charset="0"/>
              </a:rPr>
              <a:t>% </a:t>
            </a:r>
            <a:r>
              <a:rPr lang="da-DK" sz="2000" b="1" dirty="0">
                <a:solidFill>
                  <a:srgbClr val="0070C0"/>
                </a:solidFill>
                <a:latin typeface="+mj-lt"/>
                <a:ea typeface="ＭＳ Ｐゴシック" pitchFamily="34" charset="-128"/>
                <a:cs typeface="Arial" charset="0"/>
              </a:rPr>
              <a:t>of</a:t>
            </a:r>
            <a:r>
              <a:rPr kumimoji="0" lang="da-DK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ＭＳ Ｐゴシック" pitchFamily="34" charset="-128"/>
                <a:cs typeface="Arial" charset="0"/>
              </a:rPr>
              <a:t> patients with HIV RNA &lt; 40 c/</a:t>
            </a:r>
            <a:r>
              <a:rPr kumimoji="0" lang="da-DK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ＭＳ Ｐゴシック" pitchFamily="34" charset="-128"/>
                <a:cs typeface="Arial" charset="0"/>
              </a:rPr>
              <a:t>mL</a:t>
            </a:r>
            <a:r>
              <a:rPr kumimoji="0" lang="da-DK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ＭＳ Ｐゴシック" pitchFamily="34" charset="-128"/>
                <a:cs typeface="Arial" charset="0"/>
              </a:rPr>
              <a:t> TD et TND</a:t>
            </a:r>
            <a:endParaRPr kumimoji="0" lang="fr-FR" sz="2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j-lt"/>
              <a:ea typeface="ＭＳ Ｐゴシック" pitchFamily="34" charset="-128"/>
              <a:cs typeface="Arial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B548B6B8-45B8-2449-8431-FA44190A1875}"/>
              </a:ext>
            </a:extLst>
          </p:cNvPr>
          <p:cNvSpPr txBox="1"/>
          <p:nvPr/>
        </p:nvSpPr>
        <p:spPr>
          <a:xfrm>
            <a:off x="228600" y="6196667"/>
            <a:ext cx="21037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+mj-lt"/>
              </a:rPr>
              <a:t>TD = Target detected</a:t>
            </a:r>
          </a:p>
          <a:p>
            <a:r>
              <a:rPr lang="en-US" sz="1400" dirty="0">
                <a:solidFill>
                  <a:srgbClr val="000000"/>
                </a:solidFill>
                <a:latin typeface="+mj-lt"/>
              </a:rPr>
              <a:t>TND = Target not detected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7BE6690D-0481-C744-A166-812036ABB872}"/>
              </a:ext>
            </a:extLst>
          </p:cNvPr>
          <p:cNvSpPr txBox="1"/>
          <p:nvPr/>
        </p:nvSpPr>
        <p:spPr>
          <a:xfrm>
            <a:off x="2882900" y="2184400"/>
            <a:ext cx="3161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>
                <a:latin typeface="+mj-lt"/>
              </a:rPr>
              <a:t>%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8E7C856A-82C2-224B-A4EF-82C561325201}"/>
              </a:ext>
            </a:extLst>
          </p:cNvPr>
          <p:cNvSpPr txBox="1"/>
          <p:nvPr/>
        </p:nvSpPr>
        <p:spPr>
          <a:xfrm>
            <a:off x="11473858" y="3196428"/>
            <a:ext cx="3545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b="1" dirty="0">
                <a:solidFill>
                  <a:schemeClr val="bg1"/>
                </a:solidFill>
                <a:latin typeface="+mj-lt"/>
              </a:rPr>
              <a:t>76</a:t>
            </a:r>
          </a:p>
        </p:txBody>
      </p:sp>
      <p:sp>
        <p:nvSpPr>
          <p:cNvPr id="178" name="ZoneTexte 177">
            <a:extLst>
              <a:ext uri="{FF2B5EF4-FFF2-40B4-BE49-F238E27FC236}">
                <a16:creationId xmlns:a16="http://schemas.microsoft.com/office/drawing/2014/main" id="{6953DB8A-5695-9D44-BE64-CA78E4866460}"/>
              </a:ext>
            </a:extLst>
          </p:cNvPr>
          <p:cNvSpPr txBox="1"/>
          <p:nvPr/>
        </p:nvSpPr>
        <p:spPr>
          <a:xfrm>
            <a:off x="11740050" y="3243351"/>
            <a:ext cx="3545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b="1" dirty="0">
                <a:solidFill>
                  <a:schemeClr val="bg1"/>
                </a:solidFill>
                <a:latin typeface="+mj-lt"/>
              </a:rPr>
              <a:t>72</a:t>
            </a:r>
          </a:p>
        </p:txBody>
      </p:sp>
      <p:sp>
        <p:nvSpPr>
          <p:cNvPr id="179" name="Titre 2">
            <a:extLst>
              <a:ext uri="{FF2B5EF4-FFF2-40B4-BE49-F238E27FC236}">
                <a16:creationId xmlns:a16="http://schemas.microsoft.com/office/drawing/2014/main" id="{B9DC7FFA-311B-C142-97AC-F81233D1EA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TANGO Study: residual replication at W144</a:t>
            </a:r>
          </a:p>
        </p:txBody>
      </p:sp>
      <p:sp>
        <p:nvSpPr>
          <p:cNvPr id="180" name="Rectangle 3">
            <a:extLst>
              <a:ext uri="{FF2B5EF4-FFF2-40B4-BE49-F238E27FC236}">
                <a16:creationId xmlns:a16="http://schemas.microsoft.com/office/drawing/2014/main" id="{54461CC5-E202-DB48-9EDE-5310120A631A}"/>
              </a:ext>
            </a:extLst>
          </p:cNvPr>
          <p:cNvSpPr txBox="1">
            <a:spLocks noChangeArrowheads="1"/>
          </p:cNvSpPr>
          <p:nvPr/>
        </p:nvSpPr>
        <p:spPr>
          <a:xfrm>
            <a:off x="442922" y="1284876"/>
            <a:ext cx="8560732" cy="770166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70C0"/>
              </a:buClr>
              <a:buChar char="•"/>
              <a:defRPr sz="2400">
                <a:solidFill>
                  <a:srgbClr val="000066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70C0"/>
              </a:buClr>
              <a:buChar char="–"/>
              <a:defRPr sz="2400">
                <a:solidFill>
                  <a:srgbClr val="000066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70C0"/>
              </a:buClr>
              <a:buChar char="•"/>
              <a:defRPr sz="2000">
                <a:solidFill>
                  <a:srgbClr val="000066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70C0"/>
              </a:buClr>
              <a:buChar char="–"/>
              <a:defRPr sz="2000">
                <a:solidFill>
                  <a:srgbClr val="000066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70C0"/>
              </a:buClr>
              <a:buChar char="»"/>
              <a:defRPr sz="2000">
                <a:solidFill>
                  <a:srgbClr val="000066"/>
                </a:solidFill>
                <a:latin typeface="+mn-lt"/>
              </a:defRPr>
            </a:lvl5pPr>
            <a:lvl6pPr marL="2514600" indent="-228600" algn="l" rtl="0" fontAlgn="base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Char char="»"/>
              <a:defRPr sz="2000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Char char="»"/>
              <a:defRPr sz="2000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Char char="»"/>
              <a:defRPr sz="2000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Char char="»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pPr marL="266700" marR="0" lvl="0" indent="-2667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3C549F"/>
              </a:buClr>
              <a:buSzTx/>
              <a:buFontTx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</a:rPr>
              <a:t>Randomised</a:t>
            </a:r>
            <a:r>
              <a:rPr kumimoji="0" lang="en-US" sz="2000" b="0" i="0" u="none" strike="noStrike" kern="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</a:rPr>
              <a:t> clinical trial in HIV+/</a:t>
            </a:r>
            <a:r>
              <a:rPr lang="en-US" sz="2000" kern="0" dirty="0">
                <a:solidFill>
                  <a:schemeClr val="tx1"/>
                </a:solidFill>
                <a:latin typeface="+mj-lt"/>
              </a:rPr>
              <a:t>HBV- </a:t>
            </a:r>
            <a:r>
              <a:rPr kumimoji="0" lang="en-US" sz="2000" b="0" i="0" u="none" strike="noStrike" kern="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</a:rPr>
              <a:t>patients </a:t>
            </a:r>
            <a:r>
              <a:rPr lang="en-US" sz="2000" kern="0" dirty="0">
                <a:solidFill>
                  <a:schemeClr val="tx1"/>
                </a:solidFill>
                <a:latin typeface="+mj-lt"/>
              </a:rPr>
              <a:t>with </a:t>
            </a:r>
            <a:r>
              <a:rPr lang="en-US" sz="2000" kern="0" dirty="0" err="1">
                <a:solidFill>
                  <a:schemeClr val="tx1"/>
                </a:solidFill>
                <a:latin typeface="+mj-lt"/>
              </a:rPr>
              <a:t>pVL</a:t>
            </a:r>
            <a:r>
              <a:rPr kumimoji="0" lang="en-US" sz="2000" b="0" i="0" u="none" strike="noStrike" kern="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</a:rPr>
              <a:t> &lt; 50 c/mL on ARV: </a:t>
            </a:r>
            <a:br>
              <a:rPr kumimoji="0" lang="en-US" sz="2000" b="0" i="0" u="none" strike="noStrike" kern="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</a:rPr>
            </a:br>
            <a:r>
              <a:rPr kumimoji="0" lang="en-US" sz="2000" b="0" i="0" u="none" strike="noStrike" kern="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</a:rPr>
              <a:t>non inferiority of DTG/3TC (N = 369) vs continuation of 3DR with TAF (N = 372)</a:t>
            </a:r>
          </a:p>
        </p:txBody>
      </p:sp>
      <p:sp>
        <p:nvSpPr>
          <p:cNvPr id="182" name="Text Box 3">
            <a:extLst>
              <a:ext uri="{FF2B5EF4-FFF2-40B4-BE49-F238E27FC236}">
                <a16:creationId xmlns:a16="http://schemas.microsoft.com/office/drawing/2014/main" id="{122512E2-78D0-4E31-9924-902D066741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21030" y="6444771"/>
            <a:ext cx="237097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eaLnBrk="0" hangingPunct="0"/>
            <a:r>
              <a:rPr lang="pt-BR" sz="1400" i="1" dirty="0">
                <a:solidFill>
                  <a:srgbClr val="0070C0"/>
                </a:solidFill>
              </a:rPr>
              <a:t>Wang R, CROI 2022, Abs. 484</a:t>
            </a:r>
          </a:p>
        </p:txBody>
      </p:sp>
    </p:spTree>
    <p:extLst>
      <p:ext uri="{BB962C8B-B14F-4D97-AF65-F5344CB8AC3E}">
        <p14:creationId xmlns:p14="http://schemas.microsoft.com/office/powerpoint/2010/main" val="987065730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CE69C05-9D8D-2343-A30E-68F335E9A520}"/>
              </a:ext>
            </a:extLst>
          </p:cNvPr>
          <p:cNvSpPr txBox="1">
            <a:spLocks noChangeArrowheads="1"/>
          </p:cNvSpPr>
          <p:nvPr/>
        </p:nvSpPr>
        <p:spPr>
          <a:xfrm>
            <a:off x="442922" y="1478374"/>
            <a:ext cx="11767080" cy="1267824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70C0"/>
              </a:buClr>
              <a:buChar char="•"/>
              <a:defRPr sz="2400">
                <a:solidFill>
                  <a:srgbClr val="000066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70C0"/>
              </a:buClr>
              <a:buChar char="–"/>
              <a:defRPr sz="2400">
                <a:solidFill>
                  <a:srgbClr val="000066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70C0"/>
              </a:buClr>
              <a:buChar char="•"/>
              <a:defRPr sz="2000">
                <a:solidFill>
                  <a:srgbClr val="000066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70C0"/>
              </a:buClr>
              <a:buChar char="–"/>
              <a:defRPr sz="2000">
                <a:solidFill>
                  <a:srgbClr val="000066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70C0"/>
              </a:buClr>
              <a:buChar char="»"/>
              <a:defRPr sz="2000">
                <a:solidFill>
                  <a:srgbClr val="000066"/>
                </a:solidFill>
                <a:latin typeface="+mn-lt"/>
              </a:defRPr>
            </a:lvl5pPr>
            <a:lvl6pPr marL="2514600" indent="-228600" algn="l" rtl="0" fontAlgn="base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Char char="»"/>
              <a:defRPr sz="2000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Char char="»"/>
              <a:defRPr sz="2000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Char char="»"/>
              <a:defRPr sz="2000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Char char="»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pPr marL="266700" lvl="0" indent="-266700" defTabSz="914400" eaLnBrk="1" hangingPunct="1">
              <a:buClr>
                <a:schemeClr val="accent1"/>
              </a:buClr>
              <a:defRPr/>
            </a:pPr>
            <a:r>
              <a:rPr kumimoji="0" lang="en-US" sz="1800" b="0" i="0" u="none" strike="noStrike" kern="0" cap="none" spc="0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</a:rPr>
              <a:t>Randomised</a:t>
            </a:r>
            <a:r>
              <a:rPr kumimoji="0" lang="en-US" sz="1800" b="0" i="0" u="none" strike="noStrike" kern="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</a:rPr>
              <a:t> clinical </a:t>
            </a:r>
            <a:r>
              <a:rPr lang="en-US" sz="1800" kern="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trial in HIV+/HBV- patients with </a:t>
            </a:r>
            <a:r>
              <a:rPr lang="en-US" sz="1800" kern="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pVL</a:t>
            </a:r>
            <a:r>
              <a:rPr lang="en-US" sz="1800" kern="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&lt; 50 c/mL on ARV: </a:t>
            </a:r>
            <a:br>
              <a:rPr lang="en-US" sz="1800" kern="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</a:br>
            <a:r>
              <a:rPr lang="en-US" sz="1800" kern="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non inferiority at W</a:t>
            </a:r>
            <a:r>
              <a:rPr kumimoji="0" lang="en-US" sz="1800" b="0" i="0" u="none" strike="noStrike" kern="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</a:rPr>
              <a:t>48 </a:t>
            </a:r>
            <a:r>
              <a:rPr lang="en-US" sz="1800" kern="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of</a:t>
            </a:r>
            <a:r>
              <a:rPr kumimoji="0" lang="en-US" sz="1800" b="0" i="0" u="none" strike="noStrike" kern="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</a:rPr>
              <a:t> DTG/3TC (n = </a:t>
            </a:r>
            <a:r>
              <a:rPr lang="en-US" sz="1800" kern="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246</a:t>
            </a:r>
            <a:r>
              <a:rPr kumimoji="0" lang="en-US" sz="1800" b="0" i="0" u="none" strike="noStrike" kern="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</a:rPr>
              <a:t>) vs continuation of ongoing </a:t>
            </a:r>
            <a:r>
              <a:rPr kumimoji="0" lang="en-US" sz="1800" b="0" i="0" u="none" strike="noStrike" kern="0" cap="none" spc="0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</a:rPr>
              <a:t>cART</a:t>
            </a:r>
            <a:r>
              <a:rPr kumimoji="0" lang="en-US" sz="1800" b="0" i="0" u="none" strike="noStrike" kern="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</a:rPr>
              <a:t> (n = </a:t>
            </a:r>
            <a:r>
              <a:rPr lang="en-US" sz="1800" kern="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247</a:t>
            </a:r>
            <a:r>
              <a:rPr kumimoji="0" lang="en-US" sz="1800" b="0" i="0" u="none" strike="noStrike" kern="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</a:rPr>
              <a:t>)</a:t>
            </a:r>
          </a:p>
          <a:p>
            <a:pPr marL="266700" lvl="0" indent="-266700" eaLnBrk="1" hangingPunct="1">
              <a:buClr>
                <a:schemeClr val="accent1"/>
              </a:buClr>
              <a:defRPr/>
            </a:pPr>
            <a:r>
              <a:rPr lang="en-US" sz="1800" kern="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Post-hoc analysis: baseline </a:t>
            </a:r>
            <a:r>
              <a:rPr lang="en-US" sz="1800" kern="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proviral</a:t>
            </a:r>
            <a:r>
              <a:rPr lang="en-US" sz="1800" kern="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genotype (cutoff 15 %), % of patients attaining stringent virological response at W48:  HIV RNA &lt; 40 c/mL </a:t>
            </a:r>
            <a:r>
              <a:rPr lang="en-US" sz="1800" u="sng" kern="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and</a:t>
            </a:r>
            <a:r>
              <a:rPr lang="en-US" sz="1800" kern="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Target Not Detected</a:t>
            </a:r>
            <a:endParaRPr kumimoji="0" lang="en-US" sz="1800" b="0" i="0" strike="noStrike" kern="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cs typeface="Arial" panose="020B0604020202020204" pitchFamily="34" charset="0"/>
            </a:endParaRPr>
          </a:p>
          <a:p>
            <a:pPr marL="266700" marR="0" lvl="0" indent="-2667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B0F0"/>
              </a:buClr>
              <a:buSzTx/>
              <a:buFontTx/>
              <a:buChar char="•"/>
              <a:tabLst/>
              <a:defRPr/>
            </a:pPr>
            <a:endParaRPr kumimoji="0" lang="en-US" sz="1800" b="0" i="0" u="none" strike="noStrike" kern="0" cap="none" spc="0" normalizeH="0" baseline="0" dirty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+mj-lt"/>
              <a:cs typeface="Arial" panose="020B0604020202020204" pitchFamily="34" charset="0"/>
            </a:endParaRPr>
          </a:p>
        </p:txBody>
      </p:sp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CDE90F5C-4C6B-104E-82E6-1FBA1844D79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0151776"/>
              </p:ext>
            </p:extLst>
          </p:nvPr>
        </p:nvGraphicFramePr>
        <p:xfrm>
          <a:off x="627380" y="3209544"/>
          <a:ext cx="10937240" cy="329184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62687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68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000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69280"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noProof="0">
                        <a:solidFill>
                          <a:srgbClr val="000066"/>
                        </a:solidFill>
                      </a:endParaRPr>
                    </a:p>
                  </a:txBody>
                  <a:tcP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DTG/3TC </a:t>
                      </a:r>
                      <a:r>
                        <a:rPr kumimoji="0" lang="en-US" sz="1400" b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(N = 246)</a:t>
                      </a:r>
                      <a:endParaRPr kumimoji="0" lang="en-US" sz="14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Continuation of 3DR </a:t>
                      </a:r>
                      <a:r>
                        <a:rPr kumimoji="0" lang="en-US" sz="1400" b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(N = 247)</a:t>
                      </a:r>
                      <a:endParaRPr kumimoji="0" lang="en-US" sz="14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solidFill>
                      <a:srgbClr val="99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928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Baseline </a:t>
                      </a:r>
                      <a:r>
                        <a:rPr kumimoji="0" lang="en-US" sz="1400" b="0" u="none" strike="noStrike" cap="none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proviral</a:t>
                      </a:r>
                      <a:r>
                        <a:rPr kumimoji="0" lang="en-US" sz="1400" b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 genotype available, N</a:t>
                      </a:r>
                      <a:endParaRPr kumimoji="0" lang="en-US" sz="14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u="none" strike="noStrike" cap="none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192</a:t>
                      </a:r>
                      <a:endParaRPr kumimoji="0" lang="en-US" sz="1400" b="0" i="0" u="none" strike="noStrike" cap="none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u="none" strike="noStrike" cap="none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185</a:t>
                      </a:r>
                      <a:endParaRPr kumimoji="0" lang="en-US" sz="1400" b="0" i="0" u="none" strike="noStrike" cap="none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77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u="none" strike="noStrike" cap="none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NRTI mutations</a:t>
                      </a:r>
                    </a:p>
                    <a:p>
                      <a:pPr marL="457200" marR="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u="none" strike="noStrike" cap="none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M184I /M184V</a:t>
                      </a:r>
                      <a:endParaRPr kumimoji="0" lang="en-US" sz="1400" b="0" i="0" u="none" strike="noStrike" cap="none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u="none" strike="noStrike" cap="none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8 %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u="none" strike="noStrike" cap="none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0 / 3 %</a:t>
                      </a:r>
                      <a:endParaRPr kumimoji="0" lang="en-US" sz="1400" b="0" i="0" u="none" strike="noStrike" cap="none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u="none" strike="noStrike" cap="none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9 %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u="none" strike="noStrike" cap="none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&lt; 1% / 2 %</a:t>
                      </a:r>
                      <a:endParaRPr kumimoji="0" lang="en-US" sz="1400" b="0" i="0" u="none" strike="noStrike" cap="none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928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u="none" strike="noStrike" cap="none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NNRTI mutations</a:t>
                      </a:r>
                      <a:endParaRPr kumimoji="0" lang="en-US" sz="1400" b="0" i="0" u="none" strike="noStrike" cap="none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u="none" strike="noStrike" cap="none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15 %</a:t>
                      </a:r>
                      <a:endParaRPr kumimoji="0" lang="en-US" sz="1400" b="0" i="0" u="none" strike="noStrike" cap="none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u="none" strike="noStrike" cap="none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9 %</a:t>
                      </a:r>
                      <a:endParaRPr kumimoji="0" lang="en-US" sz="1400" b="0" i="0" u="none" strike="noStrike" cap="none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928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u="none" strike="noStrike" cap="none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PI mutations</a:t>
                      </a:r>
                      <a:endParaRPr kumimoji="0" lang="en-US" sz="1400" b="0" i="0" u="none" strike="noStrike" cap="none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u="none" strike="noStrike" cap="none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7 %</a:t>
                      </a:r>
                      <a:endParaRPr kumimoji="0" lang="en-US" sz="1400" b="0" i="0" u="none" strike="noStrike" cap="none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u="none" strike="noStrike" cap="none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6 %</a:t>
                      </a:r>
                      <a:endParaRPr kumimoji="0" lang="en-US" sz="1400" b="0" i="0" u="none" strike="noStrike" cap="none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8206938"/>
                  </a:ext>
                </a:extLst>
              </a:tr>
              <a:tr h="83476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Major INSTI mutations</a:t>
                      </a:r>
                    </a:p>
                    <a:p>
                      <a:pPr marL="457200" marR="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Q148R, N</a:t>
                      </a:r>
                    </a:p>
                    <a:p>
                      <a:pPr marL="457200" marR="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Y143C, N</a:t>
                      </a:r>
                    </a:p>
                    <a:p>
                      <a:pPr marL="457200" marR="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Y143H, N</a:t>
                      </a:r>
                      <a:endParaRPr kumimoji="0" lang="en-US" sz="14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u="none" strike="noStrike" cap="none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&lt; 1 %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u="none" strike="noStrike" cap="none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u="none" strike="noStrike" cap="none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u="none" strike="noStrike" cap="none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kumimoji="0" lang="en-US" sz="1400" b="0" i="0" u="none" strike="noStrike" cap="none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u="none" strike="noStrike" cap="none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2 %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u="none" strike="noStrike" cap="none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u="none" strike="noStrike" cap="none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u="none" strike="noStrike" cap="none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endParaRPr kumimoji="0" lang="en-US" sz="1400" b="0" i="0" u="none" strike="noStrike" cap="none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9924024"/>
                  </a:ext>
                </a:extLst>
              </a:tr>
              <a:tr h="26928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u="none" strike="noStrike" cap="none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Minor INSTI mutations (E138K, E92G, L74M, S153F, T97A)</a:t>
                      </a:r>
                      <a:endParaRPr kumimoji="0" lang="en-US" sz="1400" b="0" i="0" u="none" strike="noStrike" cap="none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u="none" strike="noStrike" cap="none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4 %</a:t>
                      </a:r>
                      <a:endParaRPr kumimoji="0" lang="en-US" sz="1400" b="0" i="0" u="none" strike="noStrike" cap="none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u="none" strike="noStrike" cap="none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3 %</a:t>
                      </a:r>
                      <a:endParaRPr kumimoji="0" lang="en-US" sz="1400" b="0" i="0" u="none" strike="noStrike" cap="none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1072186"/>
                  </a:ext>
                </a:extLst>
              </a:tr>
              <a:tr h="26928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u="none" strike="noStrike" cap="none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Other INSTI mutations (including E157Q, G193E, L74I, V151I)</a:t>
                      </a:r>
                      <a:endParaRPr kumimoji="0" lang="en-US" sz="1400" b="0" i="0" u="none" strike="noStrike" cap="none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u="none" strike="noStrike" cap="none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31 %</a:t>
                      </a:r>
                      <a:endParaRPr kumimoji="0" lang="en-US" sz="1400" b="0" i="0" u="none" strike="noStrike" cap="none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29 %</a:t>
                      </a:r>
                      <a:endParaRPr kumimoji="0" lang="en-US" sz="14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782497"/>
                  </a:ext>
                </a:extLst>
              </a:tr>
            </a:tbl>
          </a:graphicData>
        </a:graphic>
      </p:graphicFrame>
      <p:sp>
        <p:nvSpPr>
          <p:cNvPr id="8" name="Text Box 2">
            <a:extLst>
              <a:ext uri="{FF2B5EF4-FFF2-40B4-BE49-F238E27FC236}">
                <a16:creationId xmlns:a16="http://schemas.microsoft.com/office/drawing/2014/main" id="{C110E5CC-C372-8144-973D-6AF4802B6A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19181" y="2757084"/>
            <a:ext cx="801456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kumimoji="0" lang="en-US" sz="2000" b="1" i="0" u="none" strike="noStrike" kern="1200" cap="none" spc="0" normalizeH="0" baseline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Arial" charset="0"/>
              </a:rPr>
              <a:t>Archived mutations </a:t>
            </a:r>
            <a:r>
              <a:rPr lang="en-US" sz="2000" b="1">
                <a:solidFill>
                  <a:srgbClr val="0070C0"/>
                </a:solidFill>
                <a:latin typeface="Calibri" pitchFamily="34" charset="0"/>
                <a:ea typeface="ＭＳ Ｐゴシック" pitchFamily="34" charset="-128"/>
              </a:rPr>
              <a:t>(baseline resistance on proviral genotype) </a:t>
            </a:r>
            <a:r>
              <a:rPr lang="en-US" sz="2000" b="1">
                <a:solidFill>
                  <a:srgbClr val="0070C0"/>
                </a:solidFill>
                <a:latin typeface="Calibri" pitchFamily="34" charset="0"/>
                <a:ea typeface="ＭＳ Ｐゴシック" pitchFamily="34" charset="-128"/>
                <a:cs typeface="Arial" charset="0"/>
              </a:rPr>
              <a:t>at D</a:t>
            </a:r>
            <a:r>
              <a:rPr kumimoji="0" lang="en-US" sz="2000" b="1" i="0" u="none" strike="noStrike" kern="1200" cap="none" spc="0" normalizeH="0" baseline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Arial" charset="0"/>
              </a:rPr>
              <a:t>0</a:t>
            </a:r>
          </a:p>
        </p:txBody>
      </p:sp>
      <p:sp>
        <p:nvSpPr>
          <p:cNvPr id="11" name="Text Box 3">
            <a:extLst>
              <a:ext uri="{FF2B5EF4-FFF2-40B4-BE49-F238E27FC236}">
                <a16:creationId xmlns:a16="http://schemas.microsoft.com/office/drawing/2014/main" id="{32570D2B-0BCD-4E2A-8085-FA28B4BCCE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07263" y="6444771"/>
            <a:ext cx="278473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eaLnBrk="0" hangingPunct="0"/>
            <a:r>
              <a:rPr lang="en-US" sz="1400" i="1" dirty="0">
                <a:solidFill>
                  <a:srgbClr val="0070C0"/>
                </a:solidFill>
              </a:rPr>
              <a:t>Underwood M, CROI 2022, Abs. 481</a:t>
            </a:r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F7288F7F-197D-4740-87F9-CC2787C9AB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0471"/>
            <a:ext cx="11582400" cy="1481068"/>
          </a:xfrm>
        </p:spPr>
        <p:txBody>
          <a:bodyPr/>
          <a:lstStyle/>
          <a:p>
            <a:r>
              <a:rPr lang="en-US" dirty="0"/>
              <a:t>SALSA study: archived resistance and stringent virologic </a:t>
            </a:r>
            <a:br>
              <a:rPr lang="en-US" dirty="0"/>
            </a:br>
            <a:r>
              <a:rPr lang="en-US" dirty="0"/>
              <a:t>response (1)</a:t>
            </a:r>
          </a:p>
        </p:txBody>
      </p:sp>
    </p:spTree>
    <p:extLst>
      <p:ext uri="{BB962C8B-B14F-4D97-AF65-F5344CB8AC3E}">
        <p14:creationId xmlns:p14="http://schemas.microsoft.com/office/powerpoint/2010/main" val="3824344567"/>
      </p:ext>
    </p:extLst>
  </p:cSld>
  <p:clrMapOvr>
    <a:masterClrMapping/>
  </p:clrMapOvr>
</p:sld>
</file>

<file path=ppt/theme/theme1.xml><?xml version="1.0" encoding="utf-8"?>
<a:theme xmlns:a="http://schemas.openxmlformats.org/drawingml/2006/main" name="ARV-trials - CROI 2022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7770</Words>
  <Application>Microsoft Macintosh PowerPoint</Application>
  <PresentationFormat>Grand écran</PresentationFormat>
  <Paragraphs>1938</Paragraphs>
  <Slides>44</Slides>
  <Notes>44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44</vt:i4>
      </vt:variant>
    </vt:vector>
  </HeadingPairs>
  <TitlesOfParts>
    <vt:vector size="49" baseType="lpstr">
      <vt:lpstr>Arial</vt:lpstr>
      <vt:lpstr>Calibri</vt:lpstr>
      <vt:lpstr>Police système Courant</vt:lpstr>
      <vt:lpstr>Wingdings</vt:lpstr>
      <vt:lpstr>ARV-trials - CROI 2022</vt:lpstr>
      <vt:lpstr>CONFERENCE ON RETROVIRUSES AND OPPORTUNISTIC INFECTIONS (CROI 2022)</vt:lpstr>
      <vt:lpstr>Disclosure </vt:lpstr>
      <vt:lpstr>Présentation PowerPoint</vt:lpstr>
      <vt:lpstr>Présentation PowerPoint</vt:lpstr>
      <vt:lpstr>BIC/FTC/TAF as first line ART: results at 5 years (1)</vt:lpstr>
      <vt:lpstr>BIC/FTC/TAF as first line ART: results at 5 years (2)</vt:lpstr>
      <vt:lpstr>BIC/FTC/TAF as first line ART: results at 5 years (3)</vt:lpstr>
      <vt:lpstr>TANGO Study: residual replication at W144</vt:lpstr>
      <vt:lpstr>SALSA study: archived resistance and stringent virologic  response (1)</vt:lpstr>
      <vt:lpstr>SALSA study: archived resistanceand stringent virologic response (2)</vt:lpstr>
      <vt:lpstr>NADIA Study: DTG vs DRV/r + TDF + 3TC vs ZDV + 3TC  as 2nd line ART (1)</vt:lpstr>
      <vt:lpstr>NADIA Study: DTG vs DRV/r + TDF + 3TC  vs ZDV + 3TC as 2nd line ART (2)</vt:lpstr>
      <vt:lpstr>NADIA Study: DTG vs DRV/r + TDF + 3TC vs ZDV + 3TC as 2nd line ART (3)</vt:lpstr>
      <vt:lpstr>NADIA Study: DTG vs DRV/r + TDF + 3TC vs ZDV + 3TC as 2nd line ART (4)</vt:lpstr>
      <vt:lpstr>VISEND: DTG-Based ART vs PI-Based ART for Second-line Therapy</vt:lpstr>
      <vt:lpstr>VISEND: W48 outcome</vt:lpstr>
      <vt:lpstr>VISEND : W48 Results</vt:lpstr>
      <vt:lpstr>ATLAS-2M study: LA CAB + RPV every 2 Months – W152 Results (1)</vt:lpstr>
      <vt:lpstr>ATLAS-2M study: LA CAB + RPV every 2 Months – W152 Results (2)</vt:lpstr>
      <vt:lpstr>ATLAS-2M study: LA CAB + RPV every 2 Months – W152 Results (3)</vt:lpstr>
      <vt:lpstr>ATLAS-2M study: LA CAB + RPV every 2 Months – W152 Results (4)</vt:lpstr>
      <vt:lpstr>CALIBRATE: Study Design</vt:lpstr>
      <vt:lpstr>CALIBRATE study: phase 2 of LEN as initial ART W54 Results (1)</vt:lpstr>
      <vt:lpstr>CALIBRATE study: phase 2 of LEN as initial ART W54 Results (2)</vt:lpstr>
      <vt:lpstr>CALIBRATE study: phase 2 of LEN as initial ART W54 Results (3)</vt:lpstr>
      <vt:lpstr>CAPELLA Study: LEN in PLWHIV with multiresistant HIV-1- W52 Results (1)</vt:lpstr>
      <vt:lpstr>CAPELLA Study: LEN in PLWHIV with multiresistant HIV-1- W52 Results (2)</vt:lpstr>
      <vt:lpstr>CAPELLA Study: LEN in PLWHIV with multiresistant HIV-1- W52 Results (3)</vt:lpstr>
      <vt:lpstr>Présentation PowerPoint</vt:lpstr>
      <vt:lpstr>HPTN 083 Study: updated results of CAB LA IM Q 2 months versus TDF/FTC PO for PrEP (1)</vt:lpstr>
      <vt:lpstr>HPTN 083 Study: updated results of CAB LA IM Q 2 months versus TDF/FTC PO for PrEP (2)</vt:lpstr>
      <vt:lpstr>HPTN 083 Study: updated results of CAB LA IM Q 2 months versus TDF/FTC PO for PrEP (3)</vt:lpstr>
      <vt:lpstr>ISL PO QM for PrEP: Additional results</vt:lpstr>
      <vt:lpstr>Combination anti-HIV neutralizing antibodies (bnAbs): Phase 1</vt:lpstr>
      <vt:lpstr>ANRS 12345 TA-PROHM study: prevention of HBV MTCT without Immunoglobulins</vt:lpstr>
      <vt:lpstr>Imbokodo: Phase IIb Trial of Heterologous HIV-1 Vaccine Regimen Among Women in Sub-Saharan Africa at High Risk for HIV Infection</vt:lpstr>
      <vt:lpstr>Feasibility of Long-Acting Combination HIV and Pregnancy Prevention Implant in Mouse Model</vt:lpstr>
      <vt:lpstr>Présentation PowerPoint</vt:lpstr>
      <vt:lpstr>CD4/CD8 ratio recovery after 2DR or 3DR INSTI based 1st line regimens</vt:lpstr>
      <vt:lpstr>Declining prevalence of HAND with new ART</vt:lpstr>
      <vt:lpstr>InMIND study (ACTG A5324): Intensification of ART in patients with cognitive impairment </vt:lpstr>
      <vt:lpstr>Anticholinergic drugs associated with falls and frailty</vt:lpstr>
      <vt:lpstr>Teduglutide, GLP-2 agonist, reduces arterial inflammation</vt:lpstr>
      <vt:lpstr>Présentation PowerPoint</vt:lpstr>
    </vt:vector>
  </TitlesOfParts>
  <Manager/>
  <Company>AEI - www.aei.fr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Webinar CROI 2022</dc:title>
  <dc:subject/>
  <dc:creator>Pedro Cahn, Anton Pozniak, François Raffi</dc:creator>
  <cp:keywords/>
  <dc:description/>
  <cp:lastModifiedBy>charles dufrene</cp:lastModifiedBy>
  <cp:revision>912</cp:revision>
  <dcterms:created xsi:type="dcterms:W3CDTF">2018-10-26T15:18:15Z</dcterms:created>
  <dcterms:modified xsi:type="dcterms:W3CDTF">2022-04-26T15:58:57Z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NewReviewCycle">
    <vt:lpwstr/>
  </property>
</Properties>
</file>